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3"/>
  </p:notesMasterIdLst>
  <p:sldIdLst>
    <p:sldId id="256" r:id="rId2"/>
    <p:sldId id="259" r:id="rId3"/>
    <p:sldId id="258" r:id="rId4"/>
    <p:sldId id="257" r:id="rId5"/>
    <p:sldId id="260" r:id="rId6"/>
    <p:sldId id="261" r:id="rId7"/>
    <p:sldId id="263" r:id="rId8"/>
    <p:sldId id="264" r:id="rId9"/>
    <p:sldId id="265" r:id="rId10"/>
    <p:sldId id="262"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430"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431"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438" r:id="rId81"/>
    <p:sldId id="334" r:id="rId82"/>
    <p:sldId id="439" r:id="rId83"/>
    <p:sldId id="336" r:id="rId84"/>
    <p:sldId id="337" r:id="rId85"/>
    <p:sldId id="338" r:id="rId86"/>
    <p:sldId id="339" r:id="rId87"/>
    <p:sldId id="340" r:id="rId88"/>
    <p:sldId id="341" r:id="rId89"/>
    <p:sldId id="342" r:id="rId90"/>
    <p:sldId id="343" r:id="rId91"/>
    <p:sldId id="344" r:id="rId92"/>
    <p:sldId id="345" r:id="rId93"/>
    <p:sldId id="346" r:id="rId94"/>
    <p:sldId id="432" r:id="rId95"/>
    <p:sldId id="347" r:id="rId96"/>
    <p:sldId id="348" r:id="rId97"/>
    <p:sldId id="349" r:id="rId98"/>
    <p:sldId id="350" r:id="rId99"/>
    <p:sldId id="351" r:id="rId100"/>
    <p:sldId id="352" r:id="rId101"/>
    <p:sldId id="353" r:id="rId102"/>
    <p:sldId id="354" r:id="rId103"/>
    <p:sldId id="440" r:id="rId104"/>
    <p:sldId id="441" r:id="rId105"/>
    <p:sldId id="442" r:id="rId106"/>
    <p:sldId id="358" r:id="rId107"/>
    <p:sldId id="359" r:id="rId108"/>
    <p:sldId id="360" r:id="rId109"/>
    <p:sldId id="361" r:id="rId110"/>
    <p:sldId id="362" r:id="rId111"/>
    <p:sldId id="364" r:id="rId112"/>
    <p:sldId id="366" r:id="rId113"/>
    <p:sldId id="434" r:id="rId114"/>
    <p:sldId id="367" r:id="rId115"/>
    <p:sldId id="443" r:id="rId116"/>
    <p:sldId id="433" r:id="rId117"/>
    <p:sldId id="444" r:id="rId118"/>
    <p:sldId id="370" r:id="rId119"/>
    <p:sldId id="371" r:id="rId120"/>
    <p:sldId id="372" r:id="rId121"/>
    <p:sldId id="373" r:id="rId122"/>
    <p:sldId id="374" r:id="rId123"/>
    <p:sldId id="375" r:id="rId124"/>
    <p:sldId id="376" r:id="rId125"/>
    <p:sldId id="435" r:id="rId126"/>
    <p:sldId id="377" r:id="rId127"/>
    <p:sldId id="378" r:id="rId128"/>
    <p:sldId id="379" r:id="rId129"/>
    <p:sldId id="380" r:id="rId130"/>
    <p:sldId id="381" r:id="rId131"/>
    <p:sldId id="436"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45" r:id="rId153"/>
    <p:sldId id="403" r:id="rId154"/>
    <p:sldId id="404" r:id="rId155"/>
    <p:sldId id="446" r:id="rId156"/>
    <p:sldId id="447" r:id="rId157"/>
    <p:sldId id="437" r:id="rId158"/>
    <p:sldId id="407" r:id="rId159"/>
    <p:sldId id="408" r:id="rId160"/>
    <p:sldId id="448" r:id="rId161"/>
    <p:sldId id="410" r:id="rId162"/>
    <p:sldId id="411" r:id="rId163"/>
    <p:sldId id="412" r:id="rId164"/>
    <p:sldId id="449" r:id="rId165"/>
    <p:sldId id="413" r:id="rId166"/>
    <p:sldId id="450" r:id="rId167"/>
    <p:sldId id="451" r:id="rId168"/>
    <p:sldId id="416" r:id="rId169"/>
    <p:sldId id="417" r:id="rId170"/>
    <p:sldId id="452" r:id="rId171"/>
    <p:sldId id="453" r:id="rId172"/>
    <p:sldId id="420" r:id="rId173"/>
    <p:sldId id="421" r:id="rId174"/>
    <p:sldId id="422" r:id="rId175"/>
    <p:sldId id="423" r:id="rId176"/>
    <p:sldId id="424" r:id="rId177"/>
    <p:sldId id="425" r:id="rId178"/>
    <p:sldId id="426" r:id="rId179"/>
    <p:sldId id="427" r:id="rId180"/>
    <p:sldId id="428" r:id="rId181"/>
    <p:sldId id="429" r:id="rId1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face" id="{A2842114-DCD2-4F88-B019-1E73FE076726}">
          <p14:sldIdLst>
            <p14:sldId id="256"/>
            <p14:sldId id="259"/>
          </p14:sldIdLst>
        </p14:section>
        <p14:section name="Neck masses" id="{53ADDA30-165A-4787-9D0B-18AFD6DFF2B8}">
          <p14:sldIdLst>
            <p14:sldId id="258"/>
            <p14:sldId id="257"/>
            <p14:sldId id="260"/>
            <p14:sldId id="261"/>
            <p14:sldId id="263"/>
            <p14:sldId id="264"/>
            <p14:sldId id="265"/>
            <p14:sldId id="262"/>
            <p14:sldId id="266"/>
            <p14:sldId id="267"/>
            <p14:sldId id="268"/>
            <p14:sldId id="269"/>
            <p14:sldId id="270"/>
            <p14:sldId id="271"/>
            <p14:sldId id="272"/>
          </p14:sldIdLst>
        </p14:section>
        <p14:section name="TEF" id="{9B267BC4-2BF8-46BF-856D-0961763F1182}">
          <p14:sldIdLst>
            <p14:sldId id="273"/>
            <p14:sldId id="274"/>
            <p14:sldId id="275"/>
            <p14:sldId id="276"/>
            <p14:sldId id="277"/>
            <p14:sldId id="278"/>
            <p14:sldId id="279"/>
            <p14:sldId id="280"/>
            <p14:sldId id="281"/>
            <p14:sldId id="282"/>
            <p14:sldId id="283"/>
            <p14:sldId id="284"/>
            <p14:sldId id="285"/>
            <p14:sldId id="286"/>
            <p14:sldId id="287"/>
            <p14:sldId id="288"/>
            <p14:sldId id="289"/>
          </p14:sldIdLst>
        </p14:section>
        <p14:section name="Diaphragmatic hernias" id="{1D835E34-28C9-4B0A-9BC4-A77775DD30AC}">
          <p14:sldIdLst>
            <p14:sldId id="290"/>
            <p14:sldId id="291"/>
            <p14:sldId id="292"/>
            <p14:sldId id="293"/>
            <p14:sldId id="294"/>
            <p14:sldId id="295"/>
            <p14:sldId id="296"/>
            <p14:sldId id="430"/>
            <p14:sldId id="297"/>
            <p14:sldId id="298"/>
          </p14:sldIdLst>
        </p14:section>
        <p14:section name="Acute Abdominal Pain" id="{54ABBA66-8A26-418F-9E84-2BF478CB8B1F}">
          <p14:sldIdLst>
            <p14:sldId id="299"/>
            <p14:sldId id="300"/>
            <p14:sldId id="301"/>
            <p14:sldId id="302"/>
            <p14:sldId id="303"/>
            <p14:sldId id="304"/>
            <p14:sldId id="305"/>
            <p14:sldId id="306"/>
            <p14:sldId id="307"/>
            <p14:sldId id="308"/>
            <p14:sldId id="309"/>
            <p14:sldId id="310"/>
          </p14:sldIdLst>
        </p14:section>
        <p14:section name="Neonatal Intestinal Obstruction" id="{8D552316-CAAF-4949-8CC7-F7F329A4AEF1}">
          <p14:sldIdLst>
            <p14:sldId id="311"/>
            <p14:sldId id="312"/>
            <p14:sldId id="313"/>
            <p14:sldId id="314"/>
            <p14:sldId id="315"/>
            <p14:sldId id="431"/>
            <p14:sldId id="316"/>
            <p14:sldId id="317"/>
            <p14:sldId id="318"/>
            <p14:sldId id="319"/>
            <p14:sldId id="320"/>
            <p14:sldId id="321"/>
            <p14:sldId id="322"/>
            <p14:sldId id="323"/>
            <p14:sldId id="324"/>
            <p14:sldId id="325"/>
            <p14:sldId id="326"/>
            <p14:sldId id="327"/>
            <p14:sldId id="328"/>
            <p14:sldId id="329"/>
            <p14:sldId id="330"/>
            <p14:sldId id="331"/>
            <p14:sldId id="332"/>
            <p14:sldId id="438"/>
          </p14:sldIdLst>
        </p14:section>
        <p14:section name="GI bleeding" id="{64080B8F-7488-401F-862E-2B8E3CD38090}">
          <p14:sldIdLst>
            <p14:sldId id="334"/>
            <p14:sldId id="439"/>
            <p14:sldId id="336"/>
            <p14:sldId id="337"/>
            <p14:sldId id="338"/>
            <p14:sldId id="339"/>
            <p14:sldId id="340"/>
            <p14:sldId id="341"/>
            <p14:sldId id="342"/>
            <p14:sldId id="343"/>
            <p14:sldId id="344"/>
            <p14:sldId id="345"/>
            <p14:sldId id="346"/>
            <p14:sldId id="432"/>
            <p14:sldId id="347"/>
            <p14:sldId id="348"/>
            <p14:sldId id="349"/>
            <p14:sldId id="350"/>
            <p14:sldId id="351"/>
          </p14:sldIdLst>
        </p14:section>
        <p14:section name="Neonatal surgical jaundice" id="{0048B4C2-BD9E-4AAD-A0DC-AA38077B74CE}">
          <p14:sldIdLst>
            <p14:sldId id="352"/>
            <p14:sldId id="353"/>
            <p14:sldId id="354"/>
            <p14:sldId id="440"/>
            <p14:sldId id="441"/>
            <p14:sldId id="442"/>
            <p14:sldId id="358"/>
            <p14:sldId id="359"/>
            <p14:sldId id="360"/>
            <p14:sldId id="361"/>
          </p14:sldIdLst>
        </p14:section>
        <p14:section name="Abdominal Masses" id="{92D4A0C0-98A0-4801-820E-9C755070B7BD}">
          <p14:sldIdLst>
            <p14:sldId id="362"/>
            <p14:sldId id="364"/>
            <p14:sldId id="366"/>
            <p14:sldId id="434"/>
            <p14:sldId id="367"/>
            <p14:sldId id="443"/>
            <p14:sldId id="433"/>
            <p14:sldId id="444"/>
            <p14:sldId id="370"/>
            <p14:sldId id="371"/>
            <p14:sldId id="372"/>
            <p14:sldId id="373"/>
            <p14:sldId id="374"/>
            <p14:sldId id="375"/>
            <p14:sldId id="376"/>
            <p14:sldId id="435"/>
            <p14:sldId id="377"/>
            <p14:sldId id="378"/>
            <p14:sldId id="379"/>
            <p14:sldId id="380"/>
            <p14:sldId id="381"/>
            <p14:sldId id="436"/>
            <p14:sldId id="382"/>
            <p14:sldId id="383"/>
            <p14:sldId id="384"/>
            <p14:sldId id="385"/>
            <p14:sldId id="386"/>
            <p14:sldId id="387"/>
            <p14:sldId id="388"/>
            <p14:sldId id="389"/>
            <p14:sldId id="390"/>
            <p14:sldId id="391"/>
            <p14:sldId id="392"/>
          </p14:sldIdLst>
        </p14:section>
        <p14:section name="Ventral Wall Defects" id="{4B6DB23D-44C9-429C-824B-3C34A3483D0A}">
          <p14:sldIdLst>
            <p14:sldId id="393"/>
            <p14:sldId id="394"/>
            <p14:sldId id="395"/>
            <p14:sldId id="396"/>
            <p14:sldId id="397"/>
            <p14:sldId id="398"/>
            <p14:sldId id="399"/>
            <p14:sldId id="400"/>
          </p14:sldIdLst>
        </p14:section>
        <p14:section name="Anorectal malformation" id="{82E03B05-3A75-4A0D-95DC-266CFB84039B}">
          <p14:sldIdLst>
            <p14:sldId id="401"/>
            <p14:sldId id="445"/>
            <p14:sldId id="403"/>
            <p14:sldId id="404"/>
            <p14:sldId id="446"/>
            <p14:sldId id="447"/>
            <p14:sldId id="437"/>
          </p14:sldIdLst>
        </p14:section>
        <p14:section name="Inguinoscrotal Swelling" id="{5E378E87-44CD-4B42-8B55-8613224838D0}">
          <p14:sldIdLst>
            <p14:sldId id="407"/>
            <p14:sldId id="408"/>
            <p14:sldId id="448"/>
            <p14:sldId id="410"/>
            <p14:sldId id="411"/>
            <p14:sldId id="412"/>
            <p14:sldId id="449"/>
            <p14:sldId id="413"/>
            <p14:sldId id="450"/>
            <p14:sldId id="451"/>
            <p14:sldId id="416"/>
            <p14:sldId id="417"/>
            <p14:sldId id="452"/>
            <p14:sldId id="453"/>
            <p14:sldId id="420"/>
            <p14:sldId id="421"/>
            <p14:sldId id="422"/>
            <p14:sldId id="423"/>
          </p14:sldIdLst>
        </p14:section>
        <p14:section name="Circumcision" id="{ACE51B24-BE76-498D-B4AE-253A3CD9552B}">
          <p14:sldIdLst>
            <p14:sldId id="424"/>
            <p14:sldId id="425"/>
            <p14:sldId id="426"/>
            <p14:sldId id="427"/>
            <p14:sldId id="428"/>
            <p14:sldId id="4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515E"/>
    <a:srgbClr val="959BA3"/>
    <a:srgbClr val="6D77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67" autoAdjust="0"/>
    <p:restoredTop sz="94660"/>
  </p:normalViewPr>
  <p:slideViewPr>
    <p:cSldViewPr snapToGrid="0">
      <p:cViewPr varScale="1">
        <p:scale>
          <a:sx n="76" d="100"/>
          <a:sy n="76" d="100"/>
        </p:scale>
        <p:origin x="60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53FB01-35D6-48C9-AF12-6A55B3EF49DC}"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0C4097-00E8-4D56-AC6F-9BB4C45E4BB1}" type="slidenum">
              <a:rPr lang="en-US" smtClean="0"/>
              <a:t>‹#›</a:t>
            </a:fld>
            <a:endParaRPr lang="en-US"/>
          </a:p>
        </p:txBody>
      </p:sp>
    </p:spTree>
    <p:extLst>
      <p:ext uri="{BB962C8B-B14F-4D97-AF65-F5344CB8AC3E}">
        <p14:creationId xmlns:p14="http://schemas.microsoft.com/office/powerpoint/2010/main" val="2364943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675DEC-6D09-43F7-A65C-88CCCC229BE2}" type="slidenum">
              <a:rPr lang="en-US" smtClean="0"/>
              <a:t>26</a:t>
            </a:fld>
            <a:endParaRPr lang="en-US"/>
          </a:p>
        </p:txBody>
      </p:sp>
    </p:spTree>
    <p:extLst>
      <p:ext uri="{BB962C8B-B14F-4D97-AF65-F5344CB8AC3E}">
        <p14:creationId xmlns:p14="http://schemas.microsoft.com/office/powerpoint/2010/main" val="1516264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6A2905-0FB0-433C-948B-4167BE6D22C4}" type="slidenum">
              <a:rPr lang="en-US" smtClean="0"/>
              <a:t>112</a:t>
            </a:fld>
            <a:endParaRPr lang="en-US"/>
          </a:p>
        </p:txBody>
      </p:sp>
    </p:spTree>
    <p:extLst>
      <p:ext uri="{BB962C8B-B14F-4D97-AF65-F5344CB8AC3E}">
        <p14:creationId xmlns:p14="http://schemas.microsoft.com/office/powerpoint/2010/main" val="340840326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layout">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9BFB55-A802-447E-A910-BBD71F405882}"/>
              </a:ext>
            </a:extLst>
          </p:cNvPr>
          <p:cNvSpPr/>
          <p:nvPr/>
        </p:nvSpPr>
        <p:spPr>
          <a:xfrm>
            <a:off x="0" y="0"/>
            <a:ext cx="12192000" cy="6858000"/>
          </a:xfrm>
          <a:prstGeom prst="rect">
            <a:avLst/>
          </a:prstGeom>
          <a:solidFill>
            <a:schemeClr val="accent4">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6457B7BB-CD07-47C5-9965-2FA032CA8D5B}"/>
              </a:ext>
            </a:extLst>
          </p:cNvPr>
          <p:cNvSpPr/>
          <p:nvPr/>
        </p:nvSpPr>
        <p:spPr>
          <a:xfrm flipH="1">
            <a:off x="8052178" y="0"/>
            <a:ext cx="4139819" cy="6858000"/>
          </a:xfrm>
          <a:prstGeom prst="rtTriangle">
            <a:avLst/>
          </a:prstGeom>
          <a:solidFill>
            <a:schemeClr val="accent4">
              <a:lumMod val="75000"/>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B81EF693-46E2-4180-A982-14109E40CB06}"/>
              </a:ext>
            </a:extLst>
          </p:cNvPr>
          <p:cNvSpPr/>
          <p:nvPr/>
        </p:nvSpPr>
        <p:spPr>
          <a:xfrm rot="10800000" flipH="1">
            <a:off x="4" y="0"/>
            <a:ext cx="4139819" cy="6858000"/>
          </a:xfrm>
          <a:prstGeom prst="rtTriangle">
            <a:avLst/>
          </a:prstGeom>
          <a:solidFill>
            <a:schemeClr val="accent4">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682B7D-4C59-C2D7-0450-2C7B697F8349}"/>
              </a:ext>
            </a:extLst>
          </p:cNvPr>
          <p:cNvGrpSpPr/>
          <p:nvPr/>
        </p:nvGrpSpPr>
        <p:grpSpPr>
          <a:xfrm>
            <a:off x="-491345" y="4748022"/>
            <a:ext cx="10267188" cy="2109978"/>
            <a:chOff x="-491345" y="1077822"/>
            <a:chExt cx="10267188" cy="2109978"/>
          </a:xfrm>
        </p:grpSpPr>
        <p:grpSp>
          <p:nvGrpSpPr>
            <p:cNvPr id="6" name="Group 5">
              <a:extLst>
                <a:ext uri="{FF2B5EF4-FFF2-40B4-BE49-F238E27FC236}">
                  <a16:creationId xmlns:a16="http://schemas.microsoft.com/office/drawing/2014/main" id="{3C10304A-96B5-C1E8-D9D6-BF354CA1DA65}"/>
                </a:ext>
              </a:extLst>
            </p:cNvPr>
            <p:cNvGrpSpPr/>
            <p:nvPr/>
          </p:nvGrpSpPr>
          <p:grpSpPr>
            <a:xfrm>
              <a:off x="-491345" y="1077822"/>
              <a:ext cx="10267188" cy="2109978"/>
              <a:chOff x="-491345" y="1077822"/>
              <a:chExt cx="10267188" cy="2109978"/>
            </a:xfrm>
          </p:grpSpPr>
          <p:pic>
            <p:nvPicPr>
              <p:cNvPr id="16" name="Picture 15">
                <a:extLst>
                  <a:ext uri="{FF2B5EF4-FFF2-40B4-BE49-F238E27FC236}">
                    <a16:creationId xmlns:a16="http://schemas.microsoft.com/office/drawing/2014/main" id="{5B61568A-5D55-A15F-0A34-79D7080041AD}"/>
                  </a:ext>
                </a:extLst>
              </p:cNvPr>
              <p:cNvPicPr>
                <a:picLocks noChangeAspect="1"/>
              </p:cNvPicPr>
              <p:nvPr/>
            </p:nvPicPr>
            <p:blipFill>
              <a:blip r:embed="rId2"/>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a:ln/>
            </p:spPr>
          </p:pic>
          <p:sp>
            <p:nvSpPr>
              <p:cNvPr id="17" name="Freeform: Shape 16">
                <a:extLst>
                  <a:ext uri="{FF2B5EF4-FFF2-40B4-BE49-F238E27FC236}">
                    <a16:creationId xmlns:a16="http://schemas.microsoft.com/office/drawing/2014/main" id="{0DA5E7E9-82EF-6C73-1F3B-92803B18E74C}"/>
                  </a:ext>
                </a:extLst>
              </p:cNvPr>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a:extLst>
                  <a:ext uri="{FF2B5EF4-FFF2-40B4-BE49-F238E27FC236}">
                    <a16:creationId xmlns:a16="http://schemas.microsoft.com/office/drawing/2014/main" id="{6F8966C5-F0FF-C508-C5A2-7BE56926B7DF}"/>
                  </a:ext>
                </a:extLst>
              </p:cNvPr>
              <p:cNvPicPr>
                <a:picLocks noChangeAspect="1"/>
              </p:cNvPicPr>
              <p:nvPr/>
            </p:nvPicPr>
            <p:blipFill rotWithShape="1">
              <a:blip r:embed="rId3"/>
              <a:srcRect l="-8934" r="1"/>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a:ln/>
            </p:spPr>
          </p:pic>
          <p:sp>
            <p:nvSpPr>
              <p:cNvPr id="19" name="Freeform: Shape 18">
                <a:extLst>
                  <a:ext uri="{FF2B5EF4-FFF2-40B4-BE49-F238E27FC236}">
                    <a16:creationId xmlns:a16="http://schemas.microsoft.com/office/drawing/2014/main" id="{89B4D101-00A6-231D-BBF9-90424B8900A4}"/>
                  </a:ext>
                </a:extLst>
              </p:cNvPr>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75874 h 372428"/>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63842 h 3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a:extLst>
                  <a:ext uri="{FF2B5EF4-FFF2-40B4-BE49-F238E27FC236}">
                    <a16:creationId xmlns:a16="http://schemas.microsoft.com/office/drawing/2014/main" id="{56CB7EDB-6575-A1BA-91DB-A3ABBCB6FE45}"/>
                  </a:ext>
                </a:extLst>
              </p:cNvPr>
              <p:cNvPicPr>
                <a:picLocks noChangeAspect="1"/>
              </p:cNvPicPr>
              <p:nvPr/>
            </p:nvPicPr>
            <p:blipFill>
              <a:blip r:embed="rId4"/>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1" name="Freeform: Shape 20">
                <a:extLst>
                  <a:ext uri="{FF2B5EF4-FFF2-40B4-BE49-F238E27FC236}">
                    <a16:creationId xmlns:a16="http://schemas.microsoft.com/office/drawing/2014/main" id="{7F1F3747-4DA6-D40B-F133-522C070A3B64}"/>
                  </a:ext>
                </a:extLst>
              </p:cNvPr>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a:extLst>
                  <a:ext uri="{FF2B5EF4-FFF2-40B4-BE49-F238E27FC236}">
                    <a16:creationId xmlns:a16="http://schemas.microsoft.com/office/drawing/2014/main" id="{ABB7BE77-BC5B-1821-7EB6-C1CA6A09688F}"/>
                  </a:ext>
                </a:extLst>
              </p:cNvPr>
              <p:cNvPicPr>
                <a:picLocks noChangeAspect="1"/>
              </p:cNvPicPr>
              <p:nvPr/>
            </p:nvPicPr>
            <p:blipFill>
              <a:blip r:embed="rId5"/>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3" name="Freeform: Shape 22">
                <a:extLst>
                  <a:ext uri="{FF2B5EF4-FFF2-40B4-BE49-F238E27FC236}">
                    <a16:creationId xmlns:a16="http://schemas.microsoft.com/office/drawing/2014/main" id="{CD0C0549-FD23-9D0A-2EBD-FC1D9A0FD1BE}"/>
                  </a:ext>
                </a:extLst>
              </p:cNvPr>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a:extLst>
                  <a:ext uri="{FF2B5EF4-FFF2-40B4-BE49-F238E27FC236}">
                    <a16:creationId xmlns:a16="http://schemas.microsoft.com/office/drawing/2014/main" id="{A14B83FF-A9B5-BBFA-A143-3C5D107A8B29}"/>
                  </a:ext>
                </a:extLst>
              </p:cNvPr>
              <p:cNvPicPr>
                <a:picLocks noChangeAspect="1"/>
              </p:cNvPicPr>
              <p:nvPr/>
            </p:nvPicPr>
            <p:blipFill>
              <a:blip r:embed="rId6"/>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5" name="Freeform: Shape 24">
                <a:extLst>
                  <a:ext uri="{FF2B5EF4-FFF2-40B4-BE49-F238E27FC236}">
                    <a16:creationId xmlns:a16="http://schemas.microsoft.com/office/drawing/2014/main" id="{C6FDA718-D61A-BC5F-0E23-295344C11FD6}"/>
                  </a:ext>
                </a:extLst>
              </p:cNvPr>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313CB823-9AA2-D076-A23A-587A0C404A43}"/>
                  </a:ext>
                </a:extLst>
              </p:cNvPr>
              <p:cNvPicPr>
                <a:picLocks noChangeAspect="1"/>
              </p:cNvPicPr>
              <p:nvPr/>
            </p:nvPicPr>
            <p:blipFill>
              <a:blip r:embed="rId7"/>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7" name="Freeform: Shape 26">
                <a:extLst>
                  <a:ext uri="{FF2B5EF4-FFF2-40B4-BE49-F238E27FC236}">
                    <a16:creationId xmlns:a16="http://schemas.microsoft.com/office/drawing/2014/main" id="{66915AD6-039A-3EDF-773D-19B1CE40E32C}"/>
                  </a:ext>
                </a:extLst>
              </p:cNvPr>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a:extLst>
                  <a:ext uri="{FF2B5EF4-FFF2-40B4-BE49-F238E27FC236}">
                    <a16:creationId xmlns:a16="http://schemas.microsoft.com/office/drawing/2014/main" id="{087B1F71-EC13-9221-C1A3-FA285719B45D}"/>
                  </a:ext>
                </a:extLst>
              </p:cNvPr>
              <p:cNvPicPr>
                <a:picLocks noChangeAspect="1"/>
              </p:cNvPicPr>
              <p:nvPr/>
            </p:nvPicPr>
            <p:blipFill>
              <a:blip r:embed="rId8"/>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9" name="Freeform: Shape 28">
                <a:extLst>
                  <a:ext uri="{FF2B5EF4-FFF2-40B4-BE49-F238E27FC236}">
                    <a16:creationId xmlns:a16="http://schemas.microsoft.com/office/drawing/2014/main" id="{54F78FCF-140F-293D-4590-303119E4814C}"/>
                  </a:ext>
                </a:extLst>
              </p:cNvPr>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FAF947C0-51FE-8D9A-613D-73D4F4FDEBC6}"/>
                  </a:ext>
                </a:extLst>
              </p:cNvPr>
              <p:cNvPicPr>
                <a:picLocks noChangeAspect="1"/>
              </p:cNvPicPr>
              <p:nvPr/>
            </p:nvPicPr>
            <p:blipFill>
              <a:blip r:embed="rId9"/>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31" name="Freeform: Shape 30">
                <a:extLst>
                  <a:ext uri="{FF2B5EF4-FFF2-40B4-BE49-F238E27FC236}">
                    <a16:creationId xmlns:a16="http://schemas.microsoft.com/office/drawing/2014/main" id="{E6EED200-840C-271B-EA4D-3782BAD64313}"/>
                  </a:ext>
                </a:extLst>
              </p:cNvPr>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a:extLst>
                  <a:ext uri="{FF2B5EF4-FFF2-40B4-BE49-F238E27FC236}">
                    <a16:creationId xmlns:a16="http://schemas.microsoft.com/office/drawing/2014/main" id="{120F4343-9283-3532-B7CA-D57C5A33161F}"/>
                  </a:ext>
                </a:extLst>
              </p:cNvPr>
              <p:cNvPicPr>
                <a:picLocks noChangeAspect="1"/>
              </p:cNvPicPr>
              <p:nvPr/>
            </p:nvPicPr>
            <p:blipFill>
              <a:blip r:embed="rId10"/>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a:ln/>
            </p:spPr>
          </p:pic>
          <p:sp>
            <p:nvSpPr>
              <p:cNvPr id="33" name="Freeform: Shape 32">
                <a:extLst>
                  <a:ext uri="{FF2B5EF4-FFF2-40B4-BE49-F238E27FC236}">
                    <a16:creationId xmlns:a16="http://schemas.microsoft.com/office/drawing/2014/main" id="{0B7092A1-02E3-3FFE-732A-06D32592415C}"/>
                  </a:ext>
                </a:extLst>
              </p:cNvPr>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a:extLst>
                  <a:ext uri="{FF2B5EF4-FFF2-40B4-BE49-F238E27FC236}">
                    <a16:creationId xmlns:a16="http://schemas.microsoft.com/office/drawing/2014/main" id="{E09197F1-58F4-4BF0-B810-053A00CEEE6D}"/>
                  </a:ext>
                </a:extLst>
              </p:cNvPr>
              <p:cNvPicPr>
                <a:picLocks noChangeAspect="1"/>
              </p:cNvPicPr>
              <p:nvPr/>
            </p:nvPicPr>
            <p:blipFill>
              <a:blip r:embed="rId11"/>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5" name="Freeform: Shape 34">
                <a:extLst>
                  <a:ext uri="{FF2B5EF4-FFF2-40B4-BE49-F238E27FC236}">
                    <a16:creationId xmlns:a16="http://schemas.microsoft.com/office/drawing/2014/main" id="{8702FFD1-6AD0-CCF2-22D5-AFB3ADF92E63}"/>
                  </a:ext>
                </a:extLst>
              </p:cNvPr>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a:extLst>
                  <a:ext uri="{FF2B5EF4-FFF2-40B4-BE49-F238E27FC236}">
                    <a16:creationId xmlns:a16="http://schemas.microsoft.com/office/drawing/2014/main" id="{EB0A1C71-0A48-8395-12E9-C1358C446F85}"/>
                  </a:ext>
                </a:extLst>
              </p:cNvPr>
              <p:cNvPicPr>
                <a:picLocks noChangeAspect="1"/>
              </p:cNvPicPr>
              <p:nvPr/>
            </p:nvPicPr>
            <p:blipFill>
              <a:blip r:embed="rId12"/>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7" name="Freeform: Shape 36">
                <a:extLst>
                  <a:ext uri="{FF2B5EF4-FFF2-40B4-BE49-F238E27FC236}">
                    <a16:creationId xmlns:a16="http://schemas.microsoft.com/office/drawing/2014/main" id="{717960A6-6BAC-7AB1-6D0D-9C9C294AEAE6}"/>
                  </a:ext>
                </a:extLst>
              </p:cNvPr>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3149CE8-15A1-1BB7-DAB1-4625696B7864}"/>
                  </a:ext>
                </a:extLst>
              </p:cNvPr>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7163B4A-B25A-5F0F-09B6-36B0CE195F4E}"/>
                  </a:ext>
                </a:extLst>
              </p:cNvPr>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E4497A0-0F2B-0F4A-D545-AE5C22CEF4EA}"/>
                  </a:ext>
                </a:extLst>
              </p:cNvPr>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FB83375-861E-C6F6-C9B7-30F485060B08}"/>
                  </a:ext>
                </a:extLst>
              </p:cNvPr>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79E29B7-DCD3-B4FD-7DF3-58ADD0C0FB20}"/>
                  </a:ext>
                </a:extLst>
              </p:cNvPr>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7ADDB78-07D4-9263-67F1-76684519E72A}"/>
                  </a:ext>
                </a:extLst>
              </p:cNvPr>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CEB74DB-8DBA-593E-787D-ED6659B0FECD}"/>
                  </a:ext>
                </a:extLst>
              </p:cNvPr>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3DB98EE-2699-C959-CAD9-7E1C03388B38}"/>
                  </a:ext>
                </a:extLst>
              </p:cNvPr>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5252A1F-A47B-EF7A-B489-85F7493F7CA0}"/>
                  </a:ext>
                </a:extLst>
              </p:cNvPr>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EFB34BC-9E28-9F60-878F-C57730E4D339}"/>
                  </a:ext>
                </a:extLst>
              </p:cNvPr>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4997224-1151-5EF8-1285-A52CB8C96C37}"/>
                  </a:ext>
                </a:extLst>
              </p:cNvPr>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7079EC6-11D8-7A87-3BED-76661B6E34D4}"/>
                  </a:ext>
                </a:extLst>
              </p:cNvPr>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E8BD6EC-3F27-AB48-BFA1-1F19D924A4ED}"/>
                  </a:ext>
                </a:extLst>
              </p:cNvPr>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ADB4639-2D77-05F6-ABB2-EEABAAADB75D}"/>
                  </a:ext>
                </a:extLst>
              </p:cNvPr>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E014FD2-9309-0448-F3BD-41BE9B7BBC81}"/>
                  </a:ext>
                </a:extLst>
              </p:cNvPr>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FF1D9D1-38B2-725A-A987-2437CA80F80F}"/>
                  </a:ext>
                </a:extLst>
              </p:cNvPr>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BC9C966-7B87-AE76-3EA6-F74246FF756F}"/>
                  </a:ext>
                </a:extLst>
              </p:cNvPr>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4A765A8-E2F9-BC8B-E1DE-667CCA5801BB}"/>
                  </a:ext>
                </a:extLst>
              </p:cNvPr>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EE39EA8-3777-8546-826B-A269E9AE95A0}"/>
                  </a:ext>
                </a:extLst>
              </p:cNvPr>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B1706AC-01F1-7122-D73F-AC88363B50B5}"/>
                  </a:ext>
                </a:extLst>
              </p:cNvPr>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359E182-5E3C-C22C-CEA4-4A594536AF62}"/>
                  </a:ext>
                </a:extLst>
              </p:cNvPr>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E613B99-FFD0-F788-7361-A8343F6879DB}"/>
                  </a:ext>
                </a:extLst>
              </p:cNvPr>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C281631-8387-020C-9BE6-F388C749904A}"/>
                  </a:ext>
                </a:extLst>
              </p:cNvPr>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80182F0-DEDE-37F4-CD2B-07AEDC220276}"/>
                  </a:ext>
                </a:extLst>
              </p:cNvPr>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85D4BD5-7180-B4EF-3571-6303EA76F707}"/>
                  </a:ext>
                </a:extLst>
              </p:cNvPr>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B78F30D-8AA6-0B9C-CCEC-61752E8F3A9E}"/>
                  </a:ext>
                </a:extLst>
              </p:cNvPr>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F79884C-CFE1-3418-D013-37CE801A62BE}"/>
                  </a:ext>
                </a:extLst>
              </p:cNvPr>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2212EB0-2216-8AC1-0747-BD8D33CD8F3E}"/>
                  </a:ext>
                </a:extLst>
              </p:cNvPr>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0AAD2A2-17A8-839B-8D9B-FD21F680D335}"/>
                  </a:ext>
                </a:extLst>
              </p:cNvPr>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a:extLst>
                <a:ext uri="{FF2B5EF4-FFF2-40B4-BE49-F238E27FC236}">
                  <a16:creationId xmlns:a16="http://schemas.microsoft.com/office/drawing/2014/main" id="{C5A56264-3FB7-F6E9-B5BB-6159F72D2D80}"/>
                </a:ext>
              </a:extLst>
            </p:cNvPr>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a:extLst>
                <a:ext uri="{FF2B5EF4-FFF2-40B4-BE49-F238E27FC236}">
                  <a16:creationId xmlns:a16="http://schemas.microsoft.com/office/drawing/2014/main" id="{A07BD8DC-A84C-F7E0-CAA4-BB98195796E5}"/>
                </a:ext>
              </a:extLst>
            </p:cNvPr>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a:extLst>
                <a:ext uri="{FF2B5EF4-FFF2-40B4-BE49-F238E27FC236}">
                  <a16:creationId xmlns:a16="http://schemas.microsoft.com/office/drawing/2014/main" id="{55C8602B-A322-E4C3-B226-DEFD07C65B77}"/>
                </a:ext>
              </a:extLst>
            </p:cNvPr>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a:extLst>
                <a:ext uri="{FF2B5EF4-FFF2-40B4-BE49-F238E27FC236}">
                  <a16:creationId xmlns:a16="http://schemas.microsoft.com/office/drawing/2014/main" id="{4FD78C94-EE64-26D2-8F74-605A506D704B}"/>
                </a:ext>
              </a:extLst>
            </p:cNvPr>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a:extLst>
                <a:ext uri="{FF2B5EF4-FFF2-40B4-BE49-F238E27FC236}">
                  <a16:creationId xmlns:a16="http://schemas.microsoft.com/office/drawing/2014/main" id="{DBF79997-55B8-794C-8A7E-A1C128DD43A7}"/>
                </a:ext>
              </a:extLst>
            </p:cNvPr>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a:extLst>
                <a:ext uri="{FF2B5EF4-FFF2-40B4-BE49-F238E27FC236}">
                  <a16:creationId xmlns:a16="http://schemas.microsoft.com/office/drawing/2014/main" id="{99BE0F57-BD8C-00C3-76C9-0E129A8A46D0}"/>
                </a:ext>
              </a:extLst>
            </p:cNvPr>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a:extLst>
                <a:ext uri="{FF2B5EF4-FFF2-40B4-BE49-F238E27FC236}">
                  <a16:creationId xmlns:a16="http://schemas.microsoft.com/office/drawing/2014/main" id="{73910664-AD01-A236-903F-C873664A66B3}"/>
                </a:ext>
              </a:extLst>
            </p:cNvPr>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a:extLst>
                <a:ext uri="{FF2B5EF4-FFF2-40B4-BE49-F238E27FC236}">
                  <a16:creationId xmlns:a16="http://schemas.microsoft.com/office/drawing/2014/main" id="{895CF526-D0A3-AF35-52F3-9797FC3344E7}"/>
                </a:ext>
              </a:extLst>
            </p:cNvPr>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a:extLst>
                <a:ext uri="{FF2B5EF4-FFF2-40B4-BE49-F238E27FC236}">
                  <a16:creationId xmlns:a16="http://schemas.microsoft.com/office/drawing/2014/main" id="{66F73DB2-010D-6701-B2C9-28F8FA615E5D}"/>
                </a:ext>
              </a:extLst>
            </p:cNvPr>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69" name="Rectangle 68">
            <a:extLst>
              <a:ext uri="{FF2B5EF4-FFF2-40B4-BE49-F238E27FC236}">
                <a16:creationId xmlns:a16="http://schemas.microsoft.com/office/drawing/2014/main" id="{78F5A287-B7D4-E771-3791-606C40F3F6C0}"/>
              </a:ext>
            </a:extLst>
          </p:cNvPr>
          <p:cNvSpPr/>
          <p:nvPr/>
        </p:nvSpPr>
        <p:spPr>
          <a:xfrm>
            <a:off x="1524000" y="1127145"/>
            <a:ext cx="10667997" cy="2402027"/>
          </a:xfrm>
          <a:prstGeom prst="rect">
            <a:avLst/>
          </a:prstGeom>
          <a:solidFill>
            <a:schemeClr val="accent4">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a:extLst>
              <a:ext uri="{FF2B5EF4-FFF2-40B4-BE49-F238E27FC236}">
                <a16:creationId xmlns:a16="http://schemas.microsoft.com/office/drawing/2014/main" id="{DD3646A5-2120-84F7-99CA-502294044F86}"/>
              </a:ext>
            </a:extLst>
          </p:cNvPr>
          <p:cNvSpPr>
            <a:spLocks noGrp="1"/>
          </p:cNvSpPr>
          <p:nvPr>
            <p:ph type="ctrTitle"/>
          </p:nvPr>
        </p:nvSpPr>
        <p:spPr>
          <a:xfrm>
            <a:off x="1524000" y="1122363"/>
            <a:ext cx="9144000" cy="2387600"/>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a:t>Click to edit Master title style</a:t>
            </a:r>
            <a:endParaRPr lang="en-US" dirty="0"/>
          </a:p>
        </p:txBody>
      </p:sp>
      <p:sp>
        <p:nvSpPr>
          <p:cNvPr id="68" name="Subtitle 2">
            <a:extLst>
              <a:ext uri="{FF2B5EF4-FFF2-40B4-BE49-F238E27FC236}">
                <a16:creationId xmlns:a16="http://schemas.microsoft.com/office/drawing/2014/main" id="{306F2F5F-605D-855F-2454-F9FAB333D138}"/>
              </a:ext>
            </a:extLst>
          </p:cNvPr>
          <p:cNvSpPr>
            <a:spLocks noGrp="1"/>
          </p:cNvSpPr>
          <p:nvPr>
            <p:ph type="subTitle" idx="1"/>
          </p:nvPr>
        </p:nvSpPr>
        <p:spPr>
          <a:xfrm>
            <a:off x="1524000" y="3602038"/>
            <a:ext cx="9144000" cy="165576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0" name="Picture 69" descr="Logo&#10;&#10;Description automatically generated">
            <a:extLst>
              <a:ext uri="{FF2B5EF4-FFF2-40B4-BE49-F238E27FC236}">
                <a16:creationId xmlns:a16="http://schemas.microsoft.com/office/drawing/2014/main" id="{6AF8CF76-8943-3E11-D229-DEFFB3F59C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71" name="TextBox 70">
            <a:extLst>
              <a:ext uri="{FF2B5EF4-FFF2-40B4-BE49-F238E27FC236}">
                <a16:creationId xmlns:a16="http://schemas.microsoft.com/office/drawing/2014/main" id="{60EE9F5F-F607-6D79-0F76-9B995771B08F}"/>
              </a:ext>
            </a:extLst>
          </p:cNvPr>
          <p:cNvSpPr txBox="1"/>
          <p:nvPr userDrawn="1"/>
        </p:nvSpPr>
        <p:spPr>
          <a:xfrm>
            <a:off x="179528" y="6178942"/>
            <a:ext cx="2961301" cy="53553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ar-JO"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إعداد محمود بركات</a:t>
            </a:r>
            <a:endParaRPr kumimoji="0" lang="en-US"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933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70906C-CF43-56C3-871D-FBB74E6E2D6A}"/>
              </a:ext>
            </a:extLst>
          </p:cNvPr>
          <p:cNvSpPr/>
          <p:nvPr userDrawn="1"/>
        </p:nvSpPr>
        <p:spPr>
          <a:xfrm>
            <a:off x="0" y="0"/>
            <a:ext cx="12192000" cy="6858000"/>
          </a:xfrm>
          <a:prstGeom prst="rect">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8CEF-1B96-37CB-FF38-0636FDF65514}"/>
              </a:ext>
            </a:extLst>
          </p:cNvPr>
          <p:cNvSpPr/>
          <p:nvPr userDrawn="1"/>
        </p:nvSpPr>
        <p:spPr>
          <a:xfrm>
            <a:off x="838200" y="2678905"/>
            <a:ext cx="11353797" cy="1500188"/>
          </a:xfrm>
          <a:prstGeom prst="rect">
            <a:avLst/>
          </a:prstGeom>
          <a:solidFill>
            <a:schemeClr val="accent4">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44AFF-E897-496A-99B4-7EA22E9EB0B5}"/>
              </a:ext>
            </a:extLst>
          </p:cNvPr>
          <p:cNvSpPr>
            <a:spLocks noGrp="1"/>
          </p:cNvSpPr>
          <p:nvPr>
            <p:ph type="title"/>
          </p:nvPr>
        </p:nvSpPr>
        <p:spPr>
          <a:xfrm>
            <a:off x="838200" y="2678906"/>
            <a:ext cx="10515600" cy="1500187"/>
          </a:xfrm>
          <a:solidFill>
            <a:schemeClr val="accent4">
              <a:lumMod val="75000"/>
              <a:alpha val="75000"/>
            </a:schemeClr>
          </a:solidFill>
        </p:spPr>
        <p:txBody>
          <a:bodyPr anchor="ctr"/>
          <a:lstStyle>
            <a:lvl1pPr>
              <a:defRPr sz="6000">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1A264AA1-E8BA-4398-8F73-30E7F92A89BA}"/>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BA1915A-0766-4A16-BAC6-5FF5C3743BBD}"/>
              </a:ext>
            </a:extLst>
          </p:cNvPr>
          <p:cNvSpPr>
            <a:spLocks noGrp="1"/>
          </p:cNvSpPr>
          <p:nvPr>
            <p:ph type="dt" sz="half" idx="10"/>
          </p:nvPr>
        </p:nvSpPr>
        <p:spPr/>
        <p:txBody>
          <a:bodyPr/>
          <a:lstStyle/>
          <a:p>
            <a:fld id="{662ED6D0-E2C5-4E0B-A33B-6AF1FB07B98E}" type="datetimeFigureOut">
              <a:rPr lang="en-US" smtClean="0"/>
              <a:t>6/7/2024</a:t>
            </a:fld>
            <a:endParaRPr lang="en-US"/>
          </a:p>
        </p:txBody>
      </p:sp>
      <p:sp>
        <p:nvSpPr>
          <p:cNvPr id="5" name="Footer Placeholder 4">
            <a:extLst>
              <a:ext uri="{FF2B5EF4-FFF2-40B4-BE49-F238E27FC236}">
                <a16:creationId xmlns:a16="http://schemas.microsoft.com/office/drawing/2014/main" id="{E7E91DE5-81A7-4A5C-A639-6924EE4A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8516-E0CE-4DA7-9568-FA1B13239A2A}"/>
              </a:ext>
            </a:extLst>
          </p:cNvPr>
          <p:cNvSpPr>
            <a:spLocks noGrp="1"/>
          </p:cNvSpPr>
          <p:nvPr>
            <p:ph type="sldNum" sz="quarter" idx="12"/>
          </p:nvPr>
        </p:nvSpPr>
        <p:spPr/>
        <p:txBody>
          <a:bodyPr/>
          <a:lstStyle/>
          <a:p>
            <a:fld id="{446A514F-B183-4ABD-9789-46816B2222CB}"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DAA8603-DE27-0F3C-868C-FA06C8F6D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208642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305026"/>
            <a:ext cx="10515600" cy="48719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673952EB-E745-4DCB-92B1-0AAA3B36EA73}" type="datetimeFigureOut">
              <a:rPr lang="en-US" smtClean="0"/>
              <a:t>6/7/2024</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E73A975A-F9BE-4A2C-9B52-93CF73E49208}"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E74B61-88C9-B9F3-8FFD-A70F84DF4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791240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A47945-CE99-C48A-CA0A-8309702B4FE7}"/>
              </a:ext>
            </a:extLst>
          </p:cNvPr>
          <p:cNvSpPr/>
          <p:nvPr userDrawn="1"/>
        </p:nvSpPr>
        <p:spPr>
          <a:xfrm>
            <a:off x="0" y="0"/>
            <a:ext cx="12192000" cy="6858000"/>
          </a:xfrm>
          <a:prstGeom prst="rect">
            <a:avLst/>
          </a:prstGeom>
          <a:solidFill>
            <a:schemeClr val="accent4">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305026"/>
            <a:ext cx="10515600" cy="4871938"/>
          </a:xfrm>
          <a:solidFill>
            <a:schemeClr val="accent4">
              <a:lumMod val="50000"/>
              <a:alpha val="20000"/>
            </a:schemeClr>
          </a:solidFill>
        </p:spPr>
        <p:txBody>
          <a:bodyPr/>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673952EB-E745-4DCB-92B1-0AAA3B36EA73}" type="datetimeFigureOut">
              <a:rPr lang="en-US" smtClean="0"/>
              <a:t>6/7/2024</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E73A975A-F9BE-4A2C-9B52-93CF73E49208}"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E74B61-88C9-B9F3-8FFD-A70F84DF4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4482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00CE-6E98-4613-9B8D-4603D7AAC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EFAD9-0E09-4CDE-848C-F2BE2ABBB09B}"/>
              </a:ext>
            </a:extLst>
          </p:cNvPr>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6C61D-447B-4FB8-9440-13C873E6FD03}"/>
              </a:ext>
            </a:extLst>
          </p:cNvPr>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263517-6DF2-4106-B348-551A36BFA705}"/>
              </a:ext>
            </a:extLst>
          </p:cNvPr>
          <p:cNvSpPr>
            <a:spLocks noGrp="1"/>
          </p:cNvSpPr>
          <p:nvPr>
            <p:ph type="dt" sz="half" idx="10"/>
          </p:nvPr>
        </p:nvSpPr>
        <p:spPr/>
        <p:txBody>
          <a:bodyPr/>
          <a:lstStyle/>
          <a:p>
            <a:fld id="{673952EB-E745-4DCB-92B1-0AAA3B36EA73}" type="datetimeFigureOut">
              <a:rPr lang="en-US" smtClean="0"/>
              <a:t>6/7/2024</a:t>
            </a:fld>
            <a:endParaRPr lang="en-US"/>
          </a:p>
        </p:txBody>
      </p:sp>
      <p:sp>
        <p:nvSpPr>
          <p:cNvPr id="6" name="Footer Placeholder 5">
            <a:extLst>
              <a:ext uri="{FF2B5EF4-FFF2-40B4-BE49-F238E27FC236}">
                <a16:creationId xmlns:a16="http://schemas.microsoft.com/office/drawing/2014/main" id="{7BF4E09D-C5B6-48C6-8DD5-35EB314B6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618E3-1B3B-468B-8C5A-D8F04C9CA205}"/>
              </a:ext>
            </a:extLst>
          </p:cNvPr>
          <p:cNvSpPr>
            <a:spLocks noGrp="1"/>
          </p:cNvSpPr>
          <p:nvPr>
            <p:ph type="sldNum" sz="quarter" idx="12"/>
          </p:nvPr>
        </p:nvSpPr>
        <p:spPr/>
        <p:txBody>
          <a:bodyPr/>
          <a:lstStyle/>
          <a:p>
            <a:fld id="{E73A975A-F9BE-4A2C-9B52-93CF73E49208}" type="slidenum">
              <a:rPr lang="en-US" smtClean="0"/>
              <a:t>‹#›</a:t>
            </a:fld>
            <a:endParaRPr lang="en-US"/>
          </a:p>
        </p:txBody>
      </p:sp>
      <p:cxnSp>
        <p:nvCxnSpPr>
          <p:cNvPr id="8" name="Straight Connector 7">
            <a:extLst>
              <a:ext uri="{FF2B5EF4-FFF2-40B4-BE49-F238E27FC236}">
                <a16:creationId xmlns:a16="http://schemas.microsoft.com/office/drawing/2014/main" id="{433F288E-349B-4134-AF96-B840DB8E6237}"/>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AD72533C-3E44-831C-CE17-22F9767E4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155760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2CDE-5C94-44C7-85C7-0E2FE190B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D2F52-DACF-4EB7-96DA-DB37F6E12A25}"/>
              </a:ext>
            </a:extLst>
          </p:cNvPr>
          <p:cNvSpPr>
            <a:spLocks noGrp="1"/>
          </p:cNvSpPr>
          <p:nvPr>
            <p:ph type="dt" sz="half" idx="10"/>
          </p:nvPr>
        </p:nvSpPr>
        <p:spPr/>
        <p:txBody>
          <a:bodyPr/>
          <a:lstStyle/>
          <a:p>
            <a:fld id="{673952EB-E745-4DCB-92B1-0AAA3B36EA73}" type="datetimeFigureOut">
              <a:rPr lang="en-US" smtClean="0"/>
              <a:t>6/7/2024</a:t>
            </a:fld>
            <a:endParaRPr lang="en-US"/>
          </a:p>
        </p:txBody>
      </p:sp>
      <p:sp>
        <p:nvSpPr>
          <p:cNvPr id="4" name="Footer Placeholder 3">
            <a:extLst>
              <a:ext uri="{FF2B5EF4-FFF2-40B4-BE49-F238E27FC236}">
                <a16:creationId xmlns:a16="http://schemas.microsoft.com/office/drawing/2014/main" id="{89C0068B-1B46-458E-AE92-2D771D9CE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D68B2-19CA-4821-9889-05642F8DC14F}"/>
              </a:ext>
            </a:extLst>
          </p:cNvPr>
          <p:cNvSpPr>
            <a:spLocks noGrp="1"/>
          </p:cNvSpPr>
          <p:nvPr>
            <p:ph type="sldNum" sz="quarter" idx="12"/>
          </p:nvPr>
        </p:nvSpPr>
        <p:spPr/>
        <p:txBody>
          <a:bodyPr/>
          <a:lstStyle/>
          <a:p>
            <a:fld id="{E73A975A-F9BE-4A2C-9B52-93CF73E49208}"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24079BA5-FA6E-3ED1-A053-5A1B732C4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231889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673952EB-E745-4DCB-92B1-0AAA3B36EA73}" type="datetimeFigureOut">
              <a:rPr lang="en-US" smtClean="0"/>
              <a:t>6/7/2024</a:t>
            </a:fld>
            <a:endParaRPr lang="en-US"/>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E73A975A-F9BE-4A2C-9B52-93CF73E49208}"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B61DDA50-AB87-CA3E-365F-2A610BEF0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201688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0AEE9-33FE-4CD9-91B0-A09EBA237188}"/>
              </a:ext>
            </a:extLst>
          </p:cNvPr>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E4698-DC2D-4252-A490-2FF47AE83FCA}"/>
              </a:ext>
            </a:extLst>
          </p:cNvPr>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73D77-D96E-43B8-96AE-E6ABE75F2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952EB-E745-4DCB-92B1-0AAA3B36EA73}" type="datetimeFigureOut">
              <a:rPr lang="en-US" smtClean="0"/>
              <a:t>6/7/2024</a:t>
            </a:fld>
            <a:endParaRPr lang="en-US"/>
          </a:p>
        </p:txBody>
      </p:sp>
      <p:sp>
        <p:nvSpPr>
          <p:cNvPr id="5" name="Footer Placeholder 4">
            <a:extLst>
              <a:ext uri="{FF2B5EF4-FFF2-40B4-BE49-F238E27FC236}">
                <a16:creationId xmlns:a16="http://schemas.microsoft.com/office/drawing/2014/main" id="{52436011-E576-434E-AEE4-2BD129784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21986-2EEB-481E-9F68-A6887B625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A975A-F9BE-4A2C-9B52-93CF73E49208}" type="slidenum">
              <a:rPr lang="en-US" smtClean="0"/>
              <a:t>‹#›</a:t>
            </a:fld>
            <a:endParaRPr lang="en-US"/>
          </a:p>
        </p:txBody>
      </p:sp>
    </p:spTree>
    <p:extLst>
      <p:ext uri="{BB962C8B-B14F-4D97-AF65-F5344CB8AC3E}">
        <p14:creationId xmlns:p14="http://schemas.microsoft.com/office/powerpoint/2010/main" val="4291355798"/>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4" r:id="rId3"/>
    <p:sldLayoutId id="2147483669" r:id="rId4"/>
    <p:sldLayoutId id="2147483665" r:id="rId5"/>
    <p:sldLayoutId id="2147483666" r:id="rId6"/>
    <p:sldLayoutId id="2147483667" r:id="rId7"/>
  </p:sldLayoutIdLst>
  <p:txStyles>
    <p:title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15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hyperlink" Target="https://www.pedsurglibrary.com/apsa/view/Pediatric-Surgery-NaT/829151/all/Acute_Abdominal_Pai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B92C98-C35C-DCF1-37B3-018311EC7F67}"/>
              </a:ext>
            </a:extLst>
          </p:cNvPr>
          <p:cNvSpPr>
            <a:spLocks noGrp="1"/>
          </p:cNvSpPr>
          <p:nvPr>
            <p:ph type="ctrTitle"/>
          </p:nvPr>
        </p:nvSpPr>
        <p:spPr>
          <a:xfrm>
            <a:off x="1524000" y="1122363"/>
            <a:ext cx="9144000" cy="2387600"/>
          </a:xfrm>
        </p:spPr>
        <p:txBody>
          <a:bodyPr/>
          <a:lstStyle/>
          <a:p>
            <a:r>
              <a:rPr lang="en-US" dirty="0"/>
              <a:t>Pediatrics Surgery</a:t>
            </a:r>
          </a:p>
        </p:txBody>
      </p:sp>
      <p:sp>
        <p:nvSpPr>
          <p:cNvPr id="10" name="Subtitle 2">
            <a:extLst>
              <a:ext uri="{FF2B5EF4-FFF2-40B4-BE49-F238E27FC236}">
                <a16:creationId xmlns:a16="http://schemas.microsoft.com/office/drawing/2014/main" id="{6145C4F9-440C-8315-B101-A1759B44D807}"/>
              </a:ext>
            </a:extLst>
          </p:cNvPr>
          <p:cNvSpPr>
            <a:spLocks noGrp="1"/>
          </p:cNvSpPr>
          <p:nvPr>
            <p:ph type="subTitle" idx="1"/>
          </p:nvPr>
        </p:nvSpPr>
        <p:spPr>
          <a:xfrm>
            <a:off x="1524000" y="3602038"/>
            <a:ext cx="9144000" cy="1655762"/>
          </a:xfrm>
        </p:spPr>
        <p: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mn-cs"/>
              </a:rPr>
              <a:t>2024 Edition</a:t>
            </a:r>
          </a:p>
        </p:txBody>
      </p:sp>
    </p:spTree>
    <p:extLst>
      <p:ext uri="{BB962C8B-B14F-4D97-AF65-F5344CB8AC3E}">
        <p14:creationId xmlns:p14="http://schemas.microsoft.com/office/powerpoint/2010/main" val="1898218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6AE9-1320-DF73-1C51-0E9927E8C9C6}"/>
              </a:ext>
            </a:extLst>
          </p:cNvPr>
          <p:cNvSpPr>
            <a:spLocks noGrp="1"/>
          </p:cNvSpPr>
          <p:nvPr>
            <p:ph type="title"/>
          </p:nvPr>
        </p:nvSpPr>
        <p:spPr/>
        <p:txBody>
          <a:bodyPr/>
          <a:lstStyle/>
          <a:p>
            <a:r>
              <a:rPr lang="en-US" dirty="0"/>
              <a:t>Thyroglossal duct cyst – Treatment</a:t>
            </a:r>
          </a:p>
        </p:txBody>
      </p:sp>
      <p:sp>
        <p:nvSpPr>
          <p:cNvPr id="3" name="Content Placeholder 2">
            <a:extLst>
              <a:ext uri="{FF2B5EF4-FFF2-40B4-BE49-F238E27FC236}">
                <a16:creationId xmlns:a16="http://schemas.microsoft.com/office/drawing/2014/main" id="{0186FBF3-790A-8FBB-AF85-181E88E28B0C}"/>
              </a:ext>
            </a:extLst>
          </p:cNvPr>
          <p:cNvSpPr>
            <a:spLocks noGrp="1"/>
          </p:cNvSpPr>
          <p:nvPr>
            <p:ph idx="1"/>
          </p:nvPr>
        </p:nvSpPr>
        <p:spPr/>
        <p:txBody>
          <a:bodyPr/>
          <a:lstStyle/>
          <a:p>
            <a:r>
              <a:rPr lang="en-US" dirty="0"/>
              <a:t>Treatment of any active infection with antibiotics before surgery</a:t>
            </a:r>
          </a:p>
          <a:p>
            <a:pPr lvl="1"/>
            <a:r>
              <a:rPr lang="en-US" sz="2000" dirty="0">
                <a:solidFill>
                  <a:schemeClr val="accent4">
                    <a:lumMod val="75000"/>
                  </a:schemeClr>
                </a:solidFill>
              </a:rPr>
              <a:t>Thyroglossal cysts are usually infected with organisms from the oral cavity, most commonly H. influenzae, S. aureus, and S. epidermidis.</a:t>
            </a:r>
          </a:p>
          <a:p>
            <a:r>
              <a:rPr lang="en-US" dirty="0"/>
              <a:t>Elective surgical excision (</a:t>
            </a:r>
            <a:r>
              <a:rPr lang="en-US" b="1" dirty="0">
                <a:solidFill>
                  <a:srgbClr val="C00000"/>
                </a:solidFill>
              </a:rPr>
              <a:t>Sistrunk procedure</a:t>
            </a:r>
            <a:r>
              <a:rPr lang="en-US" dirty="0"/>
              <a:t>) to prevent infection: includes </a:t>
            </a:r>
            <a:r>
              <a:rPr lang="en-US" dirty="0">
                <a:solidFill>
                  <a:srgbClr val="C00000"/>
                </a:solidFill>
              </a:rPr>
              <a:t>removal of the cyst, a portion of the hyoid bone, and excision of tissue comprising the path of descent from the foramen cecum</a:t>
            </a:r>
            <a:r>
              <a:rPr lang="en-US" dirty="0"/>
              <a:t>.</a:t>
            </a:r>
          </a:p>
          <a:p>
            <a:r>
              <a:rPr lang="en-US" b="1" dirty="0"/>
              <a:t>Complications of the Sistrunk procedure</a:t>
            </a:r>
          </a:p>
          <a:p>
            <a:pPr lvl="1"/>
            <a:r>
              <a:rPr lang="en-US" b="1" dirty="0"/>
              <a:t>Major complications </a:t>
            </a:r>
            <a:r>
              <a:rPr lang="en-US" dirty="0"/>
              <a:t>include </a:t>
            </a:r>
            <a:r>
              <a:rPr lang="en-US" dirty="0">
                <a:solidFill>
                  <a:srgbClr val="C00000"/>
                </a:solidFill>
              </a:rPr>
              <a:t>recurrence</a:t>
            </a:r>
            <a:r>
              <a:rPr lang="en-US" dirty="0"/>
              <a:t>, hematoma or abscess, entry into the airway (tracheotomy), hypoglossal nerve paralysis, hypothyroidism (ectopic thyroid).</a:t>
            </a:r>
          </a:p>
          <a:p>
            <a:pPr lvl="1"/>
            <a:r>
              <a:rPr lang="en-US" b="1" dirty="0"/>
              <a:t>Minor complications </a:t>
            </a:r>
            <a:r>
              <a:rPr lang="en-US" dirty="0"/>
              <a:t>include seroma formation, wound dehiscence, local wound infection, and stitch abscesses</a:t>
            </a:r>
          </a:p>
        </p:txBody>
      </p:sp>
    </p:spTree>
    <p:extLst>
      <p:ext uri="{BB962C8B-B14F-4D97-AF65-F5344CB8AC3E}">
        <p14:creationId xmlns:p14="http://schemas.microsoft.com/office/powerpoint/2010/main" val="35384226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75A1-653D-EE76-5649-E137A026DD42}"/>
              </a:ext>
            </a:extLst>
          </p:cNvPr>
          <p:cNvSpPr>
            <a:spLocks noGrp="1"/>
          </p:cNvSpPr>
          <p:nvPr>
            <p:ph type="title"/>
          </p:nvPr>
        </p:nvSpPr>
        <p:spPr/>
        <p:txBody>
          <a:bodyPr/>
          <a:lstStyle/>
          <a:p>
            <a:r>
              <a:rPr lang="en-US" dirty="0"/>
              <a:t>Neonatal surgical jaundice</a:t>
            </a:r>
          </a:p>
        </p:txBody>
      </p:sp>
      <p:sp>
        <p:nvSpPr>
          <p:cNvPr id="3" name="Text Placeholder 2">
            <a:extLst>
              <a:ext uri="{FF2B5EF4-FFF2-40B4-BE49-F238E27FC236}">
                <a16:creationId xmlns:a16="http://schemas.microsoft.com/office/drawing/2014/main" id="{439127C8-B2E8-E05E-9DAA-A02450FC4E8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363178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CAB1-B6BE-8117-6E7B-842E3F321A76}"/>
              </a:ext>
            </a:extLst>
          </p:cNvPr>
          <p:cNvSpPr>
            <a:spLocks noGrp="1"/>
          </p:cNvSpPr>
          <p:nvPr>
            <p:ph type="title"/>
          </p:nvPr>
        </p:nvSpPr>
        <p:spPr/>
        <p:txBody>
          <a:bodyPr/>
          <a:lstStyle/>
          <a:p>
            <a:r>
              <a:rPr lang="en-US" dirty="0"/>
              <a:t>Biliary atresia</a:t>
            </a:r>
          </a:p>
        </p:txBody>
      </p:sp>
      <p:sp>
        <p:nvSpPr>
          <p:cNvPr id="3" name="Content Placeholder 2">
            <a:extLst>
              <a:ext uri="{FF2B5EF4-FFF2-40B4-BE49-F238E27FC236}">
                <a16:creationId xmlns:a16="http://schemas.microsoft.com/office/drawing/2014/main" id="{9D3ECC43-5017-DCBA-1E24-2E0C33A1D27B}"/>
              </a:ext>
            </a:extLst>
          </p:cNvPr>
          <p:cNvSpPr>
            <a:spLocks noGrp="1"/>
          </p:cNvSpPr>
          <p:nvPr>
            <p:ph idx="1"/>
          </p:nvPr>
        </p:nvSpPr>
        <p:spPr>
          <a:xfrm>
            <a:off x="838200" y="1305026"/>
            <a:ext cx="6946556" cy="4871938"/>
          </a:xfrm>
        </p:spPr>
        <p:txBody>
          <a:bodyPr>
            <a:normAutofit fontScale="92500"/>
          </a:bodyPr>
          <a:lstStyle/>
          <a:p>
            <a:r>
              <a:rPr lang="en-US" sz="2600" b="1" dirty="0"/>
              <a:t>Definition</a:t>
            </a:r>
            <a:r>
              <a:rPr lang="en-US" sz="2600" dirty="0"/>
              <a:t>: obliteration or discontinuity of the extrahepatic biliary system, most commonly of the common bile duct</a:t>
            </a:r>
          </a:p>
          <a:p>
            <a:r>
              <a:rPr lang="en-US" sz="2600" b="1" dirty="0"/>
              <a:t>Pathophysiology</a:t>
            </a:r>
            <a:r>
              <a:rPr lang="en-US" sz="2600" dirty="0"/>
              <a:t>: discontinuity of the biliary system due to obliteration or fibrosis → obstruction of bile flow (cholestasis) → secondary biliary cirrhosis and portal hypertension</a:t>
            </a:r>
          </a:p>
          <a:p>
            <a:r>
              <a:rPr lang="en-US" sz="2600" b="1" dirty="0"/>
              <a:t>Clinical features</a:t>
            </a:r>
          </a:p>
          <a:p>
            <a:pPr lvl="1"/>
            <a:r>
              <a:rPr lang="en-US" dirty="0"/>
              <a:t>Jaundice</a:t>
            </a:r>
          </a:p>
          <a:p>
            <a:pPr lvl="2"/>
            <a:r>
              <a:rPr lang="en-US" dirty="0"/>
              <a:t>Prolonged neonatal jaundice (&gt; 2 weeks)</a:t>
            </a:r>
          </a:p>
          <a:p>
            <a:pPr lvl="2"/>
            <a:r>
              <a:rPr lang="en-US" dirty="0"/>
              <a:t>Onset 2 weeks after birth is possible.</a:t>
            </a:r>
          </a:p>
          <a:p>
            <a:pPr lvl="1"/>
            <a:r>
              <a:rPr lang="en-US" dirty="0"/>
              <a:t>Acholic stools, dark urine</a:t>
            </a:r>
          </a:p>
          <a:p>
            <a:pPr lvl="1"/>
            <a:r>
              <a:rPr lang="en-US" dirty="0"/>
              <a:t>Hepatomegaly</a:t>
            </a:r>
          </a:p>
        </p:txBody>
      </p:sp>
      <p:pic>
        <p:nvPicPr>
          <p:cNvPr id="5" name="Picture 4" descr="A baby with different stages of streps&#10;&#10;Description automatically generated">
            <a:extLst>
              <a:ext uri="{FF2B5EF4-FFF2-40B4-BE49-F238E27FC236}">
                <a16:creationId xmlns:a16="http://schemas.microsoft.com/office/drawing/2014/main" id="{FAC640DC-2224-BA21-2920-C6857E896559}"/>
              </a:ext>
            </a:extLst>
          </p:cNvPr>
          <p:cNvPicPr>
            <a:picLocks noChangeAspect="1"/>
          </p:cNvPicPr>
          <p:nvPr/>
        </p:nvPicPr>
        <p:blipFill rotWithShape="1">
          <a:blip r:embed="rId2">
            <a:extLst>
              <a:ext uri="{28A0092B-C50C-407E-A947-70E740481C1C}">
                <a14:useLocalDpi xmlns:a14="http://schemas.microsoft.com/office/drawing/2010/main" val="0"/>
              </a:ext>
            </a:extLst>
          </a:blip>
          <a:srcRect l="42997"/>
          <a:stretch/>
        </p:blipFill>
        <p:spPr>
          <a:xfrm>
            <a:off x="7784756" y="1548708"/>
            <a:ext cx="3569044" cy="4384574"/>
          </a:xfrm>
          <a:prstGeom prst="rect">
            <a:avLst/>
          </a:prstGeom>
        </p:spPr>
      </p:pic>
    </p:spTree>
    <p:extLst>
      <p:ext uri="{BB962C8B-B14F-4D97-AF65-F5344CB8AC3E}">
        <p14:creationId xmlns:p14="http://schemas.microsoft.com/office/powerpoint/2010/main" val="28098187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045D-34DA-54F3-2D50-0843E8C3FE53}"/>
              </a:ext>
            </a:extLst>
          </p:cNvPr>
          <p:cNvSpPr>
            <a:spLocks noGrp="1"/>
          </p:cNvSpPr>
          <p:nvPr>
            <p:ph type="title"/>
          </p:nvPr>
        </p:nvSpPr>
        <p:spPr/>
        <p:txBody>
          <a:bodyPr/>
          <a:lstStyle/>
          <a:p>
            <a:r>
              <a:rPr lang="en-US" dirty="0"/>
              <a:t>Biliary atresia</a:t>
            </a:r>
          </a:p>
        </p:txBody>
      </p:sp>
      <p:sp>
        <p:nvSpPr>
          <p:cNvPr id="3" name="Content Placeholder 2">
            <a:extLst>
              <a:ext uri="{FF2B5EF4-FFF2-40B4-BE49-F238E27FC236}">
                <a16:creationId xmlns:a16="http://schemas.microsoft.com/office/drawing/2014/main" id="{914C9874-9D68-8013-790D-77A3AE0A8537}"/>
              </a:ext>
            </a:extLst>
          </p:cNvPr>
          <p:cNvSpPr>
            <a:spLocks noGrp="1"/>
          </p:cNvSpPr>
          <p:nvPr>
            <p:ph idx="1"/>
          </p:nvPr>
        </p:nvSpPr>
        <p:spPr/>
        <p:txBody>
          <a:bodyPr>
            <a:normAutofit lnSpcReduction="10000"/>
          </a:bodyPr>
          <a:lstStyle/>
          <a:p>
            <a:r>
              <a:rPr lang="en-US" dirty="0"/>
              <a:t>Infants with BA can be grouped into three categories:</a:t>
            </a:r>
          </a:p>
          <a:p>
            <a:pPr lvl="1"/>
            <a:r>
              <a:rPr lang="en-US" b="1" dirty="0"/>
              <a:t>BA without any other anomalies or malformations</a:t>
            </a:r>
            <a:r>
              <a:rPr lang="en-US" dirty="0"/>
              <a:t>: This pattern is sometimes referred to as perinatal BA and occurs in 70-85% of infants with BA. Typically, these children are born without visible jaundice, but within the first two months of life, jaundice develops, and stools become progressively acholic.</a:t>
            </a:r>
          </a:p>
          <a:p>
            <a:pPr lvl="1"/>
            <a:r>
              <a:rPr lang="en-US" b="1" dirty="0"/>
              <a:t>BA associated with laterality malformations</a:t>
            </a:r>
            <a:r>
              <a:rPr lang="en-US" dirty="0"/>
              <a:t>: This pattern is also known as biliary atresia splenic malformation (BASM) or "embryonal" biliary atresia and occurs in 10-15% of infants with BA. The laterality malformations include situs inversus, asplenia or </a:t>
            </a:r>
            <a:r>
              <a:rPr lang="en-US" dirty="0" err="1"/>
              <a:t>polysplenia</a:t>
            </a:r>
            <a:r>
              <a:rPr lang="en-US" dirty="0"/>
              <a:t>, malrotation, interrupted inferior vena cava, and cardiac anomalies.</a:t>
            </a:r>
          </a:p>
          <a:p>
            <a:pPr lvl="1"/>
            <a:r>
              <a:rPr lang="en-US" b="1" dirty="0"/>
              <a:t>BA associated with other congenital malformations</a:t>
            </a:r>
            <a:r>
              <a:rPr lang="en-US" dirty="0"/>
              <a:t>: This occurs in the remaining 5-10% of BA cases; associated congenital malformations include intestinal atresia, imperforate anus, kidney anomalies, and/or cardiac malformations.</a:t>
            </a:r>
          </a:p>
          <a:p>
            <a:endParaRPr lang="en-US" dirty="0"/>
          </a:p>
        </p:txBody>
      </p:sp>
    </p:spTree>
    <p:extLst>
      <p:ext uri="{BB962C8B-B14F-4D97-AF65-F5344CB8AC3E}">
        <p14:creationId xmlns:p14="http://schemas.microsoft.com/office/powerpoint/2010/main" val="40776238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C1968-F052-5D33-A205-5933DEF63FB3}"/>
              </a:ext>
            </a:extLst>
          </p:cNvPr>
          <p:cNvSpPr>
            <a:spLocks noGrp="1"/>
          </p:cNvSpPr>
          <p:nvPr>
            <p:ph type="title"/>
          </p:nvPr>
        </p:nvSpPr>
        <p:spPr/>
        <p:txBody>
          <a:bodyPr/>
          <a:lstStyle/>
          <a:p>
            <a:r>
              <a:rPr lang="en-US" dirty="0"/>
              <a:t>Kasai classification of biliary atresia</a:t>
            </a:r>
          </a:p>
        </p:txBody>
      </p:sp>
      <p:graphicFrame>
        <p:nvGraphicFramePr>
          <p:cNvPr id="4" name="Content Placeholder 3">
            <a:extLst>
              <a:ext uri="{FF2B5EF4-FFF2-40B4-BE49-F238E27FC236}">
                <a16:creationId xmlns:a16="http://schemas.microsoft.com/office/drawing/2014/main" id="{9191A09A-4FFF-87D8-A7A2-4A7BEF157134}"/>
              </a:ext>
            </a:extLst>
          </p:cNvPr>
          <p:cNvGraphicFramePr>
            <a:graphicFrameLocks noGrp="1"/>
          </p:cNvGraphicFramePr>
          <p:nvPr>
            <p:ph idx="1"/>
            <p:extLst>
              <p:ext uri="{D42A27DB-BD31-4B8C-83A1-F6EECF244321}">
                <p14:modId xmlns:p14="http://schemas.microsoft.com/office/powerpoint/2010/main" val="2665689105"/>
              </p:ext>
            </p:extLst>
          </p:nvPr>
        </p:nvGraphicFramePr>
        <p:xfrm>
          <a:off x="838200" y="1304924"/>
          <a:ext cx="10515600" cy="1900556"/>
        </p:xfrm>
        <a:graphic>
          <a:graphicData uri="http://schemas.openxmlformats.org/drawingml/2006/table">
            <a:tbl>
              <a:tblPr firstRow="1" bandRow="1">
                <a:tableStyleId>{5940675A-B579-460E-94D1-54222C63F5DA}</a:tableStyleId>
              </a:tblPr>
              <a:tblGrid>
                <a:gridCol w="1412631">
                  <a:extLst>
                    <a:ext uri="{9D8B030D-6E8A-4147-A177-3AD203B41FA5}">
                      <a16:colId xmlns:a16="http://schemas.microsoft.com/office/drawing/2014/main" val="1018447373"/>
                    </a:ext>
                  </a:extLst>
                </a:gridCol>
                <a:gridCol w="9102969">
                  <a:extLst>
                    <a:ext uri="{9D8B030D-6E8A-4147-A177-3AD203B41FA5}">
                      <a16:colId xmlns:a16="http://schemas.microsoft.com/office/drawing/2014/main" val="1499117652"/>
                    </a:ext>
                  </a:extLst>
                </a:gridCol>
              </a:tblGrid>
              <a:tr h="460342">
                <a:tc>
                  <a:txBody>
                    <a:bodyPr/>
                    <a:lstStyle/>
                    <a:p>
                      <a:pPr marL="0" marR="0" lvl="0" indent="0" algn="l" defTabSz="914400" rtl="0" eaLnBrk="1" fontAlgn="auto" latinLnBrk="0" hangingPunct="1">
                        <a:lnSpc>
                          <a:spcPct val="90000"/>
                        </a:lnSpc>
                        <a:spcBef>
                          <a:spcPts val="0"/>
                        </a:spcBef>
                        <a:spcAft>
                          <a:spcPts val="0"/>
                        </a:spcAft>
                        <a:buClr>
                          <a:prstClr val="black"/>
                        </a:buClr>
                        <a:buSzPts val="2400"/>
                        <a:buFont typeface="Calibri"/>
                        <a:buNone/>
                        <a:tabLst/>
                        <a:defRPr/>
                      </a:pPr>
                      <a:r>
                        <a:rPr kumimoji="0" lang="en-US" sz="2400" b="1" i="0" u="none" strike="noStrike" kern="1200" cap="none" spc="0" normalizeH="0" baseline="0" noProof="0" dirty="0">
                          <a:ln>
                            <a:noFill/>
                          </a:ln>
                          <a:solidFill>
                            <a:srgbClr val="45515E"/>
                          </a:solidFill>
                          <a:effectLst/>
                          <a:uLnTx/>
                          <a:uFillTx/>
                          <a:latin typeface="+mn-lt"/>
                          <a:ea typeface="Calibri"/>
                          <a:cs typeface="Calibri"/>
                          <a:sym typeface="Calibri"/>
                        </a:rPr>
                        <a:t>Type I</a:t>
                      </a:r>
                      <a:endParaRPr kumimoji="0" lang="en-US" sz="1800" b="1" i="0" u="none" strike="noStrike" kern="1200" cap="none" spc="0" normalizeH="0" baseline="0" noProof="0" dirty="0">
                        <a:ln>
                          <a:noFill/>
                        </a:ln>
                        <a:solidFill>
                          <a:srgbClr val="45515E"/>
                        </a:solidFill>
                        <a:effectLst/>
                        <a:uLnTx/>
                        <a:uFillTx/>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200" dirty="0">
                          <a:solidFill>
                            <a:srgbClr val="45515E"/>
                          </a:solidFill>
                        </a:rPr>
                        <a:t>Atresia at the level of the common bile duct (patent cystic and CHD)</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50306033"/>
                  </a:ext>
                </a:extLst>
              </a:tr>
              <a:tr h="453766">
                <a:tc>
                  <a:txBody>
                    <a:bodyPr/>
                    <a:lstStyle/>
                    <a:p>
                      <a:pPr marL="0" marR="0" lvl="0" indent="0" algn="l" defTabSz="914400" rtl="0" eaLnBrk="1" fontAlgn="auto" latinLnBrk="0" hangingPunct="1">
                        <a:lnSpc>
                          <a:spcPct val="90000"/>
                        </a:lnSpc>
                        <a:spcBef>
                          <a:spcPts val="0"/>
                        </a:spcBef>
                        <a:spcAft>
                          <a:spcPts val="0"/>
                        </a:spcAft>
                        <a:buClr>
                          <a:prstClr val="black"/>
                        </a:buClr>
                        <a:buSzPts val="2400"/>
                        <a:buFont typeface="Calibri"/>
                        <a:buNone/>
                        <a:tabLst/>
                        <a:defRPr/>
                      </a:pPr>
                      <a:r>
                        <a:rPr kumimoji="0" lang="en-US" sz="2400" b="1" i="0" u="none" strike="noStrike" kern="1200" cap="none" spc="0" normalizeH="0" baseline="0" noProof="0" dirty="0">
                          <a:ln>
                            <a:noFill/>
                          </a:ln>
                          <a:solidFill>
                            <a:srgbClr val="45515E"/>
                          </a:solidFill>
                          <a:effectLst/>
                          <a:uLnTx/>
                          <a:uFillTx/>
                          <a:latin typeface="+mn-lt"/>
                          <a:ea typeface="Calibri"/>
                          <a:cs typeface="Calibri"/>
                          <a:sym typeface="Calibri"/>
                        </a:rPr>
                        <a:t>Type IIa</a:t>
                      </a:r>
                      <a:endParaRPr kumimoji="0" lang="en-US" sz="1800" b="1" i="0" u="none" strike="noStrike" kern="1200" cap="none" spc="0" normalizeH="0" baseline="0" noProof="0" dirty="0">
                        <a:ln>
                          <a:noFill/>
                        </a:ln>
                        <a:solidFill>
                          <a:srgbClr val="45515E"/>
                        </a:solidFill>
                        <a:effectLst/>
                        <a:uLnTx/>
                        <a:uFillTx/>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
                          <a:prstClr val="white"/>
                        </a:buClr>
                        <a:buSzPts val="1800"/>
                        <a:buFont typeface="Calibri"/>
                        <a:buNone/>
                        <a:tabLst/>
                        <a:defRPr/>
                      </a:pPr>
                      <a:r>
                        <a:rPr lang="en-US" sz="2200" kern="1200" noProof="0" dirty="0">
                          <a:solidFill>
                            <a:srgbClr val="45515E"/>
                          </a:solidFill>
                          <a:latin typeface="+mn-lt"/>
                          <a:ea typeface="+mn-ea"/>
                          <a:cs typeface="+mn-cs"/>
                          <a:sym typeface="Calibri"/>
                        </a:rPr>
                        <a:t>Atresia is at the level of the common hepatic duct (patent cystic and CBD)</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06792580"/>
                  </a:ext>
                </a:extLst>
              </a:tr>
              <a:tr h="493224">
                <a:tc>
                  <a:txBody>
                    <a:bodyPr/>
                    <a:lstStyle/>
                    <a:p>
                      <a:r>
                        <a:rPr kumimoji="0" lang="en-US" sz="2400" b="1" i="0" u="none" strike="noStrike" kern="1200" cap="none" spc="0" normalizeH="0" baseline="0" noProof="0" dirty="0">
                          <a:ln>
                            <a:noFill/>
                          </a:ln>
                          <a:solidFill>
                            <a:srgbClr val="45515E"/>
                          </a:solidFill>
                          <a:effectLst/>
                          <a:uLnTx/>
                          <a:uFillTx/>
                          <a:latin typeface="+mn-lt"/>
                          <a:ea typeface="Calibri"/>
                          <a:cs typeface="Calibri"/>
                          <a:sym typeface="Calibri"/>
                        </a:rPr>
                        <a:t>Type IIb</a:t>
                      </a:r>
                      <a:endParaRPr lang="en-US" sz="1800" b="1" dirty="0">
                        <a:solidFill>
                          <a:srgbClr val="45515E"/>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200" kern="1200" dirty="0">
                          <a:solidFill>
                            <a:srgbClr val="45515E"/>
                          </a:solidFill>
                          <a:latin typeface="+mn-lt"/>
                          <a:ea typeface="+mn-ea"/>
                          <a:cs typeface="+mn-cs"/>
                        </a:rPr>
                        <a:t>Atresia in the cystic duct, CBD and CHD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10317693"/>
                  </a:ext>
                </a:extLst>
              </a:tr>
              <a:tr h="493224">
                <a:tc>
                  <a:txBody>
                    <a:bodyPr/>
                    <a:lstStyle/>
                    <a:p>
                      <a:r>
                        <a:rPr kumimoji="0" lang="en-US" sz="2400" b="1" i="0" u="none" strike="noStrike" kern="1200" cap="none" spc="0" normalizeH="0" baseline="0" noProof="0" dirty="0">
                          <a:ln>
                            <a:noFill/>
                          </a:ln>
                          <a:solidFill>
                            <a:srgbClr val="45515E"/>
                          </a:solidFill>
                          <a:effectLst/>
                          <a:uLnTx/>
                          <a:uFillTx/>
                          <a:latin typeface="+mn-lt"/>
                          <a:ea typeface="Calibri"/>
                          <a:cs typeface="Calibri"/>
                          <a:sym typeface="Calibri"/>
                        </a:rPr>
                        <a:t>Type III</a:t>
                      </a:r>
                      <a:endParaRPr lang="en-US" sz="1800" b="1" dirty="0">
                        <a:solidFill>
                          <a:srgbClr val="45515E"/>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200" kern="1200" dirty="0">
                          <a:solidFill>
                            <a:srgbClr val="45515E"/>
                          </a:solidFill>
                          <a:latin typeface="+mn-lt"/>
                          <a:ea typeface="+mn-ea"/>
                          <a:cs typeface="+mn-cs"/>
                        </a:rPr>
                        <a:t>Is the most frequent type, atresia occurs at the porta hepatis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46128291"/>
                  </a:ext>
                </a:extLst>
              </a:tr>
            </a:tbl>
          </a:graphicData>
        </a:graphic>
      </p:graphicFrame>
      <p:pic>
        <p:nvPicPr>
          <p:cNvPr id="5" name="Content Placeholder 20">
            <a:extLst>
              <a:ext uri="{FF2B5EF4-FFF2-40B4-BE49-F238E27FC236}">
                <a16:creationId xmlns:a16="http://schemas.microsoft.com/office/drawing/2014/main" id="{7B010278-71AC-E076-A76F-3E12E17486B1}"/>
              </a:ext>
            </a:extLst>
          </p:cNvPr>
          <p:cNvPicPr>
            <a:picLocks noChangeAspect="1"/>
          </p:cNvPicPr>
          <p:nvPr/>
        </p:nvPicPr>
        <p:blipFill>
          <a:blip r:embed="rId2"/>
          <a:stretch>
            <a:fillRect/>
          </a:stretch>
        </p:blipFill>
        <p:spPr>
          <a:xfrm>
            <a:off x="1399621" y="3652520"/>
            <a:ext cx="9391906" cy="2525352"/>
          </a:xfrm>
          <a:prstGeom prst="rect">
            <a:avLst/>
          </a:prstGeom>
        </p:spPr>
      </p:pic>
    </p:spTree>
    <p:extLst>
      <p:ext uri="{BB962C8B-B14F-4D97-AF65-F5344CB8AC3E}">
        <p14:creationId xmlns:p14="http://schemas.microsoft.com/office/powerpoint/2010/main" val="5835222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AC50-C2EF-8DC8-0201-F51BE6505D85}"/>
              </a:ext>
            </a:extLst>
          </p:cNvPr>
          <p:cNvSpPr>
            <a:spLocks noGrp="1"/>
          </p:cNvSpPr>
          <p:nvPr>
            <p:ph type="title"/>
          </p:nvPr>
        </p:nvSpPr>
        <p:spPr/>
        <p:txBody>
          <a:bodyPr/>
          <a:lstStyle/>
          <a:p>
            <a:r>
              <a:rPr lang="en-US" dirty="0"/>
              <a:t>Biliary atresia – Diagnostics (stepwise)</a:t>
            </a:r>
          </a:p>
        </p:txBody>
      </p:sp>
      <p:graphicFrame>
        <p:nvGraphicFramePr>
          <p:cNvPr id="4" name="Content Placeholder 3">
            <a:extLst>
              <a:ext uri="{FF2B5EF4-FFF2-40B4-BE49-F238E27FC236}">
                <a16:creationId xmlns:a16="http://schemas.microsoft.com/office/drawing/2014/main" id="{FAA606EA-DEC3-3979-70DA-8F2CF0FACBA1}"/>
              </a:ext>
            </a:extLst>
          </p:cNvPr>
          <p:cNvGraphicFramePr>
            <a:graphicFrameLocks noGrp="1"/>
          </p:cNvGraphicFramePr>
          <p:nvPr>
            <p:ph idx="1"/>
            <p:extLst>
              <p:ext uri="{D42A27DB-BD31-4B8C-83A1-F6EECF244321}">
                <p14:modId xmlns:p14="http://schemas.microsoft.com/office/powerpoint/2010/main" val="4167394916"/>
              </p:ext>
            </p:extLst>
          </p:nvPr>
        </p:nvGraphicFramePr>
        <p:xfrm>
          <a:off x="838200" y="1304925"/>
          <a:ext cx="10515600" cy="4693920"/>
        </p:xfrm>
        <a:graphic>
          <a:graphicData uri="http://schemas.openxmlformats.org/drawingml/2006/table">
            <a:tbl>
              <a:tblPr firstRow="1" bandRow="1">
                <a:tableStyleId>{5940675A-B579-460E-94D1-54222C63F5DA}</a:tableStyleId>
              </a:tblPr>
              <a:tblGrid>
                <a:gridCol w="2256692">
                  <a:extLst>
                    <a:ext uri="{9D8B030D-6E8A-4147-A177-3AD203B41FA5}">
                      <a16:colId xmlns:a16="http://schemas.microsoft.com/office/drawing/2014/main" val="1018447373"/>
                    </a:ext>
                  </a:extLst>
                </a:gridCol>
                <a:gridCol w="8258908">
                  <a:extLst>
                    <a:ext uri="{9D8B030D-6E8A-4147-A177-3AD203B41FA5}">
                      <a16:colId xmlns:a16="http://schemas.microsoft.com/office/drawing/2014/main" val="1499117652"/>
                    </a:ext>
                  </a:extLst>
                </a:gridCol>
              </a:tblGrid>
              <a:tr h="460342">
                <a:tc>
                  <a:txBody>
                    <a:bodyPr/>
                    <a:lstStyle/>
                    <a:p>
                      <a:pPr marL="0" marR="0" lvl="0" indent="0" algn="ctr" defTabSz="914400" rtl="0" eaLnBrk="1" fontAlgn="auto" latinLnBrk="0" hangingPunct="1">
                        <a:lnSpc>
                          <a:spcPct val="90000"/>
                        </a:lnSpc>
                        <a:spcBef>
                          <a:spcPts val="0"/>
                        </a:spcBef>
                        <a:spcAft>
                          <a:spcPts val="0"/>
                        </a:spcAft>
                        <a:buClr>
                          <a:prstClr val="black"/>
                        </a:buClr>
                        <a:buSzPts val="2400"/>
                        <a:buFont typeface="Calibri"/>
                        <a:buNone/>
                        <a:tabLst/>
                        <a:defRPr/>
                      </a:pPr>
                      <a:r>
                        <a:rPr kumimoji="0" lang="en-US" sz="2200" b="1" i="0" u="none" strike="noStrike" kern="1200" cap="none" spc="0" normalizeH="0" baseline="0" noProof="0" dirty="0">
                          <a:ln>
                            <a:noFill/>
                          </a:ln>
                          <a:solidFill>
                            <a:srgbClr val="45515E"/>
                          </a:solidFill>
                          <a:effectLst/>
                          <a:uLnTx/>
                          <a:uFillTx/>
                          <a:latin typeface="+mn-lt"/>
                          <a:ea typeface="+mn-ea"/>
                          <a:cs typeface="+mn-cs"/>
                        </a:rPr>
                        <a:t>Laboratory analysis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42900" indent="-342900">
                        <a:buFont typeface="Arial" panose="020B0604020202020204" pitchFamily="34" charset="0"/>
                        <a:buChar char="•"/>
                      </a:pPr>
                      <a:r>
                        <a:rPr lang="en-US" sz="2000" dirty="0">
                          <a:solidFill>
                            <a:srgbClr val="45515E"/>
                          </a:solidFill>
                        </a:rPr>
                        <a:t>Conjugated hyperbilirubinemia</a:t>
                      </a:r>
                    </a:p>
                    <a:p>
                      <a:pPr marL="342900" indent="-342900">
                        <a:buFont typeface="Arial" panose="020B0604020202020204" pitchFamily="34" charset="0"/>
                        <a:buChar char="•"/>
                      </a:pPr>
                      <a:r>
                        <a:rPr lang="en-US" sz="2000" dirty="0">
                          <a:solidFill>
                            <a:srgbClr val="45515E"/>
                          </a:solidFill>
                        </a:rPr>
                        <a:t>↑ AST, ALT, ALP and GGT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50306033"/>
                  </a:ext>
                </a:extLst>
              </a:tr>
              <a:tr h="453766">
                <a:tc>
                  <a:txBody>
                    <a:bodyPr/>
                    <a:lstStyle/>
                    <a:p>
                      <a:pPr marL="0" marR="0" lvl="0" indent="0" algn="ctr" defTabSz="914400" rtl="0" eaLnBrk="1" fontAlgn="auto" latinLnBrk="0" hangingPunct="1">
                        <a:lnSpc>
                          <a:spcPct val="90000"/>
                        </a:lnSpc>
                        <a:spcBef>
                          <a:spcPts val="0"/>
                        </a:spcBef>
                        <a:spcAft>
                          <a:spcPts val="0"/>
                        </a:spcAft>
                        <a:buClr>
                          <a:prstClr val="black"/>
                        </a:buClr>
                        <a:buSzPts val="2400"/>
                        <a:buFont typeface="Calibri"/>
                        <a:buNone/>
                        <a:tabLst/>
                        <a:defRPr/>
                      </a:pPr>
                      <a:r>
                        <a:rPr kumimoji="0" lang="en-US" sz="2200" b="1" i="0" u="none" strike="noStrike" kern="1200" cap="none" spc="0" normalizeH="0" baseline="0" noProof="0" dirty="0">
                          <a:ln>
                            <a:noFill/>
                          </a:ln>
                          <a:solidFill>
                            <a:srgbClr val="45515E"/>
                          </a:solidFill>
                          <a:effectLst/>
                          <a:uLnTx/>
                          <a:uFillTx/>
                          <a:latin typeface="+mn-lt"/>
                          <a:ea typeface="+mn-ea"/>
                          <a:cs typeface="+mn-cs"/>
                        </a:rPr>
                        <a:t>Ultrasound</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
                          <a:srgbClr val="45515E"/>
                        </a:buClr>
                        <a:buSzPts val="1800"/>
                        <a:buFont typeface="Arial" panose="020B0604020202020204" pitchFamily="34" charset="0"/>
                        <a:buNone/>
                        <a:tabLst/>
                        <a:defRPr/>
                      </a:pPr>
                      <a:r>
                        <a:rPr lang="en-US" sz="2000" b="1" kern="1200" noProof="0" dirty="0">
                          <a:solidFill>
                            <a:srgbClr val="45515E"/>
                          </a:solidFill>
                          <a:latin typeface="+mn-lt"/>
                          <a:ea typeface="+mn-ea"/>
                          <a:cs typeface="+mn-cs"/>
                          <a:sym typeface="Calibri"/>
                        </a:rPr>
                        <a:t>Findings</a:t>
                      </a:r>
                      <a:r>
                        <a:rPr lang="en-US" sz="2000" kern="1200" noProof="0" dirty="0">
                          <a:solidFill>
                            <a:srgbClr val="45515E"/>
                          </a:solidFill>
                          <a:latin typeface="+mn-lt"/>
                          <a:ea typeface="+mn-ea"/>
                          <a:cs typeface="+mn-cs"/>
                          <a:sym typeface="Calibri"/>
                        </a:rPr>
                        <a:t>: Absence of the gallbladder and no dilatation of the biliary tree</a:t>
                      </a:r>
                    </a:p>
                    <a:p>
                      <a:pPr marL="0" marR="0" lvl="0" indent="0" algn="l" defTabSz="914400" rtl="0" eaLnBrk="1" fontAlgn="auto" latinLnBrk="0" hangingPunct="1">
                        <a:lnSpc>
                          <a:spcPct val="90000"/>
                        </a:lnSpc>
                        <a:spcBef>
                          <a:spcPts val="0"/>
                        </a:spcBef>
                        <a:spcAft>
                          <a:spcPts val="0"/>
                        </a:spcAft>
                        <a:buClr>
                          <a:srgbClr val="45515E"/>
                        </a:buClr>
                        <a:buSzPts val="1800"/>
                        <a:buFont typeface="Arial" panose="020B0604020202020204" pitchFamily="34" charset="0"/>
                        <a:buNone/>
                        <a:tabLst/>
                        <a:defRPr/>
                      </a:pPr>
                      <a:r>
                        <a:rPr lang="en-US" sz="2000" b="1" kern="1200" noProof="0" dirty="0">
                          <a:solidFill>
                            <a:srgbClr val="45515E"/>
                          </a:solidFill>
                          <a:latin typeface="+mn-lt"/>
                          <a:ea typeface="+mn-ea"/>
                          <a:cs typeface="+mn-cs"/>
                          <a:sym typeface="Calibri"/>
                        </a:rPr>
                        <a:t>Note</a:t>
                      </a:r>
                      <a:r>
                        <a:rPr lang="en-US" sz="2000" kern="1200" noProof="0" dirty="0">
                          <a:solidFill>
                            <a:srgbClr val="45515E"/>
                          </a:solidFill>
                          <a:latin typeface="+mn-lt"/>
                          <a:ea typeface="+mn-ea"/>
                          <a:cs typeface="+mn-cs"/>
                          <a:sym typeface="Calibri"/>
                        </a:rPr>
                        <a:t>: The absence of a gallbladder is highly suggestive of the diagnosis of BA, but the presence of a gallbladder does not exclude the diagnosis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06792580"/>
                  </a:ext>
                </a:extLst>
              </a:tr>
              <a:tr h="493224">
                <a:tc>
                  <a:txBody>
                    <a:bodyPr/>
                    <a:lstStyle/>
                    <a:p>
                      <a:pPr algn="ctr"/>
                      <a:r>
                        <a:rPr lang="en-US" sz="2200" b="1" dirty="0">
                          <a:solidFill>
                            <a:srgbClr val="45515E"/>
                          </a:solidFill>
                        </a:rPr>
                        <a:t>Hepatobiliary scintiscanning</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Clr>
                          <a:srgbClr val="45515E"/>
                        </a:buClr>
                        <a:buFont typeface="Arial" panose="020B0604020202020204" pitchFamily="34" charset="0"/>
                        <a:buNone/>
                      </a:pPr>
                      <a:r>
                        <a:rPr lang="en-US" sz="2000" kern="1200" dirty="0">
                          <a:solidFill>
                            <a:srgbClr val="45515E"/>
                          </a:solidFill>
                          <a:latin typeface="+mn-lt"/>
                          <a:ea typeface="+mn-ea"/>
                          <a:cs typeface="+mn-cs"/>
                        </a:rPr>
                        <a:t>If there is a good hepatic uptake with no evidence of excretion into the bowel after 24h with excretion by alternate route like the kidney and bladder then it is biliary atresia.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10317693"/>
                  </a:ext>
                </a:extLst>
              </a:tr>
              <a:tr h="493224">
                <a:tc>
                  <a:txBody>
                    <a:bodyPr/>
                    <a:lstStyle/>
                    <a:p>
                      <a:pPr algn="ctr"/>
                      <a:r>
                        <a:rPr lang="en-US" sz="2200" b="1" dirty="0">
                          <a:solidFill>
                            <a:srgbClr val="45515E"/>
                          </a:solidFill>
                        </a:rPr>
                        <a:t>Percutaneous Liver biopsy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Clr>
                          <a:srgbClr val="45515E"/>
                        </a:buClr>
                        <a:buFont typeface="Arial" panose="020B0604020202020204" pitchFamily="34" charset="0"/>
                        <a:buNone/>
                      </a:pPr>
                      <a:r>
                        <a:rPr lang="en-US" sz="2000" kern="1200" dirty="0">
                          <a:solidFill>
                            <a:srgbClr val="45515E"/>
                          </a:solidFill>
                          <a:latin typeface="+mn-lt"/>
                          <a:ea typeface="+mn-ea"/>
                          <a:cs typeface="+mn-cs"/>
                        </a:rPr>
                        <a:t>Active inflammation with bile duct degeneration and fibrosis, Bile duct proliferation, and Portal stromal edema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46128291"/>
                  </a:ext>
                </a:extLst>
              </a:tr>
              <a:tr h="493224">
                <a:tc>
                  <a:txBody>
                    <a:bodyPr/>
                    <a:lstStyle/>
                    <a:p>
                      <a:pPr algn="ctr"/>
                      <a:r>
                        <a:rPr lang="en-US" sz="2200" b="1" dirty="0">
                          <a:solidFill>
                            <a:srgbClr val="45515E"/>
                          </a:solidFill>
                        </a:rPr>
                        <a:t>Intraoperative cholangiography (Gold standard)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42900" indent="-342900">
                        <a:buClr>
                          <a:srgbClr val="45515E"/>
                        </a:buClr>
                        <a:buFont typeface="Arial" panose="020B0604020202020204" pitchFamily="34" charset="0"/>
                        <a:buChar char="•"/>
                      </a:pPr>
                      <a:r>
                        <a:rPr lang="en-US" sz="2000" kern="1200" dirty="0">
                          <a:solidFill>
                            <a:srgbClr val="45515E"/>
                          </a:solidFill>
                          <a:latin typeface="+mn-lt"/>
                          <a:ea typeface="+mn-ea"/>
                          <a:cs typeface="+mn-cs"/>
                        </a:rPr>
                        <a:t>Performed if liver biopsy findings suggest an obstructive etiology</a:t>
                      </a:r>
                    </a:p>
                    <a:p>
                      <a:pPr marL="342900" indent="-342900">
                        <a:buClr>
                          <a:srgbClr val="45515E"/>
                        </a:buClr>
                        <a:buFont typeface="Arial" panose="020B0604020202020204" pitchFamily="34" charset="0"/>
                        <a:buChar char="•"/>
                      </a:pPr>
                      <a:r>
                        <a:rPr lang="en-US" sz="2000" kern="1200" dirty="0">
                          <a:solidFill>
                            <a:srgbClr val="45515E"/>
                          </a:solidFill>
                          <a:latin typeface="+mn-lt"/>
                          <a:ea typeface="+mn-ea"/>
                          <a:cs typeface="+mn-cs"/>
                        </a:rPr>
                        <a:t>If the intraoperative cholangiogram demonstrates biliary obstruction (i.e., if the contrast does not fill the biliary tree or reach the intestine), the surgeon should perform a Kasai HPE at that time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91330735"/>
                  </a:ext>
                </a:extLst>
              </a:tr>
            </a:tbl>
          </a:graphicData>
        </a:graphic>
      </p:graphicFrame>
    </p:spTree>
    <p:extLst>
      <p:ext uri="{BB962C8B-B14F-4D97-AF65-F5344CB8AC3E}">
        <p14:creationId xmlns:p14="http://schemas.microsoft.com/office/powerpoint/2010/main" val="12254349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AC50-C2EF-8DC8-0201-F51BE6505D85}"/>
              </a:ext>
            </a:extLst>
          </p:cNvPr>
          <p:cNvSpPr>
            <a:spLocks noGrp="1"/>
          </p:cNvSpPr>
          <p:nvPr>
            <p:ph type="title"/>
          </p:nvPr>
        </p:nvSpPr>
        <p:spPr/>
        <p:txBody>
          <a:bodyPr/>
          <a:lstStyle/>
          <a:p>
            <a:r>
              <a:rPr lang="en-US" dirty="0"/>
              <a:t>Biliary atresia</a:t>
            </a:r>
          </a:p>
        </p:txBody>
      </p:sp>
      <p:graphicFrame>
        <p:nvGraphicFramePr>
          <p:cNvPr id="6" name="Content Placeholder 3">
            <a:extLst>
              <a:ext uri="{FF2B5EF4-FFF2-40B4-BE49-F238E27FC236}">
                <a16:creationId xmlns:a16="http://schemas.microsoft.com/office/drawing/2014/main" id="{FAA606EA-DEC3-3979-70DA-8F2CF0FACBA1}"/>
              </a:ext>
            </a:extLst>
          </p:cNvPr>
          <p:cNvGraphicFramePr>
            <a:graphicFrameLocks noGrp="1"/>
          </p:cNvGraphicFramePr>
          <p:nvPr>
            <p:ph idx="1"/>
            <p:extLst>
              <p:ext uri="{D42A27DB-BD31-4B8C-83A1-F6EECF244321}">
                <p14:modId xmlns:p14="http://schemas.microsoft.com/office/powerpoint/2010/main" val="3190560356"/>
              </p:ext>
            </p:extLst>
          </p:nvPr>
        </p:nvGraphicFramePr>
        <p:xfrm>
          <a:off x="838200" y="1304925"/>
          <a:ext cx="10515600" cy="4693921"/>
        </p:xfrm>
        <a:graphic>
          <a:graphicData uri="http://schemas.openxmlformats.org/drawingml/2006/table">
            <a:tbl>
              <a:tblPr firstRow="1" bandRow="1">
                <a:tableStyleId>{5940675A-B579-460E-94D1-54222C63F5DA}</a:tableStyleId>
              </a:tblPr>
              <a:tblGrid>
                <a:gridCol w="2256692">
                  <a:extLst>
                    <a:ext uri="{9D8B030D-6E8A-4147-A177-3AD203B41FA5}">
                      <a16:colId xmlns:a16="http://schemas.microsoft.com/office/drawing/2014/main" val="1018447373"/>
                    </a:ext>
                  </a:extLst>
                </a:gridCol>
                <a:gridCol w="8258908">
                  <a:extLst>
                    <a:ext uri="{9D8B030D-6E8A-4147-A177-3AD203B41FA5}">
                      <a16:colId xmlns:a16="http://schemas.microsoft.com/office/drawing/2014/main" val="1499117652"/>
                    </a:ext>
                  </a:extLst>
                </a:gridCol>
              </a:tblGrid>
              <a:tr h="2724022">
                <a:tc>
                  <a:txBody>
                    <a:bodyPr/>
                    <a:lstStyle/>
                    <a:p>
                      <a:pPr marL="0" marR="0" lvl="0" indent="0" algn="ctr" defTabSz="914400" rtl="0" eaLnBrk="1" fontAlgn="auto" latinLnBrk="0" hangingPunct="1">
                        <a:lnSpc>
                          <a:spcPct val="90000"/>
                        </a:lnSpc>
                        <a:spcBef>
                          <a:spcPts val="0"/>
                        </a:spcBef>
                        <a:spcAft>
                          <a:spcPts val="0"/>
                        </a:spcAft>
                        <a:buClr>
                          <a:prstClr val="black"/>
                        </a:buClr>
                        <a:buSzPts val="2400"/>
                        <a:buFont typeface="Calibri"/>
                        <a:buNone/>
                        <a:tabLst/>
                        <a:defRPr/>
                      </a:pPr>
                      <a:r>
                        <a:rPr kumimoji="0" lang="en-US" sz="2600" b="1" i="0" u="none" strike="noStrike" kern="1200" cap="none" spc="0" normalizeH="0" baseline="0" noProof="0" dirty="0">
                          <a:ln>
                            <a:noFill/>
                          </a:ln>
                          <a:solidFill>
                            <a:srgbClr val="45515E"/>
                          </a:solidFill>
                          <a:effectLst/>
                          <a:uLnTx/>
                          <a:uFillTx/>
                          <a:latin typeface="+mn-lt"/>
                          <a:ea typeface="+mn-ea"/>
                          <a:cs typeface="+mn-cs"/>
                        </a:rPr>
                        <a:t>Treatment</a:t>
                      </a:r>
                      <a:endParaRPr kumimoji="0" lang="en-US" sz="2200" b="1" i="0" u="none" strike="noStrike" kern="1200" cap="none" spc="0" normalizeH="0" baseline="0" noProof="0" dirty="0">
                        <a:ln>
                          <a:noFill/>
                        </a:ln>
                        <a:solidFill>
                          <a:srgbClr val="45515E"/>
                        </a:solidFill>
                        <a:effectLst/>
                        <a:uLnTx/>
                        <a:uFillTx/>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Infants with BA who are jaundiced should be treated with supplements of fat-soluble vitamins and monitored for fat-soluble vitamin deficiencies. In addition, they should be given high-calorie formulas or other nutritional supplements as required to sustain normal rates of growth</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srgbClr val="45515E"/>
                          </a:solidFill>
                          <a:effectLst/>
                          <a:uLnTx/>
                          <a:uFillTx/>
                          <a:latin typeface="+mn-lt"/>
                          <a:ea typeface="+mn-ea"/>
                          <a:cs typeface="+mn-cs"/>
                        </a:rPr>
                        <a:t>Kasai procedure (hepatoportoenterostomy)</a:t>
                      </a:r>
                      <a:r>
                        <a:rPr kumimoji="0" lang="en-US" sz="2000" b="0" i="0" u="none" strike="noStrike" kern="1200" cap="none" spc="0" normalizeH="0" baseline="0" noProof="0" dirty="0">
                          <a:ln>
                            <a:noFill/>
                          </a:ln>
                          <a:solidFill>
                            <a:srgbClr val="45515E"/>
                          </a:solidFill>
                          <a:effectLst/>
                          <a:uLnTx/>
                          <a:uFillTx/>
                          <a:latin typeface="+mn-lt"/>
                          <a:ea typeface="+mn-ea"/>
                          <a:cs typeface="+mn-cs"/>
                        </a:rPr>
                        <a:t>: a connection is created between the liver and the small intestine to allow for bile drainage.</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srgbClr val="45515E"/>
                          </a:solidFill>
                          <a:effectLst/>
                          <a:uLnTx/>
                          <a:uFillTx/>
                          <a:latin typeface="+mn-lt"/>
                          <a:ea typeface="+mn-ea"/>
                          <a:cs typeface="+mn-cs"/>
                        </a:rPr>
                        <a:t>In cases of liver cirrhosis</a:t>
                      </a:r>
                      <a:r>
                        <a:rPr kumimoji="0" lang="en-US" sz="2000" b="0" i="0" u="none" strike="noStrike" kern="1200" cap="none" spc="0" normalizeH="0" baseline="0" noProof="0" dirty="0">
                          <a:ln>
                            <a:noFill/>
                          </a:ln>
                          <a:solidFill>
                            <a:srgbClr val="45515E"/>
                          </a:solidFill>
                          <a:effectLst/>
                          <a:uLnTx/>
                          <a:uFillTx/>
                          <a:latin typeface="+mn-lt"/>
                          <a:ea typeface="+mn-ea"/>
                          <a:cs typeface="+mn-cs"/>
                        </a:rPr>
                        <a:t>: </a:t>
                      </a:r>
                      <a:r>
                        <a:rPr kumimoji="0" lang="en-US" sz="2000" b="0" i="0" u="none" strike="noStrike" kern="1200" cap="none" spc="0" normalizeH="0" baseline="0" noProof="0" dirty="0">
                          <a:ln>
                            <a:noFill/>
                          </a:ln>
                          <a:solidFill>
                            <a:srgbClr val="C00000"/>
                          </a:solidFill>
                          <a:effectLst/>
                          <a:uLnTx/>
                          <a:uFillTx/>
                          <a:latin typeface="+mn-lt"/>
                          <a:ea typeface="+mn-ea"/>
                          <a:cs typeface="+mn-cs"/>
                        </a:rPr>
                        <a:t>liver transplantation </a:t>
                      </a:r>
                      <a:r>
                        <a:rPr kumimoji="0" lang="en-US" sz="2000" b="0" i="0" u="none" strike="noStrike" kern="1200" cap="none" spc="0" normalizeH="0" baseline="0" noProof="0" dirty="0">
                          <a:ln>
                            <a:noFill/>
                          </a:ln>
                          <a:solidFill>
                            <a:srgbClr val="45515E"/>
                          </a:solidFill>
                          <a:effectLst/>
                          <a:uLnTx/>
                          <a:uFillTx/>
                          <a:latin typeface="+mn-lt"/>
                          <a:ea typeface="+mn-ea"/>
                          <a:cs typeface="+mn-cs"/>
                        </a:rPr>
                        <a:t>(primary reason for liver transplantation in children)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50306033"/>
                  </a:ext>
                </a:extLst>
              </a:tr>
              <a:tr h="794268">
                <a:tc>
                  <a:txBody>
                    <a:bodyPr/>
                    <a:lstStyle/>
                    <a:p>
                      <a:pPr marL="0" marR="0" lvl="0" indent="0" algn="ctr" defTabSz="914400" rtl="0" eaLnBrk="1" fontAlgn="auto" latinLnBrk="0" hangingPunct="1">
                        <a:lnSpc>
                          <a:spcPct val="90000"/>
                        </a:lnSpc>
                        <a:spcBef>
                          <a:spcPts val="0"/>
                        </a:spcBef>
                        <a:spcAft>
                          <a:spcPts val="0"/>
                        </a:spcAft>
                        <a:buClr>
                          <a:prstClr val="black"/>
                        </a:buClr>
                        <a:buSzPts val="2400"/>
                        <a:buFont typeface="Calibri"/>
                        <a:buNone/>
                        <a:tabLst/>
                        <a:defRPr/>
                      </a:pPr>
                      <a:r>
                        <a:rPr kumimoji="0" lang="en-US" sz="2600" b="1" i="0" u="none" strike="noStrike" kern="1200" cap="none" spc="0" normalizeH="0" baseline="0" noProof="0" dirty="0">
                          <a:ln>
                            <a:noFill/>
                          </a:ln>
                          <a:solidFill>
                            <a:srgbClr val="45515E"/>
                          </a:solidFill>
                          <a:effectLst/>
                          <a:uLnTx/>
                          <a:uFillTx/>
                          <a:latin typeface="+mn-lt"/>
                          <a:ea typeface="+mn-ea"/>
                          <a:cs typeface="+mn-cs"/>
                        </a:rPr>
                        <a:t>Complications</a:t>
                      </a:r>
                      <a:endParaRPr kumimoji="0" lang="en-US" sz="2200" b="1" i="0" u="none" strike="noStrike" kern="1200" cap="none" spc="0" normalizeH="0" baseline="0" noProof="0" dirty="0">
                        <a:ln>
                          <a:noFill/>
                        </a:ln>
                        <a:solidFill>
                          <a:srgbClr val="45515E"/>
                        </a:solidFill>
                        <a:effectLst/>
                        <a:uLnTx/>
                        <a:uFillTx/>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If undetected </a:t>
                      </a:r>
                      <a:r>
                        <a:rPr kumimoji="0" lang="en-US" sz="2000" b="0" i="0" u="none" strike="noStrike" kern="1200" cap="none" spc="0" normalizeH="0" baseline="0" noProof="0" dirty="0">
                          <a:ln>
                            <a:noFill/>
                          </a:ln>
                          <a:solidFill>
                            <a:srgbClr val="45515E"/>
                          </a:solidFill>
                          <a:effectLst/>
                          <a:uLnTx/>
                          <a:uFillTx/>
                          <a:latin typeface="+mn-lt"/>
                          <a:ea typeface="+mn-ea"/>
                          <a:cs typeface="+mn-cs"/>
                          <a:sym typeface="Wingdings" panose="05000000000000000000" pitchFamily="2" charset="2"/>
                        </a:rPr>
                        <a:t> </a:t>
                      </a:r>
                      <a:r>
                        <a:rPr kumimoji="0" lang="en-US" sz="2000" b="0" i="0" u="none" strike="noStrike" kern="1200" cap="none" spc="0" normalizeH="0" baseline="0" noProof="0" dirty="0">
                          <a:ln>
                            <a:noFill/>
                          </a:ln>
                          <a:solidFill>
                            <a:srgbClr val="C00000"/>
                          </a:solidFill>
                          <a:effectLst/>
                          <a:uLnTx/>
                          <a:uFillTx/>
                          <a:latin typeface="+mn-lt"/>
                          <a:ea typeface="+mn-ea"/>
                          <a:cs typeface="+mn-cs"/>
                        </a:rPr>
                        <a:t>Early biliary liver cirrhosis </a:t>
                      </a:r>
                      <a:r>
                        <a:rPr kumimoji="0" lang="en-US" sz="2000" b="0" i="0" u="none" strike="noStrike" kern="1200" cap="none" spc="0" normalizeH="0" baseline="0" noProof="0" dirty="0">
                          <a:ln>
                            <a:noFill/>
                          </a:ln>
                          <a:solidFill>
                            <a:srgbClr val="45515E"/>
                          </a:solidFill>
                          <a:effectLst/>
                          <a:uLnTx/>
                          <a:uFillTx/>
                          <a:latin typeface="+mn-lt"/>
                          <a:ea typeface="+mn-ea"/>
                          <a:cs typeface="+mn-cs"/>
                        </a:rPr>
                        <a:t>(at approx. 9 weeks of age)</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Younger age at the time of the Kasai HPE is associated with </a:t>
                      </a:r>
                      <a:r>
                        <a:rPr kumimoji="0" lang="en-US" sz="2000" b="0" i="0" u="sng" strike="noStrike" kern="1200" cap="none" spc="0" normalizeH="0" baseline="0" noProof="0" dirty="0">
                          <a:ln>
                            <a:noFill/>
                          </a:ln>
                          <a:solidFill>
                            <a:srgbClr val="45515E"/>
                          </a:solidFill>
                          <a:effectLst/>
                          <a:uLnTx/>
                          <a:uFillTx/>
                          <a:latin typeface="+mn-lt"/>
                          <a:ea typeface="+mn-ea"/>
                          <a:cs typeface="+mn-cs"/>
                        </a:rPr>
                        <a:t>better</a:t>
                      </a:r>
                      <a:r>
                        <a:rPr kumimoji="0" lang="en-US" sz="2000" b="0" i="0" u="none" strike="noStrike" kern="1200" cap="none" spc="0" normalizeH="0" baseline="0" noProof="0" dirty="0">
                          <a:ln>
                            <a:noFill/>
                          </a:ln>
                          <a:solidFill>
                            <a:srgbClr val="45515E"/>
                          </a:solidFill>
                          <a:effectLst/>
                          <a:uLnTx/>
                          <a:uFillTx/>
                          <a:latin typeface="+mn-lt"/>
                          <a:ea typeface="+mn-ea"/>
                          <a:cs typeface="+mn-cs"/>
                        </a:rPr>
                        <a:t> outcomes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06792580"/>
                  </a:ext>
                </a:extLst>
              </a:tr>
              <a:tr h="1175631">
                <a:tc>
                  <a:txBody>
                    <a:bodyPr/>
                    <a:lstStyle/>
                    <a:p>
                      <a:pPr algn="ctr"/>
                      <a:r>
                        <a:rPr kumimoji="0" lang="en-US" sz="2600" b="1" i="0" u="none" strike="noStrike" kern="1200" cap="none" spc="0" normalizeH="0" baseline="0" noProof="0" dirty="0">
                          <a:ln>
                            <a:noFill/>
                          </a:ln>
                          <a:solidFill>
                            <a:srgbClr val="45515E"/>
                          </a:solidFill>
                          <a:effectLst/>
                          <a:uLnTx/>
                          <a:uFillTx/>
                          <a:latin typeface="+mn-lt"/>
                          <a:ea typeface="+mn-ea"/>
                          <a:cs typeface="+mn-cs"/>
                        </a:rPr>
                        <a:t>Prognosis</a:t>
                      </a:r>
                      <a:endParaRPr lang="en-US" sz="2200" b="1" dirty="0">
                        <a:solidFill>
                          <a:srgbClr val="45515E"/>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1/3: Completely treated by KASAI </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1/3: Present late with liver cirrhosis </a:t>
                      </a:r>
                      <a:r>
                        <a:rPr kumimoji="0" lang="en-US" sz="2000" b="0" i="0" u="none" strike="noStrike" kern="1200" cap="none" spc="0" normalizeH="0" baseline="0" noProof="0" dirty="0">
                          <a:ln>
                            <a:noFill/>
                          </a:ln>
                          <a:solidFill>
                            <a:srgbClr val="45515E"/>
                          </a:solidFill>
                          <a:effectLst/>
                          <a:uLnTx/>
                          <a:uFillTx/>
                          <a:latin typeface="+mn-lt"/>
                          <a:ea typeface="+mn-ea"/>
                          <a:cs typeface="+mn-cs"/>
                          <a:sym typeface="Wingdings" panose="05000000000000000000" pitchFamily="2" charset="2"/>
                        </a:rPr>
                        <a:t></a:t>
                      </a:r>
                      <a:r>
                        <a:rPr kumimoji="0" lang="en-US" sz="2000" b="0" i="0" u="none" strike="noStrike" kern="1200" cap="none" spc="0" normalizeH="0" baseline="0" noProof="0" dirty="0">
                          <a:ln>
                            <a:noFill/>
                          </a:ln>
                          <a:solidFill>
                            <a:srgbClr val="45515E"/>
                          </a:solidFill>
                          <a:effectLst/>
                          <a:uLnTx/>
                          <a:uFillTx/>
                          <a:latin typeface="+mn-lt"/>
                          <a:ea typeface="+mn-ea"/>
                          <a:cs typeface="+mn-cs"/>
                        </a:rPr>
                        <a:t> liver transplantation </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1/3: Failed KASAI (cholangitis; jaundice &gt;3m) </a:t>
                      </a:r>
                      <a:r>
                        <a:rPr kumimoji="0" lang="en-US" sz="2000" b="0" i="0" u="none" strike="noStrike" kern="1200" cap="none" spc="0" normalizeH="0" baseline="0" noProof="0" dirty="0">
                          <a:ln>
                            <a:noFill/>
                          </a:ln>
                          <a:solidFill>
                            <a:srgbClr val="45515E"/>
                          </a:solidFill>
                          <a:effectLst/>
                          <a:uLnTx/>
                          <a:uFillTx/>
                          <a:latin typeface="+mn-lt"/>
                          <a:ea typeface="+mn-ea"/>
                          <a:cs typeface="+mn-cs"/>
                          <a:sym typeface="Wingdings" panose="05000000000000000000" pitchFamily="2" charset="2"/>
                        </a:rPr>
                        <a:t></a:t>
                      </a:r>
                      <a:r>
                        <a:rPr kumimoji="0" lang="en-US" sz="2000" b="0" i="0" u="none" strike="noStrike" kern="1200" cap="none" spc="0" normalizeH="0" baseline="0" noProof="0" dirty="0">
                          <a:ln>
                            <a:noFill/>
                          </a:ln>
                          <a:solidFill>
                            <a:srgbClr val="45515E"/>
                          </a:solidFill>
                          <a:effectLst/>
                          <a:uLnTx/>
                          <a:uFillTx/>
                          <a:latin typeface="+mn-lt"/>
                          <a:ea typeface="+mn-ea"/>
                          <a:cs typeface="+mn-cs"/>
                        </a:rPr>
                        <a:t> liver transplantation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10317693"/>
                  </a:ext>
                </a:extLst>
              </a:tr>
            </a:tbl>
          </a:graphicData>
        </a:graphic>
      </p:graphicFrame>
    </p:spTree>
    <p:extLst>
      <p:ext uri="{BB962C8B-B14F-4D97-AF65-F5344CB8AC3E}">
        <p14:creationId xmlns:p14="http://schemas.microsoft.com/office/powerpoint/2010/main" val="31197228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ED0A-7A2D-0DCE-C649-DB77D59D7927}"/>
              </a:ext>
            </a:extLst>
          </p:cNvPr>
          <p:cNvSpPr>
            <a:spLocks noGrp="1"/>
          </p:cNvSpPr>
          <p:nvPr>
            <p:ph type="title"/>
          </p:nvPr>
        </p:nvSpPr>
        <p:spPr/>
        <p:txBody>
          <a:bodyPr/>
          <a:lstStyle/>
          <a:p>
            <a:r>
              <a:rPr lang="en-US" dirty="0"/>
              <a:t>Choledochal cysts</a:t>
            </a:r>
          </a:p>
        </p:txBody>
      </p:sp>
      <p:sp>
        <p:nvSpPr>
          <p:cNvPr id="3" name="Content Placeholder 2">
            <a:extLst>
              <a:ext uri="{FF2B5EF4-FFF2-40B4-BE49-F238E27FC236}">
                <a16:creationId xmlns:a16="http://schemas.microsoft.com/office/drawing/2014/main" id="{3446DE3B-3456-6023-ED83-C340D21F540F}"/>
              </a:ext>
            </a:extLst>
          </p:cNvPr>
          <p:cNvSpPr>
            <a:spLocks noGrp="1"/>
          </p:cNvSpPr>
          <p:nvPr>
            <p:ph idx="1"/>
          </p:nvPr>
        </p:nvSpPr>
        <p:spPr>
          <a:xfrm>
            <a:off x="838200" y="1294865"/>
            <a:ext cx="10515600" cy="5116095"/>
          </a:xfrm>
        </p:spPr>
        <p:txBody>
          <a:bodyPr>
            <a:normAutofit fontScale="92500" lnSpcReduction="10000"/>
          </a:bodyPr>
          <a:lstStyle/>
          <a:p>
            <a:r>
              <a:rPr lang="en-US" b="1" dirty="0"/>
              <a:t>Definition</a:t>
            </a:r>
            <a:r>
              <a:rPr lang="en-US" dirty="0"/>
              <a:t>: premalignant condition characterized by extrahepatic and/or intrahepatic cystic dilation of the biliary tree</a:t>
            </a:r>
          </a:p>
          <a:p>
            <a:r>
              <a:rPr lang="en-US" b="1" dirty="0"/>
              <a:t>Epidemiology</a:t>
            </a:r>
          </a:p>
          <a:p>
            <a:pPr lvl="1"/>
            <a:r>
              <a:rPr lang="en-US" dirty="0"/>
              <a:t>More in </a:t>
            </a:r>
            <a:r>
              <a:rPr lang="en-US" dirty="0">
                <a:solidFill>
                  <a:srgbClr val="C00000"/>
                </a:solidFill>
              </a:rPr>
              <a:t>females</a:t>
            </a:r>
            <a:r>
              <a:rPr lang="en-US" dirty="0"/>
              <a:t> (4:1)</a:t>
            </a:r>
          </a:p>
          <a:p>
            <a:pPr lvl="1"/>
            <a:r>
              <a:rPr lang="en-US" dirty="0"/>
              <a:t>More common in </a:t>
            </a:r>
            <a:r>
              <a:rPr lang="en-US" dirty="0">
                <a:solidFill>
                  <a:srgbClr val="C00000"/>
                </a:solidFill>
              </a:rPr>
              <a:t>Asians</a:t>
            </a:r>
          </a:p>
          <a:p>
            <a:pPr lvl="1"/>
            <a:r>
              <a:rPr lang="en-US" dirty="0"/>
              <a:t>Most commonly diagnosed during childhood</a:t>
            </a:r>
          </a:p>
          <a:p>
            <a:pPr lvl="1"/>
            <a:r>
              <a:rPr lang="en-US" dirty="0"/>
              <a:t>Increase risk for </a:t>
            </a:r>
            <a:r>
              <a:rPr lang="en-US" dirty="0">
                <a:solidFill>
                  <a:srgbClr val="C00000"/>
                </a:solidFill>
              </a:rPr>
              <a:t>malignancy</a:t>
            </a:r>
            <a:r>
              <a:rPr lang="en-US" dirty="0"/>
              <a:t> and </a:t>
            </a:r>
            <a:r>
              <a:rPr lang="en-US" dirty="0">
                <a:solidFill>
                  <a:srgbClr val="C00000"/>
                </a:solidFill>
              </a:rPr>
              <a:t>cholangitis</a:t>
            </a:r>
          </a:p>
          <a:p>
            <a:r>
              <a:rPr lang="en-US" b="1" dirty="0"/>
              <a:t>Clinical features</a:t>
            </a:r>
            <a:r>
              <a:rPr lang="en-US" dirty="0"/>
              <a:t>: symptoms typically develop before the age of 10</a:t>
            </a:r>
          </a:p>
          <a:p>
            <a:pPr lvl="1"/>
            <a:r>
              <a:rPr lang="en-US" dirty="0"/>
              <a:t>The </a:t>
            </a:r>
            <a:r>
              <a:rPr lang="en-US" b="1" dirty="0"/>
              <a:t>classic triad </a:t>
            </a:r>
            <a:r>
              <a:rPr lang="en-US" dirty="0"/>
              <a:t>of </a:t>
            </a:r>
            <a:r>
              <a:rPr lang="en-US" dirty="0">
                <a:solidFill>
                  <a:srgbClr val="C00000"/>
                </a:solidFill>
              </a:rPr>
              <a:t>abdominal pain</a:t>
            </a:r>
            <a:r>
              <a:rPr lang="en-US" dirty="0"/>
              <a:t>, </a:t>
            </a:r>
            <a:r>
              <a:rPr lang="en-US" dirty="0">
                <a:solidFill>
                  <a:srgbClr val="C00000"/>
                </a:solidFill>
              </a:rPr>
              <a:t>palpable abdominal mass</a:t>
            </a:r>
            <a:r>
              <a:rPr lang="en-US" dirty="0"/>
              <a:t>, and </a:t>
            </a:r>
            <a:r>
              <a:rPr lang="en-US" dirty="0">
                <a:solidFill>
                  <a:srgbClr val="C00000"/>
                </a:solidFill>
              </a:rPr>
              <a:t>jaundice</a:t>
            </a:r>
            <a:r>
              <a:rPr lang="en-US" dirty="0"/>
              <a:t> (The entire triad is present in fewer than 30% of patients)</a:t>
            </a:r>
          </a:p>
          <a:p>
            <a:pPr lvl="1"/>
            <a:r>
              <a:rPr lang="en-US" b="1" dirty="0"/>
              <a:t>Clinical presentation varies with age</a:t>
            </a:r>
            <a:r>
              <a:rPr lang="en-US" dirty="0"/>
              <a:t>:</a:t>
            </a:r>
          </a:p>
          <a:p>
            <a:pPr lvl="2"/>
            <a:r>
              <a:rPr lang="en-US" b="1" dirty="0"/>
              <a:t>Prenatal</a:t>
            </a:r>
            <a:r>
              <a:rPr lang="en-US" dirty="0"/>
              <a:t>: Cystic mass in the abdomen</a:t>
            </a:r>
          </a:p>
          <a:p>
            <a:pPr lvl="2"/>
            <a:r>
              <a:rPr lang="en-US" b="1" dirty="0"/>
              <a:t>Children</a:t>
            </a:r>
            <a:r>
              <a:rPr lang="en-US" dirty="0"/>
              <a:t> </a:t>
            </a:r>
            <a:r>
              <a:rPr lang="en-US" b="1" dirty="0"/>
              <a:t>≤ 12 months</a:t>
            </a:r>
            <a:r>
              <a:rPr lang="en-US" dirty="0"/>
              <a:t>: obstructive jaundice and abdominal mass</a:t>
            </a:r>
          </a:p>
          <a:p>
            <a:pPr lvl="2"/>
            <a:r>
              <a:rPr lang="en-US" b="1" dirty="0"/>
              <a:t>Children &gt; 12 months and adults</a:t>
            </a:r>
            <a:r>
              <a:rPr lang="en-US" dirty="0"/>
              <a:t>: right upper quadrant pain (most common), fever</a:t>
            </a:r>
          </a:p>
          <a:p>
            <a:pPr lvl="2"/>
            <a:r>
              <a:rPr lang="en-US" b="1" dirty="0"/>
              <a:t>In adults</a:t>
            </a:r>
            <a:r>
              <a:rPr lang="en-US" dirty="0"/>
              <a:t>:  recurrent ascending cholangitis, obstructive jaundice or recurrent pancreatitis</a:t>
            </a:r>
          </a:p>
        </p:txBody>
      </p:sp>
    </p:spTree>
    <p:extLst>
      <p:ext uri="{BB962C8B-B14F-4D97-AF65-F5344CB8AC3E}">
        <p14:creationId xmlns:p14="http://schemas.microsoft.com/office/powerpoint/2010/main" val="14270922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07A6E-DFB0-C60F-5540-DD42FEFBD525}"/>
              </a:ext>
            </a:extLst>
          </p:cNvPr>
          <p:cNvSpPr>
            <a:spLocks noGrp="1"/>
          </p:cNvSpPr>
          <p:nvPr>
            <p:ph type="title"/>
          </p:nvPr>
        </p:nvSpPr>
        <p:spPr/>
        <p:txBody>
          <a:bodyPr/>
          <a:lstStyle/>
          <a:p>
            <a:r>
              <a:rPr lang="en-US" dirty="0"/>
              <a:t>Choledochal cysts – Anatomical classification</a:t>
            </a:r>
          </a:p>
        </p:txBody>
      </p:sp>
      <p:graphicFrame>
        <p:nvGraphicFramePr>
          <p:cNvPr id="6" name="Content Placeholder 5">
            <a:extLst>
              <a:ext uri="{FF2B5EF4-FFF2-40B4-BE49-F238E27FC236}">
                <a16:creationId xmlns:a16="http://schemas.microsoft.com/office/drawing/2014/main" id="{138055A2-8CC6-CE18-EE98-8CFB20A63DE4}"/>
              </a:ext>
            </a:extLst>
          </p:cNvPr>
          <p:cNvGraphicFramePr>
            <a:graphicFrameLocks noGrp="1"/>
          </p:cNvGraphicFramePr>
          <p:nvPr>
            <p:ph idx="1"/>
            <p:extLst>
              <p:ext uri="{D42A27DB-BD31-4B8C-83A1-F6EECF244321}">
                <p14:modId xmlns:p14="http://schemas.microsoft.com/office/powerpoint/2010/main" val="1231995865"/>
              </p:ext>
            </p:extLst>
          </p:nvPr>
        </p:nvGraphicFramePr>
        <p:xfrm>
          <a:off x="838200" y="1304925"/>
          <a:ext cx="6934200" cy="4394200"/>
        </p:xfrm>
        <a:graphic>
          <a:graphicData uri="http://schemas.openxmlformats.org/drawingml/2006/table">
            <a:tbl>
              <a:tblPr firstRow="1" bandRow="1">
                <a:tableStyleId>{5940675A-B579-460E-94D1-54222C63F5DA}</a:tableStyleId>
              </a:tblPr>
              <a:tblGrid>
                <a:gridCol w="892181">
                  <a:extLst>
                    <a:ext uri="{9D8B030D-6E8A-4147-A177-3AD203B41FA5}">
                      <a16:colId xmlns:a16="http://schemas.microsoft.com/office/drawing/2014/main" val="416504921"/>
                    </a:ext>
                  </a:extLst>
                </a:gridCol>
                <a:gridCol w="6042019">
                  <a:extLst>
                    <a:ext uri="{9D8B030D-6E8A-4147-A177-3AD203B41FA5}">
                      <a16:colId xmlns:a16="http://schemas.microsoft.com/office/drawing/2014/main" val="963167627"/>
                    </a:ext>
                  </a:extLst>
                </a:gridCol>
              </a:tblGrid>
              <a:tr h="370840">
                <a:tc>
                  <a:txBody>
                    <a:bodyPr/>
                    <a:lstStyle/>
                    <a:p>
                      <a:pPr algn="ctr"/>
                      <a:r>
                        <a:rPr lang="en-US" sz="1800" b="1" dirty="0"/>
                        <a:t>Type 1</a:t>
                      </a:r>
                    </a:p>
                  </a:txBody>
                  <a:tcPr anchor="ctr"/>
                </a:tc>
                <a:tc>
                  <a:txBody>
                    <a:bodyPr/>
                    <a:lstStyle/>
                    <a:p>
                      <a:pPr marL="171450" indent="-171450">
                        <a:buFont typeface="Arial" panose="020B0604020202020204" pitchFamily="34" charset="0"/>
                        <a:buChar char="•"/>
                      </a:pPr>
                      <a:r>
                        <a:rPr lang="en-US" sz="1500" dirty="0"/>
                        <a:t>It is the most common (˃50%  of cases)</a:t>
                      </a:r>
                    </a:p>
                    <a:p>
                      <a:pPr marL="171450" indent="-171450">
                        <a:buFont typeface="Arial" panose="020B0604020202020204" pitchFamily="34" charset="0"/>
                        <a:buChar char="•"/>
                      </a:pPr>
                      <a:r>
                        <a:rPr lang="en-US" sz="1500" dirty="0"/>
                        <a:t>Cystic/saccular or fusiform dilation of the CBD (extrahepatic)</a:t>
                      </a:r>
                    </a:p>
                    <a:p>
                      <a:pPr marL="171450" indent="-171450">
                        <a:buFont typeface="Arial" panose="020B0604020202020204" pitchFamily="34" charset="0"/>
                        <a:buChar char="•"/>
                      </a:pPr>
                      <a:r>
                        <a:rPr lang="en-US" sz="1500" dirty="0"/>
                        <a:t>Type 1a consists of cystic dilation of the entire common bile duct</a:t>
                      </a:r>
                    </a:p>
                    <a:p>
                      <a:pPr marL="171450" indent="-171450">
                        <a:buFont typeface="Arial" panose="020B0604020202020204" pitchFamily="34" charset="0"/>
                        <a:buChar char="•"/>
                      </a:pPr>
                      <a:r>
                        <a:rPr lang="en-US" sz="1500" dirty="0"/>
                        <a:t>Type 1b is cystic dilation of a segment of the common bile duct</a:t>
                      </a:r>
                    </a:p>
                    <a:p>
                      <a:pPr marL="171450" indent="-171450">
                        <a:buFont typeface="Arial" panose="020B0604020202020204" pitchFamily="34" charset="0"/>
                        <a:buChar char="•"/>
                      </a:pPr>
                      <a:r>
                        <a:rPr lang="en-US" sz="1500" dirty="0"/>
                        <a:t>Type 1c is fusiform dilation of the common bile duct</a:t>
                      </a:r>
                    </a:p>
                  </a:txBody>
                  <a:tcPr anchor="ctr"/>
                </a:tc>
                <a:extLst>
                  <a:ext uri="{0D108BD9-81ED-4DB2-BD59-A6C34878D82A}">
                    <a16:rowId xmlns:a16="http://schemas.microsoft.com/office/drawing/2014/main" val="109630557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Type 2</a:t>
                      </a:r>
                    </a:p>
                  </a:txBody>
                  <a:tcPr anchor="ctr"/>
                </a:tc>
                <a:tc>
                  <a:txBody>
                    <a:bodyPr/>
                    <a:lstStyle/>
                    <a:p>
                      <a:pPr marL="171450" indent="-171450">
                        <a:buFont typeface="Arial" panose="020B0604020202020204" pitchFamily="34" charset="0"/>
                        <a:buChar char="•"/>
                      </a:pPr>
                      <a:r>
                        <a:rPr lang="en-US" sz="1500" dirty="0"/>
                        <a:t>It is a true, single, extrahepatic diverticulum </a:t>
                      </a:r>
                    </a:p>
                  </a:txBody>
                  <a:tcPr anchor="ctr"/>
                </a:tc>
                <a:extLst>
                  <a:ext uri="{0D108BD9-81ED-4DB2-BD59-A6C34878D82A}">
                    <a16:rowId xmlns:a16="http://schemas.microsoft.com/office/drawing/2014/main" val="77070048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Type 3</a:t>
                      </a:r>
                    </a:p>
                  </a:txBody>
                  <a:tcPr anchor="ctr"/>
                </a:tc>
                <a:tc>
                  <a:txBody>
                    <a:bodyPr/>
                    <a:lstStyle/>
                    <a:p>
                      <a:pPr marL="171450" indent="-171450">
                        <a:buFont typeface="Arial" panose="020B0604020202020204" pitchFamily="34" charset="0"/>
                        <a:buChar char="•"/>
                      </a:pPr>
                      <a:r>
                        <a:rPr lang="en-US" sz="1500" dirty="0"/>
                        <a:t>Also referred to as a choledochocele , usually has a normal CBD and main pancreatic duct with cystic dilation of the distal CBD that is either intraduodenal or intrapancreatic in location</a:t>
                      </a:r>
                    </a:p>
                    <a:p>
                      <a:pPr marL="171450" indent="-171450">
                        <a:buFont typeface="Arial" panose="020B0604020202020204" pitchFamily="34" charset="0"/>
                        <a:buChar char="•"/>
                      </a:pPr>
                      <a:r>
                        <a:rPr lang="en-US" sz="1500" dirty="0"/>
                        <a:t>The choledochocele is usually stenotic at their openings due to chronic inflammation</a:t>
                      </a:r>
                    </a:p>
                  </a:txBody>
                  <a:tcPr anchor="ctr"/>
                </a:tc>
                <a:extLst>
                  <a:ext uri="{0D108BD9-81ED-4DB2-BD59-A6C34878D82A}">
                    <a16:rowId xmlns:a16="http://schemas.microsoft.com/office/drawing/2014/main" val="159777360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Type 4</a:t>
                      </a:r>
                    </a:p>
                  </a:txBody>
                  <a:tcPr anchor="ctr"/>
                </a:tc>
                <a:tc>
                  <a:txBody>
                    <a:bodyPr/>
                    <a:lstStyle/>
                    <a:p>
                      <a:pPr marL="171450" indent="-171450">
                        <a:buFont typeface="Arial" panose="020B0604020202020204" pitchFamily="34" charset="0"/>
                        <a:buChar char="•"/>
                      </a:pPr>
                      <a:r>
                        <a:rPr lang="en-US" sz="1500" dirty="0"/>
                        <a:t>Type 4A: Is composed of multiple cysts located in both intrahepatic and extrahepatic bile ducts</a:t>
                      </a:r>
                    </a:p>
                    <a:p>
                      <a:pPr marL="171450" indent="-171450">
                        <a:buFont typeface="Arial" panose="020B0604020202020204" pitchFamily="34" charset="0"/>
                        <a:buChar char="•"/>
                      </a:pPr>
                      <a:r>
                        <a:rPr lang="en-US" sz="1500" dirty="0"/>
                        <a:t>Type 4B: Is composed of multiple cysts located extrahepatic bile duct only</a:t>
                      </a:r>
                    </a:p>
                  </a:txBody>
                  <a:tcPr anchor="ctr"/>
                </a:tc>
                <a:extLst>
                  <a:ext uri="{0D108BD9-81ED-4DB2-BD59-A6C34878D82A}">
                    <a16:rowId xmlns:a16="http://schemas.microsoft.com/office/drawing/2014/main" val="38059592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Type 5</a:t>
                      </a:r>
                    </a:p>
                  </a:txBody>
                  <a:tcPr anchor="ctr"/>
                </a:tc>
                <a:tc>
                  <a:txBody>
                    <a:bodyPr/>
                    <a:lstStyle/>
                    <a:p>
                      <a:pPr marL="171450" indent="-171450">
                        <a:buFont typeface="Arial" panose="020B0604020202020204" pitchFamily="34" charset="0"/>
                        <a:buChar char="•"/>
                      </a:pPr>
                      <a:r>
                        <a:rPr lang="en-US" sz="1500" dirty="0"/>
                        <a:t>Intrahepatic single or multiple cysts only without extrahepatic dilation</a:t>
                      </a:r>
                    </a:p>
                    <a:p>
                      <a:pPr marL="171450" indent="-171450">
                        <a:buFont typeface="Arial" panose="020B0604020202020204" pitchFamily="34" charset="0"/>
                        <a:buChar char="•"/>
                      </a:pPr>
                      <a:r>
                        <a:rPr lang="en-US" sz="1500" dirty="0"/>
                        <a:t>Type V cysts in conjunction with hepatic fibrosis are commonly referred to as </a:t>
                      </a:r>
                      <a:r>
                        <a:rPr lang="en-US" sz="1500" b="1" dirty="0"/>
                        <a:t>Caroli disease</a:t>
                      </a:r>
                    </a:p>
                  </a:txBody>
                  <a:tcPr anchor="ctr"/>
                </a:tc>
                <a:extLst>
                  <a:ext uri="{0D108BD9-81ED-4DB2-BD59-A6C34878D82A}">
                    <a16:rowId xmlns:a16="http://schemas.microsoft.com/office/drawing/2014/main" val="2123806292"/>
                  </a:ext>
                </a:extLst>
              </a:tr>
            </a:tbl>
          </a:graphicData>
        </a:graphic>
      </p:graphicFrame>
      <p:pic>
        <p:nvPicPr>
          <p:cNvPr id="3" name="Picture 2">
            <a:extLst>
              <a:ext uri="{FF2B5EF4-FFF2-40B4-BE49-F238E27FC236}">
                <a16:creationId xmlns:a16="http://schemas.microsoft.com/office/drawing/2014/main" id="{814C7DAE-460B-BE16-5382-4E767F19F37E}"/>
              </a:ext>
            </a:extLst>
          </p:cNvPr>
          <p:cNvPicPr>
            <a:picLocks noChangeAspect="1"/>
          </p:cNvPicPr>
          <p:nvPr/>
        </p:nvPicPr>
        <p:blipFill>
          <a:blip r:embed="rId2"/>
          <a:stretch>
            <a:fillRect/>
          </a:stretch>
        </p:blipFill>
        <p:spPr>
          <a:xfrm>
            <a:off x="7848060" y="1304925"/>
            <a:ext cx="3505740" cy="3063875"/>
          </a:xfrm>
          <a:prstGeom prst="rect">
            <a:avLst/>
          </a:prstGeom>
        </p:spPr>
      </p:pic>
      <p:pic>
        <p:nvPicPr>
          <p:cNvPr id="11" name="Picture 10">
            <a:extLst>
              <a:ext uri="{FF2B5EF4-FFF2-40B4-BE49-F238E27FC236}">
                <a16:creationId xmlns:a16="http://schemas.microsoft.com/office/drawing/2014/main" id="{5EDC4A19-C4EA-5205-F806-A1A6695DE7EF}"/>
              </a:ext>
            </a:extLst>
          </p:cNvPr>
          <p:cNvPicPr>
            <a:picLocks noChangeAspect="1"/>
          </p:cNvPicPr>
          <p:nvPr/>
        </p:nvPicPr>
        <p:blipFill>
          <a:blip r:embed="rId3"/>
          <a:stretch>
            <a:fillRect/>
          </a:stretch>
        </p:blipFill>
        <p:spPr>
          <a:xfrm>
            <a:off x="7848060" y="4639056"/>
            <a:ext cx="3505740" cy="1060069"/>
          </a:xfrm>
          <a:prstGeom prst="rect">
            <a:avLst/>
          </a:prstGeom>
        </p:spPr>
      </p:pic>
    </p:spTree>
    <p:extLst>
      <p:ext uri="{BB962C8B-B14F-4D97-AF65-F5344CB8AC3E}">
        <p14:creationId xmlns:p14="http://schemas.microsoft.com/office/powerpoint/2010/main" val="29104905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22B3-7B32-FD62-C131-16F7A864A72C}"/>
              </a:ext>
            </a:extLst>
          </p:cNvPr>
          <p:cNvSpPr>
            <a:spLocks noGrp="1"/>
          </p:cNvSpPr>
          <p:nvPr>
            <p:ph type="title"/>
          </p:nvPr>
        </p:nvSpPr>
        <p:spPr>
          <a:xfrm>
            <a:off x="838200" y="365125"/>
            <a:ext cx="10515600" cy="762339"/>
          </a:xfrm>
        </p:spPr>
        <p:txBody>
          <a:bodyPr/>
          <a:lstStyle/>
          <a:p>
            <a:r>
              <a:rPr lang="en-US" dirty="0"/>
              <a:t>Choledochal cysts – Diagnostics</a:t>
            </a:r>
          </a:p>
        </p:txBody>
      </p:sp>
      <p:sp>
        <p:nvSpPr>
          <p:cNvPr id="3" name="Content Placeholder 2">
            <a:extLst>
              <a:ext uri="{FF2B5EF4-FFF2-40B4-BE49-F238E27FC236}">
                <a16:creationId xmlns:a16="http://schemas.microsoft.com/office/drawing/2014/main" id="{08AFE49F-502E-43C0-17D0-B3ACABE46D8E}"/>
              </a:ext>
            </a:extLst>
          </p:cNvPr>
          <p:cNvSpPr>
            <a:spLocks noGrp="1"/>
          </p:cNvSpPr>
          <p:nvPr>
            <p:ph idx="1"/>
          </p:nvPr>
        </p:nvSpPr>
        <p:spPr>
          <a:xfrm>
            <a:off x="838200" y="1305026"/>
            <a:ext cx="10515600" cy="4871938"/>
          </a:xfrm>
        </p:spPr>
        <p:txBody>
          <a:bodyPr>
            <a:normAutofit fontScale="92500"/>
          </a:bodyPr>
          <a:lstStyle/>
          <a:p>
            <a:r>
              <a:rPr lang="en-US" b="1" dirty="0"/>
              <a:t>Laboratory studies</a:t>
            </a:r>
          </a:p>
          <a:p>
            <a:pPr lvl="1"/>
            <a:r>
              <a:rPr lang="en-US" dirty="0"/>
              <a:t>↑ direct bilirubin</a:t>
            </a:r>
          </a:p>
          <a:p>
            <a:pPr lvl="1"/>
            <a:r>
              <a:rPr lang="en-US" dirty="0"/>
              <a:t>AST, ALT, GGT, ALP </a:t>
            </a:r>
            <a:r>
              <a:rPr lang="en-US" dirty="0">
                <a:sym typeface="Wingdings" panose="05000000000000000000" pitchFamily="2" charset="2"/>
              </a:rPr>
              <a:t> assist liver and biliary damage</a:t>
            </a:r>
            <a:endParaRPr lang="en-US" dirty="0"/>
          </a:p>
          <a:p>
            <a:pPr lvl="1"/>
            <a:r>
              <a:rPr lang="en-US" dirty="0"/>
              <a:t>Coagulation profiles</a:t>
            </a:r>
          </a:p>
          <a:p>
            <a:pPr lvl="1"/>
            <a:r>
              <a:rPr lang="en-US" dirty="0"/>
              <a:t>CBC </a:t>
            </a:r>
            <a:r>
              <a:rPr lang="en-US" dirty="0">
                <a:sym typeface="Wingdings" panose="05000000000000000000" pitchFamily="2" charset="2"/>
              </a:rPr>
              <a:t> look for anemia</a:t>
            </a:r>
            <a:endParaRPr lang="en-US" dirty="0"/>
          </a:p>
          <a:p>
            <a:r>
              <a:rPr lang="en-US" b="1" dirty="0"/>
              <a:t>Imaging</a:t>
            </a:r>
          </a:p>
          <a:p>
            <a:pPr lvl="1"/>
            <a:r>
              <a:rPr lang="en-US" dirty="0"/>
              <a:t>Ultrasound (Initial imaging modality of choice)</a:t>
            </a:r>
          </a:p>
          <a:p>
            <a:pPr lvl="1"/>
            <a:r>
              <a:rPr lang="en-US" dirty="0"/>
              <a:t>CT of the abdomen (first study in adults)</a:t>
            </a:r>
          </a:p>
          <a:p>
            <a:pPr lvl="1"/>
            <a:r>
              <a:rPr lang="en-US" dirty="0"/>
              <a:t>HIDA scan: if an anomaly was detected prenatally </a:t>
            </a:r>
          </a:p>
          <a:p>
            <a:pPr lvl="1"/>
            <a:r>
              <a:rPr lang="en-US" dirty="0"/>
              <a:t>Cholangiography: essential for diagnosis confirmation, identification of associated ductal pathology (e.g., choledocholithiasis, cholangiocarcinoma), and mapping of the biliary tree for surgical planning</a:t>
            </a:r>
          </a:p>
          <a:p>
            <a:pPr lvl="1"/>
            <a:r>
              <a:rPr lang="en-US" dirty="0"/>
              <a:t>MRCP: usually the method of choice for preoperative imaging of the biliary tree</a:t>
            </a:r>
          </a:p>
        </p:txBody>
      </p:sp>
      <p:pic>
        <p:nvPicPr>
          <p:cNvPr id="5122" name="Picture 2" descr="Choledochal cyst">
            <a:extLst>
              <a:ext uri="{FF2B5EF4-FFF2-40B4-BE49-F238E27FC236}">
                <a16:creationId xmlns:a16="http://schemas.microsoft.com/office/drawing/2014/main" id="{7C19DAD6-BB2A-558F-A2E8-23B237354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624" y="1305026"/>
            <a:ext cx="2347175" cy="15816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ile duct cysts">
            <a:extLst>
              <a:ext uri="{FF2B5EF4-FFF2-40B4-BE49-F238E27FC236}">
                <a16:creationId xmlns:a16="http://schemas.microsoft.com/office/drawing/2014/main" id="{EDE70AE4-F06A-FF4D-9A27-BAC8844E76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83"/>
          <a:stretch/>
        </p:blipFill>
        <p:spPr bwMode="auto">
          <a:xfrm>
            <a:off x="9006624" y="2913148"/>
            <a:ext cx="2347175" cy="164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2659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F61B-A74E-6C60-7778-CB74CAD6313D}"/>
              </a:ext>
            </a:extLst>
          </p:cNvPr>
          <p:cNvSpPr>
            <a:spLocks noGrp="1"/>
          </p:cNvSpPr>
          <p:nvPr>
            <p:ph type="title"/>
          </p:nvPr>
        </p:nvSpPr>
        <p:spPr/>
        <p:txBody>
          <a:bodyPr/>
          <a:lstStyle/>
          <a:p>
            <a:r>
              <a:rPr lang="en-US" dirty="0"/>
              <a:t>Choledochal cysts</a:t>
            </a:r>
          </a:p>
        </p:txBody>
      </p:sp>
      <p:sp>
        <p:nvSpPr>
          <p:cNvPr id="3" name="Content Placeholder 2">
            <a:extLst>
              <a:ext uri="{FF2B5EF4-FFF2-40B4-BE49-F238E27FC236}">
                <a16:creationId xmlns:a16="http://schemas.microsoft.com/office/drawing/2014/main" id="{0AFC54E8-1B6A-3BC7-CBC9-50403A8ED5B0}"/>
              </a:ext>
            </a:extLst>
          </p:cNvPr>
          <p:cNvSpPr>
            <a:spLocks noGrp="1"/>
          </p:cNvSpPr>
          <p:nvPr>
            <p:ph idx="1"/>
          </p:nvPr>
        </p:nvSpPr>
        <p:spPr/>
        <p:txBody>
          <a:bodyPr>
            <a:normAutofit lnSpcReduction="10000"/>
          </a:bodyPr>
          <a:lstStyle/>
          <a:p>
            <a:r>
              <a:rPr lang="en-US" b="1" dirty="0"/>
              <a:t>Treatment</a:t>
            </a:r>
          </a:p>
          <a:p>
            <a:pPr lvl="1"/>
            <a:r>
              <a:rPr lang="en-US" b="1" dirty="0"/>
              <a:t>Treatment according to types</a:t>
            </a:r>
          </a:p>
          <a:p>
            <a:pPr lvl="2"/>
            <a:r>
              <a:rPr lang="en-US" dirty="0"/>
              <a:t>Type 1: removal biliary tree and GB + hepaticojejunostomy </a:t>
            </a:r>
          </a:p>
          <a:p>
            <a:pPr lvl="2"/>
            <a:r>
              <a:rPr lang="en-US" dirty="0"/>
              <a:t>Type 2: diverticulum excision </a:t>
            </a:r>
          </a:p>
          <a:p>
            <a:pPr lvl="2"/>
            <a:r>
              <a:rPr lang="en-US" dirty="0"/>
              <a:t>Type 3: sphincterotomy </a:t>
            </a:r>
          </a:p>
          <a:p>
            <a:pPr lvl="2"/>
            <a:r>
              <a:rPr lang="en-US" dirty="0"/>
              <a:t>Type 4: hepaticojejunostomy </a:t>
            </a:r>
          </a:p>
          <a:p>
            <a:pPr lvl="2"/>
            <a:r>
              <a:rPr lang="en-US" dirty="0"/>
              <a:t>Type 5: liver transplantation</a:t>
            </a:r>
          </a:p>
          <a:p>
            <a:pPr lvl="1"/>
            <a:r>
              <a:rPr lang="en-US" dirty="0"/>
              <a:t>The treatment of choledochal cysts is typically complete surgical excision at the time of presentation, with the exception of type V (multiple intrahepatic cysts) which may benefit from conservative therapy including percutaneous drainage and medical management</a:t>
            </a:r>
          </a:p>
          <a:p>
            <a:r>
              <a:rPr lang="en-US" b="1" dirty="0"/>
              <a:t>Complications</a:t>
            </a:r>
          </a:p>
          <a:p>
            <a:pPr lvl="1"/>
            <a:r>
              <a:rPr lang="en-US" dirty="0"/>
              <a:t>Ascending Cholangitis, Pancreatitis, Biliary stone formation, Anastomotic stricture, Bowel obstruction, Malignancy: arise from the distal CBD</a:t>
            </a:r>
          </a:p>
        </p:txBody>
      </p:sp>
    </p:spTree>
    <p:extLst>
      <p:ext uri="{BB962C8B-B14F-4D97-AF65-F5344CB8AC3E}">
        <p14:creationId xmlns:p14="http://schemas.microsoft.com/office/powerpoint/2010/main" val="2307018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E66AB-5DDB-43E8-76AA-4B056FCD7560}"/>
              </a:ext>
            </a:extLst>
          </p:cNvPr>
          <p:cNvSpPr>
            <a:spLocks noGrp="1"/>
          </p:cNvSpPr>
          <p:nvPr>
            <p:ph type="title"/>
          </p:nvPr>
        </p:nvSpPr>
        <p:spPr/>
        <p:txBody>
          <a:bodyPr>
            <a:normAutofit/>
          </a:bodyPr>
          <a:lstStyle/>
          <a:p>
            <a:r>
              <a:rPr lang="en-US" sz="4400"/>
              <a:t>Dermoid cyst</a:t>
            </a:r>
            <a:endParaRPr lang="en-US" dirty="0"/>
          </a:p>
        </p:txBody>
      </p:sp>
      <p:sp>
        <p:nvSpPr>
          <p:cNvPr id="3" name="Content Placeholder 2">
            <a:extLst>
              <a:ext uri="{FF2B5EF4-FFF2-40B4-BE49-F238E27FC236}">
                <a16:creationId xmlns:a16="http://schemas.microsoft.com/office/drawing/2014/main" id="{71E32B50-25BB-8726-0E69-219EEFE58967}"/>
              </a:ext>
            </a:extLst>
          </p:cNvPr>
          <p:cNvSpPr>
            <a:spLocks noGrp="1"/>
          </p:cNvSpPr>
          <p:nvPr>
            <p:ph idx="1"/>
          </p:nvPr>
        </p:nvSpPr>
        <p:spPr/>
        <p:txBody>
          <a:bodyPr>
            <a:normAutofit/>
          </a:bodyPr>
          <a:lstStyle/>
          <a:p>
            <a:r>
              <a:rPr lang="en-US" sz="2700" b="1" dirty="0"/>
              <a:t>Definition</a:t>
            </a:r>
            <a:r>
              <a:rPr lang="en-US" sz="2700" dirty="0"/>
              <a:t>: a cyst that forms during embryonic development when skin and skin structures become trapped in layers of connective tissue. </a:t>
            </a:r>
          </a:p>
          <a:p>
            <a:r>
              <a:rPr lang="en-US" sz="2700" dirty="0"/>
              <a:t>In the skin, dermoid cysts usually appear as small, raised bumps or lumps. They can vary in size and may contain a mixture of hair, skin cells, oil, and other debris. Dermoid cysts are usually painless unless they become infected or inflamed.</a:t>
            </a:r>
          </a:p>
          <a:p>
            <a:r>
              <a:rPr lang="en-US" b="1" dirty="0">
                <a:solidFill>
                  <a:srgbClr val="C00000"/>
                </a:solidFill>
              </a:rPr>
              <a:t>How to differentiate thyroglossal duct cyst from dermoid cyst?</a:t>
            </a:r>
          </a:p>
          <a:p>
            <a:pPr lvl="1"/>
            <a:r>
              <a:rPr lang="en-US" dirty="0"/>
              <a:t>Palpate the lesion while the child sticks out his or her tongue.</a:t>
            </a:r>
          </a:p>
          <a:p>
            <a:pPr lvl="1"/>
            <a:r>
              <a:rPr lang="en-US" dirty="0"/>
              <a:t>Owing to its attachment to the foramen cecum, the thyroglossal duct cyst usually moves cephalad when the tongue protrudes.</a:t>
            </a:r>
          </a:p>
          <a:p>
            <a:pPr lvl="1"/>
            <a:r>
              <a:rPr lang="en-US" dirty="0"/>
              <a:t>This maneuver is more reliable than asking the child to swallow</a:t>
            </a:r>
          </a:p>
        </p:txBody>
      </p:sp>
    </p:spTree>
    <p:extLst>
      <p:ext uri="{BB962C8B-B14F-4D97-AF65-F5344CB8AC3E}">
        <p14:creationId xmlns:p14="http://schemas.microsoft.com/office/powerpoint/2010/main" val="42580634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A07A-CA23-0E7E-304A-BA288BFF1357}"/>
              </a:ext>
            </a:extLst>
          </p:cNvPr>
          <p:cNvSpPr>
            <a:spLocks noGrp="1"/>
          </p:cNvSpPr>
          <p:nvPr>
            <p:ph type="title"/>
          </p:nvPr>
        </p:nvSpPr>
        <p:spPr/>
        <p:txBody>
          <a:bodyPr/>
          <a:lstStyle/>
          <a:p>
            <a:r>
              <a:rPr lang="en-US" sz="6000" dirty="0"/>
              <a:t>Abdominal Masses of Childhood</a:t>
            </a:r>
            <a:endParaRPr lang="en-US" dirty="0"/>
          </a:p>
        </p:txBody>
      </p:sp>
      <p:sp>
        <p:nvSpPr>
          <p:cNvPr id="3" name="Text Placeholder 2">
            <a:extLst>
              <a:ext uri="{FF2B5EF4-FFF2-40B4-BE49-F238E27FC236}">
                <a16:creationId xmlns:a16="http://schemas.microsoft.com/office/drawing/2014/main" id="{3A9254E4-4B69-A07B-E2FC-65E0E510DB8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557838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52A5-5FA4-7D23-542A-2FFBC0791423}"/>
              </a:ext>
            </a:extLst>
          </p:cNvPr>
          <p:cNvSpPr>
            <a:spLocks noGrp="1"/>
          </p:cNvSpPr>
          <p:nvPr>
            <p:ph type="title"/>
          </p:nvPr>
        </p:nvSpPr>
        <p:spPr/>
        <p:txBody>
          <a:bodyPr/>
          <a:lstStyle/>
          <a:p>
            <a:r>
              <a:rPr lang="en-US" b="1" dirty="0"/>
              <a:t>Neuroblastoma</a:t>
            </a:r>
          </a:p>
        </p:txBody>
      </p:sp>
      <p:sp>
        <p:nvSpPr>
          <p:cNvPr id="3" name="Content Placeholder 2">
            <a:extLst>
              <a:ext uri="{FF2B5EF4-FFF2-40B4-BE49-F238E27FC236}">
                <a16:creationId xmlns:a16="http://schemas.microsoft.com/office/drawing/2014/main" id="{637A110B-8013-8D0B-5791-FBD0AF8D97E6}"/>
              </a:ext>
            </a:extLst>
          </p:cNvPr>
          <p:cNvSpPr>
            <a:spLocks noGrp="1"/>
          </p:cNvSpPr>
          <p:nvPr>
            <p:ph idx="1"/>
          </p:nvPr>
        </p:nvSpPr>
        <p:spPr>
          <a:xfrm>
            <a:off x="838200" y="1305026"/>
            <a:ext cx="10515600" cy="5116094"/>
          </a:xfrm>
        </p:spPr>
        <p:txBody>
          <a:bodyPr>
            <a:normAutofit/>
          </a:bodyPr>
          <a:lstStyle/>
          <a:p>
            <a:r>
              <a:rPr lang="en-US" sz="2600" b="1" dirty="0"/>
              <a:t>Definition</a:t>
            </a:r>
            <a:endParaRPr lang="en-US" sz="2600" dirty="0"/>
          </a:p>
          <a:p>
            <a:pPr lvl="1"/>
            <a:r>
              <a:rPr lang="en-US" sz="2200" dirty="0"/>
              <a:t>A malignant, embryonal neuroendocrine neoplasm of the sympathetic nervous system that originates from neural crest cells, potentially secretes catecholamines, and is usually found in the adrenal glands or sympathetic ganglia</a:t>
            </a:r>
          </a:p>
          <a:p>
            <a:r>
              <a:rPr lang="en-US" sz="2600" b="1" dirty="0"/>
              <a:t>Epidemiology</a:t>
            </a:r>
          </a:p>
          <a:p>
            <a:pPr lvl="1"/>
            <a:r>
              <a:rPr lang="en-US" dirty="0"/>
              <a:t>Most common malignancy of the adrenal medulla in infants and third most common childhood cancer overall following leukemia and brain tumors</a:t>
            </a:r>
          </a:p>
          <a:p>
            <a:pPr lvl="1"/>
            <a:r>
              <a:rPr lang="en-US" dirty="0"/>
              <a:t>Mean age at diagnosis: </a:t>
            </a:r>
            <a:r>
              <a:rPr lang="en-US" dirty="0">
                <a:solidFill>
                  <a:srgbClr val="C00000"/>
                </a:solidFill>
              </a:rPr>
              <a:t>1–2 years</a:t>
            </a:r>
          </a:p>
          <a:p>
            <a:pPr lvl="1"/>
            <a:r>
              <a:rPr lang="en-US" dirty="0"/>
              <a:t>The majority of children have progressed to advanced-stage disease by the time of diagnosis.</a:t>
            </a:r>
          </a:p>
          <a:p>
            <a:r>
              <a:rPr lang="en-US" sz="2600" b="1" dirty="0"/>
              <a:t>Etiology</a:t>
            </a:r>
          </a:p>
          <a:p>
            <a:pPr lvl="1"/>
            <a:r>
              <a:rPr lang="en-US" dirty="0"/>
              <a:t>Cause: unclear</a:t>
            </a:r>
          </a:p>
          <a:p>
            <a:pPr lvl="1"/>
            <a:r>
              <a:rPr lang="en-US" dirty="0"/>
              <a:t>Genetic associations: Amplification and overexpression of </a:t>
            </a:r>
            <a:r>
              <a:rPr lang="en-US" dirty="0">
                <a:solidFill>
                  <a:srgbClr val="C00000"/>
                </a:solidFill>
              </a:rPr>
              <a:t>N-</a:t>
            </a:r>
            <a:r>
              <a:rPr lang="en-US" dirty="0" err="1">
                <a:solidFill>
                  <a:srgbClr val="C00000"/>
                </a:solidFill>
              </a:rPr>
              <a:t>myc</a:t>
            </a:r>
            <a:r>
              <a:rPr lang="en-US" dirty="0">
                <a:solidFill>
                  <a:srgbClr val="C00000"/>
                </a:solidFill>
              </a:rPr>
              <a:t> oncogene</a:t>
            </a:r>
          </a:p>
        </p:txBody>
      </p:sp>
    </p:spTree>
    <p:extLst>
      <p:ext uri="{BB962C8B-B14F-4D97-AF65-F5344CB8AC3E}">
        <p14:creationId xmlns:p14="http://schemas.microsoft.com/office/powerpoint/2010/main" val="10878505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BAF59-087C-B3E6-EDDB-1FA8FEC801B0}"/>
              </a:ext>
            </a:extLst>
          </p:cNvPr>
          <p:cNvSpPr>
            <a:spLocks noGrp="1"/>
          </p:cNvSpPr>
          <p:nvPr>
            <p:ph type="title"/>
          </p:nvPr>
        </p:nvSpPr>
        <p:spPr/>
        <p:txBody>
          <a:bodyPr>
            <a:normAutofit/>
          </a:bodyPr>
          <a:lstStyle/>
          <a:p>
            <a:r>
              <a:rPr lang="en-US" dirty="0"/>
              <a:t>Neuroblastoma – Clinical features</a:t>
            </a:r>
          </a:p>
        </p:txBody>
      </p:sp>
      <p:sp>
        <p:nvSpPr>
          <p:cNvPr id="4" name="Content Placeholder 3">
            <a:extLst>
              <a:ext uri="{FF2B5EF4-FFF2-40B4-BE49-F238E27FC236}">
                <a16:creationId xmlns:a16="http://schemas.microsoft.com/office/drawing/2014/main" id="{EF803AE4-6DF3-DC03-90BE-4B54935B5A75}"/>
              </a:ext>
            </a:extLst>
          </p:cNvPr>
          <p:cNvSpPr>
            <a:spLocks noGrp="1"/>
          </p:cNvSpPr>
          <p:nvPr>
            <p:ph sz="half" idx="1"/>
          </p:nvPr>
        </p:nvSpPr>
        <p:spPr>
          <a:xfrm>
            <a:off x="838200" y="1306850"/>
            <a:ext cx="5181600" cy="5043149"/>
          </a:xfrm>
        </p:spPr>
        <p:txBody>
          <a:bodyPr>
            <a:normAutofit/>
          </a:bodyPr>
          <a:lstStyle/>
          <a:p>
            <a:r>
              <a:rPr lang="en-US" sz="2600" b="1" dirty="0"/>
              <a:t>General symptoms</a:t>
            </a:r>
          </a:p>
          <a:p>
            <a:pPr lvl="1"/>
            <a:r>
              <a:rPr lang="en-US" sz="2200" dirty="0"/>
              <a:t>Failure to thrive or weight loss</a:t>
            </a:r>
          </a:p>
          <a:p>
            <a:pPr lvl="1"/>
            <a:r>
              <a:rPr lang="en-US" sz="2200" dirty="0"/>
              <a:t>Fever</a:t>
            </a:r>
          </a:p>
          <a:p>
            <a:pPr lvl="1"/>
            <a:r>
              <a:rPr lang="en-US" sz="2200" dirty="0"/>
              <a:t>Nausea, vomiting, loss of appetite</a:t>
            </a:r>
          </a:p>
          <a:p>
            <a:r>
              <a:rPr lang="en-US" sz="2600" b="1" dirty="0"/>
              <a:t>Paraneoplastic syndromes</a:t>
            </a:r>
          </a:p>
          <a:p>
            <a:pPr lvl="1"/>
            <a:r>
              <a:rPr lang="en-US" sz="2200" dirty="0"/>
              <a:t>Chronic diarrhea → electrolyte imbalances </a:t>
            </a:r>
          </a:p>
          <a:p>
            <a:pPr lvl="1"/>
            <a:r>
              <a:rPr lang="en-US" sz="2200" dirty="0"/>
              <a:t>Opsoclonus-myoclonus-ataxia: a paraneoplastic syndrome of unclear etiology characterized by rapid and multi-directional eye movements, rhythmic jerks of the limbs, and ataxia</a:t>
            </a:r>
          </a:p>
          <a:p>
            <a:pPr lvl="1"/>
            <a:r>
              <a:rPr lang="en-US" sz="2200" dirty="0"/>
              <a:t>Possibly hypertension, tachycardia, palpitations, sweating, flushing</a:t>
            </a:r>
          </a:p>
        </p:txBody>
      </p:sp>
      <p:sp>
        <p:nvSpPr>
          <p:cNvPr id="5" name="Content Placeholder 4">
            <a:extLst>
              <a:ext uri="{FF2B5EF4-FFF2-40B4-BE49-F238E27FC236}">
                <a16:creationId xmlns:a16="http://schemas.microsoft.com/office/drawing/2014/main" id="{7E95AD2D-94AD-2C31-AF97-16EA177848EE}"/>
              </a:ext>
            </a:extLst>
          </p:cNvPr>
          <p:cNvSpPr>
            <a:spLocks noGrp="1"/>
          </p:cNvSpPr>
          <p:nvPr>
            <p:ph sz="half" idx="2"/>
          </p:nvPr>
        </p:nvSpPr>
        <p:spPr/>
        <p:txBody>
          <a:bodyPr>
            <a:normAutofit/>
          </a:bodyPr>
          <a:lstStyle/>
          <a:p>
            <a:r>
              <a:rPr lang="en-US" sz="2600" b="1" dirty="0"/>
              <a:t>Localized symptoms</a:t>
            </a:r>
          </a:p>
        </p:txBody>
      </p:sp>
      <p:pic>
        <p:nvPicPr>
          <p:cNvPr id="11" name="Picture 10">
            <a:extLst>
              <a:ext uri="{FF2B5EF4-FFF2-40B4-BE49-F238E27FC236}">
                <a16:creationId xmlns:a16="http://schemas.microsoft.com/office/drawing/2014/main" id="{3FBA9D18-31A1-0845-0919-6CBEF2E9B64D}"/>
              </a:ext>
            </a:extLst>
          </p:cNvPr>
          <p:cNvPicPr>
            <a:picLocks noChangeAspect="1"/>
          </p:cNvPicPr>
          <p:nvPr/>
        </p:nvPicPr>
        <p:blipFill>
          <a:blip r:embed="rId3"/>
          <a:stretch>
            <a:fillRect/>
          </a:stretch>
        </p:blipFill>
        <p:spPr>
          <a:xfrm>
            <a:off x="6250464" y="1849120"/>
            <a:ext cx="5025071" cy="4327843"/>
          </a:xfrm>
          <a:prstGeom prst="rect">
            <a:avLst/>
          </a:prstGeom>
        </p:spPr>
      </p:pic>
    </p:spTree>
    <p:extLst>
      <p:ext uri="{BB962C8B-B14F-4D97-AF65-F5344CB8AC3E}">
        <p14:creationId xmlns:p14="http://schemas.microsoft.com/office/powerpoint/2010/main" val="24263395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2A2AA-35EB-C1CD-FBC2-1BADDD2A1E9B}"/>
              </a:ext>
            </a:extLst>
          </p:cNvPr>
          <p:cNvSpPr>
            <a:spLocks noGrp="1"/>
          </p:cNvSpPr>
          <p:nvPr>
            <p:ph type="title"/>
          </p:nvPr>
        </p:nvSpPr>
        <p:spPr/>
        <p:txBody>
          <a:bodyPr/>
          <a:lstStyle/>
          <a:p>
            <a:r>
              <a:rPr lang="en-US" dirty="0"/>
              <a:t>Neuroblastoma – Clinical features</a:t>
            </a:r>
          </a:p>
        </p:txBody>
      </p:sp>
      <p:sp>
        <p:nvSpPr>
          <p:cNvPr id="3" name="Content Placeholder 2">
            <a:extLst>
              <a:ext uri="{FF2B5EF4-FFF2-40B4-BE49-F238E27FC236}">
                <a16:creationId xmlns:a16="http://schemas.microsoft.com/office/drawing/2014/main" id="{A2DA30A6-9962-FD4F-B3ED-35A418DE4CBD}"/>
              </a:ext>
            </a:extLst>
          </p:cNvPr>
          <p:cNvSpPr>
            <a:spLocks noGrp="1"/>
          </p:cNvSpPr>
          <p:nvPr>
            <p:ph sz="half" idx="1"/>
          </p:nvPr>
        </p:nvSpPr>
        <p:spPr>
          <a:xfrm>
            <a:off x="838200" y="1306851"/>
            <a:ext cx="6136532" cy="4870112"/>
          </a:xfrm>
        </p:spPr>
        <p:txBody>
          <a:bodyPr>
            <a:normAutofit/>
          </a:bodyPr>
          <a:lstStyle/>
          <a:p>
            <a:pPr marL="0" indent="0" algn="ctr">
              <a:buNone/>
            </a:pPr>
            <a:r>
              <a:rPr lang="en-US" b="1" dirty="0"/>
              <a:t>Periorbital ecchymoses</a:t>
            </a:r>
          </a:p>
          <a:p>
            <a:pPr>
              <a:buFont typeface="Courier New" panose="02070309020205020404" pitchFamily="49" charset="0"/>
              <a:buChar char="o"/>
            </a:pPr>
            <a:r>
              <a:rPr lang="en-US" sz="2600" dirty="0"/>
              <a:t>3-year-old girl with orbital neuroblastoma</a:t>
            </a:r>
          </a:p>
          <a:p>
            <a:pPr>
              <a:buFont typeface="Courier New" panose="02070309020205020404" pitchFamily="49" charset="0"/>
              <a:buChar char="o"/>
            </a:pPr>
            <a:r>
              <a:rPr lang="en-US" sz="2600" dirty="0"/>
              <a:t>The periorbital region of the right eye appears swollen and shows a purplish-bluish hematoma. Proptosis of the eye and subconjunctival hemorrhage (</a:t>
            </a:r>
            <a:r>
              <a:rPr lang="en-US" sz="2600" dirty="0" err="1"/>
              <a:t>hyposphagma</a:t>
            </a:r>
            <a:r>
              <a:rPr lang="en-US" sz="2600" dirty="0"/>
              <a:t>) can also be seen.</a:t>
            </a:r>
          </a:p>
          <a:p>
            <a:pPr>
              <a:buFont typeface="Courier New" panose="02070309020205020404" pitchFamily="49" charset="0"/>
              <a:buChar char="o"/>
            </a:pPr>
            <a:r>
              <a:rPr lang="en-US" sz="2600" dirty="0"/>
              <a:t>These findings are typical of a periorbital ecchymoses (raccoon eye) and are here associated with the spread of neuroblastoma.</a:t>
            </a:r>
          </a:p>
        </p:txBody>
      </p:sp>
      <p:pic>
        <p:nvPicPr>
          <p:cNvPr id="7170" name="Picture 2" descr="Periorbital ecchymoses">
            <a:extLst>
              <a:ext uri="{FF2B5EF4-FFF2-40B4-BE49-F238E27FC236}">
                <a16:creationId xmlns:a16="http://schemas.microsoft.com/office/drawing/2014/main" id="{3C203773-E608-EB22-9140-E37FB80A94B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52552" y="1306853"/>
            <a:ext cx="4301248" cy="21882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Title">
            <a:extLst>
              <a:ext uri="{FF2B5EF4-FFF2-40B4-BE49-F238E27FC236}">
                <a16:creationId xmlns:a16="http://schemas.microsoft.com/office/drawing/2014/main" id="{877F114D-1555-6FE8-8875-CA9DC622F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553" y="3636440"/>
            <a:ext cx="4301247" cy="254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4414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6BEC49-AEE8-0E05-B120-C70BAA537BA6}"/>
              </a:ext>
            </a:extLst>
          </p:cNvPr>
          <p:cNvPicPr>
            <a:picLocks noChangeAspect="1"/>
          </p:cNvPicPr>
          <p:nvPr/>
        </p:nvPicPr>
        <p:blipFill>
          <a:blip r:embed="rId2"/>
          <a:stretch>
            <a:fillRect/>
          </a:stretch>
        </p:blipFill>
        <p:spPr>
          <a:xfrm>
            <a:off x="1119223" y="0"/>
            <a:ext cx="9953555" cy="6858000"/>
          </a:xfrm>
          <a:prstGeom prst="rect">
            <a:avLst/>
          </a:prstGeom>
        </p:spPr>
      </p:pic>
    </p:spTree>
    <p:extLst>
      <p:ext uri="{BB962C8B-B14F-4D97-AF65-F5344CB8AC3E}">
        <p14:creationId xmlns:p14="http://schemas.microsoft.com/office/powerpoint/2010/main" val="21109695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0A6C2B-C381-F41A-449C-0C2C377451FE}"/>
              </a:ext>
            </a:extLst>
          </p:cNvPr>
          <p:cNvSpPr>
            <a:spLocks noGrp="1"/>
          </p:cNvSpPr>
          <p:nvPr>
            <p:ph type="title"/>
          </p:nvPr>
        </p:nvSpPr>
        <p:spPr/>
        <p:txBody>
          <a:bodyPr/>
          <a:lstStyle/>
          <a:p>
            <a:r>
              <a:rPr lang="en-US" dirty="0"/>
              <a:t>Neuroblastoma – Diagnostics</a:t>
            </a:r>
          </a:p>
        </p:txBody>
      </p:sp>
      <p:graphicFrame>
        <p:nvGraphicFramePr>
          <p:cNvPr id="7" name="Content Placeholder 6">
            <a:extLst>
              <a:ext uri="{FF2B5EF4-FFF2-40B4-BE49-F238E27FC236}">
                <a16:creationId xmlns:a16="http://schemas.microsoft.com/office/drawing/2014/main" id="{70F5405D-36FE-EACD-5AB7-3E03669DB328}"/>
              </a:ext>
            </a:extLst>
          </p:cNvPr>
          <p:cNvGraphicFramePr>
            <a:graphicFrameLocks noGrp="1"/>
          </p:cNvGraphicFramePr>
          <p:nvPr>
            <p:ph idx="1"/>
            <p:extLst>
              <p:ext uri="{D42A27DB-BD31-4B8C-83A1-F6EECF244321}">
                <p14:modId xmlns:p14="http://schemas.microsoft.com/office/powerpoint/2010/main" val="689735121"/>
              </p:ext>
            </p:extLst>
          </p:nvPr>
        </p:nvGraphicFramePr>
        <p:xfrm>
          <a:off x="838200" y="1304925"/>
          <a:ext cx="10515597" cy="4866640"/>
        </p:xfrm>
        <a:graphic>
          <a:graphicData uri="http://schemas.openxmlformats.org/drawingml/2006/table">
            <a:tbl>
              <a:tblPr firstRow="1" bandRow="1">
                <a:tableStyleId>{5940675A-B579-460E-94D1-54222C63F5DA}</a:tableStyleId>
              </a:tblPr>
              <a:tblGrid>
                <a:gridCol w="608763">
                  <a:extLst>
                    <a:ext uri="{9D8B030D-6E8A-4147-A177-3AD203B41FA5}">
                      <a16:colId xmlns:a16="http://schemas.microsoft.com/office/drawing/2014/main" val="328241183"/>
                    </a:ext>
                  </a:extLst>
                </a:gridCol>
                <a:gridCol w="1698171">
                  <a:extLst>
                    <a:ext uri="{9D8B030D-6E8A-4147-A177-3AD203B41FA5}">
                      <a16:colId xmlns:a16="http://schemas.microsoft.com/office/drawing/2014/main" val="238459217"/>
                    </a:ext>
                  </a:extLst>
                </a:gridCol>
                <a:gridCol w="8208663">
                  <a:extLst>
                    <a:ext uri="{9D8B030D-6E8A-4147-A177-3AD203B41FA5}">
                      <a16:colId xmlns:a16="http://schemas.microsoft.com/office/drawing/2014/main" val="1807125086"/>
                    </a:ext>
                  </a:extLst>
                </a:gridCol>
              </a:tblGrid>
              <a:tr h="370840">
                <a:tc rowSpan="2">
                  <a:txBody>
                    <a:bodyPr/>
                    <a:lstStyle/>
                    <a:p>
                      <a:pPr algn="ctr"/>
                      <a:r>
                        <a:rPr lang="en-US" sz="2400" b="1" dirty="0">
                          <a:solidFill>
                            <a:srgbClr val="45515E"/>
                          </a:solidFill>
                        </a:rPr>
                        <a:t>Laboratory tests</a:t>
                      </a:r>
                    </a:p>
                  </a:txBody>
                  <a:tcPr vert="vert2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200" b="1" dirty="0">
                          <a:solidFill>
                            <a:srgbClr val="45515E"/>
                          </a:solidFill>
                        </a:rPr>
                        <a:t>Urine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srgbClr val="45515E"/>
                          </a:solidFill>
                          <a:effectLst/>
                          <a:uLnTx/>
                          <a:uFillTx/>
                          <a:latin typeface="+mn-lt"/>
                          <a:ea typeface="+mn-ea"/>
                          <a:cs typeface="+mn-cs"/>
                        </a:rPr>
                        <a:t>↑ </a:t>
                      </a:r>
                      <a:r>
                        <a:rPr kumimoji="0" lang="en-US" sz="2000" b="1" i="0" u="none" strike="noStrike" kern="1200" cap="none" spc="0" normalizeH="0" baseline="0" noProof="0" dirty="0">
                          <a:ln>
                            <a:noFill/>
                          </a:ln>
                          <a:solidFill>
                            <a:srgbClr val="C00000"/>
                          </a:solidFill>
                          <a:effectLst/>
                          <a:uLnTx/>
                          <a:uFillTx/>
                          <a:latin typeface="+mn-lt"/>
                          <a:ea typeface="+mn-ea"/>
                          <a:cs typeface="+mn-cs"/>
                        </a:rPr>
                        <a:t>Catecholamine metabolites</a:t>
                      </a:r>
                      <a:r>
                        <a:rPr kumimoji="0" lang="en-US" sz="2000" b="0" i="0" u="none" strike="noStrike" kern="1200" cap="none" spc="0" normalizeH="0" baseline="0" noProof="0" dirty="0">
                          <a:ln>
                            <a:noFill/>
                          </a:ln>
                          <a:solidFill>
                            <a:srgbClr val="45515E"/>
                          </a:solidFill>
                          <a:effectLst/>
                          <a:uLnTx/>
                          <a:uFillTx/>
                          <a:latin typeface="+mn-lt"/>
                          <a:ea typeface="+mn-ea"/>
                          <a:cs typeface="+mn-cs"/>
                        </a:rPr>
                        <a:t>: homovanillic acid (HVA) and vanillylmandelic acid (VMA) in 24-hour urine</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srgbClr val="45515E"/>
                          </a:solidFill>
                          <a:effectLst/>
                          <a:uLnTx/>
                          <a:uFillTx/>
                          <a:latin typeface="+mn-lt"/>
                          <a:ea typeface="+mn-ea"/>
                          <a:cs typeface="+mn-cs"/>
                        </a:rPr>
                        <a:t>Urinalysis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15019406"/>
                  </a:ext>
                </a:extLst>
              </a:tr>
              <a:tr h="370840">
                <a:tc vMerge="1">
                  <a:txBody>
                    <a:bodyPr/>
                    <a:lstStyle/>
                    <a:p>
                      <a:endParaRPr lang="en-US" dirty="0"/>
                    </a:p>
                  </a:txBody>
                  <a:tcPr/>
                </a:tc>
                <a:tc>
                  <a:txBody>
                    <a:bodyPr/>
                    <a:lstStyle/>
                    <a:p>
                      <a:pPr algn="ctr"/>
                      <a:r>
                        <a:rPr lang="en-US" sz="2200" b="1" dirty="0">
                          <a:solidFill>
                            <a:srgbClr val="45515E"/>
                          </a:solidFill>
                        </a:rPr>
                        <a:t>Blood</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srgbClr val="45515E"/>
                          </a:solidFill>
                          <a:effectLst/>
                          <a:uLnTx/>
                          <a:uFillTx/>
                          <a:latin typeface="+mn-lt"/>
                          <a:ea typeface="+mn-ea"/>
                          <a:cs typeface="+mn-cs"/>
                        </a:rPr>
                        <a:t>↑ </a:t>
                      </a:r>
                      <a:r>
                        <a:rPr kumimoji="0" lang="en-US" sz="2000" b="1" i="0" u="none" strike="noStrike" kern="1200" cap="none" spc="0" normalizeH="0" baseline="0" noProof="0" dirty="0">
                          <a:ln>
                            <a:noFill/>
                          </a:ln>
                          <a:solidFill>
                            <a:srgbClr val="C00000"/>
                          </a:solidFill>
                          <a:effectLst/>
                          <a:uLnTx/>
                          <a:uFillTx/>
                          <a:latin typeface="+mn-lt"/>
                          <a:ea typeface="+mn-ea"/>
                          <a:cs typeface="+mn-cs"/>
                        </a:rPr>
                        <a:t>Catecholamine metabolites</a:t>
                      </a:r>
                      <a:r>
                        <a:rPr kumimoji="0" lang="en-US" sz="2000" b="1" i="0" u="none" strike="noStrike" kern="1200" cap="none" spc="0" normalizeH="0" baseline="0" noProof="0" dirty="0">
                          <a:ln>
                            <a:noFill/>
                          </a:ln>
                          <a:solidFill>
                            <a:srgbClr val="45515E"/>
                          </a:solidFill>
                          <a:effectLst/>
                          <a:uLnTx/>
                          <a:uFillTx/>
                          <a:latin typeface="+mn-lt"/>
                          <a:ea typeface="+mn-ea"/>
                          <a:cs typeface="+mn-cs"/>
                        </a:rPr>
                        <a:t> </a:t>
                      </a:r>
                      <a:r>
                        <a:rPr kumimoji="0" lang="en-US" sz="2000" b="0" i="0" u="none" strike="noStrike" kern="1200" cap="none" spc="0" normalizeH="0" baseline="0" noProof="0" dirty="0">
                          <a:ln>
                            <a:noFill/>
                          </a:ln>
                          <a:solidFill>
                            <a:srgbClr val="45515E"/>
                          </a:solidFill>
                          <a:effectLst/>
                          <a:uLnTx/>
                          <a:uFillTx/>
                          <a:latin typeface="+mn-lt"/>
                          <a:ea typeface="+mn-ea"/>
                          <a:cs typeface="+mn-cs"/>
                        </a:rPr>
                        <a:t>(HVA/VMA)</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 Lactate dehydrogenase (LDH), ferritin, neuron-specific enolase (NSE) </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CBC with differential </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Serum chemistry profile </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Liver and kidney function tests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8490165"/>
                  </a:ext>
                </a:extLst>
              </a:tr>
              <a:tr h="370840">
                <a:tc rowSpan="3">
                  <a:txBody>
                    <a:bodyPr/>
                    <a:lstStyle/>
                    <a:p>
                      <a:pPr algn="ctr"/>
                      <a:r>
                        <a:rPr lang="en-US" sz="2400" b="1" dirty="0">
                          <a:solidFill>
                            <a:srgbClr val="45515E"/>
                          </a:solidFill>
                        </a:rPr>
                        <a:t>Other</a:t>
                      </a:r>
                    </a:p>
                  </a:txBody>
                  <a:tcPr vert="vert2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200" b="1" dirty="0">
                          <a:solidFill>
                            <a:srgbClr val="45515E"/>
                          </a:solidFill>
                        </a:rPr>
                        <a:t>Imaging</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To identify the primary site</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Abdominal ultrasound</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CT or MRI (depending on the presumable site of the lesion)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91372380"/>
                  </a:ext>
                </a:extLst>
              </a:tr>
              <a:tr h="370840">
                <a:tc vMerge="1">
                  <a:txBody>
                    <a:bodyPr/>
                    <a:lstStyle/>
                    <a:p>
                      <a:endParaRPr lang="en-US" dirty="0"/>
                    </a:p>
                  </a:txBody>
                  <a:tcPr/>
                </a:tc>
                <a:tc>
                  <a:txBody>
                    <a:bodyPr/>
                    <a:lstStyle/>
                    <a:p>
                      <a:pPr algn="ctr"/>
                      <a:r>
                        <a:rPr lang="en-US" sz="2200" b="1" dirty="0">
                          <a:solidFill>
                            <a:srgbClr val="45515E"/>
                          </a:solidFill>
                        </a:rPr>
                        <a:t>Scintigraphy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MIBG scan: Uptake scan of MIBG combined with a radioactive iodine tracer. </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In MIBG non-avid tumors: technetium bone scan and plain radiographs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04922423"/>
                  </a:ext>
                </a:extLst>
              </a:tr>
              <a:tr h="370840">
                <a:tc vMerge="1">
                  <a:txBody>
                    <a:bodyPr/>
                    <a:lstStyle/>
                    <a:p>
                      <a:endParaRPr lang="en-US" dirty="0"/>
                    </a:p>
                  </a:txBody>
                  <a:tcPr/>
                </a:tc>
                <a:tc>
                  <a:txBody>
                    <a:bodyPr/>
                    <a:lstStyle/>
                    <a:p>
                      <a:pPr algn="ctr"/>
                      <a:r>
                        <a:rPr lang="en-US" sz="2200" b="1" dirty="0">
                          <a:solidFill>
                            <a:srgbClr val="45515E"/>
                          </a:solidFill>
                        </a:rPr>
                        <a:t>Biopsy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C00000"/>
                          </a:solidFill>
                          <a:effectLst/>
                          <a:uLnTx/>
                          <a:uFillTx/>
                          <a:latin typeface="+mn-lt"/>
                          <a:ea typeface="+mn-ea"/>
                          <a:cs typeface="+mn-cs"/>
                        </a:rPr>
                        <a:t>Definitive diagnosis </a:t>
                      </a:r>
                      <a:r>
                        <a:rPr kumimoji="0" lang="en-US" sz="2000" b="0" i="0" u="none" strike="noStrike" kern="1200" cap="none" spc="0" normalizeH="0" baseline="0" noProof="0" dirty="0">
                          <a:ln>
                            <a:noFill/>
                          </a:ln>
                          <a:solidFill>
                            <a:srgbClr val="45515E"/>
                          </a:solidFill>
                          <a:effectLst/>
                          <a:uLnTx/>
                          <a:uFillTx/>
                          <a:latin typeface="+mn-lt"/>
                          <a:ea typeface="+mn-ea"/>
                          <a:cs typeface="+mn-cs"/>
                        </a:rPr>
                        <a:t>of neuroblastoma requires tissue biopsy</a:t>
                      </a:r>
                      <a:endParaRPr kumimoji="0" lang="en-US" sz="2000" b="1" i="0" u="none" strike="noStrike" kern="1200" cap="none" spc="0" normalizeH="0" baseline="0" noProof="0" dirty="0">
                        <a:ln>
                          <a:noFill/>
                        </a:ln>
                        <a:solidFill>
                          <a:srgbClr val="45515E"/>
                        </a:solidFill>
                        <a:effectLst/>
                        <a:uLnTx/>
                        <a:uFillTx/>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8462475"/>
                  </a:ext>
                </a:extLst>
              </a:tr>
            </a:tbl>
          </a:graphicData>
        </a:graphic>
      </p:graphicFrame>
    </p:spTree>
    <p:extLst>
      <p:ext uri="{BB962C8B-B14F-4D97-AF65-F5344CB8AC3E}">
        <p14:creationId xmlns:p14="http://schemas.microsoft.com/office/powerpoint/2010/main" val="18265729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ED808-5F39-AA36-C56A-E7AF713FE1CF}"/>
              </a:ext>
            </a:extLst>
          </p:cNvPr>
          <p:cNvSpPr>
            <a:spLocks noGrp="1"/>
          </p:cNvSpPr>
          <p:nvPr>
            <p:ph type="title"/>
          </p:nvPr>
        </p:nvSpPr>
        <p:spPr/>
        <p:txBody>
          <a:bodyPr/>
          <a:lstStyle/>
          <a:p>
            <a:r>
              <a:rPr lang="en-US" dirty="0"/>
              <a:t>Neuroblastoma of the adrenal gland</a:t>
            </a:r>
          </a:p>
        </p:txBody>
      </p:sp>
      <p:sp>
        <p:nvSpPr>
          <p:cNvPr id="3" name="Content Placeholder 2">
            <a:extLst>
              <a:ext uri="{FF2B5EF4-FFF2-40B4-BE49-F238E27FC236}">
                <a16:creationId xmlns:a16="http://schemas.microsoft.com/office/drawing/2014/main" id="{1B1D2FBD-77AB-D58C-879D-54F3577510AE}"/>
              </a:ext>
            </a:extLst>
          </p:cNvPr>
          <p:cNvSpPr>
            <a:spLocks noGrp="1"/>
          </p:cNvSpPr>
          <p:nvPr>
            <p:ph sz="half" idx="1"/>
          </p:nvPr>
        </p:nvSpPr>
        <p:spPr>
          <a:xfrm>
            <a:off x="838200" y="1306851"/>
            <a:ext cx="6603460" cy="4870112"/>
          </a:xfrm>
        </p:spPr>
        <p:txBody>
          <a:bodyPr>
            <a:normAutofit/>
          </a:bodyPr>
          <a:lstStyle/>
          <a:p>
            <a:pPr>
              <a:buFont typeface="Courier New" panose="02070309020205020404" pitchFamily="49" charset="0"/>
              <a:buChar char="o"/>
            </a:pPr>
            <a:r>
              <a:rPr lang="en-US" sz="2600" dirty="0"/>
              <a:t>CT abdomen (with oral and IV contrast; axial plane)</a:t>
            </a:r>
          </a:p>
          <a:p>
            <a:pPr>
              <a:buFont typeface="Courier New" panose="02070309020205020404" pitchFamily="49" charset="0"/>
              <a:buChar char="o"/>
            </a:pPr>
            <a:r>
              <a:rPr lang="en-US" sz="2600" dirty="0"/>
              <a:t>A large heterogeneous mass (green overlay) with little to no vascular enhancement is present in the area of the right adrenal gland.</a:t>
            </a:r>
          </a:p>
          <a:p>
            <a:pPr>
              <a:buFont typeface="Courier New" panose="02070309020205020404" pitchFamily="49" charset="0"/>
              <a:buChar char="o"/>
            </a:pPr>
            <a:r>
              <a:rPr lang="en-US" sz="2600" dirty="0"/>
              <a:t>This is a common CT appearance of adrenal neuroblastoma. Although not present on this CT, accompanying calcifications are common.</a:t>
            </a:r>
          </a:p>
        </p:txBody>
      </p:sp>
      <p:pic>
        <p:nvPicPr>
          <p:cNvPr id="6146" name="Picture 2" descr="Neuroblastoma of the adrenal gland">
            <a:extLst>
              <a:ext uri="{FF2B5EF4-FFF2-40B4-BE49-F238E27FC236}">
                <a16:creationId xmlns:a16="http://schemas.microsoft.com/office/drawing/2014/main" id="{DF709FE4-7F24-BA9E-57CF-3F75D1F7AB2B}"/>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8673" t="10219" r="5948" b="17015"/>
          <a:stretch/>
        </p:blipFill>
        <p:spPr bwMode="auto">
          <a:xfrm>
            <a:off x="7535208" y="1306850"/>
            <a:ext cx="3818592" cy="24525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euroblastoma of the adrenal gland">
            <a:extLst>
              <a:ext uri="{FF2B5EF4-FFF2-40B4-BE49-F238E27FC236}">
                <a16:creationId xmlns:a16="http://schemas.microsoft.com/office/drawing/2014/main" id="{67154852-99F7-C25D-B0E3-7DE677B3EC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57" t="9932" r="2925" b="18013"/>
          <a:stretch/>
        </p:blipFill>
        <p:spPr bwMode="auto">
          <a:xfrm>
            <a:off x="7535208" y="3881336"/>
            <a:ext cx="3818592" cy="2295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0874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5F87-EE5C-C677-8532-71CE4C08CC94}"/>
              </a:ext>
            </a:extLst>
          </p:cNvPr>
          <p:cNvSpPr>
            <a:spLocks noGrp="1"/>
          </p:cNvSpPr>
          <p:nvPr>
            <p:ph type="title"/>
          </p:nvPr>
        </p:nvSpPr>
        <p:spPr/>
        <p:txBody>
          <a:bodyPr/>
          <a:lstStyle/>
          <a:p>
            <a:r>
              <a:rPr lang="en-US" dirty="0"/>
              <a:t>Neuroblastoma – Treatment</a:t>
            </a:r>
          </a:p>
        </p:txBody>
      </p:sp>
      <p:sp>
        <p:nvSpPr>
          <p:cNvPr id="5" name="Content Placeholder 4">
            <a:extLst>
              <a:ext uri="{FF2B5EF4-FFF2-40B4-BE49-F238E27FC236}">
                <a16:creationId xmlns:a16="http://schemas.microsoft.com/office/drawing/2014/main" id="{5667E3F7-2FB0-4694-5478-663D9862B20E}"/>
              </a:ext>
            </a:extLst>
          </p:cNvPr>
          <p:cNvSpPr>
            <a:spLocks noGrp="1"/>
          </p:cNvSpPr>
          <p:nvPr>
            <p:ph idx="1"/>
          </p:nvPr>
        </p:nvSpPr>
        <p:spPr>
          <a:xfrm>
            <a:off x="838200" y="1305026"/>
            <a:ext cx="10515600" cy="1106578"/>
          </a:xfrm>
        </p:spPr>
        <p:txBody>
          <a:bodyPr>
            <a:normAutofit/>
          </a:bodyPr>
          <a:lstStyle/>
          <a:p>
            <a:pPr marL="0" indent="0">
              <a:buNone/>
            </a:pPr>
            <a:r>
              <a:rPr lang="en-US" sz="2400" dirty="0"/>
              <a:t>Neuroblastoma patients are treated based on their risk category (low, intermediate, or high), which is based on the stage of their neuroblastoma (extent of disease), age at diagnosis, and the presence/absence of MYCN amplification.</a:t>
            </a:r>
          </a:p>
        </p:txBody>
      </p:sp>
      <p:graphicFrame>
        <p:nvGraphicFramePr>
          <p:cNvPr id="3" name="Table 2">
            <a:extLst>
              <a:ext uri="{FF2B5EF4-FFF2-40B4-BE49-F238E27FC236}">
                <a16:creationId xmlns:a16="http://schemas.microsoft.com/office/drawing/2014/main" id="{50403077-9929-43BE-F89A-DB5474C6B7A9}"/>
              </a:ext>
            </a:extLst>
          </p:cNvPr>
          <p:cNvGraphicFramePr>
            <a:graphicFrameLocks noGrp="1"/>
          </p:cNvGraphicFramePr>
          <p:nvPr>
            <p:extLst>
              <p:ext uri="{D42A27DB-BD31-4B8C-83A1-F6EECF244321}">
                <p14:modId xmlns:p14="http://schemas.microsoft.com/office/powerpoint/2010/main" val="1891051739"/>
              </p:ext>
            </p:extLst>
          </p:nvPr>
        </p:nvGraphicFramePr>
        <p:xfrm>
          <a:off x="838200" y="2411604"/>
          <a:ext cx="10515600" cy="3810000"/>
        </p:xfrm>
        <a:graphic>
          <a:graphicData uri="http://schemas.openxmlformats.org/drawingml/2006/table">
            <a:tbl>
              <a:tblPr firstRow="1" bandRow="1">
                <a:tableStyleId>{5940675A-B579-460E-94D1-54222C63F5DA}</a:tableStyleId>
              </a:tblPr>
              <a:tblGrid>
                <a:gridCol w="2015532">
                  <a:extLst>
                    <a:ext uri="{9D8B030D-6E8A-4147-A177-3AD203B41FA5}">
                      <a16:colId xmlns:a16="http://schemas.microsoft.com/office/drawing/2014/main" val="1242520639"/>
                    </a:ext>
                  </a:extLst>
                </a:gridCol>
                <a:gridCol w="8500068">
                  <a:extLst>
                    <a:ext uri="{9D8B030D-6E8A-4147-A177-3AD203B41FA5}">
                      <a16:colId xmlns:a16="http://schemas.microsoft.com/office/drawing/2014/main" val="2328538742"/>
                    </a:ext>
                  </a:extLst>
                </a:gridCol>
              </a:tblGrid>
              <a:tr h="370840">
                <a:tc>
                  <a:txBody>
                    <a:bodyPr/>
                    <a:lstStyle/>
                    <a:p>
                      <a:pPr algn="ctr"/>
                      <a:r>
                        <a:rPr kumimoji="0" lang="en-US" sz="2400" b="1" i="0" u="none" strike="noStrike" kern="1200" cap="none" spc="0" normalizeH="0" baseline="0" noProof="0" dirty="0">
                          <a:ln>
                            <a:noFill/>
                          </a:ln>
                          <a:solidFill>
                            <a:srgbClr val="45515E"/>
                          </a:solidFill>
                          <a:effectLst/>
                          <a:uLnTx/>
                          <a:uFillTx/>
                          <a:latin typeface="+mn-lt"/>
                          <a:ea typeface="+mn-ea"/>
                          <a:cs typeface="+mn-cs"/>
                        </a:rPr>
                        <a:t>Low risk</a:t>
                      </a:r>
                      <a:endParaRPr lang="en-US" sz="2400" b="1" dirty="0"/>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200" dirty="0">
                          <a:solidFill>
                            <a:srgbClr val="45515E"/>
                          </a:solidFill>
                        </a:rPr>
                        <a:t>Generally, children with early-stage disease (Stages 1–2) and no MYCN amplification</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70641979"/>
                  </a:ext>
                </a:extLst>
              </a:tr>
              <a:tr h="370840">
                <a:tc>
                  <a:txBody>
                    <a:bodyPr/>
                    <a:lstStyle/>
                    <a:p>
                      <a:pPr algn="ctr"/>
                      <a:r>
                        <a:rPr kumimoji="0" lang="en-US" sz="2400" b="1" i="0" u="none" strike="noStrike" kern="1200" cap="none" spc="0" normalizeH="0" baseline="0" noProof="0" dirty="0">
                          <a:ln>
                            <a:noFill/>
                          </a:ln>
                          <a:solidFill>
                            <a:srgbClr val="45515E"/>
                          </a:solidFill>
                          <a:effectLst/>
                          <a:uLnTx/>
                          <a:uFillTx/>
                          <a:latin typeface="+mn-lt"/>
                          <a:ea typeface="+mn-ea"/>
                          <a:cs typeface="+mn-cs"/>
                        </a:rPr>
                        <a:t>Intermediate risk</a:t>
                      </a:r>
                      <a:endParaRPr lang="en-US" sz="2400" b="1" dirty="0"/>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sz="2200" kern="1200" noProof="0" dirty="0">
                          <a:solidFill>
                            <a:srgbClr val="45515E"/>
                          </a:solidFill>
                          <a:latin typeface="+mn-lt"/>
                          <a:ea typeface="+mn-ea"/>
                          <a:cs typeface="+mn-cs"/>
                        </a:rPr>
                        <a:t>Generally, children with intermediate and late-stage disease (Stages 3–4) and no MYCN amplification</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6889764"/>
                  </a:ext>
                </a:extLst>
              </a:tr>
              <a:tr h="370840">
                <a:tc>
                  <a:txBody>
                    <a:bodyPr/>
                    <a:lstStyle/>
                    <a:p>
                      <a:pPr algn="ctr"/>
                      <a:r>
                        <a:rPr kumimoji="0" lang="en-US" sz="2400" b="1" i="0" u="none" strike="noStrike" kern="1200" cap="none" spc="0" normalizeH="0" baseline="0" noProof="0" dirty="0">
                          <a:ln>
                            <a:noFill/>
                          </a:ln>
                          <a:solidFill>
                            <a:srgbClr val="45515E"/>
                          </a:solidFill>
                          <a:effectLst/>
                          <a:uLnTx/>
                          <a:uFillTx/>
                          <a:latin typeface="+mn-lt"/>
                          <a:ea typeface="+mn-ea"/>
                          <a:cs typeface="+mn-cs"/>
                        </a:rPr>
                        <a:t>High risk</a:t>
                      </a:r>
                      <a:endParaRPr lang="en-US" sz="2400" b="1" dirty="0"/>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200" dirty="0">
                          <a:solidFill>
                            <a:srgbClr val="45515E"/>
                          </a:solidFill>
                        </a:rPr>
                        <a:t>Generally, children with late-stage disease and/or MYCN amplification</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73510734"/>
                  </a:ext>
                </a:extLst>
              </a:tr>
              <a:tr h="370840">
                <a:tc>
                  <a:txBody>
                    <a:bodyPr/>
                    <a:lstStyle/>
                    <a:p>
                      <a:pPr algn="ctr"/>
                      <a:r>
                        <a:rPr kumimoji="0" lang="en-US" sz="2400" b="1" i="0" u="none" strike="noStrike" kern="1200" cap="none" spc="0" normalizeH="0" baseline="0" noProof="0" dirty="0">
                          <a:ln>
                            <a:noFill/>
                          </a:ln>
                          <a:solidFill>
                            <a:srgbClr val="45515E"/>
                          </a:solidFill>
                          <a:effectLst/>
                          <a:uLnTx/>
                          <a:uFillTx/>
                          <a:latin typeface="+mn-lt"/>
                          <a:ea typeface="+mn-ea"/>
                          <a:cs typeface="+mn-cs"/>
                        </a:rPr>
                        <a:t>Stage 4S</a:t>
                      </a:r>
                    </a:p>
                    <a:p>
                      <a:pPr algn="ctr"/>
                      <a:r>
                        <a:rPr kumimoji="0" lang="en-US" sz="2400" b="1" i="0" u="none" strike="noStrike" kern="1200" cap="none" spc="0" normalizeH="0" baseline="0" noProof="0" dirty="0">
                          <a:ln>
                            <a:noFill/>
                          </a:ln>
                          <a:solidFill>
                            <a:srgbClr val="45515E"/>
                          </a:solidFill>
                          <a:effectLst/>
                          <a:uLnTx/>
                          <a:uFillTx/>
                          <a:latin typeface="+mn-lt"/>
                          <a:ea typeface="+mn-ea"/>
                          <a:cs typeface="+mn-cs"/>
                        </a:rPr>
                        <a:t>(an exception)</a:t>
                      </a:r>
                      <a:endParaRPr lang="en-US" sz="2400" b="1" dirty="0"/>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31775" indent="-231775">
                        <a:buFont typeface="Courier New" panose="02070309020205020404" pitchFamily="49" charset="0"/>
                        <a:buChar char="o"/>
                      </a:pPr>
                      <a:r>
                        <a:rPr lang="en-US" sz="2200" dirty="0">
                          <a:solidFill>
                            <a:srgbClr val="45515E"/>
                          </a:solidFill>
                        </a:rPr>
                        <a:t>Better prognosis than other stage 4 neuroblastoma and spontaneous regression is very common</a:t>
                      </a:r>
                    </a:p>
                    <a:p>
                      <a:pPr marL="231775" indent="-231775">
                        <a:buFont typeface="Courier New" panose="02070309020205020404" pitchFamily="49" charset="0"/>
                        <a:buChar char="o"/>
                      </a:pPr>
                      <a:r>
                        <a:rPr lang="en-US" sz="2200" dirty="0">
                          <a:solidFill>
                            <a:srgbClr val="45515E"/>
                          </a:solidFill>
                        </a:rPr>
                        <a:t>Children with Stage 4S belong to the low-risk or intermediate-risk groups unless they have a MYCN amplification, in which case they are high-risk patients</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781182"/>
                  </a:ext>
                </a:extLst>
              </a:tr>
            </a:tbl>
          </a:graphicData>
        </a:graphic>
      </p:graphicFrame>
    </p:spTree>
    <p:extLst>
      <p:ext uri="{BB962C8B-B14F-4D97-AF65-F5344CB8AC3E}">
        <p14:creationId xmlns:p14="http://schemas.microsoft.com/office/powerpoint/2010/main" val="34873713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446C-E446-F62D-128B-B2473C866426}"/>
              </a:ext>
            </a:extLst>
          </p:cNvPr>
          <p:cNvSpPr>
            <a:spLocks noGrp="1"/>
          </p:cNvSpPr>
          <p:nvPr>
            <p:ph type="title"/>
          </p:nvPr>
        </p:nvSpPr>
        <p:spPr/>
        <p:txBody>
          <a:bodyPr/>
          <a:lstStyle/>
          <a:p>
            <a:r>
              <a:rPr lang="en-US" dirty="0"/>
              <a:t>Neuroblastoma – Treatment</a:t>
            </a:r>
          </a:p>
        </p:txBody>
      </p:sp>
      <p:pic>
        <p:nvPicPr>
          <p:cNvPr id="5" name="Content Placeholder 4">
            <a:extLst>
              <a:ext uri="{FF2B5EF4-FFF2-40B4-BE49-F238E27FC236}">
                <a16:creationId xmlns:a16="http://schemas.microsoft.com/office/drawing/2014/main" id="{B00DEBA1-E3D4-BC3C-D714-E0407FEF011A}"/>
              </a:ext>
            </a:extLst>
          </p:cNvPr>
          <p:cNvPicPr>
            <a:picLocks noGrp="1" noChangeAspect="1"/>
          </p:cNvPicPr>
          <p:nvPr>
            <p:ph idx="1"/>
          </p:nvPr>
        </p:nvPicPr>
        <p:blipFill>
          <a:blip r:embed="rId2"/>
          <a:stretch>
            <a:fillRect/>
          </a:stretch>
        </p:blipFill>
        <p:spPr>
          <a:xfrm>
            <a:off x="838200" y="1152251"/>
            <a:ext cx="10515600" cy="5583786"/>
          </a:xfrm>
        </p:spPr>
      </p:pic>
    </p:spTree>
    <p:extLst>
      <p:ext uri="{BB962C8B-B14F-4D97-AF65-F5344CB8AC3E}">
        <p14:creationId xmlns:p14="http://schemas.microsoft.com/office/powerpoint/2010/main" val="17572232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3E2D-EE93-F644-15C4-F4628C9E0736}"/>
              </a:ext>
            </a:extLst>
          </p:cNvPr>
          <p:cNvSpPr>
            <a:spLocks noGrp="1"/>
          </p:cNvSpPr>
          <p:nvPr>
            <p:ph type="title"/>
          </p:nvPr>
        </p:nvSpPr>
        <p:spPr/>
        <p:txBody>
          <a:bodyPr>
            <a:normAutofit/>
          </a:bodyPr>
          <a:lstStyle/>
          <a:p>
            <a:r>
              <a:rPr lang="en-US" b="1" dirty="0"/>
              <a:t>Nephroblastoma (Wilms Tumor)</a:t>
            </a:r>
          </a:p>
        </p:txBody>
      </p:sp>
      <p:sp>
        <p:nvSpPr>
          <p:cNvPr id="3" name="Content Placeholder 2">
            <a:extLst>
              <a:ext uri="{FF2B5EF4-FFF2-40B4-BE49-F238E27FC236}">
                <a16:creationId xmlns:a16="http://schemas.microsoft.com/office/drawing/2014/main" id="{0E7EC870-315C-91E8-1415-D24C10E4174A}"/>
              </a:ext>
            </a:extLst>
          </p:cNvPr>
          <p:cNvSpPr>
            <a:spLocks noGrp="1"/>
          </p:cNvSpPr>
          <p:nvPr>
            <p:ph idx="1"/>
          </p:nvPr>
        </p:nvSpPr>
        <p:spPr/>
        <p:txBody>
          <a:bodyPr>
            <a:normAutofit/>
          </a:bodyPr>
          <a:lstStyle/>
          <a:p>
            <a:r>
              <a:rPr lang="en-US" sz="2600" b="1" dirty="0"/>
              <a:t>Epidemiology</a:t>
            </a:r>
          </a:p>
          <a:p>
            <a:pPr lvl="1"/>
            <a:r>
              <a:rPr lang="en-US" dirty="0"/>
              <a:t>The second most common malignant abdominal tumor in children after neuroblastoma (5% of all childhood malignancies are nephroblastomas)</a:t>
            </a:r>
          </a:p>
          <a:p>
            <a:pPr lvl="1"/>
            <a:r>
              <a:rPr lang="en-US" dirty="0"/>
              <a:t>Peak incidence: between </a:t>
            </a:r>
            <a:r>
              <a:rPr lang="en-US" dirty="0">
                <a:solidFill>
                  <a:srgbClr val="C00000"/>
                </a:solidFill>
              </a:rPr>
              <a:t>2 and 5 years </a:t>
            </a:r>
            <a:r>
              <a:rPr lang="en-US" dirty="0"/>
              <a:t>(95% of cases are in &lt; 10 years of age)</a:t>
            </a:r>
          </a:p>
          <a:p>
            <a:pPr lvl="1"/>
            <a:r>
              <a:rPr lang="en-US" dirty="0"/>
              <a:t>Most common malignant neoplasm of the kidney in children</a:t>
            </a:r>
          </a:p>
          <a:p>
            <a:r>
              <a:rPr lang="en-US" sz="2600" b="1" dirty="0"/>
              <a:t>Etiology</a:t>
            </a:r>
          </a:p>
          <a:p>
            <a:pPr lvl="1"/>
            <a:r>
              <a:rPr lang="en-US" dirty="0"/>
              <a:t>The exact etiology of nephroblastoma remains unknown, but it is associated with several genetic mutations and syndromes.</a:t>
            </a:r>
          </a:p>
          <a:p>
            <a:pPr lvl="1"/>
            <a:r>
              <a:rPr lang="en-US" dirty="0"/>
              <a:t>Genetic predisposition</a:t>
            </a:r>
          </a:p>
          <a:p>
            <a:pPr marL="1025525" lvl="2" indent="-168275"/>
            <a:r>
              <a:rPr lang="en-US" dirty="0"/>
              <a:t>Associated with loss of function mutations of tumor suppressor genes on chromosome 11</a:t>
            </a:r>
          </a:p>
          <a:p>
            <a:pPr marL="1487488" lvl="3" indent="-176213"/>
            <a:r>
              <a:rPr lang="en-US" sz="2000" dirty="0"/>
              <a:t>The WT1 (Wilms tumor 1) gene is the most important nephroblastoma tumor gene (mutated in ∼ 10–20% of cases)</a:t>
            </a:r>
          </a:p>
          <a:p>
            <a:pPr marL="1487488" lvl="3" indent="-176213"/>
            <a:r>
              <a:rPr lang="en-US" sz="2000" dirty="0"/>
              <a:t>WT2 (Wilms tumor 2) gene</a:t>
            </a:r>
          </a:p>
        </p:txBody>
      </p:sp>
    </p:spTree>
    <p:extLst>
      <p:ext uri="{BB962C8B-B14F-4D97-AF65-F5344CB8AC3E}">
        <p14:creationId xmlns:p14="http://schemas.microsoft.com/office/powerpoint/2010/main" val="769839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A5904-9D2D-5F0D-D688-452126001E3C}"/>
              </a:ext>
            </a:extLst>
          </p:cNvPr>
          <p:cNvSpPr>
            <a:spLocks noGrp="1"/>
          </p:cNvSpPr>
          <p:nvPr>
            <p:ph type="title"/>
          </p:nvPr>
        </p:nvSpPr>
        <p:spPr/>
        <p:txBody>
          <a:bodyPr/>
          <a:lstStyle/>
          <a:p>
            <a:r>
              <a:rPr lang="en-US" dirty="0"/>
              <a:t>Branchial cleft cyst</a:t>
            </a:r>
          </a:p>
        </p:txBody>
      </p:sp>
      <p:sp>
        <p:nvSpPr>
          <p:cNvPr id="3" name="Content Placeholder 2">
            <a:extLst>
              <a:ext uri="{FF2B5EF4-FFF2-40B4-BE49-F238E27FC236}">
                <a16:creationId xmlns:a16="http://schemas.microsoft.com/office/drawing/2014/main" id="{BA9CFD31-4088-DDFC-E339-66EA8095F75E}"/>
              </a:ext>
            </a:extLst>
          </p:cNvPr>
          <p:cNvSpPr>
            <a:spLocks noGrp="1"/>
          </p:cNvSpPr>
          <p:nvPr>
            <p:ph idx="1"/>
          </p:nvPr>
        </p:nvSpPr>
        <p:spPr/>
        <p:txBody>
          <a:bodyPr>
            <a:normAutofit fontScale="92500" lnSpcReduction="20000"/>
          </a:bodyPr>
          <a:lstStyle/>
          <a:p>
            <a:r>
              <a:rPr lang="en-US" b="1" dirty="0"/>
              <a:t>Definition</a:t>
            </a:r>
            <a:r>
              <a:rPr lang="en-US" dirty="0"/>
              <a:t>: remnants of the embryological second branchial cleft or cervical sinus, which normally regresses before birth</a:t>
            </a:r>
          </a:p>
          <a:p>
            <a:r>
              <a:rPr lang="en-US" b="1" dirty="0"/>
              <a:t>Epidemiology</a:t>
            </a:r>
          </a:p>
          <a:p>
            <a:pPr lvl="1"/>
            <a:r>
              <a:rPr lang="en-US" dirty="0"/>
              <a:t>Accounts for ∼ 20% of pediatric neck masses</a:t>
            </a:r>
          </a:p>
          <a:p>
            <a:pPr lvl="1"/>
            <a:r>
              <a:rPr lang="en-US" dirty="0"/>
              <a:t>∼ 95% of all branchial cleft malformations are anomalies of the </a:t>
            </a:r>
            <a:r>
              <a:rPr lang="en-US" dirty="0">
                <a:solidFill>
                  <a:srgbClr val="C00000"/>
                </a:solidFill>
              </a:rPr>
              <a:t>second branchial cleft</a:t>
            </a:r>
            <a:r>
              <a:rPr lang="en-US" dirty="0"/>
              <a:t>.</a:t>
            </a:r>
          </a:p>
          <a:p>
            <a:r>
              <a:rPr lang="en-US" b="1" dirty="0"/>
              <a:t>Pathophysiology</a:t>
            </a:r>
            <a:r>
              <a:rPr lang="en-US" dirty="0"/>
              <a:t>: formed due to incomplete obliteration of branchial clefts and pouches</a:t>
            </a:r>
          </a:p>
          <a:p>
            <a:r>
              <a:rPr lang="en-US" b="1" dirty="0"/>
              <a:t>Clinical features</a:t>
            </a:r>
            <a:r>
              <a:rPr lang="en-US" dirty="0"/>
              <a:t>: usually diagnosed in late childhood or in adulthood after a previously undiagnosed cyst becomes infected</a:t>
            </a:r>
          </a:p>
          <a:p>
            <a:pPr lvl="1"/>
            <a:r>
              <a:rPr lang="en-US" dirty="0"/>
              <a:t>History of </a:t>
            </a:r>
            <a:r>
              <a:rPr lang="en-US" dirty="0">
                <a:solidFill>
                  <a:srgbClr val="C00000"/>
                </a:solidFill>
              </a:rPr>
              <a:t>upper respiratory infection</a:t>
            </a:r>
          </a:p>
          <a:p>
            <a:pPr lvl="1"/>
            <a:r>
              <a:rPr lang="en-US" dirty="0">
                <a:solidFill>
                  <a:srgbClr val="C00000"/>
                </a:solidFill>
              </a:rPr>
              <a:t>Painless, firm mass</a:t>
            </a:r>
          </a:p>
          <a:p>
            <a:pPr lvl="2"/>
            <a:r>
              <a:rPr lang="en-US" dirty="0"/>
              <a:t>Located </a:t>
            </a:r>
            <a:r>
              <a:rPr lang="en-US" dirty="0">
                <a:solidFill>
                  <a:srgbClr val="C00000"/>
                </a:solidFill>
              </a:rPr>
              <a:t>lateral</a:t>
            </a:r>
            <a:r>
              <a:rPr lang="en-US" dirty="0"/>
              <a:t> to the midline, usually </a:t>
            </a:r>
            <a:r>
              <a:rPr lang="en-US" dirty="0">
                <a:solidFill>
                  <a:srgbClr val="C00000"/>
                </a:solidFill>
              </a:rPr>
              <a:t>anterior to the sternocleidomastoid muscle</a:t>
            </a:r>
          </a:p>
          <a:p>
            <a:pPr lvl="2"/>
            <a:r>
              <a:rPr lang="en-US" dirty="0">
                <a:solidFill>
                  <a:srgbClr val="C00000"/>
                </a:solidFill>
              </a:rPr>
              <a:t>Does not move with swallowing</a:t>
            </a:r>
          </a:p>
          <a:p>
            <a:pPr lvl="1"/>
            <a:r>
              <a:rPr lang="en-US" dirty="0"/>
              <a:t>There may be a small draining opening if a fistula is present</a:t>
            </a:r>
          </a:p>
          <a:p>
            <a:endParaRPr lang="en-US" dirty="0"/>
          </a:p>
        </p:txBody>
      </p:sp>
    </p:spTree>
    <p:extLst>
      <p:ext uri="{BB962C8B-B14F-4D97-AF65-F5344CB8AC3E}">
        <p14:creationId xmlns:p14="http://schemas.microsoft.com/office/powerpoint/2010/main" val="18149429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E4EF9-536B-2DD4-2A35-565E0C2C0AB2}"/>
              </a:ext>
            </a:extLst>
          </p:cNvPr>
          <p:cNvSpPr>
            <a:spLocks noGrp="1"/>
          </p:cNvSpPr>
          <p:nvPr>
            <p:ph type="title"/>
          </p:nvPr>
        </p:nvSpPr>
        <p:spPr/>
        <p:txBody>
          <a:bodyPr/>
          <a:lstStyle/>
          <a:p>
            <a:r>
              <a:rPr lang="en-US" dirty="0"/>
              <a:t>Nephroblastoma – Associated syndromes</a:t>
            </a:r>
          </a:p>
        </p:txBody>
      </p:sp>
      <p:sp>
        <p:nvSpPr>
          <p:cNvPr id="3" name="Content Placeholder 2">
            <a:extLst>
              <a:ext uri="{FF2B5EF4-FFF2-40B4-BE49-F238E27FC236}">
                <a16:creationId xmlns:a16="http://schemas.microsoft.com/office/drawing/2014/main" id="{96106BE7-D36D-AEB0-F08E-1496F02F5860}"/>
              </a:ext>
            </a:extLst>
          </p:cNvPr>
          <p:cNvSpPr>
            <a:spLocks noGrp="1"/>
          </p:cNvSpPr>
          <p:nvPr>
            <p:ph idx="1"/>
          </p:nvPr>
        </p:nvSpPr>
        <p:spPr>
          <a:xfrm>
            <a:off x="838200" y="1305025"/>
            <a:ext cx="10515600" cy="4994175"/>
          </a:xfrm>
        </p:spPr>
        <p:txBody>
          <a:bodyPr>
            <a:normAutofit fontScale="92500" lnSpcReduction="10000"/>
          </a:bodyPr>
          <a:lstStyle/>
          <a:p>
            <a:r>
              <a:rPr lang="en-US" sz="2600" b="1" dirty="0">
                <a:solidFill>
                  <a:srgbClr val="002060"/>
                </a:solidFill>
              </a:rPr>
              <a:t>WAGR</a:t>
            </a:r>
            <a:r>
              <a:rPr lang="en-US" sz="2600" b="1" dirty="0"/>
              <a:t> syndrome</a:t>
            </a:r>
            <a:r>
              <a:rPr lang="en-US" sz="2600" dirty="0"/>
              <a:t>: Deletion of the 11p13 band leads to the deletion of the WT1 gene and other genes, such as PAX6.</a:t>
            </a:r>
          </a:p>
          <a:p>
            <a:pPr lvl="1"/>
            <a:r>
              <a:rPr lang="en-US" sz="2200" b="1" dirty="0">
                <a:solidFill>
                  <a:srgbClr val="002060"/>
                </a:solidFill>
              </a:rPr>
              <a:t>W</a:t>
            </a:r>
            <a:r>
              <a:rPr lang="en-US" sz="2200" dirty="0"/>
              <a:t>ilms Tumor</a:t>
            </a:r>
          </a:p>
          <a:p>
            <a:pPr lvl="1"/>
            <a:r>
              <a:rPr lang="en-US" sz="2200" b="1" dirty="0">
                <a:solidFill>
                  <a:srgbClr val="002060"/>
                </a:solidFill>
              </a:rPr>
              <a:t>A</a:t>
            </a:r>
            <a:r>
              <a:rPr lang="en-US" sz="2200" dirty="0"/>
              <a:t>niridia </a:t>
            </a:r>
          </a:p>
          <a:p>
            <a:pPr lvl="1"/>
            <a:r>
              <a:rPr lang="en-US" sz="2200" b="1" dirty="0">
                <a:solidFill>
                  <a:srgbClr val="002060"/>
                </a:solidFill>
              </a:rPr>
              <a:t>G</a:t>
            </a:r>
            <a:r>
              <a:rPr lang="en-US" sz="2200" dirty="0"/>
              <a:t>enitourinary anomalies</a:t>
            </a:r>
          </a:p>
          <a:p>
            <a:pPr lvl="2"/>
            <a:r>
              <a:rPr lang="en-US" sz="1800" dirty="0"/>
              <a:t>Pseudohermaphroditism, undescended testes in males (due to gonadal dysgenesis)</a:t>
            </a:r>
          </a:p>
          <a:p>
            <a:pPr lvl="2"/>
            <a:r>
              <a:rPr lang="en-US" sz="1800" dirty="0">
                <a:solidFill>
                  <a:srgbClr val="002060"/>
                </a:solidFill>
              </a:rPr>
              <a:t>Early-onset nephrotic syndrome</a:t>
            </a:r>
          </a:p>
          <a:p>
            <a:pPr lvl="1"/>
            <a:r>
              <a:rPr lang="en-US" sz="2200" b="1" dirty="0">
                <a:solidFill>
                  <a:srgbClr val="002060"/>
                </a:solidFill>
              </a:rPr>
              <a:t>R</a:t>
            </a:r>
            <a:r>
              <a:rPr lang="en-US" sz="2200" dirty="0"/>
              <a:t>ange of intellectual disability</a:t>
            </a:r>
          </a:p>
          <a:p>
            <a:r>
              <a:rPr lang="en-US" sz="2600" b="1" dirty="0"/>
              <a:t>Denys-</a:t>
            </a:r>
            <a:r>
              <a:rPr lang="en-US" sz="2600" b="1" dirty="0" err="1"/>
              <a:t>Drash</a:t>
            </a:r>
            <a:r>
              <a:rPr lang="en-US" sz="2600" b="1" dirty="0"/>
              <a:t> syndrome</a:t>
            </a:r>
            <a:r>
              <a:rPr lang="en-US" sz="2600" dirty="0"/>
              <a:t>: point mutation in WT1 gene, which encodes a zinc finger transcription factor</a:t>
            </a:r>
          </a:p>
          <a:p>
            <a:pPr lvl="1"/>
            <a:r>
              <a:rPr lang="en-US" sz="2200" dirty="0"/>
              <a:t>Denys-</a:t>
            </a:r>
            <a:r>
              <a:rPr lang="en-US" sz="2200" dirty="0" err="1"/>
              <a:t>Drash</a:t>
            </a:r>
            <a:r>
              <a:rPr lang="en-US" sz="2200" dirty="0"/>
              <a:t> syndrome is a mild form of WAGR without aniridia or intellectual disability</a:t>
            </a:r>
          </a:p>
          <a:p>
            <a:pPr lvl="1"/>
            <a:r>
              <a:rPr lang="en-US" sz="2200" dirty="0"/>
              <a:t>Nephroblastoma</a:t>
            </a:r>
          </a:p>
          <a:p>
            <a:pPr lvl="1"/>
            <a:r>
              <a:rPr lang="en-US" sz="2200" dirty="0"/>
              <a:t>Pseudohermaphroditism, undescended testes in males (due to gonadal dysgenesis)</a:t>
            </a:r>
          </a:p>
          <a:p>
            <a:pPr lvl="1"/>
            <a:r>
              <a:rPr lang="en-US" sz="2200" dirty="0"/>
              <a:t>Early-onset nephrotic syndrome caused by diffuse mesangial sclerosis</a:t>
            </a:r>
          </a:p>
          <a:p>
            <a:r>
              <a:rPr lang="en-US" sz="2600" b="1" dirty="0"/>
              <a:t>Beckwith-Wiedemann syndrome</a:t>
            </a:r>
            <a:r>
              <a:rPr lang="en-US" sz="2600" dirty="0"/>
              <a:t>: mutations of the WT2 gene</a:t>
            </a:r>
          </a:p>
        </p:txBody>
      </p:sp>
    </p:spTree>
    <p:extLst>
      <p:ext uri="{BB962C8B-B14F-4D97-AF65-F5344CB8AC3E}">
        <p14:creationId xmlns:p14="http://schemas.microsoft.com/office/powerpoint/2010/main" val="25577454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756EE-1E7E-BCD8-F5B4-D95D8E853471}"/>
              </a:ext>
            </a:extLst>
          </p:cNvPr>
          <p:cNvSpPr>
            <a:spLocks noGrp="1"/>
          </p:cNvSpPr>
          <p:nvPr>
            <p:ph type="title"/>
          </p:nvPr>
        </p:nvSpPr>
        <p:spPr/>
        <p:txBody>
          <a:bodyPr/>
          <a:lstStyle/>
          <a:p>
            <a:r>
              <a:rPr lang="en-US" dirty="0"/>
              <a:t>Beckwith-Wiedemann syndrome</a:t>
            </a:r>
          </a:p>
        </p:txBody>
      </p:sp>
      <p:pic>
        <p:nvPicPr>
          <p:cNvPr id="1026" name="Picture 2" descr="Beckwith-Wiedemann syndrome fact sheet">
            <a:extLst>
              <a:ext uri="{FF2B5EF4-FFF2-40B4-BE49-F238E27FC236}">
                <a16:creationId xmlns:a16="http://schemas.microsoft.com/office/drawing/2014/main" id="{964D7BC4-DAD4-75B5-F79E-256FD5DFC0E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60" r="2351"/>
          <a:stretch/>
        </p:blipFill>
        <p:spPr bwMode="auto">
          <a:xfrm>
            <a:off x="838200" y="1157944"/>
            <a:ext cx="7915534" cy="5120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BFCFB40-4378-78A7-8FAF-81DFDDFA17B2}"/>
              </a:ext>
            </a:extLst>
          </p:cNvPr>
          <p:cNvPicPr>
            <a:picLocks noChangeAspect="1"/>
          </p:cNvPicPr>
          <p:nvPr/>
        </p:nvPicPr>
        <p:blipFill>
          <a:blip r:embed="rId3"/>
          <a:stretch>
            <a:fillRect/>
          </a:stretch>
        </p:blipFill>
        <p:spPr>
          <a:xfrm>
            <a:off x="8937561" y="1579767"/>
            <a:ext cx="2416239" cy="2240394"/>
          </a:xfrm>
          <a:prstGeom prst="rect">
            <a:avLst/>
          </a:prstGeom>
        </p:spPr>
      </p:pic>
      <p:sp>
        <p:nvSpPr>
          <p:cNvPr id="7" name="TextBox 6">
            <a:extLst>
              <a:ext uri="{FF2B5EF4-FFF2-40B4-BE49-F238E27FC236}">
                <a16:creationId xmlns:a16="http://schemas.microsoft.com/office/drawing/2014/main" id="{909E209B-CB4F-C1CD-5898-C11B6460639B}"/>
              </a:ext>
            </a:extLst>
          </p:cNvPr>
          <p:cNvSpPr txBox="1"/>
          <p:nvPr/>
        </p:nvSpPr>
        <p:spPr>
          <a:xfrm>
            <a:off x="8937560" y="3967664"/>
            <a:ext cx="2416240" cy="2031325"/>
          </a:xfrm>
          <a:prstGeom prst="rect">
            <a:avLst/>
          </a:prstGeom>
          <a:noFill/>
        </p:spPr>
        <p:txBody>
          <a:bodyPr wrap="square">
            <a:spAutoFit/>
          </a:bodyPr>
          <a:lstStyle/>
          <a:p>
            <a:r>
              <a:rPr lang="en-US" sz="1400" dirty="0"/>
              <a:t>Macroglossia, </a:t>
            </a:r>
            <a:r>
              <a:rPr lang="en-US" sz="1400" dirty="0" err="1"/>
              <a:t>hemihyperplasia</a:t>
            </a:r>
            <a:r>
              <a:rPr lang="en-US" sz="1400" dirty="0"/>
              <a:t>, omphalocele, neonatal hypoglycemia, macrosomia, embryonal tumors (e.g., Wilms tumor, hepatoblastoma, neuroblastoma, and rhabdomyosarcoma), visceromegaly </a:t>
            </a:r>
          </a:p>
        </p:txBody>
      </p:sp>
    </p:spTree>
    <p:extLst>
      <p:ext uri="{BB962C8B-B14F-4D97-AF65-F5344CB8AC3E}">
        <p14:creationId xmlns:p14="http://schemas.microsoft.com/office/powerpoint/2010/main" val="24610730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7513-1C21-C6E3-8A8E-C4ABFCA845F2}"/>
              </a:ext>
            </a:extLst>
          </p:cNvPr>
          <p:cNvSpPr>
            <a:spLocks noGrp="1"/>
          </p:cNvSpPr>
          <p:nvPr>
            <p:ph type="title"/>
          </p:nvPr>
        </p:nvSpPr>
        <p:spPr/>
        <p:txBody>
          <a:bodyPr/>
          <a:lstStyle/>
          <a:p>
            <a:r>
              <a:rPr lang="en-US" dirty="0"/>
              <a:t>Nephroblastoma – Clinical features</a:t>
            </a:r>
          </a:p>
        </p:txBody>
      </p:sp>
      <p:sp>
        <p:nvSpPr>
          <p:cNvPr id="3" name="Content Placeholder 2">
            <a:extLst>
              <a:ext uri="{FF2B5EF4-FFF2-40B4-BE49-F238E27FC236}">
                <a16:creationId xmlns:a16="http://schemas.microsoft.com/office/drawing/2014/main" id="{B174DDD8-1207-34E6-6BF0-F1BEC8C839DB}"/>
              </a:ext>
            </a:extLst>
          </p:cNvPr>
          <p:cNvSpPr>
            <a:spLocks noGrp="1"/>
          </p:cNvSpPr>
          <p:nvPr>
            <p:ph idx="1"/>
          </p:nvPr>
        </p:nvSpPr>
        <p:spPr>
          <a:xfrm>
            <a:off x="838200" y="1274547"/>
            <a:ext cx="10515600" cy="4994174"/>
          </a:xfrm>
        </p:spPr>
        <p:txBody>
          <a:bodyPr>
            <a:normAutofit fontScale="92500" lnSpcReduction="20000"/>
          </a:bodyPr>
          <a:lstStyle/>
          <a:p>
            <a:r>
              <a:rPr lang="en-US" b="1" dirty="0"/>
              <a:t>Abdominal symptoms</a:t>
            </a:r>
          </a:p>
          <a:p>
            <a:pPr lvl="1"/>
            <a:r>
              <a:rPr lang="en-US" dirty="0"/>
              <a:t>Palpable abdominal mass (often found incidentally)</a:t>
            </a:r>
          </a:p>
          <a:p>
            <a:pPr lvl="2"/>
            <a:r>
              <a:rPr lang="en-US" dirty="0"/>
              <a:t>Non-tender</a:t>
            </a:r>
          </a:p>
          <a:p>
            <a:pPr lvl="2"/>
            <a:r>
              <a:rPr lang="en-US" dirty="0"/>
              <a:t>Unilateral and large but not crossing midline </a:t>
            </a:r>
          </a:p>
          <a:p>
            <a:pPr lvl="2"/>
            <a:r>
              <a:rPr lang="en-US" dirty="0"/>
              <a:t>Smooth and firm</a:t>
            </a:r>
          </a:p>
          <a:p>
            <a:pPr lvl="1"/>
            <a:r>
              <a:rPr lang="en-US" dirty="0"/>
              <a:t>Abdominal pain (∼ 40% of cases)</a:t>
            </a:r>
          </a:p>
          <a:p>
            <a:r>
              <a:rPr lang="en-US" b="1" dirty="0"/>
              <a:t>Other signs and symptoms</a:t>
            </a:r>
          </a:p>
          <a:p>
            <a:pPr lvl="1"/>
            <a:r>
              <a:rPr lang="en-US" dirty="0"/>
              <a:t>Hematuria (∼ 25% of cases)</a:t>
            </a:r>
          </a:p>
          <a:p>
            <a:pPr lvl="1"/>
            <a:r>
              <a:rPr lang="en-US" dirty="0"/>
              <a:t>Hypertension (∼ 25% of cases)</a:t>
            </a:r>
          </a:p>
          <a:p>
            <a:pPr lvl="1"/>
            <a:r>
              <a:rPr lang="en-US" dirty="0"/>
              <a:t>Left sided varicocele: tumor has extended into left renal vein obstructing left testicular vein </a:t>
            </a:r>
          </a:p>
          <a:p>
            <a:pPr lvl="1"/>
            <a:r>
              <a:rPr lang="en-US" dirty="0"/>
              <a:t>In cases of subcapsular hemorrhage </a:t>
            </a:r>
            <a:r>
              <a:rPr lang="en-US" dirty="0">
                <a:sym typeface="Wingdings" panose="05000000000000000000" pitchFamily="2" charset="2"/>
              </a:rPr>
              <a:t></a:t>
            </a:r>
            <a:r>
              <a:rPr lang="en-US" dirty="0"/>
              <a:t> anemia and possibly fever</a:t>
            </a:r>
          </a:p>
          <a:p>
            <a:pPr lvl="1"/>
            <a:r>
              <a:rPr lang="en-US" dirty="0"/>
              <a:t>Symptoms caused by metastatic spread (e.g., pulmonary symptoms)</a:t>
            </a:r>
          </a:p>
          <a:p>
            <a:pPr>
              <a:buFont typeface="Wingdings" panose="05000000000000000000" pitchFamily="2" charset="2"/>
              <a:buChar char="§"/>
            </a:pPr>
            <a:r>
              <a:rPr lang="en-US" sz="2600" b="1" dirty="0"/>
              <a:t>Note</a:t>
            </a:r>
            <a:r>
              <a:rPr lang="en-US" sz="2600" dirty="0"/>
              <a:t>: Careless palpation of a nephroblastoma can result in rupture of the renal capsule and tumor spillage!</a:t>
            </a:r>
          </a:p>
        </p:txBody>
      </p:sp>
    </p:spTree>
    <p:extLst>
      <p:ext uri="{BB962C8B-B14F-4D97-AF65-F5344CB8AC3E}">
        <p14:creationId xmlns:p14="http://schemas.microsoft.com/office/powerpoint/2010/main" val="35795316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DD45C3-1C54-ACD6-834E-245216D5FE0C}"/>
              </a:ext>
            </a:extLst>
          </p:cNvPr>
          <p:cNvPicPr>
            <a:picLocks noChangeAspect="1"/>
          </p:cNvPicPr>
          <p:nvPr/>
        </p:nvPicPr>
        <p:blipFill>
          <a:blip r:embed="rId2"/>
          <a:stretch>
            <a:fillRect/>
          </a:stretch>
        </p:blipFill>
        <p:spPr>
          <a:xfrm>
            <a:off x="1190421" y="0"/>
            <a:ext cx="9811158" cy="6858000"/>
          </a:xfrm>
          <a:prstGeom prst="rect">
            <a:avLst/>
          </a:prstGeom>
        </p:spPr>
      </p:pic>
    </p:spTree>
    <p:extLst>
      <p:ext uri="{BB962C8B-B14F-4D97-AF65-F5344CB8AC3E}">
        <p14:creationId xmlns:p14="http://schemas.microsoft.com/office/powerpoint/2010/main" val="8889277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67149-FF4C-439A-32D9-33C0A2E8F905}"/>
              </a:ext>
            </a:extLst>
          </p:cNvPr>
          <p:cNvSpPr>
            <a:spLocks noGrp="1"/>
          </p:cNvSpPr>
          <p:nvPr>
            <p:ph type="title"/>
          </p:nvPr>
        </p:nvSpPr>
        <p:spPr/>
        <p:txBody>
          <a:bodyPr/>
          <a:lstStyle/>
          <a:p>
            <a:r>
              <a:rPr lang="en-US" dirty="0"/>
              <a:t>Nephroblastoma – Diagnostics</a:t>
            </a:r>
          </a:p>
        </p:txBody>
      </p:sp>
      <p:sp>
        <p:nvSpPr>
          <p:cNvPr id="3" name="Content Placeholder 2">
            <a:extLst>
              <a:ext uri="{FF2B5EF4-FFF2-40B4-BE49-F238E27FC236}">
                <a16:creationId xmlns:a16="http://schemas.microsoft.com/office/drawing/2014/main" id="{D64313B3-24F9-2A47-F0A8-1BAF8D5AC949}"/>
              </a:ext>
            </a:extLst>
          </p:cNvPr>
          <p:cNvSpPr>
            <a:spLocks noGrp="1"/>
          </p:cNvSpPr>
          <p:nvPr>
            <p:ph idx="1"/>
          </p:nvPr>
        </p:nvSpPr>
        <p:spPr>
          <a:xfrm>
            <a:off x="838200" y="1305025"/>
            <a:ext cx="10515600" cy="4831615"/>
          </a:xfrm>
        </p:spPr>
        <p:txBody>
          <a:bodyPr>
            <a:normAutofit lnSpcReduction="10000"/>
          </a:bodyPr>
          <a:lstStyle/>
          <a:p>
            <a:r>
              <a:rPr lang="en-US" sz="2600" b="1" dirty="0"/>
              <a:t>Urinalysis</a:t>
            </a:r>
            <a:r>
              <a:rPr lang="en-US" sz="2600" dirty="0"/>
              <a:t>: hematuria may be present</a:t>
            </a:r>
          </a:p>
          <a:p>
            <a:r>
              <a:rPr lang="en-US" sz="2600" b="1" dirty="0"/>
              <a:t>Imaging</a:t>
            </a:r>
          </a:p>
          <a:p>
            <a:pPr lvl="1"/>
            <a:r>
              <a:rPr lang="en-US" dirty="0"/>
              <a:t>Ultrasound (best initial test)</a:t>
            </a:r>
          </a:p>
          <a:p>
            <a:pPr lvl="2"/>
            <a:r>
              <a:rPr lang="en-US" dirty="0"/>
              <a:t>Hyper vascular tumor</a:t>
            </a:r>
          </a:p>
          <a:p>
            <a:pPr lvl="2"/>
            <a:r>
              <a:rPr lang="en-US" dirty="0"/>
              <a:t>Mostly uniform echogenicity with hypoechoic areas of necrosis</a:t>
            </a:r>
          </a:p>
          <a:p>
            <a:pPr lvl="1"/>
            <a:r>
              <a:rPr lang="en-US" dirty="0"/>
              <a:t>Abdominal CT/MRI (Next step)</a:t>
            </a:r>
          </a:p>
          <a:p>
            <a:pPr lvl="2"/>
            <a:r>
              <a:rPr lang="en-US" dirty="0"/>
              <a:t>To assess extent of involvement</a:t>
            </a:r>
          </a:p>
          <a:p>
            <a:pPr lvl="2"/>
            <a:r>
              <a:rPr lang="en-US" dirty="0"/>
              <a:t>Surgical planning</a:t>
            </a:r>
          </a:p>
          <a:p>
            <a:pPr lvl="1"/>
            <a:r>
              <a:rPr lang="en-US" dirty="0"/>
              <a:t>CT thorax/CXR (Pre-op assessment)</a:t>
            </a:r>
          </a:p>
          <a:p>
            <a:pPr lvl="2"/>
            <a:r>
              <a:rPr lang="en-US" dirty="0"/>
              <a:t>To detect metastases</a:t>
            </a:r>
          </a:p>
          <a:p>
            <a:pPr lvl="2"/>
            <a:r>
              <a:rPr lang="en-US" dirty="0"/>
              <a:t>Staging</a:t>
            </a:r>
          </a:p>
          <a:p>
            <a:r>
              <a:rPr lang="en-US" sz="2600" dirty="0"/>
              <a:t>Biopsy</a:t>
            </a:r>
            <a:r>
              <a:rPr lang="en-US" sz="2400" dirty="0"/>
              <a:t> is usually reserved for assessing nodules that are suspected metastases, as tumor capsule rupture and spillage results in more advanced staging and intensive treatment.</a:t>
            </a:r>
          </a:p>
        </p:txBody>
      </p:sp>
    </p:spTree>
    <p:extLst>
      <p:ext uri="{BB962C8B-B14F-4D97-AF65-F5344CB8AC3E}">
        <p14:creationId xmlns:p14="http://schemas.microsoft.com/office/powerpoint/2010/main" val="29731768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CF5A-7F7C-D98E-E6F0-28BB9A230459}"/>
              </a:ext>
            </a:extLst>
          </p:cNvPr>
          <p:cNvSpPr>
            <a:spLocks noGrp="1"/>
          </p:cNvSpPr>
          <p:nvPr>
            <p:ph type="title"/>
          </p:nvPr>
        </p:nvSpPr>
        <p:spPr/>
        <p:txBody>
          <a:bodyPr/>
          <a:lstStyle/>
          <a:p>
            <a:r>
              <a:rPr lang="en-US" dirty="0"/>
              <a:t>Nephroblastoma – Diagnostics</a:t>
            </a:r>
          </a:p>
        </p:txBody>
      </p:sp>
      <p:sp>
        <p:nvSpPr>
          <p:cNvPr id="3" name="Content Placeholder 2">
            <a:extLst>
              <a:ext uri="{FF2B5EF4-FFF2-40B4-BE49-F238E27FC236}">
                <a16:creationId xmlns:a16="http://schemas.microsoft.com/office/drawing/2014/main" id="{6EB3D149-84CA-872E-F0A9-ADA8D0FBFFF7}"/>
              </a:ext>
            </a:extLst>
          </p:cNvPr>
          <p:cNvSpPr>
            <a:spLocks noGrp="1"/>
          </p:cNvSpPr>
          <p:nvPr>
            <p:ph idx="1"/>
          </p:nvPr>
        </p:nvSpPr>
        <p:spPr>
          <a:xfrm>
            <a:off x="838200" y="1305026"/>
            <a:ext cx="5980889" cy="4871938"/>
          </a:xfrm>
        </p:spPr>
        <p:txBody>
          <a:bodyPr>
            <a:normAutofit lnSpcReduction="10000"/>
          </a:bodyPr>
          <a:lstStyle/>
          <a:p>
            <a:pPr>
              <a:buFont typeface="Courier New" panose="02070309020205020404" pitchFamily="49" charset="0"/>
              <a:buChar char="o"/>
            </a:pPr>
            <a:r>
              <a:rPr lang="en-US" sz="2400" dirty="0"/>
              <a:t>MRI abdomen (T2-weighted with fat saturation; coronal plane) of a 3-year-old child</a:t>
            </a:r>
          </a:p>
          <a:p>
            <a:pPr>
              <a:buFont typeface="Courier New" panose="02070309020205020404" pitchFamily="49" charset="0"/>
              <a:buChar char="o"/>
            </a:pPr>
            <a:r>
              <a:rPr lang="en-US" sz="2400" dirty="0"/>
              <a:t>A large heterogeneous but relatively well-circumscribed solid mass is centered within the lower pole of the left kidney. Normal renal tissue is seen cranial to the mass. The hypointense areas of the mass suggest soft tissue, whereas the areas of hyperintensity suggest hemorrhage or necrosis.</a:t>
            </a:r>
          </a:p>
          <a:p>
            <a:pPr>
              <a:buFont typeface="Courier New" panose="02070309020205020404" pitchFamily="49" charset="0"/>
              <a:buChar char="o"/>
            </a:pPr>
            <a:r>
              <a:rPr lang="en-US" sz="2400" dirty="0"/>
              <a:t>Biopsy confirmed the diagnosis of nephroblastoma (Wilms tumor), the most common type of pediatric renal cancer, with a peak incidence at 3–4 years of age.</a:t>
            </a:r>
          </a:p>
        </p:txBody>
      </p:sp>
      <p:pic>
        <p:nvPicPr>
          <p:cNvPr id="8194" name="Picture 2" descr="Nephroblastoma">
            <a:extLst>
              <a:ext uri="{FF2B5EF4-FFF2-40B4-BE49-F238E27FC236}">
                <a16:creationId xmlns:a16="http://schemas.microsoft.com/office/drawing/2014/main" id="{EB8858B3-2028-0073-A1A0-B632640AF6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42" r="13001"/>
          <a:stretch/>
        </p:blipFill>
        <p:spPr bwMode="auto">
          <a:xfrm>
            <a:off x="6910314" y="1305026"/>
            <a:ext cx="4443485" cy="48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892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5B68-C51D-3BE2-CA2B-55935BBDF1C5}"/>
              </a:ext>
            </a:extLst>
          </p:cNvPr>
          <p:cNvSpPr>
            <a:spLocks noGrp="1"/>
          </p:cNvSpPr>
          <p:nvPr>
            <p:ph type="title"/>
          </p:nvPr>
        </p:nvSpPr>
        <p:spPr/>
        <p:txBody>
          <a:bodyPr/>
          <a:lstStyle/>
          <a:p>
            <a:r>
              <a:rPr lang="en-US" dirty="0"/>
              <a:t>Nephroblastoma – Treatment</a:t>
            </a:r>
          </a:p>
        </p:txBody>
      </p:sp>
      <p:sp>
        <p:nvSpPr>
          <p:cNvPr id="7" name="Content Placeholder 6">
            <a:extLst>
              <a:ext uri="{FF2B5EF4-FFF2-40B4-BE49-F238E27FC236}">
                <a16:creationId xmlns:a16="http://schemas.microsoft.com/office/drawing/2014/main" id="{CBAF7EC1-C2A1-441E-4337-4349C5B01DA9}"/>
              </a:ext>
            </a:extLst>
          </p:cNvPr>
          <p:cNvSpPr>
            <a:spLocks noGrp="1"/>
          </p:cNvSpPr>
          <p:nvPr>
            <p:ph idx="1"/>
          </p:nvPr>
        </p:nvSpPr>
        <p:spPr>
          <a:xfrm>
            <a:off x="838200" y="5724504"/>
            <a:ext cx="10515600" cy="574696"/>
          </a:xfrm>
        </p:spPr>
        <p:txBody>
          <a:bodyPr anchor="ctr">
            <a:normAutofit/>
          </a:bodyPr>
          <a:lstStyle/>
          <a:p>
            <a:pPr>
              <a:buFont typeface="Courier New" panose="02070309020205020404" pitchFamily="49" charset="0"/>
              <a:buChar char="o"/>
            </a:pPr>
            <a:r>
              <a:rPr lang="en-US" sz="2000" b="1" i="0">
                <a:solidFill>
                  <a:srgbClr val="1A1C1C"/>
                </a:solidFill>
                <a:effectLst/>
                <a:highlight>
                  <a:srgbClr val="FFFFFF"/>
                </a:highlight>
                <a:latin typeface="Lato" panose="020F0502020204030203" pitchFamily="34" charset="0"/>
              </a:rPr>
              <a:t>Good prognosis</a:t>
            </a:r>
            <a:r>
              <a:rPr lang="en-US" sz="2000" b="0" i="0">
                <a:solidFill>
                  <a:srgbClr val="1A1C1C"/>
                </a:solidFill>
                <a:effectLst/>
                <a:highlight>
                  <a:srgbClr val="FFFFFF"/>
                </a:highlight>
                <a:latin typeface="Lato" panose="020F0502020204030203" pitchFamily="34" charset="0"/>
              </a:rPr>
              <a:t>: survival rates are &gt; 90%</a:t>
            </a:r>
            <a:endParaRPr lang="en-US" sz="3200" dirty="0"/>
          </a:p>
        </p:txBody>
      </p:sp>
      <p:pic>
        <p:nvPicPr>
          <p:cNvPr id="8" name="Content Placeholder 4">
            <a:extLst>
              <a:ext uri="{FF2B5EF4-FFF2-40B4-BE49-F238E27FC236}">
                <a16:creationId xmlns:a16="http://schemas.microsoft.com/office/drawing/2014/main" id="{9B65CD07-EAC1-DC92-81C7-9470F7D99C9B}"/>
              </a:ext>
            </a:extLst>
          </p:cNvPr>
          <p:cNvPicPr>
            <a:picLocks noChangeAspect="1"/>
          </p:cNvPicPr>
          <p:nvPr/>
        </p:nvPicPr>
        <p:blipFill>
          <a:blip r:embed="rId2"/>
          <a:stretch>
            <a:fillRect/>
          </a:stretch>
        </p:blipFill>
        <p:spPr>
          <a:xfrm>
            <a:off x="838200" y="1170387"/>
            <a:ext cx="10515600" cy="4511194"/>
          </a:xfrm>
          <a:prstGeom prst="rect">
            <a:avLst/>
          </a:prstGeom>
        </p:spPr>
      </p:pic>
    </p:spTree>
    <p:extLst>
      <p:ext uri="{BB962C8B-B14F-4D97-AF65-F5344CB8AC3E}">
        <p14:creationId xmlns:p14="http://schemas.microsoft.com/office/powerpoint/2010/main" val="23476186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9840C-C224-3F32-B848-A6908260209F}"/>
              </a:ext>
            </a:extLst>
          </p:cNvPr>
          <p:cNvSpPr>
            <a:spLocks noGrp="1"/>
          </p:cNvSpPr>
          <p:nvPr>
            <p:ph type="title"/>
          </p:nvPr>
        </p:nvSpPr>
        <p:spPr/>
        <p:txBody>
          <a:bodyPr/>
          <a:lstStyle/>
          <a:p>
            <a:r>
              <a:rPr lang="en-US" dirty="0"/>
              <a:t>Lecture – Management</a:t>
            </a:r>
          </a:p>
        </p:txBody>
      </p:sp>
      <p:sp>
        <p:nvSpPr>
          <p:cNvPr id="3" name="Content Placeholder 2">
            <a:extLst>
              <a:ext uri="{FF2B5EF4-FFF2-40B4-BE49-F238E27FC236}">
                <a16:creationId xmlns:a16="http://schemas.microsoft.com/office/drawing/2014/main" id="{89927128-39C8-0DD4-061C-F1266DE7896D}"/>
              </a:ext>
            </a:extLst>
          </p:cNvPr>
          <p:cNvSpPr>
            <a:spLocks noGrp="1"/>
          </p:cNvSpPr>
          <p:nvPr>
            <p:ph idx="1"/>
          </p:nvPr>
        </p:nvSpPr>
        <p:spPr/>
        <p:txBody>
          <a:bodyPr>
            <a:normAutofit fontScale="92500" lnSpcReduction="20000"/>
          </a:bodyPr>
          <a:lstStyle/>
          <a:p>
            <a:r>
              <a:rPr lang="en-US" dirty="0"/>
              <a:t>Preop</a:t>
            </a:r>
          </a:p>
          <a:p>
            <a:pPr lvl="1"/>
            <a:r>
              <a:rPr lang="en-US" dirty="0"/>
              <a:t>CT scan of chest </a:t>
            </a:r>
            <a:r>
              <a:rPr lang="en-US" dirty="0">
                <a:sym typeface="Wingdings" panose="05000000000000000000" pitchFamily="2" charset="2"/>
              </a:rPr>
              <a:t></a:t>
            </a:r>
            <a:r>
              <a:rPr lang="en-US" dirty="0"/>
              <a:t> rule out lung metastasis</a:t>
            </a:r>
          </a:p>
          <a:p>
            <a:pPr lvl="2"/>
            <a:r>
              <a:rPr lang="en-US" dirty="0"/>
              <a:t>Most common metastatic sites are lung and liver</a:t>
            </a:r>
          </a:p>
          <a:p>
            <a:pPr lvl="1"/>
            <a:r>
              <a:rPr lang="en-US" dirty="0"/>
              <a:t>Laboratory studies</a:t>
            </a:r>
          </a:p>
          <a:p>
            <a:pPr lvl="2"/>
            <a:r>
              <a:rPr lang="en-US" dirty="0"/>
              <a:t>CBC, PT/INR, PTT, Type and Screen</a:t>
            </a:r>
          </a:p>
          <a:p>
            <a:r>
              <a:rPr lang="en-US" dirty="0"/>
              <a:t>Operative</a:t>
            </a:r>
          </a:p>
          <a:p>
            <a:pPr lvl="1"/>
            <a:r>
              <a:rPr lang="en-US" dirty="0"/>
              <a:t>Radical vs partial nephrectomy</a:t>
            </a:r>
          </a:p>
          <a:p>
            <a:r>
              <a:rPr lang="en-US" dirty="0"/>
              <a:t>Operation – Goals – Radical Nephrectomy</a:t>
            </a:r>
          </a:p>
          <a:p>
            <a:pPr lvl="1"/>
            <a:r>
              <a:rPr lang="en-US" dirty="0"/>
              <a:t>Safely resect entire tumor</a:t>
            </a:r>
          </a:p>
          <a:p>
            <a:pPr lvl="1"/>
            <a:r>
              <a:rPr lang="en-US" dirty="0"/>
              <a:t>Avoid upstaging tumor by complications</a:t>
            </a:r>
          </a:p>
          <a:p>
            <a:pPr lvl="2"/>
            <a:r>
              <a:rPr lang="en-US" dirty="0"/>
              <a:t>Capsular tears, gross tumor spillage, biopsy of tumor</a:t>
            </a:r>
          </a:p>
          <a:p>
            <a:pPr lvl="1"/>
            <a:r>
              <a:rPr lang="en-US" dirty="0"/>
              <a:t>Adequately stage tumor</a:t>
            </a:r>
          </a:p>
          <a:p>
            <a:pPr lvl="2"/>
            <a:r>
              <a:rPr lang="en-US" dirty="0"/>
              <a:t>Evaluate for metastasis, removal/biopsy of appropriate lymph nodes (most common operative error), evaluating vascular invasion</a:t>
            </a:r>
          </a:p>
          <a:p>
            <a:pPr lvl="1"/>
            <a:r>
              <a:rPr lang="en-US" dirty="0"/>
              <a:t>Adequately documenting pre-operative vs intraoperative tumor rupture</a:t>
            </a:r>
          </a:p>
          <a:p>
            <a:pPr lvl="2"/>
            <a:r>
              <a:rPr lang="en-US" dirty="0"/>
              <a:t>Changes post operative management with radiation</a:t>
            </a:r>
          </a:p>
        </p:txBody>
      </p:sp>
    </p:spTree>
    <p:extLst>
      <p:ext uri="{BB962C8B-B14F-4D97-AF65-F5344CB8AC3E}">
        <p14:creationId xmlns:p14="http://schemas.microsoft.com/office/powerpoint/2010/main" val="30483623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E36A-0402-EE1C-F5BE-3F3BDEEF8CCB}"/>
              </a:ext>
            </a:extLst>
          </p:cNvPr>
          <p:cNvSpPr>
            <a:spLocks noGrp="1"/>
          </p:cNvSpPr>
          <p:nvPr>
            <p:ph type="title"/>
          </p:nvPr>
        </p:nvSpPr>
        <p:spPr/>
        <p:txBody>
          <a:bodyPr/>
          <a:lstStyle/>
          <a:p>
            <a:r>
              <a:rPr lang="en-US" dirty="0"/>
              <a:t>Lecture – Management</a:t>
            </a:r>
          </a:p>
        </p:txBody>
      </p:sp>
      <p:sp>
        <p:nvSpPr>
          <p:cNvPr id="3" name="Content Placeholder 2">
            <a:extLst>
              <a:ext uri="{FF2B5EF4-FFF2-40B4-BE49-F238E27FC236}">
                <a16:creationId xmlns:a16="http://schemas.microsoft.com/office/drawing/2014/main" id="{12DC5DAA-20F9-1165-4BC0-D868D728A8BF}"/>
              </a:ext>
            </a:extLst>
          </p:cNvPr>
          <p:cNvSpPr>
            <a:spLocks noGrp="1"/>
          </p:cNvSpPr>
          <p:nvPr>
            <p:ph idx="1"/>
          </p:nvPr>
        </p:nvSpPr>
        <p:spPr/>
        <p:txBody>
          <a:bodyPr>
            <a:normAutofit fontScale="92500" lnSpcReduction="10000"/>
          </a:bodyPr>
          <a:lstStyle/>
          <a:p>
            <a:r>
              <a:rPr lang="en-US" dirty="0"/>
              <a:t>Operation – Contraindications</a:t>
            </a:r>
          </a:p>
          <a:p>
            <a:pPr lvl="1"/>
            <a:r>
              <a:rPr lang="en-US" dirty="0"/>
              <a:t>Extension of tumor thrombus above the level of the hepatic veins</a:t>
            </a:r>
          </a:p>
          <a:p>
            <a:pPr lvl="1"/>
            <a:r>
              <a:rPr lang="en-US" dirty="0"/>
              <a:t>Tumor involves surrounding structures, requiring removal of those structures to remove complete tumor</a:t>
            </a:r>
          </a:p>
          <a:p>
            <a:pPr lvl="1"/>
            <a:r>
              <a:rPr lang="en-US" dirty="0"/>
              <a:t>Tumor involves bilateral kidneys</a:t>
            </a:r>
          </a:p>
          <a:p>
            <a:pPr lvl="1"/>
            <a:r>
              <a:rPr lang="en-US" dirty="0"/>
              <a:t>Tumor involves a solitary kidney</a:t>
            </a:r>
          </a:p>
          <a:p>
            <a:pPr lvl="1"/>
            <a:r>
              <a:rPr lang="en-US" dirty="0"/>
              <a:t>Pulmonary metastasis leading to respiratory compromise</a:t>
            </a:r>
          </a:p>
          <a:p>
            <a:pPr lvl="1"/>
            <a:r>
              <a:rPr lang="en-US" dirty="0"/>
              <a:t>**All indications for neoadjuvant chemotherapy**</a:t>
            </a:r>
          </a:p>
          <a:p>
            <a:r>
              <a:rPr lang="en-US" dirty="0"/>
              <a:t>Operation – Complications</a:t>
            </a:r>
          </a:p>
          <a:p>
            <a:pPr lvl="1"/>
            <a:r>
              <a:rPr lang="en-US" dirty="0"/>
              <a:t>Tumor Spill (9.7%); Break in tumor capsule </a:t>
            </a:r>
          </a:p>
          <a:p>
            <a:pPr lvl="2"/>
            <a:r>
              <a:rPr lang="en-US" dirty="0"/>
              <a:t>Includes pre-operative or intraoperative needle or core biopsy (COG protocol) </a:t>
            </a:r>
          </a:p>
          <a:p>
            <a:pPr lvl="2"/>
            <a:r>
              <a:rPr lang="en-US" dirty="0"/>
              <a:t>Transection of ureter or renal vein where tumor exists</a:t>
            </a:r>
          </a:p>
          <a:p>
            <a:pPr lvl="1"/>
            <a:r>
              <a:rPr lang="en-US" dirty="0"/>
              <a:t>Bleeding (2%) </a:t>
            </a:r>
          </a:p>
          <a:p>
            <a:pPr lvl="1"/>
            <a:r>
              <a:rPr lang="en-US" dirty="0"/>
              <a:t>Vascular or bowel injuries </a:t>
            </a:r>
          </a:p>
        </p:txBody>
      </p:sp>
    </p:spTree>
    <p:extLst>
      <p:ext uri="{BB962C8B-B14F-4D97-AF65-F5344CB8AC3E}">
        <p14:creationId xmlns:p14="http://schemas.microsoft.com/office/powerpoint/2010/main" val="4986153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F2C3B-7D84-CC9F-346F-73AEFBB7025E}"/>
              </a:ext>
            </a:extLst>
          </p:cNvPr>
          <p:cNvSpPr>
            <a:spLocks noGrp="1"/>
          </p:cNvSpPr>
          <p:nvPr>
            <p:ph type="title"/>
          </p:nvPr>
        </p:nvSpPr>
        <p:spPr/>
        <p:txBody>
          <a:bodyPr/>
          <a:lstStyle/>
          <a:p>
            <a:r>
              <a:rPr lang="en-US" dirty="0"/>
              <a:t>Lecture – Management</a:t>
            </a:r>
          </a:p>
        </p:txBody>
      </p:sp>
      <p:sp>
        <p:nvSpPr>
          <p:cNvPr id="3" name="Content Placeholder 2">
            <a:extLst>
              <a:ext uri="{FF2B5EF4-FFF2-40B4-BE49-F238E27FC236}">
                <a16:creationId xmlns:a16="http://schemas.microsoft.com/office/drawing/2014/main" id="{621C5C85-1013-D9E3-87A2-EE317F4CEA0D}"/>
              </a:ext>
            </a:extLst>
          </p:cNvPr>
          <p:cNvSpPr>
            <a:spLocks noGrp="1"/>
          </p:cNvSpPr>
          <p:nvPr>
            <p:ph idx="1"/>
          </p:nvPr>
        </p:nvSpPr>
        <p:spPr>
          <a:xfrm>
            <a:off x="838200" y="1264386"/>
            <a:ext cx="10515600" cy="5085614"/>
          </a:xfrm>
        </p:spPr>
        <p:txBody>
          <a:bodyPr>
            <a:normAutofit fontScale="92500"/>
          </a:bodyPr>
          <a:lstStyle/>
          <a:p>
            <a:r>
              <a:rPr lang="en-US" b="1" dirty="0"/>
              <a:t>Peri-operative management</a:t>
            </a:r>
          </a:p>
          <a:p>
            <a:pPr lvl="1"/>
            <a:r>
              <a:rPr lang="en-US" dirty="0"/>
              <a:t>Monitor for ileus – particularly in patients with extensive retroperitoneal dissection</a:t>
            </a:r>
          </a:p>
          <a:p>
            <a:pPr lvl="1"/>
            <a:r>
              <a:rPr lang="en-US" dirty="0"/>
              <a:t>Monitor for complications: </a:t>
            </a:r>
          </a:p>
          <a:p>
            <a:pPr lvl="2"/>
            <a:r>
              <a:rPr lang="en-US" dirty="0"/>
              <a:t>Wound infection</a:t>
            </a:r>
          </a:p>
          <a:p>
            <a:pPr lvl="2"/>
            <a:r>
              <a:rPr lang="en-US" dirty="0"/>
              <a:t>Bowel obstruction</a:t>
            </a:r>
          </a:p>
          <a:p>
            <a:pPr lvl="2"/>
            <a:r>
              <a:rPr lang="en-US" dirty="0"/>
              <a:t>Intussusception</a:t>
            </a:r>
          </a:p>
          <a:p>
            <a:pPr lvl="1"/>
            <a:r>
              <a:rPr lang="en-US" dirty="0"/>
              <a:t>Prepare for radiation and chemotherapy</a:t>
            </a:r>
          </a:p>
          <a:p>
            <a:r>
              <a:rPr lang="en-US" b="1" dirty="0"/>
              <a:t>Final Discussion/Review</a:t>
            </a:r>
          </a:p>
          <a:p>
            <a:pPr lvl="1"/>
            <a:r>
              <a:rPr lang="en-US" dirty="0"/>
              <a:t>Wilms’ tumor is the most common pediatric renal mass and 2nd most common pediatric abdominal mass</a:t>
            </a:r>
          </a:p>
          <a:p>
            <a:pPr lvl="1"/>
            <a:r>
              <a:rPr lang="en-US" dirty="0"/>
              <a:t>Most common presentation: asymptomatic abdominal mass</a:t>
            </a:r>
          </a:p>
          <a:p>
            <a:pPr lvl="1"/>
            <a:r>
              <a:rPr lang="en-US" dirty="0"/>
              <a:t>Treatment for unilateral tumors: Radical nephrectomy followed by chemotherapy +/- radiation</a:t>
            </a:r>
          </a:p>
          <a:p>
            <a:pPr lvl="1"/>
            <a:r>
              <a:rPr lang="en-US" dirty="0"/>
              <a:t>Histology and stage of tumor main prognostic indicators for Wilms tumor</a:t>
            </a:r>
          </a:p>
        </p:txBody>
      </p:sp>
    </p:spTree>
    <p:extLst>
      <p:ext uri="{BB962C8B-B14F-4D97-AF65-F5344CB8AC3E}">
        <p14:creationId xmlns:p14="http://schemas.microsoft.com/office/powerpoint/2010/main" val="3084639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055D-22E7-83A1-33CC-6D156F91E18A}"/>
              </a:ext>
            </a:extLst>
          </p:cNvPr>
          <p:cNvSpPr>
            <a:spLocks noGrp="1"/>
          </p:cNvSpPr>
          <p:nvPr>
            <p:ph type="title"/>
          </p:nvPr>
        </p:nvSpPr>
        <p:spPr/>
        <p:txBody>
          <a:bodyPr/>
          <a:lstStyle/>
          <a:p>
            <a:r>
              <a:rPr lang="en-US" dirty="0"/>
              <a:t>Branchial arches development </a:t>
            </a:r>
          </a:p>
        </p:txBody>
      </p:sp>
      <p:sp>
        <p:nvSpPr>
          <p:cNvPr id="5" name="Content Placeholder 4">
            <a:extLst>
              <a:ext uri="{FF2B5EF4-FFF2-40B4-BE49-F238E27FC236}">
                <a16:creationId xmlns:a16="http://schemas.microsoft.com/office/drawing/2014/main" id="{E4FAA12E-B673-DA19-9B4D-6FEE128B2364}"/>
              </a:ext>
            </a:extLst>
          </p:cNvPr>
          <p:cNvSpPr>
            <a:spLocks noGrp="1"/>
          </p:cNvSpPr>
          <p:nvPr>
            <p:ph idx="1"/>
          </p:nvPr>
        </p:nvSpPr>
        <p:spPr>
          <a:xfrm>
            <a:off x="838200" y="1305026"/>
            <a:ext cx="10515600" cy="5095774"/>
          </a:xfrm>
        </p:spPr>
        <p:txBody>
          <a:bodyPr>
            <a:normAutofit fontScale="92500" lnSpcReduction="10000"/>
          </a:bodyPr>
          <a:lstStyle/>
          <a:p>
            <a:pPr marL="0" indent="0">
              <a:buNone/>
            </a:pPr>
            <a:r>
              <a:rPr lang="en-US" b="1" dirty="0"/>
              <a:t>First</a:t>
            </a:r>
            <a:r>
              <a:rPr lang="en-US" dirty="0"/>
              <a:t> - ear, eustachian tube, </a:t>
            </a:r>
            <a:r>
              <a:rPr lang="en-US" b="1" dirty="0">
                <a:solidFill>
                  <a:srgbClr val="00B0F0"/>
                </a:solidFill>
              </a:rPr>
              <a:t>m</a:t>
            </a:r>
            <a:r>
              <a:rPr lang="en-US" dirty="0"/>
              <a:t>astoid air cells, tympanic </a:t>
            </a:r>
            <a:r>
              <a:rPr lang="en-US" b="1" dirty="0">
                <a:solidFill>
                  <a:srgbClr val="00B0F0"/>
                </a:solidFill>
              </a:rPr>
              <a:t>m</a:t>
            </a:r>
            <a:r>
              <a:rPr lang="en-US" dirty="0"/>
              <a:t>embrane, auditory canal, </a:t>
            </a:r>
            <a:r>
              <a:rPr lang="en-US" b="1" dirty="0">
                <a:solidFill>
                  <a:srgbClr val="00B0F0"/>
                </a:solidFill>
              </a:rPr>
              <a:t>m</a:t>
            </a:r>
            <a:r>
              <a:rPr lang="en-US" dirty="0"/>
              <a:t>axillary artery, </a:t>
            </a:r>
            <a:r>
              <a:rPr lang="en-US" b="1" dirty="0">
                <a:solidFill>
                  <a:srgbClr val="00B0F0"/>
                </a:solidFill>
              </a:rPr>
              <a:t>m</a:t>
            </a:r>
            <a:r>
              <a:rPr lang="en-US" dirty="0"/>
              <a:t>uscles of </a:t>
            </a:r>
            <a:r>
              <a:rPr lang="en-US" b="1" dirty="0">
                <a:solidFill>
                  <a:srgbClr val="00B0F0"/>
                </a:solidFill>
              </a:rPr>
              <a:t>m</a:t>
            </a:r>
            <a:r>
              <a:rPr lang="en-US" dirty="0"/>
              <a:t>astication, </a:t>
            </a:r>
            <a:r>
              <a:rPr lang="en-US" dirty="0">
                <a:solidFill>
                  <a:srgbClr val="C00000"/>
                </a:solidFill>
              </a:rPr>
              <a:t>trigeminal nerve</a:t>
            </a:r>
            <a:r>
              <a:rPr lang="en-US" dirty="0"/>
              <a:t>, </a:t>
            </a:r>
            <a:r>
              <a:rPr lang="en-US" b="1" dirty="0">
                <a:solidFill>
                  <a:srgbClr val="00B0F0"/>
                </a:solidFill>
              </a:rPr>
              <a:t>M</a:t>
            </a:r>
            <a:r>
              <a:rPr lang="en-US" dirty="0"/>
              <a:t>eckel cartilage (stapes, styloid process, portion of hyoid bone) </a:t>
            </a:r>
          </a:p>
          <a:p>
            <a:pPr marL="0" indent="0">
              <a:buNone/>
            </a:pPr>
            <a:r>
              <a:rPr lang="en-US" b="1" dirty="0"/>
              <a:t>Second</a:t>
            </a:r>
            <a:r>
              <a:rPr lang="en-US" dirty="0"/>
              <a:t> - </a:t>
            </a:r>
            <a:r>
              <a:rPr lang="en-US" dirty="0">
                <a:solidFill>
                  <a:srgbClr val="C00000"/>
                </a:solidFill>
              </a:rPr>
              <a:t>facial nerve</a:t>
            </a:r>
            <a:r>
              <a:rPr lang="en-US" dirty="0"/>
              <a:t>, muscle of facial expression, stapedial artery, tonsillar fossa, palatine tonsil, Reichert cartilage (stapes, styloid process, hyoid bone) </a:t>
            </a:r>
          </a:p>
          <a:p>
            <a:pPr marL="0" indent="0">
              <a:buNone/>
            </a:pPr>
            <a:r>
              <a:rPr lang="en-US" b="1" dirty="0"/>
              <a:t>Third</a:t>
            </a:r>
            <a:r>
              <a:rPr lang="en-US" dirty="0"/>
              <a:t> - inferior parathyroid gland, thymus, carotid artery, stylopharyngeus muscle, </a:t>
            </a:r>
            <a:r>
              <a:rPr lang="en-US" dirty="0">
                <a:solidFill>
                  <a:srgbClr val="C00000"/>
                </a:solidFill>
              </a:rPr>
              <a:t>glossopharyngeal nerve</a:t>
            </a:r>
            <a:r>
              <a:rPr lang="en-US" dirty="0"/>
              <a:t>, hyoid </a:t>
            </a:r>
          </a:p>
          <a:p>
            <a:pPr marL="0" indent="0">
              <a:buNone/>
            </a:pPr>
            <a:r>
              <a:rPr lang="en-US" b="1" dirty="0"/>
              <a:t>Fourth</a:t>
            </a:r>
            <a:r>
              <a:rPr lang="en-US" dirty="0"/>
              <a:t> - superior parathyroid, thyroid c-cells, cricothyroid muscle, most of the pharynx and palate, </a:t>
            </a:r>
            <a:r>
              <a:rPr lang="en-US" dirty="0">
                <a:solidFill>
                  <a:srgbClr val="C00000"/>
                </a:solidFill>
              </a:rPr>
              <a:t>vagus and superior laryngeal nerves</a:t>
            </a:r>
            <a:r>
              <a:rPr lang="en-US" dirty="0"/>
              <a:t>, thyroid and epiglottic cartilages </a:t>
            </a:r>
          </a:p>
          <a:p>
            <a:pPr marL="0" indent="0">
              <a:buNone/>
            </a:pPr>
            <a:r>
              <a:rPr lang="en-US" b="1" dirty="0"/>
              <a:t>Fifth</a:t>
            </a:r>
            <a:r>
              <a:rPr lang="en-US" dirty="0"/>
              <a:t> - regresses </a:t>
            </a:r>
          </a:p>
          <a:p>
            <a:pPr marL="0" indent="0">
              <a:buNone/>
            </a:pPr>
            <a:r>
              <a:rPr lang="en-US" b="1" dirty="0"/>
              <a:t>Sixth-</a:t>
            </a:r>
            <a:r>
              <a:rPr lang="en-US" dirty="0"/>
              <a:t> pulmonary artery, </a:t>
            </a:r>
            <a:r>
              <a:rPr lang="en-US" dirty="0">
                <a:solidFill>
                  <a:srgbClr val="C00000"/>
                </a:solidFill>
              </a:rPr>
              <a:t>muscle of larynx except </a:t>
            </a:r>
            <a:r>
              <a:rPr lang="en-US" dirty="0" err="1">
                <a:solidFill>
                  <a:srgbClr val="C00000"/>
                </a:solidFill>
              </a:rPr>
              <a:t>cricopharygeus</a:t>
            </a:r>
            <a:r>
              <a:rPr lang="en-US" dirty="0"/>
              <a:t>, </a:t>
            </a:r>
            <a:r>
              <a:rPr lang="en-US" dirty="0">
                <a:solidFill>
                  <a:srgbClr val="C00000"/>
                </a:solidFill>
              </a:rPr>
              <a:t>vagus and recurrent laryngeal nerves</a:t>
            </a:r>
            <a:r>
              <a:rPr lang="en-US" dirty="0"/>
              <a:t>, cricoid cartilage, arytenoid complex</a:t>
            </a:r>
          </a:p>
        </p:txBody>
      </p:sp>
    </p:spTree>
    <p:extLst>
      <p:ext uri="{BB962C8B-B14F-4D97-AF65-F5344CB8AC3E}">
        <p14:creationId xmlns:p14="http://schemas.microsoft.com/office/powerpoint/2010/main" val="12758726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E0413-CCF2-4D7F-3C5B-8FDE12C36F1C}"/>
              </a:ext>
            </a:extLst>
          </p:cNvPr>
          <p:cNvSpPr>
            <a:spLocks noGrp="1"/>
          </p:cNvSpPr>
          <p:nvPr>
            <p:ph type="title"/>
          </p:nvPr>
        </p:nvSpPr>
        <p:spPr>
          <a:xfrm>
            <a:off x="838200" y="365125"/>
            <a:ext cx="10515600" cy="762339"/>
          </a:xfrm>
        </p:spPr>
        <p:txBody>
          <a:bodyPr/>
          <a:lstStyle/>
          <a:p>
            <a:r>
              <a:rPr lang="en-US" dirty="0"/>
              <a:t>Abdominal mass DDx</a:t>
            </a:r>
          </a:p>
        </p:txBody>
      </p:sp>
      <p:graphicFrame>
        <p:nvGraphicFramePr>
          <p:cNvPr id="4" name="Content Placeholder 3">
            <a:extLst>
              <a:ext uri="{FF2B5EF4-FFF2-40B4-BE49-F238E27FC236}">
                <a16:creationId xmlns:a16="http://schemas.microsoft.com/office/drawing/2014/main" id="{CE5740F8-52F5-8D4D-87FF-535BF5080044}"/>
              </a:ext>
            </a:extLst>
          </p:cNvPr>
          <p:cNvGraphicFramePr>
            <a:graphicFrameLocks noGrp="1"/>
          </p:cNvGraphicFramePr>
          <p:nvPr>
            <p:ph idx="1"/>
            <p:extLst>
              <p:ext uri="{D42A27DB-BD31-4B8C-83A1-F6EECF244321}">
                <p14:modId xmlns:p14="http://schemas.microsoft.com/office/powerpoint/2010/main" val="448072725"/>
              </p:ext>
            </p:extLst>
          </p:nvPr>
        </p:nvGraphicFramePr>
        <p:xfrm>
          <a:off x="838200" y="1304925"/>
          <a:ext cx="10515598" cy="5161280"/>
        </p:xfrm>
        <a:graphic>
          <a:graphicData uri="http://schemas.openxmlformats.org/drawingml/2006/table">
            <a:tbl>
              <a:tblPr firstRow="1" bandRow="1">
                <a:tableStyleId>{5940675A-B579-460E-94D1-54222C63F5DA}</a:tableStyleId>
              </a:tblPr>
              <a:tblGrid>
                <a:gridCol w="1986280">
                  <a:extLst>
                    <a:ext uri="{9D8B030D-6E8A-4147-A177-3AD203B41FA5}">
                      <a16:colId xmlns:a16="http://schemas.microsoft.com/office/drawing/2014/main" val="2830758590"/>
                    </a:ext>
                  </a:extLst>
                </a:gridCol>
                <a:gridCol w="4264659">
                  <a:extLst>
                    <a:ext uri="{9D8B030D-6E8A-4147-A177-3AD203B41FA5}">
                      <a16:colId xmlns:a16="http://schemas.microsoft.com/office/drawing/2014/main" val="1616038717"/>
                    </a:ext>
                  </a:extLst>
                </a:gridCol>
                <a:gridCol w="4264659">
                  <a:extLst>
                    <a:ext uri="{9D8B030D-6E8A-4147-A177-3AD203B41FA5}">
                      <a16:colId xmlns:a16="http://schemas.microsoft.com/office/drawing/2014/main" val="4048571354"/>
                    </a:ext>
                  </a:extLst>
                </a:gridCol>
              </a:tblGrid>
              <a:tr h="370840">
                <a:tc>
                  <a:txBody>
                    <a:bodyPr/>
                    <a:lstStyle/>
                    <a:p>
                      <a:pPr algn="ctr"/>
                      <a:r>
                        <a:rPr lang="en-US" sz="2000" b="1" dirty="0"/>
                        <a:t>Abdominal mass</a:t>
                      </a:r>
                    </a:p>
                  </a:txBody>
                  <a:tcPr anchor="ctr">
                    <a:solidFill>
                      <a:schemeClr val="bg1"/>
                    </a:solidFill>
                  </a:tcPr>
                </a:tc>
                <a:tc>
                  <a:txBody>
                    <a:bodyPr/>
                    <a:lstStyle/>
                    <a:p>
                      <a:pPr algn="ctr"/>
                      <a:r>
                        <a:rPr lang="en-US" sz="2000" b="1" dirty="0"/>
                        <a:t>Neuroblastoma</a:t>
                      </a:r>
                    </a:p>
                  </a:txBody>
                  <a:tcPr anchor="ctr">
                    <a:solidFill>
                      <a:schemeClr val="bg1"/>
                    </a:solidFill>
                  </a:tcPr>
                </a:tc>
                <a:tc>
                  <a:txBody>
                    <a:bodyPr/>
                    <a:lstStyle/>
                    <a:p>
                      <a:pPr algn="ctr"/>
                      <a:r>
                        <a:rPr lang="en-US" sz="2000" b="1" dirty="0"/>
                        <a:t>Nephroblastoma</a:t>
                      </a:r>
                    </a:p>
                  </a:txBody>
                  <a:tcPr anchor="ctr">
                    <a:solidFill>
                      <a:schemeClr val="bg1"/>
                    </a:solidFill>
                  </a:tcPr>
                </a:tc>
                <a:extLst>
                  <a:ext uri="{0D108BD9-81ED-4DB2-BD59-A6C34878D82A}">
                    <a16:rowId xmlns:a16="http://schemas.microsoft.com/office/drawing/2014/main" val="137783890"/>
                  </a:ext>
                </a:extLst>
              </a:tr>
              <a:tr h="370840">
                <a:tc>
                  <a:txBody>
                    <a:bodyPr/>
                    <a:lstStyle/>
                    <a:p>
                      <a:pPr algn="ctr"/>
                      <a:r>
                        <a:rPr lang="en-US" sz="1800" dirty="0"/>
                        <a:t>Primary origin</a:t>
                      </a:r>
                    </a:p>
                  </a:txBody>
                  <a:tcPr anchor="ctr">
                    <a:solidFill>
                      <a:schemeClr val="bg1"/>
                    </a:solidFill>
                  </a:tcPr>
                </a:tc>
                <a:tc>
                  <a:txBody>
                    <a:bodyPr/>
                    <a:lstStyle/>
                    <a:p>
                      <a:pPr algn="ctr"/>
                      <a:r>
                        <a:rPr lang="en-US" sz="1800" dirty="0"/>
                        <a:t>Extrarenal (Adrenal gland or paravertebral sympathetic ganglia)</a:t>
                      </a:r>
                    </a:p>
                  </a:txBody>
                  <a:tcPr anchor="ctr">
                    <a:solidFill>
                      <a:schemeClr val="bg1"/>
                    </a:solidFill>
                  </a:tcPr>
                </a:tc>
                <a:tc>
                  <a:txBody>
                    <a:bodyPr/>
                    <a:lstStyle/>
                    <a:p>
                      <a:pPr algn="ctr"/>
                      <a:r>
                        <a:rPr lang="en-US" sz="1800" dirty="0"/>
                        <a:t>Intrarenal</a:t>
                      </a:r>
                    </a:p>
                  </a:txBody>
                  <a:tcPr anchor="ctr">
                    <a:solidFill>
                      <a:schemeClr val="bg1"/>
                    </a:solidFill>
                  </a:tcPr>
                </a:tc>
                <a:extLst>
                  <a:ext uri="{0D108BD9-81ED-4DB2-BD59-A6C34878D82A}">
                    <a16:rowId xmlns:a16="http://schemas.microsoft.com/office/drawing/2014/main" val="3216908983"/>
                  </a:ext>
                </a:extLst>
              </a:tr>
              <a:tr h="370840">
                <a:tc>
                  <a:txBody>
                    <a:bodyPr/>
                    <a:lstStyle/>
                    <a:p>
                      <a:pPr algn="ctr"/>
                      <a:r>
                        <a:rPr lang="en-US" sz="1800" dirty="0"/>
                        <a:t>Pattern of spread</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Encasement of vessels and aortic elevation, Neural extension</a:t>
                      </a:r>
                    </a:p>
                  </a:txBody>
                  <a:tcPr anchor="ctr">
                    <a:solidFill>
                      <a:schemeClr val="bg1"/>
                    </a:solidFill>
                  </a:tcPr>
                </a:tc>
                <a:tc>
                  <a:txBody>
                    <a:bodyPr/>
                    <a:lstStyle/>
                    <a:p>
                      <a:pPr algn="ctr"/>
                      <a:r>
                        <a:rPr lang="en-US" sz="1800" dirty="0"/>
                        <a:t>Direct expansion with displacement of adjacent structures</a:t>
                      </a:r>
                    </a:p>
                  </a:txBody>
                  <a:tcPr anchor="ctr">
                    <a:solidFill>
                      <a:schemeClr val="bg1"/>
                    </a:solidFill>
                  </a:tcPr>
                </a:tc>
                <a:extLst>
                  <a:ext uri="{0D108BD9-81ED-4DB2-BD59-A6C34878D82A}">
                    <a16:rowId xmlns:a16="http://schemas.microsoft.com/office/drawing/2014/main" val="1558775359"/>
                  </a:ext>
                </a:extLst>
              </a:tr>
              <a:tr h="370840">
                <a:tc>
                  <a:txBody>
                    <a:bodyPr/>
                    <a:lstStyle/>
                    <a:p>
                      <a:pPr algn="ctr"/>
                      <a:r>
                        <a:rPr lang="en-US" sz="1800" dirty="0"/>
                        <a:t>Constitutional symptoms</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More constitutional symptoms</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Less constitutional symptoms</a:t>
                      </a:r>
                    </a:p>
                  </a:txBody>
                  <a:tcPr anchor="ctr">
                    <a:solidFill>
                      <a:schemeClr val="bg1"/>
                    </a:solidFill>
                  </a:tcPr>
                </a:tc>
                <a:extLst>
                  <a:ext uri="{0D108BD9-81ED-4DB2-BD59-A6C34878D82A}">
                    <a16:rowId xmlns:a16="http://schemas.microsoft.com/office/drawing/2014/main" val="360470085"/>
                  </a:ext>
                </a:extLst>
              </a:tr>
              <a:tr h="370840">
                <a:tc>
                  <a:txBody>
                    <a:bodyPr/>
                    <a:lstStyle/>
                    <a:p>
                      <a:pPr algn="ctr"/>
                      <a:r>
                        <a:rPr lang="en-US" sz="1800" dirty="0"/>
                        <a:t>Appearance</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Very sick appearance (Irritable child)</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More healthy appearance</a:t>
                      </a:r>
                    </a:p>
                  </a:txBody>
                  <a:tcPr anchor="ctr">
                    <a:solidFill>
                      <a:schemeClr val="bg1"/>
                    </a:solidFill>
                  </a:tcPr>
                </a:tc>
                <a:extLst>
                  <a:ext uri="{0D108BD9-81ED-4DB2-BD59-A6C34878D82A}">
                    <a16:rowId xmlns:a16="http://schemas.microsoft.com/office/drawing/2014/main" val="1286274796"/>
                  </a:ext>
                </a:extLst>
              </a:tr>
              <a:tr h="370840">
                <a:tc>
                  <a:txBody>
                    <a:bodyPr/>
                    <a:lstStyle/>
                    <a:p>
                      <a:pPr algn="ctr"/>
                      <a:r>
                        <a:rPr lang="en-US" sz="1800" dirty="0"/>
                        <a:t>Physical examination</a:t>
                      </a:r>
                    </a:p>
                  </a:txBody>
                  <a:tcPr anchor="ctr">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Non-mobile mass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More likely to cross the midline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Painful</a:t>
                      </a:r>
                    </a:p>
                  </a:txBody>
                  <a:tcPr anchor="ctr">
                    <a:solidFill>
                      <a:schemeClr val="bg1"/>
                    </a:solidFill>
                  </a:tcPr>
                </a:tc>
                <a:tc>
                  <a:txBody>
                    <a:bodyPr/>
                    <a:lstStyle/>
                    <a:p>
                      <a:pPr marL="173038" indent="-173038" algn="l">
                        <a:buFont typeface="Arial" panose="020B0604020202020204" pitchFamily="34" charset="0"/>
                        <a:buChar char="•"/>
                      </a:pPr>
                      <a:r>
                        <a:rPr lang="en-US" sz="1800" dirty="0"/>
                        <a:t>Displacing mass, confined to the flank and unlikely to cross the midline</a:t>
                      </a:r>
                    </a:p>
                    <a:p>
                      <a:pPr marL="173038" indent="-173038" algn="l">
                        <a:buFont typeface="Arial" panose="020B0604020202020204" pitchFamily="34" charset="0"/>
                        <a:buChar char="•"/>
                      </a:pPr>
                      <a:r>
                        <a:rPr lang="en-US" sz="1800" dirty="0"/>
                        <a:t>Painless</a:t>
                      </a:r>
                    </a:p>
                  </a:txBody>
                  <a:tcPr anchor="ctr">
                    <a:solidFill>
                      <a:schemeClr val="bg1"/>
                    </a:solidFill>
                  </a:tcPr>
                </a:tc>
                <a:extLst>
                  <a:ext uri="{0D108BD9-81ED-4DB2-BD59-A6C34878D82A}">
                    <a16:rowId xmlns:a16="http://schemas.microsoft.com/office/drawing/2014/main" val="3184617563"/>
                  </a:ext>
                </a:extLst>
              </a:tr>
              <a:tr h="370840">
                <a:tc>
                  <a:txBody>
                    <a:bodyPr/>
                    <a:lstStyle/>
                    <a:p>
                      <a:pPr algn="ctr"/>
                      <a:r>
                        <a:rPr lang="en-US" sz="1800" dirty="0"/>
                        <a:t>Hypertension</a:t>
                      </a:r>
                    </a:p>
                  </a:txBody>
                  <a:tcPr anchor="ctr">
                    <a:solidFill>
                      <a:schemeClr val="bg1"/>
                    </a:solidFill>
                  </a:tcPr>
                </a:tc>
                <a:tc>
                  <a:txBody>
                    <a:bodyPr/>
                    <a:lstStyle/>
                    <a:p>
                      <a:pPr marL="0" indent="0" algn="ctr">
                        <a:buFont typeface="Arial" panose="020B0604020202020204" pitchFamily="34" charset="0"/>
                        <a:buNone/>
                      </a:pPr>
                      <a:r>
                        <a:rPr lang="en-US" sz="1800" dirty="0"/>
                        <a:t>Less likely; is </a:t>
                      </a:r>
                      <a:r>
                        <a:rPr lang="en-US" dirty="0"/>
                        <a:t>due to catecholamine release</a:t>
                      </a:r>
                      <a:endParaRPr lang="en-US" sz="1800" dirty="0"/>
                    </a:p>
                  </a:txBody>
                  <a:tcPr anchor="ctr">
                    <a:solidFill>
                      <a:schemeClr val="bg1"/>
                    </a:solidFill>
                  </a:tcPr>
                </a:tc>
                <a:tc>
                  <a:txBody>
                    <a:bodyPr/>
                    <a:lstStyle/>
                    <a:p>
                      <a:pPr marL="0" indent="0" algn="ctr">
                        <a:buFont typeface="Arial" panose="020B0604020202020204" pitchFamily="34" charset="0"/>
                        <a:buNone/>
                      </a:pPr>
                      <a:r>
                        <a:rPr lang="en-US" sz="1800" dirty="0"/>
                        <a:t>More likely; is </a:t>
                      </a:r>
                      <a:r>
                        <a:rPr lang="en-US" dirty="0"/>
                        <a:t>due to angiotensin</a:t>
                      </a:r>
                      <a:endParaRPr lang="en-US" sz="1800" dirty="0"/>
                    </a:p>
                  </a:txBody>
                  <a:tcPr anchor="ctr">
                    <a:solidFill>
                      <a:schemeClr val="bg1"/>
                    </a:solidFill>
                  </a:tcPr>
                </a:tc>
                <a:extLst>
                  <a:ext uri="{0D108BD9-81ED-4DB2-BD59-A6C34878D82A}">
                    <a16:rowId xmlns:a16="http://schemas.microsoft.com/office/drawing/2014/main" val="917887075"/>
                  </a:ext>
                </a:extLst>
              </a:tr>
              <a:tr h="370840">
                <a:tc>
                  <a:txBody>
                    <a:bodyPr/>
                    <a:lstStyle/>
                    <a:p>
                      <a:pPr algn="ctr"/>
                      <a:r>
                        <a:rPr lang="en-US" sz="1800" dirty="0"/>
                        <a:t>Other</a:t>
                      </a:r>
                    </a:p>
                  </a:txBody>
                  <a:tcPr anchor="ctr">
                    <a:solidFill>
                      <a:schemeClr val="bg1"/>
                    </a:solidFill>
                  </a:tcPr>
                </a:tc>
                <a:tc>
                  <a:txBody>
                    <a:bodyPr/>
                    <a:lstStyle/>
                    <a:p>
                      <a:pPr marL="285750" indent="-285750" algn="l">
                        <a:buFont typeface="Arial" panose="020B0604020202020204" pitchFamily="34" charset="0"/>
                        <a:buChar char="•"/>
                      </a:pPr>
                      <a:r>
                        <a:rPr lang="en-US" sz="1800" dirty="0"/>
                        <a:t>Externally displaces kidney</a:t>
                      </a:r>
                    </a:p>
                    <a:p>
                      <a:pPr marL="285750" indent="-285750" algn="l">
                        <a:buFont typeface="Arial" panose="020B0604020202020204" pitchFamily="34" charset="0"/>
                        <a:buChar char="•"/>
                      </a:pPr>
                      <a:r>
                        <a:rPr lang="en-US" sz="1800" dirty="0"/>
                        <a:t>Often calcified</a:t>
                      </a:r>
                    </a:p>
                    <a:p>
                      <a:pPr marL="285750" indent="-285750" algn="l">
                        <a:buFont typeface="Arial" panose="020B0604020202020204" pitchFamily="34" charset="0"/>
                        <a:buChar char="•"/>
                      </a:pPr>
                      <a:r>
                        <a:rPr lang="en-US" sz="1800" dirty="0"/>
                        <a:t>Racoon eyes</a:t>
                      </a:r>
                    </a:p>
                  </a:txBody>
                  <a:tcPr anchor="ctr">
                    <a:solidFill>
                      <a:schemeClr val="bg1"/>
                    </a:solidFill>
                  </a:tcPr>
                </a:tc>
                <a:tc>
                  <a:txBody>
                    <a:bodyPr/>
                    <a:lstStyle/>
                    <a:p>
                      <a:pPr marL="342900" indent="-342900" algn="l">
                        <a:buFont typeface="Arial" panose="020B0604020202020204" pitchFamily="34" charset="0"/>
                        <a:buChar char="•"/>
                      </a:pPr>
                      <a:r>
                        <a:rPr lang="en-US" sz="1800" dirty="0"/>
                        <a:t>Intrinsically displaces urinary collection system</a:t>
                      </a:r>
                    </a:p>
                    <a:p>
                      <a:pPr marL="342900" indent="-342900" algn="l">
                        <a:buFont typeface="Arial" panose="020B0604020202020204" pitchFamily="34" charset="0"/>
                        <a:buChar char="•"/>
                      </a:pPr>
                      <a:r>
                        <a:rPr lang="en-US" sz="1800" dirty="0"/>
                        <a:t>Macroglossia</a:t>
                      </a:r>
                    </a:p>
                    <a:p>
                      <a:pPr marL="342900" indent="-342900" algn="l">
                        <a:buFont typeface="Arial" panose="020B0604020202020204" pitchFamily="34" charset="0"/>
                        <a:buChar char="•"/>
                      </a:pPr>
                      <a:r>
                        <a:rPr lang="en-US" sz="1800" dirty="0"/>
                        <a:t>Hematuria</a:t>
                      </a:r>
                    </a:p>
                  </a:txBody>
                  <a:tcPr anchor="ctr">
                    <a:solidFill>
                      <a:schemeClr val="bg1"/>
                    </a:solidFill>
                  </a:tcPr>
                </a:tc>
                <a:extLst>
                  <a:ext uri="{0D108BD9-81ED-4DB2-BD59-A6C34878D82A}">
                    <a16:rowId xmlns:a16="http://schemas.microsoft.com/office/drawing/2014/main" val="1374964827"/>
                  </a:ext>
                </a:extLst>
              </a:tr>
            </a:tbl>
          </a:graphicData>
        </a:graphic>
      </p:graphicFrame>
    </p:spTree>
    <p:extLst>
      <p:ext uri="{BB962C8B-B14F-4D97-AF65-F5344CB8AC3E}">
        <p14:creationId xmlns:p14="http://schemas.microsoft.com/office/powerpoint/2010/main" val="27048499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CE4A6-FDFA-062D-6416-C77DFFA675FA}"/>
              </a:ext>
            </a:extLst>
          </p:cNvPr>
          <p:cNvSpPr>
            <a:spLocks noGrp="1"/>
          </p:cNvSpPr>
          <p:nvPr>
            <p:ph type="title"/>
          </p:nvPr>
        </p:nvSpPr>
        <p:spPr/>
        <p:txBody>
          <a:bodyPr/>
          <a:lstStyle/>
          <a:p>
            <a:r>
              <a:rPr lang="en-US" dirty="0"/>
              <a:t>Abdominal mass DDx</a:t>
            </a:r>
          </a:p>
        </p:txBody>
      </p:sp>
      <p:sp>
        <p:nvSpPr>
          <p:cNvPr id="4" name="Content Placeholder 3">
            <a:extLst>
              <a:ext uri="{FF2B5EF4-FFF2-40B4-BE49-F238E27FC236}">
                <a16:creationId xmlns:a16="http://schemas.microsoft.com/office/drawing/2014/main" id="{C97551A5-DD22-CB06-45D2-068A6461464E}"/>
              </a:ext>
            </a:extLst>
          </p:cNvPr>
          <p:cNvSpPr>
            <a:spLocks noGrp="1"/>
          </p:cNvSpPr>
          <p:nvPr>
            <p:ph sz="half" idx="1"/>
          </p:nvPr>
        </p:nvSpPr>
        <p:spPr/>
        <p:txBody>
          <a:bodyPr/>
          <a:lstStyle/>
          <a:p>
            <a:pPr marL="0" indent="0" algn="ctr">
              <a:buNone/>
            </a:pPr>
            <a:r>
              <a:rPr lang="en-US" b="1" dirty="0"/>
              <a:t>Neuroblastoma</a:t>
            </a:r>
          </a:p>
          <a:p>
            <a:pPr>
              <a:buFont typeface="Courier New" panose="02070309020205020404" pitchFamily="49" charset="0"/>
              <a:buChar char="o"/>
            </a:pPr>
            <a:r>
              <a:rPr lang="en-US" sz="2400" dirty="0">
                <a:solidFill>
                  <a:srgbClr val="C00000"/>
                </a:solidFill>
              </a:rPr>
              <a:t>Calcifications</a:t>
            </a:r>
            <a:r>
              <a:rPr lang="en-US" sz="2400" dirty="0"/>
              <a:t> more likely seen in neuroblastoma</a:t>
            </a:r>
          </a:p>
        </p:txBody>
      </p:sp>
      <p:sp>
        <p:nvSpPr>
          <p:cNvPr id="5" name="Content Placeholder 4">
            <a:extLst>
              <a:ext uri="{FF2B5EF4-FFF2-40B4-BE49-F238E27FC236}">
                <a16:creationId xmlns:a16="http://schemas.microsoft.com/office/drawing/2014/main" id="{D8D5872A-4E56-5ED5-1B9C-3A567149D8F2}"/>
              </a:ext>
            </a:extLst>
          </p:cNvPr>
          <p:cNvSpPr>
            <a:spLocks noGrp="1"/>
          </p:cNvSpPr>
          <p:nvPr>
            <p:ph sz="half" idx="2"/>
          </p:nvPr>
        </p:nvSpPr>
        <p:spPr/>
        <p:txBody>
          <a:bodyPr/>
          <a:lstStyle/>
          <a:p>
            <a:pPr marL="0" indent="0" algn="ctr">
              <a:buNone/>
            </a:pPr>
            <a:r>
              <a:rPr lang="en-US" b="1" dirty="0"/>
              <a:t>Nephroblastoma</a:t>
            </a:r>
          </a:p>
          <a:p>
            <a:pPr>
              <a:buFont typeface="Courier New" panose="02070309020205020404" pitchFamily="49" charset="0"/>
              <a:buChar char="o"/>
            </a:pPr>
            <a:r>
              <a:rPr lang="en-US" sz="2600" dirty="0"/>
              <a:t>“</a:t>
            </a:r>
            <a:r>
              <a:rPr lang="en-US" sz="2400" dirty="0"/>
              <a:t>Claw sign: Sharp angles on either sides of the mass”: Wilms mass arising from kidney</a:t>
            </a:r>
            <a:endParaRPr lang="en-US" sz="2600" dirty="0"/>
          </a:p>
          <a:p>
            <a:pPr>
              <a:buFont typeface="Courier New" panose="02070309020205020404" pitchFamily="49" charset="0"/>
              <a:buChar char="o"/>
            </a:pPr>
            <a:endParaRPr lang="en-US" sz="2400" dirty="0"/>
          </a:p>
        </p:txBody>
      </p:sp>
      <p:pic>
        <p:nvPicPr>
          <p:cNvPr id="7" name="Picture 6">
            <a:extLst>
              <a:ext uri="{FF2B5EF4-FFF2-40B4-BE49-F238E27FC236}">
                <a16:creationId xmlns:a16="http://schemas.microsoft.com/office/drawing/2014/main" id="{278F3C0E-9EBF-65B2-ADB2-E8629D219E31}"/>
              </a:ext>
            </a:extLst>
          </p:cNvPr>
          <p:cNvPicPr>
            <a:picLocks noChangeAspect="1"/>
          </p:cNvPicPr>
          <p:nvPr/>
        </p:nvPicPr>
        <p:blipFill>
          <a:blip r:embed="rId2"/>
          <a:stretch>
            <a:fillRect/>
          </a:stretch>
        </p:blipFill>
        <p:spPr>
          <a:xfrm>
            <a:off x="1323905" y="3066376"/>
            <a:ext cx="4210190" cy="3110587"/>
          </a:xfrm>
          <a:prstGeom prst="rect">
            <a:avLst/>
          </a:prstGeom>
        </p:spPr>
      </p:pic>
      <p:pic>
        <p:nvPicPr>
          <p:cNvPr id="9" name="Picture 8">
            <a:extLst>
              <a:ext uri="{FF2B5EF4-FFF2-40B4-BE49-F238E27FC236}">
                <a16:creationId xmlns:a16="http://schemas.microsoft.com/office/drawing/2014/main" id="{56A84168-5B06-FCBF-ECEB-89507A4AD0FF}"/>
              </a:ext>
            </a:extLst>
          </p:cNvPr>
          <p:cNvPicPr>
            <a:picLocks noChangeAspect="1"/>
          </p:cNvPicPr>
          <p:nvPr/>
        </p:nvPicPr>
        <p:blipFill>
          <a:blip r:embed="rId3"/>
          <a:stretch>
            <a:fillRect/>
          </a:stretch>
        </p:blipFill>
        <p:spPr>
          <a:xfrm>
            <a:off x="6657905" y="3066376"/>
            <a:ext cx="4210190" cy="3110587"/>
          </a:xfrm>
          <a:prstGeom prst="rect">
            <a:avLst/>
          </a:prstGeom>
        </p:spPr>
      </p:pic>
    </p:spTree>
    <p:extLst>
      <p:ext uri="{BB962C8B-B14F-4D97-AF65-F5344CB8AC3E}">
        <p14:creationId xmlns:p14="http://schemas.microsoft.com/office/powerpoint/2010/main" val="30580001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A93F-94A8-0343-D992-99EC78FB228F}"/>
              </a:ext>
            </a:extLst>
          </p:cNvPr>
          <p:cNvSpPr>
            <a:spLocks noGrp="1"/>
          </p:cNvSpPr>
          <p:nvPr>
            <p:ph type="title"/>
          </p:nvPr>
        </p:nvSpPr>
        <p:spPr/>
        <p:txBody>
          <a:bodyPr/>
          <a:lstStyle/>
          <a:p>
            <a:r>
              <a:rPr lang="en-US" dirty="0"/>
              <a:t>Abdominal mass DDx</a:t>
            </a:r>
          </a:p>
        </p:txBody>
      </p:sp>
      <p:pic>
        <p:nvPicPr>
          <p:cNvPr id="5" name="Content Placeholder 4">
            <a:extLst>
              <a:ext uri="{FF2B5EF4-FFF2-40B4-BE49-F238E27FC236}">
                <a16:creationId xmlns:a16="http://schemas.microsoft.com/office/drawing/2014/main" id="{DC421368-61DE-6618-E61D-67C973C82F54}"/>
              </a:ext>
            </a:extLst>
          </p:cNvPr>
          <p:cNvPicPr>
            <a:picLocks noGrp="1" noChangeAspect="1"/>
          </p:cNvPicPr>
          <p:nvPr>
            <p:ph idx="1"/>
          </p:nvPr>
        </p:nvPicPr>
        <p:blipFill>
          <a:blip r:embed="rId2"/>
          <a:stretch>
            <a:fillRect/>
          </a:stretch>
        </p:blipFill>
        <p:spPr>
          <a:xfrm>
            <a:off x="838201" y="1243966"/>
            <a:ext cx="5257799" cy="3718380"/>
          </a:xfrm>
        </p:spPr>
      </p:pic>
      <p:pic>
        <p:nvPicPr>
          <p:cNvPr id="7" name="Picture 6">
            <a:extLst>
              <a:ext uri="{FF2B5EF4-FFF2-40B4-BE49-F238E27FC236}">
                <a16:creationId xmlns:a16="http://schemas.microsoft.com/office/drawing/2014/main" id="{093A396F-6F67-AC98-89BE-B1D8191F6374}"/>
              </a:ext>
            </a:extLst>
          </p:cNvPr>
          <p:cNvPicPr>
            <a:picLocks noChangeAspect="1"/>
          </p:cNvPicPr>
          <p:nvPr/>
        </p:nvPicPr>
        <p:blipFill>
          <a:blip r:embed="rId3"/>
          <a:stretch>
            <a:fillRect/>
          </a:stretch>
        </p:blipFill>
        <p:spPr>
          <a:xfrm>
            <a:off x="6252333" y="1359195"/>
            <a:ext cx="5101466" cy="3334725"/>
          </a:xfrm>
          <a:prstGeom prst="rect">
            <a:avLst/>
          </a:prstGeom>
        </p:spPr>
      </p:pic>
    </p:spTree>
    <p:extLst>
      <p:ext uri="{BB962C8B-B14F-4D97-AF65-F5344CB8AC3E}">
        <p14:creationId xmlns:p14="http://schemas.microsoft.com/office/powerpoint/2010/main" val="32029991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362C-7601-2AE0-A7E2-2BB033465AB8}"/>
              </a:ext>
            </a:extLst>
          </p:cNvPr>
          <p:cNvSpPr>
            <a:spLocks noGrp="1"/>
          </p:cNvSpPr>
          <p:nvPr>
            <p:ph type="title"/>
          </p:nvPr>
        </p:nvSpPr>
        <p:spPr/>
        <p:txBody>
          <a:bodyPr/>
          <a:lstStyle/>
          <a:p>
            <a:r>
              <a:rPr lang="en-US" dirty="0"/>
              <a:t>Case discussion</a:t>
            </a:r>
          </a:p>
        </p:txBody>
      </p:sp>
      <p:sp>
        <p:nvSpPr>
          <p:cNvPr id="3" name="Content Placeholder 2">
            <a:extLst>
              <a:ext uri="{FF2B5EF4-FFF2-40B4-BE49-F238E27FC236}">
                <a16:creationId xmlns:a16="http://schemas.microsoft.com/office/drawing/2014/main" id="{AC069DBD-1FA3-0F82-755E-61E96E771DC5}"/>
              </a:ext>
            </a:extLst>
          </p:cNvPr>
          <p:cNvSpPr>
            <a:spLocks noGrp="1"/>
          </p:cNvSpPr>
          <p:nvPr>
            <p:ph idx="1"/>
          </p:nvPr>
        </p:nvSpPr>
        <p:spPr/>
        <p:txBody>
          <a:bodyPr/>
          <a:lstStyle/>
          <a:p>
            <a:pPr marL="0" indent="0">
              <a:buNone/>
            </a:pPr>
            <a:r>
              <a:rPr lang="en-US" b="1" dirty="0"/>
              <a:t>Hx</a:t>
            </a:r>
            <a:r>
              <a:rPr lang="en-US" dirty="0"/>
              <a:t>: A child is seen by the PCP. The mother has noticed the child’s abdomen was different upon bathing</a:t>
            </a:r>
          </a:p>
          <a:p>
            <a:pPr marL="0" indent="0">
              <a:buNone/>
            </a:pPr>
            <a:endParaRPr lang="en-US" dirty="0"/>
          </a:p>
          <a:p>
            <a:pPr marL="0" indent="0">
              <a:buNone/>
            </a:pPr>
            <a:r>
              <a:rPr lang="en-US" sz="2800" b="1" dirty="0"/>
              <a:t>Q1</a:t>
            </a:r>
            <a:r>
              <a:rPr lang="en-US" sz="2800" dirty="0"/>
              <a:t>: What other points of the history do you want to know?</a:t>
            </a:r>
          </a:p>
          <a:p>
            <a:pPr marL="0" indent="0">
              <a:buNone/>
            </a:pPr>
            <a:r>
              <a:rPr lang="en-US" sz="2800" b="1" dirty="0"/>
              <a:t>Q2</a:t>
            </a:r>
            <a:r>
              <a:rPr lang="en-US" sz="2800" dirty="0"/>
              <a:t>: What specifically would you look for? (Physical Exam)</a:t>
            </a:r>
          </a:p>
          <a:p>
            <a:pPr marL="0" indent="0">
              <a:buNone/>
            </a:pPr>
            <a:r>
              <a:rPr lang="en-US" sz="2800" b="1" dirty="0"/>
              <a:t>Q3</a:t>
            </a:r>
            <a:r>
              <a:rPr lang="en-US" sz="2800" dirty="0"/>
              <a:t>: What labs are needed?</a:t>
            </a:r>
          </a:p>
          <a:p>
            <a:pPr marL="0" indent="0">
              <a:buNone/>
            </a:pPr>
            <a:r>
              <a:rPr lang="en-US" sz="2800" b="1" dirty="0"/>
              <a:t>Q4</a:t>
            </a:r>
            <a:r>
              <a:rPr lang="en-US" sz="2800" dirty="0"/>
              <a:t>: What imaging is needed, findings?</a:t>
            </a:r>
          </a:p>
          <a:p>
            <a:pPr marL="0" indent="0">
              <a:buNone/>
            </a:pPr>
            <a:r>
              <a:rPr lang="en-US" sz="2800" b="1" dirty="0"/>
              <a:t>Q5</a:t>
            </a:r>
            <a:r>
              <a:rPr lang="en-US" sz="2800" dirty="0"/>
              <a:t>: What is your diagnosis?</a:t>
            </a:r>
          </a:p>
          <a:p>
            <a:pPr marL="0" indent="0">
              <a:buNone/>
            </a:pPr>
            <a:r>
              <a:rPr lang="en-US" sz="2800" b="1" dirty="0"/>
              <a:t>Q6</a:t>
            </a:r>
            <a:r>
              <a:rPr lang="en-US" sz="2800" dirty="0"/>
              <a:t>: What is your plan?</a:t>
            </a:r>
          </a:p>
          <a:p>
            <a:pPr marL="0" indent="0">
              <a:buNone/>
            </a:pPr>
            <a:endParaRPr lang="en-US" dirty="0"/>
          </a:p>
        </p:txBody>
      </p:sp>
    </p:spTree>
    <p:extLst>
      <p:ext uri="{BB962C8B-B14F-4D97-AF65-F5344CB8AC3E}">
        <p14:creationId xmlns:p14="http://schemas.microsoft.com/office/powerpoint/2010/main" val="1686075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18D2-5BA9-07B9-A320-AA2F33975A04}"/>
              </a:ext>
            </a:extLst>
          </p:cNvPr>
          <p:cNvSpPr>
            <a:spLocks noGrp="1"/>
          </p:cNvSpPr>
          <p:nvPr>
            <p:ph type="title"/>
          </p:nvPr>
        </p:nvSpPr>
        <p:spPr/>
        <p:txBody>
          <a:bodyPr/>
          <a:lstStyle/>
          <a:p>
            <a:r>
              <a:rPr lang="en-US" dirty="0"/>
              <a:t>Case discussion</a:t>
            </a:r>
          </a:p>
        </p:txBody>
      </p:sp>
      <p:sp>
        <p:nvSpPr>
          <p:cNvPr id="3" name="Content Placeholder 2">
            <a:extLst>
              <a:ext uri="{FF2B5EF4-FFF2-40B4-BE49-F238E27FC236}">
                <a16:creationId xmlns:a16="http://schemas.microsoft.com/office/drawing/2014/main" id="{5ED3518E-F95D-7D23-0BBD-474051A7741F}"/>
              </a:ext>
            </a:extLst>
          </p:cNvPr>
          <p:cNvSpPr>
            <a:spLocks noGrp="1"/>
          </p:cNvSpPr>
          <p:nvPr>
            <p:ph idx="1"/>
          </p:nvPr>
        </p:nvSpPr>
        <p:spPr/>
        <p:txBody>
          <a:bodyPr/>
          <a:lstStyle/>
          <a:p>
            <a:r>
              <a:rPr lang="en-US" sz="2800" b="1" dirty="0"/>
              <a:t>What other points of the history do you want to know?</a:t>
            </a:r>
            <a:endParaRPr lang="en-US" b="1" dirty="0"/>
          </a:p>
          <a:p>
            <a:pPr lvl="1"/>
            <a:r>
              <a:rPr lang="en-US" b="1" dirty="0"/>
              <a:t>Age</a:t>
            </a:r>
            <a:r>
              <a:rPr lang="en-US" dirty="0"/>
              <a:t>: a crucial factor that may adjust the differential diagnosis </a:t>
            </a:r>
          </a:p>
          <a:p>
            <a:pPr lvl="1"/>
            <a:r>
              <a:rPr lang="en-US" b="1" dirty="0"/>
              <a:t>Mass</a:t>
            </a:r>
            <a:r>
              <a:rPr lang="en-US" dirty="0"/>
              <a:t>: duration, associated pain, changes in eating and elimination patterns, history of trauma </a:t>
            </a:r>
          </a:p>
          <a:p>
            <a:pPr lvl="1"/>
            <a:r>
              <a:rPr lang="en-US" b="1" dirty="0"/>
              <a:t>Birth Hx</a:t>
            </a:r>
            <a:r>
              <a:rPr lang="en-US" dirty="0"/>
              <a:t>: prematurity, difficult birth, prenatal care</a:t>
            </a:r>
          </a:p>
          <a:p>
            <a:pPr lvl="1"/>
            <a:r>
              <a:rPr lang="en-US" b="1" dirty="0"/>
              <a:t>Medical Hx</a:t>
            </a:r>
            <a:r>
              <a:rPr lang="en-US" dirty="0"/>
              <a:t>: associated medical illnesses. Previous concerns for hematuria or hypertension</a:t>
            </a:r>
          </a:p>
          <a:p>
            <a:pPr lvl="1"/>
            <a:r>
              <a:rPr lang="en-US" b="1" dirty="0"/>
              <a:t>Family Hx</a:t>
            </a:r>
            <a:r>
              <a:rPr lang="en-US" dirty="0"/>
              <a:t>: syndromes (Beckwith-Wiedemann, WAGR, Gardner) </a:t>
            </a:r>
          </a:p>
          <a:p>
            <a:pPr lvl="1"/>
            <a:r>
              <a:rPr lang="en-US" b="1" dirty="0"/>
              <a:t>Review of system</a:t>
            </a:r>
            <a:r>
              <a:rPr lang="en-US" dirty="0"/>
              <a:t>: night sweats, malaise, bleeding or bruising, skin changes </a:t>
            </a:r>
          </a:p>
        </p:txBody>
      </p:sp>
    </p:spTree>
    <p:extLst>
      <p:ext uri="{BB962C8B-B14F-4D97-AF65-F5344CB8AC3E}">
        <p14:creationId xmlns:p14="http://schemas.microsoft.com/office/powerpoint/2010/main" val="14555533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F5B0-7D84-B47D-80FF-C9B04CD4CC0B}"/>
              </a:ext>
            </a:extLst>
          </p:cNvPr>
          <p:cNvSpPr>
            <a:spLocks noGrp="1"/>
          </p:cNvSpPr>
          <p:nvPr>
            <p:ph type="title"/>
          </p:nvPr>
        </p:nvSpPr>
        <p:spPr/>
        <p:txBody>
          <a:bodyPr/>
          <a:lstStyle/>
          <a:p>
            <a:r>
              <a:rPr lang="en-US" dirty="0"/>
              <a:t>Case discussion</a:t>
            </a:r>
          </a:p>
        </p:txBody>
      </p:sp>
      <p:sp>
        <p:nvSpPr>
          <p:cNvPr id="3" name="Content Placeholder 2">
            <a:extLst>
              <a:ext uri="{FF2B5EF4-FFF2-40B4-BE49-F238E27FC236}">
                <a16:creationId xmlns:a16="http://schemas.microsoft.com/office/drawing/2014/main" id="{9941411C-661C-AAEA-92E5-AAFB0604EFAC}"/>
              </a:ext>
            </a:extLst>
          </p:cNvPr>
          <p:cNvSpPr>
            <a:spLocks noGrp="1"/>
          </p:cNvSpPr>
          <p:nvPr>
            <p:ph idx="1"/>
          </p:nvPr>
        </p:nvSpPr>
        <p:spPr/>
        <p:txBody>
          <a:bodyPr>
            <a:normAutofit fontScale="92500" lnSpcReduction="10000"/>
          </a:bodyPr>
          <a:lstStyle/>
          <a:p>
            <a:r>
              <a:rPr lang="en-US" b="1" dirty="0"/>
              <a:t>What specifically would you look for? </a:t>
            </a:r>
          </a:p>
          <a:p>
            <a:pPr lvl="1"/>
            <a:r>
              <a:rPr lang="en-US" b="1" dirty="0"/>
              <a:t>Vital Signs</a:t>
            </a:r>
            <a:r>
              <a:rPr lang="en-US" dirty="0"/>
              <a:t>: some tumors can cause elevated HR, BP; some masses may push up on diaphragm and limit breathing </a:t>
            </a:r>
          </a:p>
          <a:p>
            <a:pPr lvl="1"/>
            <a:r>
              <a:rPr lang="en-US" b="1" dirty="0"/>
              <a:t>NB</a:t>
            </a:r>
            <a:r>
              <a:rPr lang="en-US" dirty="0"/>
              <a:t>: This is a neoplasm of neural crest origin, arising in the adrenal medulla and along the sympathetic ganglion chain from the neck to the pelvis</a:t>
            </a:r>
          </a:p>
          <a:p>
            <a:pPr lvl="1"/>
            <a:r>
              <a:rPr lang="en-US" b="1" dirty="0"/>
              <a:t>Appearance</a:t>
            </a:r>
            <a:r>
              <a:rPr lang="en-US" dirty="0"/>
              <a:t>: </a:t>
            </a:r>
            <a:r>
              <a:rPr lang="en-US" sz="2400" dirty="0"/>
              <a:t>healthy or ill </a:t>
            </a:r>
            <a:r>
              <a:rPr lang="en-US" dirty="0"/>
              <a:t>appearance, Look for overgrowth (Beckwith-Wiedemann syndrome)</a:t>
            </a:r>
          </a:p>
          <a:p>
            <a:pPr lvl="1"/>
            <a:r>
              <a:rPr lang="pt-BR" b="1" dirty="0"/>
              <a:t>Head &amp; Neck</a:t>
            </a:r>
            <a:r>
              <a:rPr lang="pt-BR" dirty="0"/>
              <a:t>: aniridia, raccoon eyes, proptosis, </a:t>
            </a:r>
            <a:r>
              <a:rPr lang="en-US" dirty="0"/>
              <a:t>Horner’s syndrome</a:t>
            </a:r>
          </a:p>
          <a:p>
            <a:pPr lvl="1"/>
            <a:r>
              <a:rPr lang="en-US" b="1" dirty="0"/>
              <a:t>Chest</a:t>
            </a:r>
            <a:r>
              <a:rPr lang="en-US" dirty="0"/>
              <a:t>: Rapid and shallow breathing </a:t>
            </a:r>
          </a:p>
          <a:p>
            <a:pPr lvl="1"/>
            <a:r>
              <a:rPr lang="en-US" b="1" dirty="0"/>
              <a:t>Cardiac</a:t>
            </a:r>
            <a:r>
              <a:rPr lang="en-US" dirty="0"/>
              <a:t>: congestive HF (SCT= Vascular Steal Syndrome)</a:t>
            </a:r>
          </a:p>
          <a:p>
            <a:pPr lvl="1"/>
            <a:r>
              <a:rPr lang="en-US" dirty="0"/>
              <a:t>Lymphadenopathy</a:t>
            </a:r>
          </a:p>
          <a:p>
            <a:pPr lvl="1"/>
            <a:r>
              <a:rPr lang="en-US" b="1" dirty="0"/>
              <a:t>Abdomen</a:t>
            </a:r>
          </a:p>
          <a:p>
            <a:pPr lvl="2"/>
            <a:r>
              <a:rPr lang="en-US" dirty="0"/>
              <a:t>Omphalocele, hepatosplenomegaly</a:t>
            </a:r>
          </a:p>
          <a:p>
            <a:pPr lvl="2"/>
            <a:r>
              <a:rPr lang="en-US" dirty="0"/>
              <a:t>Mass: location, configuration, size, consistency, mobility, tenderness</a:t>
            </a:r>
          </a:p>
          <a:p>
            <a:pPr lvl="1"/>
            <a:r>
              <a:rPr lang="en-US" b="1" dirty="0"/>
              <a:t>GU</a:t>
            </a:r>
            <a:r>
              <a:rPr lang="en-US" dirty="0"/>
              <a:t>: ambiguous genitalia, hypospadias, cryptorchidism</a:t>
            </a:r>
          </a:p>
        </p:txBody>
      </p:sp>
    </p:spTree>
    <p:extLst>
      <p:ext uri="{BB962C8B-B14F-4D97-AF65-F5344CB8AC3E}">
        <p14:creationId xmlns:p14="http://schemas.microsoft.com/office/powerpoint/2010/main" val="304490601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4E0ED-C319-5A39-C20D-98D008C8BAAC}"/>
              </a:ext>
            </a:extLst>
          </p:cNvPr>
          <p:cNvSpPr>
            <a:spLocks noGrp="1"/>
          </p:cNvSpPr>
          <p:nvPr>
            <p:ph type="title"/>
          </p:nvPr>
        </p:nvSpPr>
        <p:spPr/>
        <p:txBody>
          <a:bodyPr/>
          <a:lstStyle/>
          <a:p>
            <a:r>
              <a:rPr lang="en-US" dirty="0"/>
              <a:t>Case discussion</a:t>
            </a:r>
          </a:p>
        </p:txBody>
      </p:sp>
      <p:sp>
        <p:nvSpPr>
          <p:cNvPr id="3" name="Content Placeholder 2">
            <a:extLst>
              <a:ext uri="{FF2B5EF4-FFF2-40B4-BE49-F238E27FC236}">
                <a16:creationId xmlns:a16="http://schemas.microsoft.com/office/drawing/2014/main" id="{3DA40E73-CCF6-E6F5-16B4-7680B61B9A73}"/>
              </a:ext>
            </a:extLst>
          </p:cNvPr>
          <p:cNvSpPr>
            <a:spLocks noGrp="1"/>
          </p:cNvSpPr>
          <p:nvPr>
            <p:ph idx="1"/>
          </p:nvPr>
        </p:nvSpPr>
        <p:spPr>
          <a:xfrm>
            <a:off x="838200" y="1254225"/>
            <a:ext cx="10515600" cy="5095775"/>
          </a:xfrm>
        </p:spPr>
        <p:txBody>
          <a:bodyPr>
            <a:normAutofit lnSpcReduction="10000"/>
          </a:bodyPr>
          <a:lstStyle/>
          <a:p>
            <a:r>
              <a:rPr lang="en-US" sz="2800" b="1" dirty="0"/>
              <a:t>What labs are needed?</a:t>
            </a:r>
          </a:p>
          <a:p>
            <a:pPr lvl="1"/>
            <a:r>
              <a:rPr lang="en-US" dirty="0"/>
              <a:t>CBC and differential </a:t>
            </a:r>
          </a:p>
          <a:p>
            <a:pPr lvl="1"/>
            <a:r>
              <a:rPr lang="en-US" dirty="0"/>
              <a:t>Electrolytes, BUN, Cr</a:t>
            </a:r>
          </a:p>
          <a:p>
            <a:pPr lvl="1"/>
            <a:r>
              <a:rPr lang="en-US" dirty="0"/>
              <a:t>Liver function tests</a:t>
            </a:r>
          </a:p>
          <a:p>
            <a:pPr lvl="1"/>
            <a:r>
              <a:rPr lang="en-US" dirty="0"/>
              <a:t>Amylase, lipase</a:t>
            </a:r>
          </a:p>
          <a:p>
            <a:pPr lvl="1"/>
            <a:r>
              <a:rPr lang="en-US" dirty="0"/>
              <a:t>Urine: Urinalysis, Vanillylmandelic acid (VMA), Homovanillic acid (HVA) </a:t>
            </a:r>
          </a:p>
          <a:p>
            <a:pPr lvl="1"/>
            <a:r>
              <a:rPr lang="en-US" dirty="0"/>
              <a:t>Tumor markers: alpha-fetoprotein (AFP), </a:t>
            </a:r>
            <a:r>
              <a:rPr lang="el-GR" dirty="0"/>
              <a:t>β</a:t>
            </a:r>
            <a:r>
              <a:rPr lang="en-US" dirty="0"/>
              <a:t>-HCG </a:t>
            </a:r>
          </a:p>
          <a:p>
            <a:r>
              <a:rPr lang="en-US" sz="2800" b="1" dirty="0"/>
              <a:t>What imaging is needed, findings?</a:t>
            </a:r>
          </a:p>
          <a:p>
            <a:pPr lvl="1"/>
            <a:r>
              <a:rPr lang="en-US" b="1" dirty="0"/>
              <a:t>Ultrasound</a:t>
            </a:r>
            <a:r>
              <a:rPr lang="en-US" dirty="0"/>
              <a:t>: good first test</a:t>
            </a:r>
          </a:p>
          <a:p>
            <a:pPr lvl="1"/>
            <a:r>
              <a:rPr lang="en-US" b="1" dirty="0"/>
              <a:t>CT scan</a:t>
            </a:r>
            <a:r>
              <a:rPr lang="en-US" dirty="0"/>
              <a:t>: good to help plan surgery and for staging</a:t>
            </a:r>
          </a:p>
          <a:p>
            <a:pPr lvl="2"/>
            <a:r>
              <a:rPr lang="en-US" dirty="0"/>
              <a:t>Wilms Tumor: “Claw sign</a:t>
            </a:r>
          </a:p>
          <a:p>
            <a:pPr lvl="2"/>
            <a:r>
              <a:rPr lang="en-US" dirty="0"/>
              <a:t>Neuroblastoma: Calcifications</a:t>
            </a:r>
          </a:p>
          <a:p>
            <a:pPr lvl="1"/>
            <a:r>
              <a:rPr lang="en-US" b="1" dirty="0"/>
              <a:t>MRI</a:t>
            </a:r>
            <a:r>
              <a:rPr lang="en-US" dirty="0"/>
              <a:t>: limited application</a:t>
            </a:r>
          </a:p>
          <a:p>
            <a:pPr lvl="1"/>
            <a:r>
              <a:rPr lang="en-US" b="1" dirty="0"/>
              <a:t>Nuclear scans</a:t>
            </a:r>
            <a:r>
              <a:rPr lang="en-US" dirty="0"/>
              <a:t>: selective use based on diagnosis </a:t>
            </a:r>
          </a:p>
        </p:txBody>
      </p:sp>
    </p:spTree>
    <p:extLst>
      <p:ext uri="{BB962C8B-B14F-4D97-AF65-F5344CB8AC3E}">
        <p14:creationId xmlns:p14="http://schemas.microsoft.com/office/powerpoint/2010/main" val="14155729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470BD-285F-DED1-9FC6-D0C47629F53E}"/>
              </a:ext>
            </a:extLst>
          </p:cNvPr>
          <p:cNvSpPr>
            <a:spLocks noGrp="1"/>
          </p:cNvSpPr>
          <p:nvPr>
            <p:ph type="title"/>
          </p:nvPr>
        </p:nvSpPr>
        <p:spPr/>
        <p:txBody>
          <a:bodyPr>
            <a:normAutofit/>
          </a:bodyPr>
          <a:lstStyle/>
          <a:p>
            <a:r>
              <a:rPr lang="en-US" dirty="0"/>
              <a:t>Case discussion – </a:t>
            </a:r>
            <a:r>
              <a:rPr lang="en-US" sz="4400" dirty="0"/>
              <a:t>What is your Dx and plan?</a:t>
            </a:r>
            <a:endParaRPr lang="en-US" dirty="0"/>
          </a:p>
        </p:txBody>
      </p:sp>
      <p:pic>
        <p:nvPicPr>
          <p:cNvPr id="6" name="Content Placeholder 5">
            <a:extLst>
              <a:ext uri="{FF2B5EF4-FFF2-40B4-BE49-F238E27FC236}">
                <a16:creationId xmlns:a16="http://schemas.microsoft.com/office/drawing/2014/main" id="{E90EBEA5-EB7C-D581-8644-09B840936EF5}"/>
              </a:ext>
            </a:extLst>
          </p:cNvPr>
          <p:cNvPicPr>
            <a:picLocks noGrp="1" noChangeAspect="1"/>
          </p:cNvPicPr>
          <p:nvPr>
            <p:ph idx="1"/>
          </p:nvPr>
        </p:nvPicPr>
        <p:blipFill>
          <a:blip r:embed="rId2"/>
          <a:stretch>
            <a:fillRect/>
          </a:stretch>
        </p:blipFill>
        <p:spPr>
          <a:xfrm>
            <a:off x="1920240" y="1173564"/>
            <a:ext cx="8351520" cy="5561480"/>
          </a:xfrm>
          <a:prstGeom prst="rect">
            <a:avLst/>
          </a:prstGeom>
        </p:spPr>
      </p:pic>
    </p:spTree>
    <p:extLst>
      <p:ext uri="{BB962C8B-B14F-4D97-AF65-F5344CB8AC3E}">
        <p14:creationId xmlns:p14="http://schemas.microsoft.com/office/powerpoint/2010/main" val="5607524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9716-5B2F-ACD5-8D16-5AD130C1BDF8}"/>
              </a:ext>
            </a:extLst>
          </p:cNvPr>
          <p:cNvSpPr>
            <a:spLocks noGrp="1"/>
          </p:cNvSpPr>
          <p:nvPr>
            <p:ph type="title"/>
          </p:nvPr>
        </p:nvSpPr>
        <p:spPr/>
        <p:txBody>
          <a:bodyPr/>
          <a:lstStyle/>
          <a:p>
            <a:r>
              <a:rPr lang="en-US" dirty="0"/>
              <a:t>Operation</a:t>
            </a:r>
          </a:p>
        </p:txBody>
      </p:sp>
      <p:sp>
        <p:nvSpPr>
          <p:cNvPr id="3" name="Content Placeholder 2">
            <a:extLst>
              <a:ext uri="{FF2B5EF4-FFF2-40B4-BE49-F238E27FC236}">
                <a16:creationId xmlns:a16="http://schemas.microsoft.com/office/drawing/2014/main" id="{74654ACE-5E3C-9ABD-C569-BDA3E4D4C7E7}"/>
              </a:ext>
            </a:extLst>
          </p:cNvPr>
          <p:cNvSpPr>
            <a:spLocks noGrp="1"/>
          </p:cNvSpPr>
          <p:nvPr>
            <p:ph idx="1"/>
          </p:nvPr>
        </p:nvSpPr>
        <p:spPr/>
        <p:txBody>
          <a:bodyPr/>
          <a:lstStyle/>
          <a:p>
            <a:r>
              <a:rPr lang="en-US" b="1" dirty="0"/>
              <a:t>Goals of surgery</a:t>
            </a:r>
          </a:p>
          <a:p>
            <a:pPr lvl="1"/>
            <a:r>
              <a:rPr lang="en-US" dirty="0"/>
              <a:t>Staging (Invasion and LNs)</a:t>
            </a:r>
          </a:p>
          <a:p>
            <a:pPr lvl="1"/>
            <a:r>
              <a:rPr lang="en-US" dirty="0"/>
              <a:t>Obtain tissue for diagnosis; only if not resectable</a:t>
            </a:r>
          </a:p>
          <a:p>
            <a:pPr lvl="1"/>
            <a:r>
              <a:rPr lang="en-US" dirty="0"/>
              <a:t>Complete resection (avoid disruption of the margins to avoid tumor rupture) </a:t>
            </a:r>
          </a:p>
          <a:p>
            <a:pPr lvl="1"/>
            <a:r>
              <a:rPr lang="en-US" dirty="0"/>
              <a:t>Assistance with radiotherapy, or assistance with chemotherapy (Debulking) </a:t>
            </a:r>
          </a:p>
          <a:p>
            <a:r>
              <a:rPr lang="en-US" b="1" dirty="0"/>
              <a:t>Complications</a:t>
            </a:r>
          </a:p>
          <a:p>
            <a:pPr lvl="1"/>
            <a:r>
              <a:rPr lang="en-US" dirty="0"/>
              <a:t>Peri-operative</a:t>
            </a:r>
          </a:p>
          <a:p>
            <a:pPr lvl="2"/>
            <a:r>
              <a:rPr lang="en-US" dirty="0"/>
              <a:t>Ileus is common after any abdominal surgery</a:t>
            </a:r>
          </a:p>
          <a:p>
            <a:pPr lvl="2"/>
            <a:r>
              <a:rPr lang="en-US" dirty="0"/>
              <a:t>Post-op intussusception is well reported, particularly after retroperitoneal dissection</a:t>
            </a:r>
          </a:p>
          <a:p>
            <a:pPr lvl="1"/>
            <a:r>
              <a:rPr lang="en-US" dirty="0"/>
              <a:t>Long Term</a:t>
            </a:r>
          </a:p>
          <a:p>
            <a:pPr lvl="2"/>
            <a:r>
              <a:rPr lang="en-US" dirty="0"/>
              <a:t>Is dependent on the tumor type and whether rupture has occurred</a:t>
            </a:r>
          </a:p>
          <a:p>
            <a:pPr lvl="2"/>
            <a:r>
              <a:rPr lang="en-US" dirty="0"/>
              <a:t>Potential for adhesive bowel obstruction</a:t>
            </a:r>
          </a:p>
        </p:txBody>
      </p:sp>
    </p:spTree>
    <p:extLst>
      <p:ext uri="{BB962C8B-B14F-4D97-AF65-F5344CB8AC3E}">
        <p14:creationId xmlns:p14="http://schemas.microsoft.com/office/powerpoint/2010/main" val="36423970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56A4-4A62-FF8A-9C8B-728BCA639C1B}"/>
              </a:ext>
            </a:extLst>
          </p:cNvPr>
          <p:cNvSpPr>
            <a:spLocks noGrp="1"/>
          </p:cNvSpPr>
          <p:nvPr>
            <p:ph type="title"/>
          </p:nvPr>
        </p:nvSpPr>
        <p:spPr/>
        <p:txBody>
          <a:bodyPr/>
          <a:lstStyle/>
          <a:p>
            <a:r>
              <a:rPr lang="en-US" dirty="0"/>
              <a:t>Lecture MCQs 1 (Answers at the end)</a:t>
            </a:r>
          </a:p>
        </p:txBody>
      </p:sp>
      <p:sp>
        <p:nvSpPr>
          <p:cNvPr id="3" name="Content Placeholder 2">
            <a:extLst>
              <a:ext uri="{FF2B5EF4-FFF2-40B4-BE49-F238E27FC236}">
                <a16:creationId xmlns:a16="http://schemas.microsoft.com/office/drawing/2014/main" id="{32979BEF-B20A-E063-FB33-B92F760E1B6B}"/>
              </a:ext>
            </a:extLst>
          </p:cNvPr>
          <p:cNvSpPr>
            <a:spLocks noGrp="1"/>
          </p:cNvSpPr>
          <p:nvPr>
            <p:ph idx="1"/>
          </p:nvPr>
        </p:nvSpPr>
        <p:spPr/>
        <p:txBody>
          <a:bodyPr/>
          <a:lstStyle/>
          <a:p>
            <a:r>
              <a:rPr lang="en-US" dirty="0"/>
              <a:t>Where do most abdominal masses arise?</a:t>
            </a:r>
          </a:p>
          <a:p>
            <a:pPr marL="914400" lvl="1" indent="-457200">
              <a:buFont typeface="+mj-lt"/>
              <a:buAutoNum type="alphaLcPeriod"/>
            </a:pPr>
            <a:r>
              <a:rPr lang="en-US" dirty="0"/>
              <a:t>Flank</a:t>
            </a:r>
          </a:p>
          <a:p>
            <a:pPr marL="914400" lvl="1" indent="-457200">
              <a:buFont typeface="+mj-lt"/>
              <a:buAutoNum type="alphaLcPeriod"/>
            </a:pPr>
            <a:r>
              <a:rPr lang="en-US" dirty="0"/>
              <a:t>Intraperitoneal</a:t>
            </a:r>
          </a:p>
          <a:p>
            <a:pPr marL="914400" lvl="1" indent="-457200">
              <a:buFont typeface="+mj-lt"/>
              <a:buAutoNum type="alphaLcPeriod"/>
            </a:pPr>
            <a:r>
              <a:rPr lang="en-US" dirty="0"/>
              <a:t>Pelvic</a:t>
            </a:r>
          </a:p>
          <a:p>
            <a:pPr marL="914400" lvl="1" indent="-457200">
              <a:buFont typeface="+mj-lt"/>
              <a:buAutoNum type="alphaLcPeriod"/>
            </a:pPr>
            <a:r>
              <a:rPr lang="en-US" dirty="0"/>
              <a:t>None of the above </a:t>
            </a:r>
          </a:p>
          <a:p>
            <a:r>
              <a:rPr lang="en-US" dirty="0"/>
              <a:t>Which is the most useful first test to order to help determine the type of abdominal mass?</a:t>
            </a:r>
          </a:p>
          <a:p>
            <a:pPr marL="914400" lvl="1" indent="-457200">
              <a:buFont typeface="+mj-lt"/>
              <a:buAutoNum type="alphaLcPeriod"/>
            </a:pPr>
            <a:r>
              <a:rPr lang="en-US" dirty="0"/>
              <a:t>X-ray</a:t>
            </a:r>
          </a:p>
          <a:p>
            <a:pPr marL="914400" lvl="1" indent="-457200">
              <a:buFont typeface="+mj-lt"/>
              <a:buAutoNum type="alphaLcPeriod"/>
            </a:pPr>
            <a:r>
              <a:rPr lang="en-US" dirty="0"/>
              <a:t>Ultrasound</a:t>
            </a:r>
          </a:p>
          <a:p>
            <a:pPr marL="914400" lvl="1" indent="-457200">
              <a:buFont typeface="+mj-lt"/>
              <a:buAutoNum type="alphaLcPeriod"/>
            </a:pPr>
            <a:r>
              <a:rPr lang="en-US" dirty="0"/>
              <a:t>CT scan</a:t>
            </a:r>
          </a:p>
          <a:p>
            <a:pPr marL="914400" lvl="1" indent="-457200">
              <a:buFont typeface="+mj-lt"/>
              <a:buAutoNum type="alphaLcPeriod"/>
            </a:pPr>
            <a:r>
              <a:rPr lang="en-US" dirty="0"/>
              <a:t>MRI</a:t>
            </a:r>
          </a:p>
        </p:txBody>
      </p:sp>
    </p:spTree>
    <p:extLst>
      <p:ext uri="{BB962C8B-B14F-4D97-AF65-F5344CB8AC3E}">
        <p14:creationId xmlns:p14="http://schemas.microsoft.com/office/powerpoint/2010/main" val="4234647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9FBE-A421-C550-D174-EA979CA1EDFF}"/>
              </a:ext>
            </a:extLst>
          </p:cNvPr>
          <p:cNvSpPr>
            <a:spLocks noGrp="1"/>
          </p:cNvSpPr>
          <p:nvPr>
            <p:ph type="title"/>
          </p:nvPr>
        </p:nvSpPr>
        <p:spPr/>
        <p:txBody>
          <a:bodyPr/>
          <a:lstStyle/>
          <a:p>
            <a:r>
              <a:rPr lang="en-US" dirty="0"/>
              <a:t>Presentation</a:t>
            </a:r>
          </a:p>
        </p:txBody>
      </p:sp>
      <p:sp>
        <p:nvSpPr>
          <p:cNvPr id="3" name="Content Placeholder 2">
            <a:extLst>
              <a:ext uri="{FF2B5EF4-FFF2-40B4-BE49-F238E27FC236}">
                <a16:creationId xmlns:a16="http://schemas.microsoft.com/office/drawing/2014/main" id="{90636B7A-B9F7-D242-276E-F1D4EBACD699}"/>
              </a:ext>
            </a:extLst>
          </p:cNvPr>
          <p:cNvSpPr>
            <a:spLocks noGrp="1"/>
          </p:cNvSpPr>
          <p:nvPr>
            <p:ph idx="1"/>
          </p:nvPr>
        </p:nvSpPr>
        <p:spPr/>
        <p:txBody>
          <a:bodyPr/>
          <a:lstStyle/>
          <a:p>
            <a:r>
              <a:rPr lang="en-US" dirty="0"/>
              <a:t>First</a:t>
            </a:r>
          </a:p>
          <a:p>
            <a:pPr lvl="1"/>
            <a:r>
              <a:rPr lang="en-US" dirty="0"/>
              <a:t>Duplications of the external auditory canal </a:t>
            </a:r>
          </a:p>
          <a:p>
            <a:pPr lvl="1"/>
            <a:r>
              <a:rPr lang="en-US" dirty="0"/>
              <a:t>Cyst, sinuses and fistula between the external auditory canal and angle of the mandible</a:t>
            </a:r>
          </a:p>
          <a:p>
            <a:r>
              <a:rPr lang="en-US" dirty="0"/>
              <a:t>Second (</a:t>
            </a:r>
            <a:r>
              <a:rPr lang="en-US" dirty="0">
                <a:solidFill>
                  <a:srgbClr val="C00000"/>
                </a:solidFill>
              </a:rPr>
              <a:t>most common</a:t>
            </a:r>
            <a:r>
              <a:rPr lang="en-US" dirty="0"/>
              <a:t>)</a:t>
            </a:r>
          </a:p>
          <a:p>
            <a:pPr lvl="1"/>
            <a:r>
              <a:rPr lang="en-US" dirty="0"/>
              <a:t>They present as a cyst, sinus or fistula anterior to the SCM in the lower neck</a:t>
            </a:r>
          </a:p>
          <a:p>
            <a:r>
              <a:rPr lang="en-US" dirty="0"/>
              <a:t>Third and fourth</a:t>
            </a:r>
          </a:p>
          <a:p>
            <a:pPr lvl="1"/>
            <a:r>
              <a:rPr lang="en-US" dirty="0"/>
              <a:t>These may present with recurrent neck infections or abscess, suppurative thyroiditis and enlarging cyst or abscess may cause airway compromise, or dysphagia</a:t>
            </a:r>
          </a:p>
        </p:txBody>
      </p:sp>
    </p:spTree>
    <p:extLst>
      <p:ext uri="{BB962C8B-B14F-4D97-AF65-F5344CB8AC3E}">
        <p14:creationId xmlns:p14="http://schemas.microsoft.com/office/powerpoint/2010/main" val="2147766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56A4-4A62-FF8A-9C8B-728BCA639C1B}"/>
              </a:ext>
            </a:extLst>
          </p:cNvPr>
          <p:cNvSpPr>
            <a:spLocks noGrp="1"/>
          </p:cNvSpPr>
          <p:nvPr>
            <p:ph type="title"/>
          </p:nvPr>
        </p:nvSpPr>
        <p:spPr/>
        <p:txBody>
          <a:bodyPr/>
          <a:lstStyle/>
          <a:p>
            <a:r>
              <a:rPr lang="en-US" dirty="0"/>
              <a:t>Lecture MCQs 2 (Answers at the end)</a:t>
            </a:r>
          </a:p>
        </p:txBody>
      </p:sp>
      <p:sp>
        <p:nvSpPr>
          <p:cNvPr id="3" name="Content Placeholder 2">
            <a:extLst>
              <a:ext uri="{FF2B5EF4-FFF2-40B4-BE49-F238E27FC236}">
                <a16:creationId xmlns:a16="http://schemas.microsoft.com/office/drawing/2014/main" id="{32979BEF-B20A-E063-FB33-B92F760E1B6B}"/>
              </a:ext>
            </a:extLst>
          </p:cNvPr>
          <p:cNvSpPr>
            <a:spLocks noGrp="1"/>
          </p:cNvSpPr>
          <p:nvPr>
            <p:ph idx="1"/>
          </p:nvPr>
        </p:nvSpPr>
        <p:spPr/>
        <p:txBody>
          <a:bodyPr>
            <a:normAutofit lnSpcReduction="10000"/>
          </a:bodyPr>
          <a:lstStyle/>
          <a:p>
            <a:r>
              <a:rPr lang="en-US" dirty="0"/>
              <a:t>With regards to abdominal masses, the goal of surgery may include?</a:t>
            </a:r>
          </a:p>
          <a:p>
            <a:pPr marL="914400" lvl="1" indent="-457200">
              <a:buFont typeface="+mj-lt"/>
              <a:buAutoNum type="alphaLcPeriod"/>
            </a:pPr>
            <a:r>
              <a:rPr lang="en-US" dirty="0"/>
              <a:t>Staging</a:t>
            </a:r>
          </a:p>
          <a:p>
            <a:pPr marL="914400" lvl="1" indent="-457200">
              <a:buFont typeface="+mj-lt"/>
              <a:buAutoNum type="alphaLcPeriod"/>
            </a:pPr>
            <a:r>
              <a:rPr lang="en-US" dirty="0"/>
              <a:t>Obtain tissue for diagnosis</a:t>
            </a:r>
          </a:p>
          <a:p>
            <a:pPr marL="914400" lvl="1" indent="-457200">
              <a:buFont typeface="+mj-lt"/>
              <a:buAutoNum type="alphaLcPeriod"/>
            </a:pPr>
            <a:r>
              <a:rPr lang="en-US" dirty="0"/>
              <a:t>Resection of mass</a:t>
            </a:r>
          </a:p>
          <a:p>
            <a:pPr marL="914400" lvl="1" indent="-457200">
              <a:buFont typeface="+mj-lt"/>
              <a:buAutoNum type="alphaLcPeriod"/>
            </a:pPr>
            <a:r>
              <a:rPr lang="en-US" dirty="0"/>
              <a:t>Help adjuvant therapy</a:t>
            </a:r>
          </a:p>
          <a:p>
            <a:pPr marL="914400" lvl="1" indent="-457200">
              <a:buFont typeface="+mj-lt"/>
              <a:buAutoNum type="alphaLcPeriod"/>
            </a:pPr>
            <a:r>
              <a:rPr lang="en-US" dirty="0"/>
              <a:t>All the above</a:t>
            </a:r>
          </a:p>
          <a:p>
            <a:r>
              <a:rPr lang="en-US" dirty="0"/>
              <a:t>With regards to abdominal masses, avoiding tumor rupture is critical to?</a:t>
            </a:r>
          </a:p>
          <a:p>
            <a:pPr marL="914400" lvl="1" indent="-457200">
              <a:buFont typeface="+mj-lt"/>
              <a:buAutoNum type="alphaLcPeriod"/>
            </a:pPr>
            <a:r>
              <a:rPr lang="en-US" dirty="0"/>
              <a:t>Avoiding pathologic misinterpretation</a:t>
            </a:r>
          </a:p>
          <a:p>
            <a:pPr marL="914400" lvl="1" indent="-457200">
              <a:buFont typeface="+mj-lt"/>
              <a:buAutoNum type="alphaLcPeriod"/>
            </a:pPr>
            <a:r>
              <a:rPr lang="en-US" dirty="0"/>
              <a:t>Intraoperative blood loss</a:t>
            </a:r>
          </a:p>
          <a:p>
            <a:pPr marL="914400" lvl="1" indent="-457200">
              <a:buFont typeface="+mj-lt"/>
              <a:buAutoNum type="alphaLcPeriod"/>
            </a:pPr>
            <a:r>
              <a:rPr lang="en-US" dirty="0"/>
              <a:t>Not upstaging the patient</a:t>
            </a:r>
          </a:p>
          <a:p>
            <a:pPr marL="914400" lvl="1" indent="-457200">
              <a:buFont typeface="+mj-lt"/>
              <a:buAutoNum type="alphaLcPeriod"/>
            </a:pPr>
            <a:r>
              <a:rPr lang="en-US" dirty="0"/>
              <a:t>Decreasing likelihood of postoperative intussusception</a:t>
            </a:r>
          </a:p>
          <a:p>
            <a:pPr marL="914400" lvl="1" indent="-457200">
              <a:buFont typeface="+mj-lt"/>
              <a:buAutoNum type="alphaLcPeriod"/>
            </a:pPr>
            <a:r>
              <a:rPr lang="en-US" dirty="0"/>
              <a:t>Spuriously increasing tumor </a:t>
            </a:r>
            <a:r>
              <a:rPr lang="en-US" dirty="0" err="1"/>
              <a:t>markersafter</a:t>
            </a:r>
            <a:r>
              <a:rPr lang="en-US" dirty="0"/>
              <a:t> surgery </a:t>
            </a:r>
          </a:p>
        </p:txBody>
      </p:sp>
    </p:spTree>
    <p:extLst>
      <p:ext uri="{BB962C8B-B14F-4D97-AF65-F5344CB8AC3E}">
        <p14:creationId xmlns:p14="http://schemas.microsoft.com/office/powerpoint/2010/main" val="32701096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56A4-4A62-FF8A-9C8B-728BCA639C1B}"/>
              </a:ext>
            </a:extLst>
          </p:cNvPr>
          <p:cNvSpPr>
            <a:spLocks noGrp="1"/>
          </p:cNvSpPr>
          <p:nvPr>
            <p:ph type="title"/>
          </p:nvPr>
        </p:nvSpPr>
        <p:spPr/>
        <p:txBody>
          <a:bodyPr/>
          <a:lstStyle/>
          <a:p>
            <a:r>
              <a:rPr lang="en-US" dirty="0"/>
              <a:t>Lecture MCQs 3 (Answers at the end)</a:t>
            </a:r>
          </a:p>
        </p:txBody>
      </p:sp>
      <p:sp>
        <p:nvSpPr>
          <p:cNvPr id="3" name="Content Placeholder 2">
            <a:extLst>
              <a:ext uri="{FF2B5EF4-FFF2-40B4-BE49-F238E27FC236}">
                <a16:creationId xmlns:a16="http://schemas.microsoft.com/office/drawing/2014/main" id="{32979BEF-B20A-E063-FB33-B92F760E1B6B}"/>
              </a:ext>
            </a:extLst>
          </p:cNvPr>
          <p:cNvSpPr>
            <a:spLocks noGrp="1"/>
          </p:cNvSpPr>
          <p:nvPr>
            <p:ph idx="1"/>
          </p:nvPr>
        </p:nvSpPr>
        <p:spPr/>
        <p:txBody>
          <a:bodyPr>
            <a:normAutofit lnSpcReduction="10000"/>
          </a:bodyPr>
          <a:lstStyle/>
          <a:p>
            <a:r>
              <a:rPr lang="en-US" dirty="0"/>
              <a:t>The most common presenting abnormality in patient’s with a Wilms’ tumor is:</a:t>
            </a:r>
          </a:p>
          <a:p>
            <a:pPr marL="914400" lvl="1" indent="-457200">
              <a:buFont typeface="+mj-lt"/>
              <a:buAutoNum type="alphaLcPeriod"/>
            </a:pPr>
            <a:r>
              <a:rPr lang="en-US" dirty="0"/>
              <a:t>Hypertension</a:t>
            </a:r>
          </a:p>
          <a:p>
            <a:pPr marL="914400" lvl="1" indent="-457200">
              <a:buFont typeface="+mj-lt"/>
              <a:buAutoNum type="alphaLcPeriod"/>
            </a:pPr>
            <a:r>
              <a:rPr lang="en-US" dirty="0"/>
              <a:t>Hematuria</a:t>
            </a:r>
          </a:p>
          <a:p>
            <a:pPr marL="914400" lvl="1" indent="-457200">
              <a:buFont typeface="+mj-lt"/>
              <a:buAutoNum type="alphaLcPeriod"/>
            </a:pPr>
            <a:r>
              <a:rPr lang="en-US" dirty="0"/>
              <a:t>Asymptomatic abdominal mass</a:t>
            </a:r>
            <a:endParaRPr lang="en-US" dirty="0">
              <a:solidFill>
                <a:srgbClr val="FF0000"/>
              </a:solidFill>
            </a:endParaRPr>
          </a:p>
          <a:p>
            <a:pPr marL="914400" lvl="1" indent="-457200">
              <a:buFont typeface="+mj-lt"/>
              <a:buAutoNum type="alphaLcPeriod"/>
            </a:pPr>
            <a:r>
              <a:rPr lang="en-US" dirty="0"/>
              <a:t>Abdominal pain </a:t>
            </a:r>
          </a:p>
          <a:p>
            <a:r>
              <a:rPr lang="en-US" dirty="0"/>
              <a:t>Which of the following does NOT increase recurrence of tumor?</a:t>
            </a:r>
          </a:p>
          <a:p>
            <a:pPr marL="914400" lvl="1" indent="-457200">
              <a:buFont typeface="+mj-lt"/>
              <a:buAutoNum type="alphaLcPeriod"/>
            </a:pPr>
            <a:r>
              <a:rPr lang="en-US" dirty="0"/>
              <a:t>Pre-operative core needle biopsy</a:t>
            </a:r>
          </a:p>
          <a:p>
            <a:pPr marL="914400" lvl="1" indent="-457200">
              <a:buFont typeface="+mj-lt"/>
              <a:buAutoNum type="alphaLcPeriod"/>
            </a:pPr>
            <a:r>
              <a:rPr lang="en-US" dirty="0"/>
              <a:t>Resection lymph nodes at renal hilum, along iliac vessel and para-aortic regions</a:t>
            </a:r>
            <a:endParaRPr lang="en-US" dirty="0">
              <a:solidFill>
                <a:srgbClr val="FF0000"/>
              </a:solidFill>
            </a:endParaRPr>
          </a:p>
          <a:p>
            <a:pPr marL="914400" lvl="1" indent="-457200">
              <a:buFont typeface="+mj-lt"/>
              <a:buAutoNum type="alphaLcPeriod"/>
            </a:pPr>
            <a:r>
              <a:rPr lang="en-US" dirty="0"/>
              <a:t>Transecting ureter containing tumor</a:t>
            </a:r>
          </a:p>
          <a:p>
            <a:pPr marL="914400" lvl="1" indent="-457200">
              <a:buFont typeface="+mj-lt"/>
              <a:buAutoNum type="alphaLcPeriod"/>
            </a:pPr>
            <a:r>
              <a:rPr lang="en-US" dirty="0"/>
              <a:t>Sustaining minor renal capsular tear during dissection from surrounding structures </a:t>
            </a:r>
          </a:p>
        </p:txBody>
      </p:sp>
    </p:spTree>
    <p:extLst>
      <p:ext uri="{BB962C8B-B14F-4D97-AF65-F5344CB8AC3E}">
        <p14:creationId xmlns:p14="http://schemas.microsoft.com/office/powerpoint/2010/main" val="8832581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40533-4191-2E8C-06D9-494C19831BCA}"/>
              </a:ext>
            </a:extLst>
          </p:cNvPr>
          <p:cNvSpPr>
            <a:spLocks noGrp="1"/>
          </p:cNvSpPr>
          <p:nvPr>
            <p:ph type="title"/>
          </p:nvPr>
        </p:nvSpPr>
        <p:spPr/>
        <p:txBody>
          <a:bodyPr/>
          <a:lstStyle/>
          <a:p>
            <a:r>
              <a:rPr lang="en-US" dirty="0"/>
              <a:t>Lecture MCQs Answers</a:t>
            </a:r>
          </a:p>
        </p:txBody>
      </p:sp>
      <p:sp>
        <p:nvSpPr>
          <p:cNvPr id="3" name="Content Placeholder 2">
            <a:extLst>
              <a:ext uri="{FF2B5EF4-FFF2-40B4-BE49-F238E27FC236}">
                <a16:creationId xmlns:a16="http://schemas.microsoft.com/office/drawing/2014/main" id="{4E9A2414-C2BA-E697-D8FB-C89E7E6A9BE6}"/>
              </a:ext>
            </a:extLst>
          </p:cNvPr>
          <p:cNvSpPr>
            <a:spLocks noGrp="1"/>
          </p:cNvSpPr>
          <p:nvPr>
            <p:ph idx="1"/>
          </p:nvPr>
        </p:nvSpPr>
        <p:spPr/>
        <p:txBody>
          <a:bodyPr/>
          <a:lstStyle/>
          <a:p>
            <a:pPr marL="0" indent="0">
              <a:buNone/>
            </a:pPr>
            <a:r>
              <a:rPr lang="en-US" b="1" dirty="0"/>
              <a:t>Q1</a:t>
            </a:r>
            <a:r>
              <a:rPr lang="en-US" dirty="0"/>
              <a:t>: A. Flank</a:t>
            </a:r>
          </a:p>
          <a:p>
            <a:pPr marL="0" indent="0">
              <a:buNone/>
            </a:pPr>
            <a:r>
              <a:rPr lang="en-US" b="1" dirty="0"/>
              <a:t>Q2</a:t>
            </a:r>
            <a:r>
              <a:rPr lang="en-US" dirty="0"/>
              <a:t>: B. Ultrasound</a:t>
            </a:r>
          </a:p>
          <a:p>
            <a:pPr marL="0" indent="0">
              <a:buNone/>
            </a:pPr>
            <a:r>
              <a:rPr lang="en-US" b="1" dirty="0"/>
              <a:t>Q3</a:t>
            </a:r>
            <a:r>
              <a:rPr lang="en-US" dirty="0"/>
              <a:t>: E. All the above</a:t>
            </a:r>
          </a:p>
          <a:p>
            <a:pPr marL="0" indent="0">
              <a:buNone/>
            </a:pPr>
            <a:r>
              <a:rPr lang="en-US" b="1" dirty="0"/>
              <a:t>Q4</a:t>
            </a:r>
            <a:r>
              <a:rPr lang="en-US" dirty="0"/>
              <a:t>: C. Not upstaging the patient</a:t>
            </a:r>
          </a:p>
          <a:p>
            <a:pPr marL="0" indent="0">
              <a:buNone/>
            </a:pPr>
            <a:r>
              <a:rPr lang="en-US" b="1" dirty="0"/>
              <a:t>Q5</a:t>
            </a:r>
            <a:r>
              <a:rPr lang="en-US" dirty="0"/>
              <a:t>: C. Asymptomatic abdominal mass</a:t>
            </a:r>
            <a:endParaRPr lang="en-US" dirty="0">
              <a:solidFill>
                <a:srgbClr val="FF0000"/>
              </a:solidFill>
            </a:endParaRPr>
          </a:p>
          <a:p>
            <a:pPr marL="0" indent="0">
              <a:buNone/>
            </a:pPr>
            <a:r>
              <a:rPr lang="en-US" b="1" dirty="0"/>
              <a:t>Q6</a:t>
            </a:r>
            <a:r>
              <a:rPr lang="en-US" dirty="0"/>
              <a:t>: B. Resection lymph nodes at renal hilum, along iliac vessel and para-aortic regions</a:t>
            </a:r>
          </a:p>
        </p:txBody>
      </p:sp>
    </p:spTree>
    <p:extLst>
      <p:ext uri="{BB962C8B-B14F-4D97-AF65-F5344CB8AC3E}">
        <p14:creationId xmlns:p14="http://schemas.microsoft.com/office/powerpoint/2010/main" val="366023936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78BF-B706-A0D6-0238-A523AF4E60CD}"/>
              </a:ext>
            </a:extLst>
          </p:cNvPr>
          <p:cNvSpPr>
            <a:spLocks noGrp="1"/>
          </p:cNvSpPr>
          <p:nvPr>
            <p:ph type="title"/>
          </p:nvPr>
        </p:nvSpPr>
        <p:spPr/>
        <p:txBody>
          <a:bodyPr/>
          <a:lstStyle/>
          <a:p>
            <a:r>
              <a:rPr lang="en-US" dirty="0"/>
              <a:t>Ventral Wall Defects</a:t>
            </a:r>
          </a:p>
        </p:txBody>
      </p:sp>
      <p:sp>
        <p:nvSpPr>
          <p:cNvPr id="3" name="Text Placeholder 2">
            <a:extLst>
              <a:ext uri="{FF2B5EF4-FFF2-40B4-BE49-F238E27FC236}">
                <a16:creationId xmlns:a16="http://schemas.microsoft.com/office/drawing/2014/main" id="{875CF19C-FCA2-2EF2-F6E3-D1A41485CF8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075681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59E81-CDC0-071B-3A56-F60302188593}"/>
              </a:ext>
            </a:extLst>
          </p:cNvPr>
          <p:cNvSpPr>
            <a:spLocks noGrp="1"/>
          </p:cNvSpPr>
          <p:nvPr>
            <p:ph type="title"/>
          </p:nvPr>
        </p:nvSpPr>
        <p:spPr/>
        <p:txBody>
          <a:bodyPr>
            <a:normAutofit/>
          </a:bodyPr>
          <a:lstStyle/>
          <a:p>
            <a:r>
              <a:rPr lang="en-US" dirty="0"/>
              <a:t>Ventral Wall Defects</a:t>
            </a:r>
          </a:p>
        </p:txBody>
      </p:sp>
      <p:sp>
        <p:nvSpPr>
          <p:cNvPr id="3" name="Content Placeholder 2">
            <a:extLst>
              <a:ext uri="{FF2B5EF4-FFF2-40B4-BE49-F238E27FC236}">
                <a16:creationId xmlns:a16="http://schemas.microsoft.com/office/drawing/2014/main" id="{4FDD93C8-CB80-CE55-6918-015BF69C7297}"/>
              </a:ext>
            </a:extLst>
          </p:cNvPr>
          <p:cNvSpPr>
            <a:spLocks noGrp="1"/>
          </p:cNvSpPr>
          <p:nvPr>
            <p:ph idx="1"/>
          </p:nvPr>
        </p:nvSpPr>
        <p:spPr>
          <a:xfrm>
            <a:off x="838200" y="1264385"/>
            <a:ext cx="10515600" cy="5278655"/>
          </a:xfrm>
        </p:spPr>
        <p:txBody>
          <a:bodyPr>
            <a:normAutofit fontScale="92500" lnSpcReduction="10000"/>
          </a:bodyPr>
          <a:lstStyle/>
          <a:p>
            <a:r>
              <a:rPr lang="en-US" b="1" dirty="0"/>
              <a:t>Embryology</a:t>
            </a:r>
          </a:p>
          <a:p>
            <a:pPr lvl="1"/>
            <a:r>
              <a:rPr lang="en-US" dirty="0"/>
              <a:t>The abdominal wall forms during the fourth week of gestation.</a:t>
            </a:r>
          </a:p>
          <a:p>
            <a:pPr lvl="1"/>
            <a:r>
              <a:rPr lang="en-US" dirty="0"/>
              <a:t>During the sixth week, rapid intestinal and liver growth leads to herniation of the midgut into the umbilical cord. Elongation and rotation of the midgut occurs over the ensuing 4 weeks.</a:t>
            </a:r>
          </a:p>
          <a:p>
            <a:pPr lvl="1"/>
            <a:r>
              <a:rPr lang="en-US" dirty="0"/>
              <a:t>By week 10, the midgut returns to the abdominal cavity, where the first, second, and third portions of the duodenum and the ascending and descending colon assume their fixed, retroperitoneal positions.</a:t>
            </a:r>
          </a:p>
          <a:p>
            <a:pPr lvl="1"/>
            <a:r>
              <a:rPr lang="en-US" dirty="0"/>
              <a:t>An abdominal wall defect involves an interruption of these embryologic processes.</a:t>
            </a:r>
          </a:p>
          <a:p>
            <a:r>
              <a:rPr lang="en-US" b="1" dirty="0"/>
              <a:t>Possible causative factors</a:t>
            </a:r>
          </a:p>
          <a:p>
            <a:pPr lvl="1"/>
            <a:r>
              <a:rPr lang="en-US" dirty="0"/>
              <a:t>Tobacco </a:t>
            </a:r>
          </a:p>
          <a:p>
            <a:pPr lvl="1"/>
            <a:r>
              <a:rPr lang="en-US" dirty="0"/>
              <a:t>Environmental exposures (nitrosamines)</a:t>
            </a:r>
          </a:p>
          <a:p>
            <a:pPr lvl="1"/>
            <a:r>
              <a:rPr lang="en-US" dirty="0"/>
              <a:t>Cyclooxygenase inhibitor use (aspirin and ibuprofen)</a:t>
            </a:r>
          </a:p>
          <a:p>
            <a:pPr lvl="1"/>
            <a:r>
              <a:rPr lang="en-US" dirty="0"/>
              <a:t>Decongestants (pseudoephedrine and phenylpropanolamine)</a:t>
            </a:r>
          </a:p>
          <a:p>
            <a:pPr lvl="1"/>
            <a:r>
              <a:rPr lang="en-US" dirty="0"/>
              <a:t>Low maternal age: younger than 21 years</a:t>
            </a:r>
          </a:p>
          <a:p>
            <a:pPr lvl="1"/>
            <a:r>
              <a:rPr lang="en-US" dirty="0"/>
              <a:t>Prematurity</a:t>
            </a:r>
          </a:p>
          <a:p>
            <a:pPr lvl="1"/>
            <a:endParaRPr lang="en-US" dirty="0"/>
          </a:p>
        </p:txBody>
      </p:sp>
    </p:spTree>
    <p:extLst>
      <p:ext uri="{BB962C8B-B14F-4D97-AF65-F5344CB8AC3E}">
        <p14:creationId xmlns:p14="http://schemas.microsoft.com/office/powerpoint/2010/main" val="42098803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ngenital malformations of the anterior abdominal wall">
            <a:extLst>
              <a:ext uri="{FF2B5EF4-FFF2-40B4-BE49-F238E27FC236}">
                <a16:creationId xmlns:a16="http://schemas.microsoft.com/office/drawing/2014/main" id="{9E4A9024-D4C6-C4E3-C9CC-9CF188495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974" y="0"/>
            <a:ext cx="115260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9349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592706-C161-6BDB-BDEF-ED39FAC72DA1}"/>
              </a:ext>
            </a:extLst>
          </p:cNvPr>
          <p:cNvGraphicFramePr>
            <a:graphicFrameLocks noGrp="1"/>
          </p:cNvGraphicFramePr>
          <p:nvPr>
            <p:extLst>
              <p:ext uri="{D42A27DB-BD31-4B8C-83A1-F6EECF244321}">
                <p14:modId xmlns:p14="http://schemas.microsoft.com/office/powerpoint/2010/main" val="2976669339"/>
              </p:ext>
            </p:extLst>
          </p:nvPr>
        </p:nvGraphicFramePr>
        <p:xfrm>
          <a:off x="0" y="1"/>
          <a:ext cx="12192001" cy="6858001"/>
        </p:xfrm>
        <a:graphic>
          <a:graphicData uri="http://schemas.openxmlformats.org/drawingml/2006/table">
            <a:tbl>
              <a:tblPr firstRow="1" bandRow="1">
                <a:tableStyleId>{5940675A-B579-460E-94D1-54222C63F5DA}</a:tableStyleId>
              </a:tblPr>
              <a:tblGrid>
                <a:gridCol w="1910080">
                  <a:extLst>
                    <a:ext uri="{9D8B030D-6E8A-4147-A177-3AD203B41FA5}">
                      <a16:colId xmlns:a16="http://schemas.microsoft.com/office/drawing/2014/main" val="564824711"/>
                    </a:ext>
                  </a:extLst>
                </a:gridCol>
                <a:gridCol w="3881120">
                  <a:extLst>
                    <a:ext uri="{9D8B030D-6E8A-4147-A177-3AD203B41FA5}">
                      <a16:colId xmlns:a16="http://schemas.microsoft.com/office/drawing/2014/main" val="2377837172"/>
                    </a:ext>
                  </a:extLst>
                </a:gridCol>
                <a:gridCol w="3840480">
                  <a:extLst>
                    <a:ext uri="{9D8B030D-6E8A-4147-A177-3AD203B41FA5}">
                      <a16:colId xmlns:a16="http://schemas.microsoft.com/office/drawing/2014/main" val="818307265"/>
                    </a:ext>
                  </a:extLst>
                </a:gridCol>
                <a:gridCol w="2560321">
                  <a:extLst>
                    <a:ext uri="{9D8B030D-6E8A-4147-A177-3AD203B41FA5}">
                      <a16:colId xmlns:a16="http://schemas.microsoft.com/office/drawing/2014/main" val="3362311963"/>
                    </a:ext>
                  </a:extLst>
                </a:gridCol>
              </a:tblGrid>
              <a:tr h="401595">
                <a:tc>
                  <a:txBody>
                    <a:bodyPr/>
                    <a:lstStyle/>
                    <a:p>
                      <a:pPr algn="ctr"/>
                      <a:endParaRPr lang="en-US" sz="2000" dirty="0"/>
                    </a:p>
                  </a:txBody>
                  <a:tcPr anchor="ctr">
                    <a:solidFill>
                      <a:schemeClr val="bg1"/>
                    </a:solidFill>
                  </a:tcPr>
                </a:tc>
                <a:tc>
                  <a:txBody>
                    <a:bodyPr/>
                    <a:lstStyle/>
                    <a:p>
                      <a:pPr algn="ctr"/>
                      <a:r>
                        <a:rPr lang="en-US" sz="2000" dirty="0"/>
                        <a:t>Omphalocele</a:t>
                      </a:r>
                    </a:p>
                  </a:txBody>
                  <a:tcPr anchor="ctr">
                    <a:solidFill>
                      <a:schemeClr val="bg1"/>
                    </a:solidFill>
                  </a:tcPr>
                </a:tc>
                <a:tc>
                  <a:txBody>
                    <a:bodyPr/>
                    <a:lstStyle/>
                    <a:p>
                      <a:pPr algn="ctr"/>
                      <a:r>
                        <a:rPr lang="en-US" sz="2000" dirty="0"/>
                        <a:t>Gastroschisis</a:t>
                      </a:r>
                    </a:p>
                  </a:txBody>
                  <a:tcPr anchor="ctr">
                    <a:solidFill>
                      <a:schemeClr val="bg1"/>
                    </a:solidFill>
                  </a:tcPr>
                </a:tc>
                <a:tc>
                  <a:txBody>
                    <a:bodyPr/>
                    <a:lstStyle/>
                    <a:p>
                      <a:pPr algn="ctr"/>
                      <a:r>
                        <a:rPr lang="en-US" sz="2000" dirty="0"/>
                        <a:t>Umbilical hernia</a:t>
                      </a:r>
                    </a:p>
                  </a:txBody>
                  <a:tcPr anchor="ctr">
                    <a:solidFill>
                      <a:schemeClr val="bg1"/>
                    </a:solidFill>
                  </a:tcPr>
                </a:tc>
                <a:extLst>
                  <a:ext uri="{0D108BD9-81ED-4DB2-BD59-A6C34878D82A}">
                    <a16:rowId xmlns:a16="http://schemas.microsoft.com/office/drawing/2014/main" val="1534009076"/>
                  </a:ext>
                </a:extLst>
              </a:tr>
              <a:tr h="1081216">
                <a:tc>
                  <a:txBody>
                    <a:bodyPr/>
                    <a:lstStyle/>
                    <a:p>
                      <a:pPr algn="ctr"/>
                      <a:r>
                        <a:rPr lang="en-US" sz="2000" dirty="0"/>
                        <a:t>Description</a:t>
                      </a:r>
                    </a:p>
                  </a:txBody>
                  <a:tcPr anchor="ctr">
                    <a:solidFill>
                      <a:schemeClr val="bg1"/>
                    </a:solidFill>
                  </a:tcPr>
                </a:tc>
                <a:tc>
                  <a:txBody>
                    <a:bodyPr/>
                    <a:lstStyle/>
                    <a:p>
                      <a:r>
                        <a:rPr lang="en-US" sz="1600" dirty="0"/>
                        <a:t>A ventral wall defect that results in congenital herniation of abdominal viscera through the abdominal wall </a:t>
                      </a:r>
                      <a:r>
                        <a:rPr lang="en-US" sz="1600" dirty="0">
                          <a:solidFill>
                            <a:srgbClr val="C00000"/>
                          </a:solidFill>
                        </a:rPr>
                        <a:t>at the umbilicus</a:t>
                      </a:r>
                    </a:p>
                  </a:txBody>
                  <a:tcPr anchor="ctr">
                    <a:solidFill>
                      <a:schemeClr val="bg1"/>
                    </a:solidFill>
                  </a:tcPr>
                </a:tc>
                <a:tc>
                  <a:txBody>
                    <a:bodyPr/>
                    <a:lstStyle/>
                    <a:p>
                      <a:r>
                        <a:rPr lang="en-US" sz="1600" dirty="0"/>
                        <a:t>A ventral wall defect that results in </a:t>
                      </a:r>
                      <a:r>
                        <a:rPr lang="en-US" sz="1600" dirty="0">
                          <a:solidFill>
                            <a:srgbClr val="C00000"/>
                          </a:solidFill>
                        </a:rPr>
                        <a:t>paraumbilical</a:t>
                      </a:r>
                      <a:r>
                        <a:rPr lang="en-US" sz="1600" dirty="0"/>
                        <a:t> herniation of the intestine through the abdominal wall, without formation of a hernia sac</a:t>
                      </a:r>
                    </a:p>
                  </a:txBody>
                  <a:tcPr anchor="ctr">
                    <a:solidFill>
                      <a:schemeClr val="bg1"/>
                    </a:solidFill>
                  </a:tcPr>
                </a:tc>
                <a:tc>
                  <a:txBody>
                    <a:bodyPr/>
                    <a:lstStyle/>
                    <a:p>
                      <a:r>
                        <a:rPr lang="en-US" sz="1600" dirty="0"/>
                        <a:t>A ventral wall defect with a protruding sac (possibly containing intestines) </a:t>
                      </a:r>
                      <a:r>
                        <a:rPr lang="en-US" sz="1600" dirty="0">
                          <a:solidFill>
                            <a:srgbClr val="C00000"/>
                          </a:solidFill>
                        </a:rPr>
                        <a:t>at the umbilicus</a:t>
                      </a:r>
                    </a:p>
                  </a:txBody>
                  <a:tcPr anchor="ctr">
                    <a:solidFill>
                      <a:schemeClr val="bg1"/>
                    </a:solidFill>
                  </a:tcPr>
                </a:tc>
                <a:extLst>
                  <a:ext uri="{0D108BD9-81ED-4DB2-BD59-A6C34878D82A}">
                    <a16:rowId xmlns:a16="http://schemas.microsoft.com/office/drawing/2014/main" val="1873648289"/>
                  </a:ext>
                </a:extLst>
              </a:tr>
              <a:tr h="1328351">
                <a:tc>
                  <a:txBody>
                    <a:bodyPr/>
                    <a:lstStyle/>
                    <a:p>
                      <a:pPr algn="ctr"/>
                      <a:r>
                        <a:rPr lang="en-US" sz="2000" dirty="0"/>
                        <a:t>Pathophysiology</a:t>
                      </a:r>
                    </a:p>
                  </a:txBody>
                  <a:tcPr anchor="ctr">
                    <a:solidFill>
                      <a:schemeClr val="bg1"/>
                    </a:solidFill>
                  </a:tcPr>
                </a:tc>
                <a:tc>
                  <a:txBody>
                    <a:bodyPr/>
                    <a:lstStyle/>
                    <a:p>
                      <a:r>
                        <a:rPr lang="en-US" sz="1600" dirty="0"/>
                        <a:t>Persistent herniation of the midgut derivatives due to impaired closure of the lateral umbilical folds</a:t>
                      </a:r>
                    </a:p>
                  </a:txBody>
                  <a:tcPr anchor="ctr">
                    <a:solidFill>
                      <a:schemeClr val="bg1"/>
                    </a:solidFill>
                  </a:tcPr>
                </a:tc>
                <a:tc>
                  <a:txBody>
                    <a:bodyPr/>
                    <a:lstStyle/>
                    <a:p>
                      <a:r>
                        <a:rPr lang="en-US" sz="1600" dirty="0"/>
                        <a:t>Failed formation of a sufficiently large peritoneal cavity → growing bowel → rupture of the anterior abdominal wall at its weakest point → herniation of bowel sections</a:t>
                      </a:r>
                    </a:p>
                  </a:txBody>
                  <a:tcPr anchor="ctr">
                    <a:solidFill>
                      <a:schemeClr val="bg1"/>
                    </a:solidFill>
                  </a:tcPr>
                </a:tc>
                <a:tc>
                  <a:txBody>
                    <a:bodyPr/>
                    <a:lstStyle/>
                    <a:p>
                      <a:r>
                        <a:rPr lang="en-US" sz="1600" dirty="0"/>
                        <a:t>Failed spontaneous closure of the umbilical ring following physiological herniation of the midgut → patent umbilical orifice</a:t>
                      </a:r>
                    </a:p>
                  </a:txBody>
                  <a:tcPr anchor="ctr">
                    <a:solidFill>
                      <a:schemeClr val="bg1"/>
                    </a:solidFill>
                  </a:tcPr>
                </a:tc>
                <a:extLst>
                  <a:ext uri="{0D108BD9-81ED-4DB2-BD59-A6C34878D82A}">
                    <a16:rowId xmlns:a16="http://schemas.microsoft.com/office/drawing/2014/main" val="2199700463"/>
                  </a:ext>
                </a:extLst>
              </a:tr>
              <a:tr h="1822622">
                <a:tc>
                  <a:txBody>
                    <a:bodyPr/>
                    <a:lstStyle/>
                    <a:p>
                      <a:pPr algn="ctr"/>
                      <a:r>
                        <a:rPr lang="en-US" sz="2000" dirty="0"/>
                        <a:t>Anatomy</a:t>
                      </a:r>
                    </a:p>
                  </a:txBody>
                  <a:tcPr anchor="ctr">
                    <a:solidFill>
                      <a:schemeClr val="bg1"/>
                    </a:solidFill>
                  </a:tcPr>
                </a:tc>
                <a:tc>
                  <a:txBody>
                    <a:bodyPr/>
                    <a:lstStyle/>
                    <a:p>
                      <a:pPr marL="285750" indent="-285750">
                        <a:buFont typeface="Arial" panose="020B0604020202020204" pitchFamily="34" charset="0"/>
                        <a:buChar char="•"/>
                      </a:pPr>
                      <a:r>
                        <a:rPr lang="en-US" sz="1600" dirty="0">
                          <a:solidFill>
                            <a:srgbClr val="C00000"/>
                          </a:solidFill>
                        </a:rPr>
                        <a:t>Viscera</a:t>
                      </a:r>
                      <a:r>
                        <a:rPr lang="en-US" sz="1600" dirty="0"/>
                        <a:t> (may also contain liver and gall bladder) herniate into the umbilical cord.</a:t>
                      </a:r>
                    </a:p>
                    <a:p>
                      <a:pPr marL="285750" indent="-285750">
                        <a:buFont typeface="Arial" panose="020B0604020202020204" pitchFamily="34" charset="0"/>
                        <a:buChar char="•"/>
                      </a:pPr>
                      <a:r>
                        <a:rPr lang="en-US" sz="1600" dirty="0"/>
                        <a:t>The hernia sac is </a:t>
                      </a:r>
                      <a:r>
                        <a:rPr lang="en-US" sz="1600" dirty="0">
                          <a:solidFill>
                            <a:srgbClr val="C00000"/>
                          </a:solidFill>
                        </a:rPr>
                        <a:t>covered by amniotic membrane and peritoneum</a:t>
                      </a:r>
                      <a:r>
                        <a:rPr lang="en-US" sz="1600" dirty="0"/>
                        <a:t>.</a:t>
                      </a:r>
                    </a:p>
                  </a:txBody>
                  <a:tcPr anchor="ctr">
                    <a:solidFill>
                      <a:schemeClr val="bg1"/>
                    </a:solidFill>
                  </a:tcPr>
                </a:tc>
                <a:tc>
                  <a:txBody>
                    <a:bodyPr/>
                    <a:lstStyle/>
                    <a:p>
                      <a:pPr marL="285750" indent="-285750">
                        <a:buFont typeface="Arial" panose="020B0604020202020204" pitchFamily="34" charset="0"/>
                        <a:buChar char="•"/>
                      </a:pPr>
                      <a:r>
                        <a:rPr lang="en-US" sz="1600" dirty="0"/>
                        <a:t>Protrusion of </a:t>
                      </a:r>
                      <a:r>
                        <a:rPr lang="en-US" sz="1600" dirty="0">
                          <a:solidFill>
                            <a:srgbClr val="C00000"/>
                          </a:solidFill>
                        </a:rPr>
                        <a:t>intestinal content only</a:t>
                      </a:r>
                      <a:r>
                        <a:rPr lang="en-US" sz="1600" dirty="0"/>
                        <a:t>, usually on the </a:t>
                      </a:r>
                      <a:r>
                        <a:rPr lang="en-US" sz="1600" dirty="0">
                          <a:solidFill>
                            <a:srgbClr val="C00000"/>
                          </a:solidFill>
                        </a:rPr>
                        <a:t>right side of the umbilicus</a:t>
                      </a:r>
                    </a:p>
                    <a:p>
                      <a:pPr marL="285750" indent="-285750">
                        <a:buFont typeface="Arial" panose="020B0604020202020204" pitchFamily="34" charset="0"/>
                        <a:buChar char="•"/>
                      </a:pPr>
                      <a:r>
                        <a:rPr lang="en-US" sz="1600" dirty="0"/>
                        <a:t>The exposed viscera may </a:t>
                      </a:r>
                      <a:r>
                        <a:rPr lang="en-US" sz="1600" dirty="0">
                          <a:solidFill>
                            <a:srgbClr val="C00000"/>
                          </a:solidFill>
                        </a:rPr>
                        <a:t>be covered with a think inflammatory peel</a:t>
                      </a:r>
                      <a:r>
                        <a:rPr lang="en-US" sz="1600" dirty="0"/>
                        <a:t>. Bowel loops may be densely adherent making it impossible to distinguish one loop of bowel from another.</a:t>
                      </a:r>
                    </a:p>
                  </a:txBody>
                  <a:tcPr anchor="ctr">
                    <a:solidFill>
                      <a:schemeClr val="bg1"/>
                    </a:solidFill>
                  </a:tcPr>
                </a:tc>
                <a:tc>
                  <a:txBody>
                    <a:bodyPr/>
                    <a:lstStyle/>
                    <a:p>
                      <a:pPr marL="342900" indent="-342900">
                        <a:buFont typeface="Arial" panose="020B0604020202020204" pitchFamily="34" charset="0"/>
                        <a:buChar char="•"/>
                      </a:pPr>
                      <a:r>
                        <a:rPr lang="en-US" sz="1600" dirty="0"/>
                        <a:t>The mass protrudes through the umbilicus.</a:t>
                      </a:r>
                    </a:p>
                    <a:p>
                      <a:pPr marL="342900" indent="-342900">
                        <a:buFont typeface="Arial" panose="020B0604020202020204" pitchFamily="34" charset="0"/>
                        <a:buChar char="•"/>
                      </a:pPr>
                      <a:r>
                        <a:rPr lang="en-US" sz="1600" dirty="0"/>
                        <a:t>The hernia is </a:t>
                      </a:r>
                      <a:r>
                        <a:rPr lang="en-US" sz="1600" dirty="0">
                          <a:solidFill>
                            <a:srgbClr val="C00000"/>
                          </a:solidFill>
                        </a:rPr>
                        <a:t>covered by skin</a:t>
                      </a:r>
                      <a:r>
                        <a:rPr lang="en-US" sz="1600" dirty="0"/>
                        <a:t>.</a:t>
                      </a:r>
                    </a:p>
                  </a:txBody>
                  <a:tcPr anchor="ctr">
                    <a:solidFill>
                      <a:schemeClr val="bg1"/>
                    </a:solidFill>
                  </a:tcPr>
                </a:tc>
                <a:extLst>
                  <a:ext uri="{0D108BD9-81ED-4DB2-BD59-A6C34878D82A}">
                    <a16:rowId xmlns:a16="http://schemas.microsoft.com/office/drawing/2014/main" val="3939174805"/>
                  </a:ext>
                </a:extLst>
              </a:tr>
              <a:tr h="401595">
                <a:tc>
                  <a:txBody>
                    <a:bodyPr/>
                    <a:lstStyle/>
                    <a:p>
                      <a:pPr algn="ctr"/>
                      <a:r>
                        <a:rPr lang="en-US" sz="2000" dirty="0"/>
                        <a:t>Defect location</a:t>
                      </a:r>
                    </a:p>
                  </a:txBody>
                  <a:tcPr anchor="ctr">
                    <a:solidFill>
                      <a:schemeClr val="bg1"/>
                    </a:solidFill>
                  </a:tcPr>
                </a:tc>
                <a:tc>
                  <a:txBody>
                    <a:bodyPr/>
                    <a:lstStyle/>
                    <a:p>
                      <a:pPr marL="0" indent="0" algn="ctr">
                        <a:buFont typeface="Arial" panose="020B0604020202020204" pitchFamily="34" charset="0"/>
                        <a:buNone/>
                      </a:pPr>
                      <a:r>
                        <a:rPr lang="en-US" sz="1800" dirty="0"/>
                        <a:t>Umbilicus</a:t>
                      </a:r>
                    </a:p>
                  </a:txBody>
                  <a:tcPr anchor="ctr">
                    <a:solidFill>
                      <a:schemeClr val="bg1"/>
                    </a:solidFill>
                  </a:tcPr>
                </a:tc>
                <a:tc>
                  <a:txBody>
                    <a:bodyPr/>
                    <a:lstStyle/>
                    <a:p>
                      <a:pPr marL="0" indent="0" algn="ctr">
                        <a:buFont typeface="Arial" panose="020B0604020202020204" pitchFamily="34" charset="0"/>
                        <a:buNone/>
                      </a:pPr>
                      <a:r>
                        <a:rPr lang="en-US" sz="1800" dirty="0"/>
                        <a:t>Right of umbilicus</a:t>
                      </a:r>
                    </a:p>
                  </a:txBody>
                  <a:tcPr anchor="ctr">
                    <a:solidFill>
                      <a:schemeClr val="bg1"/>
                    </a:solidFill>
                  </a:tcPr>
                </a:tc>
                <a:tc>
                  <a:txBody>
                    <a:bodyPr/>
                    <a:lstStyle/>
                    <a:p>
                      <a:pPr marL="0" indent="0" algn="ctr">
                        <a:buFont typeface="Arial" panose="020B0604020202020204" pitchFamily="34" charset="0"/>
                        <a:buNone/>
                      </a:pPr>
                      <a:r>
                        <a:rPr lang="en-US" sz="1800" dirty="0"/>
                        <a:t>Umbilicus</a:t>
                      </a:r>
                    </a:p>
                  </a:txBody>
                  <a:tcPr anchor="ctr">
                    <a:solidFill>
                      <a:schemeClr val="bg1"/>
                    </a:solidFill>
                  </a:tcPr>
                </a:tc>
                <a:extLst>
                  <a:ext uri="{0D108BD9-81ED-4DB2-BD59-A6C34878D82A}">
                    <a16:rowId xmlns:a16="http://schemas.microsoft.com/office/drawing/2014/main" val="1565447216"/>
                  </a:ext>
                </a:extLst>
              </a:tr>
              <a:tr h="1822622">
                <a:tc>
                  <a:txBody>
                    <a:bodyPr/>
                    <a:lstStyle/>
                    <a:p>
                      <a:pPr algn="ctr"/>
                      <a:r>
                        <a:rPr lang="en-US" sz="2000" dirty="0"/>
                        <a:t>Associated conditions</a:t>
                      </a:r>
                    </a:p>
                  </a:txBody>
                  <a:tcPr anchor="ctr">
                    <a:solidFill>
                      <a:schemeClr val="bg1"/>
                    </a:solidFill>
                  </a:tcPr>
                </a:tc>
                <a:tc>
                  <a:txBody>
                    <a:bodyPr/>
                    <a:lstStyle/>
                    <a:p>
                      <a:pPr marL="285750" indent="-285750">
                        <a:buFont typeface="Arial" panose="020B0604020202020204" pitchFamily="34" charset="0"/>
                        <a:buChar char="•"/>
                      </a:pPr>
                      <a:r>
                        <a:rPr lang="en-US" sz="1600" dirty="0"/>
                        <a:t>Additional malformations in ~ 50%</a:t>
                      </a:r>
                    </a:p>
                    <a:p>
                      <a:pPr marL="285750" indent="-285750">
                        <a:buFont typeface="Arial" panose="020B0604020202020204" pitchFamily="34" charset="0"/>
                        <a:buChar char="•"/>
                      </a:pPr>
                      <a:r>
                        <a:rPr lang="en-US" sz="1600" dirty="0"/>
                        <a:t>Cardiac defects are observed in 30-50 %</a:t>
                      </a:r>
                    </a:p>
                    <a:p>
                      <a:pPr marL="285750" indent="-285750">
                        <a:buFont typeface="Arial" panose="020B0604020202020204" pitchFamily="34" charset="0"/>
                        <a:buChar char="•"/>
                      </a:pPr>
                      <a:r>
                        <a:rPr lang="en-US" sz="1600" dirty="0"/>
                        <a:t>Karyotype abnormalities occur in 30 % of cases with trisomy 13, 18 and 21 being most common</a:t>
                      </a:r>
                    </a:p>
                    <a:p>
                      <a:pPr marL="285750" indent="-285750">
                        <a:buFont typeface="Arial" panose="020B0604020202020204" pitchFamily="34" charset="0"/>
                        <a:buChar char="•"/>
                      </a:pPr>
                      <a:r>
                        <a:rPr lang="en-US" sz="1600" dirty="0"/>
                        <a:t>Beckwith-Wiedemann syndrome</a:t>
                      </a:r>
                    </a:p>
                    <a:p>
                      <a:pPr marL="285750" indent="-285750">
                        <a:buFont typeface="Arial" panose="020B0604020202020204" pitchFamily="34" charset="0"/>
                        <a:buChar char="•"/>
                      </a:pPr>
                      <a:r>
                        <a:rPr lang="en-US" sz="1600" dirty="0"/>
                        <a:t>Pentalogy of Cantrell</a:t>
                      </a:r>
                    </a:p>
                  </a:txBody>
                  <a:tcPr anchor="ctr">
                    <a:solidFill>
                      <a:schemeClr val="bg1"/>
                    </a:solidFill>
                  </a:tcPr>
                </a:tc>
                <a:tc>
                  <a:txBody>
                    <a:bodyPr/>
                    <a:lstStyle/>
                    <a:p>
                      <a:pPr marL="285750" indent="-285750" algn="l">
                        <a:buFont typeface="Arial" panose="020B0604020202020204" pitchFamily="34" charset="0"/>
                        <a:buChar char="•"/>
                      </a:pPr>
                      <a:r>
                        <a:rPr lang="en-US" sz="1600" dirty="0"/>
                        <a:t>Additional anomalies </a:t>
                      </a:r>
                      <a:r>
                        <a:rPr lang="en-US" sz="1600" dirty="0">
                          <a:solidFill>
                            <a:srgbClr val="C00000"/>
                          </a:solidFill>
                        </a:rPr>
                        <a:t>rarely present</a:t>
                      </a:r>
                    </a:p>
                    <a:p>
                      <a:pPr marL="285750" indent="-285750" algn="l">
                        <a:buFont typeface="Arial" panose="020B0604020202020204" pitchFamily="34" charset="0"/>
                        <a:buChar char="•"/>
                      </a:pPr>
                      <a:r>
                        <a:rPr lang="en-US" sz="1600" dirty="0"/>
                        <a:t>Intestinal atresia is the most common associated anomaly</a:t>
                      </a:r>
                    </a:p>
                    <a:p>
                      <a:pPr marL="285750" indent="-285750" algn="l">
                        <a:buFont typeface="Arial" panose="020B0604020202020204" pitchFamily="34" charset="0"/>
                        <a:buChar char="•"/>
                      </a:pPr>
                      <a:r>
                        <a:rPr lang="en-US" sz="1600" dirty="0"/>
                        <a:t>Malrotation occurs in nearly every patient with gastroschisis, but midgut volvulus is not commonly seen</a:t>
                      </a:r>
                    </a:p>
                  </a:txBody>
                  <a:tcPr anchor="ctr">
                    <a:solidFill>
                      <a:schemeClr val="bg1"/>
                    </a:solidFill>
                  </a:tcPr>
                </a:tc>
                <a:tc>
                  <a:txBody>
                    <a:bodyPr/>
                    <a:lstStyle/>
                    <a:p>
                      <a:pPr algn="ctr"/>
                      <a:r>
                        <a:rPr lang="en-US" sz="1600" dirty="0"/>
                        <a:t>Incidence is more common in children with other congenital anomalies (e.g., trisomy 21, trisomy 18, congenital hypothyroidism).</a:t>
                      </a:r>
                    </a:p>
                  </a:txBody>
                  <a:tcPr anchor="ctr">
                    <a:solidFill>
                      <a:schemeClr val="bg1"/>
                    </a:solidFill>
                  </a:tcPr>
                </a:tc>
                <a:extLst>
                  <a:ext uri="{0D108BD9-81ED-4DB2-BD59-A6C34878D82A}">
                    <a16:rowId xmlns:a16="http://schemas.microsoft.com/office/drawing/2014/main" val="1232700739"/>
                  </a:ext>
                </a:extLst>
              </a:tr>
            </a:tbl>
          </a:graphicData>
        </a:graphic>
      </p:graphicFrame>
    </p:spTree>
    <p:extLst>
      <p:ext uri="{BB962C8B-B14F-4D97-AF65-F5344CB8AC3E}">
        <p14:creationId xmlns:p14="http://schemas.microsoft.com/office/powerpoint/2010/main" val="18790537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592706-C161-6BDB-BDEF-ED39FAC72DA1}"/>
              </a:ext>
            </a:extLst>
          </p:cNvPr>
          <p:cNvGraphicFramePr>
            <a:graphicFrameLocks noGrp="1"/>
          </p:cNvGraphicFramePr>
          <p:nvPr>
            <p:extLst>
              <p:ext uri="{D42A27DB-BD31-4B8C-83A1-F6EECF244321}">
                <p14:modId xmlns:p14="http://schemas.microsoft.com/office/powerpoint/2010/main" val="938332186"/>
              </p:ext>
            </p:extLst>
          </p:nvPr>
        </p:nvGraphicFramePr>
        <p:xfrm>
          <a:off x="0" y="0"/>
          <a:ext cx="12192002" cy="6858000"/>
        </p:xfrm>
        <a:graphic>
          <a:graphicData uri="http://schemas.openxmlformats.org/drawingml/2006/table">
            <a:tbl>
              <a:tblPr firstRow="1" bandRow="1">
                <a:tableStyleId>{5940675A-B579-460E-94D1-54222C63F5DA}</a:tableStyleId>
              </a:tblPr>
              <a:tblGrid>
                <a:gridCol w="1910080">
                  <a:extLst>
                    <a:ext uri="{9D8B030D-6E8A-4147-A177-3AD203B41FA5}">
                      <a16:colId xmlns:a16="http://schemas.microsoft.com/office/drawing/2014/main" val="564824711"/>
                    </a:ext>
                  </a:extLst>
                </a:gridCol>
                <a:gridCol w="3881120">
                  <a:extLst>
                    <a:ext uri="{9D8B030D-6E8A-4147-A177-3AD203B41FA5}">
                      <a16:colId xmlns:a16="http://schemas.microsoft.com/office/drawing/2014/main" val="2377837172"/>
                    </a:ext>
                  </a:extLst>
                </a:gridCol>
                <a:gridCol w="3698241">
                  <a:extLst>
                    <a:ext uri="{9D8B030D-6E8A-4147-A177-3AD203B41FA5}">
                      <a16:colId xmlns:a16="http://schemas.microsoft.com/office/drawing/2014/main" val="818307265"/>
                    </a:ext>
                  </a:extLst>
                </a:gridCol>
                <a:gridCol w="2702561">
                  <a:extLst>
                    <a:ext uri="{9D8B030D-6E8A-4147-A177-3AD203B41FA5}">
                      <a16:colId xmlns:a16="http://schemas.microsoft.com/office/drawing/2014/main" val="3362311963"/>
                    </a:ext>
                  </a:extLst>
                </a:gridCol>
              </a:tblGrid>
              <a:tr h="398602">
                <a:tc>
                  <a:txBody>
                    <a:bodyPr/>
                    <a:lstStyle/>
                    <a:p>
                      <a:pPr algn="ctr"/>
                      <a:endParaRPr lang="en-US" sz="2000" dirty="0"/>
                    </a:p>
                  </a:txBody>
                  <a:tcPr anchor="ctr">
                    <a:solidFill>
                      <a:schemeClr val="bg1"/>
                    </a:solidFill>
                  </a:tcPr>
                </a:tc>
                <a:tc>
                  <a:txBody>
                    <a:bodyPr/>
                    <a:lstStyle/>
                    <a:p>
                      <a:pPr algn="ctr"/>
                      <a:r>
                        <a:rPr lang="en-US" sz="2000" dirty="0"/>
                        <a:t>Omphalocele</a:t>
                      </a:r>
                    </a:p>
                  </a:txBody>
                  <a:tcPr anchor="ctr">
                    <a:solidFill>
                      <a:schemeClr val="bg1"/>
                    </a:solidFill>
                  </a:tcPr>
                </a:tc>
                <a:tc>
                  <a:txBody>
                    <a:bodyPr/>
                    <a:lstStyle/>
                    <a:p>
                      <a:pPr algn="ctr"/>
                      <a:r>
                        <a:rPr lang="en-US" sz="2000" dirty="0"/>
                        <a:t>Gastroschisis</a:t>
                      </a:r>
                    </a:p>
                  </a:txBody>
                  <a:tcPr anchor="ctr">
                    <a:solidFill>
                      <a:schemeClr val="bg1"/>
                    </a:solidFill>
                  </a:tcPr>
                </a:tc>
                <a:tc>
                  <a:txBody>
                    <a:bodyPr/>
                    <a:lstStyle/>
                    <a:p>
                      <a:pPr algn="ctr"/>
                      <a:r>
                        <a:rPr lang="en-US" sz="2000" dirty="0"/>
                        <a:t>Umbilical hernia</a:t>
                      </a:r>
                    </a:p>
                  </a:txBody>
                  <a:tcPr anchor="ctr">
                    <a:solidFill>
                      <a:schemeClr val="bg1"/>
                    </a:solidFill>
                  </a:tcPr>
                </a:tc>
                <a:extLst>
                  <a:ext uri="{0D108BD9-81ED-4DB2-BD59-A6C34878D82A}">
                    <a16:rowId xmlns:a16="http://schemas.microsoft.com/office/drawing/2014/main" val="1534009076"/>
                  </a:ext>
                </a:extLst>
              </a:tr>
              <a:tr h="373051">
                <a:tc rowSpan="2">
                  <a:txBody>
                    <a:bodyPr/>
                    <a:lstStyle/>
                    <a:p>
                      <a:pPr algn="ctr"/>
                      <a:r>
                        <a:rPr lang="en-US" sz="2000" dirty="0"/>
                        <a:t>Diagnostics</a:t>
                      </a:r>
                    </a:p>
                  </a:txBody>
                  <a:tcPr anchor="ctr">
                    <a:solidFill>
                      <a:schemeClr val="bg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700" dirty="0"/>
                        <a:t>Clinical diagnosis</a:t>
                      </a:r>
                    </a:p>
                  </a:txBody>
                  <a:tcPr anchor="ctr">
                    <a:solidFill>
                      <a:schemeClr val="bg1"/>
                    </a:solidFill>
                  </a:tcPr>
                </a:tc>
                <a:tc hMerge="1">
                  <a:txBody>
                    <a:bodyPr/>
                    <a:lstStyle/>
                    <a:p>
                      <a:pPr algn="ctr"/>
                      <a:endParaRPr lang="en-US" sz="1600" dirty="0"/>
                    </a:p>
                  </a:txBody>
                  <a:tcPr anchor="ctr"/>
                </a:tc>
                <a:tc hMerge="1">
                  <a:txBody>
                    <a:bodyPr/>
                    <a:lstStyle/>
                    <a:p>
                      <a:pPr algn="ctr"/>
                      <a:endParaRPr lang="en-US" sz="1600" dirty="0"/>
                    </a:p>
                  </a:txBody>
                  <a:tcPr anchor="ctr"/>
                </a:tc>
                <a:extLst>
                  <a:ext uri="{0D108BD9-81ED-4DB2-BD59-A6C34878D82A}">
                    <a16:rowId xmlns:a16="http://schemas.microsoft.com/office/drawing/2014/main" val="4084872506"/>
                  </a:ext>
                </a:extLst>
              </a:tr>
              <a:tr h="843197">
                <a:tc vMerge="1">
                  <a:txBody>
                    <a:bodyPr/>
                    <a:lstStyle/>
                    <a:p>
                      <a:pPr algn="ctr"/>
                      <a:endParaRPr lang="en-US" sz="2000" dirty="0"/>
                    </a:p>
                  </a:txBody>
                  <a:tcPr anchor="ctr"/>
                </a:tc>
                <a:tc gridSpan="2">
                  <a:txBody>
                    <a:bodyPr/>
                    <a:lstStyle/>
                    <a:p>
                      <a:r>
                        <a:rPr lang="en-US" sz="1700" dirty="0"/>
                        <a:t>Can be detected prenatally</a:t>
                      </a:r>
                    </a:p>
                    <a:p>
                      <a:pPr marL="285750" indent="-285750">
                        <a:buFont typeface="Arial" panose="020B0604020202020204" pitchFamily="34" charset="0"/>
                        <a:buChar char="•"/>
                      </a:pPr>
                      <a:r>
                        <a:rPr lang="en-US" sz="1600" dirty="0"/>
                        <a:t>Ultrasonography: polyhydramnios in utero</a:t>
                      </a:r>
                    </a:p>
                    <a:p>
                      <a:pPr marL="285750" indent="-285750">
                        <a:buFont typeface="Arial" panose="020B0604020202020204" pitchFamily="34" charset="0"/>
                        <a:buChar char="•"/>
                      </a:pPr>
                      <a:r>
                        <a:rPr lang="en-US" sz="1600" dirty="0"/>
                        <a:t>↑ MSAFP</a:t>
                      </a:r>
                    </a:p>
                  </a:txBody>
                  <a:tcPr anchor="ctr">
                    <a:solidFill>
                      <a:schemeClr val="bg1"/>
                    </a:solidFill>
                  </a:tcPr>
                </a:tc>
                <a:tc hMerge="1">
                  <a:txBody>
                    <a:bodyPr/>
                    <a:lstStyle/>
                    <a:p>
                      <a:pPr algn="ctr"/>
                      <a:endParaRPr 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Usually, no further diagnostics necessary</a:t>
                      </a:r>
                    </a:p>
                  </a:txBody>
                  <a:tcPr anchor="ctr">
                    <a:solidFill>
                      <a:schemeClr val="bg1"/>
                    </a:solidFill>
                  </a:tcPr>
                </a:tc>
                <a:extLst>
                  <a:ext uri="{0D108BD9-81ED-4DB2-BD59-A6C34878D82A}">
                    <a16:rowId xmlns:a16="http://schemas.microsoft.com/office/drawing/2014/main" val="1160320492"/>
                  </a:ext>
                </a:extLst>
              </a:tr>
              <a:tr h="827866">
                <a:tc>
                  <a:txBody>
                    <a:bodyPr/>
                    <a:lstStyle/>
                    <a:p>
                      <a:pPr algn="ctr"/>
                      <a:r>
                        <a:rPr lang="en-US" sz="2000" dirty="0"/>
                        <a:t>Delivery</a:t>
                      </a:r>
                    </a:p>
                  </a:txBody>
                  <a:tcPr anchor="ctr">
                    <a:solidFill>
                      <a:schemeClr val="bg1"/>
                    </a:solidFill>
                  </a:tcPr>
                </a:tc>
                <a:tc>
                  <a:txBody>
                    <a:bodyPr/>
                    <a:lstStyle/>
                    <a:p>
                      <a:pPr marL="285750" indent="-285750">
                        <a:buFont typeface="Arial" panose="020B0604020202020204" pitchFamily="34" charset="0"/>
                        <a:buChar char="•"/>
                      </a:pPr>
                      <a:r>
                        <a:rPr lang="en-US" sz="1600" dirty="0">
                          <a:solidFill>
                            <a:srgbClr val="C00000"/>
                          </a:solidFill>
                        </a:rPr>
                        <a:t>Cesarean delivery</a:t>
                      </a:r>
                    </a:p>
                    <a:p>
                      <a:pPr marL="285750" indent="-285750">
                        <a:buFont typeface="Arial" panose="020B0604020202020204" pitchFamily="34" charset="0"/>
                        <a:buChar char="•"/>
                      </a:pPr>
                      <a:r>
                        <a:rPr lang="en-US" sz="1600" dirty="0"/>
                        <a:t>Vaginal delivery for small omphalocele without liver involvement</a:t>
                      </a:r>
                    </a:p>
                  </a:txBody>
                  <a:tcPr anchor="ctr">
                    <a:solidFill>
                      <a:schemeClr val="bg1"/>
                    </a:solidFill>
                  </a:tcPr>
                </a:tc>
                <a:tc>
                  <a:txBody>
                    <a:bodyPr/>
                    <a:lstStyle/>
                    <a:p>
                      <a:pPr algn="ctr"/>
                      <a:r>
                        <a:rPr lang="en-US" sz="1600" dirty="0"/>
                        <a:t>Usually, </a:t>
                      </a:r>
                      <a:r>
                        <a:rPr lang="en-US" sz="1600" dirty="0">
                          <a:solidFill>
                            <a:srgbClr val="C00000"/>
                          </a:solidFill>
                        </a:rPr>
                        <a:t>vaginal delivery</a:t>
                      </a:r>
                    </a:p>
                  </a:txBody>
                  <a:tcPr anchor="ctr">
                    <a:solidFill>
                      <a:schemeClr val="bg1"/>
                    </a:solidFill>
                  </a:tcPr>
                </a:tc>
                <a:tc>
                  <a:txBody>
                    <a:bodyPr/>
                    <a:lstStyle/>
                    <a:p>
                      <a:pPr algn="ctr"/>
                      <a:r>
                        <a:rPr lang="en-US" sz="1600" dirty="0">
                          <a:solidFill>
                            <a:srgbClr val="C00000"/>
                          </a:solidFill>
                        </a:rPr>
                        <a:t>Vaginal delivery</a:t>
                      </a:r>
                    </a:p>
                  </a:txBody>
                  <a:tcPr anchor="ctr">
                    <a:solidFill>
                      <a:schemeClr val="bg1"/>
                    </a:solidFill>
                  </a:tcPr>
                </a:tc>
                <a:extLst>
                  <a:ext uri="{0D108BD9-81ED-4DB2-BD59-A6C34878D82A}">
                    <a16:rowId xmlns:a16="http://schemas.microsoft.com/office/drawing/2014/main" val="2199700463"/>
                  </a:ext>
                </a:extLst>
              </a:tr>
              <a:tr h="1073159">
                <a:tc>
                  <a:txBody>
                    <a:bodyPr/>
                    <a:lstStyle/>
                    <a:p>
                      <a:pPr algn="ctr"/>
                      <a:r>
                        <a:rPr lang="en-US" sz="2000" dirty="0"/>
                        <a:t>Management</a:t>
                      </a:r>
                    </a:p>
                  </a:txBody>
                  <a:tcPr anchor="ctr">
                    <a:solidFill>
                      <a:schemeClr val="bg1"/>
                    </a:solidFill>
                  </a:tcPr>
                </a:tc>
                <a:tc gridSpan="2">
                  <a:txBody>
                    <a:bodyPr/>
                    <a:lstStyle/>
                    <a:p>
                      <a:pPr marL="285750" indent="-285750">
                        <a:buFont typeface="Arial" panose="020B0604020202020204" pitchFamily="34" charset="0"/>
                        <a:buChar char="•"/>
                      </a:pPr>
                      <a:r>
                        <a:rPr lang="en-US" sz="1600" dirty="0"/>
                        <a:t>Wrapping of the hernia sac/free intestines with sterile saline dressings covered with plastic wrap</a:t>
                      </a:r>
                    </a:p>
                    <a:p>
                      <a:pPr marL="285750" indent="-285750">
                        <a:buFont typeface="Arial" panose="020B0604020202020204" pitchFamily="34" charset="0"/>
                        <a:buChar char="•"/>
                      </a:pPr>
                      <a:r>
                        <a:rPr lang="en-US" sz="1600" dirty="0"/>
                        <a:t>Nasogastric suction</a:t>
                      </a:r>
                    </a:p>
                    <a:p>
                      <a:pPr marL="285750" indent="-285750">
                        <a:buFont typeface="Arial" panose="020B0604020202020204" pitchFamily="34" charset="0"/>
                        <a:buChar char="•"/>
                      </a:pPr>
                      <a:r>
                        <a:rPr lang="en-US" sz="1600" dirty="0"/>
                        <a:t>IV fluids</a:t>
                      </a:r>
                    </a:p>
                  </a:txBody>
                  <a:tcPr anchor="ctr">
                    <a:solidFill>
                      <a:schemeClr val="bg1"/>
                    </a:solidFill>
                  </a:tcPr>
                </a:tc>
                <a:tc hMerge="1">
                  <a:txBody>
                    <a:bodyPr/>
                    <a:lstStyle/>
                    <a:p>
                      <a:pPr marL="285750" indent="-285750">
                        <a:buFont typeface="Arial" panose="020B0604020202020204" pitchFamily="34" charset="0"/>
                        <a:buChar char="•"/>
                      </a:pPr>
                      <a:endParaRPr lang="en-US" sz="1800" dirty="0"/>
                    </a:p>
                  </a:txBody>
                  <a:tcPr anchor="ctr"/>
                </a:tc>
                <a:tc>
                  <a:txBody>
                    <a:bodyPr/>
                    <a:lstStyle/>
                    <a:p>
                      <a:pPr marL="0" indent="0" algn="ctr">
                        <a:buFont typeface="Arial" panose="020B0604020202020204" pitchFamily="34" charset="0"/>
                        <a:buNone/>
                      </a:pPr>
                      <a:r>
                        <a:rPr lang="en-US" sz="1600" dirty="0"/>
                        <a:t>Conservative: closes spontaneously by the age of 5 years</a:t>
                      </a:r>
                    </a:p>
                  </a:txBody>
                  <a:tcPr anchor="ctr">
                    <a:solidFill>
                      <a:schemeClr val="bg1"/>
                    </a:solidFill>
                  </a:tcPr>
                </a:tc>
                <a:extLst>
                  <a:ext uri="{0D108BD9-81ED-4DB2-BD59-A6C34878D82A}">
                    <a16:rowId xmlns:a16="http://schemas.microsoft.com/office/drawing/2014/main" val="3939174805"/>
                  </a:ext>
                </a:extLst>
              </a:tr>
              <a:tr h="398602">
                <a:tc>
                  <a:txBody>
                    <a:bodyPr/>
                    <a:lstStyle/>
                    <a:p>
                      <a:pPr algn="ctr"/>
                      <a:r>
                        <a:rPr lang="en-US" sz="2000" dirty="0"/>
                        <a:t>Prognosis</a:t>
                      </a:r>
                    </a:p>
                  </a:txBody>
                  <a:tcPr anchor="ctr">
                    <a:solidFill>
                      <a:schemeClr val="bg1"/>
                    </a:solidFill>
                  </a:tcPr>
                </a:tc>
                <a:tc>
                  <a:txBody>
                    <a:bodyPr/>
                    <a:lstStyle/>
                    <a:p>
                      <a:pPr marL="0" indent="0" algn="ctr">
                        <a:buFont typeface="Arial" panose="020B0604020202020204" pitchFamily="34" charset="0"/>
                        <a:buNone/>
                      </a:pPr>
                      <a:r>
                        <a:rPr lang="en-US" sz="1600" dirty="0"/>
                        <a:t>Depend on associated anomalies</a:t>
                      </a:r>
                    </a:p>
                  </a:txBody>
                  <a:tcPr anchor="ctr">
                    <a:solidFill>
                      <a:schemeClr val="bg1"/>
                    </a:solidFill>
                  </a:tcPr>
                </a:tc>
                <a:tc>
                  <a:txBody>
                    <a:bodyPr/>
                    <a:lstStyle/>
                    <a:p>
                      <a:pPr marL="0" indent="0" algn="ctr">
                        <a:buFont typeface="Arial" panose="020B0604020202020204" pitchFamily="34" charset="0"/>
                        <a:buNone/>
                      </a:pPr>
                      <a:r>
                        <a:rPr lang="en-US" sz="1600" dirty="0"/>
                        <a:t>Depend on condition of bowel</a:t>
                      </a:r>
                    </a:p>
                  </a:txBody>
                  <a:tcPr anchor="ctr">
                    <a:solidFill>
                      <a:schemeClr val="bg1"/>
                    </a:solidFill>
                  </a:tcPr>
                </a:tc>
                <a:tc>
                  <a:txBody>
                    <a:bodyPr/>
                    <a:lstStyle/>
                    <a:p>
                      <a:pPr marL="0" indent="0" algn="ctr">
                        <a:buFont typeface="Arial" panose="020B0604020202020204" pitchFamily="34" charset="0"/>
                        <a:buNone/>
                      </a:pPr>
                      <a:r>
                        <a:rPr lang="en-US" sz="1600" dirty="0"/>
                        <a:t>Good</a:t>
                      </a:r>
                    </a:p>
                  </a:txBody>
                  <a:tcPr anchor="ctr">
                    <a:solidFill>
                      <a:schemeClr val="bg1"/>
                    </a:solidFill>
                  </a:tcPr>
                </a:tc>
                <a:extLst>
                  <a:ext uri="{0D108BD9-81ED-4DB2-BD59-A6C34878D82A}">
                    <a16:rowId xmlns:a16="http://schemas.microsoft.com/office/drawing/2014/main" val="1106412082"/>
                  </a:ext>
                </a:extLst>
              </a:tr>
              <a:tr h="398602">
                <a:tc>
                  <a:txBody>
                    <a:bodyPr/>
                    <a:lstStyle/>
                    <a:p>
                      <a:pPr algn="ctr"/>
                      <a:r>
                        <a:rPr lang="en-US" sz="2000" dirty="0"/>
                        <a:t>Surgery</a:t>
                      </a:r>
                    </a:p>
                  </a:txBody>
                  <a:tcPr anchor="ctr">
                    <a:solidFill>
                      <a:schemeClr val="bg1"/>
                    </a:solidFill>
                  </a:tcPr>
                </a:tc>
                <a:tc>
                  <a:txBody>
                    <a:bodyPr/>
                    <a:lstStyle/>
                    <a:p>
                      <a:pPr marL="0" indent="0" algn="ctr">
                        <a:buFont typeface="Arial" panose="020B0604020202020204" pitchFamily="34" charset="0"/>
                        <a:buNone/>
                      </a:pPr>
                      <a:r>
                        <a:rPr lang="en-US" sz="1600" dirty="0"/>
                        <a:t>Within the first 24 hours of life</a:t>
                      </a:r>
                    </a:p>
                  </a:txBody>
                  <a:tcPr anchor="ctr">
                    <a:solidFill>
                      <a:schemeClr val="bg1"/>
                    </a:solidFill>
                  </a:tcPr>
                </a:tc>
                <a:tc>
                  <a:txBody>
                    <a:bodyPr/>
                    <a:lstStyle/>
                    <a:p>
                      <a:pPr marL="0" indent="0" algn="ctr">
                        <a:buFont typeface="Arial" panose="020B0604020202020204" pitchFamily="34" charset="0"/>
                        <a:buNone/>
                      </a:pPr>
                      <a:r>
                        <a:rPr lang="en-US" sz="1600" dirty="0"/>
                        <a:t>Emergency surgery</a:t>
                      </a:r>
                    </a:p>
                  </a:txBody>
                  <a:tcPr anchor="ctr">
                    <a:solidFill>
                      <a:schemeClr val="bg1"/>
                    </a:solidFill>
                  </a:tcPr>
                </a:tc>
                <a:tc>
                  <a:txBody>
                    <a:bodyPr/>
                    <a:lstStyle/>
                    <a:p>
                      <a:pPr marL="0" indent="0" algn="ctr">
                        <a:buFont typeface="Arial" panose="020B0604020202020204" pitchFamily="34" charset="0"/>
                        <a:buNone/>
                      </a:pPr>
                      <a:r>
                        <a:rPr lang="en-US" sz="1600" dirty="0"/>
                        <a:t>Rarely necessary</a:t>
                      </a:r>
                    </a:p>
                  </a:txBody>
                  <a:tcPr anchor="ctr">
                    <a:solidFill>
                      <a:schemeClr val="bg1"/>
                    </a:solidFill>
                  </a:tcPr>
                </a:tc>
                <a:extLst>
                  <a:ext uri="{0D108BD9-81ED-4DB2-BD59-A6C34878D82A}">
                    <a16:rowId xmlns:a16="http://schemas.microsoft.com/office/drawing/2014/main" val="3419941263"/>
                  </a:ext>
                </a:extLst>
              </a:tr>
              <a:tr h="2544921">
                <a:tc>
                  <a:txBody>
                    <a:bodyPr/>
                    <a:lstStyle/>
                    <a:p>
                      <a:pPr algn="ctr"/>
                      <a:r>
                        <a:rPr lang="en-US" sz="2000" dirty="0"/>
                        <a:t>Closure approaches</a:t>
                      </a:r>
                    </a:p>
                  </a:txBody>
                  <a:tcPr anchor="ctr">
                    <a:solidFill>
                      <a:schemeClr val="bg1"/>
                    </a:solidFill>
                  </a:tcPr>
                </a:tc>
                <a:tc>
                  <a:txBody>
                    <a:bodyPr/>
                    <a:lstStyle/>
                    <a:p>
                      <a:pPr marL="285750" indent="-285750" algn="l">
                        <a:buFont typeface="Arial" panose="020B0604020202020204" pitchFamily="34" charset="0"/>
                        <a:buChar char="•"/>
                      </a:pPr>
                      <a:r>
                        <a:rPr lang="en-US" sz="1600" dirty="0"/>
                        <a:t>Primary closure if small</a:t>
                      </a:r>
                    </a:p>
                    <a:p>
                      <a:pPr marL="285750" indent="-285750" algn="l">
                        <a:buFont typeface="Arial" panose="020B0604020202020204" pitchFamily="34" charset="0"/>
                        <a:buChar char="•"/>
                      </a:pPr>
                      <a:r>
                        <a:rPr lang="en-US" sz="1600" dirty="0"/>
                        <a:t>Giant omphaloceles, however, are managed by allowing epithelialization of the sac with topical application of silver sulfadiazine, serial reductions and elective repair at 6-24 months (as a ventral hernia)</a:t>
                      </a:r>
                    </a:p>
                    <a:p>
                      <a:pPr marL="285750" indent="-285750" algn="l">
                        <a:buFont typeface="Arial" panose="020B0604020202020204" pitchFamily="34" charset="0"/>
                        <a:buChar char="•"/>
                      </a:pPr>
                      <a:r>
                        <a:rPr lang="en-US" sz="1600" dirty="0"/>
                        <a:t>Ruptured omphaloceles have very poor prognosis and require silo placement with delayed primary closure. </a:t>
                      </a:r>
                    </a:p>
                  </a:txBody>
                  <a:tcPr anchor="ctr">
                    <a:solidFill>
                      <a:schemeClr val="bg1"/>
                    </a:solidFill>
                  </a:tcPr>
                </a:tc>
                <a:tc>
                  <a:txBody>
                    <a:bodyPr/>
                    <a:lstStyle/>
                    <a:p>
                      <a:pPr marL="285750" indent="-285750" algn="l">
                        <a:buFont typeface="Arial" panose="020B0604020202020204" pitchFamily="34" charset="0"/>
                        <a:buChar char="•"/>
                      </a:pPr>
                      <a:r>
                        <a:rPr lang="en-US" sz="1500" dirty="0"/>
                        <a:t>Placement of Silastic® silo with staged reduction of the viscera over several days followed by delayed facial closure with suture</a:t>
                      </a:r>
                    </a:p>
                    <a:p>
                      <a:pPr marL="285750" indent="-285750" algn="l">
                        <a:buFont typeface="Arial" panose="020B0604020202020204" pitchFamily="34" charset="0"/>
                        <a:buChar char="•"/>
                      </a:pPr>
                      <a:r>
                        <a:rPr lang="en-US" sz="1500" dirty="0"/>
                        <a:t>Complete reduction of the viscera shortly after birth and primary facial closure with suture</a:t>
                      </a:r>
                    </a:p>
                    <a:p>
                      <a:pPr marL="285750" indent="-285750" algn="l">
                        <a:buFont typeface="Arial" panose="020B0604020202020204" pitchFamily="34" charset="0"/>
                        <a:buChar char="•"/>
                      </a:pPr>
                      <a:r>
                        <a:rPr lang="en-US" sz="1500" dirty="0"/>
                        <a:t>Complete reduction of the viscera shortly after birth and covering of the defect with an umbilical cord flap (Sutureless)</a:t>
                      </a:r>
                    </a:p>
                  </a:txBody>
                  <a:tcPr anchor="ctr">
                    <a:solidFill>
                      <a:schemeClr val="bg1"/>
                    </a:solidFill>
                  </a:tcPr>
                </a:tc>
                <a:tc>
                  <a:txBody>
                    <a:bodyPr/>
                    <a:lstStyle/>
                    <a:p>
                      <a:pPr marL="0" indent="0" algn="ctr">
                        <a:buFont typeface="Arial" panose="020B0604020202020204" pitchFamily="34" charset="0"/>
                        <a:buNone/>
                      </a:pPr>
                      <a:r>
                        <a:rPr lang="en-US" sz="3200" dirty="0"/>
                        <a:t>-</a:t>
                      </a:r>
                    </a:p>
                  </a:txBody>
                  <a:tcPr anchor="ctr">
                    <a:solidFill>
                      <a:schemeClr val="bg1"/>
                    </a:solidFill>
                  </a:tcPr>
                </a:tc>
                <a:extLst>
                  <a:ext uri="{0D108BD9-81ED-4DB2-BD59-A6C34878D82A}">
                    <a16:rowId xmlns:a16="http://schemas.microsoft.com/office/drawing/2014/main" val="307080105"/>
                  </a:ext>
                </a:extLst>
              </a:tr>
            </a:tbl>
          </a:graphicData>
        </a:graphic>
      </p:graphicFrame>
    </p:spTree>
    <p:extLst>
      <p:ext uri="{BB962C8B-B14F-4D97-AF65-F5344CB8AC3E}">
        <p14:creationId xmlns:p14="http://schemas.microsoft.com/office/powerpoint/2010/main" val="33354424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0601-7EB4-5694-6007-612E958A341F}"/>
              </a:ext>
            </a:extLst>
          </p:cNvPr>
          <p:cNvSpPr>
            <a:spLocks noGrp="1"/>
          </p:cNvSpPr>
          <p:nvPr>
            <p:ph type="title"/>
          </p:nvPr>
        </p:nvSpPr>
        <p:spPr/>
        <p:txBody>
          <a:bodyPr/>
          <a:lstStyle/>
          <a:p>
            <a:r>
              <a:rPr lang="en-US" sz="4400" dirty="0"/>
              <a:t>Gastroschisis Notes</a:t>
            </a:r>
            <a:endParaRPr lang="en-US" dirty="0"/>
          </a:p>
        </p:txBody>
      </p:sp>
      <p:sp>
        <p:nvSpPr>
          <p:cNvPr id="3" name="Content Placeholder 2">
            <a:extLst>
              <a:ext uri="{FF2B5EF4-FFF2-40B4-BE49-F238E27FC236}">
                <a16:creationId xmlns:a16="http://schemas.microsoft.com/office/drawing/2014/main" id="{A32AC1F4-F99B-46D2-A6B4-25C682A47ADD}"/>
              </a:ext>
            </a:extLst>
          </p:cNvPr>
          <p:cNvSpPr>
            <a:spLocks noGrp="1"/>
          </p:cNvSpPr>
          <p:nvPr>
            <p:ph idx="1"/>
          </p:nvPr>
        </p:nvSpPr>
        <p:spPr/>
        <p:txBody>
          <a:bodyPr/>
          <a:lstStyle/>
          <a:p>
            <a:r>
              <a:rPr lang="en-US" b="1" dirty="0"/>
              <a:t>Classification</a:t>
            </a:r>
          </a:p>
          <a:p>
            <a:pPr lvl="1"/>
            <a:r>
              <a:rPr lang="es-ES" dirty="0"/>
              <a:t>Simple </a:t>
            </a:r>
            <a:r>
              <a:rPr lang="es-ES" dirty="0" err="1"/>
              <a:t>gastroschisis</a:t>
            </a:r>
            <a:r>
              <a:rPr lang="es-ES" dirty="0"/>
              <a:t> (i.e. viable </a:t>
            </a:r>
            <a:r>
              <a:rPr lang="es-ES" dirty="0" err="1"/>
              <a:t>bowel</a:t>
            </a:r>
            <a:r>
              <a:rPr lang="es-ES" dirty="0"/>
              <a:t>, no atresias) </a:t>
            </a:r>
            <a:endParaRPr lang="en-US" dirty="0"/>
          </a:p>
          <a:p>
            <a:pPr lvl="1"/>
            <a:r>
              <a:rPr lang="en-US" dirty="0"/>
              <a:t>Complicated gastroschisis (i.e. Perforated bowel, atresia) </a:t>
            </a:r>
          </a:p>
          <a:p>
            <a:r>
              <a:rPr lang="en-US" b="1" dirty="0"/>
              <a:t>Complications</a:t>
            </a:r>
          </a:p>
          <a:p>
            <a:pPr lvl="1"/>
            <a:r>
              <a:rPr lang="en-US" dirty="0"/>
              <a:t>Abdominal compartment syndrome (ACS) can occur within the first few days following reduction and closure of a gastroschisis defect. ACS may manifest as increasing pulmonary pressures in ventilated patients, low urine output, differential cyanosis (bluish appearing legs caused by impaired venous return) and hypotension.</a:t>
            </a:r>
          </a:p>
          <a:p>
            <a:pPr lvl="1"/>
            <a:r>
              <a:rPr lang="en-US" dirty="0"/>
              <a:t>10-15% of patients with gastroschisis develop necrotizing enterocolitis (NEC)</a:t>
            </a:r>
          </a:p>
          <a:p>
            <a:pPr lvl="1"/>
            <a:r>
              <a:rPr lang="en-US" dirty="0"/>
              <a:t>Intestinal atresia</a:t>
            </a:r>
          </a:p>
          <a:p>
            <a:endParaRPr lang="en-US" dirty="0"/>
          </a:p>
        </p:txBody>
      </p:sp>
    </p:spTree>
    <p:extLst>
      <p:ext uri="{BB962C8B-B14F-4D97-AF65-F5344CB8AC3E}">
        <p14:creationId xmlns:p14="http://schemas.microsoft.com/office/powerpoint/2010/main" val="17590684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F440-8365-691A-6A5E-3255EC5AA9EF}"/>
              </a:ext>
            </a:extLst>
          </p:cNvPr>
          <p:cNvSpPr>
            <a:spLocks noGrp="1"/>
          </p:cNvSpPr>
          <p:nvPr>
            <p:ph type="title"/>
          </p:nvPr>
        </p:nvSpPr>
        <p:spPr/>
        <p:txBody>
          <a:bodyPr>
            <a:normAutofit/>
          </a:bodyPr>
          <a:lstStyle/>
          <a:p>
            <a:r>
              <a:rPr lang="en-US" dirty="0"/>
              <a:t>Other abdominal wall hernias</a:t>
            </a:r>
          </a:p>
        </p:txBody>
      </p:sp>
      <p:sp>
        <p:nvSpPr>
          <p:cNvPr id="3" name="Content Placeholder 2">
            <a:extLst>
              <a:ext uri="{FF2B5EF4-FFF2-40B4-BE49-F238E27FC236}">
                <a16:creationId xmlns:a16="http://schemas.microsoft.com/office/drawing/2014/main" id="{48518666-E961-D60E-BB6E-39A3E89A8454}"/>
              </a:ext>
            </a:extLst>
          </p:cNvPr>
          <p:cNvSpPr>
            <a:spLocks noGrp="1"/>
          </p:cNvSpPr>
          <p:nvPr>
            <p:ph idx="1"/>
          </p:nvPr>
        </p:nvSpPr>
        <p:spPr/>
        <p:txBody>
          <a:bodyPr>
            <a:normAutofit fontScale="92500"/>
          </a:bodyPr>
          <a:lstStyle/>
          <a:p>
            <a:r>
              <a:rPr lang="en-US" b="1" dirty="0"/>
              <a:t>Umbilical Hernia </a:t>
            </a:r>
            <a:r>
              <a:rPr lang="en-US" dirty="0"/>
              <a:t>(notes not mentioned in the table)</a:t>
            </a:r>
          </a:p>
          <a:p>
            <a:pPr lvl="1"/>
            <a:r>
              <a:rPr lang="en-US" dirty="0"/>
              <a:t>The hernia sac is peritoneum </a:t>
            </a:r>
          </a:p>
          <a:p>
            <a:pPr lvl="1"/>
            <a:r>
              <a:rPr lang="en-US" dirty="0"/>
              <a:t>The extent of skin protrusion is not always indicative of the size of the fascia defect</a:t>
            </a:r>
          </a:p>
          <a:p>
            <a:pPr lvl="1"/>
            <a:r>
              <a:rPr lang="en-US" dirty="0"/>
              <a:t>Umbilical hernias are present in 15–25% of newborns</a:t>
            </a:r>
          </a:p>
          <a:p>
            <a:pPr lvl="1"/>
            <a:r>
              <a:rPr lang="en-US" dirty="0"/>
              <a:t>Premature and low birth weight infants have a higher incidence</a:t>
            </a:r>
          </a:p>
          <a:p>
            <a:r>
              <a:rPr lang="en-US" b="1" dirty="0"/>
              <a:t>Epigastric Hernia</a:t>
            </a:r>
          </a:p>
          <a:p>
            <a:pPr lvl="1"/>
            <a:r>
              <a:rPr lang="en-US" dirty="0"/>
              <a:t>Hernias of the abdominal wall through the midline </a:t>
            </a:r>
            <a:r>
              <a:rPr lang="en-US" dirty="0" err="1"/>
              <a:t>linea</a:t>
            </a:r>
            <a:r>
              <a:rPr lang="en-US" dirty="0"/>
              <a:t> alba, with a location between the umbilicus and xiphoid process</a:t>
            </a:r>
          </a:p>
          <a:p>
            <a:pPr lvl="1"/>
            <a:r>
              <a:rPr lang="en-US" dirty="0"/>
              <a:t>Incidence up to 5%</a:t>
            </a:r>
          </a:p>
          <a:p>
            <a:pPr lvl="1"/>
            <a:r>
              <a:rPr lang="en-US" dirty="0"/>
              <a:t>These hernias present as either a small painless mass, which becomes painful with activity, or a small painful incarcerated mass</a:t>
            </a:r>
          </a:p>
          <a:p>
            <a:pPr lvl="1"/>
            <a:r>
              <a:rPr lang="en-US" dirty="0"/>
              <a:t>Typical contents are preperitoneal fat</a:t>
            </a:r>
          </a:p>
          <a:p>
            <a:pPr lvl="1"/>
            <a:r>
              <a:rPr lang="en-US" dirty="0"/>
              <a:t>Epigastric hernias do not resolve and should be repaired</a:t>
            </a:r>
          </a:p>
        </p:txBody>
      </p:sp>
    </p:spTree>
    <p:extLst>
      <p:ext uri="{BB962C8B-B14F-4D97-AF65-F5344CB8AC3E}">
        <p14:creationId xmlns:p14="http://schemas.microsoft.com/office/powerpoint/2010/main" val="1530845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2395-EB1F-75B8-883B-12F4EF073875}"/>
              </a:ext>
            </a:extLst>
          </p:cNvPr>
          <p:cNvSpPr>
            <a:spLocks noGrp="1"/>
          </p:cNvSpPr>
          <p:nvPr>
            <p:ph type="title"/>
          </p:nvPr>
        </p:nvSpPr>
        <p:spPr/>
        <p:txBody>
          <a:bodyPr/>
          <a:lstStyle/>
          <a:p>
            <a:r>
              <a:rPr lang="en-US" dirty="0"/>
              <a:t>Branchial cleft cysts and fistulas</a:t>
            </a:r>
          </a:p>
        </p:txBody>
      </p:sp>
      <p:pic>
        <p:nvPicPr>
          <p:cNvPr id="3076" name="Picture 4" descr="Branchial cleft cysts and fistulas">
            <a:extLst>
              <a:ext uri="{FF2B5EF4-FFF2-40B4-BE49-F238E27FC236}">
                <a16:creationId xmlns:a16="http://schemas.microsoft.com/office/drawing/2014/main" id="{425E266A-4E00-7105-8786-032E19D85E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213366"/>
            <a:ext cx="9753600" cy="546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3273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781A0-D76F-D546-BC6C-DD71C0A71420}"/>
              </a:ext>
            </a:extLst>
          </p:cNvPr>
          <p:cNvSpPr>
            <a:spLocks noGrp="1"/>
          </p:cNvSpPr>
          <p:nvPr>
            <p:ph type="title"/>
          </p:nvPr>
        </p:nvSpPr>
        <p:spPr/>
        <p:txBody>
          <a:bodyPr/>
          <a:lstStyle/>
          <a:p>
            <a:r>
              <a:rPr lang="en-US" dirty="0"/>
              <a:t>Other abdominal wall hernias cont.</a:t>
            </a:r>
          </a:p>
        </p:txBody>
      </p:sp>
      <p:sp>
        <p:nvSpPr>
          <p:cNvPr id="3" name="Content Placeholder 2">
            <a:extLst>
              <a:ext uri="{FF2B5EF4-FFF2-40B4-BE49-F238E27FC236}">
                <a16:creationId xmlns:a16="http://schemas.microsoft.com/office/drawing/2014/main" id="{47068425-7628-C830-94DC-D69B5563037B}"/>
              </a:ext>
            </a:extLst>
          </p:cNvPr>
          <p:cNvSpPr>
            <a:spLocks noGrp="1"/>
          </p:cNvSpPr>
          <p:nvPr>
            <p:ph idx="1"/>
          </p:nvPr>
        </p:nvSpPr>
        <p:spPr>
          <a:xfrm>
            <a:off x="838200" y="1305025"/>
            <a:ext cx="10515600" cy="5187849"/>
          </a:xfrm>
        </p:spPr>
        <p:txBody>
          <a:bodyPr>
            <a:normAutofit/>
          </a:bodyPr>
          <a:lstStyle/>
          <a:p>
            <a:r>
              <a:rPr lang="en-US" b="1" dirty="0"/>
              <a:t>Spigelian Hernia: (Spigelian Triangle)</a:t>
            </a:r>
          </a:p>
          <a:p>
            <a:pPr lvl="1"/>
            <a:r>
              <a:rPr lang="en-US" dirty="0"/>
              <a:t>Quite rare in children and can be difficult to detect and diagnose.</a:t>
            </a:r>
          </a:p>
          <a:p>
            <a:pPr lvl="1"/>
            <a:r>
              <a:rPr lang="en-US" dirty="0"/>
              <a:t>The actual defect occurs at the intersection of the </a:t>
            </a:r>
            <a:r>
              <a:rPr lang="en-US" dirty="0" err="1"/>
              <a:t>linea</a:t>
            </a:r>
            <a:r>
              <a:rPr lang="en-US" dirty="0"/>
              <a:t> </a:t>
            </a:r>
            <a:r>
              <a:rPr lang="en-US" dirty="0" err="1"/>
              <a:t>semicircularis</a:t>
            </a:r>
            <a:r>
              <a:rPr lang="en-US" dirty="0"/>
              <a:t>, </a:t>
            </a:r>
            <a:r>
              <a:rPr lang="en-US" dirty="0" err="1"/>
              <a:t>linea</a:t>
            </a:r>
            <a:r>
              <a:rPr lang="en-US" dirty="0"/>
              <a:t> semilunaris, and the lateral border of the rectus abdominis muscle</a:t>
            </a:r>
          </a:p>
          <a:p>
            <a:pPr lvl="1"/>
            <a:r>
              <a:rPr lang="en-US" dirty="0"/>
              <a:t>More frequently in girls</a:t>
            </a:r>
          </a:p>
          <a:p>
            <a:pPr lvl="1"/>
            <a:r>
              <a:rPr lang="en-US" dirty="0"/>
              <a:t>A tension-free closure is important to prevent recurrence</a:t>
            </a:r>
          </a:p>
          <a:p>
            <a:r>
              <a:rPr lang="en-US" b="1" dirty="0"/>
              <a:t>Lumbar Hernia</a:t>
            </a:r>
          </a:p>
          <a:p>
            <a:pPr lvl="1"/>
            <a:r>
              <a:rPr lang="en-US" dirty="0"/>
              <a:t>Bulge in the area bordered by the 12th rib, </a:t>
            </a:r>
            <a:r>
              <a:rPr lang="en-US" dirty="0" err="1"/>
              <a:t>sacrospinalis</a:t>
            </a:r>
            <a:r>
              <a:rPr lang="en-US" dirty="0"/>
              <a:t> muscle, and internal oblique muscle</a:t>
            </a:r>
          </a:p>
          <a:p>
            <a:pPr lvl="1"/>
            <a:r>
              <a:rPr lang="en-US" dirty="0"/>
              <a:t>The bulge is usually due to herniated preperitoneal fat</a:t>
            </a:r>
          </a:p>
          <a:p>
            <a:pPr lvl="1"/>
            <a:r>
              <a:rPr lang="en-US" dirty="0"/>
              <a:t>Physical findings include a soft mass that is easily reducible</a:t>
            </a:r>
          </a:p>
          <a:p>
            <a:pPr lvl="1"/>
            <a:r>
              <a:rPr lang="en-US" dirty="0"/>
              <a:t>Repair is advisable because the defect never resolves spontaneously and incarceration is possible</a:t>
            </a:r>
          </a:p>
          <a:p>
            <a:endParaRPr lang="en-US" dirty="0"/>
          </a:p>
        </p:txBody>
      </p:sp>
    </p:spTree>
    <p:extLst>
      <p:ext uri="{BB962C8B-B14F-4D97-AF65-F5344CB8AC3E}">
        <p14:creationId xmlns:p14="http://schemas.microsoft.com/office/powerpoint/2010/main" val="38496119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47A2-804C-3B11-3B12-01325499068E}"/>
              </a:ext>
            </a:extLst>
          </p:cNvPr>
          <p:cNvSpPr>
            <a:spLocks noGrp="1"/>
          </p:cNvSpPr>
          <p:nvPr>
            <p:ph type="title"/>
          </p:nvPr>
        </p:nvSpPr>
        <p:spPr/>
        <p:txBody>
          <a:bodyPr/>
          <a:lstStyle/>
          <a:p>
            <a:r>
              <a:rPr lang="en-US" dirty="0"/>
              <a:t>Anorectal malformation</a:t>
            </a:r>
          </a:p>
        </p:txBody>
      </p:sp>
      <p:sp>
        <p:nvSpPr>
          <p:cNvPr id="3" name="Text Placeholder 2">
            <a:extLst>
              <a:ext uri="{FF2B5EF4-FFF2-40B4-BE49-F238E27FC236}">
                <a16:creationId xmlns:a16="http://schemas.microsoft.com/office/drawing/2014/main" id="{00126EAC-A6AD-D858-AB13-B525C21E72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9256338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8839-B521-0A27-E307-33380F87C5F6}"/>
              </a:ext>
            </a:extLst>
          </p:cNvPr>
          <p:cNvSpPr>
            <a:spLocks noGrp="1"/>
          </p:cNvSpPr>
          <p:nvPr>
            <p:ph type="title"/>
          </p:nvPr>
        </p:nvSpPr>
        <p:spPr/>
        <p:txBody>
          <a:bodyPr/>
          <a:lstStyle/>
          <a:p>
            <a:r>
              <a:rPr lang="en-US" dirty="0"/>
              <a:t>Anorectal malformation</a:t>
            </a:r>
          </a:p>
        </p:txBody>
      </p:sp>
      <p:graphicFrame>
        <p:nvGraphicFramePr>
          <p:cNvPr id="4" name="Content Placeholder 3">
            <a:extLst>
              <a:ext uri="{FF2B5EF4-FFF2-40B4-BE49-F238E27FC236}">
                <a16:creationId xmlns:a16="http://schemas.microsoft.com/office/drawing/2014/main" id="{5185C6EA-AAF4-A858-661B-3437E67FD427}"/>
              </a:ext>
            </a:extLst>
          </p:cNvPr>
          <p:cNvGraphicFramePr>
            <a:graphicFrameLocks noGrp="1"/>
          </p:cNvGraphicFramePr>
          <p:nvPr>
            <p:ph idx="1"/>
            <p:extLst>
              <p:ext uri="{D42A27DB-BD31-4B8C-83A1-F6EECF244321}">
                <p14:modId xmlns:p14="http://schemas.microsoft.com/office/powerpoint/2010/main" val="2381695431"/>
              </p:ext>
            </p:extLst>
          </p:nvPr>
        </p:nvGraphicFramePr>
        <p:xfrm>
          <a:off x="838200" y="1304925"/>
          <a:ext cx="10515600" cy="4613148"/>
        </p:xfrm>
        <a:graphic>
          <a:graphicData uri="http://schemas.openxmlformats.org/drawingml/2006/table">
            <a:tbl>
              <a:tblPr firstRow="1" bandRow="1">
                <a:tableStyleId>{5C22544A-7EE6-4342-B048-85BDC9FD1C3A}</a:tableStyleId>
              </a:tblPr>
              <a:tblGrid>
                <a:gridCol w="2306934">
                  <a:extLst>
                    <a:ext uri="{9D8B030D-6E8A-4147-A177-3AD203B41FA5}">
                      <a16:colId xmlns:a16="http://schemas.microsoft.com/office/drawing/2014/main" val="2401870570"/>
                    </a:ext>
                  </a:extLst>
                </a:gridCol>
                <a:gridCol w="8208666">
                  <a:extLst>
                    <a:ext uri="{9D8B030D-6E8A-4147-A177-3AD203B41FA5}">
                      <a16:colId xmlns:a16="http://schemas.microsoft.com/office/drawing/2014/main" val="3337843264"/>
                    </a:ext>
                  </a:extLst>
                </a:gridCol>
              </a:tblGrid>
              <a:tr h="370840">
                <a:tc>
                  <a:txBody>
                    <a:bodyPr/>
                    <a:lstStyle/>
                    <a:p>
                      <a:pPr algn="ctr"/>
                      <a:r>
                        <a:rPr kumimoji="0" lang="en-US" sz="2400" b="1" i="0" u="none" strike="noStrike" kern="1200" cap="none" spc="0" normalizeH="0" baseline="0" noProof="0" dirty="0">
                          <a:ln>
                            <a:noFill/>
                          </a:ln>
                          <a:solidFill>
                            <a:srgbClr val="45515E"/>
                          </a:solidFill>
                          <a:effectLst/>
                          <a:uLnTx/>
                          <a:uFillTx/>
                          <a:latin typeface="+mn-lt"/>
                          <a:ea typeface="+mn-ea"/>
                          <a:cs typeface="+mn-cs"/>
                        </a:rPr>
                        <a:t>Definition</a:t>
                      </a:r>
                      <a:endParaRPr lang="en-US" sz="24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0" lang="en-US" sz="2200" b="0" i="0" u="none" strike="noStrike" kern="1200" cap="none" spc="0" normalizeH="0" baseline="0" noProof="0" dirty="0">
                          <a:ln>
                            <a:noFill/>
                          </a:ln>
                          <a:solidFill>
                            <a:srgbClr val="45515E"/>
                          </a:solidFill>
                          <a:effectLst/>
                          <a:uLnTx/>
                          <a:uFillTx/>
                          <a:latin typeface="+mn-lt"/>
                          <a:ea typeface="+mn-ea"/>
                          <a:cs typeface="+mn-cs"/>
                        </a:rPr>
                        <a:t>A normal anal opening is nonexistent, and the colon empties anteriorly either onto the perineum or towards the vagina in a female or into the urinary system in a male. There are also instances of atresia where the rectum is blind ending with no connection or external opening</a:t>
                      </a:r>
                      <a:endParaRPr lang="en-US" sz="22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71750040"/>
                  </a:ext>
                </a:extLst>
              </a:tr>
              <a:tr h="370840">
                <a:tc>
                  <a:txBody>
                    <a:bodyPr/>
                    <a:lstStyle/>
                    <a:p>
                      <a:pPr algn="ctr"/>
                      <a:r>
                        <a:rPr kumimoji="0" lang="en-US" sz="2400" b="1" i="0" u="none" strike="noStrike" kern="1200" cap="none" spc="0" normalizeH="0" baseline="0" noProof="0" dirty="0">
                          <a:ln>
                            <a:noFill/>
                          </a:ln>
                          <a:solidFill>
                            <a:srgbClr val="45515E"/>
                          </a:solidFill>
                          <a:effectLst/>
                          <a:uLnTx/>
                          <a:uFillTx/>
                          <a:latin typeface="+mn-lt"/>
                          <a:ea typeface="+mn-ea"/>
                          <a:cs typeface="+mn-cs"/>
                        </a:rPr>
                        <a:t>Epidemiology</a:t>
                      </a:r>
                      <a:endParaRPr lang="en-US" sz="24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srgbClr val="45515E"/>
                          </a:solidFill>
                          <a:effectLst/>
                          <a:uLnTx/>
                          <a:uFillTx/>
                          <a:latin typeface="+mn-lt"/>
                          <a:ea typeface="+mn-ea"/>
                          <a:cs typeface="+mn-cs"/>
                        </a:rPr>
                        <a:t>ARM occur in one in every 4000 to 5000 births</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srgbClr val="45515E"/>
                          </a:solidFill>
                          <a:effectLst/>
                          <a:uLnTx/>
                          <a:uFillTx/>
                          <a:latin typeface="+mn-lt"/>
                          <a:ea typeface="+mn-ea"/>
                          <a:cs typeface="+mn-cs"/>
                        </a:rPr>
                        <a:t>They are slightly more common in males (1.2:1)</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srgbClr val="45515E"/>
                          </a:solidFill>
                          <a:effectLst/>
                          <a:uLnTx/>
                          <a:uFillTx/>
                          <a:latin typeface="+mn-lt"/>
                          <a:ea typeface="+mn-ea"/>
                          <a:cs typeface="+mn-cs"/>
                        </a:rPr>
                        <a:t>The risk of having a second child with an ARM is approximately 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9746432"/>
                  </a:ext>
                </a:extLst>
              </a:tr>
              <a:tr h="370840">
                <a:tc>
                  <a:txBody>
                    <a:bodyPr/>
                    <a:lstStyle/>
                    <a:p>
                      <a:pPr algn="ctr"/>
                      <a:r>
                        <a:rPr kumimoji="0" lang="en-US" sz="2400" b="1" i="0" u="none" strike="noStrike" kern="1200" cap="none" spc="0" normalizeH="0" baseline="0" noProof="0" dirty="0">
                          <a:ln>
                            <a:noFill/>
                          </a:ln>
                          <a:solidFill>
                            <a:srgbClr val="45515E"/>
                          </a:solidFill>
                          <a:effectLst/>
                          <a:uLnTx/>
                          <a:uFillTx/>
                          <a:latin typeface="+mn-lt"/>
                          <a:ea typeface="+mn-ea"/>
                          <a:cs typeface="+mn-cs"/>
                        </a:rPr>
                        <a:t>Associations</a:t>
                      </a:r>
                      <a:endParaRPr lang="en-US" sz="24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srgbClr val="45515E"/>
                          </a:solidFill>
                          <a:effectLst/>
                          <a:uLnTx/>
                          <a:uFillTx/>
                          <a:latin typeface="+mn-lt"/>
                          <a:ea typeface="+mn-ea"/>
                          <a:cs typeface="+mn-cs"/>
                        </a:rPr>
                        <a:t>Mesodermal defects (e.g., </a:t>
                      </a:r>
                      <a:r>
                        <a:rPr kumimoji="0" lang="en-US" sz="2200" b="1" i="0" u="none" strike="noStrike" kern="1200" cap="none" spc="0" normalizeH="0" baseline="0" noProof="0" dirty="0">
                          <a:ln>
                            <a:noFill/>
                          </a:ln>
                          <a:solidFill>
                            <a:srgbClr val="C00000"/>
                          </a:solidFill>
                          <a:effectLst/>
                          <a:uLnTx/>
                          <a:uFillTx/>
                          <a:latin typeface="+mn-lt"/>
                          <a:ea typeface="+mn-ea"/>
                          <a:cs typeface="+mn-cs"/>
                        </a:rPr>
                        <a:t>VACTERL association</a:t>
                      </a:r>
                      <a:r>
                        <a:rPr kumimoji="0" lang="en-US" sz="2200" b="0" i="0" u="none" strike="noStrike" kern="1200" cap="none" spc="0" normalizeH="0" baseline="0" noProof="0" dirty="0">
                          <a:ln>
                            <a:noFill/>
                          </a:ln>
                          <a:solidFill>
                            <a:srgbClr val="45515E"/>
                          </a:solidFill>
                          <a:effectLst/>
                          <a:uLnTx/>
                          <a:uFillTx/>
                          <a:latin typeface="+mn-lt"/>
                          <a:ea typeface="+mn-ea"/>
                          <a:cs typeface="+mn-cs"/>
                        </a:rPr>
                        <a:t>): </a:t>
                      </a:r>
                      <a:r>
                        <a:rPr kumimoji="0" lang="en-US" sz="2200" b="0" i="0" u="none" strike="noStrike" kern="1200" cap="none" spc="0" normalizeH="0" baseline="0" noProof="0" dirty="0">
                          <a:ln>
                            <a:noFill/>
                          </a:ln>
                          <a:solidFill>
                            <a:srgbClr val="C00000"/>
                          </a:solidFill>
                          <a:effectLst/>
                          <a:uLnTx/>
                          <a:uFillTx/>
                          <a:latin typeface="+mn-lt"/>
                          <a:ea typeface="+mn-ea"/>
                          <a:cs typeface="+mn-cs"/>
                        </a:rPr>
                        <a:t>The distance away from the normal anal opening correlates with the degree of associated abnormalities</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srgbClr val="45515E"/>
                          </a:solidFill>
                          <a:effectLst/>
                          <a:uLnTx/>
                          <a:uFillTx/>
                          <a:latin typeface="+mn-lt"/>
                          <a:ea typeface="+mn-ea"/>
                          <a:cs typeface="+mn-cs"/>
                        </a:rPr>
                        <a:t>Known association with </a:t>
                      </a:r>
                      <a:r>
                        <a:rPr kumimoji="0" lang="en-US" sz="2200" b="0" i="0" u="none" strike="noStrike" kern="1200" cap="none" spc="0" normalizeH="0" baseline="0" noProof="0" dirty="0">
                          <a:ln>
                            <a:noFill/>
                          </a:ln>
                          <a:solidFill>
                            <a:srgbClr val="C00000"/>
                          </a:solidFill>
                          <a:effectLst/>
                          <a:uLnTx/>
                          <a:uFillTx/>
                          <a:latin typeface="+mn-lt"/>
                          <a:ea typeface="+mn-ea"/>
                          <a:cs typeface="+mn-cs"/>
                        </a:rPr>
                        <a:t>trisomy 21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5721902"/>
                  </a:ext>
                </a:extLst>
              </a:tr>
              <a:tr h="370840">
                <a:tc>
                  <a:txBody>
                    <a:bodyPr/>
                    <a:lstStyle/>
                    <a:p>
                      <a:pPr algn="ctr"/>
                      <a:r>
                        <a:rPr kumimoji="0" lang="en-US" sz="2400" b="1" i="0" u="none" strike="noStrike" kern="1200" cap="none" spc="0" normalizeH="0" baseline="0" noProof="0" dirty="0">
                          <a:ln>
                            <a:noFill/>
                          </a:ln>
                          <a:solidFill>
                            <a:srgbClr val="45515E"/>
                          </a:solidFill>
                          <a:effectLst/>
                          <a:uLnTx/>
                          <a:uFillTx/>
                          <a:latin typeface="+mn-lt"/>
                          <a:ea typeface="+mn-ea"/>
                          <a:cs typeface="+mn-cs"/>
                        </a:rPr>
                        <a:t>Pathophysiology</a:t>
                      </a:r>
                      <a:endParaRPr lang="en-US" sz="24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500"/>
                        </a:spcBef>
                        <a:spcAft>
                          <a:spcPts val="0"/>
                        </a:spcAft>
                        <a:buClrTx/>
                        <a:buSzTx/>
                        <a:buFont typeface="Courier New" panose="02070309020205020404" pitchFamily="49" charset="0"/>
                        <a:buNone/>
                        <a:tabLst/>
                        <a:defRPr/>
                      </a:pPr>
                      <a:r>
                        <a:rPr kumimoji="0" lang="en-US" sz="2200" b="0" i="0" u="none" strike="noStrike" kern="1200" cap="none" spc="0" normalizeH="0" baseline="0" noProof="0" dirty="0">
                          <a:ln>
                            <a:noFill/>
                          </a:ln>
                          <a:solidFill>
                            <a:srgbClr val="45515E"/>
                          </a:solidFill>
                          <a:effectLst/>
                          <a:uLnTx/>
                          <a:uFillTx/>
                          <a:latin typeface="+mn-lt"/>
                          <a:ea typeface="+mn-ea"/>
                          <a:cs typeface="+mn-cs"/>
                        </a:rPr>
                        <a:t>Failure of complete hindgut separation into ventral urogenital portion and the dorsal anorectal portion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09996830"/>
                  </a:ext>
                </a:extLst>
              </a:tr>
            </a:tbl>
          </a:graphicData>
        </a:graphic>
      </p:graphicFrame>
    </p:spTree>
    <p:extLst>
      <p:ext uri="{BB962C8B-B14F-4D97-AF65-F5344CB8AC3E}">
        <p14:creationId xmlns:p14="http://schemas.microsoft.com/office/powerpoint/2010/main" val="28932823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DF5ED-9A87-79B9-E2E7-7822D01DC7B5}"/>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a16="http://schemas.microsoft.com/office/drawing/2014/main" id="{78209141-D7FE-0A1A-3912-B56F4A3497FE}"/>
              </a:ext>
            </a:extLst>
          </p:cNvPr>
          <p:cNvSpPr>
            <a:spLocks noGrp="1"/>
          </p:cNvSpPr>
          <p:nvPr>
            <p:ph idx="1"/>
          </p:nvPr>
        </p:nvSpPr>
        <p:spPr/>
        <p:txBody>
          <a:bodyPr>
            <a:normAutofit fontScale="92500" lnSpcReduction="10000"/>
          </a:bodyPr>
          <a:lstStyle/>
          <a:p>
            <a:r>
              <a:rPr lang="en-US" dirty="0"/>
              <a:t>Absence of anal opening</a:t>
            </a:r>
          </a:p>
          <a:p>
            <a:r>
              <a:rPr lang="en-US" dirty="0"/>
              <a:t>Thin anal membrane in place of anal opening through which meconium is visible</a:t>
            </a:r>
          </a:p>
          <a:p>
            <a:r>
              <a:rPr lang="en-US" dirty="0"/>
              <a:t>Obstipation, ileus</a:t>
            </a:r>
          </a:p>
          <a:p>
            <a:r>
              <a:rPr lang="en-US" dirty="0"/>
              <a:t>Fistulas that complicate defecation (e.g., </a:t>
            </a:r>
            <a:r>
              <a:rPr lang="en-US" dirty="0" err="1"/>
              <a:t>rectovestibular</a:t>
            </a:r>
            <a:r>
              <a:rPr lang="en-US" dirty="0"/>
              <a:t>, rectourethral, rectovaginal)</a:t>
            </a:r>
          </a:p>
          <a:p>
            <a:r>
              <a:rPr lang="en-US" dirty="0"/>
              <a:t>Small or missing anal dimple </a:t>
            </a:r>
            <a:r>
              <a:rPr lang="en-US" dirty="0">
                <a:solidFill>
                  <a:srgbClr val="0070C0"/>
                </a:solidFill>
              </a:rPr>
              <a:t>(The anal dimple is the area of the perineum that has the largest density of sphincter fibers)</a:t>
            </a:r>
          </a:p>
          <a:p>
            <a:r>
              <a:rPr lang="en-US" dirty="0"/>
              <a:t>In some cases, bucket-handle malformation </a:t>
            </a:r>
            <a:r>
              <a:rPr lang="en-US" dirty="0">
                <a:solidFill>
                  <a:srgbClr val="0070C0"/>
                </a:solidFill>
              </a:rPr>
              <a:t>(A prominent skin tag located at the anal dimple under which an instrument can be passed)</a:t>
            </a:r>
          </a:p>
          <a:p>
            <a:r>
              <a:rPr lang="en-US" dirty="0"/>
              <a:t>Flat bottom (absent or poorly developed midline groove between buttocks)</a:t>
            </a:r>
          </a:p>
        </p:txBody>
      </p:sp>
    </p:spTree>
    <p:extLst>
      <p:ext uri="{BB962C8B-B14F-4D97-AF65-F5344CB8AC3E}">
        <p14:creationId xmlns:p14="http://schemas.microsoft.com/office/powerpoint/2010/main" val="41601271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2FE63-C1DF-625F-2F48-D5E9870C0BF3}"/>
              </a:ext>
            </a:extLst>
          </p:cNvPr>
          <p:cNvSpPr>
            <a:spLocks noGrp="1"/>
          </p:cNvSpPr>
          <p:nvPr>
            <p:ph type="title"/>
          </p:nvPr>
        </p:nvSpPr>
        <p:spPr/>
        <p:txBody>
          <a:bodyPr/>
          <a:lstStyle/>
          <a:p>
            <a:r>
              <a:rPr lang="en-US" dirty="0"/>
              <a:t>Classification</a:t>
            </a:r>
          </a:p>
        </p:txBody>
      </p:sp>
      <p:graphicFrame>
        <p:nvGraphicFramePr>
          <p:cNvPr id="6" name="Content Placeholder 5">
            <a:extLst>
              <a:ext uri="{FF2B5EF4-FFF2-40B4-BE49-F238E27FC236}">
                <a16:creationId xmlns:a16="http://schemas.microsoft.com/office/drawing/2014/main" id="{47EF5E50-ED5D-2AD0-F043-6FDEE9EA2D6F}"/>
              </a:ext>
            </a:extLst>
          </p:cNvPr>
          <p:cNvGraphicFramePr>
            <a:graphicFrameLocks noGrp="1"/>
          </p:cNvGraphicFramePr>
          <p:nvPr>
            <p:ph sz="half" idx="1"/>
          </p:nvPr>
        </p:nvGraphicFramePr>
        <p:xfrm>
          <a:off x="838200" y="1306513"/>
          <a:ext cx="5181600" cy="3657600"/>
        </p:xfrm>
        <a:graphic>
          <a:graphicData uri="http://schemas.openxmlformats.org/drawingml/2006/table">
            <a:tbl>
              <a:tblPr firstRow="1" bandRow="1">
                <a:tableStyleId>{5940675A-B579-460E-94D1-54222C63F5DA}</a:tableStyleId>
              </a:tblPr>
              <a:tblGrid>
                <a:gridCol w="4312920">
                  <a:extLst>
                    <a:ext uri="{9D8B030D-6E8A-4147-A177-3AD203B41FA5}">
                      <a16:colId xmlns:a16="http://schemas.microsoft.com/office/drawing/2014/main" val="3076165523"/>
                    </a:ext>
                  </a:extLst>
                </a:gridCol>
                <a:gridCol w="868680">
                  <a:extLst>
                    <a:ext uri="{9D8B030D-6E8A-4147-A177-3AD203B41FA5}">
                      <a16:colId xmlns:a16="http://schemas.microsoft.com/office/drawing/2014/main" val="2177684305"/>
                    </a:ext>
                  </a:extLst>
                </a:gridCol>
              </a:tblGrid>
              <a:tr h="258443">
                <a:tc gridSpan="2">
                  <a:txBody>
                    <a:bodyPr/>
                    <a:lstStyle/>
                    <a:p>
                      <a:pPr algn="ctr"/>
                      <a:r>
                        <a:rPr lang="en-US" sz="1800" dirty="0"/>
                        <a:t>Male ARM Classification by Location</a:t>
                      </a:r>
                    </a:p>
                  </a:txBody>
                  <a:tcPr/>
                </a:tc>
                <a:tc hMerge="1">
                  <a:txBody>
                    <a:bodyPr/>
                    <a:lstStyle/>
                    <a:p>
                      <a:endParaRPr lang="en-US" dirty="0"/>
                    </a:p>
                  </a:txBody>
                  <a:tcPr/>
                </a:tc>
                <a:extLst>
                  <a:ext uri="{0D108BD9-81ED-4DB2-BD59-A6C34878D82A}">
                    <a16:rowId xmlns:a16="http://schemas.microsoft.com/office/drawing/2014/main" val="930116692"/>
                  </a:ext>
                </a:extLst>
              </a:tr>
              <a:tr h="258443">
                <a:tc gridSpan="2">
                  <a:txBody>
                    <a:bodyPr/>
                    <a:lstStyle/>
                    <a:p>
                      <a:r>
                        <a:rPr lang="en-US" sz="1800" b="1" dirty="0"/>
                        <a:t>Lower</a:t>
                      </a:r>
                    </a:p>
                  </a:txBody>
                  <a:tcPr/>
                </a:tc>
                <a:tc hMerge="1">
                  <a:txBody>
                    <a:bodyPr/>
                    <a:lstStyle/>
                    <a:p>
                      <a:endParaRPr lang="en-US" dirty="0"/>
                    </a:p>
                  </a:txBody>
                  <a:tcPr/>
                </a:tc>
                <a:extLst>
                  <a:ext uri="{0D108BD9-81ED-4DB2-BD59-A6C34878D82A}">
                    <a16:rowId xmlns:a16="http://schemas.microsoft.com/office/drawing/2014/main" val="254971947"/>
                  </a:ext>
                </a:extLst>
              </a:tr>
              <a:tr h="258443">
                <a:tc>
                  <a:txBody>
                    <a:bodyPr/>
                    <a:lstStyle/>
                    <a:p>
                      <a:r>
                        <a:rPr lang="en-US" sz="1800" dirty="0"/>
                        <a:t>Anal stenosis</a:t>
                      </a:r>
                    </a:p>
                  </a:txBody>
                  <a:tcPr/>
                </a:tc>
                <a:tc>
                  <a:txBody>
                    <a:bodyPr/>
                    <a:lstStyle/>
                    <a:p>
                      <a:pPr algn="ctr"/>
                      <a:r>
                        <a:rPr lang="en-US" sz="1800" dirty="0"/>
                        <a:t>1%</a:t>
                      </a:r>
                    </a:p>
                  </a:txBody>
                  <a:tcPr/>
                </a:tc>
                <a:extLst>
                  <a:ext uri="{0D108BD9-81ED-4DB2-BD59-A6C34878D82A}">
                    <a16:rowId xmlns:a16="http://schemas.microsoft.com/office/drawing/2014/main" val="3161132060"/>
                  </a:ext>
                </a:extLst>
              </a:tr>
              <a:tr h="258443">
                <a:tc>
                  <a:txBody>
                    <a:bodyPr/>
                    <a:lstStyle/>
                    <a:p>
                      <a:r>
                        <a:rPr lang="en-US" sz="1800" dirty="0"/>
                        <a:t>H-type fistula</a:t>
                      </a:r>
                    </a:p>
                  </a:txBody>
                  <a:tcPr/>
                </a:tc>
                <a:tc>
                  <a:txBody>
                    <a:bodyPr/>
                    <a:lstStyle/>
                    <a:p>
                      <a:pPr algn="ctr"/>
                      <a:r>
                        <a:rPr lang="en-US" sz="1800" dirty="0"/>
                        <a:t>4%</a:t>
                      </a:r>
                    </a:p>
                  </a:txBody>
                  <a:tcPr/>
                </a:tc>
                <a:extLst>
                  <a:ext uri="{0D108BD9-81ED-4DB2-BD59-A6C34878D82A}">
                    <a16:rowId xmlns:a16="http://schemas.microsoft.com/office/drawing/2014/main" val="1561690065"/>
                  </a:ext>
                </a:extLst>
              </a:tr>
              <a:tr h="258443">
                <a:tc>
                  <a:txBody>
                    <a:bodyPr/>
                    <a:lstStyle/>
                    <a:p>
                      <a:r>
                        <a:rPr lang="en-US" sz="1800" dirty="0"/>
                        <a:t>ARMs with no fistula</a:t>
                      </a:r>
                    </a:p>
                  </a:txBody>
                  <a:tcPr/>
                </a:tc>
                <a:tc>
                  <a:txBody>
                    <a:bodyPr/>
                    <a:lstStyle/>
                    <a:p>
                      <a:pPr algn="ctr"/>
                      <a:r>
                        <a:rPr lang="en-US" sz="1800" dirty="0"/>
                        <a:t>5%</a:t>
                      </a:r>
                    </a:p>
                  </a:txBody>
                  <a:tcPr/>
                </a:tc>
                <a:extLst>
                  <a:ext uri="{0D108BD9-81ED-4DB2-BD59-A6C34878D82A}">
                    <a16:rowId xmlns:a16="http://schemas.microsoft.com/office/drawing/2014/main" val="720193510"/>
                  </a:ext>
                </a:extLst>
              </a:tr>
              <a:tr h="258443">
                <a:tc>
                  <a:txBody>
                    <a:bodyPr/>
                    <a:lstStyle/>
                    <a:p>
                      <a:r>
                        <a:rPr lang="en-US" sz="1800" dirty="0"/>
                        <a:t>Perineal (cutaneous) fistula</a:t>
                      </a:r>
                    </a:p>
                  </a:txBody>
                  <a:tcPr/>
                </a:tc>
                <a:tc>
                  <a:txBody>
                    <a:bodyPr/>
                    <a:lstStyle/>
                    <a:p>
                      <a:pPr algn="ctr"/>
                      <a:r>
                        <a:rPr lang="en-US" sz="1800" dirty="0"/>
                        <a:t>10%</a:t>
                      </a:r>
                    </a:p>
                  </a:txBody>
                  <a:tcPr/>
                </a:tc>
                <a:extLst>
                  <a:ext uri="{0D108BD9-81ED-4DB2-BD59-A6C34878D82A}">
                    <a16:rowId xmlns:a16="http://schemas.microsoft.com/office/drawing/2014/main" val="2972937641"/>
                  </a:ext>
                </a:extLst>
              </a:tr>
              <a:tr h="258443">
                <a:tc>
                  <a:txBody>
                    <a:bodyPr/>
                    <a:lstStyle/>
                    <a:p>
                      <a:r>
                        <a:rPr lang="en-US" sz="1800" dirty="0">
                          <a:solidFill>
                            <a:srgbClr val="FF0000"/>
                          </a:solidFill>
                        </a:rPr>
                        <a:t>Recto-bulbar urethra fistula</a:t>
                      </a:r>
                    </a:p>
                  </a:txBody>
                  <a:tcPr/>
                </a:tc>
                <a:tc>
                  <a:txBody>
                    <a:bodyPr/>
                    <a:lstStyle/>
                    <a:p>
                      <a:pPr algn="ctr"/>
                      <a:r>
                        <a:rPr lang="en-US" sz="1800" dirty="0">
                          <a:solidFill>
                            <a:srgbClr val="FF0000"/>
                          </a:solidFill>
                        </a:rPr>
                        <a:t>37%</a:t>
                      </a:r>
                    </a:p>
                  </a:txBody>
                  <a:tcPr/>
                </a:tc>
                <a:extLst>
                  <a:ext uri="{0D108BD9-81ED-4DB2-BD59-A6C34878D82A}">
                    <a16:rowId xmlns:a16="http://schemas.microsoft.com/office/drawing/2014/main" val="3998669195"/>
                  </a:ext>
                </a:extLst>
              </a:tr>
              <a:tr h="258443">
                <a:tc gridSpan="2">
                  <a:txBody>
                    <a:bodyPr/>
                    <a:lstStyle/>
                    <a:p>
                      <a:r>
                        <a:rPr lang="en-US" sz="1800" b="1" dirty="0"/>
                        <a:t>Higher</a:t>
                      </a:r>
                    </a:p>
                  </a:txBody>
                  <a:tcPr/>
                </a:tc>
                <a:tc hMerge="1">
                  <a:txBody>
                    <a:bodyPr/>
                    <a:lstStyle/>
                    <a:p>
                      <a:pPr algn="ctr"/>
                      <a:endParaRPr lang="en-US" sz="2400" dirty="0"/>
                    </a:p>
                  </a:txBody>
                  <a:tcPr/>
                </a:tc>
                <a:extLst>
                  <a:ext uri="{0D108BD9-81ED-4DB2-BD59-A6C34878D82A}">
                    <a16:rowId xmlns:a16="http://schemas.microsoft.com/office/drawing/2014/main" val="650319181"/>
                  </a:ext>
                </a:extLst>
              </a:tr>
              <a:tr h="258443">
                <a:tc>
                  <a:txBody>
                    <a:bodyPr/>
                    <a:lstStyle/>
                    <a:p>
                      <a:r>
                        <a:rPr lang="en-US" sz="1800" dirty="0"/>
                        <a:t>Recto-prostatic urethra fistula</a:t>
                      </a:r>
                    </a:p>
                  </a:txBody>
                  <a:tcPr/>
                </a:tc>
                <a:tc>
                  <a:txBody>
                    <a:bodyPr/>
                    <a:lstStyle/>
                    <a:p>
                      <a:pPr algn="ctr"/>
                      <a:r>
                        <a:rPr lang="en-US" sz="1800" dirty="0"/>
                        <a:t>35%</a:t>
                      </a:r>
                    </a:p>
                  </a:txBody>
                  <a:tcPr/>
                </a:tc>
                <a:extLst>
                  <a:ext uri="{0D108BD9-81ED-4DB2-BD59-A6C34878D82A}">
                    <a16:rowId xmlns:a16="http://schemas.microsoft.com/office/drawing/2014/main" val="3622162970"/>
                  </a:ext>
                </a:extLst>
              </a:tr>
              <a:tr h="258443">
                <a:tc>
                  <a:txBody>
                    <a:bodyPr/>
                    <a:lstStyle/>
                    <a:p>
                      <a:r>
                        <a:rPr lang="en-US" sz="1800" dirty="0"/>
                        <a:t>Recto-vesical fistula</a:t>
                      </a:r>
                    </a:p>
                  </a:txBody>
                  <a:tcPr/>
                </a:tc>
                <a:tc>
                  <a:txBody>
                    <a:bodyPr/>
                    <a:lstStyle/>
                    <a:p>
                      <a:pPr algn="ctr"/>
                      <a:r>
                        <a:rPr lang="en-US" sz="1800" dirty="0"/>
                        <a:t>8%</a:t>
                      </a:r>
                    </a:p>
                  </a:txBody>
                  <a:tcPr/>
                </a:tc>
                <a:extLst>
                  <a:ext uri="{0D108BD9-81ED-4DB2-BD59-A6C34878D82A}">
                    <a16:rowId xmlns:a16="http://schemas.microsoft.com/office/drawing/2014/main" val="601225960"/>
                  </a:ext>
                </a:extLst>
              </a:tr>
            </a:tbl>
          </a:graphicData>
        </a:graphic>
      </p:graphicFrame>
      <p:graphicFrame>
        <p:nvGraphicFramePr>
          <p:cNvPr id="7" name="Content Placeholder 6">
            <a:extLst>
              <a:ext uri="{FF2B5EF4-FFF2-40B4-BE49-F238E27FC236}">
                <a16:creationId xmlns:a16="http://schemas.microsoft.com/office/drawing/2014/main" id="{CDFA0BF9-D13F-9DDD-4058-23E2A8E03EFC}"/>
              </a:ext>
            </a:extLst>
          </p:cNvPr>
          <p:cNvGraphicFramePr>
            <a:graphicFrameLocks noGrp="1"/>
          </p:cNvGraphicFramePr>
          <p:nvPr>
            <p:ph sz="half" idx="2"/>
          </p:nvPr>
        </p:nvGraphicFramePr>
        <p:xfrm>
          <a:off x="6172200" y="1306513"/>
          <a:ext cx="5181600" cy="3337560"/>
        </p:xfrm>
        <a:graphic>
          <a:graphicData uri="http://schemas.openxmlformats.org/drawingml/2006/table">
            <a:tbl>
              <a:tblPr firstRow="1" bandRow="1">
                <a:tableStyleId>{5940675A-B579-460E-94D1-54222C63F5DA}</a:tableStyleId>
              </a:tblPr>
              <a:tblGrid>
                <a:gridCol w="4363720">
                  <a:extLst>
                    <a:ext uri="{9D8B030D-6E8A-4147-A177-3AD203B41FA5}">
                      <a16:colId xmlns:a16="http://schemas.microsoft.com/office/drawing/2014/main" val="518657224"/>
                    </a:ext>
                  </a:extLst>
                </a:gridCol>
                <a:gridCol w="817880">
                  <a:extLst>
                    <a:ext uri="{9D8B030D-6E8A-4147-A177-3AD203B41FA5}">
                      <a16:colId xmlns:a16="http://schemas.microsoft.com/office/drawing/2014/main" val="135183303"/>
                    </a:ext>
                  </a:extLst>
                </a:gridCol>
              </a:tblGrid>
              <a:tr h="370840">
                <a:tc gridSpan="2">
                  <a:txBody>
                    <a:bodyPr/>
                    <a:lstStyle/>
                    <a:p>
                      <a:pPr algn="ctr"/>
                      <a:r>
                        <a:rPr lang="en-US" dirty="0"/>
                        <a:t>Female ARM Classification by Location </a:t>
                      </a:r>
                    </a:p>
                  </a:txBody>
                  <a:tcPr/>
                </a:tc>
                <a:tc hMerge="1">
                  <a:txBody>
                    <a:bodyPr/>
                    <a:lstStyle/>
                    <a:p>
                      <a:endParaRPr lang="en-US" dirty="0"/>
                    </a:p>
                  </a:txBody>
                  <a:tcPr/>
                </a:tc>
                <a:extLst>
                  <a:ext uri="{0D108BD9-81ED-4DB2-BD59-A6C34878D82A}">
                    <a16:rowId xmlns:a16="http://schemas.microsoft.com/office/drawing/2014/main" val="2631049027"/>
                  </a:ext>
                </a:extLst>
              </a:tr>
              <a:tr h="370840">
                <a:tc>
                  <a:txBody>
                    <a:bodyPr/>
                    <a:lstStyle/>
                    <a:p>
                      <a:r>
                        <a:rPr lang="en-US" sz="1800" b="1" dirty="0"/>
                        <a:t>Lower</a:t>
                      </a:r>
                      <a:endParaRPr lang="en-US" dirty="0"/>
                    </a:p>
                  </a:txBody>
                  <a:tcPr/>
                </a:tc>
                <a:tc>
                  <a:txBody>
                    <a:bodyPr/>
                    <a:lstStyle/>
                    <a:p>
                      <a:endParaRPr lang="en-US"/>
                    </a:p>
                  </a:txBody>
                  <a:tcPr/>
                </a:tc>
                <a:extLst>
                  <a:ext uri="{0D108BD9-81ED-4DB2-BD59-A6C34878D82A}">
                    <a16:rowId xmlns:a16="http://schemas.microsoft.com/office/drawing/2014/main" val="1827621057"/>
                  </a:ext>
                </a:extLst>
              </a:tr>
              <a:tr h="370840">
                <a:tc>
                  <a:txBody>
                    <a:bodyPr/>
                    <a:lstStyle/>
                    <a:p>
                      <a:r>
                        <a:rPr lang="en-US" dirty="0"/>
                        <a:t>Recto-vaginal fistula</a:t>
                      </a:r>
                    </a:p>
                  </a:txBody>
                  <a:tcPr/>
                </a:tc>
                <a:tc>
                  <a:txBody>
                    <a:bodyPr/>
                    <a:lstStyle/>
                    <a:p>
                      <a:r>
                        <a:rPr lang="en-US" dirty="0"/>
                        <a:t>&lt;1%</a:t>
                      </a:r>
                    </a:p>
                  </a:txBody>
                  <a:tcPr/>
                </a:tc>
                <a:extLst>
                  <a:ext uri="{0D108BD9-81ED-4DB2-BD59-A6C34878D82A}">
                    <a16:rowId xmlns:a16="http://schemas.microsoft.com/office/drawing/2014/main" val="1695210596"/>
                  </a:ext>
                </a:extLst>
              </a:tr>
              <a:tr h="370840">
                <a:tc>
                  <a:txBody>
                    <a:bodyPr/>
                    <a:lstStyle/>
                    <a:p>
                      <a:r>
                        <a:rPr lang="en-US" dirty="0"/>
                        <a:t>Anal stenosis</a:t>
                      </a:r>
                    </a:p>
                  </a:txBody>
                  <a:tcPr/>
                </a:tc>
                <a:tc>
                  <a:txBody>
                    <a:bodyPr/>
                    <a:lstStyle/>
                    <a:p>
                      <a:r>
                        <a:rPr lang="en-US" dirty="0"/>
                        <a:t>1%</a:t>
                      </a:r>
                    </a:p>
                  </a:txBody>
                  <a:tcPr/>
                </a:tc>
                <a:extLst>
                  <a:ext uri="{0D108BD9-81ED-4DB2-BD59-A6C34878D82A}">
                    <a16:rowId xmlns:a16="http://schemas.microsoft.com/office/drawing/2014/main" val="2839340939"/>
                  </a:ext>
                </a:extLst>
              </a:tr>
              <a:tr h="370840">
                <a:tc>
                  <a:txBody>
                    <a:bodyPr/>
                    <a:lstStyle/>
                    <a:p>
                      <a:r>
                        <a:rPr lang="en-US" dirty="0"/>
                        <a:t>ARMs with no fistula</a:t>
                      </a:r>
                    </a:p>
                  </a:txBody>
                  <a:tcPr/>
                </a:tc>
                <a:tc>
                  <a:txBody>
                    <a:bodyPr/>
                    <a:lstStyle/>
                    <a:p>
                      <a:r>
                        <a:rPr lang="en-US" dirty="0"/>
                        <a:t>5%</a:t>
                      </a:r>
                    </a:p>
                  </a:txBody>
                  <a:tcPr/>
                </a:tc>
                <a:extLst>
                  <a:ext uri="{0D108BD9-81ED-4DB2-BD59-A6C34878D82A}">
                    <a16:rowId xmlns:a16="http://schemas.microsoft.com/office/drawing/2014/main" val="2288864840"/>
                  </a:ext>
                </a:extLst>
              </a:tr>
              <a:tr h="370840">
                <a:tc>
                  <a:txBody>
                    <a:bodyPr/>
                    <a:lstStyle/>
                    <a:p>
                      <a:r>
                        <a:rPr lang="en-US" dirty="0"/>
                        <a:t>Perineal (cutaneous) fistula</a:t>
                      </a:r>
                    </a:p>
                  </a:txBody>
                  <a:tcPr/>
                </a:tc>
                <a:tc>
                  <a:txBody>
                    <a:bodyPr/>
                    <a:lstStyle/>
                    <a:p>
                      <a:r>
                        <a:rPr lang="en-US" dirty="0"/>
                        <a:t>18%</a:t>
                      </a:r>
                    </a:p>
                  </a:txBody>
                  <a:tcPr/>
                </a:tc>
                <a:extLst>
                  <a:ext uri="{0D108BD9-81ED-4DB2-BD59-A6C34878D82A}">
                    <a16:rowId xmlns:a16="http://schemas.microsoft.com/office/drawing/2014/main" val="2167578774"/>
                  </a:ext>
                </a:extLst>
              </a:tr>
              <a:tr h="370840">
                <a:tc>
                  <a:txBody>
                    <a:bodyPr/>
                    <a:lstStyle/>
                    <a:p>
                      <a:r>
                        <a:rPr lang="en-US" dirty="0">
                          <a:solidFill>
                            <a:srgbClr val="FF0000"/>
                          </a:solidFill>
                        </a:rPr>
                        <a:t>Recto-vestibular fistula</a:t>
                      </a:r>
                    </a:p>
                  </a:txBody>
                  <a:tcPr/>
                </a:tc>
                <a:tc>
                  <a:txBody>
                    <a:bodyPr/>
                    <a:lstStyle/>
                    <a:p>
                      <a:r>
                        <a:rPr lang="en-US" dirty="0">
                          <a:solidFill>
                            <a:srgbClr val="FF0000"/>
                          </a:solidFill>
                        </a:rPr>
                        <a:t>70%</a:t>
                      </a:r>
                    </a:p>
                  </a:txBody>
                  <a:tcPr/>
                </a:tc>
                <a:extLst>
                  <a:ext uri="{0D108BD9-81ED-4DB2-BD59-A6C34878D82A}">
                    <a16:rowId xmlns:a16="http://schemas.microsoft.com/office/drawing/2014/main" val="1935740608"/>
                  </a:ext>
                </a:extLst>
              </a:tr>
              <a:tr h="370840">
                <a:tc gridSpan="2">
                  <a:txBody>
                    <a:bodyPr/>
                    <a:lstStyle/>
                    <a:p>
                      <a:r>
                        <a:rPr lang="en-US" b="1" dirty="0"/>
                        <a:t>Complex</a:t>
                      </a:r>
                    </a:p>
                  </a:txBody>
                  <a:tcPr/>
                </a:tc>
                <a:tc hMerge="1">
                  <a:txBody>
                    <a:bodyPr/>
                    <a:lstStyle/>
                    <a:p>
                      <a:endParaRPr lang="en-US" dirty="0"/>
                    </a:p>
                  </a:txBody>
                  <a:tcPr/>
                </a:tc>
                <a:extLst>
                  <a:ext uri="{0D108BD9-81ED-4DB2-BD59-A6C34878D82A}">
                    <a16:rowId xmlns:a16="http://schemas.microsoft.com/office/drawing/2014/main" val="1722580310"/>
                  </a:ext>
                </a:extLst>
              </a:tr>
              <a:tr h="370840">
                <a:tc>
                  <a:txBody>
                    <a:bodyPr/>
                    <a:lstStyle/>
                    <a:p>
                      <a:r>
                        <a:rPr lang="en-US" dirty="0"/>
                        <a:t>Cloaca (Single Opening) </a:t>
                      </a:r>
                    </a:p>
                  </a:txBody>
                  <a:tcPr/>
                </a:tc>
                <a:tc>
                  <a:txBody>
                    <a:bodyPr/>
                    <a:lstStyle/>
                    <a:p>
                      <a:r>
                        <a:rPr lang="en-US" dirty="0"/>
                        <a:t>5%</a:t>
                      </a:r>
                    </a:p>
                  </a:txBody>
                  <a:tcPr/>
                </a:tc>
                <a:extLst>
                  <a:ext uri="{0D108BD9-81ED-4DB2-BD59-A6C34878D82A}">
                    <a16:rowId xmlns:a16="http://schemas.microsoft.com/office/drawing/2014/main" val="4005452102"/>
                  </a:ext>
                </a:extLst>
              </a:tr>
            </a:tbl>
          </a:graphicData>
        </a:graphic>
      </p:graphicFrame>
      <p:pic>
        <p:nvPicPr>
          <p:cNvPr id="9" name="Picture 8">
            <a:extLst>
              <a:ext uri="{FF2B5EF4-FFF2-40B4-BE49-F238E27FC236}">
                <a16:creationId xmlns:a16="http://schemas.microsoft.com/office/drawing/2014/main" id="{785983DF-F0E3-9A2A-64FD-9624DEEBCB13}"/>
              </a:ext>
            </a:extLst>
          </p:cNvPr>
          <p:cNvPicPr>
            <a:picLocks noChangeAspect="1"/>
          </p:cNvPicPr>
          <p:nvPr/>
        </p:nvPicPr>
        <p:blipFill>
          <a:blip r:embed="rId2"/>
          <a:stretch>
            <a:fillRect/>
          </a:stretch>
        </p:blipFill>
        <p:spPr>
          <a:xfrm>
            <a:off x="6177280" y="4767008"/>
            <a:ext cx="2301439" cy="1943268"/>
          </a:xfrm>
          <a:prstGeom prst="rect">
            <a:avLst/>
          </a:prstGeom>
        </p:spPr>
      </p:pic>
      <p:pic>
        <p:nvPicPr>
          <p:cNvPr id="11" name="Picture 10">
            <a:extLst>
              <a:ext uri="{FF2B5EF4-FFF2-40B4-BE49-F238E27FC236}">
                <a16:creationId xmlns:a16="http://schemas.microsoft.com/office/drawing/2014/main" id="{60471DA0-FB4F-1050-FED8-3B253CB7D7E9}"/>
              </a:ext>
            </a:extLst>
          </p:cNvPr>
          <p:cNvPicPr>
            <a:picLocks noChangeAspect="1"/>
          </p:cNvPicPr>
          <p:nvPr/>
        </p:nvPicPr>
        <p:blipFill>
          <a:blip r:embed="rId3"/>
          <a:stretch>
            <a:fillRect/>
          </a:stretch>
        </p:blipFill>
        <p:spPr>
          <a:xfrm>
            <a:off x="8543003" y="4767007"/>
            <a:ext cx="2810797" cy="1943267"/>
          </a:xfrm>
          <a:prstGeom prst="rect">
            <a:avLst/>
          </a:prstGeom>
        </p:spPr>
      </p:pic>
      <p:pic>
        <p:nvPicPr>
          <p:cNvPr id="13" name="Picture 12">
            <a:extLst>
              <a:ext uri="{FF2B5EF4-FFF2-40B4-BE49-F238E27FC236}">
                <a16:creationId xmlns:a16="http://schemas.microsoft.com/office/drawing/2014/main" id="{C2313BAE-6562-59D4-F31D-9BF2403662EC}"/>
              </a:ext>
            </a:extLst>
          </p:cNvPr>
          <p:cNvPicPr>
            <a:picLocks noChangeAspect="1"/>
          </p:cNvPicPr>
          <p:nvPr/>
        </p:nvPicPr>
        <p:blipFill>
          <a:blip r:embed="rId4"/>
          <a:stretch>
            <a:fillRect/>
          </a:stretch>
        </p:blipFill>
        <p:spPr>
          <a:xfrm>
            <a:off x="3519202" y="5053242"/>
            <a:ext cx="2339705" cy="1657032"/>
          </a:xfrm>
          <a:prstGeom prst="rect">
            <a:avLst/>
          </a:prstGeom>
        </p:spPr>
      </p:pic>
      <p:pic>
        <p:nvPicPr>
          <p:cNvPr id="15" name="Picture 14">
            <a:extLst>
              <a:ext uri="{FF2B5EF4-FFF2-40B4-BE49-F238E27FC236}">
                <a16:creationId xmlns:a16="http://schemas.microsoft.com/office/drawing/2014/main" id="{C3270D66-DF39-E127-0B3A-B63D7444DA3F}"/>
              </a:ext>
            </a:extLst>
          </p:cNvPr>
          <p:cNvPicPr>
            <a:picLocks noChangeAspect="1"/>
          </p:cNvPicPr>
          <p:nvPr/>
        </p:nvPicPr>
        <p:blipFill>
          <a:blip r:embed="rId5"/>
          <a:stretch>
            <a:fillRect/>
          </a:stretch>
        </p:blipFill>
        <p:spPr>
          <a:xfrm>
            <a:off x="1626000" y="5053242"/>
            <a:ext cx="1574829" cy="1657032"/>
          </a:xfrm>
          <a:prstGeom prst="rect">
            <a:avLst/>
          </a:prstGeom>
        </p:spPr>
      </p:pic>
    </p:spTree>
    <p:extLst>
      <p:ext uri="{BB962C8B-B14F-4D97-AF65-F5344CB8AC3E}">
        <p14:creationId xmlns:p14="http://schemas.microsoft.com/office/powerpoint/2010/main" val="119589937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CA85-98F5-7542-4AC8-14E4C13508A5}"/>
              </a:ext>
            </a:extLst>
          </p:cNvPr>
          <p:cNvSpPr>
            <a:spLocks noGrp="1"/>
          </p:cNvSpPr>
          <p:nvPr>
            <p:ph type="title"/>
          </p:nvPr>
        </p:nvSpPr>
        <p:spPr/>
        <p:txBody>
          <a:bodyPr/>
          <a:lstStyle/>
          <a:p>
            <a:r>
              <a:rPr lang="en-US" dirty="0"/>
              <a:t>Diagnosis and investigations</a:t>
            </a:r>
          </a:p>
        </p:txBody>
      </p:sp>
      <p:sp>
        <p:nvSpPr>
          <p:cNvPr id="3" name="Content Placeholder 2">
            <a:extLst>
              <a:ext uri="{FF2B5EF4-FFF2-40B4-BE49-F238E27FC236}">
                <a16:creationId xmlns:a16="http://schemas.microsoft.com/office/drawing/2014/main" id="{83D5CCEA-E474-742C-870D-0929830124CA}"/>
              </a:ext>
            </a:extLst>
          </p:cNvPr>
          <p:cNvSpPr>
            <a:spLocks noGrp="1"/>
          </p:cNvSpPr>
          <p:nvPr>
            <p:ph idx="1"/>
          </p:nvPr>
        </p:nvSpPr>
        <p:spPr>
          <a:xfrm>
            <a:off x="838200" y="1305026"/>
            <a:ext cx="7883769" cy="905611"/>
          </a:xfrm>
        </p:spPr>
        <p:txBody>
          <a:bodyPr>
            <a:normAutofit/>
          </a:bodyPr>
          <a:lstStyle/>
          <a:p>
            <a:r>
              <a:rPr lang="en-US" sz="2400" dirty="0"/>
              <a:t>It’s a clinical diagnosis</a:t>
            </a:r>
          </a:p>
          <a:p>
            <a:r>
              <a:rPr lang="en-US" sz="2400" dirty="0"/>
              <a:t>After the diagnosis number of tests are done before surgery</a:t>
            </a:r>
          </a:p>
        </p:txBody>
      </p:sp>
      <p:sp>
        <p:nvSpPr>
          <p:cNvPr id="4" name="AutoShape 2" descr="Imperforate anus">
            <a:extLst>
              <a:ext uri="{FF2B5EF4-FFF2-40B4-BE49-F238E27FC236}">
                <a16:creationId xmlns:a16="http://schemas.microsoft.com/office/drawing/2014/main" id="{F63C0D4C-91BE-78D2-49EF-BDE1FE7939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n x-ray of a child's chest&#10;&#10;Description automatically generated">
            <a:extLst>
              <a:ext uri="{FF2B5EF4-FFF2-40B4-BE49-F238E27FC236}">
                <a16:creationId xmlns:a16="http://schemas.microsoft.com/office/drawing/2014/main" id="{E10D6DAA-CA87-01C4-17FF-850703010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4284" y="1305026"/>
            <a:ext cx="2389515" cy="4577614"/>
          </a:xfrm>
          <a:prstGeom prst="rect">
            <a:avLst/>
          </a:prstGeom>
        </p:spPr>
      </p:pic>
      <p:graphicFrame>
        <p:nvGraphicFramePr>
          <p:cNvPr id="5" name="Table 4">
            <a:extLst>
              <a:ext uri="{FF2B5EF4-FFF2-40B4-BE49-F238E27FC236}">
                <a16:creationId xmlns:a16="http://schemas.microsoft.com/office/drawing/2014/main" id="{B44B7DDA-D81C-6B09-67A6-8345BBA04DA4}"/>
              </a:ext>
            </a:extLst>
          </p:cNvPr>
          <p:cNvGraphicFramePr>
            <a:graphicFrameLocks noGrp="1"/>
          </p:cNvGraphicFramePr>
          <p:nvPr>
            <p:extLst>
              <p:ext uri="{D42A27DB-BD31-4B8C-83A1-F6EECF244321}">
                <p14:modId xmlns:p14="http://schemas.microsoft.com/office/powerpoint/2010/main" val="198205600"/>
              </p:ext>
            </p:extLst>
          </p:nvPr>
        </p:nvGraphicFramePr>
        <p:xfrm>
          <a:off x="838201" y="2210636"/>
          <a:ext cx="8004926" cy="3672004"/>
        </p:xfrm>
        <a:graphic>
          <a:graphicData uri="http://schemas.openxmlformats.org/drawingml/2006/table">
            <a:tbl>
              <a:tblPr firstRow="1" bandRow="1">
                <a:tableStyleId>{5940675A-B579-460E-94D1-54222C63F5DA}</a:tableStyleId>
              </a:tblPr>
              <a:tblGrid>
                <a:gridCol w="1352131">
                  <a:extLst>
                    <a:ext uri="{9D8B030D-6E8A-4147-A177-3AD203B41FA5}">
                      <a16:colId xmlns:a16="http://schemas.microsoft.com/office/drawing/2014/main" val="3503402079"/>
                    </a:ext>
                  </a:extLst>
                </a:gridCol>
                <a:gridCol w="6652795">
                  <a:extLst>
                    <a:ext uri="{9D8B030D-6E8A-4147-A177-3AD203B41FA5}">
                      <a16:colId xmlns:a16="http://schemas.microsoft.com/office/drawing/2014/main" val="1061456603"/>
                    </a:ext>
                  </a:extLst>
                </a:gridCol>
              </a:tblGrid>
              <a:tr h="642601">
                <a:tc>
                  <a:txBody>
                    <a:bodyPr/>
                    <a:lstStyle/>
                    <a:p>
                      <a:pPr algn="ctr"/>
                      <a:r>
                        <a:rPr lang="en-US" sz="1800" b="1" dirty="0">
                          <a:solidFill>
                            <a:srgbClr val="45515E"/>
                          </a:solidFill>
                        </a:rPr>
                        <a:t>X-ray</a:t>
                      </a: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US" sz="1800" dirty="0">
                          <a:solidFill>
                            <a:srgbClr val="45515E"/>
                          </a:solidFill>
                        </a:rPr>
                        <a:t>Lateral pelvic radiography or invertogram to determine position of the rectal pouch </a:t>
                      </a:r>
                    </a:p>
                  </a:txBody>
                  <a:tcP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37686470"/>
                  </a:ext>
                </a:extLst>
              </a:tr>
              <a:tr h="1193401">
                <a:tc>
                  <a:txBody>
                    <a:bodyPr/>
                    <a:lstStyle/>
                    <a:p>
                      <a:pPr algn="ctr"/>
                      <a:r>
                        <a:rPr kumimoji="0" lang="en-US" sz="1800" b="1" i="0" u="none" strike="noStrike" kern="1200" cap="none" spc="0" normalizeH="0" baseline="0" noProof="0" dirty="0">
                          <a:ln>
                            <a:noFill/>
                          </a:ln>
                          <a:solidFill>
                            <a:srgbClr val="45515E"/>
                          </a:solidFill>
                          <a:effectLst/>
                          <a:uLnTx/>
                          <a:uFillTx/>
                          <a:latin typeface="+mn-lt"/>
                          <a:ea typeface="+mn-ea"/>
                          <a:cs typeface="+mn-cs"/>
                        </a:rPr>
                        <a:t>VACTERL Work up</a:t>
                      </a:r>
                      <a:endParaRPr lang="en-US" sz="1800" b="1" dirty="0">
                        <a:solidFill>
                          <a:srgbClr val="45515E"/>
                        </a:solidFill>
                      </a:endParaRP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buFont typeface="Arial" panose="020B0604020202020204" pitchFamily="34" charset="0"/>
                        <a:buChar char="•"/>
                      </a:pPr>
                      <a:r>
                        <a:rPr lang="en-US" sz="1800" dirty="0">
                          <a:solidFill>
                            <a:srgbClr val="45515E"/>
                          </a:solidFill>
                        </a:rPr>
                        <a:t>Echocardiogram</a:t>
                      </a:r>
                    </a:p>
                    <a:p>
                      <a:pPr marL="171450" indent="-171450">
                        <a:buFont typeface="Arial" panose="020B0604020202020204" pitchFamily="34" charset="0"/>
                        <a:buChar char="•"/>
                      </a:pPr>
                      <a:r>
                        <a:rPr lang="en-US" sz="1800" dirty="0">
                          <a:solidFill>
                            <a:srgbClr val="45515E"/>
                          </a:solidFill>
                        </a:rPr>
                        <a:t>Renal U/S (GU anomalies are the most common in ARM)</a:t>
                      </a:r>
                    </a:p>
                    <a:p>
                      <a:pPr marL="171450" indent="-171450">
                        <a:buFont typeface="Arial" panose="020B0604020202020204" pitchFamily="34" charset="0"/>
                        <a:buChar char="•"/>
                      </a:pPr>
                      <a:r>
                        <a:rPr lang="en-US" sz="1800" dirty="0">
                          <a:solidFill>
                            <a:srgbClr val="45515E"/>
                          </a:solidFill>
                        </a:rPr>
                        <a:t>Spine Ultrasound and X-Ray (Has prognostic factor)</a:t>
                      </a:r>
                    </a:p>
                    <a:p>
                      <a:pPr marL="171450" indent="-171450">
                        <a:buFont typeface="Arial" panose="020B0604020202020204" pitchFamily="34" charset="0"/>
                        <a:buChar char="•"/>
                      </a:pPr>
                      <a:r>
                        <a:rPr lang="en-US" sz="1800" dirty="0">
                          <a:solidFill>
                            <a:srgbClr val="45515E"/>
                          </a:solidFill>
                        </a:rPr>
                        <a:t>Radius X-Ray if abnormality is noted on physical exam</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2396737"/>
                  </a:ext>
                </a:extLst>
              </a:tr>
              <a:tr h="918001">
                <a:tc>
                  <a:txBody>
                    <a:bodyPr/>
                    <a:lstStyle/>
                    <a:p>
                      <a:pPr algn="ctr"/>
                      <a:r>
                        <a:rPr lang="en-US" sz="1800" b="1" dirty="0">
                          <a:solidFill>
                            <a:srgbClr val="45515E"/>
                          </a:solidFill>
                        </a:rPr>
                        <a:t>Fistula screening</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buFont typeface="Arial" panose="020B0604020202020204" pitchFamily="34" charset="0"/>
                        <a:buChar char="•"/>
                      </a:pPr>
                      <a:r>
                        <a:rPr lang="en-US" sz="1800" dirty="0">
                          <a:solidFill>
                            <a:srgbClr val="45515E"/>
                          </a:solidFill>
                        </a:rPr>
                        <a:t>Exam the genital area and the urethra (e.g., abdominal U/S)</a:t>
                      </a:r>
                    </a:p>
                    <a:p>
                      <a:pPr marL="171450" indent="-171450">
                        <a:buFont typeface="Arial" panose="020B0604020202020204" pitchFamily="34" charset="0"/>
                        <a:buChar char="•"/>
                      </a:pPr>
                      <a:r>
                        <a:rPr lang="en-US" sz="1800" dirty="0">
                          <a:solidFill>
                            <a:srgbClr val="45515E"/>
                          </a:solidFill>
                        </a:rPr>
                        <a:t>Urinalysis: meconium detectable in case of a rectourinary fistula</a:t>
                      </a:r>
                    </a:p>
                    <a:p>
                      <a:pPr marL="171450" indent="-171450">
                        <a:buFont typeface="Arial" panose="020B0604020202020204" pitchFamily="34" charset="0"/>
                        <a:buChar char="•"/>
                      </a:pPr>
                      <a:r>
                        <a:rPr lang="en-US" sz="1800" dirty="0">
                          <a:solidFill>
                            <a:srgbClr val="45515E"/>
                          </a:solidFill>
                        </a:rPr>
                        <a:t>Augmented-pressure distal colostography to assess for fistulas</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21046671"/>
                  </a:ext>
                </a:extLst>
              </a:tr>
              <a:tr h="918001">
                <a:tc>
                  <a:txBody>
                    <a:bodyPr/>
                    <a:lstStyle/>
                    <a:p>
                      <a:pPr algn="ctr"/>
                      <a:r>
                        <a:rPr lang="en-US" sz="1800" b="1" dirty="0">
                          <a:solidFill>
                            <a:srgbClr val="45515E"/>
                          </a:solidFill>
                        </a:rPr>
                        <a:t>Planning Staged Procedure</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171450" indent="-171450">
                        <a:buFont typeface="Arial" panose="020B0604020202020204" pitchFamily="34" charset="0"/>
                        <a:buChar char="•"/>
                      </a:pPr>
                      <a:r>
                        <a:rPr lang="en-US" sz="1800" dirty="0">
                          <a:solidFill>
                            <a:srgbClr val="45515E"/>
                          </a:solidFill>
                        </a:rPr>
                        <a:t>VCUG</a:t>
                      </a:r>
                    </a:p>
                    <a:p>
                      <a:pPr marL="171450" indent="-171450">
                        <a:buFont typeface="Arial" panose="020B0604020202020204" pitchFamily="34" charset="0"/>
                        <a:buChar char="•"/>
                      </a:pPr>
                      <a:r>
                        <a:rPr lang="en-US" sz="1800" dirty="0">
                          <a:solidFill>
                            <a:srgbClr val="45515E"/>
                          </a:solidFill>
                        </a:rPr>
                        <a:t>Antegrade </a:t>
                      </a:r>
                      <a:r>
                        <a:rPr lang="en-US" sz="1800" dirty="0" err="1">
                          <a:solidFill>
                            <a:srgbClr val="45515E"/>
                          </a:solidFill>
                        </a:rPr>
                        <a:t>colostogram</a:t>
                      </a:r>
                      <a:r>
                        <a:rPr lang="en-US" sz="1800" dirty="0">
                          <a:solidFill>
                            <a:srgbClr val="45515E"/>
                          </a:solidFill>
                        </a:rPr>
                        <a:t> via distal limb</a:t>
                      </a:r>
                    </a:p>
                    <a:p>
                      <a:pPr marL="171450" indent="-171450">
                        <a:buFont typeface="Arial" panose="020B0604020202020204" pitchFamily="34" charset="0"/>
                        <a:buChar char="•"/>
                      </a:pPr>
                      <a:r>
                        <a:rPr lang="en-US" sz="1800" dirty="0">
                          <a:solidFill>
                            <a:srgbClr val="45515E"/>
                          </a:solidFill>
                        </a:rPr>
                        <a:t>Cystoscopy, Vaginoscopy</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68512310"/>
                  </a:ext>
                </a:extLst>
              </a:tr>
            </a:tbl>
          </a:graphicData>
        </a:graphic>
      </p:graphicFrame>
    </p:spTree>
    <p:extLst>
      <p:ext uri="{BB962C8B-B14F-4D97-AF65-F5344CB8AC3E}">
        <p14:creationId xmlns:p14="http://schemas.microsoft.com/office/powerpoint/2010/main" val="13322782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C9F80-1065-57FD-4378-D61EB8944EE4}"/>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5F6FBFD8-F014-6D1B-9812-9CF837BF6C90}"/>
              </a:ext>
            </a:extLst>
          </p:cNvPr>
          <p:cNvSpPr>
            <a:spLocks noGrp="1"/>
          </p:cNvSpPr>
          <p:nvPr>
            <p:ph idx="1"/>
          </p:nvPr>
        </p:nvSpPr>
        <p:spPr/>
        <p:txBody>
          <a:bodyPr>
            <a:normAutofit/>
          </a:bodyPr>
          <a:lstStyle/>
          <a:p>
            <a:r>
              <a:rPr lang="en-US" b="1" dirty="0"/>
              <a:t>Include</a:t>
            </a:r>
            <a:r>
              <a:rPr lang="en-US" dirty="0"/>
              <a:t>: NPO, IV hydration and surgery</a:t>
            </a:r>
          </a:p>
          <a:p>
            <a:r>
              <a:rPr lang="en-US" b="1" dirty="0"/>
              <a:t>Surgeries</a:t>
            </a:r>
            <a:r>
              <a:rPr lang="en-US" dirty="0"/>
              <a:t>:</a:t>
            </a:r>
          </a:p>
          <a:p>
            <a:endParaRPr lang="en-US" dirty="0"/>
          </a:p>
          <a:p>
            <a:endParaRPr lang="en-US" dirty="0"/>
          </a:p>
          <a:p>
            <a:endParaRPr lang="en-US" dirty="0"/>
          </a:p>
          <a:p>
            <a:endParaRPr lang="en-US" dirty="0"/>
          </a:p>
          <a:p>
            <a:r>
              <a:rPr lang="en-US" b="1" dirty="0"/>
              <a:t>Surgery complications</a:t>
            </a:r>
          </a:p>
          <a:p>
            <a:pPr lvl="1"/>
            <a:r>
              <a:rPr lang="en-US" b="1" dirty="0"/>
              <a:t>Peri-operative</a:t>
            </a:r>
            <a:r>
              <a:rPr lang="en-US" dirty="0"/>
              <a:t>: Infection, Bleeding, Wound Dehiscence, UTI</a:t>
            </a:r>
          </a:p>
          <a:p>
            <a:pPr lvl="1"/>
            <a:r>
              <a:rPr lang="en-US" b="1" dirty="0"/>
              <a:t>Long Term</a:t>
            </a:r>
            <a:r>
              <a:rPr lang="en-US" dirty="0"/>
              <a:t>: Anal stenosis, Fecal incontinence, Chronic constipation</a:t>
            </a:r>
          </a:p>
          <a:p>
            <a:pPr lvl="1"/>
            <a:endParaRPr lang="en-US" dirty="0"/>
          </a:p>
        </p:txBody>
      </p:sp>
      <p:graphicFrame>
        <p:nvGraphicFramePr>
          <p:cNvPr id="4" name="Table 3">
            <a:extLst>
              <a:ext uri="{FF2B5EF4-FFF2-40B4-BE49-F238E27FC236}">
                <a16:creationId xmlns:a16="http://schemas.microsoft.com/office/drawing/2014/main" id="{F2A47A33-A6A1-6C5D-83EB-E8A52F020F10}"/>
              </a:ext>
            </a:extLst>
          </p:cNvPr>
          <p:cNvGraphicFramePr>
            <a:graphicFrameLocks noGrp="1"/>
          </p:cNvGraphicFramePr>
          <p:nvPr>
            <p:extLst>
              <p:ext uri="{D42A27DB-BD31-4B8C-83A1-F6EECF244321}">
                <p14:modId xmlns:p14="http://schemas.microsoft.com/office/powerpoint/2010/main" val="3882942535"/>
              </p:ext>
            </p:extLst>
          </p:nvPr>
        </p:nvGraphicFramePr>
        <p:xfrm>
          <a:off x="1058426" y="2286476"/>
          <a:ext cx="10295374" cy="2042160"/>
        </p:xfrm>
        <a:graphic>
          <a:graphicData uri="http://schemas.openxmlformats.org/drawingml/2006/table">
            <a:tbl>
              <a:tblPr firstRow="1" bandRow="1">
                <a:tableStyleId>{5940675A-B579-460E-94D1-54222C63F5DA}</a:tableStyleId>
              </a:tblPr>
              <a:tblGrid>
                <a:gridCol w="2819400">
                  <a:extLst>
                    <a:ext uri="{9D8B030D-6E8A-4147-A177-3AD203B41FA5}">
                      <a16:colId xmlns:a16="http://schemas.microsoft.com/office/drawing/2014/main" val="2733671326"/>
                    </a:ext>
                  </a:extLst>
                </a:gridCol>
                <a:gridCol w="7475974">
                  <a:extLst>
                    <a:ext uri="{9D8B030D-6E8A-4147-A177-3AD203B41FA5}">
                      <a16:colId xmlns:a16="http://schemas.microsoft.com/office/drawing/2014/main" val="1878109605"/>
                    </a:ext>
                  </a:extLst>
                </a:gridCol>
              </a:tblGrid>
              <a:tr h="179021">
                <a:tc>
                  <a:txBody>
                    <a:bodyPr/>
                    <a:lstStyle/>
                    <a:p>
                      <a:pPr algn="ctr"/>
                      <a:r>
                        <a:rPr lang="en-US" sz="2000" b="1" dirty="0">
                          <a:solidFill>
                            <a:srgbClr val="45515E"/>
                          </a:solidFill>
                        </a:rPr>
                        <a:t>Anoplasty</a:t>
                      </a: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000" b="1" dirty="0">
                          <a:solidFill>
                            <a:srgbClr val="45515E"/>
                          </a:solidFill>
                        </a:rPr>
                        <a:t>Indications</a:t>
                      </a:r>
                      <a:r>
                        <a:rPr lang="en-US" sz="2000" dirty="0">
                          <a:solidFill>
                            <a:srgbClr val="45515E"/>
                          </a:solidFill>
                        </a:rPr>
                        <a:t>: Perineal Fistula</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55672899"/>
                  </a:ext>
                </a:extLst>
              </a:tr>
              <a:tr h="564605">
                <a:tc>
                  <a:txBody>
                    <a:bodyPr/>
                    <a:lstStyle/>
                    <a:p>
                      <a:pPr algn="ctr"/>
                      <a:r>
                        <a:rPr lang="en-US" sz="2000" b="1" dirty="0">
                          <a:solidFill>
                            <a:srgbClr val="45515E"/>
                          </a:solidFill>
                        </a:rPr>
                        <a:t>PSARP (Posterior Sagittal Anorectoplasty); with or without colostomy</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000" b="1" dirty="0">
                          <a:solidFill>
                            <a:srgbClr val="45515E"/>
                          </a:solidFill>
                        </a:rPr>
                        <a:t>Indications</a:t>
                      </a:r>
                      <a:r>
                        <a:rPr lang="en-US" sz="2000" dirty="0">
                          <a:solidFill>
                            <a:srgbClr val="45515E"/>
                          </a:solidFill>
                        </a:rPr>
                        <a:t>: </a:t>
                      </a:r>
                      <a:r>
                        <a:rPr lang="en-US" sz="1800" dirty="0">
                          <a:solidFill>
                            <a:srgbClr val="45515E"/>
                          </a:solidFill>
                        </a:rPr>
                        <a:t>Rectal gas below coccyx, No associated defects, Vestibula Fistula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45515E"/>
                          </a:solidFill>
                        </a:rPr>
                        <a:t>Procedure</a:t>
                      </a:r>
                      <a:r>
                        <a:rPr lang="en-US" sz="2000" dirty="0">
                          <a:solidFill>
                            <a:srgbClr val="45515E"/>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45515E"/>
                          </a:solidFill>
                        </a:rPr>
                        <a:t>Combined perineal and abdominal approach required for higher types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45515E"/>
                          </a:solidFill>
                        </a:rPr>
                        <a:t>Colonic diversion reversed once perineum healed (6-8 weeks after PSARP)</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4763859"/>
                  </a:ext>
                </a:extLst>
              </a:tr>
              <a:tr h="179021">
                <a:tc>
                  <a:txBody>
                    <a:bodyPr/>
                    <a:lstStyle/>
                    <a:p>
                      <a:pPr algn="ctr"/>
                      <a:r>
                        <a:rPr lang="en-US" sz="2000" b="1" dirty="0">
                          <a:solidFill>
                            <a:srgbClr val="45515E"/>
                          </a:solidFill>
                        </a:rPr>
                        <a:t>Diverting colostomy</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45515E"/>
                          </a:solidFill>
                        </a:rPr>
                        <a:t>Indications</a:t>
                      </a:r>
                      <a:r>
                        <a:rPr lang="en-US" sz="2000" dirty="0">
                          <a:solidFill>
                            <a:srgbClr val="45515E"/>
                          </a:solidFill>
                        </a:rPr>
                        <a:t>: </a:t>
                      </a:r>
                      <a:r>
                        <a:rPr lang="en-US" sz="1800" dirty="0">
                          <a:solidFill>
                            <a:srgbClr val="45515E"/>
                          </a:solidFill>
                        </a:rPr>
                        <a:t>Rectal gas above coccyx, Associated defects, Cloaca</a:t>
                      </a:r>
                      <a:endParaRPr lang="en-US" sz="2000" dirty="0">
                        <a:solidFill>
                          <a:srgbClr val="45515E"/>
                        </a:solidFill>
                      </a:endParaRP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51843433"/>
                  </a:ext>
                </a:extLst>
              </a:tr>
            </a:tbl>
          </a:graphicData>
        </a:graphic>
      </p:graphicFrame>
    </p:spTree>
    <p:extLst>
      <p:ext uri="{BB962C8B-B14F-4D97-AF65-F5344CB8AC3E}">
        <p14:creationId xmlns:p14="http://schemas.microsoft.com/office/powerpoint/2010/main" val="300013201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571D-8286-3FEA-AE24-555692B2760F}"/>
              </a:ext>
            </a:extLst>
          </p:cNvPr>
          <p:cNvSpPr>
            <a:spLocks noGrp="1"/>
          </p:cNvSpPr>
          <p:nvPr>
            <p:ph type="title"/>
          </p:nvPr>
        </p:nvSpPr>
        <p:spPr/>
        <p:txBody>
          <a:bodyPr/>
          <a:lstStyle/>
          <a:p>
            <a:r>
              <a:rPr lang="en-US" dirty="0"/>
              <a:t>Diverting colostomy (Divided Colostomy)</a:t>
            </a:r>
          </a:p>
        </p:txBody>
      </p:sp>
      <p:pic>
        <p:nvPicPr>
          <p:cNvPr id="5" name="Content Placeholder 4">
            <a:extLst>
              <a:ext uri="{FF2B5EF4-FFF2-40B4-BE49-F238E27FC236}">
                <a16:creationId xmlns:a16="http://schemas.microsoft.com/office/drawing/2014/main" id="{6C316E00-7F9F-3EA6-BF5C-D069A40FB55A}"/>
              </a:ext>
            </a:extLst>
          </p:cNvPr>
          <p:cNvPicPr>
            <a:picLocks noGrp="1" noChangeAspect="1"/>
          </p:cNvPicPr>
          <p:nvPr>
            <p:ph idx="1"/>
          </p:nvPr>
        </p:nvPicPr>
        <p:blipFill>
          <a:blip r:embed="rId2"/>
          <a:stretch>
            <a:fillRect/>
          </a:stretch>
        </p:blipFill>
        <p:spPr>
          <a:xfrm>
            <a:off x="1433208" y="1274376"/>
            <a:ext cx="9325584" cy="5302784"/>
          </a:xfrm>
        </p:spPr>
      </p:pic>
    </p:spTree>
    <p:extLst>
      <p:ext uri="{BB962C8B-B14F-4D97-AF65-F5344CB8AC3E}">
        <p14:creationId xmlns:p14="http://schemas.microsoft.com/office/powerpoint/2010/main" val="111042138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A975E-7463-8C6C-F364-E0AE06B32B49}"/>
              </a:ext>
            </a:extLst>
          </p:cNvPr>
          <p:cNvSpPr>
            <a:spLocks noGrp="1"/>
          </p:cNvSpPr>
          <p:nvPr>
            <p:ph type="title"/>
          </p:nvPr>
        </p:nvSpPr>
        <p:spPr/>
        <p:txBody>
          <a:bodyPr/>
          <a:lstStyle/>
          <a:p>
            <a:r>
              <a:rPr lang="en-US" dirty="0"/>
              <a:t>Inguinoscrotal Swelling</a:t>
            </a:r>
          </a:p>
        </p:txBody>
      </p:sp>
      <p:sp>
        <p:nvSpPr>
          <p:cNvPr id="3" name="Text Placeholder 2">
            <a:extLst>
              <a:ext uri="{FF2B5EF4-FFF2-40B4-BE49-F238E27FC236}">
                <a16:creationId xmlns:a16="http://schemas.microsoft.com/office/drawing/2014/main" id="{4B5DD9EA-A67F-5893-05D6-79B9396688A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620613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23F6F-C5AD-8CFB-FD5F-F24B5530A9EF}"/>
              </a:ext>
            </a:extLst>
          </p:cNvPr>
          <p:cNvSpPr>
            <a:spLocks noGrp="1"/>
          </p:cNvSpPr>
          <p:nvPr>
            <p:ph type="title"/>
          </p:nvPr>
        </p:nvSpPr>
        <p:spPr>
          <a:xfrm>
            <a:off x="838200" y="365125"/>
            <a:ext cx="10515600" cy="762339"/>
          </a:xfrm>
        </p:spPr>
        <p:txBody>
          <a:bodyPr>
            <a:normAutofit/>
          </a:bodyPr>
          <a:lstStyle/>
          <a:p>
            <a:r>
              <a:rPr lang="en-US" dirty="0"/>
              <a:t>Inguinoscrotal Swelling in Children</a:t>
            </a:r>
          </a:p>
        </p:txBody>
      </p:sp>
      <p:sp>
        <p:nvSpPr>
          <p:cNvPr id="3" name="Content Placeholder 2">
            <a:extLst>
              <a:ext uri="{FF2B5EF4-FFF2-40B4-BE49-F238E27FC236}">
                <a16:creationId xmlns:a16="http://schemas.microsoft.com/office/drawing/2014/main" id="{C5ADDB5C-1A6E-BEF7-D643-52E116D7520C}"/>
              </a:ext>
            </a:extLst>
          </p:cNvPr>
          <p:cNvSpPr>
            <a:spLocks noGrp="1"/>
          </p:cNvSpPr>
          <p:nvPr>
            <p:ph idx="1"/>
          </p:nvPr>
        </p:nvSpPr>
        <p:spPr>
          <a:xfrm>
            <a:off x="838200" y="1304925"/>
            <a:ext cx="10515600" cy="5187950"/>
          </a:xfrm>
        </p:spPr>
        <p:txBody>
          <a:bodyPr>
            <a:normAutofit fontScale="85000" lnSpcReduction="10000"/>
          </a:bodyPr>
          <a:lstStyle/>
          <a:p>
            <a:r>
              <a:rPr lang="en-US" dirty="0"/>
              <a:t>Processus vaginalis is a peritoneal diverticulum that extends through the internal ring at approximately 3 months gestation. As the testis descends between the seventh and ninth months of gestation, a portion of the processus vaginalis attaches to the testes and is dragged into the scrotum with the testes. </a:t>
            </a:r>
          </a:p>
          <a:p>
            <a:r>
              <a:rPr lang="en-US" dirty="0"/>
              <a:t>The portion of the processus vaginalis surrounding the testis becomes the tunica vaginalis. The remainder of the processus vaginalis obliterates, thereby eliminating the communication between the peritoneal cavity and the scrotum. </a:t>
            </a:r>
          </a:p>
          <a:p>
            <a:r>
              <a:rPr lang="en-US" dirty="0"/>
              <a:t>Failure of obliteration or incomplete obliteration of the processus vaginalis is the underlying pathophysiology of the development of hernias and hydroceles </a:t>
            </a:r>
          </a:p>
          <a:p>
            <a:r>
              <a:rPr lang="en-US" dirty="0"/>
              <a:t>A </a:t>
            </a:r>
            <a:r>
              <a:rPr lang="en-US" b="1" dirty="0"/>
              <a:t>hydrocele</a:t>
            </a:r>
            <a:r>
              <a:rPr lang="en-US" dirty="0"/>
              <a:t> occurs with incomplete obliteration of the processus vaginalis so that fluid accumulates around the testicle or the cord structures. This fluid may or may not communicate with the peritoneal cavity. </a:t>
            </a:r>
          </a:p>
          <a:p>
            <a:r>
              <a:rPr lang="en-US" dirty="0"/>
              <a:t>A </a:t>
            </a:r>
            <a:r>
              <a:rPr lang="en-US" b="1" dirty="0"/>
              <a:t>hernia</a:t>
            </a:r>
            <a:r>
              <a:rPr lang="en-US" dirty="0"/>
              <a:t> occurs as a result of distal obliteration of the processus vaginalis with proximal patency or complete failure of obliteration so that both fluid and bowel may be present in the sac. </a:t>
            </a:r>
          </a:p>
        </p:txBody>
      </p:sp>
    </p:spTree>
    <p:extLst>
      <p:ext uri="{BB962C8B-B14F-4D97-AF65-F5344CB8AC3E}">
        <p14:creationId xmlns:p14="http://schemas.microsoft.com/office/powerpoint/2010/main" val="3387146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BE08-B103-0FAC-8350-430074BF017D}"/>
              </a:ext>
            </a:extLst>
          </p:cNvPr>
          <p:cNvSpPr>
            <a:spLocks noGrp="1"/>
          </p:cNvSpPr>
          <p:nvPr>
            <p:ph type="title"/>
          </p:nvPr>
        </p:nvSpPr>
        <p:spPr/>
        <p:txBody>
          <a:bodyPr/>
          <a:lstStyle/>
          <a:p>
            <a:r>
              <a:rPr lang="en-US" dirty="0"/>
              <a:t>Branchial cleft cyst</a:t>
            </a:r>
          </a:p>
        </p:txBody>
      </p:sp>
      <p:sp>
        <p:nvSpPr>
          <p:cNvPr id="3" name="Content Placeholder 2">
            <a:extLst>
              <a:ext uri="{FF2B5EF4-FFF2-40B4-BE49-F238E27FC236}">
                <a16:creationId xmlns:a16="http://schemas.microsoft.com/office/drawing/2014/main" id="{EBF10435-ACDD-C1D6-8279-483A7E3F70B1}"/>
              </a:ext>
            </a:extLst>
          </p:cNvPr>
          <p:cNvSpPr>
            <a:spLocks noGrp="1"/>
          </p:cNvSpPr>
          <p:nvPr>
            <p:ph sz="half" idx="1"/>
          </p:nvPr>
        </p:nvSpPr>
        <p:spPr>
          <a:xfrm>
            <a:off x="838200" y="1306851"/>
            <a:ext cx="4097594" cy="4870112"/>
          </a:xfrm>
        </p:spPr>
        <p:txBody>
          <a:bodyPr>
            <a:normAutofit fontScale="92500" lnSpcReduction="20000"/>
          </a:bodyPr>
          <a:lstStyle/>
          <a:p>
            <a:r>
              <a:rPr lang="en-US" b="1" dirty="0"/>
              <a:t>Diagnostics</a:t>
            </a:r>
          </a:p>
          <a:p>
            <a:pPr lvl="1"/>
            <a:r>
              <a:rPr lang="en-US" dirty="0"/>
              <a:t>Neck examination</a:t>
            </a:r>
          </a:p>
          <a:p>
            <a:pPr lvl="1"/>
            <a:r>
              <a:rPr lang="en-US" dirty="0"/>
              <a:t>Ultrasound </a:t>
            </a:r>
          </a:p>
          <a:p>
            <a:pPr lvl="1"/>
            <a:r>
              <a:rPr lang="en-US" dirty="0"/>
              <a:t>CT or MRI to further assess anatomical structures for surgical planning</a:t>
            </a:r>
          </a:p>
          <a:p>
            <a:r>
              <a:rPr lang="en-US" b="1" dirty="0"/>
              <a:t>Treatment</a:t>
            </a:r>
            <a:r>
              <a:rPr lang="en-US" dirty="0"/>
              <a:t>: complete surgical excision of both the cyst and any associated tracts</a:t>
            </a:r>
          </a:p>
          <a:p>
            <a:r>
              <a:rPr lang="en-US" b="1" dirty="0"/>
              <a:t>Indications for surgery</a:t>
            </a:r>
          </a:p>
          <a:p>
            <a:pPr lvl="1"/>
            <a:r>
              <a:rPr lang="en-US" b="1" dirty="0"/>
              <a:t>Complications</a:t>
            </a:r>
            <a:r>
              <a:rPr lang="en-US" dirty="0"/>
              <a:t>: infection of the cyst, tract, or sinus, with possible abscess formation</a:t>
            </a:r>
          </a:p>
          <a:p>
            <a:pPr lvl="1"/>
            <a:r>
              <a:rPr lang="en-US" dirty="0"/>
              <a:t>Possible malignant transformation</a:t>
            </a:r>
          </a:p>
        </p:txBody>
      </p:sp>
      <p:pic>
        <p:nvPicPr>
          <p:cNvPr id="10" name="Content Placeholder 9">
            <a:extLst>
              <a:ext uri="{FF2B5EF4-FFF2-40B4-BE49-F238E27FC236}">
                <a16:creationId xmlns:a16="http://schemas.microsoft.com/office/drawing/2014/main" id="{966DDAED-B751-B531-9071-B071524F4703}"/>
              </a:ext>
            </a:extLst>
          </p:cNvPr>
          <p:cNvPicPr>
            <a:picLocks noGrp="1" noChangeAspect="1"/>
          </p:cNvPicPr>
          <p:nvPr>
            <p:ph sz="half" idx="2"/>
          </p:nvPr>
        </p:nvPicPr>
        <p:blipFill>
          <a:blip r:embed="rId2"/>
          <a:stretch>
            <a:fillRect/>
          </a:stretch>
        </p:blipFill>
        <p:spPr>
          <a:xfrm>
            <a:off x="5034115" y="1306850"/>
            <a:ext cx="6319685" cy="4870111"/>
          </a:xfrm>
        </p:spPr>
      </p:pic>
    </p:spTree>
    <p:extLst>
      <p:ext uri="{BB962C8B-B14F-4D97-AF65-F5344CB8AC3E}">
        <p14:creationId xmlns:p14="http://schemas.microsoft.com/office/powerpoint/2010/main" val="343725585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EFFCC-42E6-6D8F-B6AA-802B1D164D91}"/>
              </a:ext>
            </a:extLst>
          </p:cNvPr>
          <p:cNvSpPr>
            <a:spLocks noGrp="1"/>
          </p:cNvSpPr>
          <p:nvPr>
            <p:ph type="title"/>
          </p:nvPr>
        </p:nvSpPr>
        <p:spPr/>
        <p:txBody>
          <a:bodyPr/>
          <a:lstStyle/>
          <a:p>
            <a:r>
              <a:rPr lang="en-US" b="1" dirty="0"/>
              <a:t>Hydrocele</a:t>
            </a:r>
          </a:p>
        </p:txBody>
      </p:sp>
      <p:graphicFrame>
        <p:nvGraphicFramePr>
          <p:cNvPr id="8" name="Content Placeholder 3">
            <a:extLst>
              <a:ext uri="{FF2B5EF4-FFF2-40B4-BE49-F238E27FC236}">
                <a16:creationId xmlns:a16="http://schemas.microsoft.com/office/drawing/2014/main" id="{0E183143-195C-F1C6-6B5F-F094969E2584}"/>
              </a:ext>
            </a:extLst>
          </p:cNvPr>
          <p:cNvGraphicFramePr>
            <a:graphicFrameLocks noGrp="1"/>
          </p:cNvGraphicFramePr>
          <p:nvPr>
            <p:ph idx="1"/>
            <p:extLst>
              <p:ext uri="{D42A27DB-BD31-4B8C-83A1-F6EECF244321}">
                <p14:modId xmlns:p14="http://schemas.microsoft.com/office/powerpoint/2010/main" val="2464465981"/>
              </p:ext>
            </p:extLst>
          </p:nvPr>
        </p:nvGraphicFramePr>
        <p:xfrm>
          <a:off x="838200" y="1304925"/>
          <a:ext cx="10515600" cy="4871939"/>
        </p:xfrm>
        <a:graphic>
          <a:graphicData uri="http://schemas.openxmlformats.org/drawingml/2006/table">
            <a:tbl>
              <a:tblPr firstRow="1" bandRow="1">
                <a:tableStyleId>{5C22544A-7EE6-4342-B048-85BDC9FD1C3A}</a:tableStyleId>
              </a:tblPr>
              <a:tblGrid>
                <a:gridCol w="1874855">
                  <a:extLst>
                    <a:ext uri="{9D8B030D-6E8A-4147-A177-3AD203B41FA5}">
                      <a16:colId xmlns:a16="http://schemas.microsoft.com/office/drawing/2014/main" val="2401870570"/>
                    </a:ext>
                  </a:extLst>
                </a:gridCol>
                <a:gridCol w="8640745">
                  <a:extLst>
                    <a:ext uri="{9D8B030D-6E8A-4147-A177-3AD203B41FA5}">
                      <a16:colId xmlns:a16="http://schemas.microsoft.com/office/drawing/2014/main" val="3337843264"/>
                    </a:ext>
                  </a:extLst>
                </a:gridCol>
              </a:tblGrid>
              <a:tr h="757211">
                <a:tc>
                  <a:txBody>
                    <a:bodyPr/>
                    <a:lstStyle/>
                    <a:p>
                      <a:pPr algn="ctr"/>
                      <a:r>
                        <a:rPr kumimoji="0" lang="en-US" sz="2400" b="1" i="0" u="none" strike="noStrike" kern="1200" cap="none" spc="0" normalizeH="0" baseline="0" noProof="0" dirty="0">
                          <a:ln>
                            <a:noFill/>
                          </a:ln>
                          <a:solidFill>
                            <a:srgbClr val="45515E"/>
                          </a:solidFill>
                          <a:effectLst/>
                          <a:uLnTx/>
                          <a:uFillTx/>
                          <a:latin typeface="+mn-lt"/>
                          <a:ea typeface="+mn-ea"/>
                          <a:cs typeface="+mn-cs"/>
                        </a:rPr>
                        <a:t>Definition</a:t>
                      </a:r>
                      <a:endParaRPr lang="en-US" sz="24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000" b="0" dirty="0">
                          <a:solidFill>
                            <a:srgbClr val="45515E"/>
                          </a:solidFill>
                        </a:rPr>
                        <a:t>Painless accumulation of fluid in a sac around one or both testicles which derives from the tunica vaginalis, a tissue covering the testes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71750040"/>
                  </a:ext>
                </a:extLst>
              </a:tr>
              <a:tr h="1124843">
                <a:tc>
                  <a:txBody>
                    <a:bodyPr/>
                    <a:lstStyle/>
                    <a:p>
                      <a:pPr algn="ctr"/>
                      <a:r>
                        <a:rPr kumimoji="0" lang="en-US" sz="2400" b="1" i="0" u="none" strike="noStrike" kern="1200" cap="none" spc="0" normalizeH="0" baseline="0" dirty="0">
                          <a:ln>
                            <a:noFill/>
                          </a:ln>
                          <a:solidFill>
                            <a:srgbClr val="45515E"/>
                          </a:solidFill>
                          <a:effectLst/>
                          <a:uLnTx/>
                          <a:uFillTx/>
                          <a:latin typeface="+mn-lt"/>
                          <a:ea typeface="+mn-ea"/>
                          <a:cs typeface="+mn-cs"/>
                        </a:rPr>
                        <a:t>Etiology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C00000"/>
                          </a:solidFill>
                          <a:effectLst/>
                          <a:uLnTx/>
                          <a:uFillTx/>
                          <a:latin typeface="+mn-lt"/>
                          <a:ea typeface="+mn-ea"/>
                          <a:cs typeface="+mn-cs"/>
                        </a:rPr>
                        <a:t>Idiopathic</a:t>
                      </a:r>
                      <a:r>
                        <a:rPr kumimoji="0" lang="en-US" sz="2000" b="0" i="0" u="none" strike="noStrike" kern="1200" cap="none" spc="0" normalizeH="0" baseline="0" noProof="0" dirty="0">
                          <a:ln>
                            <a:noFill/>
                          </a:ln>
                          <a:solidFill>
                            <a:srgbClr val="45515E"/>
                          </a:solidFill>
                          <a:effectLst/>
                          <a:uLnTx/>
                          <a:uFillTx/>
                          <a:latin typeface="+mn-lt"/>
                          <a:ea typeface="+mn-ea"/>
                          <a:cs typeface="+mn-cs"/>
                        </a:rPr>
                        <a:t> (most common)</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Congenital hydrocele</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Acquired hydrocele: 2ry to pathology (e.g., trauma, tumor, torsion, infection)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9746432"/>
                  </a:ext>
                </a:extLst>
              </a:tr>
              <a:tr h="888900">
                <a:tc>
                  <a:txBody>
                    <a:bodyPr/>
                    <a:lstStyle/>
                    <a:p>
                      <a:pPr algn="ctr"/>
                      <a:r>
                        <a:rPr kumimoji="0" lang="en-US" sz="2400" b="1" i="0" u="none" strike="noStrike" kern="1200" cap="none" spc="0" normalizeH="0" baseline="0" noProof="0" dirty="0">
                          <a:ln>
                            <a:noFill/>
                          </a:ln>
                          <a:solidFill>
                            <a:srgbClr val="45515E"/>
                          </a:solidFill>
                          <a:effectLst/>
                          <a:uLnTx/>
                          <a:uFillTx/>
                          <a:latin typeface="+mn-lt"/>
                          <a:ea typeface="+mn-ea"/>
                          <a:cs typeface="+mn-cs"/>
                        </a:rPr>
                        <a:t>Clinical features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Fluctuant, painless swelling of affected scrotum</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Positive </a:t>
                      </a:r>
                      <a:r>
                        <a:rPr kumimoji="0" lang="en-US" sz="2000" b="0" i="0" u="none" strike="noStrike" kern="1200" cap="none" spc="0" normalizeH="0" baseline="0" noProof="0" dirty="0">
                          <a:ln>
                            <a:noFill/>
                          </a:ln>
                          <a:solidFill>
                            <a:srgbClr val="C00000"/>
                          </a:solidFill>
                          <a:effectLst/>
                          <a:uLnTx/>
                          <a:uFillTx/>
                          <a:latin typeface="+mn-lt"/>
                          <a:ea typeface="+mn-ea"/>
                          <a:cs typeface="+mn-cs"/>
                        </a:rPr>
                        <a:t>transillumination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5721902"/>
                  </a:ext>
                </a:extLst>
              </a:tr>
              <a:tr h="2100985">
                <a:tc>
                  <a:txBody>
                    <a:bodyPr/>
                    <a:lstStyle/>
                    <a:p>
                      <a:pPr algn="ctr"/>
                      <a:r>
                        <a:rPr kumimoji="0" lang="en-US" sz="2400" b="1" i="0" u="none" strike="noStrike" kern="1200" cap="none" spc="0" normalizeH="0" baseline="0" noProof="0" dirty="0">
                          <a:ln>
                            <a:noFill/>
                          </a:ln>
                          <a:solidFill>
                            <a:srgbClr val="45515E"/>
                          </a:solidFill>
                          <a:effectLst/>
                          <a:uLnTx/>
                          <a:uFillTx/>
                          <a:latin typeface="+mn-lt"/>
                          <a:ea typeface="+mn-ea"/>
                          <a:cs typeface="+mn-cs"/>
                        </a:rPr>
                        <a:t>Treatment</a:t>
                      </a:r>
                      <a:endParaRPr lang="en-US" sz="24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500"/>
                        </a:spcBef>
                        <a:spcAft>
                          <a:spcPts val="0"/>
                        </a:spcAft>
                        <a:buClrTx/>
                        <a:buSzTx/>
                        <a:buFont typeface="Courier New" panose="02070309020205020404" pitchFamily="49" charset="0"/>
                        <a:buNone/>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Congenital hydrocele usually resolves spontaneously </a:t>
                      </a:r>
                      <a:r>
                        <a:rPr kumimoji="0" lang="en-US" sz="2000" b="0" i="0" u="none" strike="noStrike" kern="1200" cap="none" spc="0" normalizeH="0" baseline="0" noProof="0" dirty="0">
                          <a:ln>
                            <a:noFill/>
                          </a:ln>
                          <a:solidFill>
                            <a:srgbClr val="C00000"/>
                          </a:solidFill>
                          <a:effectLst/>
                          <a:uLnTx/>
                          <a:uFillTx/>
                          <a:latin typeface="+mn-lt"/>
                          <a:ea typeface="+mn-ea"/>
                          <a:cs typeface="+mn-cs"/>
                        </a:rPr>
                        <a:t>within 6 months </a:t>
                      </a:r>
                      <a:r>
                        <a:rPr kumimoji="0" lang="en-US" sz="2000" b="0" i="0" u="none" strike="noStrike" kern="1200" cap="none" spc="0" normalizeH="0" baseline="0" noProof="0" dirty="0">
                          <a:ln>
                            <a:noFill/>
                          </a:ln>
                          <a:solidFill>
                            <a:srgbClr val="45515E"/>
                          </a:solidFill>
                          <a:effectLst/>
                          <a:uLnTx/>
                          <a:uFillTx/>
                          <a:latin typeface="+mn-lt"/>
                          <a:ea typeface="+mn-ea"/>
                          <a:cs typeface="+mn-cs"/>
                        </a:rPr>
                        <a:t>of birth.</a:t>
                      </a:r>
                    </a:p>
                    <a:p>
                      <a:pPr marL="0" marR="0" lvl="0" indent="0" algn="l" defTabSz="914400" rtl="0" eaLnBrk="1" fontAlgn="auto" latinLnBrk="0" hangingPunct="1">
                        <a:lnSpc>
                          <a:spcPct val="90000"/>
                        </a:lnSpc>
                        <a:spcBef>
                          <a:spcPts val="500"/>
                        </a:spcBef>
                        <a:spcAft>
                          <a:spcPts val="0"/>
                        </a:spcAft>
                        <a:buClrTx/>
                        <a:buSzTx/>
                        <a:buFont typeface="Courier New" panose="02070309020205020404" pitchFamily="49" charset="0"/>
                        <a:buNone/>
                        <a:tabLst/>
                        <a:defRPr/>
                      </a:pPr>
                      <a:r>
                        <a:rPr kumimoji="0" lang="en-US" sz="2000" b="1" i="0" u="none" strike="noStrike" kern="1200" cap="none" spc="0" normalizeH="0" baseline="0" dirty="0">
                          <a:ln>
                            <a:noFill/>
                          </a:ln>
                          <a:solidFill>
                            <a:srgbClr val="45515E"/>
                          </a:solidFill>
                          <a:effectLst/>
                          <a:uLnTx/>
                          <a:uFillTx/>
                          <a:latin typeface="+mn-lt"/>
                          <a:ea typeface="+mn-ea"/>
                          <a:cs typeface="+mn-cs"/>
                        </a:rPr>
                        <a:t>Indications for surgery</a:t>
                      </a:r>
                      <a:endParaRPr kumimoji="0" lang="en-US" sz="2000" b="0" i="0" u="none" strike="noStrike" kern="1200" cap="none" spc="0" normalizeH="0" baseline="0" noProof="0" dirty="0">
                        <a:ln>
                          <a:noFill/>
                        </a:ln>
                        <a:solidFill>
                          <a:srgbClr val="45515E"/>
                        </a:solidFill>
                        <a:effectLst/>
                        <a:uLnTx/>
                        <a:uFillTx/>
                        <a:latin typeface="+mn-lt"/>
                        <a:ea typeface="+mn-ea"/>
                        <a:cs typeface="+mn-cs"/>
                      </a:endParaRPr>
                    </a:p>
                    <a:p>
                      <a:pPr marL="171450" marR="0" lvl="0"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5515E"/>
                          </a:solidFill>
                          <a:effectLst/>
                          <a:uLnTx/>
                          <a:uFillTx/>
                          <a:latin typeface="+mn-lt"/>
                          <a:ea typeface="+mn-ea"/>
                          <a:cs typeface="+mn-cs"/>
                        </a:rPr>
                        <a:t>Non communicating</a:t>
                      </a:r>
                    </a:p>
                    <a:p>
                      <a:pPr marL="171450" marR="0" lvl="0"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5515E"/>
                          </a:solidFill>
                          <a:effectLst/>
                          <a:uLnTx/>
                          <a:uFillTx/>
                          <a:latin typeface="+mn-lt"/>
                          <a:ea typeface="+mn-ea"/>
                          <a:cs typeface="+mn-cs"/>
                        </a:rPr>
                        <a:t>Communicating with failure to resolve by 1–2 years of age</a:t>
                      </a:r>
                    </a:p>
                    <a:p>
                      <a:pPr marL="171450" marR="0" lvl="0"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5515E"/>
                          </a:solidFill>
                          <a:effectLst/>
                          <a:uLnTx/>
                          <a:uFillTx/>
                          <a:latin typeface="+mn-lt"/>
                          <a:ea typeface="+mn-ea"/>
                          <a:cs typeface="+mn-cs"/>
                        </a:rPr>
                        <a:t>Unable to rule out hernia (bowel) component</a:t>
                      </a:r>
                    </a:p>
                    <a:p>
                      <a:pPr marL="171450" marR="0" lvl="0"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5515E"/>
                          </a:solidFill>
                          <a:effectLst/>
                          <a:uLnTx/>
                          <a:uFillTx/>
                          <a:latin typeface="+mn-lt"/>
                          <a:ea typeface="+mn-ea"/>
                          <a:cs typeface="+mn-cs"/>
                        </a:rPr>
                        <a:t>If infertility is a concern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09996830"/>
                  </a:ext>
                </a:extLst>
              </a:tr>
            </a:tbl>
          </a:graphicData>
        </a:graphic>
      </p:graphicFrame>
    </p:spTree>
    <p:extLst>
      <p:ext uri="{BB962C8B-B14F-4D97-AF65-F5344CB8AC3E}">
        <p14:creationId xmlns:p14="http://schemas.microsoft.com/office/powerpoint/2010/main" val="36930264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E946-A2D5-C6CF-A812-6162B42F18E2}"/>
              </a:ext>
            </a:extLst>
          </p:cNvPr>
          <p:cNvSpPr>
            <a:spLocks noGrp="1"/>
          </p:cNvSpPr>
          <p:nvPr>
            <p:ph type="title"/>
          </p:nvPr>
        </p:nvSpPr>
        <p:spPr/>
        <p:txBody>
          <a:bodyPr/>
          <a:lstStyle/>
          <a:p>
            <a:r>
              <a:rPr lang="en-US" dirty="0"/>
              <a:t>Hydrocele</a:t>
            </a:r>
          </a:p>
        </p:txBody>
      </p:sp>
      <p:pic>
        <p:nvPicPr>
          <p:cNvPr id="1026" name="Picture 2" descr="Hydrocele">
            <a:extLst>
              <a:ext uri="{FF2B5EF4-FFF2-40B4-BE49-F238E27FC236}">
                <a16:creationId xmlns:a16="http://schemas.microsoft.com/office/drawing/2014/main" id="{57351D10-8FF6-D25B-7FA3-B42ECC4E2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103" y="1312910"/>
            <a:ext cx="7059799" cy="48719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ydrocele">
            <a:extLst>
              <a:ext uri="{FF2B5EF4-FFF2-40B4-BE49-F238E27FC236}">
                <a16:creationId xmlns:a16="http://schemas.microsoft.com/office/drawing/2014/main" id="{B7AD55F0-AF64-4F85-84AE-F368B12784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37" r="24396"/>
          <a:stretch/>
        </p:blipFill>
        <p:spPr bwMode="auto">
          <a:xfrm>
            <a:off x="7839464" y="1758654"/>
            <a:ext cx="3588433" cy="3964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65740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B9881-27E4-4E9D-5E17-5EFAE9B5A057}"/>
              </a:ext>
            </a:extLst>
          </p:cNvPr>
          <p:cNvSpPr>
            <a:spLocks noGrp="1"/>
          </p:cNvSpPr>
          <p:nvPr>
            <p:ph type="title"/>
          </p:nvPr>
        </p:nvSpPr>
        <p:spPr>
          <a:xfrm>
            <a:off x="838200" y="365125"/>
            <a:ext cx="10515600" cy="762339"/>
          </a:xfrm>
        </p:spPr>
        <p:txBody>
          <a:bodyPr/>
          <a:lstStyle/>
          <a:p>
            <a:r>
              <a:rPr lang="en-US" b="1" dirty="0"/>
              <a:t>Inguinoscrotal hernia </a:t>
            </a:r>
            <a:r>
              <a:rPr lang="en-US" dirty="0"/>
              <a:t>– Epidemiology</a:t>
            </a:r>
          </a:p>
        </p:txBody>
      </p:sp>
      <p:sp>
        <p:nvSpPr>
          <p:cNvPr id="3" name="Content Placeholder 2">
            <a:extLst>
              <a:ext uri="{FF2B5EF4-FFF2-40B4-BE49-F238E27FC236}">
                <a16:creationId xmlns:a16="http://schemas.microsoft.com/office/drawing/2014/main" id="{BEA3DEA5-796A-C416-0E3F-5F2B548D1917}"/>
              </a:ext>
            </a:extLst>
          </p:cNvPr>
          <p:cNvSpPr>
            <a:spLocks noGrp="1"/>
          </p:cNvSpPr>
          <p:nvPr>
            <p:ph idx="1"/>
          </p:nvPr>
        </p:nvSpPr>
        <p:spPr>
          <a:xfrm>
            <a:off x="838200" y="1305026"/>
            <a:ext cx="10515600" cy="4871938"/>
          </a:xfrm>
        </p:spPr>
        <p:txBody>
          <a:bodyPr>
            <a:normAutofit lnSpcReduction="10000"/>
          </a:bodyPr>
          <a:lstStyle/>
          <a:p>
            <a:pPr>
              <a:buFont typeface="Courier New" panose="02070309020205020404" pitchFamily="49" charset="0"/>
              <a:buChar char="o"/>
            </a:pPr>
            <a:r>
              <a:rPr lang="en-US" sz="2400" dirty="0"/>
              <a:t>Almost all inguinal hernias in infants and children are indirect.</a:t>
            </a:r>
          </a:p>
          <a:p>
            <a:pPr>
              <a:buFont typeface="Courier New" panose="02070309020205020404" pitchFamily="49" charset="0"/>
              <a:buChar char="o"/>
            </a:pPr>
            <a:r>
              <a:rPr lang="en-US" sz="2400" dirty="0"/>
              <a:t>The incidence of groin hernias in infants and children is 1-5%.</a:t>
            </a:r>
          </a:p>
          <a:p>
            <a:pPr>
              <a:buFont typeface="Courier New" panose="02070309020205020404" pitchFamily="49" charset="0"/>
              <a:buChar char="o"/>
            </a:pPr>
            <a:r>
              <a:rPr lang="en-US" sz="2400" dirty="0"/>
              <a:t>Boys outnumber girls 6-10:1 </a:t>
            </a:r>
          </a:p>
          <a:p>
            <a:pPr>
              <a:buFont typeface="Courier New" panose="02070309020205020404" pitchFamily="49" charset="0"/>
              <a:buChar char="o"/>
            </a:pPr>
            <a:r>
              <a:rPr lang="en-US" sz="2400" dirty="0"/>
              <a:t>Right-sided hernias are more common because the right testis descends later than the left testis; therefore, the right processus vaginalis obliterates at a later date than the left. (R 60%, L 30%, Bilateral 10%)</a:t>
            </a:r>
          </a:p>
          <a:p>
            <a:pPr>
              <a:buFont typeface="Courier New" panose="02070309020205020404" pitchFamily="49" charset="0"/>
              <a:buChar char="o"/>
            </a:pPr>
            <a:r>
              <a:rPr lang="en-US" sz="2400" dirty="0"/>
              <a:t>Consequently, patients who present with a left-sided hernia have a higher incidence of an occult right sided hernia. </a:t>
            </a:r>
          </a:p>
          <a:p>
            <a:pPr>
              <a:buFont typeface="Courier New" panose="02070309020205020404" pitchFamily="49" charset="0"/>
              <a:buChar char="o"/>
            </a:pPr>
            <a:r>
              <a:rPr lang="en-US" sz="2400" dirty="0"/>
              <a:t>The risk of incarceration exceeds 60% during the first 6 months of life.</a:t>
            </a:r>
          </a:p>
          <a:p>
            <a:pPr>
              <a:buFont typeface="Courier New" panose="02070309020205020404" pitchFamily="49" charset="0"/>
              <a:buChar char="o"/>
            </a:pPr>
            <a:r>
              <a:rPr lang="en-US" sz="2400" dirty="0"/>
              <a:t>Most hernias are found either by parents or during a well-baby or preschool check.</a:t>
            </a:r>
          </a:p>
          <a:p>
            <a:pPr>
              <a:buFont typeface="Courier New" panose="02070309020205020404" pitchFamily="49" charset="0"/>
              <a:buChar char="o"/>
            </a:pPr>
            <a:r>
              <a:rPr lang="en-US" sz="2400" dirty="0"/>
              <a:t>Most patients have a history of an intermittent bulge in the groin or scrotum, especially with crying or straining. Most are asymptomatic.</a:t>
            </a:r>
          </a:p>
        </p:txBody>
      </p:sp>
    </p:spTree>
    <p:extLst>
      <p:ext uri="{BB962C8B-B14F-4D97-AF65-F5344CB8AC3E}">
        <p14:creationId xmlns:p14="http://schemas.microsoft.com/office/powerpoint/2010/main" val="91564550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221EB-D293-A9F4-C884-4FB1B98BE60E}"/>
              </a:ext>
            </a:extLst>
          </p:cNvPr>
          <p:cNvSpPr>
            <a:spLocks noGrp="1"/>
          </p:cNvSpPr>
          <p:nvPr>
            <p:ph type="title"/>
          </p:nvPr>
        </p:nvSpPr>
        <p:spPr/>
        <p:txBody>
          <a:bodyPr/>
          <a:lstStyle/>
          <a:p>
            <a:r>
              <a:rPr lang="en-US" dirty="0"/>
              <a:t>Pathophysiology of indirect inguinal hernia</a:t>
            </a:r>
          </a:p>
        </p:txBody>
      </p:sp>
      <p:sp>
        <p:nvSpPr>
          <p:cNvPr id="3" name="Content Placeholder 2">
            <a:extLst>
              <a:ext uri="{FF2B5EF4-FFF2-40B4-BE49-F238E27FC236}">
                <a16:creationId xmlns:a16="http://schemas.microsoft.com/office/drawing/2014/main" id="{5F4C72F2-5BB1-28B5-BB99-58DFC0718E13}"/>
              </a:ext>
            </a:extLst>
          </p:cNvPr>
          <p:cNvSpPr>
            <a:spLocks noGrp="1"/>
          </p:cNvSpPr>
          <p:nvPr>
            <p:ph idx="1"/>
          </p:nvPr>
        </p:nvSpPr>
        <p:spPr>
          <a:xfrm>
            <a:off x="838200" y="1305026"/>
            <a:ext cx="10515600" cy="1783614"/>
          </a:xfrm>
        </p:spPr>
        <p:txBody>
          <a:bodyPr>
            <a:normAutofit fontScale="92500" lnSpcReduction="10000"/>
          </a:bodyPr>
          <a:lstStyle/>
          <a:p>
            <a:pPr>
              <a:buFont typeface="Courier New" panose="02070309020205020404" pitchFamily="49" charset="0"/>
              <a:buChar char="o"/>
            </a:pPr>
            <a:r>
              <a:rPr lang="en-US" sz="2400" dirty="0"/>
              <a:t>Most commonly results from incomplete obliteration of processus vaginalis; during fetal development (but can also be acquired).</a:t>
            </a:r>
          </a:p>
          <a:p>
            <a:pPr>
              <a:buFont typeface="Courier New" panose="02070309020205020404" pitchFamily="49" charset="0"/>
              <a:buChar char="o"/>
            </a:pPr>
            <a:r>
              <a:rPr lang="en-US" sz="2400" dirty="0"/>
              <a:t>Lateral to the inferior epigastric blood vessels (outside </a:t>
            </a:r>
            <a:r>
              <a:rPr lang="en-US" sz="2400" dirty="0" err="1"/>
              <a:t>Hesselbach</a:t>
            </a:r>
            <a:r>
              <a:rPr lang="en-US" sz="2400" dirty="0"/>
              <a:t> triangle)</a:t>
            </a:r>
          </a:p>
          <a:p>
            <a:pPr>
              <a:buFont typeface="Courier New" panose="02070309020205020404" pitchFamily="49" charset="0"/>
              <a:buChar char="o"/>
            </a:pPr>
            <a:r>
              <a:rPr lang="en-US" sz="2400" dirty="0"/>
              <a:t>Runs from the deep inguinal ring through the inguinal canal to the superficial (external) inguinal ring (in men, along with the spermatic cord)</a:t>
            </a:r>
          </a:p>
          <a:p>
            <a:pPr lvl="1"/>
            <a:endParaRPr lang="en-US" sz="2000" dirty="0"/>
          </a:p>
        </p:txBody>
      </p:sp>
      <p:pic>
        <p:nvPicPr>
          <p:cNvPr id="2050" name="Picture 2" descr="Direct and indirect inguinal hernias">
            <a:extLst>
              <a:ext uri="{FF2B5EF4-FFF2-40B4-BE49-F238E27FC236}">
                <a16:creationId xmlns:a16="http://schemas.microsoft.com/office/drawing/2014/main" id="{36E46D6A-DFCD-580E-A530-F59F55E53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720" y="3149473"/>
            <a:ext cx="7782560" cy="359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2314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B90C1-65EE-3560-E7D8-F674708D6193}"/>
              </a:ext>
            </a:extLst>
          </p:cNvPr>
          <p:cNvSpPr>
            <a:spLocks noGrp="1"/>
          </p:cNvSpPr>
          <p:nvPr>
            <p:ph type="title"/>
          </p:nvPr>
        </p:nvSpPr>
        <p:spPr/>
        <p:txBody>
          <a:bodyPr>
            <a:normAutofit fontScale="90000"/>
          </a:bodyPr>
          <a:lstStyle/>
          <a:p>
            <a:r>
              <a:rPr lang="en-US" b="1" dirty="0"/>
              <a:t>Uncomplicated</a:t>
            </a:r>
            <a:r>
              <a:rPr lang="en-US" dirty="0"/>
              <a:t> inguinal hernia – Clinical features</a:t>
            </a:r>
          </a:p>
        </p:txBody>
      </p:sp>
      <p:sp>
        <p:nvSpPr>
          <p:cNvPr id="6" name="Content Placeholder 5">
            <a:extLst>
              <a:ext uri="{FF2B5EF4-FFF2-40B4-BE49-F238E27FC236}">
                <a16:creationId xmlns:a16="http://schemas.microsoft.com/office/drawing/2014/main" id="{17F396C6-AA22-DDCB-B74B-54D9D5B4332A}"/>
              </a:ext>
            </a:extLst>
          </p:cNvPr>
          <p:cNvSpPr>
            <a:spLocks noGrp="1"/>
          </p:cNvSpPr>
          <p:nvPr>
            <p:ph idx="1"/>
          </p:nvPr>
        </p:nvSpPr>
        <p:spPr/>
        <p:txBody>
          <a:bodyPr/>
          <a:lstStyle/>
          <a:p>
            <a:r>
              <a:rPr lang="en-US" b="1" dirty="0"/>
              <a:t>Typically manifests as </a:t>
            </a:r>
            <a:r>
              <a:rPr lang="en-US" dirty="0">
                <a:solidFill>
                  <a:srgbClr val="C00000"/>
                </a:solidFill>
              </a:rPr>
              <a:t>an ill-defined mass in the inguinal region</a:t>
            </a:r>
          </a:p>
          <a:p>
            <a:r>
              <a:rPr lang="en-US" b="1" dirty="0"/>
              <a:t>With the following features</a:t>
            </a:r>
          </a:p>
          <a:p>
            <a:pPr lvl="1"/>
            <a:r>
              <a:rPr lang="en-US" dirty="0"/>
              <a:t>Increases in size when coughing or straining</a:t>
            </a:r>
          </a:p>
          <a:p>
            <a:pPr lvl="1"/>
            <a:r>
              <a:rPr lang="en-US" dirty="0"/>
              <a:t>Inguinal pain; increases with physical activity</a:t>
            </a:r>
          </a:p>
          <a:p>
            <a:r>
              <a:rPr lang="en-US" b="1" dirty="0"/>
              <a:t>Physical examination</a:t>
            </a:r>
          </a:p>
          <a:p>
            <a:pPr lvl="1"/>
            <a:r>
              <a:rPr lang="en-US" dirty="0"/>
              <a:t>Ask the patient to perform the Valsalva maneuver and observe for an expansile cough impulse in the inguinal region.</a:t>
            </a:r>
          </a:p>
          <a:p>
            <a:pPr lvl="1"/>
            <a:r>
              <a:rPr lang="en-US" dirty="0"/>
              <a:t>Palpate the inguinal canal.</a:t>
            </a:r>
          </a:p>
          <a:p>
            <a:pPr lvl="2"/>
            <a:r>
              <a:rPr lang="en-US" sz="2400" dirty="0"/>
              <a:t>Invaginate the scrotal skin toward the superficial inguinal ring</a:t>
            </a:r>
          </a:p>
          <a:p>
            <a:pPr lvl="2"/>
            <a:r>
              <a:rPr lang="en-US" sz="2400" dirty="0"/>
              <a:t>Ask the patient to perform the Valsalva maneuver.</a:t>
            </a:r>
          </a:p>
        </p:txBody>
      </p:sp>
    </p:spTree>
    <p:extLst>
      <p:ext uri="{BB962C8B-B14F-4D97-AF65-F5344CB8AC3E}">
        <p14:creationId xmlns:p14="http://schemas.microsoft.com/office/powerpoint/2010/main" val="3353503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739D-5B3F-D44A-AEE1-CB899CCF3CF2}"/>
              </a:ext>
            </a:extLst>
          </p:cNvPr>
          <p:cNvSpPr>
            <a:spLocks noGrp="1"/>
          </p:cNvSpPr>
          <p:nvPr>
            <p:ph type="title"/>
          </p:nvPr>
        </p:nvSpPr>
        <p:spPr/>
        <p:txBody>
          <a:bodyPr>
            <a:normAutofit/>
          </a:bodyPr>
          <a:lstStyle/>
          <a:p>
            <a:r>
              <a:rPr lang="en-US" b="1"/>
              <a:t>Complicated</a:t>
            </a:r>
            <a:r>
              <a:rPr lang="en-US"/>
              <a:t> inguinal hernia – Clinical features</a:t>
            </a:r>
            <a:endParaRPr lang="en-US" dirty="0"/>
          </a:p>
        </p:txBody>
      </p:sp>
      <p:sp>
        <p:nvSpPr>
          <p:cNvPr id="3" name="Content Placeholder 2">
            <a:extLst>
              <a:ext uri="{FF2B5EF4-FFF2-40B4-BE49-F238E27FC236}">
                <a16:creationId xmlns:a16="http://schemas.microsoft.com/office/drawing/2014/main" id="{A7CAE624-916D-B156-75AB-6E35C60A5F82}"/>
              </a:ext>
            </a:extLst>
          </p:cNvPr>
          <p:cNvSpPr>
            <a:spLocks noGrp="1"/>
          </p:cNvSpPr>
          <p:nvPr>
            <p:ph idx="1"/>
          </p:nvPr>
        </p:nvSpPr>
        <p:spPr/>
        <p:txBody>
          <a:bodyPr>
            <a:normAutofit lnSpcReduction="10000"/>
          </a:bodyPr>
          <a:lstStyle/>
          <a:p>
            <a:r>
              <a:rPr lang="en-US" b="1"/>
              <a:t>Definitions</a:t>
            </a:r>
          </a:p>
          <a:p>
            <a:pPr lvl="1"/>
            <a:r>
              <a:rPr lang="en-US" b="1"/>
              <a:t>Incarcerated hernia</a:t>
            </a:r>
            <a:r>
              <a:rPr lang="en-US"/>
              <a:t>: the hernia is irreducible.</a:t>
            </a:r>
          </a:p>
          <a:p>
            <a:pPr lvl="1"/>
            <a:r>
              <a:rPr lang="en-US" b="1"/>
              <a:t>Obstructed hernia</a:t>
            </a:r>
            <a:r>
              <a:rPr lang="en-US"/>
              <a:t>: symptoms of mechanical bowel obstruction (sudden onset of pain)</a:t>
            </a:r>
          </a:p>
          <a:p>
            <a:pPr lvl="1"/>
            <a:r>
              <a:rPr lang="en-US" b="1"/>
              <a:t>Strangulated hernia</a:t>
            </a:r>
            <a:r>
              <a:rPr lang="en-US"/>
              <a:t>: sudden, severe groin pain caused by constriction and ischemia (or necrosis) of hernial contents; blood may be seen per rectum</a:t>
            </a:r>
          </a:p>
          <a:p>
            <a:r>
              <a:rPr lang="en-US" b="1"/>
              <a:t>Symptoms and signs of an incarcerated inguinal hernia</a:t>
            </a:r>
          </a:p>
          <a:p>
            <a:pPr lvl="1"/>
            <a:r>
              <a:rPr lang="en-US"/>
              <a:t>The patient may be irritable and complain of pain in the groin.</a:t>
            </a:r>
          </a:p>
          <a:p>
            <a:pPr lvl="1"/>
            <a:r>
              <a:rPr lang="en-US"/>
              <a:t>Signs of intestinal obstruction, including abdominal distention, vomiting, and obstipation, may follow.</a:t>
            </a:r>
          </a:p>
          <a:p>
            <a:pPr lvl="1"/>
            <a:r>
              <a:rPr lang="en-US"/>
              <a:t>Physical examination reveals a tender, sometimes erythematous, irreducible mass in the groin.</a:t>
            </a:r>
          </a:p>
          <a:p>
            <a:pPr lvl="1"/>
            <a:r>
              <a:rPr lang="en-US"/>
              <a:t>With strangulation of the bowel, blood may be seen per rectum. </a:t>
            </a:r>
            <a:endParaRPr lang="en-US" dirty="0"/>
          </a:p>
        </p:txBody>
      </p:sp>
    </p:spTree>
    <p:extLst>
      <p:ext uri="{BB962C8B-B14F-4D97-AF65-F5344CB8AC3E}">
        <p14:creationId xmlns:p14="http://schemas.microsoft.com/office/powerpoint/2010/main" val="357750775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619C2-F34F-8043-FB3F-404B39F124B9}"/>
              </a:ext>
            </a:extLst>
          </p:cNvPr>
          <p:cNvSpPr>
            <a:spLocks noGrp="1"/>
          </p:cNvSpPr>
          <p:nvPr>
            <p:ph type="title"/>
          </p:nvPr>
        </p:nvSpPr>
        <p:spPr/>
        <p:txBody>
          <a:bodyPr/>
          <a:lstStyle/>
          <a:p>
            <a:r>
              <a:rPr lang="en-US" b="1" dirty="0"/>
              <a:t>Complicated</a:t>
            </a:r>
            <a:r>
              <a:rPr lang="en-US" dirty="0"/>
              <a:t> inguinal hernia – Clinical features</a:t>
            </a:r>
          </a:p>
        </p:txBody>
      </p:sp>
      <p:sp>
        <p:nvSpPr>
          <p:cNvPr id="3" name="Content Placeholder 2">
            <a:extLst>
              <a:ext uri="{FF2B5EF4-FFF2-40B4-BE49-F238E27FC236}">
                <a16:creationId xmlns:a16="http://schemas.microsoft.com/office/drawing/2014/main" id="{F9CAAAA2-24A3-1E74-E178-A0142B2C3AAC}"/>
              </a:ext>
            </a:extLst>
          </p:cNvPr>
          <p:cNvSpPr>
            <a:spLocks noGrp="1"/>
          </p:cNvSpPr>
          <p:nvPr>
            <p:ph idx="1"/>
          </p:nvPr>
        </p:nvSpPr>
        <p:spPr/>
        <p:txBody>
          <a:bodyPr>
            <a:normAutofit/>
          </a:bodyPr>
          <a:lstStyle/>
          <a:p>
            <a:r>
              <a:rPr lang="en-US" sz="2600" dirty="0"/>
              <a:t>Most commonly the bowel become incarcerated in an inguinal hernia sac. </a:t>
            </a:r>
          </a:p>
          <a:p>
            <a:r>
              <a:rPr lang="en-US" sz="2600" dirty="0"/>
              <a:t>In females, the ovary or fallopian tubes frequently become incarcerated.</a:t>
            </a:r>
          </a:p>
          <a:p>
            <a:r>
              <a:rPr lang="en-US" sz="2600" b="1" dirty="0" err="1">
                <a:solidFill>
                  <a:srgbClr val="7030A0"/>
                </a:solidFill>
              </a:rPr>
              <a:t>A</a:t>
            </a:r>
            <a:r>
              <a:rPr lang="en-US" sz="2600" b="1" dirty="0" err="1"/>
              <a:t>myand's</a:t>
            </a:r>
            <a:r>
              <a:rPr lang="en-US" sz="2600" b="1" dirty="0"/>
              <a:t> hernia</a:t>
            </a:r>
            <a:r>
              <a:rPr lang="en-US" sz="2600" dirty="0"/>
              <a:t>: presence of </a:t>
            </a:r>
            <a:r>
              <a:rPr lang="en-US" sz="2600" b="1" dirty="0">
                <a:solidFill>
                  <a:srgbClr val="7030A0"/>
                </a:solidFill>
              </a:rPr>
              <a:t>A</a:t>
            </a:r>
            <a:r>
              <a:rPr lang="en-US" sz="2600" b="1" dirty="0"/>
              <a:t>ppendix</a:t>
            </a:r>
            <a:r>
              <a:rPr lang="en-US" sz="2600" dirty="0"/>
              <a:t> in an inguinal hernia sac. </a:t>
            </a:r>
          </a:p>
          <a:p>
            <a:r>
              <a:rPr lang="en-US" sz="2600" b="1" dirty="0"/>
              <a:t>Littre's hernia</a:t>
            </a:r>
            <a:r>
              <a:rPr lang="en-US" sz="2600" dirty="0"/>
              <a:t>: protrusion of a </a:t>
            </a:r>
            <a:r>
              <a:rPr lang="en-US" sz="2600" b="1" dirty="0"/>
              <a:t>Meckel's diverticulum </a:t>
            </a:r>
            <a:r>
              <a:rPr lang="en-US" sz="2600" dirty="0"/>
              <a:t>into the hernial sac. </a:t>
            </a:r>
          </a:p>
          <a:p>
            <a:r>
              <a:rPr lang="en-US" sz="2600" dirty="0"/>
              <a:t>Transillumination is not reliable sign</a:t>
            </a:r>
          </a:p>
          <a:p>
            <a:endParaRPr lang="en-US" sz="2600" dirty="0"/>
          </a:p>
        </p:txBody>
      </p:sp>
    </p:spTree>
    <p:extLst>
      <p:ext uri="{BB962C8B-B14F-4D97-AF65-F5344CB8AC3E}">
        <p14:creationId xmlns:p14="http://schemas.microsoft.com/office/powerpoint/2010/main" val="373646214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7E44F-2BA2-E900-735C-61387E3C1D5F}"/>
              </a:ext>
            </a:extLst>
          </p:cNvPr>
          <p:cNvSpPr>
            <a:spLocks noGrp="1"/>
          </p:cNvSpPr>
          <p:nvPr>
            <p:ph type="title"/>
          </p:nvPr>
        </p:nvSpPr>
        <p:spPr/>
        <p:txBody>
          <a:bodyPr/>
          <a:lstStyle/>
          <a:p>
            <a:r>
              <a:rPr lang="en-US" dirty="0"/>
              <a:t>Inguinoscrotal hernia cont.</a:t>
            </a:r>
          </a:p>
        </p:txBody>
      </p:sp>
      <p:graphicFrame>
        <p:nvGraphicFramePr>
          <p:cNvPr id="4" name="Content Placeholder 3">
            <a:extLst>
              <a:ext uri="{FF2B5EF4-FFF2-40B4-BE49-F238E27FC236}">
                <a16:creationId xmlns:a16="http://schemas.microsoft.com/office/drawing/2014/main" id="{DE51E09F-1F14-7DA0-E1B0-3E3C2FF4ECFF}"/>
              </a:ext>
            </a:extLst>
          </p:cNvPr>
          <p:cNvGraphicFramePr>
            <a:graphicFrameLocks noGrp="1"/>
          </p:cNvGraphicFramePr>
          <p:nvPr>
            <p:ph idx="1"/>
            <p:extLst>
              <p:ext uri="{D42A27DB-BD31-4B8C-83A1-F6EECF244321}">
                <p14:modId xmlns:p14="http://schemas.microsoft.com/office/powerpoint/2010/main" val="3906316298"/>
              </p:ext>
            </p:extLst>
          </p:nvPr>
        </p:nvGraphicFramePr>
        <p:xfrm>
          <a:off x="838200" y="1204446"/>
          <a:ext cx="10515600" cy="5138420"/>
        </p:xfrm>
        <a:graphic>
          <a:graphicData uri="http://schemas.openxmlformats.org/drawingml/2006/table">
            <a:tbl>
              <a:tblPr firstRow="1" bandRow="1">
                <a:tableStyleId>{5C22544A-7EE6-4342-B048-85BDC9FD1C3A}</a:tableStyleId>
              </a:tblPr>
              <a:tblGrid>
                <a:gridCol w="2035629">
                  <a:extLst>
                    <a:ext uri="{9D8B030D-6E8A-4147-A177-3AD203B41FA5}">
                      <a16:colId xmlns:a16="http://schemas.microsoft.com/office/drawing/2014/main" val="2401870570"/>
                    </a:ext>
                  </a:extLst>
                </a:gridCol>
                <a:gridCol w="8479971">
                  <a:extLst>
                    <a:ext uri="{9D8B030D-6E8A-4147-A177-3AD203B41FA5}">
                      <a16:colId xmlns:a16="http://schemas.microsoft.com/office/drawing/2014/main" val="3337843264"/>
                    </a:ext>
                  </a:extLst>
                </a:gridCol>
              </a:tblGrid>
              <a:tr h="0">
                <a:tc>
                  <a:txBody>
                    <a:bodyPr/>
                    <a:lstStyle/>
                    <a:p>
                      <a:pPr algn="ctr"/>
                      <a:r>
                        <a:rPr lang="en-US" sz="2400" b="1" dirty="0">
                          <a:solidFill>
                            <a:srgbClr val="45515E"/>
                          </a:solidFill>
                        </a:rPr>
                        <a:t>DDx</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200" b="0" dirty="0">
                          <a:solidFill>
                            <a:srgbClr val="45515E"/>
                          </a:solidFill>
                        </a:rPr>
                        <a:t>Hydrocele, Cryptorchidism, Testicular torsion, Torsion of the appendix testis, Inguinal lymphadenopathy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71750040"/>
                  </a:ext>
                </a:extLst>
              </a:tr>
              <a:tr h="0">
                <a:tc>
                  <a:txBody>
                    <a:bodyPr/>
                    <a:lstStyle/>
                    <a:p>
                      <a:pPr algn="ctr"/>
                      <a:r>
                        <a:rPr kumimoji="0" lang="en-US" sz="2400" b="1" i="0" u="none" strike="noStrike" kern="1200" cap="none" spc="0" normalizeH="0" baseline="0" dirty="0">
                          <a:ln>
                            <a:noFill/>
                          </a:ln>
                          <a:solidFill>
                            <a:srgbClr val="45515E"/>
                          </a:solidFill>
                          <a:effectLst/>
                          <a:uLnTx/>
                          <a:uFillTx/>
                          <a:latin typeface="+mn-lt"/>
                          <a:ea typeface="+mn-ea"/>
                          <a:cs typeface="+mn-cs"/>
                        </a:rPr>
                        <a:t>Treatment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500"/>
                        </a:spcBef>
                        <a:spcAft>
                          <a:spcPts val="0"/>
                        </a:spcAft>
                        <a:buClrTx/>
                        <a:buSzTx/>
                        <a:buFont typeface="Courier New" panose="02070309020205020404" pitchFamily="49" charset="0"/>
                        <a:buNone/>
                        <a:tabLst/>
                        <a:defRPr/>
                      </a:pPr>
                      <a:r>
                        <a:rPr kumimoji="0" lang="en-US" sz="2200" b="0" i="0" u="none" strike="noStrike" kern="1200" cap="none" spc="0" normalizeH="0" baseline="0" noProof="0" dirty="0">
                          <a:ln>
                            <a:noFill/>
                          </a:ln>
                          <a:solidFill>
                            <a:srgbClr val="45515E"/>
                          </a:solidFill>
                          <a:effectLst/>
                          <a:uLnTx/>
                          <a:uFillTx/>
                          <a:latin typeface="+mn-lt"/>
                          <a:ea typeface="+mn-ea"/>
                          <a:cs typeface="+mn-cs"/>
                        </a:rPr>
                        <a:t>High ligation of the sac (herniotomy)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99746432"/>
                  </a:ext>
                </a:extLst>
              </a:tr>
              <a:tr h="0">
                <a:tc>
                  <a:txBody>
                    <a:bodyPr/>
                    <a:lstStyle/>
                    <a:p>
                      <a:pPr algn="ctr"/>
                      <a:r>
                        <a:rPr kumimoji="0" lang="en-US" sz="2400" b="1" i="0" u="none" strike="noStrike" kern="1200" cap="none" spc="0" normalizeH="0" baseline="0" noProof="0" dirty="0">
                          <a:ln>
                            <a:noFill/>
                          </a:ln>
                          <a:solidFill>
                            <a:srgbClr val="45515E"/>
                          </a:solidFill>
                          <a:effectLst/>
                          <a:uLnTx/>
                          <a:uFillTx/>
                          <a:latin typeface="+mn-lt"/>
                          <a:ea typeface="+mn-ea"/>
                          <a:cs typeface="+mn-cs"/>
                        </a:rPr>
                        <a:t>Surgery Timing</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In premature infants, groin hernias should be repaired just before discharge from the NICU</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Other infants should be scheduled electively within about 1 month</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Incarcerated hernias that can be reduced in the emergency department should be repaired within 24-48 hours.</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Incarcerated hernias that cannot be reduced in the emergency department should be repaired emergently.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5721902"/>
                  </a:ext>
                </a:extLst>
              </a:tr>
              <a:tr h="0">
                <a:tc>
                  <a:txBody>
                    <a:bodyPr/>
                    <a:lstStyle/>
                    <a:p>
                      <a:pPr algn="ctr"/>
                      <a:r>
                        <a:rPr lang="en-US" sz="2400" b="1" dirty="0">
                          <a:solidFill>
                            <a:srgbClr val="45515E"/>
                          </a:solidFill>
                        </a:rPr>
                        <a:t>Complications of groin hernia repair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31775" marR="0" lvl="0" indent="-231775"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Bleeding,</a:t>
                      </a:r>
                    </a:p>
                    <a:p>
                      <a:pPr marL="231775" marR="0" lvl="0" indent="-231775"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Recurrence (0.5-1%),</a:t>
                      </a:r>
                    </a:p>
                    <a:p>
                      <a:pPr marL="231775" marR="0" lvl="0" indent="-231775"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Infection (&lt; 1%),</a:t>
                      </a:r>
                    </a:p>
                    <a:p>
                      <a:pPr marL="231775" marR="0" lvl="0" indent="-231775"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Iatrogenic cryptorchidism,</a:t>
                      </a:r>
                    </a:p>
                    <a:p>
                      <a:pPr marL="231775" marR="0" lvl="0" indent="-231775"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Injury to cord structures (&lt; 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09996830"/>
                  </a:ext>
                </a:extLst>
              </a:tr>
            </a:tbl>
          </a:graphicData>
        </a:graphic>
      </p:graphicFrame>
    </p:spTree>
    <p:extLst>
      <p:ext uri="{BB962C8B-B14F-4D97-AF65-F5344CB8AC3E}">
        <p14:creationId xmlns:p14="http://schemas.microsoft.com/office/powerpoint/2010/main" val="219476406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B8833-61BF-4424-D9BB-A5AC7D6D9CBC}"/>
              </a:ext>
            </a:extLst>
          </p:cNvPr>
          <p:cNvSpPr>
            <a:spLocks noGrp="1"/>
          </p:cNvSpPr>
          <p:nvPr>
            <p:ph type="title"/>
          </p:nvPr>
        </p:nvSpPr>
        <p:spPr/>
        <p:txBody>
          <a:bodyPr/>
          <a:lstStyle/>
          <a:p>
            <a:r>
              <a:rPr lang="en-US" b="1" dirty="0"/>
              <a:t>Cryptorchidism</a:t>
            </a:r>
          </a:p>
        </p:txBody>
      </p:sp>
      <p:sp>
        <p:nvSpPr>
          <p:cNvPr id="3" name="Content Placeholder 2">
            <a:extLst>
              <a:ext uri="{FF2B5EF4-FFF2-40B4-BE49-F238E27FC236}">
                <a16:creationId xmlns:a16="http://schemas.microsoft.com/office/drawing/2014/main" id="{CD878A70-ECA4-7CF0-0993-6C599DB9AE37}"/>
              </a:ext>
            </a:extLst>
          </p:cNvPr>
          <p:cNvSpPr>
            <a:spLocks noGrp="1"/>
          </p:cNvSpPr>
          <p:nvPr>
            <p:ph idx="1"/>
          </p:nvPr>
        </p:nvSpPr>
        <p:spPr/>
        <p:txBody>
          <a:bodyPr>
            <a:normAutofit fontScale="92500" lnSpcReduction="10000"/>
          </a:bodyPr>
          <a:lstStyle/>
          <a:p>
            <a:r>
              <a:rPr lang="en-US" b="1" dirty="0"/>
              <a:t>Definition</a:t>
            </a:r>
            <a:r>
              <a:rPr lang="en-US" dirty="0"/>
              <a:t>: failure of one or both testicles to descend to their natural position in the scrotum</a:t>
            </a:r>
          </a:p>
          <a:p>
            <a:r>
              <a:rPr lang="en-US" b="1" dirty="0"/>
              <a:t>Epidemiology</a:t>
            </a:r>
          </a:p>
          <a:p>
            <a:pPr lvl="1"/>
            <a:r>
              <a:rPr lang="en-US" dirty="0"/>
              <a:t>80% found in </a:t>
            </a:r>
            <a:r>
              <a:rPr lang="en-US" dirty="0">
                <a:solidFill>
                  <a:srgbClr val="C00000"/>
                </a:solidFill>
              </a:rPr>
              <a:t>inguinal canal</a:t>
            </a:r>
            <a:r>
              <a:rPr lang="en-US" dirty="0"/>
              <a:t>. (The testicle is located between the external and internal inguinal ring, preventing adequate mobilization)</a:t>
            </a:r>
          </a:p>
          <a:p>
            <a:pPr lvl="1"/>
            <a:r>
              <a:rPr lang="en-US" dirty="0">
                <a:solidFill>
                  <a:srgbClr val="C00000"/>
                </a:solidFill>
              </a:rPr>
              <a:t>Unilateral</a:t>
            </a:r>
            <a:r>
              <a:rPr lang="en-US" dirty="0"/>
              <a:t> (90%) or bilateral (10%); 70% of unilateral cases occur on the right side.</a:t>
            </a:r>
          </a:p>
          <a:p>
            <a:pPr lvl="1"/>
            <a:r>
              <a:rPr lang="en-US" dirty="0"/>
              <a:t>In full-term infants, the incidence is 2.7-5.9% at birth but decreases to 1.2-1.8% by 1 year of age.</a:t>
            </a:r>
          </a:p>
          <a:p>
            <a:pPr lvl="1"/>
            <a:r>
              <a:rPr lang="en-US" dirty="0"/>
              <a:t>The incidence is 10x in premature infants. (i.e., Prematurity is a risk factor)</a:t>
            </a:r>
          </a:p>
          <a:p>
            <a:r>
              <a:rPr lang="en-US" b="1" dirty="0"/>
              <a:t>Undescended testes at risk for</a:t>
            </a:r>
          </a:p>
          <a:p>
            <a:pPr lvl="1"/>
            <a:r>
              <a:rPr lang="en-US" dirty="0"/>
              <a:t>Injury due to direct trauma</a:t>
            </a:r>
          </a:p>
          <a:p>
            <a:pPr lvl="1"/>
            <a:r>
              <a:rPr lang="en-US" dirty="0"/>
              <a:t>Epididymo-orchitis from repeated trauma</a:t>
            </a:r>
          </a:p>
          <a:p>
            <a:pPr lvl="1"/>
            <a:r>
              <a:rPr lang="en-US" dirty="0"/>
              <a:t>Sterility – 10% risk for unilateral and 38% for bilateral undescended testes</a:t>
            </a:r>
          </a:p>
          <a:p>
            <a:pPr lvl="1"/>
            <a:r>
              <a:rPr lang="en-US" dirty="0"/>
              <a:t>Malignancy</a:t>
            </a:r>
          </a:p>
        </p:txBody>
      </p:sp>
    </p:spTree>
    <p:extLst>
      <p:ext uri="{BB962C8B-B14F-4D97-AF65-F5344CB8AC3E}">
        <p14:creationId xmlns:p14="http://schemas.microsoft.com/office/powerpoint/2010/main" val="128693329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50493-03D5-6538-3F08-BD3BB8699ADE}"/>
              </a:ext>
            </a:extLst>
          </p:cNvPr>
          <p:cNvSpPr>
            <a:spLocks noGrp="1"/>
          </p:cNvSpPr>
          <p:nvPr>
            <p:ph type="title"/>
          </p:nvPr>
        </p:nvSpPr>
        <p:spPr/>
        <p:txBody>
          <a:bodyPr/>
          <a:lstStyle/>
          <a:p>
            <a:r>
              <a:rPr lang="en-US" dirty="0"/>
              <a:t>Other scrotal abnormalities</a:t>
            </a:r>
          </a:p>
        </p:txBody>
      </p:sp>
      <p:sp>
        <p:nvSpPr>
          <p:cNvPr id="3" name="Content Placeholder 2">
            <a:extLst>
              <a:ext uri="{FF2B5EF4-FFF2-40B4-BE49-F238E27FC236}">
                <a16:creationId xmlns:a16="http://schemas.microsoft.com/office/drawing/2014/main" id="{47EBB2B5-A0ED-2533-4AEE-2AB072451C15}"/>
              </a:ext>
            </a:extLst>
          </p:cNvPr>
          <p:cNvSpPr>
            <a:spLocks noGrp="1"/>
          </p:cNvSpPr>
          <p:nvPr>
            <p:ph idx="1"/>
          </p:nvPr>
        </p:nvSpPr>
        <p:spPr>
          <a:xfrm>
            <a:off x="838200" y="1305026"/>
            <a:ext cx="6598920" cy="4871938"/>
          </a:xfrm>
        </p:spPr>
        <p:txBody>
          <a:bodyPr>
            <a:normAutofit lnSpcReduction="10000"/>
          </a:bodyPr>
          <a:lstStyle/>
          <a:p>
            <a:r>
              <a:rPr lang="en-US" b="1" dirty="0"/>
              <a:t>Ectopic testes</a:t>
            </a:r>
          </a:p>
          <a:p>
            <a:pPr lvl="1"/>
            <a:r>
              <a:rPr lang="en-US" dirty="0"/>
              <a:t>Testes found outside of the line of normal descent</a:t>
            </a:r>
          </a:p>
          <a:p>
            <a:pPr lvl="1"/>
            <a:r>
              <a:rPr lang="en-US" dirty="0"/>
              <a:t>Can be found in femoral canal, perineum, contralateral scrotum, above the pubic bone</a:t>
            </a:r>
          </a:p>
          <a:p>
            <a:r>
              <a:rPr lang="en-US" b="1" dirty="0"/>
              <a:t>Retractile testes</a:t>
            </a:r>
          </a:p>
          <a:p>
            <a:pPr lvl="1"/>
            <a:r>
              <a:rPr lang="en-US" dirty="0"/>
              <a:t>Retraction of testicles in response to cold temperatures and protection from trauma</a:t>
            </a:r>
          </a:p>
          <a:p>
            <a:pPr lvl="1"/>
            <a:r>
              <a:rPr lang="en-US" dirty="0"/>
              <a:t>Later in childhood</a:t>
            </a:r>
          </a:p>
          <a:p>
            <a:pPr lvl="1"/>
            <a:r>
              <a:rPr lang="en-US" dirty="0"/>
              <a:t>Secondary to abnormal response to cremasteric muscle contraction</a:t>
            </a:r>
          </a:p>
          <a:p>
            <a:pPr lvl="1"/>
            <a:r>
              <a:rPr lang="en-US" dirty="0"/>
              <a:t>Can be brought down into the scrotum during physical examination</a:t>
            </a:r>
          </a:p>
          <a:p>
            <a:pPr lvl="1"/>
            <a:r>
              <a:rPr lang="en-US" dirty="0"/>
              <a:t>No treatment is necessary</a:t>
            </a:r>
          </a:p>
        </p:txBody>
      </p:sp>
      <p:pic>
        <p:nvPicPr>
          <p:cNvPr id="7" name="Picture 6">
            <a:extLst>
              <a:ext uri="{FF2B5EF4-FFF2-40B4-BE49-F238E27FC236}">
                <a16:creationId xmlns:a16="http://schemas.microsoft.com/office/drawing/2014/main" id="{3378129E-EDE8-99BD-4D66-F9512B19FBDC}"/>
              </a:ext>
            </a:extLst>
          </p:cNvPr>
          <p:cNvPicPr>
            <a:picLocks noChangeAspect="1"/>
          </p:cNvPicPr>
          <p:nvPr/>
        </p:nvPicPr>
        <p:blipFill>
          <a:blip r:embed="rId2"/>
          <a:stretch>
            <a:fillRect/>
          </a:stretch>
        </p:blipFill>
        <p:spPr>
          <a:xfrm>
            <a:off x="7559040" y="1305027"/>
            <a:ext cx="3794760" cy="2380187"/>
          </a:xfrm>
          <a:prstGeom prst="rect">
            <a:avLst/>
          </a:prstGeom>
        </p:spPr>
      </p:pic>
      <p:pic>
        <p:nvPicPr>
          <p:cNvPr id="9" name="Picture 8">
            <a:extLst>
              <a:ext uri="{FF2B5EF4-FFF2-40B4-BE49-F238E27FC236}">
                <a16:creationId xmlns:a16="http://schemas.microsoft.com/office/drawing/2014/main" id="{A3BA6D05-78C0-B3D5-A0BE-1EEBA3806BA6}"/>
              </a:ext>
            </a:extLst>
          </p:cNvPr>
          <p:cNvPicPr>
            <a:picLocks noChangeAspect="1"/>
          </p:cNvPicPr>
          <p:nvPr/>
        </p:nvPicPr>
        <p:blipFill>
          <a:blip r:embed="rId3"/>
          <a:stretch>
            <a:fillRect/>
          </a:stretch>
        </p:blipFill>
        <p:spPr>
          <a:xfrm>
            <a:off x="7559040" y="3909030"/>
            <a:ext cx="3794760" cy="2264778"/>
          </a:xfrm>
          <a:prstGeom prst="rect">
            <a:avLst/>
          </a:prstGeom>
        </p:spPr>
      </p:pic>
    </p:spTree>
    <p:extLst>
      <p:ext uri="{BB962C8B-B14F-4D97-AF65-F5344CB8AC3E}">
        <p14:creationId xmlns:p14="http://schemas.microsoft.com/office/powerpoint/2010/main" val="4121407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BB6256-EF34-89BE-1C02-19506A2472C7}"/>
              </a:ext>
            </a:extLst>
          </p:cNvPr>
          <p:cNvSpPr>
            <a:spLocks noGrp="1"/>
          </p:cNvSpPr>
          <p:nvPr>
            <p:ph type="title"/>
          </p:nvPr>
        </p:nvSpPr>
        <p:spPr/>
        <p:txBody>
          <a:bodyPr/>
          <a:lstStyle/>
          <a:p>
            <a:r>
              <a:rPr lang="en-US" dirty="0">
                <a:solidFill>
                  <a:schemeClr val="accent2">
                    <a:lumMod val="50000"/>
                  </a:schemeClr>
                </a:solidFill>
              </a:rPr>
              <a:t>Cystic hygroma</a:t>
            </a:r>
          </a:p>
        </p:txBody>
      </p:sp>
      <p:sp>
        <p:nvSpPr>
          <p:cNvPr id="6" name="Content Placeholder 5">
            <a:extLst>
              <a:ext uri="{FF2B5EF4-FFF2-40B4-BE49-F238E27FC236}">
                <a16:creationId xmlns:a16="http://schemas.microsoft.com/office/drawing/2014/main" id="{696FFDA1-648C-16A3-96B7-99EAD2AD2F8F}"/>
              </a:ext>
            </a:extLst>
          </p:cNvPr>
          <p:cNvSpPr>
            <a:spLocks noGrp="1"/>
          </p:cNvSpPr>
          <p:nvPr>
            <p:ph idx="1"/>
          </p:nvPr>
        </p:nvSpPr>
        <p:spPr>
          <a:xfrm>
            <a:off x="838200" y="1285362"/>
            <a:ext cx="10515600" cy="4997452"/>
          </a:xfrm>
        </p:spPr>
        <p:txBody>
          <a:bodyPr>
            <a:normAutofit fontScale="92500" lnSpcReduction="10000"/>
          </a:bodyPr>
          <a:lstStyle/>
          <a:p>
            <a:r>
              <a:rPr lang="en-US" b="1" dirty="0">
                <a:solidFill>
                  <a:schemeClr val="accent2">
                    <a:lumMod val="50000"/>
                  </a:schemeClr>
                </a:solidFill>
              </a:rPr>
              <a:t>Definition</a:t>
            </a:r>
            <a:r>
              <a:rPr lang="en-US" dirty="0">
                <a:solidFill>
                  <a:schemeClr val="accent2">
                    <a:lumMod val="50000"/>
                  </a:schemeClr>
                </a:solidFill>
              </a:rPr>
              <a:t>: a congenital lymphatic cyst (</a:t>
            </a:r>
            <a:r>
              <a:rPr lang="en-US" dirty="0" err="1">
                <a:solidFill>
                  <a:schemeClr val="accent2">
                    <a:lumMod val="50000"/>
                  </a:schemeClr>
                </a:solidFill>
              </a:rPr>
              <a:t>macrocystic</a:t>
            </a:r>
            <a:r>
              <a:rPr lang="en-US" dirty="0">
                <a:solidFill>
                  <a:schemeClr val="accent2">
                    <a:lumMod val="50000"/>
                  </a:schemeClr>
                </a:solidFill>
              </a:rPr>
              <a:t> lymphangioma) in the posterior triangle of the neck</a:t>
            </a:r>
          </a:p>
          <a:p>
            <a:r>
              <a:rPr lang="en-US" b="1" dirty="0">
                <a:solidFill>
                  <a:schemeClr val="accent2">
                    <a:lumMod val="50000"/>
                  </a:schemeClr>
                </a:solidFill>
              </a:rPr>
              <a:t>Epidemiology</a:t>
            </a:r>
          </a:p>
          <a:p>
            <a:pPr lvl="1"/>
            <a:r>
              <a:rPr lang="en-US" dirty="0">
                <a:solidFill>
                  <a:schemeClr val="accent2">
                    <a:lumMod val="50000"/>
                  </a:schemeClr>
                </a:solidFill>
              </a:rPr>
              <a:t>Strongly associated with fetal aneuploidy (e.g., Turner syndrome)</a:t>
            </a:r>
          </a:p>
          <a:p>
            <a:r>
              <a:rPr lang="en-US" b="1" dirty="0">
                <a:solidFill>
                  <a:schemeClr val="accent2">
                    <a:lumMod val="50000"/>
                  </a:schemeClr>
                </a:solidFill>
              </a:rPr>
              <a:t>Clinical features</a:t>
            </a:r>
          </a:p>
          <a:p>
            <a:pPr lvl="1"/>
            <a:r>
              <a:rPr lang="en-US" dirty="0">
                <a:solidFill>
                  <a:schemeClr val="accent2">
                    <a:lumMod val="50000"/>
                  </a:schemeClr>
                </a:solidFill>
              </a:rPr>
              <a:t>Present at birth as a soft, compressible, painless, posterior triangle neck mass</a:t>
            </a:r>
          </a:p>
          <a:p>
            <a:pPr lvl="1"/>
            <a:r>
              <a:rPr lang="en-US" dirty="0">
                <a:solidFill>
                  <a:schemeClr val="accent2">
                    <a:lumMod val="50000"/>
                  </a:schemeClr>
                </a:solidFill>
              </a:rPr>
              <a:t>Can cause dysphagia or airway compromise</a:t>
            </a:r>
          </a:p>
          <a:p>
            <a:pPr lvl="1"/>
            <a:r>
              <a:rPr lang="en-US" dirty="0">
                <a:solidFill>
                  <a:schemeClr val="accent2">
                    <a:lumMod val="50000"/>
                  </a:schemeClr>
                </a:solidFill>
              </a:rPr>
              <a:t>Positive transillumination test</a:t>
            </a:r>
          </a:p>
          <a:p>
            <a:r>
              <a:rPr lang="en-US" b="1" dirty="0">
                <a:solidFill>
                  <a:schemeClr val="accent2">
                    <a:lumMod val="50000"/>
                  </a:schemeClr>
                </a:solidFill>
              </a:rPr>
              <a:t>Diagnostics</a:t>
            </a:r>
          </a:p>
          <a:p>
            <a:pPr lvl="1"/>
            <a:r>
              <a:rPr lang="en-US" dirty="0">
                <a:solidFill>
                  <a:schemeClr val="accent2">
                    <a:lumMod val="50000"/>
                  </a:schemeClr>
                </a:solidFill>
              </a:rPr>
              <a:t>Ultrasound to identify mass in infancy</a:t>
            </a:r>
          </a:p>
          <a:p>
            <a:r>
              <a:rPr lang="en-US" b="1" dirty="0">
                <a:solidFill>
                  <a:schemeClr val="accent2">
                    <a:lumMod val="50000"/>
                  </a:schemeClr>
                </a:solidFill>
              </a:rPr>
              <a:t>Treatment</a:t>
            </a:r>
            <a:r>
              <a:rPr lang="en-US" dirty="0">
                <a:solidFill>
                  <a:schemeClr val="accent2">
                    <a:lumMod val="50000"/>
                  </a:schemeClr>
                </a:solidFill>
              </a:rPr>
              <a:t>: Small masses may regress spontaneously, but surgical excision is usually indicated to prevent infection or airway compromise, as well as for cosmesis</a:t>
            </a:r>
          </a:p>
        </p:txBody>
      </p:sp>
    </p:spTree>
    <p:extLst>
      <p:ext uri="{BB962C8B-B14F-4D97-AF65-F5344CB8AC3E}">
        <p14:creationId xmlns:p14="http://schemas.microsoft.com/office/powerpoint/2010/main" val="257837961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52EEA-4B00-60BA-AA1D-ED9830AFC925}"/>
              </a:ext>
            </a:extLst>
          </p:cNvPr>
          <p:cNvSpPr>
            <a:spLocks noGrp="1"/>
          </p:cNvSpPr>
          <p:nvPr>
            <p:ph type="title"/>
          </p:nvPr>
        </p:nvSpPr>
        <p:spPr/>
        <p:txBody>
          <a:bodyPr/>
          <a:lstStyle/>
          <a:p>
            <a:r>
              <a:rPr lang="en-US" dirty="0"/>
              <a:t>Scrotal abnormalities</a:t>
            </a:r>
          </a:p>
        </p:txBody>
      </p:sp>
      <p:graphicFrame>
        <p:nvGraphicFramePr>
          <p:cNvPr id="8" name="Content Placeholder 3">
            <a:extLst>
              <a:ext uri="{FF2B5EF4-FFF2-40B4-BE49-F238E27FC236}">
                <a16:creationId xmlns:a16="http://schemas.microsoft.com/office/drawing/2014/main" id="{A57E0487-C89A-D67D-D49F-4CEEAD3602CA}"/>
              </a:ext>
            </a:extLst>
          </p:cNvPr>
          <p:cNvGraphicFramePr>
            <a:graphicFrameLocks noGrp="1"/>
          </p:cNvGraphicFramePr>
          <p:nvPr>
            <p:ph idx="1"/>
            <p:extLst>
              <p:ext uri="{D42A27DB-BD31-4B8C-83A1-F6EECF244321}">
                <p14:modId xmlns:p14="http://schemas.microsoft.com/office/powerpoint/2010/main" val="2086402958"/>
              </p:ext>
            </p:extLst>
          </p:nvPr>
        </p:nvGraphicFramePr>
        <p:xfrm>
          <a:off x="838200" y="1304925"/>
          <a:ext cx="10515600" cy="4503022"/>
        </p:xfrm>
        <a:graphic>
          <a:graphicData uri="http://schemas.openxmlformats.org/drawingml/2006/table">
            <a:tbl>
              <a:tblPr firstRow="1" bandRow="1">
                <a:tableStyleId>{5940675A-B579-460E-94D1-54222C63F5DA}</a:tableStyleId>
              </a:tblPr>
              <a:tblGrid>
                <a:gridCol w="890116">
                  <a:extLst>
                    <a:ext uri="{9D8B030D-6E8A-4147-A177-3AD203B41FA5}">
                      <a16:colId xmlns:a16="http://schemas.microsoft.com/office/drawing/2014/main" val="1539963119"/>
                    </a:ext>
                  </a:extLst>
                </a:gridCol>
                <a:gridCol w="9625484">
                  <a:extLst>
                    <a:ext uri="{9D8B030D-6E8A-4147-A177-3AD203B41FA5}">
                      <a16:colId xmlns:a16="http://schemas.microsoft.com/office/drawing/2014/main" val="3031431256"/>
                    </a:ext>
                  </a:extLst>
                </a:gridCol>
              </a:tblGrid>
              <a:tr h="1701142">
                <a:tc>
                  <a:txBody>
                    <a:bodyPr/>
                    <a:lstStyle/>
                    <a:p>
                      <a:pPr algn="ctr"/>
                      <a:r>
                        <a:rPr lang="en-US" sz="2800" b="1" dirty="0">
                          <a:solidFill>
                            <a:srgbClr val="45515E"/>
                          </a:solidFill>
                        </a:rPr>
                        <a:t>Diagnosis</a:t>
                      </a:r>
                    </a:p>
                  </a:txBody>
                  <a:tcPr vert="vert270"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Courier New" panose="02070309020205020404" pitchFamily="49" charset="0"/>
                        <a:buChar char="o"/>
                      </a:pPr>
                      <a:r>
                        <a:rPr lang="en-US" sz="2400" dirty="0">
                          <a:solidFill>
                            <a:srgbClr val="45515E"/>
                          </a:solidFill>
                        </a:rPr>
                        <a:t>Clinical</a:t>
                      </a:r>
                    </a:p>
                    <a:p>
                      <a:pPr marL="285750" indent="-285750">
                        <a:buFont typeface="Courier New" panose="02070309020205020404" pitchFamily="49" charset="0"/>
                        <a:buChar char="o"/>
                      </a:pPr>
                      <a:r>
                        <a:rPr lang="en-US" sz="2400" dirty="0">
                          <a:solidFill>
                            <a:srgbClr val="45515E"/>
                          </a:solidFill>
                        </a:rPr>
                        <a:t>Ultrasound</a:t>
                      </a:r>
                    </a:p>
                    <a:p>
                      <a:pPr marL="285750" indent="-285750">
                        <a:buFont typeface="Courier New" panose="02070309020205020404" pitchFamily="49" charset="0"/>
                        <a:buChar char="o"/>
                      </a:pPr>
                      <a:r>
                        <a:rPr lang="en-US" sz="2400" dirty="0">
                          <a:solidFill>
                            <a:srgbClr val="45515E"/>
                          </a:solidFill>
                        </a:rPr>
                        <a:t>MRI</a:t>
                      </a:r>
                    </a:p>
                    <a:p>
                      <a:pPr marL="285750" indent="-285750">
                        <a:buFont typeface="Courier New" panose="02070309020205020404" pitchFamily="49" charset="0"/>
                        <a:buChar char="o"/>
                      </a:pPr>
                      <a:r>
                        <a:rPr lang="en-US" sz="2400" dirty="0">
                          <a:solidFill>
                            <a:srgbClr val="45515E"/>
                          </a:solidFill>
                        </a:rPr>
                        <a:t>Diagnostic laparoscopy</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9417664"/>
                  </a:ext>
                </a:extLst>
              </a:tr>
              <a:tr h="2801880">
                <a:tc>
                  <a:txBody>
                    <a:bodyPr/>
                    <a:lstStyle/>
                    <a:p>
                      <a:pPr algn="ctr"/>
                      <a:r>
                        <a:rPr lang="en-US" sz="2800" b="1" dirty="0">
                          <a:solidFill>
                            <a:srgbClr val="45515E"/>
                          </a:solidFill>
                        </a:rPr>
                        <a:t>Management</a:t>
                      </a:r>
                    </a:p>
                  </a:txBody>
                  <a:tcPr vert="vert27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Courier New" panose="02070309020205020404" pitchFamily="49" charset="0"/>
                        <a:buChar char="o"/>
                      </a:pPr>
                      <a:r>
                        <a:rPr lang="en-US" sz="2400" dirty="0">
                          <a:solidFill>
                            <a:srgbClr val="45515E"/>
                          </a:solidFill>
                        </a:rPr>
                        <a:t>First 6 months of age </a:t>
                      </a:r>
                      <a:r>
                        <a:rPr lang="en-US" sz="2400" dirty="0">
                          <a:solidFill>
                            <a:srgbClr val="45515E"/>
                          </a:solidFill>
                          <a:sym typeface="Wingdings" panose="05000000000000000000" pitchFamily="2" charset="2"/>
                        </a:rPr>
                        <a:t></a:t>
                      </a:r>
                      <a:r>
                        <a:rPr lang="en-US" sz="2400" dirty="0">
                          <a:solidFill>
                            <a:srgbClr val="45515E"/>
                          </a:solidFill>
                        </a:rPr>
                        <a:t> monitor for spontaneous descent</a:t>
                      </a:r>
                    </a:p>
                    <a:p>
                      <a:pPr marL="285750" indent="-285750">
                        <a:buFont typeface="Courier New" panose="02070309020205020404" pitchFamily="49" charset="0"/>
                        <a:buChar char="o"/>
                      </a:pPr>
                      <a:r>
                        <a:rPr lang="en-US" sz="2400" dirty="0">
                          <a:solidFill>
                            <a:srgbClr val="45515E"/>
                          </a:solidFill>
                        </a:rPr>
                        <a:t>Not descended </a:t>
                      </a:r>
                      <a:r>
                        <a:rPr lang="en-US" sz="2400" dirty="0">
                          <a:solidFill>
                            <a:srgbClr val="45515E"/>
                          </a:solidFill>
                          <a:sym typeface="Wingdings" panose="05000000000000000000" pitchFamily="2" charset="2"/>
                        </a:rPr>
                        <a:t></a:t>
                      </a:r>
                      <a:r>
                        <a:rPr lang="en-US" sz="2400" dirty="0">
                          <a:solidFill>
                            <a:srgbClr val="45515E"/>
                          </a:solidFill>
                        </a:rPr>
                        <a:t> Orchiopexy</a:t>
                      </a:r>
                    </a:p>
                    <a:p>
                      <a:pPr marL="285750" indent="-285750">
                        <a:buFont typeface="Courier New" panose="02070309020205020404" pitchFamily="49" charset="0"/>
                        <a:buChar char="o"/>
                      </a:pPr>
                      <a:r>
                        <a:rPr lang="en-US" sz="2400" dirty="0">
                          <a:solidFill>
                            <a:srgbClr val="45515E"/>
                          </a:solidFill>
                        </a:rPr>
                        <a:t>Hormonal therapy not recommended by the American Urological Association guidelines due to lack of response and long-term efficacy</a:t>
                      </a:r>
                    </a:p>
                    <a:p>
                      <a:pPr marL="800100" lvl="1" indent="-342900">
                        <a:buFont typeface="Arial" panose="020B0604020202020204" pitchFamily="34" charset="0"/>
                        <a:buChar char="•"/>
                      </a:pPr>
                      <a:r>
                        <a:rPr lang="en-US" sz="2200" b="1" dirty="0">
                          <a:solidFill>
                            <a:srgbClr val="45515E"/>
                          </a:solidFill>
                        </a:rPr>
                        <a:t>Testosterone</a:t>
                      </a:r>
                      <a:r>
                        <a:rPr lang="en-US" sz="2200" dirty="0">
                          <a:solidFill>
                            <a:srgbClr val="45515E"/>
                          </a:solidFill>
                        </a:rPr>
                        <a:t> – no longer used due to causing precocious puberty</a:t>
                      </a:r>
                    </a:p>
                    <a:p>
                      <a:pPr marL="800100" lvl="1" indent="-342900">
                        <a:buFont typeface="Arial" panose="020B0604020202020204" pitchFamily="34" charset="0"/>
                        <a:buChar char="•"/>
                      </a:pPr>
                      <a:r>
                        <a:rPr lang="en-US" sz="2200" b="1" dirty="0">
                          <a:solidFill>
                            <a:srgbClr val="45515E"/>
                          </a:solidFill>
                        </a:rPr>
                        <a:t>hCG</a:t>
                      </a:r>
                      <a:r>
                        <a:rPr lang="en-US" sz="2200" dirty="0">
                          <a:solidFill>
                            <a:srgbClr val="45515E"/>
                          </a:solidFill>
                        </a:rPr>
                        <a:t> – 6% success rate</a:t>
                      </a:r>
                    </a:p>
                    <a:p>
                      <a:pPr marL="800100" lvl="1" indent="-342900">
                        <a:buFont typeface="Arial" panose="020B0604020202020204" pitchFamily="34" charset="0"/>
                        <a:buChar char="•"/>
                      </a:pPr>
                      <a:r>
                        <a:rPr lang="en-US" sz="2200" b="1" dirty="0">
                          <a:solidFill>
                            <a:srgbClr val="45515E"/>
                          </a:solidFill>
                        </a:rPr>
                        <a:t>LHRH</a:t>
                      </a:r>
                      <a:r>
                        <a:rPr lang="en-US" sz="2200" dirty="0">
                          <a:solidFill>
                            <a:srgbClr val="45515E"/>
                          </a:solidFill>
                        </a:rPr>
                        <a:t> – 19% success rate</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18555954"/>
                  </a:ext>
                </a:extLst>
              </a:tr>
            </a:tbl>
          </a:graphicData>
        </a:graphic>
      </p:graphicFrame>
    </p:spTree>
    <p:extLst>
      <p:ext uri="{BB962C8B-B14F-4D97-AF65-F5344CB8AC3E}">
        <p14:creationId xmlns:p14="http://schemas.microsoft.com/office/powerpoint/2010/main" val="233447808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190A-B20C-EB9B-C9F1-95B04793A535}"/>
              </a:ext>
            </a:extLst>
          </p:cNvPr>
          <p:cNvSpPr>
            <a:spLocks noGrp="1"/>
          </p:cNvSpPr>
          <p:nvPr>
            <p:ph type="title"/>
          </p:nvPr>
        </p:nvSpPr>
        <p:spPr/>
        <p:txBody>
          <a:bodyPr/>
          <a:lstStyle/>
          <a:p>
            <a:r>
              <a:rPr lang="en-US" b="1" dirty="0"/>
              <a:t>Testicular Torsion</a:t>
            </a:r>
          </a:p>
        </p:txBody>
      </p:sp>
      <p:graphicFrame>
        <p:nvGraphicFramePr>
          <p:cNvPr id="4" name="Content Placeholder 3">
            <a:extLst>
              <a:ext uri="{FF2B5EF4-FFF2-40B4-BE49-F238E27FC236}">
                <a16:creationId xmlns:a16="http://schemas.microsoft.com/office/drawing/2014/main" id="{7CE925C0-3573-2E9D-4680-44B508E029F2}"/>
              </a:ext>
            </a:extLst>
          </p:cNvPr>
          <p:cNvGraphicFramePr>
            <a:graphicFrameLocks noGrp="1"/>
          </p:cNvGraphicFramePr>
          <p:nvPr>
            <p:ph idx="1"/>
            <p:extLst>
              <p:ext uri="{D42A27DB-BD31-4B8C-83A1-F6EECF244321}">
                <p14:modId xmlns:p14="http://schemas.microsoft.com/office/powerpoint/2010/main" val="938877693"/>
              </p:ext>
            </p:extLst>
          </p:nvPr>
        </p:nvGraphicFramePr>
        <p:xfrm>
          <a:off x="838200" y="1304925"/>
          <a:ext cx="10515600" cy="4455668"/>
        </p:xfrm>
        <a:graphic>
          <a:graphicData uri="http://schemas.openxmlformats.org/drawingml/2006/table">
            <a:tbl>
              <a:tblPr firstRow="1" bandRow="1">
                <a:tableStyleId>{5940675A-B579-460E-94D1-54222C63F5DA}</a:tableStyleId>
              </a:tblPr>
              <a:tblGrid>
                <a:gridCol w="1513114">
                  <a:extLst>
                    <a:ext uri="{9D8B030D-6E8A-4147-A177-3AD203B41FA5}">
                      <a16:colId xmlns:a16="http://schemas.microsoft.com/office/drawing/2014/main" val="3616699163"/>
                    </a:ext>
                  </a:extLst>
                </a:gridCol>
                <a:gridCol w="9002486">
                  <a:extLst>
                    <a:ext uri="{9D8B030D-6E8A-4147-A177-3AD203B41FA5}">
                      <a16:colId xmlns:a16="http://schemas.microsoft.com/office/drawing/2014/main" val="1297268701"/>
                    </a:ext>
                  </a:extLst>
                </a:gridCol>
              </a:tblGrid>
              <a:tr h="379998">
                <a:tc>
                  <a:txBody>
                    <a:bodyPr/>
                    <a:lstStyle/>
                    <a:p>
                      <a:pPr algn="ctr"/>
                      <a:r>
                        <a:rPr lang="en-US" sz="2400" b="1" dirty="0">
                          <a:solidFill>
                            <a:srgbClr val="45515E"/>
                          </a:solidFill>
                        </a:rPr>
                        <a:t>Definition</a:t>
                      </a: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200" dirty="0">
                          <a:solidFill>
                            <a:srgbClr val="45515E"/>
                          </a:solidFill>
                        </a:rPr>
                        <a:t>Twists of the spermatic cord, causing venous congestion, edema, and eventual arterial obstruction, which, if not treated, lead to gonadal necrosis. </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45512523"/>
                  </a:ext>
                </a:extLst>
              </a:tr>
              <a:tr h="310907">
                <a:tc>
                  <a:txBody>
                    <a:bodyPr/>
                    <a:lstStyle/>
                    <a:p>
                      <a:pPr algn="ctr"/>
                      <a:r>
                        <a:rPr lang="en-US" sz="2400" b="1" dirty="0">
                          <a:solidFill>
                            <a:srgbClr val="45515E"/>
                          </a:solidFill>
                        </a:rPr>
                        <a:t>Peak incidence</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45515E"/>
                          </a:solidFill>
                        </a:rPr>
                        <a:t>Neonatal period (first 30 days of life)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45515E"/>
                          </a:solidFill>
                        </a:rPr>
                        <a:t>During puberty (10–14 years)</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6571426"/>
                  </a:ext>
                </a:extLst>
              </a:tr>
              <a:tr h="1038773">
                <a:tc>
                  <a:txBody>
                    <a:bodyPr/>
                    <a:lstStyle/>
                    <a:p>
                      <a:pPr algn="ctr"/>
                      <a:r>
                        <a:rPr lang="en-US" sz="2400" b="1" dirty="0">
                          <a:solidFill>
                            <a:srgbClr val="45515E"/>
                          </a:solidFill>
                        </a:rPr>
                        <a:t>Pathophysiology</a:t>
                      </a:r>
                    </a:p>
                  </a:txBody>
                  <a:tcPr vert="vert27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200" b="1" i="0" u="none" strike="noStrike" kern="1200" cap="none" spc="0" normalizeH="0" baseline="0" noProof="0" dirty="0">
                          <a:ln>
                            <a:noFill/>
                          </a:ln>
                          <a:solidFill>
                            <a:srgbClr val="45515E"/>
                          </a:solidFill>
                          <a:effectLst/>
                          <a:uLnTx/>
                          <a:uFillTx/>
                          <a:latin typeface="+mn-lt"/>
                          <a:ea typeface="+mn-ea"/>
                          <a:cs typeface="+mn-cs"/>
                        </a:rPr>
                        <a:t>Intravaginal torsion</a:t>
                      </a:r>
                      <a:r>
                        <a:rPr kumimoji="0" lang="en-US" sz="2200" b="0" i="0" u="none" strike="noStrike" kern="1200" cap="none" spc="0" normalizeH="0" baseline="0" noProof="0" dirty="0">
                          <a:ln>
                            <a:noFill/>
                          </a:ln>
                          <a:solidFill>
                            <a:srgbClr val="45515E"/>
                          </a:solidFill>
                          <a:effectLst/>
                          <a:uLnTx/>
                          <a:uFillTx/>
                          <a:latin typeface="+mn-lt"/>
                          <a:ea typeface="+mn-ea"/>
                          <a:cs typeface="+mn-cs"/>
                        </a:rPr>
                        <a:t>: hypotheses suggest this occurs because of a congenital abnormality in which the tunica vaginalis attaches to the superior pole of the testis (bell-clapper deformity) → increased mobility of testis within tunica vaginalis, with possible abnormal transverse lie of testis → torsion of the testis (along the spermatic cord). </a:t>
                      </a:r>
                      <a:r>
                        <a:rPr kumimoji="0" lang="en-US" sz="2200" b="0" i="0" u="none" strike="noStrike" kern="1200" cap="none" spc="0" normalizeH="0" baseline="0" noProof="0" dirty="0">
                          <a:ln>
                            <a:noFill/>
                          </a:ln>
                          <a:solidFill>
                            <a:srgbClr val="C00000"/>
                          </a:solidFill>
                          <a:effectLst/>
                          <a:uLnTx/>
                          <a:uFillTx/>
                          <a:latin typeface="+mn-lt"/>
                          <a:ea typeface="+mn-ea"/>
                          <a:cs typeface="+mn-cs"/>
                        </a:rPr>
                        <a:t>Most commonly 12-18-year-olds</a:t>
                      </a:r>
                      <a:r>
                        <a:rPr kumimoji="0" lang="en-US" sz="2200" b="0" i="0" u="none" strike="noStrike" kern="1200" cap="none" spc="0" normalizeH="0" baseline="0" noProof="0" dirty="0">
                          <a:ln>
                            <a:noFill/>
                          </a:ln>
                          <a:solidFill>
                            <a:srgbClr val="45515E"/>
                          </a:solidFill>
                          <a:effectLst/>
                          <a:uLnTx/>
                          <a:uFillTx/>
                          <a:latin typeface="+mn-lt"/>
                          <a:ea typeface="+mn-ea"/>
                          <a:cs typeface="+mn-cs"/>
                        </a:rPr>
                        <a:t>.</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200" b="1" i="0" u="none" strike="noStrike" kern="1200" cap="none" spc="0" normalizeH="0" baseline="0" noProof="0" dirty="0">
                          <a:ln>
                            <a:noFill/>
                          </a:ln>
                          <a:solidFill>
                            <a:srgbClr val="45515E"/>
                          </a:solidFill>
                          <a:effectLst/>
                          <a:uLnTx/>
                          <a:uFillTx/>
                          <a:latin typeface="+mn-lt"/>
                          <a:ea typeface="+mn-ea"/>
                          <a:cs typeface="+mn-cs"/>
                        </a:rPr>
                        <a:t>Extravaginal torsion</a:t>
                      </a:r>
                      <a:r>
                        <a:rPr kumimoji="0" lang="en-US" sz="2200" b="0" i="0" u="none" strike="noStrike" kern="1200" cap="none" spc="0" normalizeH="0" baseline="0" noProof="0" dirty="0">
                          <a:ln>
                            <a:noFill/>
                          </a:ln>
                          <a:solidFill>
                            <a:srgbClr val="45515E"/>
                          </a:solidFill>
                          <a:effectLst/>
                          <a:uLnTx/>
                          <a:uFillTx/>
                          <a:latin typeface="+mn-lt"/>
                          <a:ea typeface="+mn-ea"/>
                          <a:cs typeface="+mn-cs"/>
                        </a:rPr>
                        <a:t>: lack of fixation of the tunica vaginalis to the gubernaculum → concomitant torsion of the testis and tunica vaginalis (along the spermatic cord). </a:t>
                      </a:r>
                      <a:r>
                        <a:rPr kumimoji="0" lang="en-US" sz="2200" b="0" i="0" u="none" strike="noStrike" kern="1200" cap="none" spc="0" normalizeH="0" baseline="0" noProof="0" dirty="0">
                          <a:ln>
                            <a:noFill/>
                          </a:ln>
                          <a:solidFill>
                            <a:srgbClr val="C00000"/>
                          </a:solidFill>
                          <a:effectLst/>
                          <a:uLnTx/>
                          <a:uFillTx/>
                          <a:latin typeface="+mn-lt"/>
                          <a:ea typeface="+mn-ea"/>
                          <a:cs typeface="+mn-cs"/>
                        </a:rPr>
                        <a:t>Seen in neonatal torsion</a:t>
                      </a:r>
                      <a:r>
                        <a:rPr kumimoji="0" lang="en-US" sz="2200" b="0" i="0" u="none" strike="noStrike" kern="1200" cap="none" spc="0" normalizeH="0" baseline="0" noProof="0" dirty="0">
                          <a:ln>
                            <a:noFill/>
                          </a:ln>
                          <a:solidFill>
                            <a:srgbClr val="45515E"/>
                          </a:solidFill>
                          <a:effectLst/>
                          <a:uLnTx/>
                          <a:uFillTx/>
                          <a:latin typeface="+mn-lt"/>
                          <a:ea typeface="+mn-ea"/>
                          <a:cs typeface="+mn-cs"/>
                        </a:rPr>
                        <a:t>.</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0130955"/>
                  </a:ext>
                </a:extLst>
              </a:tr>
            </a:tbl>
          </a:graphicData>
        </a:graphic>
      </p:graphicFrame>
    </p:spTree>
    <p:extLst>
      <p:ext uri="{BB962C8B-B14F-4D97-AF65-F5344CB8AC3E}">
        <p14:creationId xmlns:p14="http://schemas.microsoft.com/office/powerpoint/2010/main" val="355814845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A7EB-6740-18EA-B5DC-F4FB265EC1FB}"/>
              </a:ext>
            </a:extLst>
          </p:cNvPr>
          <p:cNvSpPr>
            <a:spLocks noGrp="1"/>
          </p:cNvSpPr>
          <p:nvPr>
            <p:ph type="title"/>
          </p:nvPr>
        </p:nvSpPr>
        <p:spPr/>
        <p:txBody>
          <a:bodyPr>
            <a:normAutofit/>
          </a:bodyPr>
          <a:lstStyle/>
          <a:p>
            <a:r>
              <a:rPr lang="en-US" dirty="0"/>
              <a:t>Testicular Torsion – Clinical features</a:t>
            </a:r>
          </a:p>
        </p:txBody>
      </p:sp>
      <p:sp>
        <p:nvSpPr>
          <p:cNvPr id="3" name="Content Placeholder 2">
            <a:extLst>
              <a:ext uri="{FF2B5EF4-FFF2-40B4-BE49-F238E27FC236}">
                <a16:creationId xmlns:a16="http://schemas.microsoft.com/office/drawing/2014/main" id="{2B6FCBC5-A1BA-2F08-3AB6-E07F02ED3F42}"/>
              </a:ext>
            </a:extLst>
          </p:cNvPr>
          <p:cNvSpPr>
            <a:spLocks noGrp="1"/>
          </p:cNvSpPr>
          <p:nvPr>
            <p:ph idx="1"/>
          </p:nvPr>
        </p:nvSpPr>
        <p:spPr/>
        <p:txBody>
          <a:bodyPr>
            <a:normAutofit fontScale="92500" lnSpcReduction="20000"/>
          </a:bodyPr>
          <a:lstStyle/>
          <a:p>
            <a:r>
              <a:rPr lang="en-US" dirty="0"/>
              <a:t>Abrupt onset of severe testicular pain and/or pain in the lower abdomen</a:t>
            </a:r>
          </a:p>
          <a:p>
            <a:r>
              <a:rPr lang="en-US" dirty="0"/>
              <a:t>Typically, swollen and tender testis and/or lower abdominal tenderness</a:t>
            </a:r>
          </a:p>
          <a:p>
            <a:r>
              <a:rPr lang="en-US" dirty="0"/>
              <a:t>Nausea and vomiting</a:t>
            </a:r>
          </a:p>
          <a:p>
            <a:r>
              <a:rPr lang="en-US" dirty="0"/>
              <a:t>Abnormal position of the testis	</a:t>
            </a:r>
          </a:p>
          <a:p>
            <a:pPr lvl="1"/>
            <a:r>
              <a:rPr lang="en-US" dirty="0"/>
              <a:t>Scrotal elevation (high-riding testis)</a:t>
            </a:r>
          </a:p>
          <a:p>
            <a:pPr lvl="1"/>
            <a:r>
              <a:rPr lang="en-US" dirty="0"/>
              <a:t>Abnormal transverse position</a:t>
            </a:r>
          </a:p>
          <a:p>
            <a:pPr lvl="1"/>
            <a:r>
              <a:rPr lang="en-US" dirty="0"/>
              <a:t>Possible undescended testes (predisposes to testicular torsion)</a:t>
            </a:r>
          </a:p>
          <a:p>
            <a:r>
              <a:rPr lang="en-US" dirty="0"/>
              <a:t>Absent cremasteric reflex</a:t>
            </a:r>
          </a:p>
          <a:p>
            <a:r>
              <a:rPr lang="en-US" dirty="0"/>
              <a:t>Negative Prehn sign</a:t>
            </a:r>
          </a:p>
          <a:p>
            <a:r>
              <a:rPr lang="en-US" dirty="0"/>
              <a:t>In neonates </a:t>
            </a:r>
          </a:p>
          <a:p>
            <a:pPr lvl="1"/>
            <a:r>
              <a:rPr lang="en-US" dirty="0"/>
              <a:t>Possible absent testis </a:t>
            </a:r>
          </a:p>
          <a:p>
            <a:pPr lvl="1"/>
            <a:r>
              <a:rPr lang="en-US" dirty="0"/>
              <a:t>Firm, painless scrotal mass </a:t>
            </a:r>
          </a:p>
          <a:p>
            <a:pPr lvl="1"/>
            <a:r>
              <a:rPr lang="en-US" dirty="0"/>
              <a:t>Possible acute inflammation: swollen, erythematous (or blue discolored in venous engorgement), and tender </a:t>
            </a:r>
            <a:r>
              <a:rPr lang="en-US" dirty="0" err="1"/>
              <a:t>hemiscrotum</a:t>
            </a:r>
            <a:endParaRPr lang="en-US" dirty="0"/>
          </a:p>
        </p:txBody>
      </p:sp>
    </p:spTree>
    <p:extLst>
      <p:ext uri="{BB962C8B-B14F-4D97-AF65-F5344CB8AC3E}">
        <p14:creationId xmlns:p14="http://schemas.microsoft.com/office/powerpoint/2010/main" val="13745842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F17A-6658-1381-CABC-7E718DCF9949}"/>
              </a:ext>
            </a:extLst>
          </p:cNvPr>
          <p:cNvSpPr>
            <a:spLocks noGrp="1"/>
          </p:cNvSpPr>
          <p:nvPr>
            <p:ph type="title"/>
          </p:nvPr>
        </p:nvSpPr>
        <p:spPr/>
        <p:txBody>
          <a:bodyPr/>
          <a:lstStyle/>
          <a:p>
            <a:r>
              <a:rPr lang="en-US" dirty="0"/>
              <a:t>Testicular Torsion – Diagnostics</a:t>
            </a:r>
          </a:p>
        </p:txBody>
      </p:sp>
      <p:sp>
        <p:nvSpPr>
          <p:cNvPr id="3" name="Content Placeholder 2">
            <a:extLst>
              <a:ext uri="{FF2B5EF4-FFF2-40B4-BE49-F238E27FC236}">
                <a16:creationId xmlns:a16="http://schemas.microsoft.com/office/drawing/2014/main" id="{A28A6404-4720-56F6-B67E-7ED097A888BA}"/>
              </a:ext>
            </a:extLst>
          </p:cNvPr>
          <p:cNvSpPr>
            <a:spLocks noGrp="1"/>
          </p:cNvSpPr>
          <p:nvPr>
            <p:ph idx="1"/>
          </p:nvPr>
        </p:nvSpPr>
        <p:spPr/>
        <p:txBody>
          <a:bodyPr>
            <a:normAutofit fontScale="92500" lnSpcReduction="10000"/>
          </a:bodyPr>
          <a:lstStyle/>
          <a:p>
            <a:r>
              <a:rPr lang="en-US" b="1" dirty="0"/>
              <a:t>Mainly clinical</a:t>
            </a:r>
          </a:p>
          <a:p>
            <a:pPr lvl="1"/>
            <a:r>
              <a:rPr lang="en-US" dirty="0"/>
              <a:t>Testicular torsion is typically a clinical diagnosis. Do not delay definitive treatment for diagnostic workup if clinical suspicion is high.</a:t>
            </a:r>
          </a:p>
          <a:p>
            <a:r>
              <a:rPr lang="en-US" b="1" dirty="0"/>
              <a:t>Doppler sonography</a:t>
            </a:r>
            <a:r>
              <a:rPr lang="en-US" dirty="0"/>
              <a:t>; Characteristic findings</a:t>
            </a:r>
          </a:p>
          <a:p>
            <a:pPr lvl="1"/>
            <a:r>
              <a:rPr lang="en-US" dirty="0"/>
              <a:t>Twisting of spermatic cord (whirlpool sign)</a:t>
            </a:r>
          </a:p>
          <a:p>
            <a:pPr lvl="1"/>
            <a:r>
              <a:rPr lang="en-US" dirty="0"/>
              <a:t>Reduced or absent blood flow to/from the affected testis</a:t>
            </a:r>
          </a:p>
          <a:p>
            <a:pPr lvl="1"/>
            <a:r>
              <a:rPr lang="en-US" dirty="0"/>
              <a:t>Heterogeneous appearance of testicular parenchyma indicates testicular necrosis</a:t>
            </a:r>
          </a:p>
          <a:p>
            <a:r>
              <a:rPr lang="en-US" b="1" dirty="0"/>
              <a:t>Nuclear scintigraphy</a:t>
            </a:r>
          </a:p>
          <a:p>
            <a:pPr lvl="1"/>
            <a:r>
              <a:rPr lang="en-US" b="1" dirty="0"/>
              <a:t>Indications</a:t>
            </a:r>
            <a:r>
              <a:rPr lang="en-US" dirty="0"/>
              <a:t>: Inconclusive clinical findings and to evaluate for epididymitis</a:t>
            </a:r>
          </a:p>
          <a:p>
            <a:pPr lvl="1"/>
            <a:r>
              <a:rPr lang="en-US" b="1" dirty="0"/>
              <a:t>Characteristic findings</a:t>
            </a:r>
          </a:p>
          <a:p>
            <a:pPr lvl="2"/>
            <a:r>
              <a:rPr lang="en-US" sz="2200" b="1" dirty="0"/>
              <a:t>Testicular torsion</a:t>
            </a:r>
            <a:r>
              <a:rPr lang="en-US" sz="2200" dirty="0"/>
              <a:t>: Areas that do not absorb radionuclide as a result of decreased blood flow to the affected testis (“Cold spots”)</a:t>
            </a:r>
          </a:p>
          <a:p>
            <a:pPr lvl="2"/>
            <a:r>
              <a:rPr lang="en-US" sz="2200" b="1" dirty="0"/>
              <a:t>Epididymitis</a:t>
            </a:r>
            <a:r>
              <a:rPr lang="en-US" sz="2200" dirty="0"/>
              <a:t>: areas where there is increased radionuclide absorption as a result of increased blood flow in inflammation (“Hot spots”)</a:t>
            </a:r>
          </a:p>
        </p:txBody>
      </p:sp>
    </p:spTree>
    <p:extLst>
      <p:ext uri="{BB962C8B-B14F-4D97-AF65-F5344CB8AC3E}">
        <p14:creationId xmlns:p14="http://schemas.microsoft.com/office/powerpoint/2010/main" val="111319516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7AE7-0D57-0C68-86F7-4558932C212C}"/>
              </a:ext>
            </a:extLst>
          </p:cNvPr>
          <p:cNvSpPr>
            <a:spLocks noGrp="1"/>
          </p:cNvSpPr>
          <p:nvPr>
            <p:ph type="title"/>
          </p:nvPr>
        </p:nvSpPr>
        <p:spPr/>
        <p:txBody>
          <a:bodyPr/>
          <a:lstStyle/>
          <a:p>
            <a:r>
              <a:rPr lang="en-US" dirty="0"/>
              <a:t>Differential diagnosis of scrotal pain</a:t>
            </a:r>
          </a:p>
        </p:txBody>
      </p:sp>
      <p:graphicFrame>
        <p:nvGraphicFramePr>
          <p:cNvPr id="4" name="Content Placeholder 3">
            <a:extLst>
              <a:ext uri="{FF2B5EF4-FFF2-40B4-BE49-F238E27FC236}">
                <a16:creationId xmlns:a16="http://schemas.microsoft.com/office/drawing/2014/main" id="{E2E1627A-6DB5-F771-06DA-1D564919D25B}"/>
              </a:ext>
            </a:extLst>
          </p:cNvPr>
          <p:cNvGraphicFramePr>
            <a:graphicFrameLocks noGrp="1"/>
          </p:cNvGraphicFramePr>
          <p:nvPr>
            <p:ph idx="1"/>
            <p:extLst>
              <p:ext uri="{D42A27DB-BD31-4B8C-83A1-F6EECF244321}">
                <p14:modId xmlns:p14="http://schemas.microsoft.com/office/powerpoint/2010/main" val="4119222228"/>
              </p:ext>
            </p:extLst>
          </p:nvPr>
        </p:nvGraphicFramePr>
        <p:xfrm>
          <a:off x="838200" y="1194397"/>
          <a:ext cx="10515601" cy="5125720"/>
        </p:xfrm>
        <a:graphic>
          <a:graphicData uri="http://schemas.openxmlformats.org/drawingml/2006/table">
            <a:tbl>
              <a:tblPr firstRow="1" bandRow="1">
                <a:tableStyleId>{00A15C55-8517-42AA-B614-E9B94910E393}</a:tableStyleId>
              </a:tblPr>
              <a:tblGrid>
                <a:gridCol w="1468120">
                  <a:extLst>
                    <a:ext uri="{9D8B030D-6E8A-4147-A177-3AD203B41FA5}">
                      <a16:colId xmlns:a16="http://schemas.microsoft.com/office/drawing/2014/main" val="1505689669"/>
                    </a:ext>
                  </a:extLst>
                </a:gridCol>
                <a:gridCol w="3015827">
                  <a:extLst>
                    <a:ext uri="{9D8B030D-6E8A-4147-A177-3AD203B41FA5}">
                      <a16:colId xmlns:a16="http://schemas.microsoft.com/office/drawing/2014/main" val="899680502"/>
                    </a:ext>
                  </a:extLst>
                </a:gridCol>
                <a:gridCol w="3334173">
                  <a:extLst>
                    <a:ext uri="{9D8B030D-6E8A-4147-A177-3AD203B41FA5}">
                      <a16:colId xmlns:a16="http://schemas.microsoft.com/office/drawing/2014/main" val="3507596029"/>
                    </a:ext>
                  </a:extLst>
                </a:gridCol>
                <a:gridCol w="2697481">
                  <a:extLst>
                    <a:ext uri="{9D8B030D-6E8A-4147-A177-3AD203B41FA5}">
                      <a16:colId xmlns:a16="http://schemas.microsoft.com/office/drawing/2014/main" val="3667550670"/>
                    </a:ext>
                  </a:extLst>
                </a:gridCol>
              </a:tblGrid>
              <a:tr h="370840">
                <a:tc>
                  <a:txBody>
                    <a:bodyPr/>
                    <a:lstStyle/>
                    <a:p>
                      <a:pPr algn="ctr"/>
                      <a:r>
                        <a:rPr lang="en-US" dirty="0"/>
                        <a:t>Disorder</a:t>
                      </a:r>
                    </a:p>
                  </a:txBody>
                  <a:tcPr anchor="ctr"/>
                </a:tc>
                <a:tc>
                  <a:txBody>
                    <a:bodyPr/>
                    <a:lstStyle/>
                    <a:p>
                      <a:pPr algn="ctr"/>
                      <a:r>
                        <a:rPr lang="en-US" dirty="0"/>
                        <a:t>History</a:t>
                      </a:r>
                    </a:p>
                  </a:txBody>
                  <a:tcPr anchor="ctr"/>
                </a:tc>
                <a:tc>
                  <a:txBody>
                    <a:bodyPr/>
                    <a:lstStyle/>
                    <a:p>
                      <a:pPr algn="ctr"/>
                      <a:r>
                        <a:rPr lang="en-US" dirty="0"/>
                        <a:t>Examination</a:t>
                      </a:r>
                    </a:p>
                  </a:txBody>
                  <a:tcPr anchor="ctr"/>
                </a:tc>
                <a:tc>
                  <a:txBody>
                    <a:bodyPr/>
                    <a:lstStyle/>
                    <a:p>
                      <a:pPr algn="ctr"/>
                      <a:r>
                        <a:rPr lang="en-US" dirty="0"/>
                        <a:t>Laboratory studies</a:t>
                      </a:r>
                    </a:p>
                  </a:txBody>
                  <a:tcPr anchor="ctr"/>
                </a:tc>
                <a:extLst>
                  <a:ext uri="{0D108BD9-81ED-4DB2-BD59-A6C34878D82A}">
                    <a16:rowId xmlns:a16="http://schemas.microsoft.com/office/drawing/2014/main" val="662019973"/>
                  </a:ext>
                </a:extLst>
              </a:tr>
              <a:tr h="370840">
                <a:tc>
                  <a:txBody>
                    <a:bodyPr/>
                    <a:lstStyle/>
                    <a:p>
                      <a:pPr algn="ctr"/>
                      <a:r>
                        <a:rPr lang="en-US" sz="2000" dirty="0"/>
                        <a:t>Testicular torsion</a:t>
                      </a:r>
                    </a:p>
                  </a:txBody>
                  <a:tcPr anchor="ctr"/>
                </a:tc>
                <a:tc>
                  <a:txBody>
                    <a:bodyPr/>
                    <a:lstStyle/>
                    <a:p>
                      <a:pPr marL="285750" indent="-285750">
                        <a:buFont typeface="Arial" panose="020B0604020202020204" pitchFamily="34" charset="0"/>
                        <a:buChar char="•"/>
                      </a:pPr>
                      <a:r>
                        <a:rPr lang="en-US" sz="1800" dirty="0"/>
                        <a:t>Sudden onset</a:t>
                      </a:r>
                    </a:p>
                    <a:p>
                      <a:pPr marL="285750" indent="-285750">
                        <a:buFont typeface="Arial" panose="020B0604020202020204" pitchFamily="34" charset="0"/>
                        <a:buChar char="•"/>
                      </a:pPr>
                      <a:r>
                        <a:rPr lang="en-US" sz="1800" dirty="0"/>
                        <a:t>Unilateral painful testis/lower abdomen</a:t>
                      </a:r>
                    </a:p>
                    <a:p>
                      <a:pPr marL="285750" indent="-285750">
                        <a:buFont typeface="Arial" panose="020B0604020202020204" pitchFamily="34" charset="0"/>
                        <a:buChar char="•"/>
                      </a:pPr>
                      <a:r>
                        <a:rPr lang="en-US" sz="1800" dirty="0"/>
                        <a:t>Nausea or vomiting</a:t>
                      </a:r>
                    </a:p>
                  </a:txBody>
                  <a:tcPr anchor="ctr"/>
                </a:tc>
                <a:tc>
                  <a:txBody>
                    <a:bodyPr/>
                    <a:lstStyle/>
                    <a:p>
                      <a:pPr marL="285750" indent="-285750">
                        <a:buFont typeface="Arial" panose="020B0604020202020204" pitchFamily="34" charset="0"/>
                        <a:buChar char="•"/>
                      </a:pPr>
                      <a:r>
                        <a:rPr lang="en-US" sz="1800" dirty="0"/>
                        <a:t>Swollen, edematous, tender testis</a:t>
                      </a:r>
                    </a:p>
                    <a:p>
                      <a:pPr marL="285750" indent="-285750">
                        <a:buFont typeface="Arial" panose="020B0604020202020204" pitchFamily="34" charset="0"/>
                        <a:buChar char="•"/>
                      </a:pPr>
                      <a:r>
                        <a:rPr lang="en-US" sz="1800" dirty="0"/>
                        <a:t>Abnormal position of testis</a:t>
                      </a:r>
                    </a:p>
                    <a:p>
                      <a:pPr marL="285750" indent="-285750">
                        <a:buFont typeface="Arial" panose="020B0604020202020204" pitchFamily="34" charset="0"/>
                        <a:buChar char="•"/>
                      </a:pPr>
                      <a:r>
                        <a:rPr lang="en-US" sz="1800" dirty="0"/>
                        <a:t>Negative Prehn sign</a:t>
                      </a:r>
                    </a:p>
                    <a:p>
                      <a:pPr marL="285750" indent="-285750">
                        <a:buFont typeface="Arial" panose="020B0604020202020204" pitchFamily="34" charset="0"/>
                        <a:buChar char="•"/>
                      </a:pPr>
                      <a:r>
                        <a:rPr lang="en-US" sz="1800" dirty="0"/>
                        <a:t>Absent cremasteric reflex</a:t>
                      </a:r>
                    </a:p>
                  </a:txBody>
                  <a:tcPr anchor="ctr"/>
                </a:tc>
                <a:tc>
                  <a:txBody>
                    <a:bodyPr/>
                    <a:lstStyle/>
                    <a:p>
                      <a:pPr marL="285750" indent="-285750">
                        <a:buFont typeface="Arial" panose="020B0604020202020204" pitchFamily="34" charset="0"/>
                        <a:buChar char="•"/>
                      </a:pPr>
                      <a:r>
                        <a:rPr lang="en-US" sz="1800" dirty="0"/>
                        <a:t>Normal inflammatory markers</a:t>
                      </a:r>
                    </a:p>
                    <a:p>
                      <a:pPr marL="285750" indent="-285750">
                        <a:buFont typeface="Arial" panose="020B0604020202020204" pitchFamily="34" charset="0"/>
                        <a:buChar char="•"/>
                      </a:pPr>
                      <a:r>
                        <a:rPr lang="en-US" sz="1800" dirty="0"/>
                        <a:t>Normal urinalysis</a:t>
                      </a:r>
                    </a:p>
                  </a:txBody>
                  <a:tcPr anchor="ctr"/>
                </a:tc>
                <a:extLst>
                  <a:ext uri="{0D108BD9-81ED-4DB2-BD59-A6C34878D82A}">
                    <a16:rowId xmlns:a16="http://schemas.microsoft.com/office/drawing/2014/main" val="3340710435"/>
                  </a:ext>
                </a:extLst>
              </a:tr>
              <a:tr h="370840">
                <a:tc>
                  <a:txBody>
                    <a:bodyPr/>
                    <a:lstStyle/>
                    <a:p>
                      <a:pPr algn="ctr"/>
                      <a:r>
                        <a:rPr lang="en-US" sz="2000" dirty="0"/>
                        <a:t>Epididymitis</a:t>
                      </a:r>
                    </a:p>
                  </a:txBody>
                  <a:tcPr anchor="ctr"/>
                </a:tc>
                <a:tc>
                  <a:txBody>
                    <a:bodyPr/>
                    <a:lstStyle/>
                    <a:p>
                      <a:pPr marL="285750" indent="-285750">
                        <a:buFont typeface="Arial" panose="020B0604020202020204" pitchFamily="34" charset="0"/>
                        <a:buChar char="•"/>
                      </a:pPr>
                      <a:r>
                        <a:rPr lang="en-US" sz="1800" dirty="0"/>
                        <a:t>Gradual onset</a:t>
                      </a:r>
                    </a:p>
                    <a:p>
                      <a:pPr marL="285750" indent="-285750">
                        <a:buFont typeface="Arial" panose="020B0604020202020204" pitchFamily="34" charset="0"/>
                        <a:buChar char="•"/>
                      </a:pPr>
                      <a:r>
                        <a:rPr lang="en-US" sz="1800" dirty="0"/>
                        <a:t>Possible history of urethral discharge</a:t>
                      </a:r>
                    </a:p>
                  </a:txBody>
                  <a:tcPr anchor="ctr"/>
                </a:tc>
                <a:tc>
                  <a:txBody>
                    <a:bodyPr/>
                    <a:lstStyle/>
                    <a:p>
                      <a:pPr marL="285750" indent="-285750">
                        <a:buFont typeface="Arial" panose="020B0604020202020204" pitchFamily="34" charset="0"/>
                        <a:buChar char="•"/>
                      </a:pPr>
                      <a:r>
                        <a:rPr lang="en-US" sz="1800" dirty="0"/>
                        <a:t>Very tender</a:t>
                      </a:r>
                    </a:p>
                    <a:p>
                      <a:pPr marL="285750" indent="-285750">
                        <a:buFont typeface="Arial" panose="020B0604020202020204" pitchFamily="34" charset="0"/>
                        <a:buChar char="•"/>
                      </a:pPr>
                      <a:r>
                        <a:rPr lang="en-US" sz="1800" dirty="0"/>
                        <a:t>Positive Prehn sign</a:t>
                      </a:r>
                    </a:p>
                    <a:p>
                      <a:pPr marL="285750" indent="-285750">
                        <a:buFont typeface="Arial" panose="020B0604020202020204" pitchFamily="34" charset="0"/>
                        <a:buChar char="•"/>
                      </a:pPr>
                      <a:r>
                        <a:rPr lang="en-US" sz="1800" dirty="0"/>
                        <a:t>Positive cremasteric reflex</a:t>
                      </a:r>
                    </a:p>
                    <a:p>
                      <a:pPr marL="285750" indent="-285750">
                        <a:buFont typeface="Arial" panose="020B0604020202020204" pitchFamily="34" charset="0"/>
                        <a:buChar char="•"/>
                      </a:pPr>
                      <a:r>
                        <a:rPr lang="en-US" sz="1800" dirty="0"/>
                        <a:t>Tender spermatic cord</a:t>
                      </a:r>
                    </a:p>
                  </a:txBody>
                  <a:tcPr anchor="ctr"/>
                </a:tc>
                <a:tc>
                  <a:txBody>
                    <a:bodyPr/>
                    <a:lstStyle/>
                    <a:p>
                      <a:pPr marL="285750" indent="-285750">
                        <a:buFont typeface="Arial" panose="020B0604020202020204" pitchFamily="34" charset="0"/>
                        <a:buChar char="•"/>
                      </a:pPr>
                      <a:r>
                        <a:rPr lang="en-US" sz="1800" dirty="0"/>
                        <a:t>Increase in generalized inflammatory markers</a:t>
                      </a:r>
                    </a:p>
                    <a:p>
                      <a:pPr marL="285750" indent="-285750">
                        <a:buFont typeface="Arial" panose="020B0604020202020204" pitchFamily="34" charset="0"/>
                        <a:buChar char="•"/>
                      </a:pPr>
                      <a:r>
                        <a:rPr lang="en-US" sz="1800" dirty="0"/>
                        <a:t>Possible pyuria during urinalysis</a:t>
                      </a:r>
                    </a:p>
                  </a:txBody>
                  <a:tcPr anchor="ctr"/>
                </a:tc>
                <a:extLst>
                  <a:ext uri="{0D108BD9-81ED-4DB2-BD59-A6C34878D82A}">
                    <a16:rowId xmlns:a16="http://schemas.microsoft.com/office/drawing/2014/main" val="3004143706"/>
                  </a:ext>
                </a:extLst>
              </a:tr>
              <a:tr h="370840">
                <a:tc>
                  <a:txBody>
                    <a:bodyPr/>
                    <a:lstStyle/>
                    <a:p>
                      <a:pPr algn="ctr"/>
                      <a:r>
                        <a:rPr lang="en-US" sz="2000" dirty="0"/>
                        <a:t>Testicular tumor</a:t>
                      </a:r>
                    </a:p>
                  </a:txBody>
                  <a:tcPr anchor="ctr"/>
                </a:tc>
                <a:tc>
                  <a:txBody>
                    <a:bodyPr/>
                    <a:lstStyle/>
                    <a:p>
                      <a:pPr marL="285750" indent="-285750">
                        <a:buFont typeface="Arial" panose="020B0604020202020204" pitchFamily="34" charset="0"/>
                        <a:buChar char="•"/>
                      </a:pPr>
                      <a:r>
                        <a:rPr lang="en-US" sz="1800" dirty="0"/>
                        <a:t>Slow progression (e.g., weeks to months)</a:t>
                      </a:r>
                    </a:p>
                    <a:p>
                      <a:pPr marL="285750" indent="-285750">
                        <a:buFont typeface="Arial" panose="020B0604020202020204" pitchFamily="34" charset="0"/>
                        <a:buChar char="•"/>
                      </a:pPr>
                      <a:r>
                        <a:rPr lang="en-US" sz="1800" dirty="0"/>
                        <a:t>Usually painless mass</a:t>
                      </a:r>
                    </a:p>
                  </a:txBody>
                  <a:tcPr anchor="ctr"/>
                </a:tc>
                <a:tc>
                  <a:txBody>
                    <a:bodyPr/>
                    <a:lstStyle/>
                    <a:p>
                      <a:pPr marL="285750" indent="-285750">
                        <a:buFont typeface="Arial" panose="020B0604020202020204" pitchFamily="34" charset="0"/>
                        <a:buChar char="•"/>
                      </a:pPr>
                      <a:r>
                        <a:rPr lang="en-US" sz="1800" dirty="0"/>
                        <a:t>Easy palpation of solid mass</a:t>
                      </a:r>
                    </a:p>
                    <a:p>
                      <a:pPr marL="285750" indent="-285750">
                        <a:buFont typeface="Arial" panose="020B0604020202020204" pitchFamily="34" charset="0"/>
                        <a:buChar char="•"/>
                      </a:pPr>
                      <a:r>
                        <a:rPr lang="en-US" sz="1800" dirty="0"/>
                        <a:t>Possible manifestations of metastatic disease</a:t>
                      </a:r>
                    </a:p>
                  </a:txBody>
                  <a:tcPr anchor="ctr"/>
                </a:tc>
                <a:tc>
                  <a:txBody>
                    <a:bodyPr/>
                    <a:lstStyle/>
                    <a:p>
                      <a:pPr marL="285750" indent="-285750">
                        <a:buFont typeface="Arial" panose="020B0604020202020204" pitchFamily="34" charset="0"/>
                        <a:buChar char="•"/>
                      </a:pPr>
                      <a:r>
                        <a:rPr lang="en-US" sz="1800" dirty="0"/>
                        <a:t>Possible increase in serum tumor markers (e.g., alpha-fetoprotein)</a:t>
                      </a:r>
                    </a:p>
                  </a:txBody>
                  <a:tcPr anchor="ctr"/>
                </a:tc>
                <a:extLst>
                  <a:ext uri="{0D108BD9-81ED-4DB2-BD59-A6C34878D82A}">
                    <a16:rowId xmlns:a16="http://schemas.microsoft.com/office/drawing/2014/main" val="1882253242"/>
                  </a:ext>
                </a:extLst>
              </a:tr>
              <a:tr h="370840">
                <a:tc>
                  <a:txBody>
                    <a:bodyPr/>
                    <a:lstStyle/>
                    <a:p>
                      <a:pPr algn="ctr"/>
                      <a:r>
                        <a:rPr lang="en-US" sz="2000" dirty="0"/>
                        <a:t>Torsion of testicular appendage</a:t>
                      </a:r>
                    </a:p>
                  </a:txBody>
                  <a:tcPr anchor="ctr"/>
                </a:tc>
                <a:tc>
                  <a:txBody>
                    <a:bodyPr/>
                    <a:lstStyle/>
                    <a:p>
                      <a:pPr marL="285750" indent="-285750">
                        <a:buFont typeface="Arial" panose="020B0604020202020204" pitchFamily="34" charset="0"/>
                        <a:buChar char="•"/>
                      </a:pPr>
                      <a:r>
                        <a:rPr lang="en-US" sz="1800" dirty="0"/>
                        <a:t>Insidious onset of unilateral scrotal pain</a:t>
                      </a:r>
                    </a:p>
                    <a:p>
                      <a:pPr marL="285750" indent="-285750">
                        <a:buFont typeface="Arial" panose="020B0604020202020204" pitchFamily="34" charset="0"/>
                        <a:buChar char="•"/>
                      </a:pPr>
                      <a:r>
                        <a:rPr lang="en-US" sz="1800" dirty="0"/>
                        <a:t>Usually seen in boys 7–14 years of age</a:t>
                      </a:r>
                    </a:p>
                  </a:txBody>
                  <a:tcPr anchor="ctr"/>
                </a:tc>
                <a:tc>
                  <a:txBody>
                    <a:bodyPr/>
                    <a:lstStyle/>
                    <a:p>
                      <a:pPr marL="285750" indent="-285750">
                        <a:buFont typeface="Arial" panose="020B0604020202020204" pitchFamily="34" charset="0"/>
                        <a:buChar char="•"/>
                      </a:pPr>
                      <a:r>
                        <a:rPr lang="en-US" sz="1800" dirty="0"/>
                        <a:t>Tender testis</a:t>
                      </a:r>
                    </a:p>
                    <a:p>
                      <a:pPr marL="285750" indent="-285750">
                        <a:buFont typeface="Arial" panose="020B0604020202020204" pitchFamily="34" charset="0"/>
                        <a:buChar char="•"/>
                      </a:pPr>
                      <a:r>
                        <a:rPr lang="en-US" sz="1800" dirty="0"/>
                        <a:t>May manifest with blue dot sign</a:t>
                      </a:r>
                    </a:p>
                  </a:txBody>
                  <a:tcPr anchor="ctr"/>
                </a:tc>
                <a:tc>
                  <a:txBody>
                    <a:bodyPr/>
                    <a:lstStyle/>
                    <a:p>
                      <a:pPr marL="285750" indent="-285750">
                        <a:buFont typeface="Arial" panose="020B0604020202020204" pitchFamily="34" charset="0"/>
                        <a:buChar char="•"/>
                      </a:pPr>
                      <a:r>
                        <a:rPr lang="en-US" sz="1800" dirty="0"/>
                        <a:t>Typically, normal inflammatory markers</a:t>
                      </a:r>
                    </a:p>
                    <a:p>
                      <a:pPr marL="285750" indent="-285750">
                        <a:buFont typeface="Arial" panose="020B0604020202020204" pitchFamily="34" charset="0"/>
                        <a:buChar char="•"/>
                      </a:pPr>
                      <a:r>
                        <a:rPr lang="en-US" sz="1800" dirty="0"/>
                        <a:t>Typically, normal urinalysis</a:t>
                      </a:r>
                    </a:p>
                  </a:txBody>
                  <a:tcPr anchor="ctr"/>
                </a:tc>
                <a:extLst>
                  <a:ext uri="{0D108BD9-81ED-4DB2-BD59-A6C34878D82A}">
                    <a16:rowId xmlns:a16="http://schemas.microsoft.com/office/drawing/2014/main" val="679086452"/>
                  </a:ext>
                </a:extLst>
              </a:tr>
            </a:tbl>
          </a:graphicData>
        </a:graphic>
      </p:graphicFrame>
    </p:spTree>
    <p:extLst>
      <p:ext uri="{BB962C8B-B14F-4D97-AF65-F5344CB8AC3E}">
        <p14:creationId xmlns:p14="http://schemas.microsoft.com/office/powerpoint/2010/main" val="176152614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6DD11-7FC7-D84C-728A-2555ECB9294B}"/>
              </a:ext>
            </a:extLst>
          </p:cNvPr>
          <p:cNvSpPr>
            <a:spLocks noGrp="1"/>
          </p:cNvSpPr>
          <p:nvPr>
            <p:ph type="title"/>
          </p:nvPr>
        </p:nvSpPr>
        <p:spPr>
          <a:xfrm>
            <a:off x="838200" y="365125"/>
            <a:ext cx="10515600" cy="762339"/>
          </a:xfrm>
        </p:spPr>
        <p:txBody>
          <a:bodyPr/>
          <a:lstStyle/>
          <a:p>
            <a:r>
              <a:rPr lang="en-US" dirty="0"/>
              <a:t>Testicular Torsion – Treatment</a:t>
            </a:r>
          </a:p>
        </p:txBody>
      </p:sp>
      <p:sp>
        <p:nvSpPr>
          <p:cNvPr id="3" name="Content Placeholder 2">
            <a:extLst>
              <a:ext uri="{FF2B5EF4-FFF2-40B4-BE49-F238E27FC236}">
                <a16:creationId xmlns:a16="http://schemas.microsoft.com/office/drawing/2014/main" id="{DF9300ED-803C-0F70-210A-89D7EAA2E42E}"/>
              </a:ext>
            </a:extLst>
          </p:cNvPr>
          <p:cNvSpPr>
            <a:spLocks noGrp="1"/>
          </p:cNvSpPr>
          <p:nvPr>
            <p:ph idx="1"/>
          </p:nvPr>
        </p:nvSpPr>
        <p:spPr>
          <a:xfrm>
            <a:off x="838200" y="1305026"/>
            <a:ext cx="10515600" cy="4871938"/>
          </a:xfrm>
        </p:spPr>
        <p:txBody>
          <a:bodyPr>
            <a:normAutofit/>
          </a:bodyPr>
          <a:lstStyle/>
          <a:p>
            <a:r>
              <a:rPr lang="en-US" b="1" dirty="0"/>
              <a:t>Manual testicular detorsion</a:t>
            </a:r>
          </a:p>
          <a:p>
            <a:pPr lvl="1"/>
            <a:r>
              <a:rPr lang="en-US" b="1" dirty="0"/>
              <a:t>Indication</a:t>
            </a:r>
            <a:r>
              <a:rPr lang="en-US" dirty="0"/>
              <a:t>: may be attempted prior to surgery for immediate pain relief or if surgery is not immediately available</a:t>
            </a:r>
          </a:p>
          <a:p>
            <a:r>
              <a:rPr lang="en-US" b="1" dirty="0"/>
              <a:t>Exploratory</a:t>
            </a:r>
            <a:r>
              <a:rPr lang="en-US" dirty="0"/>
              <a:t> </a:t>
            </a:r>
            <a:r>
              <a:rPr lang="en-US" b="1" dirty="0"/>
              <a:t>surgery</a:t>
            </a:r>
          </a:p>
          <a:p>
            <a:pPr lvl="1"/>
            <a:r>
              <a:rPr lang="en-US" b="1" dirty="0"/>
              <a:t>Indication</a:t>
            </a:r>
            <a:r>
              <a:rPr lang="en-US" dirty="0"/>
              <a:t>: suspected testicular torsion</a:t>
            </a:r>
          </a:p>
          <a:p>
            <a:pPr lvl="1"/>
            <a:r>
              <a:rPr lang="en-US" b="1" dirty="0"/>
              <a:t>Timing</a:t>
            </a:r>
            <a:r>
              <a:rPr lang="en-US" dirty="0"/>
              <a:t>: ideally, </a:t>
            </a:r>
            <a:r>
              <a:rPr lang="en-US" dirty="0">
                <a:solidFill>
                  <a:srgbClr val="FF0000"/>
                </a:solidFill>
              </a:rPr>
              <a:t>within 6 hours of symptom onset </a:t>
            </a:r>
          </a:p>
          <a:p>
            <a:pPr lvl="1"/>
            <a:r>
              <a:rPr lang="en-US" b="1" dirty="0"/>
              <a:t>Procedure</a:t>
            </a:r>
          </a:p>
          <a:p>
            <a:pPr lvl="2"/>
            <a:r>
              <a:rPr lang="en-US" dirty="0"/>
              <a:t>Immediate surgical exploration of the scrotum with reduction (untwisting) and orchiopexy of the affected testis</a:t>
            </a:r>
          </a:p>
          <a:p>
            <a:pPr lvl="2"/>
            <a:r>
              <a:rPr lang="en-US" dirty="0"/>
              <a:t>Orchiopexy of the contralateral testis is recommended because the risk of testicular torsion on the contralateral side increases with previous or current testicular torsion.</a:t>
            </a:r>
          </a:p>
          <a:p>
            <a:pPr lvl="2"/>
            <a:r>
              <a:rPr lang="en-US" dirty="0"/>
              <a:t>Orchiectomy if the testis is grossly necrotic or nonviable</a:t>
            </a:r>
          </a:p>
        </p:txBody>
      </p:sp>
    </p:spTree>
    <p:extLst>
      <p:ext uri="{BB962C8B-B14F-4D97-AF65-F5344CB8AC3E}">
        <p14:creationId xmlns:p14="http://schemas.microsoft.com/office/powerpoint/2010/main" val="123186637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CD472-0A66-335E-7998-D99D9BCDDD77}"/>
              </a:ext>
            </a:extLst>
          </p:cNvPr>
          <p:cNvSpPr>
            <a:spLocks noGrp="1"/>
          </p:cNvSpPr>
          <p:nvPr>
            <p:ph type="title"/>
          </p:nvPr>
        </p:nvSpPr>
        <p:spPr/>
        <p:txBody>
          <a:bodyPr/>
          <a:lstStyle/>
          <a:p>
            <a:r>
              <a:rPr lang="en-US" dirty="0"/>
              <a:t>Circumcision</a:t>
            </a:r>
          </a:p>
        </p:txBody>
      </p:sp>
      <p:sp>
        <p:nvSpPr>
          <p:cNvPr id="3" name="Text Placeholder 2">
            <a:extLst>
              <a:ext uri="{FF2B5EF4-FFF2-40B4-BE49-F238E27FC236}">
                <a16:creationId xmlns:a16="http://schemas.microsoft.com/office/drawing/2014/main" id="{B20B4F56-7F93-B3F5-8A4B-0C91A0678214}"/>
              </a:ext>
            </a:extLst>
          </p:cNvPr>
          <p:cNvSpPr>
            <a:spLocks noGrp="1"/>
          </p:cNvSpPr>
          <p:nvPr>
            <p:ph type="body" idx="1"/>
          </p:nvPr>
        </p:nvSpPr>
        <p:spPr/>
        <p:txBody>
          <a:bodyPr>
            <a:normAutofit/>
          </a:bodyPr>
          <a:lstStyle/>
          <a:p>
            <a:pPr algn="ctr"/>
            <a:r>
              <a:rPr lang="en-US" sz="4800" dirty="0">
                <a:effectLst>
                  <a:outerShdw blurRad="38100" dist="38100" dir="2700000" algn="tl">
                    <a:srgbClr val="000000">
                      <a:alpha val="43137"/>
                    </a:srgbClr>
                  </a:outerShdw>
                </a:effectLst>
              </a:rPr>
              <a:t>6th year seminar</a:t>
            </a:r>
          </a:p>
        </p:txBody>
      </p:sp>
    </p:spTree>
    <p:extLst>
      <p:ext uri="{BB962C8B-B14F-4D97-AF65-F5344CB8AC3E}">
        <p14:creationId xmlns:p14="http://schemas.microsoft.com/office/powerpoint/2010/main" val="100931091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80FD-AF36-64DC-4869-D720F5796200}"/>
              </a:ext>
            </a:extLst>
          </p:cNvPr>
          <p:cNvSpPr>
            <a:spLocks noGrp="1"/>
          </p:cNvSpPr>
          <p:nvPr>
            <p:ph type="title"/>
          </p:nvPr>
        </p:nvSpPr>
        <p:spPr/>
        <p:txBody>
          <a:bodyPr/>
          <a:lstStyle/>
          <a:p>
            <a:r>
              <a:rPr lang="en-US" dirty="0"/>
              <a:t>Penile foreskin</a:t>
            </a:r>
          </a:p>
        </p:txBody>
      </p:sp>
      <p:sp>
        <p:nvSpPr>
          <p:cNvPr id="3" name="Content Placeholder 2">
            <a:extLst>
              <a:ext uri="{FF2B5EF4-FFF2-40B4-BE49-F238E27FC236}">
                <a16:creationId xmlns:a16="http://schemas.microsoft.com/office/drawing/2014/main" id="{FFA852FB-E5E3-CC00-541F-3A103A805755}"/>
              </a:ext>
            </a:extLst>
          </p:cNvPr>
          <p:cNvSpPr>
            <a:spLocks noGrp="1"/>
          </p:cNvSpPr>
          <p:nvPr>
            <p:ph idx="1"/>
          </p:nvPr>
        </p:nvSpPr>
        <p:spPr/>
        <p:txBody>
          <a:bodyPr>
            <a:normAutofit fontScale="92500" lnSpcReduction="20000"/>
          </a:bodyPr>
          <a:lstStyle/>
          <a:p>
            <a:pPr>
              <a:buFont typeface="Courier New" panose="02070309020205020404" pitchFamily="49" charset="0"/>
              <a:buChar char="o"/>
            </a:pPr>
            <a:r>
              <a:rPr lang="en-US" dirty="0"/>
              <a:t>The foreskin is a piece of skin that covers the round tip of the penis.</a:t>
            </a:r>
          </a:p>
          <a:p>
            <a:pPr>
              <a:buFont typeface="Courier New" panose="02070309020205020404" pitchFamily="49" charset="0"/>
              <a:buChar char="o"/>
            </a:pPr>
            <a:r>
              <a:rPr lang="en-US" dirty="0"/>
              <a:t>It is a double-layered fold of smooth muscle tissue, blood vessels, neurons, skin, and mucous membrane that covers and protects the glans penis and the urinary meatus. It is also described as the prepuce.</a:t>
            </a:r>
          </a:p>
          <a:p>
            <a:pPr>
              <a:buFont typeface="Courier New" panose="02070309020205020404" pitchFamily="49" charset="0"/>
              <a:buChar char="o"/>
            </a:pPr>
            <a:r>
              <a:rPr lang="en-US" dirty="0"/>
              <a:t>The foreskin is mobile, fairly stretchable, and acts as a natural lubricant, and is lined up by an external keratinized layer and an internal mucosal layer. </a:t>
            </a:r>
          </a:p>
          <a:p>
            <a:pPr>
              <a:buFont typeface="Courier New" panose="02070309020205020404" pitchFamily="49" charset="0"/>
              <a:buChar char="o"/>
            </a:pPr>
            <a:r>
              <a:rPr lang="en-US" dirty="0"/>
              <a:t>When a baby is born, the foreskin is adherent to the glans penis. These adhesions separate spontaneously with time, allowing the foreskin to become retractile. At 1 year of age, about 90% of boys have a non-retractile foreskin. By 16 years this declines to just 1%. </a:t>
            </a:r>
          </a:p>
          <a:p>
            <a:pPr>
              <a:buFont typeface="Courier New" panose="02070309020205020404" pitchFamily="49" charset="0"/>
              <a:buChar char="o"/>
            </a:pPr>
            <a:r>
              <a:rPr lang="en-US" dirty="0"/>
              <a:t>Sometimes, the foreskin doesn’t separate when it should and remains tight, a condition called phimosis. Usually, phimosis requires further intervention or circumcision to correct it.</a:t>
            </a:r>
          </a:p>
          <a:p>
            <a:pPr>
              <a:buFont typeface="Courier New" panose="02070309020205020404" pitchFamily="49" charset="0"/>
              <a:buChar char="o"/>
            </a:pPr>
            <a:endParaRPr lang="en-US" dirty="0"/>
          </a:p>
        </p:txBody>
      </p:sp>
      <p:sp>
        <p:nvSpPr>
          <p:cNvPr id="4" name="TextBox 3">
            <a:extLst>
              <a:ext uri="{FF2B5EF4-FFF2-40B4-BE49-F238E27FC236}">
                <a16:creationId xmlns:a16="http://schemas.microsoft.com/office/drawing/2014/main" id="{38EB4324-35CF-DA99-E5DA-E7EF254536D1}"/>
              </a:ext>
            </a:extLst>
          </p:cNvPr>
          <p:cNvSpPr txBox="1"/>
          <p:nvPr/>
        </p:nvSpPr>
        <p:spPr>
          <a:xfrm>
            <a:off x="10378683" y="0"/>
            <a:ext cx="1813317" cy="369332"/>
          </a:xfrm>
          <a:prstGeom prst="rect">
            <a:avLst/>
          </a:prstGeom>
          <a:noFill/>
          <a:ln>
            <a:solidFill>
              <a:schemeClr val="accent6">
                <a:lumMod val="75000"/>
              </a:schemeClr>
            </a:solidFill>
          </a:ln>
        </p:spPr>
        <p:txBody>
          <a:bodyPr wrap="none" rtlCol="0">
            <a:spAutoFit/>
          </a:bodyPr>
          <a:lstStyle/>
          <a:p>
            <a:pPr algn="r" rtl="1"/>
            <a:r>
              <a:rPr lang="ar-JO" dirty="0">
                <a:solidFill>
                  <a:schemeClr val="accent6">
                    <a:lumMod val="75000"/>
                  </a:schemeClr>
                </a:solidFill>
              </a:rPr>
              <a:t>غير مطلوب من رابعة</a:t>
            </a:r>
            <a:endParaRPr lang="en-US" dirty="0">
              <a:solidFill>
                <a:schemeClr val="accent6">
                  <a:lumMod val="75000"/>
                </a:schemeClr>
              </a:solidFill>
            </a:endParaRPr>
          </a:p>
        </p:txBody>
      </p:sp>
    </p:spTree>
    <p:extLst>
      <p:ext uri="{BB962C8B-B14F-4D97-AF65-F5344CB8AC3E}">
        <p14:creationId xmlns:p14="http://schemas.microsoft.com/office/powerpoint/2010/main" val="419382054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D277-EED0-9287-495C-BFA2C9C326A6}"/>
              </a:ext>
            </a:extLst>
          </p:cNvPr>
          <p:cNvSpPr>
            <a:spLocks noGrp="1"/>
          </p:cNvSpPr>
          <p:nvPr>
            <p:ph type="title"/>
          </p:nvPr>
        </p:nvSpPr>
        <p:spPr/>
        <p:txBody>
          <a:bodyPr/>
          <a:lstStyle/>
          <a:p>
            <a:r>
              <a:rPr lang="en-US" dirty="0"/>
              <a:t>Indications</a:t>
            </a:r>
          </a:p>
        </p:txBody>
      </p:sp>
      <p:sp>
        <p:nvSpPr>
          <p:cNvPr id="3" name="Content Placeholder 2">
            <a:extLst>
              <a:ext uri="{FF2B5EF4-FFF2-40B4-BE49-F238E27FC236}">
                <a16:creationId xmlns:a16="http://schemas.microsoft.com/office/drawing/2014/main" id="{4D6D1F03-F23F-4847-D837-2DEBE7456540}"/>
              </a:ext>
            </a:extLst>
          </p:cNvPr>
          <p:cNvSpPr>
            <a:spLocks noGrp="1"/>
          </p:cNvSpPr>
          <p:nvPr>
            <p:ph idx="1"/>
          </p:nvPr>
        </p:nvSpPr>
        <p:spPr>
          <a:xfrm>
            <a:off x="838200" y="1305026"/>
            <a:ext cx="7696200" cy="4871938"/>
          </a:xfrm>
        </p:spPr>
        <p:txBody>
          <a:bodyPr>
            <a:normAutofit fontScale="85000" lnSpcReduction="20000"/>
          </a:bodyPr>
          <a:lstStyle/>
          <a:p>
            <a:r>
              <a:rPr lang="en-US" b="1" dirty="0"/>
              <a:t>Medical indications</a:t>
            </a:r>
          </a:p>
          <a:p>
            <a:pPr lvl="1"/>
            <a:r>
              <a:rPr lang="en-US" dirty="0"/>
              <a:t>Recurrent and/or refractory balanoposthitis</a:t>
            </a:r>
          </a:p>
          <a:p>
            <a:pPr lvl="1"/>
            <a:r>
              <a:rPr lang="en-US" dirty="0"/>
              <a:t>Recurrent UTIs</a:t>
            </a:r>
          </a:p>
          <a:p>
            <a:pPr lvl="1"/>
            <a:r>
              <a:rPr lang="en-US" dirty="0"/>
              <a:t>Pathological phimosis and paraphimosis (</a:t>
            </a:r>
            <a:r>
              <a:rPr lang="en-US" dirty="0">
                <a:solidFill>
                  <a:srgbClr val="002060"/>
                </a:solidFill>
              </a:rPr>
              <a:t>Tx: dorsal slit</a:t>
            </a:r>
            <a:r>
              <a:rPr lang="en-US" dirty="0"/>
              <a:t>)</a:t>
            </a:r>
          </a:p>
          <a:p>
            <a:pPr lvl="1"/>
            <a:r>
              <a:rPr lang="en-US" dirty="0"/>
              <a:t>Prevention of HIV transmission in countries with high infection rates </a:t>
            </a:r>
          </a:p>
          <a:p>
            <a:pPr lvl="1"/>
            <a:r>
              <a:rPr lang="en-US" dirty="0"/>
              <a:t>Queyrat erythroplasia </a:t>
            </a:r>
          </a:p>
          <a:p>
            <a:r>
              <a:rPr lang="en-US" b="1" dirty="0"/>
              <a:t>Elective</a:t>
            </a:r>
          </a:p>
          <a:p>
            <a:pPr lvl="1"/>
            <a:r>
              <a:rPr lang="en-US" dirty="0"/>
              <a:t>Customarily performed during the neonatal period because of social norms and/or religious laws (e.g., in Judaism and Islam)</a:t>
            </a:r>
          </a:p>
          <a:p>
            <a:pPr lvl="1"/>
            <a:r>
              <a:rPr lang="en-US" dirty="0"/>
              <a:t>Cosmetic reasons</a:t>
            </a:r>
          </a:p>
          <a:p>
            <a:r>
              <a:rPr lang="en-US" b="1" dirty="0"/>
              <a:t>Benefits</a:t>
            </a:r>
          </a:p>
          <a:p>
            <a:pPr lvl="1"/>
            <a:r>
              <a:rPr lang="en-US" dirty="0"/>
              <a:t>Decreased risk of UTIs during infancy</a:t>
            </a:r>
          </a:p>
          <a:p>
            <a:pPr lvl="1"/>
            <a:r>
              <a:rPr lang="en-US" dirty="0"/>
              <a:t>Decreased risk of acquiring certain STIs, such as HIV and HPV</a:t>
            </a:r>
          </a:p>
          <a:p>
            <a:pPr lvl="1"/>
            <a:r>
              <a:rPr lang="en-US" dirty="0"/>
              <a:t>Decreased risk of penile cancer</a:t>
            </a:r>
          </a:p>
          <a:p>
            <a:pPr lvl="1"/>
            <a:r>
              <a:rPr lang="en-US" dirty="0"/>
              <a:t>Decreased risk of some penile inflammatory disorders (e.g., balanitis)</a:t>
            </a:r>
          </a:p>
          <a:p>
            <a:endParaRPr lang="en-US" dirty="0"/>
          </a:p>
        </p:txBody>
      </p:sp>
      <p:pic>
        <p:nvPicPr>
          <p:cNvPr id="5" name="Picture 4">
            <a:extLst>
              <a:ext uri="{FF2B5EF4-FFF2-40B4-BE49-F238E27FC236}">
                <a16:creationId xmlns:a16="http://schemas.microsoft.com/office/drawing/2014/main" id="{AE328CCF-4091-9474-37AB-07FED629F53A}"/>
              </a:ext>
            </a:extLst>
          </p:cNvPr>
          <p:cNvPicPr>
            <a:picLocks noChangeAspect="1"/>
          </p:cNvPicPr>
          <p:nvPr/>
        </p:nvPicPr>
        <p:blipFill rotWithShape="1">
          <a:blip r:embed="rId2"/>
          <a:srcRect l="6762"/>
          <a:stretch/>
        </p:blipFill>
        <p:spPr>
          <a:xfrm>
            <a:off x="8534400" y="1305838"/>
            <a:ext cx="2819400" cy="4871126"/>
          </a:xfrm>
          <a:prstGeom prst="rect">
            <a:avLst/>
          </a:prstGeom>
        </p:spPr>
      </p:pic>
      <p:sp>
        <p:nvSpPr>
          <p:cNvPr id="4" name="TextBox 3">
            <a:extLst>
              <a:ext uri="{FF2B5EF4-FFF2-40B4-BE49-F238E27FC236}">
                <a16:creationId xmlns:a16="http://schemas.microsoft.com/office/drawing/2014/main" id="{B1CB0DA2-2AB5-001E-41D9-E33032F4958E}"/>
              </a:ext>
            </a:extLst>
          </p:cNvPr>
          <p:cNvSpPr txBox="1"/>
          <p:nvPr/>
        </p:nvSpPr>
        <p:spPr>
          <a:xfrm>
            <a:off x="10378683" y="0"/>
            <a:ext cx="1813317" cy="369332"/>
          </a:xfrm>
          <a:prstGeom prst="rect">
            <a:avLst/>
          </a:prstGeom>
          <a:noFill/>
          <a:ln>
            <a:solidFill>
              <a:schemeClr val="accent6">
                <a:lumMod val="75000"/>
              </a:schemeClr>
            </a:solidFill>
          </a:ln>
        </p:spPr>
        <p:txBody>
          <a:bodyPr wrap="none" rtlCol="0">
            <a:spAutoFit/>
          </a:bodyPr>
          <a:lstStyle/>
          <a:p>
            <a:pPr algn="r" rtl="1"/>
            <a:r>
              <a:rPr lang="ar-JO" dirty="0">
                <a:solidFill>
                  <a:schemeClr val="accent6">
                    <a:lumMod val="75000"/>
                  </a:schemeClr>
                </a:solidFill>
              </a:rPr>
              <a:t>غير مطلوب من رابعة</a:t>
            </a:r>
            <a:endParaRPr lang="en-US" dirty="0">
              <a:solidFill>
                <a:schemeClr val="accent6">
                  <a:lumMod val="75000"/>
                </a:schemeClr>
              </a:solidFill>
            </a:endParaRPr>
          </a:p>
        </p:txBody>
      </p:sp>
    </p:spTree>
    <p:extLst>
      <p:ext uri="{BB962C8B-B14F-4D97-AF65-F5344CB8AC3E}">
        <p14:creationId xmlns:p14="http://schemas.microsoft.com/office/powerpoint/2010/main" val="96949140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348D7-961A-1E7B-4516-C85E4A592840}"/>
              </a:ext>
            </a:extLst>
          </p:cNvPr>
          <p:cNvSpPr>
            <a:spLocks noGrp="1"/>
          </p:cNvSpPr>
          <p:nvPr>
            <p:ph type="title"/>
          </p:nvPr>
        </p:nvSpPr>
        <p:spPr/>
        <p:txBody>
          <a:bodyPr/>
          <a:lstStyle/>
          <a:p>
            <a:r>
              <a:rPr lang="en-US" dirty="0"/>
              <a:t>Contraindications</a:t>
            </a:r>
          </a:p>
        </p:txBody>
      </p:sp>
      <p:sp>
        <p:nvSpPr>
          <p:cNvPr id="3" name="Content Placeholder 2">
            <a:extLst>
              <a:ext uri="{FF2B5EF4-FFF2-40B4-BE49-F238E27FC236}">
                <a16:creationId xmlns:a16="http://schemas.microsoft.com/office/drawing/2014/main" id="{A79E3CB9-6D6F-6C18-339C-47CFA845A8E5}"/>
              </a:ext>
            </a:extLst>
          </p:cNvPr>
          <p:cNvSpPr>
            <a:spLocks noGrp="1"/>
          </p:cNvSpPr>
          <p:nvPr>
            <p:ph idx="1"/>
          </p:nvPr>
        </p:nvSpPr>
        <p:spPr/>
        <p:txBody>
          <a:bodyPr>
            <a:normAutofit fontScale="92500" lnSpcReduction="20000"/>
          </a:bodyPr>
          <a:lstStyle/>
          <a:p>
            <a:r>
              <a:rPr lang="en-US" dirty="0"/>
              <a:t>Bleeding diathesis (e.g., hemophilia)</a:t>
            </a:r>
          </a:p>
          <a:p>
            <a:r>
              <a:rPr lang="en-US" dirty="0"/>
              <a:t>Prematurity</a:t>
            </a:r>
          </a:p>
          <a:p>
            <a:r>
              <a:rPr lang="en-US" dirty="0"/>
              <a:t>Failure to thrive </a:t>
            </a:r>
          </a:p>
          <a:p>
            <a:r>
              <a:rPr lang="en-US" dirty="0"/>
              <a:t>Ill baby</a:t>
            </a:r>
          </a:p>
          <a:p>
            <a:r>
              <a:rPr lang="en-US" dirty="0"/>
              <a:t>Certain genital structure abnormalities</a:t>
            </a:r>
          </a:p>
          <a:p>
            <a:pPr lvl="1"/>
            <a:r>
              <a:rPr lang="en-US" dirty="0"/>
              <a:t>Hypospadias (urethral meatus on the ventral aspect of the penis) </a:t>
            </a:r>
          </a:p>
          <a:p>
            <a:pPr lvl="1"/>
            <a:r>
              <a:rPr lang="en-US" dirty="0"/>
              <a:t>Epispadias (rare malformation in which the urethra ends in an opening on the upper aspect of the penis ) </a:t>
            </a:r>
          </a:p>
          <a:p>
            <a:pPr lvl="1"/>
            <a:r>
              <a:rPr lang="en-US" dirty="0"/>
              <a:t>Chordee (head of the penis curves upward or downward) </a:t>
            </a:r>
          </a:p>
          <a:p>
            <a:pPr lvl="1"/>
            <a:r>
              <a:rPr lang="en-US" dirty="0"/>
              <a:t>Webbed penis (scrotal skin extends onto the ventral penile shaft) </a:t>
            </a:r>
          </a:p>
          <a:p>
            <a:pPr lvl="1"/>
            <a:r>
              <a:rPr lang="en-US" dirty="0"/>
              <a:t>Ambiguous genitalia, because the foreskin may be needed for reconstructive surgery</a:t>
            </a:r>
          </a:p>
          <a:p>
            <a:pPr lvl="1"/>
            <a:r>
              <a:rPr lang="en-US" dirty="0"/>
              <a:t>Buried penis (normal size but  hidden under the skin of the abdomen, thigh, or scrotum) </a:t>
            </a:r>
          </a:p>
          <a:p>
            <a:pPr lvl="1"/>
            <a:r>
              <a:rPr lang="en-US" dirty="0"/>
              <a:t>Penis torsion </a:t>
            </a:r>
          </a:p>
          <a:p>
            <a:pPr lvl="1"/>
            <a:r>
              <a:rPr lang="en-US" dirty="0"/>
              <a:t>Micropenis </a:t>
            </a:r>
          </a:p>
          <a:p>
            <a:pPr lvl="1"/>
            <a:endParaRPr lang="en-US" dirty="0"/>
          </a:p>
        </p:txBody>
      </p:sp>
      <p:sp>
        <p:nvSpPr>
          <p:cNvPr id="4" name="TextBox 3">
            <a:extLst>
              <a:ext uri="{FF2B5EF4-FFF2-40B4-BE49-F238E27FC236}">
                <a16:creationId xmlns:a16="http://schemas.microsoft.com/office/drawing/2014/main" id="{EA133340-1DC4-87B4-6896-F4B8339754BF}"/>
              </a:ext>
            </a:extLst>
          </p:cNvPr>
          <p:cNvSpPr txBox="1"/>
          <p:nvPr/>
        </p:nvSpPr>
        <p:spPr>
          <a:xfrm>
            <a:off x="10378683" y="0"/>
            <a:ext cx="1813317" cy="369332"/>
          </a:xfrm>
          <a:prstGeom prst="rect">
            <a:avLst/>
          </a:prstGeom>
          <a:noFill/>
          <a:ln>
            <a:solidFill>
              <a:schemeClr val="accent6">
                <a:lumMod val="75000"/>
              </a:schemeClr>
            </a:solidFill>
          </a:ln>
        </p:spPr>
        <p:txBody>
          <a:bodyPr wrap="none" rtlCol="0">
            <a:spAutoFit/>
          </a:bodyPr>
          <a:lstStyle/>
          <a:p>
            <a:pPr algn="r" rtl="1"/>
            <a:r>
              <a:rPr lang="ar-JO" dirty="0">
                <a:solidFill>
                  <a:schemeClr val="accent6">
                    <a:lumMod val="75000"/>
                  </a:schemeClr>
                </a:solidFill>
              </a:rPr>
              <a:t>غير مطلوب من رابعة</a:t>
            </a:r>
            <a:endParaRPr lang="en-US" dirty="0">
              <a:solidFill>
                <a:schemeClr val="accent6">
                  <a:lumMod val="75000"/>
                </a:schemeClr>
              </a:solidFill>
            </a:endParaRPr>
          </a:p>
        </p:txBody>
      </p:sp>
    </p:spTree>
    <p:extLst>
      <p:ext uri="{BB962C8B-B14F-4D97-AF65-F5344CB8AC3E}">
        <p14:creationId xmlns:p14="http://schemas.microsoft.com/office/powerpoint/2010/main" val="2720343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9B777-801B-FCF0-BA21-35174DED10BB}"/>
              </a:ext>
            </a:extLst>
          </p:cNvPr>
          <p:cNvSpPr>
            <a:spLocks noGrp="1"/>
          </p:cNvSpPr>
          <p:nvPr>
            <p:ph type="title"/>
          </p:nvPr>
        </p:nvSpPr>
        <p:spPr/>
        <p:txBody>
          <a:bodyPr>
            <a:normAutofit fontScale="90000"/>
          </a:bodyPr>
          <a:lstStyle/>
          <a:p>
            <a:r>
              <a:rPr lang="en-US" dirty="0"/>
              <a:t>Esophageal Atresia and Tracheoesophageal Fistula</a:t>
            </a:r>
          </a:p>
        </p:txBody>
      </p:sp>
      <p:sp>
        <p:nvSpPr>
          <p:cNvPr id="3" name="Text Placeholder 2">
            <a:extLst>
              <a:ext uri="{FF2B5EF4-FFF2-40B4-BE49-F238E27FC236}">
                <a16:creationId xmlns:a16="http://schemas.microsoft.com/office/drawing/2014/main" id="{76E0BBA5-86A2-95C0-66DC-3DA763E135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9018936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B7065A-0803-9B48-A440-3741A037D0F3}"/>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80C8DF7B-4910-6A3A-167B-EDBF19B99CE6}"/>
              </a:ext>
            </a:extLst>
          </p:cNvPr>
          <p:cNvSpPr>
            <a:spLocks noGrp="1"/>
          </p:cNvSpPr>
          <p:nvPr>
            <p:ph idx="1"/>
          </p:nvPr>
        </p:nvSpPr>
        <p:spPr>
          <a:xfrm>
            <a:off x="838200" y="1305026"/>
            <a:ext cx="7548715" cy="4871938"/>
          </a:xfrm>
        </p:spPr>
        <p:txBody>
          <a:bodyPr>
            <a:normAutofit fontScale="85000" lnSpcReduction="20000"/>
          </a:bodyPr>
          <a:lstStyle/>
          <a:p>
            <a:r>
              <a:rPr lang="en-US" b="1" dirty="0"/>
              <a:t>What happens during a circumcision?</a:t>
            </a:r>
          </a:p>
          <a:p>
            <a:pPr lvl="1"/>
            <a:r>
              <a:rPr lang="en-US" dirty="0"/>
              <a:t>Separates the foreskin from the head of the penis.</a:t>
            </a:r>
          </a:p>
          <a:p>
            <a:pPr lvl="1"/>
            <a:r>
              <a:rPr lang="en-US" dirty="0"/>
              <a:t>Uses a scalpel to remove the foreskin.</a:t>
            </a:r>
          </a:p>
          <a:p>
            <a:r>
              <a:rPr lang="en-US" b="1" dirty="0"/>
              <a:t>Freehand technique</a:t>
            </a:r>
            <a:endParaRPr lang="en-US" dirty="0"/>
          </a:p>
          <a:p>
            <a:pPr lvl="1"/>
            <a:r>
              <a:rPr lang="en-US" dirty="0"/>
              <a:t>Physician removes the foreskin with a scalpel. Performed in operating room and requires general anesthesia. Less complications. </a:t>
            </a:r>
          </a:p>
          <a:p>
            <a:r>
              <a:rPr lang="en-US" b="1" dirty="0"/>
              <a:t>Clamp techniques</a:t>
            </a:r>
            <a:endParaRPr lang="en-US" dirty="0"/>
          </a:p>
          <a:p>
            <a:pPr lvl="1"/>
            <a:r>
              <a:rPr lang="en-US" dirty="0"/>
              <a:t>A special clamp is placed to compress the edges of the foreskin before removing the 'extra' skin. Generally utilized for neonatal circumcision. Most appropriate when infant is under 4-6 weeks of age and under 12 pounds.</a:t>
            </a:r>
          </a:p>
          <a:p>
            <a:r>
              <a:rPr lang="en-US" b="1" dirty="0"/>
              <a:t>Types of clamps</a:t>
            </a:r>
          </a:p>
          <a:p>
            <a:pPr lvl="1"/>
            <a:r>
              <a:rPr lang="en-US" dirty="0" err="1"/>
              <a:t>Gomco</a:t>
            </a:r>
            <a:r>
              <a:rPr lang="en-US" dirty="0"/>
              <a:t> clamp (higher bleeding risk)</a:t>
            </a:r>
          </a:p>
          <a:p>
            <a:pPr lvl="1"/>
            <a:r>
              <a:rPr lang="en-US" dirty="0" err="1"/>
              <a:t>Plastibell</a:t>
            </a:r>
            <a:r>
              <a:rPr lang="en-US" dirty="0"/>
              <a:t> clamp (higher site injuries and serious complication)</a:t>
            </a:r>
          </a:p>
          <a:p>
            <a:pPr lvl="1"/>
            <a:r>
              <a:rPr lang="en-US" dirty="0"/>
              <a:t>Mogen clamp (higher injury rates to the tip of the penis injuries)</a:t>
            </a:r>
          </a:p>
        </p:txBody>
      </p:sp>
      <p:pic>
        <p:nvPicPr>
          <p:cNvPr id="8" name="Picture 2" descr="Circumcision | Kangaroo Point Medical Centre">
            <a:extLst>
              <a:ext uri="{FF2B5EF4-FFF2-40B4-BE49-F238E27FC236}">
                <a16:creationId xmlns:a16="http://schemas.microsoft.com/office/drawing/2014/main" id="{455F7180-B078-93F8-A8CB-9E4FE3A8F9A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70758" y="1550832"/>
            <a:ext cx="2983042" cy="1986753"/>
          </a:xfrm>
          <a:prstGeom prst="rect">
            <a:avLst/>
          </a:prstGeom>
          <a:extLst>
            <a:ext uri="{909E8E84-426E-40DD-AFC4-6F175D3DCCD1}">
              <a14:hiddenFill xmlns:a14="http://schemas.microsoft.com/office/drawing/2010/main">
                <a:solidFill>
                  <a:srgbClr val="FFFFFF"/>
                </a:solidFill>
              </a14:hiddenFill>
            </a:ext>
          </a:extLst>
        </p:spPr>
      </p:pic>
      <p:pic>
        <p:nvPicPr>
          <p:cNvPr id="9" name="Picture 2" descr="C:\Users\user\Desktop\illo091026_560.jpg">
            <a:extLst>
              <a:ext uri="{FF2B5EF4-FFF2-40B4-BE49-F238E27FC236}">
                <a16:creationId xmlns:a16="http://schemas.microsoft.com/office/drawing/2014/main" id="{F5EFAA66-DAA8-DBD5-8EF4-7E3455FE7E18}"/>
              </a:ext>
            </a:extLst>
          </p:cNvPr>
          <p:cNvPicPr>
            <a:picLocks noChangeAspect="1"/>
          </p:cNvPicPr>
          <p:nvPr/>
        </p:nvPicPr>
        <p:blipFill rotWithShape="1">
          <a:blip r:embed="rId3"/>
          <a:stretch/>
        </p:blipFill>
        <p:spPr>
          <a:xfrm>
            <a:off x="8386915" y="3588774"/>
            <a:ext cx="2966885" cy="1986753"/>
          </a:xfrm>
          <a:prstGeom prst="rect">
            <a:avLst/>
          </a:prstGeom>
        </p:spPr>
      </p:pic>
      <p:sp>
        <p:nvSpPr>
          <p:cNvPr id="2" name="TextBox 1">
            <a:extLst>
              <a:ext uri="{FF2B5EF4-FFF2-40B4-BE49-F238E27FC236}">
                <a16:creationId xmlns:a16="http://schemas.microsoft.com/office/drawing/2014/main" id="{1558618D-4447-6DEB-3F6E-AEF2B1EDB148}"/>
              </a:ext>
            </a:extLst>
          </p:cNvPr>
          <p:cNvSpPr txBox="1"/>
          <p:nvPr/>
        </p:nvSpPr>
        <p:spPr>
          <a:xfrm>
            <a:off x="10378683" y="0"/>
            <a:ext cx="1813317" cy="369332"/>
          </a:xfrm>
          <a:prstGeom prst="rect">
            <a:avLst/>
          </a:prstGeom>
          <a:noFill/>
          <a:ln>
            <a:solidFill>
              <a:schemeClr val="accent6">
                <a:lumMod val="75000"/>
              </a:schemeClr>
            </a:solidFill>
          </a:ln>
        </p:spPr>
        <p:txBody>
          <a:bodyPr wrap="none" rtlCol="0">
            <a:spAutoFit/>
          </a:bodyPr>
          <a:lstStyle/>
          <a:p>
            <a:pPr algn="r" rtl="1"/>
            <a:r>
              <a:rPr lang="ar-JO" dirty="0">
                <a:solidFill>
                  <a:schemeClr val="accent6">
                    <a:lumMod val="75000"/>
                  </a:schemeClr>
                </a:solidFill>
              </a:rPr>
              <a:t>غير مطلوب من رابعة</a:t>
            </a:r>
            <a:endParaRPr lang="en-US" dirty="0">
              <a:solidFill>
                <a:schemeClr val="accent6">
                  <a:lumMod val="75000"/>
                </a:schemeClr>
              </a:solidFill>
            </a:endParaRPr>
          </a:p>
        </p:txBody>
      </p:sp>
    </p:spTree>
    <p:extLst>
      <p:ext uri="{BB962C8B-B14F-4D97-AF65-F5344CB8AC3E}">
        <p14:creationId xmlns:p14="http://schemas.microsoft.com/office/powerpoint/2010/main" val="330946022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80FF-7D55-B898-4C09-ED92446EAB93}"/>
              </a:ext>
            </a:extLst>
          </p:cNvPr>
          <p:cNvSpPr>
            <a:spLocks noGrp="1"/>
          </p:cNvSpPr>
          <p:nvPr>
            <p:ph type="title"/>
          </p:nvPr>
        </p:nvSpPr>
        <p:spPr/>
        <p:txBody>
          <a:bodyPr/>
          <a:lstStyle/>
          <a:p>
            <a:r>
              <a:rPr lang="en-US" dirty="0"/>
              <a:t>Complications</a:t>
            </a:r>
          </a:p>
        </p:txBody>
      </p:sp>
      <p:sp>
        <p:nvSpPr>
          <p:cNvPr id="3" name="Content Placeholder 2">
            <a:extLst>
              <a:ext uri="{FF2B5EF4-FFF2-40B4-BE49-F238E27FC236}">
                <a16:creationId xmlns:a16="http://schemas.microsoft.com/office/drawing/2014/main" id="{074D0069-45DA-B353-35B2-0BC34A59FE05}"/>
              </a:ext>
            </a:extLst>
          </p:cNvPr>
          <p:cNvSpPr>
            <a:spLocks noGrp="1"/>
          </p:cNvSpPr>
          <p:nvPr>
            <p:ph idx="1"/>
          </p:nvPr>
        </p:nvSpPr>
        <p:spPr>
          <a:xfrm>
            <a:off x="838200" y="1255865"/>
            <a:ext cx="10515600" cy="5056445"/>
          </a:xfrm>
        </p:spPr>
        <p:txBody>
          <a:bodyPr>
            <a:normAutofit fontScale="85000" lnSpcReduction="10000"/>
          </a:bodyPr>
          <a:lstStyle/>
          <a:p>
            <a:r>
              <a:rPr lang="en-US" b="1" dirty="0"/>
              <a:t>Bleeding</a:t>
            </a:r>
            <a:r>
              <a:rPr lang="en-US" dirty="0"/>
              <a:t>: due to injury of the cut dermal edges or </a:t>
            </a:r>
            <a:r>
              <a:rPr lang="en-US" dirty="0" err="1"/>
              <a:t>frenular</a:t>
            </a:r>
            <a:r>
              <a:rPr lang="en-US" dirty="0"/>
              <a:t> artery (end arteries)</a:t>
            </a:r>
          </a:p>
          <a:p>
            <a:r>
              <a:rPr lang="en-US" b="1" dirty="0"/>
              <a:t>Infection</a:t>
            </a:r>
            <a:r>
              <a:rPr lang="en-US" dirty="0"/>
              <a:t> (rare): Wound infection, Bacteremia</a:t>
            </a:r>
          </a:p>
          <a:p>
            <a:r>
              <a:rPr lang="en-US" b="1" dirty="0"/>
              <a:t>Surgical injury</a:t>
            </a:r>
          </a:p>
          <a:p>
            <a:pPr lvl="1"/>
            <a:r>
              <a:rPr lang="en-US" dirty="0"/>
              <a:t>Inadequate skin removal: can lead to paraphimosis which is an emergency</a:t>
            </a:r>
          </a:p>
          <a:p>
            <a:pPr lvl="2"/>
            <a:r>
              <a:rPr lang="en-US" dirty="0">
                <a:solidFill>
                  <a:schemeClr val="accent4">
                    <a:lumMod val="50000"/>
                  </a:schemeClr>
                </a:solidFill>
              </a:rPr>
              <a:t>Inadequate skin removal is worse than excessive</a:t>
            </a:r>
          </a:p>
          <a:p>
            <a:pPr lvl="1"/>
            <a:r>
              <a:rPr lang="en-US" dirty="0"/>
              <a:t>Removal of excessive skin: In many cases, conservative therapy consisting of wet to dry or antibiotic ointment dressings results in adequate healing by secondary intention</a:t>
            </a:r>
          </a:p>
          <a:p>
            <a:pPr lvl="1"/>
            <a:r>
              <a:rPr lang="en-US" dirty="0"/>
              <a:t>Glans injury: If the glans is amputated, the tissue should be wrapped in saline-soaked gauze and placed indirectly on ice for transport. The patient should be transferred immediately to a referral center, as successful reattachment is possible if performed within eight hours of injury</a:t>
            </a:r>
          </a:p>
          <a:p>
            <a:pPr lvl="1"/>
            <a:r>
              <a:rPr lang="en-US" dirty="0"/>
              <a:t>Epidermal inclusion cyst occurs when an island of skin is left to heal underneath the skin of the penile shaft. Cysts usually are diagnosed by physical examination. Treatment consists removal of the entire cyst</a:t>
            </a:r>
          </a:p>
          <a:p>
            <a:pPr lvl="1"/>
            <a:r>
              <a:rPr lang="en-US" dirty="0"/>
              <a:t>Abnormal scarring, resulting in adhesions or penile curvature</a:t>
            </a:r>
          </a:p>
          <a:p>
            <a:pPr lvl="1"/>
            <a:r>
              <a:rPr lang="en-US" dirty="0"/>
              <a:t>Urethral injuries: </a:t>
            </a:r>
            <a:r>
              <a:rPr lang="en-US" dirty="0" err="1"/>
              <a:t>Urethrocutaneous</a:t>
            </a:r>
            <a:r>
              <a:rPr lang="en-US" dirty="0"/>
              <a:t> fistulas (correction requires a second operation that is performed six months after the initial procedure)</a:t>
            </a:r>
          </a:p>
        </p:txBody>
      </p:sp>
      <p:sp>
        <p:nvSpPr>
          <p:cNvPr id="4" name="TextBox 3">
            <a:extLst>
              <a:ext uri="{FF2B5EF4-FFF2-40B4-BE49-F238E27FC236}">
                <a16:creationId xmlns:a16="http://schemas.microsoft.com/office/drawing/2014/main" id="{7915B659-126C-4468-2341-525991A88EB7}"/>
              </a:ext>
            </a:extLst>
          </p:cNvPr>
          <p:cNvSpPr txBox="1"/>
          <p:nvPr/>
        </p:nvSpPr>
        <p:spPr>
          <a:xfrm>
            <a:off x="10378683" y="0"/>
            <a:ext cx="1813317" cy="369332"/>
          </a:xfrm>
          <a:prstGeom prst="rect">
            <a:avLst/>
          </a:prstGeom>
          <a:noFill/>
          <a:ln>
            <a:solidFill>
              <a:schemeClr val="accent6">
                <a:lumMod val="75000"/>
              </a:schemeClr>
            </a:solidFill>
          </a:ln>
        </p:spPr>
        <p:txBody>
          <a:bodyPr wrap="none" rtlCol="0">
            <a:spAutoFit/>
          </a:bodyPr>
          <a:lstStyle/>
          <a:p>
            <a:pPr algn="r" rtl="1"/>
            <a:r>
              <a:rPr lang="ar-JO" dirty="0">
                <a:solidFill>
                  <a:schemeClr val="accent6">
                    <a:lumMod val="75000"/>
                  </a:schemeClr>
                </a:solidFill>
              </a:rPr>
              <a:t>غير مطلوب من رابعة</a:t>
            </a:r>
            <a:endParaRPr lang="en-US" dirty="0">
              <a:solidFill>
                <a:schemeClr val="accent6">
                  <a:lumMod val="75000"/>
                </a:schemeClr>
              </a:solidFill>
            </a:endParaRPr>
          </a:p>
        </p:txBody>
      </p:sp>
    </p:spTree>
    <p:extLst>
      <p:ext uri="{BB962C8B-B14F-4D97-AF65-F5344CB8AC3E}">
        <p14:creationId xmlns:p14="http://schemas.microsoft.com/office/powerpoint/2010/main" val="2173684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77C013-E145-3F0E-5EF3-394018805DAE}"/>
              </a:ext>
            </a:extLst>
          </p:cNvPr>
          <p:cNvSpPr>
            <a:spLocks noGrp="1"/>
          </p:cNvSpPr>
          <p:nvPr>
            <p:ph type="title"/>
          </p:nvPr>
        </p:nvSpPr>
        <p:spPr/>
        <p:txBody>
          <a:bodyPr/>
          <a:lstStyle/>
          <a:p>
            <a:r>
              <a:rPr lang="en-US" dirty="0"/>
              <a:t>Gross classification of esophageal atresia</a:t>
            </a:r>
          </a:p>
        </p:txBody>
      </p:sp>
      <p:sp>
        <p:nvSpPr>
          <p:cNvPr id="6" name="Content Placeholder 5">
            <a:extLst>
              <a:ext uri="{FF2B5EF4-FFF2-40B4-BE49-F238E27FC236}">
                <a16:creationId xmlns:a16="http://schemas.microsoft.com/office/drawing/2014/main" id="{75B109D9-F757-F73F-E37A-EA946AF5C0C9}"/>
              </a:ext>
            </a:extLst>
          </p:cNvPr>
          <p:cNvSpPr>
            <a:spLocks noGrp="1"/>
          </p:cNvSpPr>
          <p:nvPr>
            <p:ph idx="1"/>
          </p:nvPr>
        </p:nvSpPr>
        <p:spPr>
          <a:xfrm>
            <a:off x="838200" y="1305026"/>
            <a:ext cx="4616450" cy="4871938"/>
          </a:xfrm>
        </p:spPr>
        <p:txBody>
          <a:bodyPr>
            <a:normAutofit fontScale="92500" lnSpcReduction="20000"/>
          </a:bodyPr>
          <a:lstStyle/>
          <a:p>
            <a:pPr marL="0" indent="0">
              <a:buNone/>
            </a:pPr>
            <a:r>
              <a:rPr lang="en-US" b="1" dirty="0"/>
              <a:t>Gross type A</a:t>
            </a:r>
            <a:r>
              <a:rPr lang="en-US" dirty="0"/>
              <a:t>: esophageal atresia without tracheoesophageal fistula</a:t>
            </a:r>
          </a:p>
          <a:p>
            <a:pPr marL="0" indent="0">
              <a:buNone/>
            </a:pPr>
            <a:r>
              <a:rPr lang="en-US" b="1" dirty="0"/>
              <a:t>Gross type B</a:t>
            </a:r>
            <a:r>
              <a:rPr lang="en-US" dirty="0"/>
              <a:t>: esophageal atresia with an upper tracheoesophageal fistula</a:t>
            </a:r>
          </a:p>
          <a:p>
            <a:pPr marL="0" indent="0">
              <a:buNone/>
            </a:pPr>
            <a:r>
              <a:rPr lang="en-US" b="1" dirty="0"/>
              <a:t>Gross type C</a:t>
            </a:r>
            <a:r>
              <a:rPr lang="en-US" dirty="0"/>
              <a:t>: esophageal atresia with a lower tracheoesophageal fistula</a:t>
            </a:r>
          </a:p>
          <a:p>
            <a:pPr marL="0" indent="0">
              <a:buNone/>
            </a:pPr>
            <a:r>
              <a:rPr lang="en-US" b="1" dirty="0"/>
              <a:t>Gross type D</a:t>
            </a:r>
            <a:r>
              <a:rPr lang="en-US" dirty="0"/>
              <a:t>: esophageal atresia with upper and lower tracheoesophageal fistula</a:t>
            </a:r>
          </a:p>
          <a:p>
            <a:pPr marL="0" indent="0">
              <a:buNone/>
            </a:pPr>
            <a:r>
              <a:rPr lang="en-US" b="1" dirty="0"/>
              <a:t>Gross type E</a:t>
            </a:r>
            <a:r>
              <a:rPr lang="en-US" dirty="0"/>
              <a:t>: tracheoesophageal fistula without atresia</a:t>
            </a:r>
          </a:p>
        </p:txBody>
      </p:sp>
      <p:pic>
        <p:nvPicPr>
          <p:cNvPr id="8" name="Picture 2" descr="Gross classification of esophageal atresia">
            <a:extLst>
              <a:ext uri="{FF2B5EF4-FFF2-40B4-BE49-F238E27FC236}">
                <a16:creationId xmlns:a16="http://schemas.microsoft.com/office/drawing/2014/main" id="{7E5BA055-E368-E7E0-B044-A42083ED5F58}"/>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5454650" y="1305026"/>
            <a:ext cx="5899150" cy="487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22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2431-2824-277A-0BFE-5512513A4675}"/>
              </a:ext>
            </a:extLst>
          </p:cNvPr>
          <p:cNvSpPr>
            <a:spLocks noGrp="1"/>
          </p:cNvSpPr>
          <p:nvPr>
            <p:ph type="title"/>
          </p:nvPr>
        </p:nvSpPr>
        <p:spPr/>
        <p:txBody>
          <a:bodyPr/>
          <a:lstStyle/>
          <a:p>
            <a:pPr rtl="1"/>
            <a:r>
              <a:rPr lang="ar-JO" dirty="0">
                <a:solidFill>
                  <a:schemeClr val="bg1"/>
                </a:solidFill>
                <a:effectLst>
                  <a:outerShdw blurRad="38100" dist="38100" dir="2700000" algn="tl">
                    <a:srgbClr val="000000">
                      <a:alpha val="43137"/>
                    </a:srgbClr>
                  </a:outerShdw>
                </a:effectLst>
              </a:rPr>
              <a:t>الملاحظات</a:t>
            </a:r>
            <a:endParaRPr lang="en-US" dirty="0"/>
          </a:p>
        </p:txBody>
      </p:sp>
      <p:sp>
        <p:nvSpPr>
          <p:cNvPr id="3" name="Content Placeholder 2">
            <a:extLst>
              <a:ext uri="{FF2B5EF4-FFF2-40B4-BE49-F238E27FC236}">
                <a16:creationId xmlns:a16="http://schemas.microsoft.com/office/drawing/2014/main" id="{8F138ED9-E8DA-80BC-264A-8D950F7636BF}"/>
              </a:ext>
            </a:extLst>
          </p:cNvPr>
          <p:cNvSpPr>
            <a:spLocks noGrp="1"/>
          </p:cNvSpPr>
          <p:nvPr>
            <p:ph idx="1"/>
          </p:nvPr>
        </p:nvSpPr>
        <p:spPr/>
        <p:txBody>
          <a:bodyPr/>
          <a:lstStyle/>
          <a:p>
            <a:pPr algn="r" rtl="1"/>
            <a:r>
              <a:rPr lang="ar-JO" dirty="0">
                <a:solidFill>
                  <a:schemeClr val="bg1"/>
                </a:solidFill>
                <a:effectLst>
                  <a:outerShdw blurRad="38100" dist="38100" dir="2700000" algn="tl">
                    <a:srgbClr val="000000">
                      <a:alpha val="43137"/>
                    </a:srgbClr>
                  </a:outerShdw>
                </a:effectLst>
              </a:rPr>
              <a:t>الملف شامل لمواضيع جراحة أطفال سنة رابعة وسادسة</a:t>
            </a:r>
          </a:p>
          <a:p>
            <a:pPr algn="r" rtl="1"/>
            <a:r>
              <a:rPr lang="ar-JO" dirty="0">
                <a:solidFill>
                  <a:schemeClr val="bg1"/>
                </a:solidFill>
                <a:effectLst>
                  <a:outerShdw blurRad="38100" dist="38100" dir="2700000" algn="tl">
                    <a:srgbClr val="000000">
                      <a:alpha val="43137"/>
                    </a:srgbClr>
                  </a:outerShdw>
                </a:effectLst>
              </a:rPr>
              <a:t>مصادر الملف هي المحاضرات والسمينارات وموقع أمبوس</a:t>
            </a:r>
          </a:p>
          <a:p>
            <a:pPr algn="r" rtl="1"/>
            <a:r>
              <a:rPr lang="ar-JO" dirty="0">
                <a:solidFill>
                  <a:schemeClr val="bg1"/>
                </a:solidFill>
                <a:effectLst>
                  <a:outerShdw blurRad="38100" dist="38100" dir="2700000" algn="tl">
                    <a:srgbClr val="000000">
                      <a:alpha val="43137"/>
                    </a:srgbClr>
                  </a:outerShdw>
                </a:effectLst>
              </a:rPr>
              <a:t>الملف مقسم حسب عناوين محاضرات الدكتور</a:t>
            </a:r>
          </a:p>
          <a:p>
            <a:pPr algn="r" rtl="1"/>
            <a:r>
              <a:rPr lang="ar-JO" dirty="0">
                <a:solidFill>
                  <a:schemeClr val="bg1"/>
                </a:solidFill>
                <a:effectLst>
                  <a:outerShdw blurRad="38100" dist="38100" dir="2700000" algn="tl">
                    <a:srgbClr val="000000">
                      <a:alpha val="43137"/>
                    </a:srgbClr>
                  </a:outerShdw>
                </a:effectLst>
              </a:rPr>
              <a:t>الملف معمول بشكل عام لسادسة بمعنى فيه زيادات عن رابعة وتركيز في بعض السلايدات على خوارزميات التشخيص المطلوبة عموما من سادسة وليس رابعة</a:t>
            </a:r>
            <a:endParaRPr lang="en-US" dirty="0">
              <a:solidFill>
                <a:schemeClr val="bg1"/>
              </a:solidFill>
              <a:effectLst>
                <a:outerShdw blurRad="38100" dist="38100" dir="2700000" algn="tl">
                  <a:srgbClr val="000000">
                    <a:alpha val="43137"/>
                  </a:srgbClr>
                </a:outerShdw>
              </a:effectLst>
            </a:endParaRPr>
          </a:p>
          <a:p>
            <a:pPr algn="r" rtl="1"/>
            <a:r>
              <a:rPr lang="ar-JO" dirty="0"/>
              <a:t>الكلام </a:t>
            </a:r>
            <a:r>
              <a:rPr lang="ar-JO" dirty="0">
                <a:solidFill>
                  <a:schemeClr val="accent4">
                    <a:lumMod val="75000"/>
                  </a:schemeClr>
                </a:solidFill>
              </a:rPr>
              <a:t>الأخضر</a:t>
            </a:r>
            <a:r>
              <a:rPr lang="ar-JO" dirty="0"/>
              <a:t>: معلومات إضافية</a:t>
            </a:r>
          </a:p>
          <a:p>
            <a:pPr algn="r" rtl="1"/>
            <a:r>
              <a:rPr lang="ar-JO" dirty="0"/>
              <a:t>الكلام </a:t>
            </a:r>
            <a:r>
              <a:rPr lang="ar-JO" dirty="0">
                <a:solidFill>
                  <a:schemeClr val="accent2">
                    <a:lumMod val="75000"/>
                  </a:schemeClr>
                </a:solidFill>
              </a:rPr>
              <a:t>الأزرق</a:t>
            </a:r>
            <a:r>
              <a:rPr lang="ar-JO" dirty="0"/>
              <a:t>: ملاحظات أو </a:t>
            </a:r>
            <a:r>
              <a:rPr lang="ar-JO"/>
              <a:t>إضافات مفيدة</a:t>
            </a:r>
            <a:endParaRPr lang="ar-JO" dirty="0"/>
          </a:p>
          <a:p>
            <a:pPr algn="r" rtl="1"/>
            <a:r>
              <a:rPr lang="ar-JO" dirty="0"/>
              <a:t>الكلام </a:t>
            </a:r>
            <a:r>
              <a:rPr lang="ar-JO" dirty="0">
                <a:solidFill>
                  <a:schemeClr val="accent6">
                    <a:lumMod val="75000"/>
                  </a:schemeClr>
                </a:solidFill>
              </a:rPr>
              <a:t>الأحمر</a:t>
            </a:r>
            <a:r>
              <a:rPr lang="ar-JO" dirty="0"/>
              <a:t>: مهم</a:t>
            </a:r>
            <a:endParaRPr lang="en-US" dirty="0"/>
          </a:p>
        </p:txBody>
      </p:sp>
    </p:spTree>
    <p:extLst>
      <p:ext uri="{BB962C8B-B14F-4D97-AF65-F5344CB8AC3E}">
        <p14:creationId xmlns:p14="http://schemas.microsoft.com/office/powerpoint/2010/main" val="3952746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FCD8E-76B1-C2F3-1713-E6C960935ABB}"/>
              </a:ext>
            </a:extLst>
          </p:cNvPr>
          <p:cNvPicPr>
            <a:picLocks noChangeAspect="1"/>
          </p:cNvPicPr>
          <p:nvPr/>
        </p:nvPicPr>
        <p:blipFill>
          <a:blip r:embed="rId2"/>
          <a:stretch>
            <a:fillRect/>
          </a:stretch>
        </p:blipFill>
        <p:spPr>
          <a:xfrm>
            <a:off x="13866" y="0"/>
            <a:ext cx="12164269" cy="6858000"/>
          </a:xfrm>
          <a:prstGeom prst="rect">
            <a:avLst/>
          </a:prstGeom>
        </p:spPr>
      </p:pic>
    </p:spTree>
    <p:extLst>
      <p:ext uri="{BB962C8B-B14F-4D97-AF65-F5344CB8AC3E}">
        <p14:creationId xmlns:p14="http://schemas.microsoft.com/office/powerpoint/2010/main" val="2121532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6BF2C3-117B-0495-B31B-3BF8D87CB479}"/>
              </a:ext>
            </a:extLst>
          </p:cNvPr>
          <p:cNvSpPr>
            <a:spLocks noGrp="1"/>
          </p:cNvSpPr>
          <p:nvPr>
            <p:ph type="title"/>
          </p:nvPr>
        </p:nvSpPr>
        <p:spPr/>
        <p:txBody>
          <a:bodyPr/>
          <a:lstStyle/>
          <a:p>
            <a:r>
              <a:rPr lang="en-US" dirty="0"/>
              <a:t>Pathophysiology</a:t>
            </a:r>
          </a:p>
        </p:txBody>
      </p:sp>
      <p:sp>
        <p:nvSpPr>
          <p:cNvPr id="6" name="Content Placeholder 5">
            <a:extLst>
              <a:ext uri="{FF2B5EF4-FFF2-40B4-BE49-F238E27FC236}">
                <a16:creationId xmlns:a16="http://schemas.microsoft.com/office/drawing/2014/main" id="{E09F65DD-CB48-21CB-2101-F0C51EF7BEF6}"/>
              </a:ext>
            </a:extLst>
          </p:cNvPr>
          <p:cNvSpPr>
            <a:spLocks noGrp="1"/>
          </p:cNvSpPr>
          <p:nvPr>
            <p:ph idx="1"/>
          </p:nvPr>
        </p:nvSpPr>
        <p:spPr/>
        <p:txBody>
          <a:bodyPr>
            <a:normAutofit fontScale="92500" lnSpcReduction="20000"/>
          </a:bodyPr>
          <a:lstStyle/>
          <a:p>
            <a:r>
              <a:rPr lang="en-US" dirty="0"/>
              <a:t>A wedge of mesoderm called the tracheoesophageal septum separates the developing foregut (esophagus) from the trachea.</a:t>
            </a:r>
          </a:p>
          <a:p>
            <a:r>
              <a:rPr lang="en-US" dirty="0"/>
              <a:t>Esophageal atresia and tracheoesophageal fistula are caused by a defect in mesodermal differentiation</a:t>
            </a:r>
          </a:p>
          <a:p>
            <a:r>
              <a:rPr lang="en-US" dirty="0"/>
              <a:t>About 50% of cases are associated with other mesodermal defects (</a:t>
            </a:r>
            <a:r>
              <a:rPr lang="en-US" b="1" dirty="0"/>
              <a:t>VACTERL</a:t>
            </a:r>
            <a:r>
              <a:rPr lang="en-US" dirty="0"/>
              <a:t> association)</a:t>
            </a:r>
          </a:p>
          <a:p>
            <a:pPr lvl="1"/>
            <a:r>
              <a:rPr lang="en-US" sz="2600" b="1" dirty="0"/>
              <a:t>V</a:t>
            </a:r>
            <a:r>
              <a:rPr lang="en-US" sz="2600" dirty="0"/>
              <a:t>ertebral anomaly</a:t>
            </a:r>
            <a:endParaRPr lang="en-US" sz="2600" dirty="0">
              <a:solidFill>
                <a:schemeClr val="accent1"/>
              </a:solidFill>
            </a:endParaRPr>
          </a:p>
          <a:p>
            <a:pPr lvl="1"/>
            <a:r>
              <a:rPr lang="en-US" sz="2600" b="1" dirty="0"/>
              <a:t>A</a:t>
            </a:r>
            <a:r>
              <a:rPr lang="en-US" sz="2600" dirty="0"/>
              <a:t>nal atresia</a:t>
            </a:r>
          </a:p>
          <a:p>
            <a:pPr lvl="1"/>
            <a:r>
              <a:rPr lang="en-US" sz="2600" b="1" dirty="0"/>
              <a:t>C</a:t>
            </a:r>
            <a:r>
              <a:rPr lang="en-US" sz="2600" dirty="0"/>
              <a:t>ardiac anomaly</a:t>
            </a:r>
            <a:endParaRPr lang="en-US" sz="2600" dirty="0">
              <a:solidFill>
                <a:schemeClr val="accent1"/>
              </a:solidFill>
            </a:endParaRPr>
          </a:p>
          <a:p>
            <a:pPr lvl="1"/>
            <a:r>
              <a:rPr lang="en-US" sz="2600" b="1" dirty="0"/>
              <a:t>T</a:t>
            </a:r>
            <a:r>
              <a:rPr lang="en-US" sz="2600" dirty="0"/>
              <a:t>racheoesophageal fistula</a:t>
            </a:r>
          </a:p>
          <a:p>
            <a:pPr lvl="1"/>
            <a:r>
              <a:rPr lang="en-US" sz="2600" b="1" dirty="0"/>
              <a:t>E</a:t>
            </a:r>
            <a:r>
              <a:rPr lang="en-US" sz="2600" dirty="0"/>
              <a:t>sophageal atresia</a:t>
            </a:r>
          </a:p>
          <a:p>
            <a:pPr lvl="1"/>
            <a:r>
              <a:rPr lang="en-US" sz="2600" b="1" dirty="0"/>
              <a:t>R</a:t>
            </a:r>
            <a:r>
              <a:rPr lang="en-US" sz="2600" dirty="0"/>
              <a:t>enal anomaly</a:t>
            </a:r>
            <a:endParaRPr lang="en-US" sz="2600" dirty="0">
              <a:solidFill>
                <a:schemeClr val="accent1"/>
              </a:solidFill>
            </a:endParaRPr>
          </a:p>
          <a:p>
            <a:pPr lvl="1"/>
            <a:r>
              <a:rPr lang="en-US" sz="2600" b="1" dirty="0"/>
              <a:t>L</a:t>
            </a:r>
            <a:r>
              <a:rPr lang="en-US" sz="2600" dirty="0"/>
              <a:t>imb malformation</a:t>
            </a:r>
            <a:endParaRPr lang="en-US" sz="2600" dirty="0">
              <a:solidFill>
                <a:schemeClr val="accent1"/>
              </a:solidFill>
              <a:sym typeface="Wingdings" panose="05000000000000000000" pitchFamily="2" charset="2"/>
            </a:endParaRPr>
          </a:p>
          <a:p>
            <a:r>
              <a:rPr lang="en-US" dirty="0"/>
              <a:t>Other anomalies are most seen with </a:t>
            </a:r>
            <a:r>
              <a:rPr lang="en-US" dirty="0">
                <a:solidFill>
                  <a:srgbClr val="C00000"/>
                </a:solidFill>
              </a:rPr>
              <a:t>type A</a:t>
            </a:r>
            <a:r>
              <a:rPr lang="en-US" dirty="0"/>
              <a:t> and is least seen with </a:t>
            </a:r>
            <a:r>
              <a:rPr lang="en-US" dirty="0">
                <a:solidFill>
                  <a:srgbClr val="C00000"/>
                </a:solidFill>
              </a:rPr>
              <a:t>type E</a:t>
            </a:r>
          </a:p>
        </p:txBody>
      </p:sp>
    </p:spTree>
    <p:extLst>
      <p:ext uri="{BB962C8B-B14F-4D97-AF65-F5344CB8AC3E}">
        <p14:creationId xmlns:p14="http://schemas.microsoft.com/office/powerpoint/2010/main" val="2038220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6C3F6-507A-5BB6-D01D-BE64E062B752}"/>
              </a:ext>
            </a:extLst>
          </p:cNvPr>
          <p:cNvSpPr>
            <a:spLocks noGrp="1"/>
          </p:cNvSpPr>
          <p:nvPr>
            <p:ph type="title"/>
          </p:nvPr>
        </p:nvSpPr>
        <p:spPr>
          <a:xfrm>
            <a:off x="838200" y="365125"/>
            <a:ext cx="10515600" cy="762339"/>
          </a:xfrm>
        </p:spPr>
        <p:txBody>
          <a:bodyPr/>
          <a:lstStyle/>
          <a:p>
            <a:r>
              <a:rPr lang="en-US" dirty="0"/>
              <a:t>Clinical features – Overview</a:t>
            </a:r>
          </a:p>
        </p:txBody>
      </p:sp>
      <p:graphicFrame>
        <p:nvGraphicFramePr>
          <p:cNvPr id="4" name="Content Placeholder 3">
            <a:extLst>
              <a:ext uri="{FF2B5EF4-FFF2-40B4-BE49-F238E27FC236}">
                <a16:creationId xmlns:a16="http://schemas.microsoft.com/office/drawing/2014/main" id="{B5C3836B-3787-EB1B-1EF3-6057C00A79A7}"/>
              </a:ext>
            </a:extLst>
          </p:cNvPr>
          <p:cNvGraphicFramePr>
            <a:graphicFrameLocks noGrp="1"/>
          </p:cNvGraphicFramePr>
          <p:nvPr>
            <p:ph idx="1"/>
          </p:nvPr>
        </p:nvGraphicFramePr>
        <p:xfrm>
          <a:off x="838200" y="1304925"/>
          <a:ext cx="10515600" cy="3383280"/>
        </p:xfrm>
        <a:graphic>
          <a:graphicData uri="http://schemas.openxmlformats.org/drawingml/2006/table">
            <a:tbl>
              <a:tblPr firstRow="1" bandRow="1">
                <a:tableStyleId>{5940675A-B579-460E-94D1-54222C63F5DA}</a:tableStyleId>
              </a:tblPr>
              <a:tblGrid>
                <a:gridCol w="2301240">
                  <a:extLst>
                    <a:ext uri="{9D8B030D-6E8A-4147-A177-3AD203B41FA5}">
                      <a16:colId xmlns:a16="http://schemas.microsoft.com/office/drawing/2014/main" val="1632126625"/>
                    </a:ext>
                  </a:extLst>
                </a:gridCol>
                <a:gridCol w="1642872">
                  <a:extLst>
                    <a:ext uri="{9D8B030D-6E8A-4147-A177-3AD203B41FA5}">
                      <a16:colId xmlns:a16="http://schemas.microsoft.com/office/drawing/2014/main" val="3623198201"/>
                    </a:ext>
                  </a:extLst>
                </a:gridCol>
                <a:gridCol w="1642872">
                  <a:extLst>
                    <a:ext uri="{9D8B030D-6E8A-4147-A177-3AD203B41FA5}">
                      <a16:colId xmlns:a16="http://schemas.microsoft.com/office/drawing/2014/main" val="2460659135"/>
                    </a:ext>
                  </a:extLst>
                </a:gridCol>
                <a:gridCol w="1642872">
                  <a:extLst>
                    <a:ext uri="{9D8B030D-6E8A-4147-A177-3AD203B41FA5}">
                      <a16:colId xmlns:a16="http://schemas.microsoft.com/office/drawing/2014/main" val="100581458"/>
                    </a:ext>
                  </a:extLst>
                </a:gridCol>
                <a:gridCol w="1642872">
                  <a:extLst>
                    <a:ext uri="{9D8B030D-6E8A-4147-A177-3AD203B41FA5}">
                      <a16:colId xmlns:a16="http://schemas.microsoft.com/office/drawing/2014/main" val="2138516256"/>
                    </a:ext>
                  </a:extLst>
                </a:gridCol>
                <a:gridCol w="1642872">
                  <a:extLst>
                    <a:ext uri="{9D8B030D-6E8A-4147-A177-3AD203B41FA5}">
                      <a16:colId xmlns:a16="http://schemas.microsoft.com/office/drawing/2014/main" val="3956143702"/>
                    </a:ext>
                  </a:extLst>
                </a:gridCol>
              </a:tblGrid>
              <a:tr h="370840">
                <a:tc>
                  <a:txBody>
                    <a:bodyPr/>
                    <a:lstStyle/>
                    <a:p>
                      <a:pPr algn="ctr"/>
                      <a:endParaRPr lang="en-US" sz="2400" b="0" dirty="0">
                        <a:solidFill>
                          <a:schemeClr val="tx1"/>
                        </a:solidFill>
                      </a:endParaRPr>
                    </a:p>
                  </a:txBody>
                  <a:tcPr/>
                </a:tc>
                <a:tc>
                  <a:txBody>
                    <a:bodyPr/>
                    <a:lstStyle/>
                    <a:p>
                      <a:pPr algn="ctr"/>
                      <a:r>
                        <a:rPr lang="en-US" sz="2400" b="0" kern="1200" dirty="0">
                          <a:solidFill>
                            <a:schemeClr val="tx1"/>
                          </a:solidFill>
                          <a:effectLst/>
                        </a:rPr>
                        <a:t>Type A</a:t>
                      </a:r>
                      <a:endParaRPr lang="en-US" sz="2400" b="0" dirty="0">
                        <a:solidFill>
                          <a:schemeClr val="tx1"/>
                        </a:solidFill>
                      </a:endParaRPr>
                    </a:p>
                  </a:txBody>
                  <a:tcPr/>
                </a:tc>
                <a:tc>
                  <a:txBody>
                    <a:bodyPr/>
                    <a:lstStyle/>
                    <a:p>
                      <a:pPr algn="ctr"/>
                      <a:r>
                        <a:rPr lang="en-US" sz="2400" b="0" kern="1200" dirty="0">
                          <a:solidFill>
                            <a:schemeClr val="tx1"/>
                          </a:solidFill>
                          <a:effectLst/>
                        </a:rPr>
                        <a:t>Type B</a:t>
                      </a:r>
                      <a:endParaRPr lang="en-US" sz="2400" b="0" dirty="0">
                        <a:solidFill>
                          <a:schemeClr val="tx1"/>
                        </a:solidFill>
                      </a:endParaRPr>
                    </a:p>
                  </a:txBody>
                  <a:tcPr/>
                </a:tc>
                <a:tc>
                  <a:txBody>
                    <a:bodyPr/>
                    <a:lstStyle/>
                    <a:p>
                      <a:pPr algn="ctr"/>
                      <a:r>
                        <a:rPr lang="en-US" sz="2400" b="0" kern="1200" dirty="0">
                          <a:solidFill>
                            <a:schemeClr val="tx1"/>
                          </a:solidFill>
                          <a:effectLst/>
                        </a:rPr>
                        <a:t>Type C</a:t>
                      </a:r>
                      <a:endParaRPr lang="en-US" sz="2400" b="0" dirty="0">
                        <a:solidFill>
                          <a:schemeClr val="tx1"/>
                        </a:solidFill>
                      </a:endParaRPr>
                    </a:p>
                  </a:txBody>
                  <a:tcPr/>
                </a:tc>
                <a:tc>
                  <a:txBody>
                    <a:bodyPr/>
                    <a:lstStyle/>
                    <a:p>
                      <a:pPr algn="ctr"/>
                      <a:r>
                        <a:rPr lang="en-US" sz="2400" b="0" kern="1200" dirty="0">
                          <a:solidFill>
                            <a:schemeClr val="tx1"/>
                          </a:solidFill>
                          <a:effectLst/>
                        </a:rPr>
                        <a:t>Type D</a:t>
                      </a:r>
                      <a:endParaRPr lang="en-US" sz="2400" b="0" dirty="0">
                        <a:solidFill>
                          <a:schemeClr val="tx1"/>
                        </a:solidFill>
                      </a:endParaRPr>
                    </a:p>
                  </a:txBody>
                  <a:tcPr/>
                </a:tc>
                <a:tc>
                  <a:txBody>
                    <a:bodyPr/>
                    <a:lstStyle/>
                    <a:p>
                      <a:pPr algn="ctr"/>
                      <a:r>
                        <a:rPr lang="en-US" sz="2400" b="0" kern="1200" dirty="0">
                          <a:solidFill>
                            <a:schemeClr val="tx1"/>
                          </a:solidFill>
                          <a:effectLst/>
                        </a:rPr>
                        <a:t>Type E</a:t>
                      </a:r>
                      <a:endParaRPr lang="en-US" sz="2400" b="0" dirty="0">
                        <a:solidFill>
                          <a:schemeClr val="tx1"/>
                        </a:solidFill>
                      </a:endParaRPr>
                    </a:p>
                  </a:txBody>
                  <a:tcPr/>
                </a:tc>
                <a:extLst>
                  <a:ext uri="{0D108BD9-81ED-4DB2-BD59-A6C34878D82A}">
                    <a16:rowId xmlns:a16="http://schemas.microsoft.com/office/drawing/2014/main" val="1298602535"/>
                  </a:ext>
                </a:extLst>
              </a:tr>
              <a:tr h="370840">
                <a:tc>
                  <a:txBody>
                    <a:bodyPr/>
                    <a:lstStyle/>
                    <a:p>
                      <a:pPr algn="ctr"/>
                      <a:r>
                        <a:rPr lang="en-US" sz="2400" dirty="0"/>
                        <a:t>Polyhydramnios</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extLst>
                  <a:ext uri="{0D108BD9-81ED-4DB2-BD59-A6C34878D82A}">
                    <a16:rowId xmlns:a16="http://schemas.microsoft.com/office/drawing/2014/main" val="2389497088"/>
                  </a:ext>
                </a:extLst>
              </a:tr>
              <a:tr h="370840">
                <a:tc>
                  <a:txBody>
                    <a:bodyPr/>
                    <a:lstStyle/>
                    <a:p>
                      <a:pPr algn="ctr"/>
                      <a:r>
                        <a:rPr lang="en-US" sz="2400" dirty="0"/>
                        <a:t>Excessive secretions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extLst>
                  <a:ext uri="{0D108BD9-81ED-4DB2-BD59-A6C34878D82A}">
                    <a16:rowId xmlns:a16="http://schemas.microsoft.com/office/drawing/2014/main" val="945452759"/>
                  </a:ext>
                </a:extLst>
              </a:tr>
              <a:tr h="370840">
                <a:tc>
                  <a:txBody>
                    <a:bodyPr/>
                    <a:lstStyle/>
                    <a:p>
                      <a:pPr algn="ctr"/>
                      <a:r>
                        <a:rPr lang="en-US" sz="2400" dirty="0"/>
                        <a:t>Aspiration pneumonia</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extLst>
                  <a:ext uri="{0D108BD9-81ED-4DB2-BD59-A6C34878D82A}">
                    <a16:rowId xmlns:a16="http://schemas.microsoft.com/office/drawing/2014/main" val="1341362792"/>
                  </a:ext>
                </a:extLst>
              </a:tr>
              <a:tr h="370840">
                <a:tc>
                  <a:txBody>
                    <a:bodyPr/>
                    <a:lstStyle/>
                    <a:p>
                      <a:pPr algn="ctr"/>
                      <a:r>
                        <a:rPr lang="en-US" sz="2400" dirty="0"/>
                        <a:t>Gastric distention</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extLst>
                  <a:ext uri="{0D108BD9-81ED-4DB2-BD59-A6C34878D82A}">
                    <a16:rowId xmlns:a16="http://schemas.microsoft.com/office/drawing/2014/main" val="1485344154"/>
                  </a:ext>
                </a:extLst>
              </a:tr>
            </a:tbl>
          </a:graphicData>
        </a:graphic>
      </p:graphicFrame>
    </p:spTree>
    <p:extLst>
      <p:ext uri="{BB962C8B-B14F-4D97-AF65-F5344CB8AC3E}">
        <p14:creationId xmlns:p14="http://schemas.microsoft.com/office/powerpoint/2010/main" val="2896470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6683-EBF9-ED85-6062-E40707440D70}"/>
              </a:ext>
            </a:extLst>
          </p:cNvPr>
          <p:cNvSpPr>
            <a:spLocks noGrp="1"/>
          </p:cNvSpPr>
          <p:nvPr>
            <p:ph type="title"/>
          </p:nvPr>
        </p:nvSpPr>
        <p:spPr/>
        <p:txBody>
          <a:bodyPr/>
          <a:lstStyle/>
          <a:p>
            <a:r>
              <a:rPr lang="en-US" dirty="0"/>
              <a:t>Clinical features – Esophageal atresia</a:t>
            </a:r>
          </a:p>
        </p:txBody>
      </p:sp>
      <p:sp>
        <p:nvSpPr>
          <p:cNvPr id="3" name="Content Placeholder 2">
            <a:extLst>
              <a:ext uri="{FF2B5EF4-FFF2-40B4-BE49-F238E27FC236}">
                <a16:creationId xmlns:a16="http://schemas.microsoft.com/office/drawing/2014/main" id="{A2B882ED-9B97-B910-A8CF-D3FD626226A1}"/>
              </a:ext>
            </a:extLst>
          </p:cNvPr>
          <p:cNvSpPr>
            <a:spLocks noGrp="1"/>
          </p:cNvSpPr>
          <p:nvPr>
            <p:ph idx="1"/>
          </p:nvPr>
        </p:nvSpPr>
        <p:spPr/>
        <p:txBody>
          <a:bodyPr>
            <a:normAutofit/>
          </a:bodyPr>
          <a:lstStyle/>
          <a:p>
            <a:r>
              <a:rPr lang="en-US" b="1" dirty="0"/>
              <a:t>Definition</a:t>
            </a:r>
            <a:r>
              <a:rPr lang="en-US" dirty="0"/>
              <a:t>: a congenital defect in which the upper esophagus is not connected to the lower esophagus and ends blindly instead</a:t>
            </a:r>
          </a:p>
          <a:p>
            <a:r>
              <a:rPr lang="en-US" b="1" dirty="0"/>
              <a:t>Prenatal features</a:t>
            </a:r>
          </a:p>
          <a:p>
            <a:pPr lvl="1"/>
            <a:r>
              <a:rPr lang="en-US" dirty="0">
                <a:solidFill>
                  <a:srgbClr val="C00000"/>
                </a:solidFill>
              </a:rPr>
              <a:t>Polyhydramnios</a:t>
            </a:r>
          </a:p>
          <a:p>
            <a:pPr lvl="2"/>
            <a:r>
              <a:rPr lang="en-US" dirty="0"/>
              <a:t>The fetus is unable to swallow amniotic fluid.</a:t>
            </a:r>
          </a:p>
          <a:p>
            <a:pPr lvl="2"/>
            <a:r>
              <a:rPr lang="en-US" dirty="0"/>
              <a:t>Occurs in approx. 57% of pregnancies</a:t>
            </a:r>
          </a:p>
          <a:p>
            <a:pPr lvl="1"/>
            <a:r>
              <a:rPr lang="en-US" dirty="0"/>
              <a:t>Associated with an increased risk of premature birth</a:t>
            </a:r>
          </a:p>
          <a:p>
            <a:r>
              <a:rPr lang="en-US" b="1" dirty="0"/>
              <a:t>Postnatal features</a:t>
            </a:r>
          </a:p>
          <a:p>
            <a:pPr lvl="1"/>
            <a:r>
              <a:rPr lang="en-US" dirty="0"/>
              <a:t>Pooling of secretions → excessive secretions/foaming at the mouth</a:t>
            </a:r>
          </a:p>
          <a:p>
            <a:pPr lvl="2"/>
            <a:r>
              <a:rPr lang="en-US" dirty="0"/>
              <a:t>Choking, </a:t>
            </a:r>
            <a:r>
              <a:rPr lang="en-US" dirty="0">
                <a:solidFill>
                  <a:srgbClr val="C00000"/>
                </a:solidFill>
              </a:rPr>
              <a:t>drooling</a:t>
            </a:r>
          </a:p>
          <a:p>
            <a:pPr lvl="2"/>
            <a:r>
              <a:rPr lang="en-US" dirty="0"/>
              <a:t>Inability to feed</a:t>
            </a:r>
          </a:p>
          <a:p>
            <a:pPr lvl="2"/>
            <a:r>
              <a:rPr lang="en-US" dirty="0"/>
              <a:t>Vomiting</a:t>
            </a:r>
          </a:p>
        </p:txBody>
      </p:sp>
    </p:spTree>
    <p:extLst>
      <p:ext uri="{BB962C8B-B14F-4D97-AF65-F5344CB8AC3E}">
        <p14:creationId xmlns:p14="http://schemas.microsoft.com/office/powerpoint/2010/main" val="2730069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4997-ABC8-3B49-6713-53D14B3055AE}"/>
              </a:ext>
            </a:extLst>
          </p:cNvPr>
          <p:cNvSpPr>
            <a:spLocks noGrp="1"/>
          </p:cNvSpPr>
          <p:nvPr>
            <p:ph type="title"/>
          </p:nvPr>
        </p:nvSpPr>
        <p:spPr/>
        <p:txBody>
          <a:bodyPr/>
          <a:lstStyle/>
          <a:p>
            <a:r>
              <a:rPr lang="en-US" dirty="0"/>
              <a:t>Clinical features – Tracheoesophageal fistula</a:t>
            </a:r>
          </a:p>
        </p:txBody>
      </p:sp>
      <p:sp>
        <p:nvSpPr>
          <p:cNvPr id="3" name="Content Placeholder 2">
            <a:extLst>
              <a:ext uri="{FF2B5EF4-FFF2-40B4-BE49-F238E27FC236}">
                <a16:creationId xmlns:a16="http://schemas.microsoft.com/office/drawing/2014/main" id="{4D6B02E4-C711-2CC1-4523-B80E88133447}"/>
              </a:ext>
            </a:extLst>
          </p:cNvPr>
          <p:cNvSpPr>
            <a:spLocks noGrp="1"/>
          </p:cNvSpPr>
          <p:nvPr>
            <p:ph idx="1"/>
          </p:nvPr>
        </p:nvSpPr>
        <p:spPr/>
        <p:txBody>
          <a:bodyPr>
            <a:normAutofit lnSpcReduction="10000"/>
          </a:bodyPr>
          <a:lstStyle/>
          <a:p>
            <a:r>
              <a:rPr lang="en-US" b="1" dirty="0"/>
              <a:t>Definition</a:t>
            </a:r>
            <a:r>
              <a:rPr lang="en-US" dirty="0"/>
              <a:t>: an abnormal connection between the trachea and esophagus that may be connected to the proximal and/or distal esophageal segment</a:t>
            </a:r>
          </a:p>
          <a:p>
            <a:r>
              <a:rPr lang="en-US" b="1" dirty="0"/>
              <a:t>Postnatal features</a:t>
            </a:r>
          </a:p>
          <a:p>
            <a:pPr lvl="1"/>
            <a:r>
              <a:rPr lang="en-US" dirty="0"/>
              <a:t>Aspiration and subsequent aspiration pneumonia (especially if the fistula is connected to the proximal esophageal segment) </a:t>
            </a:r>
          </a:p>
          <a:p>
            <a:pPr lvl="2"/>
            <a:r>
              <a:rPr lang="en-US" dirty="0">
                <a:solidFill>
                  <a:srgbClr val="C00000"/>
                </a:solidFill>
              </a:rPr>
              <a:t>Coughing spells </a:t>
            </a:r>
            <a:r>
              <a:rPr lang="en-US" dirty="0">
                <a:solidFill>
                  <a:srgbClr val="0070C0"/>
                </a:solidFill>
              </a:rPr>
              <a:t>(Saliva overflows from the esophagus into the trachea)</a:t>
            </a:r>
          </a:p>
          <a:p>
            <a:pPr lvl="2"/>
            <a:r>
              <a:rPr lang="en-US" dirty="0">
                <a:solidFill>
                  <a:srgbClr val="C00000"/>
                </a:solidFill>
              </a:rPr>
              <a:t>Rales</a:t>
            </a:r>
          </a:p>
          <a:p>
            <a:pPr lvl="2"/>
            <a:r>
              <a:rPr lang="en-US" dirty="0">
                <a:solidFill>
                  <a:srgbClr val="C00000"/>
                </a:solidFill>
              </a:rPr>
              <a:t>Cyanotic attacks </a:t>
            </a:r>
            <a:r>
              <a:rPr lang="en-US" dirty="0"/>
              <a:t>due to reflex laryngospasms that prevent reflux aspiration</a:t>
            </a:r>
          </a:p>
          <a:p>
            <a:pPr lvl="1"/>
            <a:r>
              <a:rPr lang="en-US" dirty="0"/>
              <a:t>If the fistula is connected to the distal esophageal segment: gastric distention</a:t>
            </a:r>
          </a:p>
          <a:p>
            <a:pPr marL="0" indent="0">
              <a:buNone/>
            </a:pPr>
            <a:r>
              <a:rPr lang="en-US" b="1" dirty="0"/>
              <a:t>Note: </a:t>
            </a:r>
            <a:r>
              <a:rPr lang="en-US" dirty="0"/>
              <a:t>Newborns usually present with symptoms directly after birth. The exception is Gross type E fistula, in which the diagnosis of a small H-type tracheoesophageal fistula may occur as late as adulthood</a:t>
            </a:r>
          </a:p>
        </p:txBody>
      </p:sp>
    </p:spTree>
    <p:extLst>
      <p:ext uri="{BB962C8B-B14F-4D97-AF65-F5344CB8AC3E}">
        <p14:creationId xmlns:p14="http://schemas.microsoft.com/office/powerpoint/2010/main" val="2046939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81394A-23ED-F570-49B7-96DF1750C1AF}"/>
              </a:ext>
            </a:extLst>
          </p:cNvPr>
          <p:cNvSpPr>
            <a:spLocks noGrp="1"/>
          </p:cNvSpPr>
          <p:nvPr>
            <p:ph type="title"/>
          </p:nvPr>
        </p:nvSpPr>
        <p:spPr/>
        <p:txBody>
          <a:bodyPr/>
          <a:lstStyle/>
          <a:p>
            <a:r>
              <a:rPr lang="en-US" dirty="0"/>
              <a:t>Diagnostics</a:t>
            </a:r>
          </a:p>
        </p:txBody>
      </p:sp>
      <p:sp>
        <p:nvSpPr>
          <p:cNvPr id="5" name="Content Placeholder 4">
            <a:extLst>
              <a:ext uri="{FF2B5EF4-FFF2-40B4-BE49-F238E27FC236}">
                <a16:creationId xmlns:a16="http://schemas.microsoft.com/office/drawing/2014/main" id="{16DB34BD-2F1F-59EB-91C4-C93DEEC47659}"/>
              </a:ext>
            </a:extLst>
          </p:cNvPr>
          <p:cNvSpPr>
            <a:spLocks noGrp="1"/>
          </p:cNvSpPr>
          <p:nvPr>
            <p:ph sz="half" idx="1"/>
          </p:nvPr>
        </p:nvSpPr>
        <p:spPr>
          <a:xfrm>
            <a:off x="838200" y="1306851"/>
            <a:ext cx="7310120" cy="4870112"/>
          </a:xfrm>
        </p:spPr>
        <p:txBody>
          <a:bodyPr>
            <a:normAutofit/>
          </a:bodyPr>
          <a:lstStyle/>
          <a:p>
            <a:r>
              <a:rPr lang="en-US" dirty="0"/>
              <a:t>Placement of a feeding tube: the feeding tube cannot pass through the esophagus in the case of esophageal atresia</a:t>
            </a:r>
          </a:p>
          <a:p>
            <a:r>
              <a:rPr lang="en-US" dirty="0"/>
              <a:t>X-ray of the thorax/abdomen</a:t>
            </a:r>
          </a:p>
          <a:p>
            <a:pPr lvl="1"/>
            <a:r>
              <a:rPr lang="en-US" dirty="0"/>
              <a:t>Esophageal pouch (except with an H‑type fistula) </a:t>
            </a:r>
          </a:p>
          <a:p>
            <a:pPr lvl="1"/>
            <a:r>
              <a:rPr lang="en-US" dirty="0"/>
              <a:t>Large gastric bubble: air in the stomach (gross types A and B present with a gasless abdomen)</a:t>
            </a:r>
          </a:p>
          <a:p>
            <a:r>
              <a:rPr lang="en-US" dirty="0"/>
              <a:t>Further diagnostics concerning VACTERL anomalies</a:t>
            </a:r>
          </a:p>
          <a:p>
            <a:pPr lvl="1"/>
            <a:r>
              <a:rPr lang="en-US" dirty="0"/>
              <a:t>Ultrasound of the abdomen</a:t>
            </a:r>
          </a:p>
          <a:p>
            <a:pPr lvl="1"/>
            <a:r>
              <a:rPr lang="en-US" dirty="0"/>
              <a:t>Echocardiography</a:t>
            </a:r>
          </a:p>
        </p:txBody>
      </p:sp>
      <p:pic>
        <p:nvPicPr>
          <p:cNvPr id="2050" name="Picture 2" descr="Esophageal atresia Gross type C (Vogt 3b)">
            <a:extLst>
              <a:ext uri="{FF2B5EF4-FFF2-40B4-BE49-F238E27FC236}">
                <a16:creationId xmlns:a16="http://schemas.microsoft.com/office/drawing/2014/main" id="{C6F9282A-4643-A248-EF0F-02660C01561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262844" y="1306513"/>
            <a:ext cx="3090956" cy="487045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EF3BA159-57E0-84D3-EC16-25082C8F7E4B}"/>
              </a:ext>
            </a:extLst>
          </p:cNvPr>
          <p:cNvSpPr/>
          <p:nvPr/>
        </p:nvSpPr>
        <p:spPr>
          <a:xfrm>
            <a:off x="9396920" y="1306513"/>
            <a:ext cx="982494" cy="82384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635A73E-D468-F69A-B232-D396445410CB}"/>
              </a:ext>
            </a:extLst>
          </p:cNvPr>
          <p:cNvSpPr/>
          <p:nvPr/>
        </p:nvSpPr>
        <p:spPr>
          <a:xfrm rot="2658022">
            <a:off x="9482065" y="2873162"/>
            <a:ext cx="1606381" cy="234821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7395CF49-C0D5-6BF2-C9CC-5AAE91EE5F2D}"/>
              </a:ext>
            </a:extLst>
          </p:cNvPr>
          <p:cNvCxnSpPr>
            <a:cxnSpLocks/>
          </p:cNvCxnSpPr>
          <p:nvPr/>
        </p:nvCxnSpPr>
        <p:spPr>
          <a:xfrm flipV="1">
            <a:off x="7754635" y="2013626"/>
            <a:ext cx="1642285" cy="11283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008B7E6-E614-DF72-2DAF-D81FBC0FC767}"/>
              </a:ext>
            </a:extLst>
          </p:cNvPr>
          <p:cNvCxnSpPr>
            <a:cxnSpLocks/>
          </p:cNvCxnSpPr>
          <p:nvPr/>
        </p:nvCxnSpPr>
        <p:spPr>
          <a:xfrm>
            <a:off x="6770451" y="3978613"/>
            <a:ext cx="2451370" cy="2431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089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977C52-1EE1-3D7B-EFCD-158A84ADD82D}"/>
              </a:ext>
            </a:extLst>
          </p:cNvPr>
          <p:cNvSpPr>
            <a:spLocks noGrp="1"/>
          </p:cNvSpPr>
          <p:nvPr>
            <p:ph type="title"/>
          </p:nvPr>
        </p:nvSpPr>
        <p:spPr/>
        <p:txBody>
          <a:bodyPr/>
          <a:lstStyle/>
          <a:p>
            <a:r>
              <a:rPr lang="en-US" dirty="0"/>
              <a:t>Management</a:t>
            </a:r>
          </a:p>
        </p:txBody>
      </p:sp>
      <p:sp>
        <p:nvSpPr>
          <p:cNvPr id="6" name="Content Placeholder 5">
            <a:extLst>
              <a:ext uri="{FF2B5EF4-FFF2-40B4-BE49-F238E27FC236}">
                <a16:creationId xmlns:a16="http://schemas.microsoft.com/office/drawing/2014/main" id="{72112579-C458-8296-7B56-435ACA73412D}"/>
              </a:ext>
            </a:extLst>
          </p:cNvPr>
          <p:cNvSpPr>
            <a:spLocks noGrp="1"/>
          </p:cNvSpPr>
          <p:nvPr>
            <p:ph idx="1"/>
          </p:nvPr>
        </p:nvSpPr>
        <p:spPr>
          <a:xfrm>
            <a:off x="838200" y="1233905"/>
            <a:ext cx="10515600" cy="5116095"/>
          </a:xfrm>
        </p:spPr>
        <p:txBody>
          <a:bodyPr>
            <a:normAutofit lnSpcReduction="10000"/>
          </a:bodyPr>
          <a:lstStyle/>
          <a:p>
            <a:r>
              <a:rPr lang="en-US" b="1" dirty="0"/>
              <a:t>Preoperative</a:t>
            </a:r>
          </a:p>
          <a:p>
            <a:pPr lvl="1"/>
            <a:r>
              <a:rPr lang="en-US" dirty="0"/>
              <a:t>Placement of an oroesophageal or </a:t>
            </a:r>
            <a:r>
              <a:rPr lang="en-US" dirty="0">
                <a:solidFill>
                  <a:srgbClr val="C00000"/>
                </a:solidFill>
              </a:rPr>
              <a:t>nasoesophageal tube </a:t>
            </a:r>
            <a:r>
              <a:rPr lang="en-US" dirty="0"/>
              <a:t>for continuous suction of secretions to prevent aspiration and facilitate breathing.</a:t>
            </a:r>
          </a:p>
          <a:p>
            <a:pPr lvl="1"/>
            <a:r>
              <a:rPr lang="en-US" dirty="0">
                <a:solidFill>
                  <a:srgbClr val="C00000"/>
                </a:solidFill>
              </a:rPr>
              <a:t>Upper body elevated</a:t>
            </a:r>
            <a:r>
              <a:rPr lang="en-US" dirty="0"/>
              <a:t>, left lateral decubitus position.</a:t>
            </a:r>
          </a:p>
          <a:p>
            <a:pPr lvl="1"/>
            <a:r>
              <a:rPr lang="en-US" dirty="0">
                <a:solidFill>
                  <a:srgbClr val="C00000"/>
                </a:solidFill>
              </a:rPr>
              <a:t>Antibiotics</a:t>
            </a:r>
            <a:r>
              <a:rPr lang="en-US" dirty="0"/>
              <a:t> in case of </a:t>
            </a:r>
            <a:r>
              <a:rPr lang="en-US" dirty="0">
                <a:solidFill>
                  <a:srgbClr val="C00000"/>
                </a:solidFill>
              </a:rPr>
              <a:t>aspiration pneumonia</a:t>
            </a:r>
            <a:r>
              <a:rPr lang="en-US" dirty="0"/>
              <a:t>.</a:t>
            </a:r>
          </a:p>
          <a:p>
            <a:pPr lvl="1"/>
            <a:r>
              <a:rPr lang="en-US" dirty="0">
                <a:solidFill>
                  <a:srgbClr val="C00000"/>
                </a:solidFill>
              </a:rPr>
              <a:t>Keep infant breathing spontaneously</a:t>
            </a:r>
            <a:r>
              <a:rPr lang="en-US" dirty="0"/>
              <a:t>; routine endotracheal intubation should be avoided because of the risk for gastric perforation and worsening respiratory distress as the abdomen becomes distended from ventilation through the TEF.</a:t>
            </a:r>
          </a:p>
          <a:p>
            <a:pPr lvl="1"/>
            <a:r>
              <a:rPr lang="en-US" dirty="0"/>
              <a:t>Infants who potentially have </a:t>
            </a:r>
            <a:r>
              <a:rPr lang="en-US" b="1" dirty="0"/>
              <a:t>esophageal atresia </a:t>
            </a:r>
            <a:r>
              <a:rPr lang="en-US" dirty="0">
                <a:solidFill>
                  <a:srgbClr val="C00000"/>
                </a:solidFill>
              </a:rPr>
              <a:t>should not be fed orally under any circumstances</a:t>
            </a:r>
            <a:r>
              <a:rPr lang="en-US" dirty="0"/>
              <a:t>.</a:t>
            </a:r>
          </a:p>
          <a:p>
            <a:r>
              <a:rPr lang="en-US" b="1" dirty="0"/>
              <a:t>Surgery</a:t>
            </a:r>
          </a:p>
          <a:p>
            <a:pPr lvl="1"/>
            <a:r>
              <a:rPr lang="en-US" dirty="0"/>
              <a:t>Surgical treatment should be performed </a:t>
            </a:r>
            <a:r>
              <a:rPr lang="en-US" dirty="0">
                <a:solidFill>
                  <a:srgbClr val="C00000"/>
                </a:solidFill>
              </a:rPr>
              <a:t>within the first 24 hours of birth</a:t>
            </a:r>
          </a:p>
          <a:p>
            <a:pPr lvl="2"/>
            <a:r>
              <a:rPr lang="en-US" dirty="0"/>
              <a:t>Timing of surgery can be quite emergent, as every inspiration may be diverted into the stomach</a:t>
            </a:r>
          </a:p>
        </p:txBody>
      </p:sp>
    </p:spTree>
    <p:extLst>
      <p:ext uri="{BB962C8B-B14F-4D97-AF65-F5344CB8AC3E}">
        <p14:creationId xmlns:p14="http://schemas.microsoft.com/office/powerpoint/2010/main" val="725957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3B78-74B1-BB55-796B-D1657E95B81D}"/>
              </a:ext>
            </a:extLst>
          </p:cNvPr>
          <p:cNvSpPr>
            <a:spLocks noGrp="1"/>
          </p:cNvSpPr>
          <p:nvPr>
            <p:ph type="title"/>
          </p:nvPr>
        </p:nvSpPr>
        <p:spPr/>
        <p:txBody>
          <a:bodyPr/>
          <a:lstStyle/>
          <a:p>
            <a:r>
              <a:rPr lang="en-US" dirty="0"/>
              <a:t>Management cont.</a:t>
            </a:r>
          </a:p>
        </p:txBody>
      </p:sp>
      <p:sp>
        <p:nvSpPr>
          <p:cNvPr id="3" name="Content Placeholder 2">
            <a:extLst>
              <a:ext uri="{FF2B5EF4-FFF2-40B4-BE49-F238E27FC236}">
                <a16:creationId xmlns:a16="http://schemas.microsoft.com/office/drawing/2014/main" id="{7683BEDB-8147-8EE9-845A-99332E15025E}"/>
              </a:ext>
            </a:extLst>
          </p:cNvPr>
          <p:cNvSpPr>
            <a:spLocks noGrp="1"/>
          </p:cNvSpPr>
          <p:nvPr>
            <p:ph idx="1"/>
          </p:nvPr>
        </p:nvSpPr>
        <p:spPr/>
        <p:txBody>
          <a:bodyPr>
            <a:normAutofit lnSpcReduction="10000"/>
          </a:bodyPr>
          <a:lstStyle/>
          <a:p>
            <a:r>
              <a:rPr lang="en-US" b="1" dirty="0"/>
              <a:t>Surgery</a:t>
            </a:r>
            <a:r>
              <a:rPr lang="en-US" dirty="0"/>
              <a:t> cont.</a:t>
            </a:r>
          </a:p>
          <a:p>
            <a:pPr lvl="1"/>
            <a:r>
              <a:rPr lang="en-US" dirty="0"/>
              <a:t>The goal is to reconnect the upper esophageal pouch and the lower esophagus</a:t>
            </a:r>
          </a:p>
          <a:p>
            <a:pPr lvl="1"/>
            <a:r>
              <a:rPr lang="en-US" dirty="0"/>
              <a:t>A long gap between both ends of the esophagus (more than 3 vertebral bodies) may not allow primary repair.</a:t>
            </a:r>
          </a:p>
          <a:p>
            <a:pPr lvl="2"/>
            <a:r>
              <a:rPr lang="en-US" dirty="0"/>
              <a:t>In this case, a gastrostomy tube is necessary to allow enteral feeding</a:t>
            </a:r>
          </a:p>
          <a:p>
            <a:pPr lvl="2"/>
            <a:r>
              <a:rPr lang="en-US" dirty="0"/>
              <a:t>Treatment options include promoting elongation of the esophagus (via the </a:t>
            </a:r>
            <a:r>
              <a:rPr lang="en-US" dirty="0" err="1"/>
              <a:t>Foker</a:t>
            </a:r>
            <a:r>
              <a:rPr lang="en-US" dirty="0"/>
              <a:t> technique) and colon interposition</a:t>
            </a:r>
          </a:p>
          <a:p>
            <a:pPr lvl="1"/>
            <a:r>
              <a:rPr lang="en-US" b="1" dirty="0"/>
              <a:t>Operation</a:t>
            </a:r>
          </a:p>
          <a:p>
            <a:pPr lvl="2"/>
            <a:r>
              <a:rPr lang="en-US" dirty="0"/>
              <a:t>Confirmation of diagnosis via bronchoscopy, opportunity to localize fistula and possibly occlude with balloon catheter</a:t>
            </a:r>
          </a:p>
          <a:p>
            <a:pPr lvl="2"/>
            <a:r>
              <a:rPr lang="en-US" b="1" dirty="0">
                <a:solidFill>
                  <a:srgbClr val="C00000"/>
                </a:solidFill>
              </a:rPr>
              <a:t>Right</a:t>
            </a:r>
            <a:r>
              <a:rPr lang="en-US" dirty="0"/>
              <a:t> </a:t>
            </a:r>
            <a:r>
              <a:rPr lang="en-US" b="1" dirty="0">
                <a:solidFill>
                  <a:srgbClr val="C00000"/>
                </a:solidFill>
              </a:rPr>
              <a:t>thoracotomy</a:t>
            </a:r>
            <a:r>
              <a:rPr lang="en-US" dirty="0"/>
              <a:t> to close/divide fistula</a:t>
            </a:r>
          </a:p>
          <a:p>
            <a:pPr lvl="3"/>
            <a:r>
              <a:rPr lang="en-US" sz="2000" dirty="0">
                <a:solidFill>
                  <a:srgbClr val="C00000"/>
                </a:solidFill>
              </a:rPr>
              <a:t>If a right-sided aortic arch is present </a:t>
            </a:r>
            <a:r>
              <a:rPr lang="en-US" sz="2000" dirty="0">
                <a:solidFill>
                  <a:srgbClr val="C00000"/>
                </a:solidFill>
                <a:sym typeface="Wingdings" panose="05000000000000000000" pitchFamily="2" charset="2"/>
              </a:rPr>
              <a:t></a:t>
            </a:r>
            <a:r>
              <a:rPr lang="en-US" sz="2000" dirty="0">
                <a:solidFill>
                  <a:srgbClr val="C00000"/>
                </a:solidFill>
              </a:rPr>
              <a:t> left-sided thoracotomy </a:t>
            </a:r>
          </a:p>
          <a:p>
            <a:pPr lvl="2"/>
            <a:r>
              <a:rPr lang="en-US" dirty="0"/>
              <a:t>Mobilization of proximal/distal esophagus and create tension free anastomosis</a:t>
            </a:r>
          </a:p>
          <a:p>
            <a:pPr lvl="2"/>
            <a:r>
              <a:rPr lang="en-US" dirty="0"/>
              <a:t>Same can be done thoracoscopically </a:t>
            </a:r>
          </a:p>
        </p:txBody>
      </p:sp>
    </p:spTree>
    <p:extLst>
      <p:ext uri="{BB962C8B-B14F-4D97-AF65-F5344CB8AC3E}">
        <p14:creationId xmlns:p14="http://schemas.microsoft.com/office/powerpoint/2010/main" val="3700770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19AF3-0430-F37E-F32F-4CCDE3757983}"/>
              </a:ext>
            </a:extLst>
          </p:cNvPr>
          <p:cNvSpPr>
            <a:spLocks noGrp="1"/>
          </p:cNvSpPr>
          <p:nvPr>
            <p:ph type="title"/>
          </p:nvPr>
        </p:nvSpPr>
        <p:spPr/>
        <p:txBody>
          <a:bodyPr/>
          <a:lstStyle/>
          <a:p>
            <a:r>
              <a:rPr lang="en-US" dirty="0"/>
              <a:t>Management cont.</a:t>
            </a:r>
          </a:p>
        </p:txBody>
      </p:sp>
      <p:sp>
        <p:nvSpPr>
          <p:cNvPr id="3" name="Content Placeholder 2">
            <a:extLst>
              <a:ext uri="{FF2B5EF4-FFF2-40B4-BE49-F238E27FC236}">
                <a16:creationId xmlns:a16="http://schemas.microsoft.com/office/drawing/2014/main" id="{0DFD7EF2-4366-A89F-A7B0-26B35E916D84}"/>
              </a:ext>
            </a:extLst>
          </p:cNvPr>
          <p:cNvSpPr>
            <a:spLocks noGrp="1"/>
          </p:cNvSpPr>
          <p:nvPr>
            <p:ph idx="1"/>
          </p:nvPr>
        </p:nvSpPr>
        <p:spPr>
          <a:xfrm>
            <a:off x="838200" y="1264386"/>
            <a:ext cx="10515600" cy="5004334"/>
          </a:xfrm>
        </p:spPr>
        <p:txBody>
          <a:bodyPr>
            <a:normAutofit/>
          </a:bodyPr>
          <a:lstStyle/>
          <a:p>
            <a:r>
              <a:rPr lang="en-US" b="1" dirty="0"/>
              <a:t>Surgery</a:t>
            </a:r>
            <a:r>
              <a:rPr lang="en-US" dirty="0"/>
              <a:t> cont.</a:t>
            </a:r>
          </a:p>
          <a:p>
            <a:pPr lvl="1"/>
            <a:r>
              <a:rPr lang="en-US" dirty="0"/>
              <a:t>Peri-operative complications</a:t>
            </a:r>
          </a:p>
          <a:p>
            <a:pPr lvl="2"/>
            <a:r>
              <a:rPr lang="en-US" sz="2200" dirty="0"/>
              <a:t>Air leak at tracheal repair site</a:t>
            </a:r>
          </a:p>
          <a:p>
            <a:pPr lvl="2"/>
            <a:r>
              <a:rPr lang="en-US" sz="2200" dirty="0"/>
              <a:t>Anastomotic leak of esophagus</a:t>
            </a:r>
          </a:p>
          <a:p>
            <a:pPr lvl="1"/>
            <a:r>
              <a:rPr lang="en-US" dirty="0"/>
              <a:t>Long Term </a:t>
            </a:r>
          </a:p>
          <a:p>
            <a:pPr lvl="2"/>
            <a:r>
              <a:rPr lang="en-US" sz="2200" dirty="0"/>
              <a:t>Anastomotic stricture of esophagus</a:t>
            </a:r>
          </a:p>
          <a:p>
            <a:pPr lvl="2"/>
            <a:r>
              <a:rPr lang="en-US" sz="2200" dirty="0"/>
              <a:t>Gastroesophageal reflux w/wo stricture formation</a:t>
            </a:r>
          </a:p>
          <a:p>
            <a:pPr lvl="2"/>
            <a:r>
              <a:rPr lang="en-US" sz="2200" dirty="0"/>
              <a:t>Tracheomalacia</a:t>
            </a:r>
          </a:p>
          <a:p>
            <a:r>
              <a:rPr lang="en-US" b="1" dirty="0"/>
              <a:t>Post-operative Management</a:t>
            </a:r>
          </a:p>
          <a:p>
            <a:pPr lvl="1"/>
            <a:r>
              <a:rPr lang="en-US" dirty="0"/>
              <a:t>Routine milestones for post op care</a:t>
            </a:r>
          </a:p>
          <a:p>
            <a:pPr lvl="2"/>
            <a:r>
              <a:rPr lang="en-US" dirty="0"/>
              <a:t>Assessment of patency of esophagus with esophagogram (post-op day 5-7)</a:t>
            </a:r>
          </a:p>
          <a:p>
            <a:pPr lvl="2"/>
            <a:r>
              <a:rPr lang="en-US" dirty="0"/>
              <a:t>Oral feeds </a:t>
            </a:r>
          </a:p>
          <a:p>
            <a:pPr lvl="2"/>
            <a:r>
              <a:rPr lang="en-US" dirty="0"/>
              <a:t>Gastroesophageal reflux prophylaxis </a:t>
            </a:r>
          </a:p>
        </p:txBody>
      </p:sp>
    </p:spTree>
    <p:extLst>
      <p:ext uri="{BB962C8B-B14F-4D97-AF65-F5344CB8AC3E}">
        <p14:creationId xmlns:p14="http://schemas.microsoft.com/office/powerpoint/2010/main" val="695193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58733E-D2A4-4225-2207-F487C9784553}"/>
              </a:ext>
            </a:extLst>
          </p:cNvPr>
          <p:cNvSpPr>
            <a:spLocks noGrp="1"/>
          </p:cNvSpPr>
          <p:nvPr>
            <p:ph type="title"/>
          </p:nvPr>
        </p:nvSpPr>
        <p:spPr/>
        <p:txBody>
          <a:bodyPr/>
          <a:lstStyle/>
          <a:p>
            <a:r>
              <a:rPr lang="en-US" dirty="0">
                <a:solidFill>
                  <a:schemeClr val="accent2">
                    <a:lumMod val="50000"/>
                  </a:schemeClr>
                </a:solidFill>
              </a:rPr>
              <a:t>DDx: Double aortic arch</a:t>
            </a:r>
          </a:p>
        </p:txBody>
      </p:sp>
      <p:sp>
        <p:nvSpPr>
          <p:cNvPr id="6" name="Content Placeholder 5">
            <a:extLst>
              <a:ext uri="{FF2B5EF4-FFF2-40B4-BE49-F238E27FC236}">
                <a16:creationId xmlns:a16="http://schemas.microsoft.com/office/drawing/2014/main" id="{2DF1B746-B7F2-831D-85B5-2CFFE7639EFC}"/>
              </a:ext>
            </a:extLst>
          </p:cNvPr>
          <p:cNvSpPr>
            <a:spLocks noGrp="1"/>
          </p:cNvSpPr>
          <p:nvPr>
            <p:ph idx="1"/>
          </p:nvPr>
        </p:nvSpPr>
        <p:spPr>
          <a:xfrm>
            <a:off x="838200" y="1305026"/>
            <a:ext cx="6995160" cy="4871938"/>
          </a:xfrm>
        </p:spPr>
        <p:txBody>
          <a:bodyPr anchor="ctr">
            <a:normAutofit fontScale="85000" lnSpcReduction="20000"/>
          </a:bodyPr>
          <a:lstStyle/>
          <a:p>
            <a:r>
              <a:rPr lang="en-US" b="1" dirty="0">
                <a:solidFill>
                  <a:schemeClr val="accent2">
                    <a:lumMod val="50000"/>
                  </a:schemeClr>
                </a:solidFill>
              </a:rPr>
              <a:t>Definition</a:t>
            </a:r>
            <a:r>
              <a:rPr lang="en-US" dirty="0">
                <a:solidFill>
                  <a:schemeClr val="accent2">
                    <a:lumMod val="50000"/>
                  </a:schemeClr>
                </a:solidFill>
              </a:rPr>
              <a:t>: vascular ring anomaly; with subsequent constriction of the trachea and esophagus</a:t>
            </a:r>
          </a:p>
          <a:p>
            <a:r>
              <a:rPr lang="en-US" b="1" dirty="0">
                <a:solidFill>
                  <a:schemeClr val="accent2">
                    <a:lumMod val="50000"/>
                  </a:schemeClr>
                </a:solidFill>
              </a:rPr>
              <a:t>Clinical features</a:t>
            </a:r>
          </a:p>
          <a:p>
            <a:pPr lvl="1"/>
            <a:r>
              <a:rPr lang="en-US" sz="2600" dirty="0">
                <a:solidFill>
                  <a:schemeClr val="accent2">
                    <a:lumMod val="50000"/>
                  </a:schemeClr>
                </a:solidFill>
              </a:rPr>
              <a:t>Manifests within the first weeks of life</a:t>
            </a:r>
          </a:p>
          <a:p>
            <a:pPr lvl="1"/>
            <a:r>
              <a:rPr lang="en-US" sz="2600" dirty="0">
                <a:solidFill>
                  <a:schemeClr val="accent2">
                    <a:lumMod val="50000"/>
                  </a:schemeClr>
                </a:solidFill>
              </a:rPr>
              <a:t>Tracheal constriction: inspiratory and expiratory stridor, dyspnea, respiratory arrest</a:t>
            </a:r>
          </a:p>
          <a:p>
            <a:pPr lvl="2"/>
            <a:r>
              <a:rPr lang="en-US" sz="2400" dirty="0">
                <a:solidFill>
                  <a:schemeClr val="accent2">
                    <a:lumMod val="50000"/>
                  </a:schemeClr>
                </a:solidFill>
              </a:rPr>
              <a:t>Acute episodes of severe constriction and/or apnea with cyanosis may occur (can be life-threatening)</a:t>
            </a:r>
          </a:p>
          <a:p>
            <a:pPr lvl="2"/>
            <a:r>
              <a:rPr lang="en-US" sz="2400" dirty="0">
                <a:solidFill>
                  <a:schemeClr val="accent2">
                    <a:lumMod val="50000"/>
                  </a:schemeClr>
                </a:solidFill>
              </a:rPr>
              <a:t>Hyperextension of the head to improve airflow</a:t>
            </a:r>
          </a:p>
          <a:p>
            <a:pPr lvl="1"/>
            <a:r>
              <a:rPr lang="en-US" sz="2600" dirty="0">
                <a:solidFill>
                  <a:schemeClr val="accent2">
                    <a:lumMod val="50000"/>
                  </a:schemeClr>
                </a:solidFill>
              </a:rPr>
              <a:t>Esophageal constriction: dysphagia, choking, retching, vomiting, failure to thrive</a:t>
            </a:r>
          </a:p>
          <a:p>
            <a:r>
              <a:rPr lang="en-US" b="1" dirty="0">
                <a:solidFill>
                  <a:schemeClr val="accent2">
                    <a:lumMod val="50000"/>
                  </a:schemeClr>
                </a:solidFill>
              </a:rPr>
              <a:t>Diagnostics</a:t>
            </a:r>
          </a:p>
          <a:p>
            <a:pPr lvl="1"/>
            <a:r>
              <a:rPr lang="en-US" dirty="0">
                <a:solidFill>
                  <a:schemeClr val="accent2">
                    <a:lumMod val="50000"/>
                  </a:schemeClr>
                </a:solidFill>
              </a:rPr>
              <a:t>Chest x-ray (anteroposterior and lateral): shows anterior tracheal bowing and narrowing</a:t>
            </a:r>
          </a:p>
          <a:p>
            <a:pPr lvl="1"/>
            <a:r>
              <a:rPr lang="en-US" dirty="0">
                <a:solidFill>
                  <a:schemeClr val="accent2">
                    <a:lumMod val="50000"/>
                  </a:schemeClr>
                </a:solidFill>
              </a:rPr>
              <a:t>Chest CTA or MRA</a:t>
            </a:r>
          </a:p>
          <a:p>
            <a:r>
              <a:rPr lang="en-US" b="1" dirty="0">
                <a:solidFill>
                  <a:schemeClr val="accent2">
                    <a:lumMod val="50000"/>
                  </a:schemeClr>
                </a:solidFill>
              </a:rPr>
              <a:t>Treatment</a:t>
            </a:r>
            <a:r>
              <a:rPr lang="en-US" dirty="0">
                <a:solidFill>
                  <a:schemeClr val="accent2">
                    <a:lumMod val="50000"/>
                  </a:schemeClr>
                </a:solidFill>
              </a:rPr>
              <a:t>: surgical division of the minor arch</a:t>
            </a:r>
          </a:p>
        </p:txBody>
      </p:sp>
      <p:pic>
        <p:nvPicPr>
          <p:cNvPr id="1026" name="Picture 2" descr="Double aortic arch">
            <a:extLst>
              <a:ext uri="{FF2B5EF4-FFF2-40B4-BE49-F238E27FC236}">
                <a16:creationId xmlns:a16="http://schemas.microsoft.com/office/drawing/2014/main" id="{17BBE658-405A-6234-A8AB-895B87DC4F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811" r="5284" b="11674"/>
          <a:stretch/>
        </p:blipFill>
        <p:spPr bwMode="auto">
          <a:xfrm>
            <a:off x="7929407" y="1305026"/>
            <a:ext cx="3424393" cy="48719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7ECEB42-4CEE-4965-BAE1-8716AE40B432}"/>
              </a:ext>
            </a:extLst>
          </p:cNvPr>
          <p:cNvSpPr txBox="1"/>
          <p:nvPr/>
        </p:nvSpPr>
        <p:spPr>
          <a:xfrm>
            <a:off x="11521625" y="0"/>
            <a:ext cx="670375" cy="369332"/>
          </a:xfrm>
          <a:prstGeom prst="rect">
            <a:avLst/>
          </a:prstGeom>
          <a:noFill/>
          <a:ln>
            <a:solidFill>
              <a:schemeClr val="accent2">
                <a:lumMod val="75000"/>
              </a:schemeClr>
            </a:solidFill>
          </a:ln>
        </p:spPr>
        <p:txBody>
          <a:bodyPr wrap="none" rtlCol="0">
            <a:spAutoFit/>
          </a:bodyPr>
          <a:lstStyle/>
          <a:p>
            <a:pPr algn="ctr" rtl="1"/>
            <a:r>
              <a:rPr lang="ar-JO" b="1" dirty="0">
                <a:solidFill>
                  <a:schemeClr val="accent2">
                    <a:lumMod val="50000"/>
                  </a:schemeClr>
                </a:solidFill>
              </a:rPr>
              <a:t>إضافي</a:t>
            </a:r>
            <a:endParaRPr lang="en-US" b="1" dirty="0">
              <a:solidFill>
                <a:schemeClr val="accent2">
                  <a:lumMod val="50000"/>
                </a:schemeClr>
              </a:solidFill>
            </a:endParaRPr>
          </a:p>
        </p:txBody>
      </p:sp>
    </p:spTree>
    <p:extLst>
      <p:ext uri="{BB962C8B-B14F-4D97-AF65-F5344CB8AC3E}">
        <p14:creationId xmlns:p14="http://schemas.microsoft.com/office/powerpoint/2010/main" val="3879179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3473D-400D-2AE9-EB52-4B322A676FD8}"/>
              </a:ext>
            </a:extLst>
          </p:cNvPr>
          <p:cNvSpPr>
            <a:spLocks noGrp="1"/>
          </p:cNvSpPr>
          <p:nvPr>
            <p:ph type="title"/>
          </p:nvPr>
        </p:nvSpPr>
        <p:spPr/>
        <p:txBody>
          <a:bodyPr/>
          <a:lstStyle/>
          <a:p>
            <a:r>
              <a:rPr lang="en-US" dirty="0"/>
              <a:t>Neck masses</a:t>
            </a:r>
          </a:p>
        </p:txBody>
      </p:sp>
      <p:sp>
        <p:nvSpPr>
          <p:cNvPr id="3" name="Text Placeholder 2">
            <a:extLst>
              <a:ext uri="{FF2B5EF4-FFF2-40B4-BE49-F238E27FC236}">
                <a16:creationId xmlns:a16="http://schemas.microsoft.com/office/drawing/2014/main" id="{5E4AFB98-0858-3B75-A6DB-947363EB1E2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50666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2FF08C-44C4-6400-339C-2348D1411415}"/>
              </a:ext>
            </a:extLst>
          </p:cNvPr>
          <p:cNvPicPr>
            <a:picLocks noChangeAspect="1"/>
          </p:cNvPicPr>
          <p:nvPr/>
        </p:nvPicPr>
        <p:blipFill>
          <a:blip r:embed="rId2"/>
          <a:stretch>
            <a:fillRect/>
          </a:stretch>
        </p:blipFill>
        <p:spPr>
          <a:xfrm>
            <a:off x="1169276" y="0"/>
            <a:ext cx="9853447" cy="6858000"/>
          </a:xfrm>
          <a:prstGeom prst="rect">
            <a:avLst/>
          </a:prstGeom>
        </p:spPr>
      </p:pic>
      <p:sp>
        <p:nvSpPr>
          <p:cNvPr id="8" name="TextBox 7">
            <a:extLst>
              <a:ext uri="{FF2B5EF4-FFF2-40B4-BE49-F238E27FC236}">
                <a16:creationId xmlns:a16="http://schemas.microsoft.com/office/drawing/2014/main" id="{C62FA894-E8E0-0D27-7CFC-58F7B5260C9E}"/>
              </a:ext>
            </a:extLst>
          </p:cNvPr>
          <p:cNvSpPr txBox="1"/>
          <p:nvPr/>
        </p:nvSpPr>
        <p:spPr>
          <a:xfrm>
            <a:off x="11035914" y="0"/>
            <a:ext cx="1156086" cy="646331"/>
          </a:xfrm>
          <a:prstGeom prst="rect">
            <a:avLst/>
          </a:prstGeom>
          <a:noFill/>
        </p:spPr>
        <p:txBody>
          <a:bodyPr wrap="none" rtlCol="0">
            <a:spAutoFit/>
          </a:bodyPr>
          <a:lstStyle/>
          <a:p>
            <a:pPr algn="ctr" rtl="1"/>
            <a:r>
              <a:rPr lang="ar-JO" sz="3600" b="1" dirty="0">
                <a:solidFill>
                  <a:schemeClr val="accent6"/>
                </a:solidFill>
              </a:rPr>
              <a:t>إضافي</a:t>
            </a:r>
            <a:endParaRPr lang="en-US" sz="3600" b="1" dirty="0">
              <a:solidFill>
                <a:schemeClr val="accent6"/>
              </a:solidFill>
            </a:endParaRPr>
          </a:p>
        </p:txBody>
      </p:sp>
    </p:spTree>
    <p:extLst>
      <p:ext uri="{BB962C8B-B14F-4D97-AF65-F5344CB8AC3E}">
        <p14:creationId xmlns:p14="http://schemas.microsoft.com/office/powerpoint/2010/main" val="1866953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14C98-FF5E-B738-D59E-DAECEA326190}"/>
              </a:ext>
            </a:extLst>
          </p:cNvPr>
          <p:cNvSpPr>
            <a:spLocks noGrp="1"/>
          </p:cNvSpPr>
          <p:nvPr>
            <p:ph type="title"/>
          </p:nvPr>
        </p:nvSpPr>
        <p:spPr/>
        <p:txBody>
          <a:bodyPr/>
          <a:lstStyle/>
          <a:p>
            <a:r>
              <a:rPr lang="en-US" dirty="0"/>
              <a:t>Case discussion</a:t>
            </a:r>
          </a:p>
        </p:txBody>
      </p:sp>
      <p:sp>
        <p:nvSpPr>
          <p:cNvPr id="3" name="Content Placeholder 2">
            <a:extLst>
              <a:ext uri="{FF2B5EF4-FFF2-40B4-BE49-F238E27FC236}">
                <a16:creationId xmlns:a16="http://schemas.microsoft.com/office/drawing/2014/main" id="{ABD557E7-03A4-9EB5-DFEF-C370AACCEC78}"/>
              </a:ext>
            </a:extLst>
          </p:cNvPr>
          <p:cNvSpPr>
            <a:spLocks noGrp="1"/>
          </p:cNvSpPr>
          <p:nvPr>
            <p:ph idx="1"/>
          </p:nvPr>
        </p:nvSpPr>
        <p:spPr/>
        <p:txBody>
          <a:bodyPr>
            <a:normAutofit lnSpcReduction="10000"/>
          </a:bodyPr>
          <a:lstStyle/>
          <a:p>
            <a:pPr marL="0" indent="0">
              <a:buNone/>
            </a:pPr>
            <a:r>
              <a:rPr lang="en-US" sz="3200" b="1" dirty="0"/>
              <a:t>Hx</a:t>
            </a:r>
            <a:r>
              <a:rPr lang="en-US" sz="3200" dirty="0"/>
              <a:t>: Newborn child, normal vaginal delivery, prenatal U/S was unremarkable, now 3 hours old with difficulty of feeding</a:t>
            </a:r>
          </a:p>
          <a:p>
            <a:pPr marL="0" indent="0">
              <a:buNone/>
            </a:pPr>
            <a:endParaRPr lang="en-US" sz="3200" dirty="0"/>
          </a:p>
          <a:p>
            <a:pPr marL="0" indent="0">
              <a:buNone/>
            </a:pPr>
            <a:r>
              <a:rPr lang="en-US" sz="3200" b="1" dirty="0"/>
              <a:t>Q1</a:t>
            </a:r>
            <a:r>
              <a:rPr lang="en-US" sz="3200" dirty="0"/>
              <a:t>: What other points of the history do you want to know?</a:t>
            </a:r>
          </a:p>
          <a:p>
            <a:pPr marL="0" indent="0">
              <a:buNone/>
            </a:pPr>
            <a:r>
              <a:rPr lang="en-US" sz="3200" b="1" dirty="0"/>
              <a:t>Q2</a:t>
            </a:r>
            <a:r>
              <a:rPr lang="en-US" sz="3200" dirty="0"/>
              <a:t>: What specifically would you look for? (Physical Exam)</a:t>
            </a:r>
          </a:p>
          <a:p>
            <a:pPr marL="0" indent="0">
              <a:buNone/>
            </a:pPr>
            <a:r>
              <a:rPr lang="en-US" sz="3200" b="1" dirty="0"/>
              <a:t>Q3</a:t>
            </a:r>
            <a:r>
              <a:rPr lang="en-US" sz="3200" dirty="0"/>
              <a:t>: What labs are needed?</a:t>
            </a:r>
          </a:p>
          <a:p>
            <a:pPr marL="0" indent="0">
              <a:buNone/>
            </a:pPr>
            <a:r>
              <a:rPr lang="en-US" sz="3200" b="1" dirty="0"/>
              <a:t>Q4</a:t>
            </a:r>
            <a:r>
              <a:rPr lang="en-US" sz="3200" dirty="0"/>
              <a:t>: What imaging is needed, findings?</a:t>
            </a:r>
          </a:p>
          <a:p>
            <a:pPr marL="0" indent="0">
              <a:buNone/>
            </a:pPr>
            <a:r>
              <a:rPr lang="en-US" sz="3200" b="1" dirty="0"/>
              <a:t>Q5</a:t>
            </a:r>
            <a:r>
              <a:rPr lang="en-US" sz="3200" dirty="0"/>
              <a:t>: What is your diagnosis?</a:t>
            </a:r>
          </a:p>
          <a:p>
            <a:pPr marL="0" indent="0">
              <a:buNone/>
            </a:pPr>
            <a:r>
              <a:rPr lang="en-US" sz="3200" b="1" dirty="0"/>
              <a:t>Q6</a:t>
            </a:r>
            <a:r>
              <a:rPr lang="en-US" sz="3200" dirty="0"/>
              <a:t>: What is your plan?</a:t>
            </a:r>
          </a:p>
        </p:txBody>
      </p:sp>
    </p:spTree>
    <p:extLst>
      <p:ext uri="{BB962C8B-B14F-4D97-AF65-F5344CB8AC3E}">
        <p14:creationId xmlns:p14="http://schemas.microsoft.com/office/powerpoint/2010/main" val="3596596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939A2-E06E-DB58-9AB5-E60741BCCAD8}"/>
              </a:ext>
            </a:extLst>
          </p:cNvPr>
          <p:cNvSpPr>
            <a:spLocks noGrp="1"/>
          </p:cNvSpPr>
          <p:nvPr>
            <p:ph type="title"/>
          </p:nvPr>
        </p:nvSpPr>
        <p:spPr/>
        <p:txBody>
          <a:bodyPr>
            <a:noAutofit/>
          </a:bodyPr>
          <a:lstStyle/>
          <a:p>
            <a:r>
              <a:rPr lang="en-US" dirty="0"/>
              <a:t>Case discussion</a:t>
            </a:r>
          </a:p>
        </p:txBody>
      </p:sp>
      <p:sp>
        <p:nvSpPr>
          <p:cNvPr id="3" name="Content Placeholder 2">
            <a:extLst>
              <a:ext uri="{FF2B5EF4-FFF2-40B4-BE49-F238E27FC236}">
                <a16:creationId xmlns:a16="http://schemas.microsoft.com/office/drawing/2014/main" id="{CE4CC544-5AB9-9402-34DE-2558BE4D474D}"/>
              </a:ext>
            </a:extLst>
          </p:cNvPr>
          <p:cNvSpPr>
            <a:spLocks noGrp="1"/>
          </p:cNvSpPr>
          <p:nvPr>
            <p:ph idx="1"/>
          </p:nvPr>
        </p:nvSpPr>
        <p:spPr/>
        <p:txBody>
          <a:bodyPr>
            <a:normAutofit/>
          </a:bodyPr>
          <a:lstStyle/>
          <a:p>
            <a:r>
              <a:rPr lang="en-US" sz="2800" b="1" dirty="0"/>
              <a:t>What other points of the history do you want to know?</a:t>
            </a:r>
            <a:endParaRPr lang="en-US" b="1" dirty="0"/>
          </a:p>
          <a:p>
            <a:pPr lvl="1"/>
            <a:r>
              <a:rPr lang="en-US" b="1" dirty="0"/>
              <a:t>Characterization of symptoms</a:t>
            </a:r>
            <a:r>
              <a:rPr lang="en-US" dirty="0"/>
              <a:t>: spitting and coughing during attempted breastfeeding</a:t>
            </a:r>
          </a:p>
          <a:p>
            <a:pPr lvl="1"/>
            <a:r>
              <a:rPr lang="en-US" b="1" dirty="0"/>
              <a:t>Temporal sequence</a:t>
            </a:r>
            <a:r>
              <a:rPr lang="en-US" dirty="0"/>
              <a:t>: immediate with beginning of feeding</a:t>
            </a:r>
          </a:p>
          <a:p>
            <a:pPr lvl="1"/>
            <a:r>
              <a:rPr lang="en-US" b="1" dirty="0"/>
              <a:t>Alleviating / Exacerbating factors</a:t>
            </a:r>
            <a:r>
              <a:rPr lang="en-US" dirty="0"/>
              <a:t>: appears fine while not feeding; may have excessive secretions</a:t>
            </a:r>
          </a:p>
          <a:p>
            <a:pPr lvl="1"/>
            <a:r>
              <a:rPr lang="en-US" b="1" dirty="0"/>
              <a:t>Associated signs/symptoms</a:t>
            </a:r>
            <a:r>
              <a:rPr lang="en-US" dirty="0"/>
              <a:t>: otherwise, normal appearing child</a:t>
            </a:r>
          </a:p>
          <a:p>
            <a:pPr lvl="1"/>
            <a:r>
              <a:rPr lang="en-US" b="1" dirty="0"/>
              <a:t>Pertinent PMH</a:t>
            </a:r>
            <a:r>
              <a:rPr lang="en-US" dirty="0"/>
              <a:t>: vaginal delivery</a:t>
            </a:r>
          </a:p>
          <a:p>
            <a:pPr lvl="1"/>
            <a:r>
              <a:rPr lang="en-US" b="1" dirty="0"/>
              <a:t>Perinatal</a:t>
            </a:r>
            <a:r>
              <a:rPr lang="en-US" dirty="0"/>
              <a:t>: mild polyhydramnios</a:t>
            </a:r>
          </a:p>
          <a:p>
            <a:pPr lvl="1"/>
            <a:r>
              <a:rPr lang="en-US" b="1" dirty="0"/>
              <a:t>Meds</a:t>
            </a:r>
            <a:r>
              <a:rPr lang="en-US" dirty="0"/>
              <a:t>: none</a:t>
            </a:r>
          </a:p>
          <a:p>
            <a:pPr lvl="1"/>
            <a:r>
              <a:rPr lang="en-US" b="1" dirty="0"/>
              <a:t>Relevant Family Hx</a:t>
            </a:r>
            <a:r>
              <a:rPr lang="en-US" dirty="0"/>
              <a:t>: none</a:t>
            </a:r>
          </a:p>
          <a:p>
            <a:pPr lvl="1"/>
            <a:r>
              <a:rPr lang="en-US" b="1" dirty="0"/>
              <a:t>Relevant Social Hx</a:t>
            </a:r>
            <a:r>
              <a:rPr lang="en-US" dirty="0"/>
              <a:t>: none</a:t>
            </a:r>
          </a:p>
        </p:txBody>
      </p:sp>
    </p:spTree>
    <p:extLst>
      <p:ext uri="{BB962C8B-B14F-4D97-AF65-F5344CB8AC3E}">
        <p14:creationId xmlns:p14="http://schemas.microsoft.com/office/powerpoint/2010/main" val="2099564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22831-B893-12BE-E9BB-AF668F1A98DF}"/>
              </a:ext>
            </a:extLst>
          </p:cNvPr>
          <p:cNvSpPr>
            <a:spLocks noGrp="1"/>
          </p:cNvSpPr>
          <p:nvPr>
            <p:ph type="title"/>
          </p:nvPr>
        </p:nvSpPr>
        <p:spPr/>
        <p:txBody>
          <a:bodyPr/>
          <a:lstStyle/>
          <a:p>
            <a:r>
              <a:rPr lang="en-US" dirty="0"/>
              <a:t>Case discussion</a:t>
            </a:r>
          </a:p>
        </p:txBody>
      </p:sp>
      <p:sp>
        <p:nvSpPr>
          <p:cNvPr id="3" name="Content Placeholder 2">
            <a:extLst>
              <a:ext uri="{FF2B5EF4-FFF2-40B4-BE49-F238E27FC236}">
                <a16:creationId xmlns:a16="http://schemas.microsoft.com/office/drawing/2014/main" id="{7B1A7CBC-464D-3B6F-7336-8C73D672C487}"/>
              </a:ext>
            </a:extLst>
          </p:cNvPr>
          <p:cNvSpPr>
            <a:spLocks noGrp="1"/>
          </p:cNvSpPr>
          <p:nvPr>
            <p:ph idx="1"/>
          </p:nvPr>
        </p:nvSpPr>
        <p:spPr>
          <a:xfrm>
            <a:off x="838200" y="1284706"/>
            <a:ext cx="7424644" cy="4994174"/>
          </a:xfrm>
        </p:spPr>
        <p:txBody>
          <a:bodyPr>
            <a:normAutofit fontScale="92500"/>
          </a:bodyPr>
          <a:lstStyle/>
          <a:p>
            <a:r>
              <a:rPr lang="en-US" b="1" dirty="0"/>
              <a:t>What specifically would you look for?</a:t>
            </a:r>
          </a:p>
          <a:p>
            <a:pPr lvl="1"/>
            <a:r>
              <a:rPr lang="da-DK" b="1" dirty="0"/>
              <a:t>Vital Signs</a:t>
            </a:r>
            <a:r>
              <a:rPr lang="da-DK" dirty="0"/>
              <a:t>: HR 135bpm; RR 40/min; O</a:t>
            </a:r>
            <a:r>
              <a:rPr lang="da-DK" baseline="-25000" dirty="0"/>
              <a:t>2 </a:t>
            </a:r>
            <a:r>
              <a:rPr lang="da-DK" dirty="0"/>
              <a:t>Sat 97%sat on RA</a:t>
            </a:r>
          </a:p>
          <a:p>
            <a:pPr lvl="1"/>
            <a:r>
              <a:rPr lang="en-US" b="1" dirty="0"/>
              <a:t>Appearance</a:t>
            </a:r>
            <a:r>
              <a:rPr lang="en-US" dirty="0"/>
              <a:t>: Well-appearing</a:t>
            </a:r>
          </a:p>
          <a:p>
            <a:pPr lvl="1"/>
            <a:r>
              <a:rPr lang="en-US" dirty="0"/>
              <a:t>Relevant exam findings for a problem focused assessment</a:t>
            </a:r>
          </a:p>
          <a:p>
            <a:pPr lvl="2"/>
            <a:r>
              <a:rPr lang="en-US" sz="2400" dirty="0"/>
              <a:t>Oral secretions</a:t>
            </a:r>
          </a:p>
          <a:p>
            <a:pPr lvl="2"/>
            <a:r>
              <a:rPr lang="en-US" sz="2400" dirty="0"/>
              <a:t>Mild upper abdominal distension</a:t>
            </a:r>
          </a:p>
          <a:p>
            <a:r>
              <a:rPr lang="en-US" b="1" dirty="0"/>
              <a:t>What labs are needed?</a:t>
            </a:r>
          </a:p>
          <a:p>
            <a:pPr lvl="1"/>
            <a:r>
              <a:rPr lang="en-US" dirty="0"/>
              <a:t>Standard labs (CBC, X-match)</a:t>
            </a:r>
          </a:p>
          <a:p>
            <a:r>
              <a:rPr lang="en-US" b="1" dirty="0"/>
              <a:t>What imaging is needed, findings?</a:t>
            </a:r>
          </a:p>
          <a:p>
            <a:pPr lvl="1"/>
            <a:r>
              <a:rPr lang="en-US" dirty="0"/>
              <a:t>Chest and Abdominal Radiograph, after placement of NG tube</a:t>
            </a:r>
          </a:p>
          <a:p>
            <a:pPr lvl="1"/>
            <a:r>
              <a:rPr lang="en-US" dirty="0"/>
              <a:t>Findings: Coiled NG tube (i.e., atresia) and Air in GI tract (i.e., TEF)</a:t>
            </a:r>
          </a:p>
          <a:p>
            <a:pPr lvl="1"/>
            <a:endParaRPr lang="en-US" dirty="0"/>
          </a:p>
        </p:txBody>
      </p:sp>
      <p:pic>
        <p:nvPicPr>
          <p:cNvPr id="6" name="Picture 2" descr="Esophageal atresia Gross type C (Vogt 3b)">
            <a:extLst>
              <a:ext uri="{FF2B5EF4-FFF2-40B4-BE49-F238E27FC236}">
                <a16:creationId xmlns:a16="http://schemas.microsoft.com/office/drawing/2014/main" id="{0A5FEC7A-4684-2351-8474-B36D62FE5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2844" y="1306513"/>
            <a:ext cx="3090956" cy="487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224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4DFC8-4043-4F26-C869-A57D3210D55B}"/>
              </a:ext>
            </a:extLst>
          </p:cNvPr>
          <p:cNvSpPr>
            <a:spLocks noGrp="1"/>
          </p:cNvSpPr>
          <p:nvPr>
            <p:ph type="title"/>
          </p:nvPr>
        </p:nvSpPr>
        <p:spPr/>
        <p:txBody>
          <a:bodyPr/>
          <a:lstStyle/>
          <a:p>
            <a:r>
              <a:rPr lang="en-US" dirty="0"/>
              <a:t>Case discussion</a:t>
            </a:r>
          </a:p>
        </p:txBody>
      </p:sp>
      <p:sp>
        <p:nvSpPr>
          <p:cNvPr id="3" name="Content Placeholder 2">
            <a:extLst>
              <a:ext uri="{FF2B5EF4-FFF2-40B4-BE49-F238E27FC236}">
                <a16:creationId xmlns:a16="http://schemas.microsoft.com/office/drawing/2014/main" id="{F2650CFB-0D81-F67E-AC36-90B38ABCAA67}"/>
              </a:ext>
            </a:extLst>
          </p:cNvPr>
          <p:cNvSpPr>
            <a:spLocks noGrp="1"/>
          </p:cNvSpPr>
          <p:nvPr>
            <p:ph idx="1"/>
          </p:nvPr>
        </p:nvSpPr>
        <p:spPr/>
        <p:txBody>
          <a:bodyPr>
            <a:normAutofit fontScale="92500" lnSpcReduction="10000"/>
          </a:bodyPr>
          <a:lstStyle/>
          <a:p>
            <a:r>
              <a:rPr lang="en-US" b="1" dirty="0"/>
              <a:t>What is your diagnosis?</a:t>
            </a:r>
          </a:p>
          <a:p>
            <a:pPr lvl="1"/>
            <a:r>
              <a:rPr lang="en-US" dirty="0"/>
              <a:t>Esophageal atresia with tracheoesophageal fistula</a:t>
            </a:r>
          </a:p>
          <a:p>
            <a:r>
              <a:rPr lang="en-US" b="1" dirty="0"/>
              <a:t>What is your plan?</a:t>
            </a:r>
          </a:p>
          <a:p>
            <a:pPr lvl="1"/>
            <a:r>
              <a:rPr lang="en-US" dirty="0"/>
              <a:t>VACTERL work-up</a:t>
            </a:r>
          </a:p>
          <a:p>
            <a:pPr lvl="2"/>
            <a:r>
              <a:rPr lang="en-US" dirty="0"/>
              <a:t>Vertebral anomaly </a:t>
            </a:r>
            <a:r>
              <a:rPr lang="en-US" dirty="0">
                <a:sym typeface="Wingdings" panose="05000000000000000000" pitchFamily="2" charset="2"/>
              </a:rPr>
              <a:t></a:t>
            </a:r>
            <a:r>
              <a:rPr lang="en-US" dirty="0"/>
              <a:t> Sacral X-ray, spine ultrasound</a:t>
            </a:r>
          </a:p>
          <a:p>
            <a:pPr lvl="2"/>
            <a:r>
              <a:rPr lang="en-US" dirty="0"/>
              <a:t>Anal atresia </a:t>
            </a:r>
            <a:r>
              <a:rPr lang="en-US" dirty="0">
                <a:sym typeface="Wingdings" panose="05000000000000000000" pitchFamily="2" charset="2"/>
              </a:rPr>
              <a:t></a:t>
            </a:r>
            <a:r>
              <a:rPr lang="en-US" dirty="0"/>
              <a:t> Physical exam</a:t>
            </a:r>
          </a:p>
          <a:p>
            <a:pPr lvl="2"/>
            <a:r>
              <a:rPr lang="en-US" dirty="0"/>
              <a:t>Cardiac anomaly </a:t>
            </a:r>
            <a:r>
              <a:rPr lang="en-US" dirty="0">
                <a:sym typeface="Wingdings" panose="05000000000000000000" pitchFamily="2" charset="2"/>
              </a:rPr>
              <a:t></a:t>
            </a:r>
            <a:r>
              <a:rPr lang="en-US" dirty="0"/>
              <a:t> Echo + Position of the aortic arch</a:t>
            </a:r>
          </a:p>
          <a:p>
            <a:pPr lvl="2"/>
            <a:r>
              <a:rPr lang="en-US" dirty="0"/>
              <a:t>Renal anomaly </a:t>
            </a:r>
            <a:r>
              <a:rPr lang="en-US" dirty="0">
                <a:sym typeface="Wingdings" panose="05000000000000000000" pitchFamily="2" charset="2"/>
              </a:rPr>
              <a:t></a:t>
            </a:r>
            <a:r>
              <a:rPr lang="en-US" dirty="0"/>
              <a:t> Renal ultrasound</a:t>
            </a:r>
          </a:p>
          <a:p>
            <a:pPr lvl="2"/>
            <a:r>
              <a:rPr lang="en-US" dirty="0"/>
              <a:t>Limb malformation </a:t>
            </a:r>
            <a:r>
              <a:rPr lang="en-US" dirty="0">
                <a:sym typeface="Wingdings" panose="05000000000000000000" pitchFamily="2" charset="2"/>
              </a:rPr>
              <a:t></a:t>
            </a:r>
            <a:r>
              <a:rPr lang="en-US" dirty="0"/>
              <a:t> Physical exam</a:t>
            </a:r>
          </a:p>
          <a:p>
            <a:pPr lvl="1"/>
            <a:r>
              <a:rPr lang="en-US" dirty="0"/>
              <a:t>Consent: Rigid bronchoscopy and right thoracotomy, EA/TEF repair</a:t>
            </a:r>
          </a:p>
          <a:p>
            <a:pPr lvl="1"/>
            <a:r>
              <a:rPr lang="en-US" dirty="0"/>
              <a:t>Operative</a:t>
            </a:r>
          </a:p>
          <a:p>
            <a:pPr marL="1371600" lvl="2" indent="-457200">
              <a:buFont typeface="+mj-lt"/>
              <a:buAutoNum type="arabicPeriod"/>
            </a:pPr>
            <a:r>
              <a:rPr lang="en-US" sz="2400" dirty="0"/>
              <a:t>Bronchoscopy</a:t>
            </a:r>
          </a:p>
          <a:p>
            <a:pPr marL="1371600" lvl="2" indent="-457200">
              <a:buFont typeface="+mj-lt"/>
              <a:buAutoNum type="arabicPeriod"/>
            </a:pPr>
            <a:r>
              <a:rPr lang="en-US" sz="2400" dirty="0"/>
              <a:t>Ligation and division of TE Fistula</a:t>
            </a:r>
          </a:p>
          <a:p>
            <a:pPr marL="1371600" lvl="2" indent="-457200">
              <a:buFont typeface="+mj-lt"/>
              <a:buAutoNum type="arabicPeriod"/>
            </a:pPr>
            <a:r>
              <a:rPr lang="en-US" sz="2400" dirty="0"/>
              <a:t>Esophageal anastomosis</a:t>
            </a:r>
          </a:p>
          <a:p>
            <a:endParaRPr lang="en-US" dirty="0"/>
          </a:p>
        </p:txBody>
      </p:sp>
    </p:spTree>
    <p:extLst>
      <p:ext uri="{BB962C8B-B14F-4D97-AF65-F5344CB8AC3E}">
        <p14:creationId xmlns:p14="http://schemas.microsoft.com/office/powerpoint/2010/main" val="3732439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4B24-E9D6-C22F-CB22-DCA9427DD9BF}"/>
              </a:ext>
            </a:extLst>
          </p:cNvPr>
          <p:cNvSpPr>
            <a:spLocks noGrp="1"/>
          </p:cNvSpPr>
          <p:nvPr>
            <p:ph type="title"/>
          </p:nvPr>
        </p:nvSpPr>
        <p:spPr>
          <a:xfrm>
            <a:off x="838200" y="2678906"/>
            <a:ext cx="10515600" cy="1500187"/>
          </a:xfrm>
        </p:spPr>
        <p:txBody>
          <a:bodyPr>
            <a:normAutofit fontScale="90000"/>
          </a:bodyPr>
          <a:lstStyle/>
          <a:p>
            <a:r>
              <a:rPr lang="en-US" dirty="0"/>
              <a:t>Congenital diaphragmatic hernias</a:t>
            </a:r>
          </a:p>
        </p:txBody>
      </p:sp>
      <p:sp>
        <p:nvSpPr>
          <p:cNvPr id="5" name="Text Placeholder 4">
            <a:extLst>
              <a:ext uri="{FF2B5EF4-FFF2-40B4-BE49-F238E27FC236}">
                <a16:creationId xmlns:a16="http://schemas.microsoft.com/office/drawing/2014/main" id="{553A8025-66E3-C949-AC16-5B8191646D2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43121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892D-3C52-1445-1CB7-C8880CA977CE}"/>
              </a:ext>
            </a:extLst>
          </p:cNvPr>
          <p:cNvSpPr>
            <a:spLocks noGrp="1"/>
          </p:cNvSpPr>
          <p:nvPr>
            <p:ph type="title"/>
          </p:nvPr>
        </p:nvSpPr>
        <p:spPr/>
        <p:txBody>
          <a:bodyPr/>
          <a:lstStyle/>
          <a:p>
            <a:r>
              <a:rPr lang="en-US" dirty="0"/>
              <a:t>Embryology of the diaphragm</a:t>
            </a:r>
          </a:p>
        </p:txBody>
      </p:sp>
      <p:sp>
        <p:nvSpPr>
          <p:cNvPr id="3" name="Content Placeholder 2">
            <a:extLst>
              <a:ext uri="{FF2B5EF4-FFF2-40B4-BE49-F238E27FC236}">
                <a16:creationId xmlns:a16="http://schemas.microsoft.com/office/drawing/2014/main" id="{7649445A-ABC6-7F30-F6FF-5A9DE5E65489}"/>
              </a:ext>
            </a:extLst>
          </p:cNvPr>
          <p:cNvSpPr>
            <a:spLocks noGrp="1"/>
          </p:cNvSpPr>
          <p:nvPr>
            <p:ph idx="1"/>
          </p:nvPr>
        </p:nvSpPr>
        <p:spPr>
          <a:xfrm>
            <a:off x="838200" y="1305025"/>
            <a:ext cx="10515600" cy="5095775"/>
          </a:xfrm>
        </p:spPr>
        <p:txBody>
          <a:bodyPr>
            <a:normAutofit fontScale="85000" lnSpcReduction="10000"/>
          </a:bodyPr>
          <a:lstStyle/>
          <a:p>
            <a:r>
              <a:rPr lang="en-US" b="1" dirty="0"/>
              <a:t>The diaphragm consists of two parts</a:t>
            </a:r>
          </a:p>
          <a:p>
            <a:pPr lvl="1"/>
            <a:r>
              <a:rPr lang="en-US" dirty="0"/>
              <a:t>The peripheral muscular part: made up of radial muscle fibers </a:t>
            </a:r>
          </a:p>
          <a:p>
            <a:pPr lvl="1"/>
            <a:r>
              <a:rPr lang="en-US" dirty="0"/>
              <a:t>A central tendinous part: a flat aponeurosis into which the peripheral muscle fibers converge and insert</a:t>
            </a:r>
          </a:p>
          <a:p>
            <a:r>
              <a:rPr lang="en-US" b="1" dirty="0"/>
              <a:t>Embryologically, the diaphragm is derived from four embryonic structures</a:t>
            </a:r>
          </a:p>
          <a:p>
            <a:pPr lvl="1"/>
            <a:r>
              <a:rPr lang="en-US" b="1" dirty="0"/>
              <a:t>Anteriorly</a:t>
            </a:r>
            <a:r>
              <a:rPr lang="en-US" dirty="0"/>
              <a:t>: Septum transversum</a:t>
            </a:r>
          </a:p>
          <a:p>
            <a:pPr lvl="2"/>
            <a:r>
              <a:rPr lang="en-US" dirty="0"/>
              <a:t>Forms at four weeks of gestation as an incomplete diaphragm centrally separating the pleural and peritoneal cavities and close by the eighth week of gestation</a:t>
            </a:r>
          </a:p>
          <a:p>
            <a:pPr lvl="2"/>
            <a:r>
              <a:rPr lang="en-US" dirty="0"/>
              <a:t>Develops into the central tendon of the diaphragm</a:t>
            </a:r>
          </a:p>
          <a:p>
            <a:pPr lvl="1"/>
            <a:r>
              <a:rPr lang="en-US" b="1" dirty="0"/>
              <a:t>Dorsolaterally</a:t>
            </a:r>
            <a:r>
              <a:rPr lang="en-US" dirty="0"/>
              <a:t>: Pleuroperitoneal membranes</a:t>
            </a:r>
          </a:p>
          <a:p>
            <a:pPr lvl="2"/>
            <a:r>
              <a:rPr lang="en-US" dirty="0"/>
              <a:t>At the 5th week of gestation, pleuroperitoneal membranes form lateral to the central tendon, on either side.</a:t>
            </a:r>
          </a:p>
          <a:p>
            <a:pPr lvl="2"/>
            <a:r>
              <a:rPr lang="en-US" dirty="0"/>
              <a:t>They fuse with the septum transversum and the mesentery of the esophagus to complete the partition between the pleural and peritoneal cavities.</a:t>
            </a:r>
          </a:p>
          <a:p>
            <a:pPr lvl="2"/>
            <a:r>
              <a:rPr lang="en-US" dirty="0"/>
              <a:t>The left side fuses later, possibly explaining why most CDH are left-sided.</a:t>
            </a:r>
          </a:p>
          <a:p>
            <a:pPr lvl="1"/>
            <a:r>
              <a:rPr lang="en-US" b="1" dirty="0"/>
              <a:t>Dorsomedially</a:t>
            </a:r>
            <a:r>
              <a:rPr lang="en-US" dirty="0"/>
              <a:t>: Dorsal mesentery of the esophagus: develops into the diaphragmatic crura</a:t>
            </a:r>
          </a:p>
          <a:p>
            <a:pPr lvl="1"/>
            <a:r>
              <a:rPr lang="en-US" b="1" dirty="0"/>
              <a:t>Posteriorly</a:t>
            </a:r>
            <a:r>
              <a:rPr lang="en-US" dirty="0"/>
              <a:t>: Mesoderm of the body wall: forms the peripheral rim of the diaphragm</a:t>
            </a:r>
          </a:p>
        </p:txBody>
      </p:sp>
    </p:spTree>
    <p:extLst>
      <p:ext uri="{BB962C8B-B14F-4D97-AF65-F5344CB8AC3E}">
        <p14:creationId xmlns:p14="http://schemas.microsoft.com/office/powerpoint/2010/main" val="2244467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B7094-CDB7-6300-0E8A-F7728A29CB9F}"/>
              </a:ext>
            </a:extLst>
          </p:cNvPr>
          <p:cNvSpPr>
            <a:spLocks noGrp="1"/>
          </p:cNvSpPr>
          <p:nvPr>
            <p:ph type="title"/>
          </p:nvPr>
        </p:nvSpPr>
        <p:spPr/>
        <p:txBody>
          <a:bodyPr/>
          <a:lstStyle/>
          <a:p>
            <a:r>
              <a:rPr lang="en-US" dirty="0"/>
              <a:t>Congenital diaphragmatic hernias</a:t>
            </a:r>
          </a:p>
        </p:txBody>
      </p:sp>
      <p:sp>
        <p:nvSpPr>
          <p:cNvPr id="3" name="Content Placeholder 2">
            <a:extLst>
              <a:ext uri="{FF2B5EF4-FFF2-40B4-BE49-F238E27FC236}">
                <a16:creationId xmlns:a16="http://schemas.microsoft.com/office/drawing/2014/main" id="{6542EA72-0347-8E81-63C8-3B6C4EF9A05D}"/>
              </a:ext>
            </a:extLst>
          </p:cNvPr>
          <p:cNvSpPr>
            <a:spLocks noGrp="1"/>
          </p:cNvSpPr>
          <p:nvPr>
            <p:ph idx="1"/>
          </p:nvPr>
        </p:nvSpPr>
        <p:spPr>
          <a:xfrm>
            <a:off x="838200" y="1254226"/>
            <a:ext cx="10515600" cy="5085614"/>
          </a:xfrm>
        </p:spPr>
        <p:txBody>
          <a:bodyPr>
            <a:normAutofit fontScale="92500" lnSpcReduction="10000"/>
          </a:bodyPr>
          <a:lstStyle/>
          <a:p>
            <a:r>
              <a:rPr lang="en-US" b="1" dirty="0"/>
              <a:t>Epidemiology</a:t>
            </a:r>
          </a:p>
          <a:p>
            <a:pPr lvl="1"/>
            <a:r>
              <a:rPr lang="en-US" dirty="0"/>
              <a:t>Prevalence of CDH: 2.3–2.4 per 10,000 live births</a:t>
            </a:r>
          </a:p>
          <a:p>
            <a:pPr lvl="1"/>
            <a:r>
              <a:rPr lang="en-US" b="1" dirty="0"/>
              <a:t>More common </a:t>
            </a:r>
            <a:r>
              <a:rPr lang="en-US" dirty="0"/>
              <a:t>in </a:t>
            </a:r>
            <a:r>
              <a:rPr lang="en-US" dirty="0">
                <a:solidFill>
                  <a:srgbClr val="FF0000"/>
                </a:solidFill>
              </a:rPr>
              <a:t>male infants </a:t>
            </a:r>
          </a:p>
          <a:p>
            <a:pPr lvl="1"/>
            <a:r>
              <a:rPr lang="en-US" b="1" dirty="0"/>
              <a:t>More common </a:t>
            </a:r>
            <a:r>
              <a:rPr lang="en-US" dirty="0"/>
              <a:t>at the </a:t>
            </a:r>
            <a:r>
              <a:rPr lang="en-US" dirty="0">
                <a:solidFill>
                  <a:srgbClr val="FF0000"/>
                </a:solidFill>
              </a:rPr>
              <a:t>left side</a:t>
            </a:r>
          </a:p>
          <a:p>
            <a:pPr lvl="2"/>
            <a:r>
              <a:rPr lang="en-US" dirty="0"/>
              <a:t>The liver protects the right hemidiaphragm</a:t>
            </a:r>
          </a:p>
          <a:p>
            <a:pPr lvl="2"/>
            <a:r>
              <a:rPr lang="en-US" dirty="0"/>
              <a:t>The right-side closes before the left</a:t>
            </a:r>
          </a:p>
          <a:p>
            <a:pPr lvl="1"/>
            <a:r>
              <a:rPr lang="en-US" dirty="0"/>
              <a:t>60% of CDH cases are isolated, 40% associated with anomalies: CVS (27.5%), UG (17.7%), MSS (15.7%), and CNS (9.8%), GI system (atresia)</a:t>
            </a:r>
          </a:p>
          <a:p>
            <a:r>
              <a:rPr lang="en-US" b="1" dirty="0"/>
              <a:t>Pathophysiology</a:t>
            </a:r>
          </a:p>
          <a:p>
            <a:pPr lvl="1"/>
            <a:r>
              <a:rPr lang="en-US" dirty="0"/>
              <a:t>Impaired development and/or fusion of embryonic structures (pleuroperitoneal membrane) → defect in the diaphragm persists during fetal development → displacement of abdominal contents into the pleural cavity → compression of lung tissue → pulmonary hypoplasia (Affects the contralateral lung as well)</a:t>
            </a:r>
          </a:p>
          <a:p>
            <a:pPr lvl="1"/>
            <a:r>
              <a:rPr lang="en-US" dirty="0"/>
              <a:t>The pulmonary arteries exhibit a decrease in density as well as an increase in muscularization (CDH-associated pulmonary hypertension) </a:t>
            </a:r>
          </a:p>
        </p:txBody>
      </p:sp>
    </p:spTree>
    <p:extLst>
      <p:ext uri="{BB962C8B-B14F-4D97-AF65-F5344CB8AC3E}">
        <p14:creationId xmlns:p14="http://schemas.microsoft.com/office/powerpoint/2010/main" val="2692607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37A9D-F0FD-F950-1510-432C879CF54D}"/>
              </a:ext>
            </a:extLst>
          </p:cNvPr>
          <p:cNvSpPr>
            <a:spLocks noGrp="1"/>
          </p:cNvSpPr>
          <p:nvPr>
            <p:ph type="title"/>
          </p:nvPr>
        </p:nvSpPr>
        <p:spPr/>
        <p:txBody>
          <a:bodyPr/>
          <a:lstStyle/>
          <a:p>
            <a:r>
              <a:rPr lang="en-US" dirty="0"/>
              <a:t>Types of congenital diaphragmatic hernias</a:t>
            </a:r>
          </a:p>
        </p:txBody>
      </p:sp>
      <p:sp>
        <p:nvSpPr>
          <p:cNvPr id="3" name="Content Placeholder 2">
            <a:extLst>
              <a:ext uri="{FF2B5EF4-FFF2-40B4-BE49-F238E27FC236}">
                <a16:creationId xmlns:a16="http://schemas.microsoft.com/office/drawing/2014/main" id="{29B82D8B-F752-2838-4728-F8A21C6B4389}"/>
              </a:ext>
            </a:extLst>
          </p:cNvPr>
          <p:cNvSpPr>
            <a:spLocks noGrp="1"/>
          </p:cNvSpPr>
          <p:nvPr>
            <p:ph idx="1"/>
          </p:nvPr>
        </p:nvSpPr>
        <p:spPr/>
        <p:txBody>
          <a:bodyPr/>
          <a:lstStyle/>
          <a:p>
            <a:r>
              <a:rPr lang="en-US" dirty="0"/>
              <a:t>Failure of fusion of the septum transversum </a:t>
            </a:r>
            <a:r>
              <a:rPr lang="en-US" dirty="0" err="1"/>
              <a:t>postero</a:t>
            </a:r>
            <a:r>
              <a:rPr lang="en-US" dirty="0"/>
              <a:t>-laterally with the pleuroperitoneal membranes → </a:t>
            </a:r>
            <a:r>
              <a:rPr lang="en-US" b="1" dirty="0" err="1"/>
              <a:t>Bochdalek</a:t>
            </a:r>
            <a:r>
              <a:rPr lang="en-US" b="1" dirty="0"/>
              <a:t> hernia</a:t>
            </a:r>
            <a:r>
              <a:rPr lang="en-US" dirty="0"/>
              <a:t>.</a:t>
            </a:r>
          </a:p>
          <a:p>
            <a:pPr lvl="1"/>
            <a:r>
              <a:rPr lang="en-US" dirty="0"/>
              <a:t>Most common CDH, accounting for 90% of cases.</a:t>
            </a:r>
          </a:p>
          <a:p>
            <a:pPr lvl="1"/>
            <a:r>
              <a:rPr lang="en-US" dirty="0" err="1"/>
              <a:t>Postero</a:t>
            </a:r>
            <a:r>
              <a:rPr lang="en-US" dirty="0"/>
              <a:t>-lateral (</a:t>
            </a:r>
            <a:r>
              <a:rPr lang="en-US" dirty="0" err="1"/>
              <a:t>lumbocostal</a:t>
            </a:r>
            <a:r>
              <a:rPr lang="en-US" dirty="0"/>
              <a:t>) CDH (85% are left-sided)</a:t>
            </a:r>
          </a:p>
          <a:p>
            <a:r>
              <a:rPr lang="en-US" dirty="0"/>
              <a:t>Failure of fusion of the septum transversum anteriorly with the sternum and ribs → </a:t>
            </a:r>
            <a:r>
              <a:rPr lang="en-US" b="1" dirty="0"/>
              <a:t>Morgagni hernia</a:t>
            </a:r>
            <a:r>
              <a:rPr lang="en-US" dirty="0"/>
              <a:t> (Morgagni-</a:t>
            </a:r>
            <a:r>
              <a:rPr lang="en-US" dirty="0" err="1"/>
              <a:t>Larrey</a:t>
            </a:r>
            <a:r>
              <a:rPr lang="en-US" dirty="0"/>
              <a:t> hernia)</a:t>
            </a:r>
          </a:p>
          <a:p>
            <a:pPr lvl="1"/>
            <a:r>
              <a:rPr lang="en-US" dirty="0"/>
              <a:t>Rare: &lt; 5% of CDH</a:t>
            </a:r>
          </a:p>
          <a:p>
            <a:pPr lvl="1"/>
            <a:r>
              <a:rPr lang="en-US" dirty="0"/>
              <a:t>Anterior (sternocostal/parasternal) CDH (90% are right-sided)</a:t>
            </a:r>
          </a:p>
          <a:p>
            <a:pPr lvl="1"/>
            <a:r>
              <a:rPr lang="en-US" dirty="0"/>
              <a:t>Infants with Morgagni hernia often present late.</a:t>
            </a:r>
          </a:p>
          <a:p>
            <a:endParaRPr lang="en-US" dirty="0"/>
          </a:p>
        </p:txBody>
      </p:sp>
    </p:spTree>
    <p:extLst>
      <p:ext uri="{BB962C8B-B14F-4D97-AF65-F5344CB8AC3E}">
        <p14:creationId xmlns:p14="http://schemas.microsoft.com/office/powerpoint/2010/main" val="2796799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1E2BD-266C-1998-D500-819225ACBCC5}"/>
              </a:ext>
            </a:extLst>
          </p:cNvPr>
          <p:cNvSpPr>
            <a:spLocks noGrp="1"/>
          </p:cNvSpPr>
          <p:nvPr>
            <p:ph type="title"/>
          </p:nvPr>
        </p:nvSpPr>
        <p:spPr/>
        <p:txBody>
          <a:bodyPr/>
          <a:lstStyle/>
          <a:p>
            <a:r>
              <a:rPr lang="en-US" dirty="0"/>
              <a:t>Types of congenital diaphragmatic hernias</a:t>
            </a:r>
          </a:p>
        </p:txBody>
      </p:sp>
      <p:pic>
        <p:nvPicPr>
          <p:cNvPr id="1026" name="Picture 2" descr="Congenital diaphragmatic hernias">
            <a:extLst>
              <a:ext uri="{FF2B5EF4-FFF2-40B4-BE49-F238E27FC236}">
                <a16:creationId xmlns:a16="http://schemas.microsoft.com/office/drawing/2014/main" id="{29AF5F94-F06A-B0F9-FB17-711C82B061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5600" y="1178264"/>
            <a:ext cx="8940800" cy="553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864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56AB-7EAC-4E39-EA00-F0B60D3546F2}"/>
              </a:ext>
            </a:extLst>
          </p:cNvPr>
          <p:cNvSpPr>
            <a:spLocks noGrp="1"/>
          </p:cNvSpPr>
          <p:nvPr>
            <p:ph type="title"/>
          </p:nvPr>
        </p:nvSpPr>
        <p:spPr/>
        <p:txBody>
          <a:bodyPr/>
          <a:lstStyle/>
          <a:p>
            <a:r>
              <a:rPr lang="en-US" dirty="0"/>
              <a:t>Congenital neck masses DDx</a:t>
            </a:r>
          </a:p>
        </p:txBody>
      </p:sp>
      <p:sp>
        <p:nvSpPr>
          <p:cNvPr id="4" name="Content Placeholder 3">
            <a:extLst>
              <a:ext uri="{FF2B5EF4-FFF2-40B4-BE49-F238E27FC236}">
                <a16:creationId xmlns:a16="http://schemas.microsoft.com/office/drawing/2014/main" id="{9ACF4EA8-99B2-CC13-08E3-D167834035F6}"/>
              </a:ext>
            </a:extLst>
          </p:cNvPr>
          <p:cNvSpPr>
            <a:spLocks noGrp="1"/>
          </p:cNvSpPr>
          <p:nvPr>
            <p:ph sz="half" idx="1"/>
          </p:nvPr>
        </p:nvSpPr>
        <p:spPr>
          <a:xfrm>
            <a:off x="818536" y="1306851"/>
            <a:ext cx="5257800" cy="4159884"/>
          </a:xfrm>
        </p:spPr>
        <p:txBody>
          <a:bodyPr/>
          <a:lstStyle/>
          <a:p>
            <a:pPr marL="0" indent="0">
              <a:buNone/>
            </a:pPr>
            <a:r>
              <a:rPr lang="en-US" b="1" dirty="0"/>
              <a:t>Congenital midline neck mass DDx</a:t>
            </a:r>
          </a:p>
          <a:p>
            <a:pPr marL="514350" indent="-514350">
              <a:buFont typeface="+mj-lt"/>
              <a:buAutoNum type="arabicPeriod"/>
            </a:pPr>
            <a:r>
              <a:rPr lang="en-US" sz="2600" dirty="0"/>
              <a:t>Thyroglossal duct cyst</a:t>
            </a:r>
          </a:p>
          <a:p>
            <a:pPr marL="514350" indent="-514350">
              <a:buFont typeface="+mj-lt"/>
              <a:buAutoNum type="arabicPeriod"/>
            </a:pPr>
            <a:r>
              <a:rPr lang="en-US" sz="2600" dirty="0"/>
              <a:t>Dermoid cyst</a:t>
            </a:r>
          </a:p>
          <a:p>
            <a:pPr marL="514350" indent="-514350">
              <a:buFont typeface="+mj-lt"/>
              <a:buAutoNum type="arabicPeriod"/>
            </a:pPr>
            <a:r>
              <a:rPr lang="en-US" sz="2600" dirty="0"/>
              <a:t>Cervical teratoma</a:t>
            </a:r>
          </a:p>
          <a:p>
            <a:pPr marL="0" indent="0">
              <a:buNone/>
            </a:pPr>
            <a:r>
              <a:rPr lang="en-US" b="1" dirty="0"/>
              <a:t>Other midline non-congenital DDx</a:t>
            </a:r>
          </a:p>
          <a:p>
            <a:pPr marL="514350" indent="-514350">
              <a:buFont typeface="+mj-lt"/>
              <a:buAutoNum type="arabicPeriod"/>
            </a:pPr>
            <a:r>
              <a:rPr lang="en-US" sz="2600" dirty="0"/>
              <a:t>Thyroid Nodule/Goiter</a:t>
            </a:r>
          </a:p>
          <a:p>
            <a:pPr marL="514350" indent="-514350">
              <a:buFont typeface="+mj-lt"/>
              <a:buAutoNum type="arabicPeriod"/>
            </a:pPr>
            <a:r>
              <a:rPr lang="en-US" sz="2600" dirty="0"/>
              <a:t>Thymic Cyst</a:t>
            </a:r>
          </a:p>
        </p:txBody>
      </p:sp>
      <p:sp>
        <p:nvSpPr>
          <p:cNvPr id="5" name="Content Placeholder 4">
            <a:extLst>
              <a:ext uri="{FF2B5EF4-FFF2-40B4-BE49-F238E27FC236}">
                <a16:creationId xmlns:a16="http://schemas.microsoft.com/office/drawing/2014/main" id="{1C8A2ADC-AB95-97C4-2619-CBF020C78CA6}"/>
              </a:ext>
            </a:extLst>
          </p:cNvPr>
          <p:cNvSpPr>
            <a:spLocks noGrp="1"/>
          </p:cNvSpPr>
          <p:nvPr>
            <p:ph sz="half" idx="2"/>
          </p:nvPr>
        </p:nvSpPr>
        <p:spPr>
          <a:xfrm>
            <a:off x="6172200" y="1306851"/>
            <a:ext cx="5181600" cy="4159884"/>
          </a:xfrm>
        </p:spPr>
        <p:txBody>
          <a:bodyPr/>
          <a:lstStyle/>
          <a:p>
            <a:pPr marL="0" indent="0">
              <a:buNone/>
            </a:pPr>
            <a:r>
              <a:rPr lang="en-US" b="1" dirty="0"/>
              <a:t>Congenital lateral neck mass DDx</a:t>
            </a:r>
          </a:p>
          <a:p>
            <a:pPr marL="514350" indent="-514350">
              <a:buFont typeface="+mj-lt"/>
              <a:buAutoNum type="arabicPeriod"/>
            </a:pPr>
            <a:r>
              <a:rPr lang="en-US" sz="2600" dirty="0"/>
              <a:t>Branchial cleft cyst</a:t>
            </a:r>
          </a:p>
          <a:p>
            <a:pPr marL="514350" indent="-514350">
              <a:buFont typeface="+mj-lt"/>
              <a:buAutoNum type="arabicPeriod"/>
            </a:pPr>
            <a:r>
              <a:rPr lang="en-US" sz="2600" dirty="0"/>
              <a:t>Cystic hygroma</a:t>
            </a:r>
          </a:p>
          <a:p>
            <a:pPr marL="514350" indent="-514350">
              <a:buFont typeface="+mj-lt"/>
              <a:buAutoNum type="arabicPeriod"/>
            </a:pPr>
            <a:r>
              <a:rPr lang="en-US" sz="2600" dirty="0"/>
              <a:t>Hemangioma</a:t>
            </a:r>
          </a:p>
          <a:p>
            <a:pPr marL="0" indent="0">
              <a:buNone/>
            </a:pPr>
            <a:r>
              <a:rPr lang="en-US" b="1" dirty="0"/>
              <a:t>Other lateral non-congenital DDx</a:t>
            </a:r>
          </a:p>
          <a:p>
            <a:pPr marL="514350" indent="-514350">
              <a:buFont typeface="+mj-lt"/>
              <a:buAutoNum type="arabicPeriod"/>
            </a:pPr>
            <a:r>
              <a:rPr lang="en-US" sz="2600" dirty="0"/>
              <a:t>Lymphadenopathy </a:t>
            </a:r>
            <a:r>
              <a:rPr lang="en-US" sz="2400" dirty="0"/>
              <a:t>(most common cause of neck masses)</a:t>
            </a:r>
          </a:p>
          <a:p>
            <a:pPr marL="514350" indent="-514350">
              <a:buFont typeface="+mj-lt"/>
              <a:buAutoNum type="arabicPeriod"/>
            </a:pPr>
            <a:r>
              <a:rPr lang="en-US" sz="2600" dirty="0"/>
              <a:t>Tumors (e.g., Salivary Gland, Neurogenic, Carotid Body)</a:t>
            </a:r>
          </a:p>
        </p:txBody>
      </p:sp>
      <p:sp>
        <p:nvSpPr>
          <p:cNvPr id="6" name="TextBox 5">
            <a:extLst>
              <a:ext uri="{FF2B5EF4-FFF2-40B4-BE49-F238E27FC236}">
                <a16:creationId xmlns:a16="http://schemas.microsoft.com/office/drawing/2014/main" id="{CE56452C-8F99-86EE-C7E8-6B2B458D0D3C}"/>
              </a:ext>
            </a:extLst>
          </p:cNvPr>
          <p:cNvSpPr txBox="1"/>
          <p:nvPr/>
        </p:nvSpPr>
        <p:spPr>
          <a:xfrm>
            <a:off x="838200" y="5473837"/>
            <a:ext cx="10515600" cy="769441"/>
          </a:xfrm>
          <a:prstGeom prst="rect">
            <a:avLst/>
          </a:prstGeom>
          <a:noFill/>
        </p:spPr>
        <p:txBody>
          <a:bodyPr wrap="square" rtlCol="0">
            <a:spAutoFit/>
          </a:bodyPr>
          <a:lstStyle/>
          <a:p>
            <a:r>
              <a:rPr lang="en-US" sz="2200" dirty="0">
                <a:solidFill>
                  <a:srgbClr val="45515E"/>
                </a:solidFill>
              </a:rPr>
              <a:t>It’s not always easy to decide if the mass is from midline structure or is lateral and thus always consider both DDx in any neck mass</a:t>
            </a:r>
          </a:p>
        </p:txBody>
      </p:sp>
    </p:spTree>
    <p:extLst>
      <p:ext uri="{BB962C8B-B14F-4D97-AF65-F5344CB8AC3E}">
        <p14:creationId xmlns:p14="http://schemas.microsoft.com/office/powerpoint/2010/main" val="2027967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CE13-DDC9-5984-E500-CB6FD44FF058}"/>
              </a:ext>
            </a:extLst>
          </p:cNvPr>
          <p:cNvSpPr>
            <a:spLocks noGrp="1"/>
          </p:cNvSpPr>
          <p:nvPr>
            <p:ph type="title"/>
          </p:nvPr>
        </p:nvSpPr>
        <p:spPr/>
        <p:txBody>
          <a:bodyPr>
            <a:normAutofit/>
          </a:bodyPr>
          <a:lstStyle/>
          <a:p>
            <a:r>
              <a:rPr lang="en-US" dirty="0"/>
              <a:t>Clinical features</a:t>
            </a:r>
          </a:p>
        </p:txBody>
      </p:sp>
      <p:sp>
        <p:nvSpPr>
          <p:cNvPr id="3" name="Content Placeholder 2">
            <a:extLst>
              <a:ext uri="{FF2B5EF4-FFF2-40B4-BE49-F238E27FC236}">
                <a16:creationId xmlns:a16="http://schemas.microsoft.com/office/drawing/2014/main" id="{D34DC96A-1469-D330-BF59-9E873760937E}"/>
              </a:ext>
            </a:extLst>
          </p:cNvPr>
          <p:cNvSpPr>
            <a:spLocks noGrp="1"/>
          </p:cNvSpPr>
          <p:nvPr>
            <p:ph idx="1"/>
          </p:nvPr>
        </p:nvSpPr>
        <p:spPr>
          <a:xfrm>
            <a:off x="838200" y="1284705"/>
            <a:ext cx="10515600" cy="4902735"/>
          </a:xfrm>
        </p:spPr>
        <p:txBody>
          <a:bodyPr>
            <a:normAutofit fontScale="85000" lnSpcReduction="20000"/>
          </a:bodyPr>
          <a:lstStyle/>
          <a:p>
            <a:r>
              <a:rPr lang="en-US" dirty="0"/>
              <a:t>Presentation depends on the degree of pulmonary hypoplasia and pulmonary hypertension</a:t>
            </a:r>
          </a:p>
          <a:p>
            <a:pPr lvl="1"/>
            <a:r>
              <a:rPr lang="en-US" dirty="0">
                <a:solidFill>
                  <a:srgbClr val="0070C0"/>
                </a:solidFill>
              </a:rPr>
              <a:t>Can present immediately after birth (minutes to hours) or later (days to weeks), and can range from asymptomatic to severe respiratory distress</a:t>
            </a:r>
          </a:p>
          <a:p>
            <a:r>
              <a:rPr lang="en-US" dirty="0"/>
              <a:t>Respiratory distress (e.g., nasal flaring, tachypnea, cyanosis, intercostal retractions, grunting)</a:t>
            </a:r>
          </a:p>
          <a:p>
            <a:pPr lvl="1"/>
            <a:r>
              <a:rPr lang="en-US" dirty="0">
                <a:solidFill>
                  <a:srgbClr val="0070C0"/>
                </a:solidFill>
              </a:rPr>
              <a:t>Respiratory distress is due to severe pulmonary hypoplasia, PPHN, and poor surfactant production, which are typical characteristics of congenital diaphragmatic hernias. Postnatally, the hypoxia and resulting respiratory acidosis → reactive vasoconstriction of the preexisting muscularized pulmonary arteries → PPHN.</a:t>
            </a:r>
          </a:p>
          <a:p>
            <a:r>
              <a:rPr lang="en-US" dirty="0">
                <a:solidFill>
                  <a:srgbClr val="FF0000"/>
                </a:solidFill>
              </a:rPr>
              <a:t>Barrel-shaped chest</a:t>
            </a:r>
            <a:r>
              <a:rPr lang="en-US" dirty="0"/>
              <a:t>, </a:t>
            </a:r>
            <a:r>
              <a:rPr lang="en-US" dirty="0">
                <a:solidFill>
                  <a:srgbClr val="FF0000"/>
                </a:solidFill>
              </a:rPr>
              <a:t>scaphoid abdomen </a:t>
            </a:r>
            <a:r>
              <a:rPr lang="en-US" dirty="0"/>
              <a:t>(concave anterior abdominal wall), and </a:t>
            </a:r>
            <a:r>
              <a:rPr lang="en-US" dirty="0">
                <a:solidFill>
                  <a:srgbClr val="FF0000"/>
                </a:solidFill>
              </a:rPr>
              <a:t>auscultation of bowel sounds in the chest </a:t>
            </a:r>
            <a:r>
              <a:rPr lang="en-US" dirty="0"/>
              <a:t>(</a:t>
            </a:r>
            <a:r>
              <a:rPr lang="en-US" dirty="0">
                <a:solidFill>
                  <a:srgbClr val="0070C0"/>
                </a:solidFill>
              </a:rPr>
              <a:t>due to abdominal contents in chest</a:t>
            </a:r>
            <a:r>
              <a:rPr lang="en-US" dirty="0"/>
              <a:t>)</a:t>
            </a:r>
          </a:p>
          <a:p>
            <a:r>
              <a:rPr lang="en-US" dirty="0"/>
              <a:t>Decrease in breath sounds bilaterally </a:t>
            </a:r>
          </a:p>
          <a:p>
            <a:r>
              <a:rPr lang="en-US" dirty="0"/>
              <a:t>Mediastinal shift: shift of heart sounds/apex beat to the right side</a:t>
            </a:r>
          </a:p>
          <a:p>
            <a:r>
              <a:rPr lang="en-US" dirty="0"/>
              <a:t>Possible syndromic dysmorphism (e.g., craniofacial, spinal dysraphism, cardiac)</a:t>
            </a:r>
          </a:p>
          <a:p>
            <a:pPr lvl="1"/>
            <a:r>
              <a:rPr lang="en-US" dirty="0">
                <a:solidFill>
                  <a:srgbClr val="0070C0"/>
                </a:solidFill>
              </a:rPr>
              <a:t>∼ 50% of neonates have other congenital anomalies</a:t>
            </a:r>
          </a:p>
        </p:txBody>
      </p:sp>
    </p:spTree>
    <p:extLst>
      <p:ext uri="{BB962C8B-B14F-4D97-AF65-F5344CB8AC3E}">
        <p14:creationId xmlns:p14="http://schemas.microsoft.com/office/powerpoint/2010/main" val="3972572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DF8BE-E4E3-764B-A378-2344C4F3EAAB}"/>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8B64948D-0E30-7C9F-6D4E-8336898D425A}"/>
              </a:ext>
            </a:extLst>
          </p:cNvPr>
          <p:cNvSpPr>
            <a:spLocks noGrp="1"/>
          </p:cNvSpPr>
          <p:nvPr>
            <p:ph idx="1"/>
          </p:nvPr>
        </p:nvSpPr>
        <p:spPr/>
        <p:txBody>
          <a:bodyPr>
            <a:normAutofit fontScale="85000" lnSpcReduction="10000"/>
          </a:bodyPr>
          <a:lstStyle/>
          <a:p>
            <a:r>
              <a:rPr lang="en-US" b="1" dirty="0"/>
              <a:t>Antenatal ultrasound</a:t>
            </a:r>
            <a:r>
              <a:rPr lang="en-US" dirty="0"/>
              <a:t>: most cases are diagnosed on routine antenatal ultrasound</a:t>
            </a:r>
          </a:p>
          <a:p>
            <a:pPr lvl="1"/>
            <a:r>
              <a:rPr lang="en-US" dirty="0"/>
              <a:t>Fluid-filled stomach/bowel seen in the thorax</a:t>
            </a:r>
          </a:p>
          <a:p>
            <a:pPr lvl="1"/>
            <a:r>
              <a:rPr lang="en-US" dirty="0"/>
              <a:t>Peristalsis may also be noted in the chest, confirming the diagnosis.</a:t>
            </a:r>
          </a:p>
          <a:p>
            <a:pPr lvl="1"/>
            <a:r>
              <a:rPr lang="en-US" dirty="0"/>
              <a:t>Esophageal compression can cause polyhydramnios</a:t>
            </a:r>
          </a:p>
          <a:p>
            <a:pPr lvl="1"/>
            <a:r>
              <a:rPr lang="en-US" dirty="0"/>
              <a:t>Hydrops fetalis may also be seen in severe cases</a:t>
            </a:r>
          </a:p>
          <a:p>
            <a:pPr lvl="1"/>
            <a:r>
              <a:rPr lang="en-US" dirty="0"/>
              <a:t>The lung-to-head ratio (LHR) is a prenatal US assessment ratio, utilizing the contralateral lung area to the head circumference, which predicts CDH severity. If the LHR is 1 or less, the prognosis is poor. </a:t>
            </a:r>
          </a:p>
          <a:p>
            <a:r>
              <a:rPr lang="en-US" b="1" dirty="0"/>
              <a:t>Chest x-ray</a:t>
            </a:r>
          </a:p>
          <a:p>
            <a:pPr lvl="1"/>
            <a:r>
              <a:rPr lang="en-US" dirty="0"/>
              <a:t>Abdominal contents, air/fluid-filled bowel, and poorly aerated lung in the ipsilateral hemithorax</a:t>
            </a:r>
          </a:p>
          <a:p>
            <a:pPr lvl="1"/>
            <a:r>
              <a:rPr lang="en-US" dirty="0"/>
              <a:t>Mediastinal shift to the right and compression of the contralateral lung</a:t>
            </a:r>
          </a:p>
          <a:p>
            <a:pPr lvl="1"/>
            <a:r>
              <a:rPr lang="en-US" dirty="0"/>
              <a:t>In doubtful cases, a </a:t>
            </a:r>
            <a:r>
              <a:rPr lang="en-US" dirty="0" err="1"/>
              <a:t>naso</a:t>
            </a:r>
            <a:r>
              <a:rPr lang="en-US" dirty="0"/>
              <a:t>-gastric tube is inserted and a chest radiograph is taken: the feeding tube will be seen in the thorax.</a:t>
            </a:r>
          </a:p>
          <a:p>
            <a:pPr lvl="1"/>
            <a:r>
              <a:rPr lang="en-US" dirty="0"/>
              <a:t>In right-sided CDH: the liver appears as an intrathoracic soft tissue mass + absence of the normal intra-abdominal liver shadow</a:t>
            </a:r>
          </a:p>
        </p:txBody>
      </p:sp>
    </p:spTree>
    <p:extLst>
      <p:ext uri="{BB962C8B-B14F-4D97-AF65-F5344CB8AC3E}">
        <p14:creationId xmlns:p14="http://schemas.microsoft.com/office/powerpoint/2010/main" val="3065565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40FCB-46F4-CCF0-9297-7F35774EF462}"/>
              </a:ext>
            </a:extLst>
          </p:cNvPr>
          <p:cNvSpPr>
            <a:spLocks noGrp="1"/>
          </p:cNvSpPr>
          <p:nvPr>
            <p:ph type="title"/>
          </p:nvPr>
        </p:nvSpPr>
        <p:spPr>
          <a:xfrm>
            <a:off x="838200" y="365125"/>
            <a:ext cx="10515600" cy="762339"/>
          </a:xfrm>
        </p:spPr>
        <p:txBody>
          <a:bodyPr>
            <a:normAutofit/>
          </a:bodyPr>
          <a:lstStyle/>
          <a:p>
            <a:r>
              <a:rPr lang="en-US" dirty="0"/>
              <a:t>Chest x-ray</a:t>
            </a:r>
          </a:p>
        </p:txBody>
      </p:sp>
      <p:sp>
        <p:nvSpPr>
          <p:cNvPr id="3" name="Content Placeholder 2">
            <a:extLst>
              <a:ext uri="{FF2B5EF4-FFF2-40B4-BE49-F238E27FC236}">
                <a16:creationId xmlns:a16="http://schemas.microsoft.com/office/drawing/2014/main" id="{37AD2E49-7EFB-8FA6-4521-E8C912B17A89}"/>
              </a:ext>
            </a:extLst>
          </p:cNvPr>
          <p:cNvSpPr>
            <a:spLocks noGrp="1"/>
          </p:cNvSpPr>
          <p:nvPr>
            <p:ph idx="1"/>
          </p:nvPr>
        </p:nvSpPr>
        <p:spPr>
          <a:xfrm>
            <a:off x="838200" y="1304925"/>
            <a:ext cx="7050932" cy="4872038"/>
          </a:xfrm>
        </p:spPr>
        <p:txBody>
          <a:bodyPr>
            <a:normAutofit/>
          </a:bodyPr>
          <a:lstStyle/>
          <a:p>
            <a:pPr marL="0" indent="0">
              <a:buNone/>
            </a:pPr>
            <a:r>
              <a:rPr lang="en-US" dirty="0"/>
              <a:t>Right diaphragmatic hernia with enterothorax</a:t>
            </a:r>
          </a:p>
          <a:p>
            <a:pPr>
              <a:buFont typeface="Courier New" panose="02070309020205020404" pitchFamily="49" charset="0"/>
              <a:buChar char="o"/>
            </a:pPr>
            <a:r>
              <a:rPr lang="en-US" sz="2600" dirty="0"/>
              <a:t>Chest x-ray (PA view) of a female newborn</a:t>
            </a:r>
          </a:p>
          <a:p>
            <a:pPr>
              <a:buFont typeface="Courier New" panose="02070309020205020404" pitchFamily="49" charset="0"/>
              <a:buChar char="o"/>
            </a:pPr>
            <a:r>
              <a:rPr lang="en-US" sz="2600" dirty="0"/>
              <a:t>Multiple loops of bowel (green overlay) can be seen within the right hemithorax. Hypoplasia of the right lung and mediastinal shift to the left is also visible.</a:t>
            </a:r>
          </a:p>
          <a:p>
            <a:pPr>
              <a:buFont typeface="Courier New" panose="02070309020205020404" pitchFamily="49" charset="0"/>
              <a:buChar char="o"/>
            </a:pPr>
            <a:r>
              <a:rPr lang="en-US" sz="2600" dirty="0"/>
              <a:t>These findings are characteristic of a right diaphragmatic hernia with enterothorax.</a:t>
            </a:r>
          </a:p>
        </p:txBody>
      </p:sp>
      <p:pic>
        <p:nvPicPr>
          <p:cNvPr id="1026" name="Picture 2" descr="Right diaphragmatic hernia with enterothorax">
            <a:extLst>
              <a:ext uri="{FF2B5EF4-FFF2-40B4-BE49-F238E27FC236}">
                <a16:creationId xmlns:a16="http://schemas.microsoft.com/office/drawing/2014/main" id="{8A0F145C-4077-50CC-833A-EF9008936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3736" y="1305026"/>
            <a:ext cx="3240064" cy="48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231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A0EB-152E-176A-D688-537B9F145DBB}"/>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454CB8DB-05F6-493B-99DF-CAC952CC53E2}"/>
              </a:ext>
            </a:extLst>
          </p:cNvPr>
          <p:cNvSpPr>
            <a:spLocks noGrp="1"/>
          </p:cNvSpPr>
          <p:nvPr>
            <p:ph idx="1"/>
          </p:nvPr>
        </p:nvSpPr>
        <p:spPr/>
        <p:txBody>
          <a:bodyPr/>
          <a:lstStyle/>
          <a:p>
            <a:r>
              <a:rPr lang="en-US" b="1" dirty="0"/>
              <a:t>Prenatally diagnosed CDH</a:t>
            </a:r>
            <a:r>
              <a:rPr lang="en-US" dirty="0"/>
              <a:t>: antenatal glucocorticoids; to decrease morbidity of pre-term delivery</a:t>
            </a:r>
          </a:p>
          <a:p>
            <a:r>
              <a:rPr lang="en-US" b="1" dirty="0"/>
              <a:t>Postnatal therapy</a:t>
            </a:r>
          </a:p>
          <a:p>
            <a:pPr lvl="1"/>
            <a:r>
              <a:rPr lang="en-US" dirty="0"/>
              <a:t>Initial medical resuscitation</a:t>
            </a:r>
          </a:p>
          <a:p>
            <a:pPr lvl="2"/>
            <a:r>
              <a:rPr lang="en-US" sz="2200" dirty="0"/>
              <a:t>Intubation and </a:t>
            </a:r>
            <a:r>
              <a:rPr lang="en-US" sz="2200" dirty="0">
                <a:solidFill>
                  <a:srgbClr val="FF0000"/>
                </a:solidFill>
              </a:rPr>
              <a:t>mechanical ventilation</a:t>
            </a:r>
            <a:r>
              <a:rPr lang="en-US" sz="2200" dirty="0"/>
              <a:t>: indicated in all infants with CDH</a:t>
            </a:r>
          </a:p>
          <a:p>
            <a:pPr lvl="2"/>
            <a:r>
              <a:rPr lang="en-US" sz="2200" dirty="0"/>
              <a:t>Gastric decompression (</a:t>
            </a:r>
            <a:r>
              <a:rPr lang="en-US" sz="2200" dirty="0">
                <a:solidFill>
                  <a:srgbClr val="FF0000"/>
                </a:solidFill>
              </a:rPr>
              <a:t>insert NG tube </a:t>
            </a:r>
            <a:r>
              <a:rPr lang="en-US" sz="2200" dirty="0"/>
              <a:t>and continuous suction)</a:t>
            </a:r>
          </a:p>
          <a:p>
            <a:pPr lvl="2"/>
            <a:r>
              <a:rPr lang="en-US" sz="2200" dirty="0">
                <a:solidFill>
                  <a:srgbClr val="FF0000"/>
                </a:solidFill>
              </a:rPr>
              <a:t>Surfactant administration</a:t>
            </a:r>
            <a:r>
              <a:rPr lang="en-US" sz="2200" dirty="0"/>
              <a:t>: in infants born &lt; 34 weeks of gestation and x-ray findings suggesting neonatal respiratory distress syndrome</a:t>
            </a:r>
          </a:p>
          <a:p>
            <a:pPr lvl="1"/>
            <a:r>
              <a:rPr lang="en-US" b="1" dirty="0"/>
              <a:t>Surgical repair </a:t>
            </a:r>
            <a:r>
              <a:rPr lang="en-US" dirty="0"/>
              <a:t>(thoracotomy or laparotomy)</a:t>
            </a:r>
          </a:p>
          <a:p>
            <a:pPr lvl="2"/>
            <a:r>
              <a:rPr lang="en-US" sz="2200" dirty="0"/>
              <a:t>Indicated in all cases of CDH</a:t>
            </a:r>
          </a:p>
          <a:p>
            <a:pPr lvl="2"/>
            <a:r>
              <a:rPr lang="en-US" sz="2200" b="1" dirty="0"/>
              <a:t>Timing</a:t>
            </a:r>
            <a:r>
              <a:rPr lang="en-US" sz="2200" dirty="0"/>
              <a:t>: after the infant is stabilized, </a:t>
            </a:r>
            <a:r>
              <a:rPr lang="en-US" sz="2200" dirty="0">
                <a:solidFill>
                  <a:srgbClr val="FF0000"/>
                </a:solidFill>
              </a:rPr>
              <a:t>often after 24–48 hours </a:t>
            </a:r>
          </a:p>
          <a:p>
            <a:pPr lvl="2"/>
            <a:r>
              <a:rPr lang="en-US" sz="2200" b="1" dirty="0"/>
              <a:t>Procedure</a:t>
            </a:r>
            <a:r>
              <a:rPr lang="en-US" sz="2200" dirty="0"/>
              <a:t>: reduction of the hernial contents and primary closure of the defect</a:t>
            </a:r>
          </a:p>
        </p:txBody>
      </p:sp>
    </p:spTree>
    <p:extLst>
      <p:ext uri="{BB962C8B-B14F-4D97-AF65-F5344CB8AC3E}">
        <p14:creationId xmlns:p14="http://schemas.microsoft.com/office/powerpoint/2010/main" val="2382644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C85B-77C4-C364-64CB-3B332B14780A}"/>
              </a:ext>
            </a:extLst>
          </p:cNvPr>
          <p:cNvSpPr>
            <a:spLocks noGrp="1"/>
          </p:cNvSpPr>
          <p:nvPr>
            <p:ph type="title"/>
          </p:nvPr>
        </p:nvSpPr>
        <p:spPr/>
        <p:txBody>
          <a:bodyPr/>
          <a:lstStyle/>
          <a:p>
            <a:r>
              <a:rPr lang="en-US"/>
              <a:t>Poor prognosis</a:t>
            </a:r>
            <a:endParaRPr lang="en-US" dirty="0"/>
          </a:p>
        </p:txBody>
      </p:sp>
      <p:sp>
        <p:nvSpPr>
          <p:cNvPr id="3" name="Content Placeholder 2">
            <a:extLst>
              <a:ext uri="{FF2B5EF4-FFF2-40B4-BE49-F238E27FC236}">
                <a16:creationId xmlns:a16="http://schemas.microsoft.com/office/drawing/2014/main" id="{85D0DB56-B170-6B96-BEF9-58437CC6D58B}"/>
              </a:ext>
            </a:extLst>
          </p:cNvPr>
          <p:cNvSpPr>
            <a:spLocks noGrp="1"/>
          </p:cNvSpPr>
          <p:nvPr>
            <p:ph idx="1"/>
          </p:nvPr>
        </p:nvSpPr>
        <p:spPr/>
        <p:txBody>
          <a:bodyPr>
            <a:normAutofit/>
          </a:bodyPr>
          <a:lstStyle/>
          <a:p>
            <a:r>
              <a:rPr lang="en-US" sz="3200"/>
              <a:t>Large defect size</a:t>
            </a:r>
          </a:p>
          <a:p>
            <a:r>
              <a:rPr lang="en-US" sz="3200"/>
              <a:t>Major congenital heart disease</a:t>
            </a:r>
          </a:p>
          <a:p>
            <a:r>
              <a:rPr lang="en-US" sz="3200"/>
              <a:t>Prematurity </a:t>
            </a:r>
          </a:p>
          <a:p>
            <a:r>
              <a:rPr lang="en-US" sz="3200"/>
              <a:t>Liver herniation</a:t>
            </a:r>
          </a:p>
          <a:p>
            <a:r>
              <a:rPr lang="en-US" sz="3200"/>
              <a:t>Lung-to-Head Ratio (LHR) &lt; 1</a:t>
            </a:r>
          </a:p>
          <a:p>
            <a:pPr lvl="1"/>
            <a:r>
              <a:rPr lang="en-US">
                <a:solidFill>
                  <a:srgbClr val="0070C0"/>
                </a:solidFill>
              </a:rPr>
              <a:t>The Lung-to-Head Ratio is calculated by measuring the area of the lung and comparing it to the circumference of the head. A lower LHR indicates more severe lung hypoplasia, which is associated with a poorer prognosis.</a:t>
            </a:r>
          </a:p>
          <a:p>
            <a:r>
              <a:rPr lang="en-US" sz="3200"/>
              <a:t>Right more than left</a:t>
            </a:r>
            <a:endParaRPr lang="en-US" sz="3200" dirty="0"/>
          </a:p>
        </p:txBody>
      </p:sp>
    </p:spTree>
    <p:extLst>
      <p:ext uri="{BB962C8B-B14F-4D97-AF65-F5344CB8AC3E}">
        <p14:creationId xmlns:p14="http://schemas.microsoft.com/office/powerpoint/2010/main" val="1129634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D6FC-0AB0-7077-7EBF-A80ABF9127C9}"/>
              </a:ext>
            </a:extLst>
          </p:cNvPr>
          <p:cNvSpPr>
            <a:spLocks noGrp="1"/>
          </p:cNvSpPr>
          <p:nvPr>
            <p:ph type="title"/>
          </p:nvPr>
        </p:nvSpPr>
        <p:spPr/>
        <p:txBody>
          <a:bodyPr/>
          <a:lstStyle/>
          <a:p>
            <a:r>
              <a:rPr lang="en-US" sz="6000" dirty="0"/>
              <a:t>Acute Abdominal Pain in Children</a:t>
            </a:r>
            <a:endParaRPr lang="en-US" dirty="0"/>
          </a:p>
        </p:txBody>
      </p:sp>
      <p:sp>
        <p:nvSpPr>
          <p:cNvPr id="3" name="Text Placeholder 2">
            <a:extLst>
              <a:ext uri="{FF2B5EF4-FFF2-40B4-BE49-F238E27FC236}">
                <a16:creationId xmlns:a16="http://schemas.microsoft.com/office/drawing/2014/main" id="{26943AE5-D777-CF62-913F-7265ED869997}"/>
              </a:ext>
            </a:extLst>
          </p:cNvPr>
          <p:cNvSpPr>
            <a:spLocks noGrp="1"/>
          </p:cNvSpPr>
          <p:nvPr>
            <p:ph type="body" idx="1"/>
          </p:nvPr>
        </p:nvSpPr>
        <p:spPr/>
        <p:txBody>
          <a:bodyPr/>
          <a:lstStyle/>
          <a:p>
            <a:pPr algn="ctr"/>
            <a:r>
              <a:rPr lang="en-US" dirty="0">
                <a:effectLst>
                  <a:outerShdw blurRad="38100" dist="38100" dir="2700000" algn="tl">
                    <a:srgbClr val="000000">
                      <a:alpha val="43137"/>
                    </a:srgbClr>
                  </a:outerShdw>
                </a:effectLst>
              </a:rPr>
              <a:t>Extra Sources: </a:t>
            </a:r>
            <a:r>
              <a:rPr lang="en-US" dirty="0">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Pediatric Surgery Library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3944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AD936-6D98-AD2F-436D-8530C5F34229}"/>
              </a:ext>
            </a:extLst>
          </p:cNvPr>
          <p:cNvSpPr>
            <a:spLocks noGrp="1"/>
          </p:cNvSpPr>
          <p:nvPr>
            <p:ph type="title"/>
          </p:nvPr>
        </p:nvSpPr>
        <p:spPr/>
        <p:txBody>
          <a:bodyPr/>
          <a:lstStyle/>
          <a:p>
            <a:r>
              <a:rPr lang="en-US" dirty="0"/>
              <a:t>Acute Abdominal Pain in Children</a:t>
            </a:r>
          </a:p>
        </p:txBody>
      </p:sp>
      <p:sp>
        <p:nvSpPr>
          <p:cNvPr id="3" name="Content Placeholder 2">
            <a:extLst>
              <a:ext uri="{FF2B5EF4-FFF2-40B4-BE49-F238E27FC236}">
                <a16:creationId xmlns:a16="http://schemas.microsoft.com/office/drawing/2014/main" id="{E9C1AF6E-5381-C3C8-D0D2-6A11E20E83D6}"/>
              </a:ext>
            </a:extLst>
          </p:cNvPr>
          <p:cNvSpPr>
            <a:spLocks noGrp="1"/>
          </p:cNvSpPr>
          <p:nvPr>
            <p:ph idx="1"/>
          </p:nvPr>
        </p:nvSpPr>
        <p:spPr>
          <a:xfrm>
            <a:off x="838200" y="1305026"/>
            <a:ext cx="10515600" cy="4882414"/>
          </a:xfrm>
        </p:spPr>
        <p:txBody>
          <a:bodyPr>
            <a:normAutofit fontScale="92500" lnSpcReduction="20000"/>
          </a:bodyPr>
          <a:lstStyle/>
          <a:p>
            <a:r>
              <a:rPr lang="en-US" b="1" dirty="0"/>
              <a:t>The most common presentation </a:t>
            </a:r>
            <a:r>
              <a:rPr lang="en-US" dirty="0"/>
              <a:t>of abdominal emergency is </a:t>
            </a:r>
            <a:r>
              <a:rPr lang="en-US" dirty="0">
                <a:solidFill>
                  <a:srgbClr val="C00000"/>
                </a:solidFill>
              </a:rPr>
              <a:t>pain</a:t>
            </a:r>
          </a:p>
          <a:p>
            <a:r>
              <a:rPr lang="en-US" b="1" dirty="0"/>
              <a:t>The most common surgical cause </a:t>
            </a:r>
            <a:r>
              <a:rPr lang="en-US" dirty="0"/>
              <a:t>of acute abdominal pain in children is </a:t>
            </a:r>
            <a:r>
              <a:rPr lang="en-US" dirty="0">
                <a:solidFill>
                  <a:srgbClr val="C00000"/>
                </a:solidFill>
              </a:rPr>
              <a:t>acute appendicitis</a:t>
            </a:r>
            <a:r>
              <a:rPr lang="en-US" dirty="0"/>
              <a:t>. Within specific age groups other medical and surgical causes of acute abdominal pain should also be considered. (See slide 3)</a:t>
            </a:r>
          </a:p>
          <a:p>
            <a:r>
              <a:rPr lang="en-US" dirty="0"/>
              <a:t>The initial presentation in patients with abdominal pain can be associated with obstruction, inflammation or both. (See slide 4)</a:t>
            </a:r>
          </a:p>
          <a:p>
            <a:r>
              <a:rPr lang="en-US" b="1" dirty="0"/>
              <a:t>Initial management</a:t>
            </a:r>
          </a:p>
          <a:p>
            <a:pPr lvl="1"/>
            <a:r>
              <a:rPr lang="en-US" dirty="0"/>
              <a:t>Perform ABCDE survey.</a:t>
            </a:r>
          </a:p>
          <a:p>
            <a:pPr lvl="1"/>
            <a:r>
              <a:rPr lang="en-US" dirty="0"/>
              <a:t>Establish NPO status. </a:t>
            </a:r>
          </a:p>
          <a:p>
            <a:pPr lvl="1"/>
            <a:r>
              <a:rPr lang="en-US" dirty="0"/>
              <a:t>Perform a focused clinical evaluation, including pelvic, testicular, and rectal examination, if indicated. </a:t>
            </a:r>
          </a:p>
          <a:p>
            <a:pPr lvl="1"/>
            <a:r>
              <a:rPr lang="en-US" dirty="0"/>
              <a:t>Perform targeted diagnostic workup of acute abdomen.</a:t>
            </a:r>
          </a:p>
          <a:p>
            <a:pPr lvl="1"/>
            <a:r>
              <a:rPr lang="en-US" dirty="0"/>
              <a:t>Obtain urgent specialty consult as needed, e.g., general surgery, urology, OB/GYN</a:t>
            </a:r>
          </a:p>
          <a:p>
            <a:pPr lvl="1"/>
            <a:r>
              <a:rPr lang="en-US" dirty="0"/>
              <a:t>Administer supportive care for acute abdominal pain as needed.</a:t>
            </a:r>
          </a:p>
          <a:p>
            <a:pPr lvl="1"/>
            <a:r>
              <a:rPr lang="en-US" dirty="0"/>
              <a:t>Identify and treat the underlying cause.</a:t>
            </a:r>
          </a:p>
        </p:txBody>
      </p:sp>
    </p:spTree>
    <p:extLst>
      <p:ext uri="{BB962C8B-B14F-4D97-AF65-F5344CB8AC3E}">
        <p14:creationId xmlns:p14="http://schemas.microsoft.com/office/powerpoint/2010/main" val="3900602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F10C15B7-7FCD-D289-BA78-D26DF1035113}"/>
              </a:ext>
            </a:extLst>
          </p:cNvPr>
          <p:cNvGraphicFramePr>
            <a:graphicFrameLocks/>
          </p:cNvGraphicFramePr>
          <p:nvPr>
            <p:extLst>
              <p:ext uri="{D42A27DB-BD31-4B8C-83A1-F6EECF244321}">
                <p14:modId xmlns:p14="http://schemas.microsoft.com/office/powerpoint/2010/main" val="3970677278"/>
              </p:ext>
            </p:extLst>
          </p:nvPr>
        </p:nvGraphicFramePr>
        <p:xfrm>
          <a:off x="-3" y="0"/>
          <a:ext cx="12191999" cy="6858001"/>
        </p:xfrm>
        <a:graphic>
          <a:graphicData uri="http://schemas.openxmlformats.org/drawingml/2006/table">
            <a:tbl>
              <a:tblPr firstRow="1" bandRow="1">
                <a:tableStyleId>{5940675A-B579-460E-94D1-54222C63F5DA}</a:tableStyleId>
              </a:tblPr>
              <a:tblGrid>
                <a:gridCol w="1290320">
                  <a:extLst>
                    <a:ext uri="{9D8B030D-6E8A-4147-A177-3AD203B41FA5}">
                      <a16:colId xmlns:a16="http://schemas.microsoft.com/office/drawing/2014/main" val="4014206599"/>
                    </a:ext>
                  </a:extLst>
                </a:gridCol>
                <a:gridCol w="3633893">
                  <a:extLst>
                    <a:ext uri="{9D8B030D-6E8A-4147-A177-3AD203B41FA5}">
                      <a16:colId xmlns:a16="http://schemas.microsoft.com/office/drawing/2014/main" val="3351310088"/>
                    </a:ext>
                  </a:extLst>
                </a:gridCol>
                <a:gridCol w="3633893">
                  <a:extLst>
                    <a:ext uri="{9D8B030D-6E8A-4147-A177-3AD203B41FA5}">
                      <a16:colId xmlns:a16="http://schemas.microsoft.com/office/drawing/2014/main" val="1515806526"/>
                    </a:ext>
                  </a:extLst>
                </a:gridCol>
                <a:gridCol w="3633893">
                  <a:extLst>
                    <a:ext uri="{9D8B030D-6E8A-4147-A177-3AD203B41FA5}">
                      <a16:colId xmlns:a16="http://schemas.microsoft.com/office/drawing/2014/main" val="4247420865"/>
                    </a:ext>
                  </a:extLst>
                </a:gridCol>
              </a:tblGrid>
              <a:tr h="401595">
                <a:tc>
                  <a:txBody>
                    <a:bodyPr/>
                    <a:lstStyle/>
                    <a:p>
                      <a:pPr algn="ctr"/>
                      <a:r>
                        <a:rPr lang="en-US" sz="2000" b="1" dirty="0">
                          <a:solidFill>
                            <a:srgbClr val="0070C0"/>
                          </a:solidFill>
                        </a:rPr>
                        <a:t>By Age</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b="1" dirty="0"/>
                        <a:t>Any age</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b="1" dirty="0"/>
                        <a:t>Newborn</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b="1" dirty="0"/>
                        <a:t>Infant</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03741020"/>
                  </a:ext>
                </a:extLst>
              </a:tr>
              <a:tr h="22551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Common causes of pediatric abdominal pain</a:t>
                      </a:r>
                    </a:p>
                  </a:txBody>
                  <a:tcPr anchor="ctr"/>
                </a:tc>
                <a:tc>
                  <a:txBody>
                    <a:bodyPr/>
                    <a:lstStyle/>
                    <a:p>
                      <a:pPr marL="342900" indent="-342900" algn="l">
                        <a:buFont typeface="+mj-lt"/>
                        <a:buAutoNum type="arabicPeriod"/>
                      </a:pPr>
                      <a:r>
                        <a:rPr lang="en-US" dirty="0"/>
                        <a:t>Intestinal malrotation/volvulus</a:t>
                      </a:r>
                    </a:p>
                    <a:p>
                      <a:pPr marL="342900" indent="-342900" algn="l">
                        <a:buFont typeface="+mj-lt"/>
                        <a:buAutoNum type="arabicPeriod"/>
                      </a:pPr>
                      <a:r>
                        <a:rPr lang="en-US" dirty="0"/>
                        <a:t>Mechanical bowel obstruction</a:t>
                      </a:r>
                    </a:p>
                    <a:p>
                      <a:pPr marL="342900" indent="-342900" algn="l">
                        <a:buFont typeface="+mj-lt"/>
                        <a:buAutoNum type="arabicPeriod"/>
                      </a:pPr>
                      <a:r>
                        <a:rPr lang="en-US" dirty="0"/>
                        <a:t>Meckel diverticulitis</a:t>
                      </a:r>
                    </a:p>
                    <a:p>
                      <a:pPr marL="342900" indent="-342900" algn="l">
                        <a:buFont typeface="+mj-lt"/>
                        <a:buAutoNum type="arabicPeriod"/>
                      </a:pPr>
                      <a:r>
                        <a:rPr lang="en-US" dirty="0"/>
                        <a:t>Neutropenic enterocolitis</a:t>
                      </a:r>
                    </a:p>
                    <a:p>
                      <a:pPr marL="342900" indent="-342900" algn="l">
                        <a:buFont typeface="+mj-lt"/>
                        <a:buAutoNum type="arabicPeriod"/>
                      </a:pPr>
                      <a:r>
                        <a:rPr lang="en-US" dirty="0"/>
                        <a:t>Perforated viscus</a:t>
                      </a:r>
                    </a:p>
                  </a:txBody>
                  <a:tcPr anchor="ctr"/>
                </a:tc>
                <a:tc>
                  <a:txBody>
                    <a:bodyPr/>
                    <a:lstStyle/>
                    <a:p>
                      <a:pPr marL="342900" indent="-342900" algn="l">
                        <a:buFont typeface="+mj-lt"/>
                        <a:buAutoNum type="arabicPeriod"/>
                      </a:pPr>
                      <a:r>
                        <a:rPr lang="en-US" sz="1750" dirty="0"/>
                        <a:t>Neonatal obstruction, </a:t>
                      </a:r>
                    </a:p>
                    <a:p>
                      <a:pPr marL="342900" indent="-342900" algn="l">
                        <a:buFont typeface="+mj-lt"/>
                        <a:buAutoNum type="arabicPeriod"/>
                      </a:pPr>
                      <a:r>
                        <a:rPr lang="en-US" sz="1750" dirty="0"/>
                        <a:t>Congenital lesion internal hernia/volvulus– omphalomesenteric duct remnant</a:t>
                      </a:r>
                    </a:p>
                    <a:p>
                      <a:pPr marL="342900" indent="-342900" algn="l">
                        <a:buFont typeface="+mj-lt"/>
                        <a:buAutoNum type="arabicPeriod"/>
                      </a:pPr>
                      <a:r>
                        <a:rPr lang="en-US" sz="1750" dirty="0"/>
                        <a:t>Duplication cyst</a:t>
                      </a:r>
                    </a:p>
                    <a:p>
                      <a:pPr marL="342900" indent="-342900" algn="l">
                        <a:buFont typeface="+mj-lt"/>
                        <a:buAutoNum type="arabicPeriod"/>
                      </a:pPr>
                      <a:r>
                        <a:rPr lang="en-US" sz="1750" dirty="0"/>
                        <a:t>Mesenteric cyst</a:t>
                      </a:r>
                    </a:p>
                    <a:p>
                      <a:pPr marL="342900" indent="-342900" algn="l">
                        <a:buFont typeface="+mj-lt"/>
                        <a:buAutoNum type="arabicPeriod"/>
                      </a:pPr>
                      <a:r>
                        <a:rPr lang="en-US" sz="1750" dirty="0"/>
                        <a:t>Necrotizing enterocolitis</a:t>
                      </a:r>
                    </a:p>
                    <a:p>
                      <a:pPr marL="342900" indent="-342900" algn="l">
                        <a:buFont typeface="+mj-lt"/>
                        <a:buAutoNum type="arabicPeriod"/>
                      </a:pPr>
                      <a:r>
                        <a:rPr lang="en-US" sz="1750" dirty="0"/>
                        <a:t>Incarcerated inguinal hernia</a:t>
                      </a:r>
                    </a:p>
                  </a:txBody>
                  <a:tcPr anchor="ctr"/>
                </a:tc>
                <a:tc>
                  <a:txBody>
                    <a:bodyPr/>
                    <a:lstStyle/>
                    <a:p>
                      <a:pPr marL="342900" indent="-342900" algn="l">
                        <a:buFont typeface="+mj-lt"/>
                        <a:buAutoNum type="arabicPeriod"/>
                      </a:pPr>
                      <a:r>
                        <a:rPr lang="en-US" dirty="0"/>
                        <a:t>Intussusception</a:t>
                      </a:r>
                    </a:p>
                    <a:p>
                      <a:pPr marL="342900" indent="-342900" algn="l">
                        <a:buFont typeface="+mj-lt"/>
                        <a:buAutoNum type="arabicPeriod"/>
                      </a:pPr>
                      <a:r>
                        <a:rPr lang="en-US" dirty="0"/>
                        <a:t>Incarcerated inguinal hernia</a:t>
                      </a:r>
                    </a:p>
                    <a:p>
                      <a:pPr marL="342900" indent="-342900" algn="l">
                        <a:buFont typeface="+mj-lt"/>
                        <a:buAutoNum type="arabicPeriod"/>
                      </a:pPr>
                      <a:r>
                        <a:rPr lang="en-US" dirty="0"/>
                        <a:t>Nonaccidental abdominal trauma</a:t>
                      </a:r>
                    </a:p>
                    <a:p>
                      <a:pPr marL="342900" indent="-342900" algn="l">
                        <a:buFont typeface="+mj-lt"/>
                        <a:buAutoNum type="arabicPeriod"/>
                      </a:pPr>
                      <a:r>
                        <a:rPr lang="en-US" dirty="0"/>
                        <a:t>Hirschsprung-associated enterocolitis</a:t>
                      </a:r>
                    </a:p>
                    <a:p>
                      <a:pPr marL="342900" indent="-342900" algn="l">
                        <a:buFont typeface="+mj-lt"/>
                        <a:buAutoNum type="arabicPeriod"/>
                      </a:pPr>
                      <a:r>
                        <a:rPr lang="en-US" dirty="0"/>
                        <a:t>Abdominal / retroperitoneal neoplasm</a:t>
                      </a:r>
                    </a:p>
                  </a:txBody>
                  <a:tcPr anchor="ctr"/>
                </a:tc>
                <a:extLst>
                  <a:ext uri="{0D108BD9-81ED-4DB2-BD59-A6C34878D82A}">
                    <a16:rowId xmlns:a16="http://schemas.microsoft.com/office/drawing/2014/main" val="529384704"/>
                  </a:ext>
                </a:extLst>
              </a:tr>
              <a:tr h="401595">
                <a:tc>
                  <a:txBody>
                    <a:bodyPr/>
                    <a:lstStyle/>
                    <a:p>
                      <a:pPr algn="ctr"/>
                      <a:r>
                        <a:rPr lang="en-US" sz="2000" b="1" dirty="0"/>
                        <a:t>Age group</a:t>
                      </a:r>
                    </a:p>
                  </a:txBody>
                  <a:tcPr anchor="ctr"/>
                </a:tc>
                <a:tc>
                  <a:txBody>
                    <a:bodyPr/>
                    <a:lstStyle/>
                    <a:p>
                      <a:pPr algn="ctr"/>
                      <a:r>
                        <a:rPr lang="en-US" sz="2000" b="1" dirty="0"/>
                        <a:t>Toddler</a:t>
                      </a:r>
                    </a:p>
                  </a:txBody>
                  <a:tcPr anchor="ctr"/>
                </a:tc>
                <a:tc>
                  <a:txBody>
                    <a:bodyPr/>
                    <a:lstStyle/>
                    <a:p>
                      <a:pPr algn="ctr"/>
                      <a:r>
                        <a:rPr lang="en-US" sz="2000" b="1" dirty="0"/>
                        <a:t>Pre-adolescent</a:t>
                      </a:r>
                    </a:p>
                  </a:txBody>
                  <a:tcPr anchor="ctr"/>
                </a:tc>
                <a:tc>
                  <a:txBody>
                    <a:bodyPr/>
                    <a:lstStyle/>
                    <a:p>
                      <a:pPr algn="ctr"/>
                      <a:r>
                        <a:rPr lang="en-US" sz="2000" b="1" dirty="0"/>
                        <a:t>Adolescent</a:t>
                      </a:r>
                    </a:p>
                  </a:txBody>
                  <a:tcPr anchor="ctr"/>
                </a:tc>
                <a:extLst>
                  <a:ext uri="{0D108BD9-81ED-4DB2-BD59-A6C34878D82A}">
                    <a16:rowId xmlns:a16="http://schemas.microsoft.com/office/drawing/2014/main" val="318125709"/>
                  </a:ext>
                </a:extLst>
              </a:tr>
              <a:tr h="37997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Common causes of pediatric abdominal pain</a:t>
                      </a:r>
                    </a:p>
                  </a:txBody>
                  <a:tcPr anchor="ctr"/>
                </a:tc>
                <a:tc>
                  <a:txBody>
                    <a:bodyPr/>
                    <a:lstStyle/>
                    <a:p>
                      <a:pPr marL="342900" indent="-342900" algn="l">
                        <a:buFont typeface="+mj-lt"/>
                        <a:buAutoNum type="arabicPeriod"/>
                      </a:pPr>
                      <a:r>
                        <a:rPr lang="en-US" dirty="0"/>
                        <a:t>intussusception</a:t>
                      </a:r>
                    </a:p>
                    <a:p>
                      <a:pPr marL="342900" indent="-342900" algn="l">
                        <a:buFont typeface="+mj-lt"/>
                        <a:buAutoNum type="arabicPeriod"/>
                      </a:pPr>
                      <a:r>
                        <a:rPr lang="en-US" dirty="0"/>
                        <a:t>appendicitis– complicated</a:t>
                      </a:r>
                    </a:p>
                    <a:p>
                      <a:pPr marL="342900" indent="-342900" algn="l">
                        <a:buFont typeface="+mj-lt"/>
                        <a:buAutoNum type="arabicPeriod"/>
                      </a:pPr>
                      <a:r>
                        <a:rPr lang="en-US" dirty="0"/>
                        <a:t>non-accidental abdominal trauma</a:t>
                      </a:r>
                    </a:p>
                    <a:p>
                      <a:pPr marL="342900" indent="-342900" algn="l">
                        <a:buFont typeface="+mj-lt"/>
                        <a:buAutoNum type="arabicPeriod"/>
                      </a:pPr>
                      <a:r>
                        <a:rPr lang="en-US" dirty="0"/>
                        <a:t>Hirschsprung-associated enterocolitis</a:t>
                      </a:r>
                    </a:p>
                    <a:p>
                      <a:pPr marL="342900" indent="-342900" algn="l">
                        <a:buFont typeface="+mj-lt"/>
                        <a:buAutoNum type="arabicPeriod"/>
                      </a:pPr>
                      <a:r>
                        <a:rPr lang="en-US" dirty="0"/>
                        <a:t>abdominal/retroperitoneal neoplasm</a:t>
                      </a:r>
                    </a:p>
                    <a:p>
                      <a:pPr marL="342900" indent="-342900" algn="l">
                        <a:buFont typeface="+mj-lt"/>
                        <a:buAutoNum type="arabicPeriod"/>
                      </a:pPr>
                      <a:r>
                        <a:rPr lang="en-US" dirty="0"/>
                        <a:t>pneumonia</a:t>
                      </a:r>
                    </a:p>
                  </a:txBody>
                  <a:tcPr anchor="ctr"/>
                </a:tc>
                <a:tc>
                  <a:txBody>
                    <a:bodyPr/>
                    <a:lstStyle/>
                    <a:p>
                      <a:pPr marL="342900" indent="-342900" algn="l">
                        <a:buFont typeface="+mj-lt"/>
                        <a:buAutoNum type="arabicPeriod"/>
                      </a:pPr>
                      <a:r>
                        <a:rPr lang="en-US" dirty="0"/>
                        <a:t>Appendicitis</a:t>
                      </a:r>
                    </a:p>
                    <a:p>
                      <a:pPr marL="342900" indent="-342900" algn="l">
                        <a:buFont typeface="+mj-lt"/>
                        <a:buAutoNum type="arabicPeriod"/>
                      </a:pPr>
                      <a:r>
                        <a:rPr lang="en-US" dirty="0"/>
                        <a:t>Gallstone complications</a:t>
                      </a:r>
                    </a:p>
                    <a:p>
                      <a:pPr marL="568325" lvl="1" indent="-222250" algn="l">
                        <a:buFont typeface="+mj-lt"/>
                        <a:buAutoNum type="alphaLcPeriod"/>
                      </a:pPr>
                      <a:r>
                        <a:rPr lang="en-US" dirty="0"/>
                        <a:t>Cholecystitis</a:t>
                      </a:r>
                    </a:p>
                    <a:p>
                      <a:pPr marL="568325" lvl="1" indent="-222250" algn="l">
                        <a:buFont typeface="+mj-lt"/>
                        <a:buAutoNum type="alphaLcPeriod"/>
                      </a:pPr>
                      <a:r>
                        <a:rPr lang="en-US" dirty="0"/>
                        <a:t>Choledocholithiasis</a:t>
                      </a:r>
                    </a:p>
                    <a:p>
                      <a:pPr marL="568325" lvl="1" indent="-222250" algn="l">
                        <a:buFont typeface="+mj-lt"/>
                        <a:buAutoNum type="alphaLcPeriod"/>
                      </a:pPr>
                      <a:r>
                        <a:rPr lang="en-US" dirty="0"/>
                        <a:t>Gallstone pancreatitis</a:t>
                      </a:r>
                    </a:p>
                    <a:p>
                      <a:pPr marL="342900" indent="-342900" algn="l">
                        <a:buFont typeface="+mj-lt"/>
                        <a:buAutoNum type="arabicPeriod"/>
                      </a:pPr>
                      <a:r>
                        <a:rPr lang="en-US" dirty="0"/>
                        <a:t>Epiploic fat torsion/infarction</a:t>
                      </a:r>
                    </a:p>
                    <a:p>
                      <a:pPr marL="342900" indent="-342900" algn="l">
                        <a:buFont typeface="+mj-lt"/>
                        <a:buAutoNum type="arabicPeriod"/>
                      </a:pPr>
                      <a:r>
                        <a:rPr lang="en-US" dirty="0"/>
                        <a:t>Omental torsion/infarction</a:t>
                      </a:r>
                    </a:p>
                    <a:p>
                      <a:pPr marL="342900" indent="-342900" algn="l">
                        <a:buFont typeface="+mj-lt"/>
                        <a:buAutoNum type="arabicPeriod"/>
                      </a:pPr>
                      <a:r>
                        <a:rPr lang="en-US" dirty="0"/>
                        <a:t>Henoch-</a:t>
                      </a:r>
                      <a:r>
                        <a:rPr lang="en-US" dirty="0" err="1"/>
                        <a:t>Schonlein</a:t>
                      </a:r>
                      <a:r>
                        <a:rPr lang="en-US" dirty="0"/>
                        <a:t> purpura</a:t>
                      </a:r>
                    </a:p>
                    <a:p>
                      <a:pPr marL="342900" indent="-342900" algn="l">
                        <a:buFont typeface="+mj-lt"/>
                        <a:buAutoNum type="arabicPeriod"/>
                      </a:pPr>
                      <a:r>
                        <a:rPr lang="en-US" dirty="0"/>
                        <a:t>Viral gastroenteritis</a:t>
                      </a:r>
                    </a:p>
                    <a:p>
                      <a:pPr marL="342900" indent="-342900" algn="l">
                        <a:buFont typeface="+mj-lt"/>
                        <a:buAutoNum type="arabicPeriod"/>
                      </a:pPr>
                      <a:r>
                        <a:rPr lang="en-US" dirty="0"/>
                        <a:t>Ovarian torsion (female)</a:t>
                      </a:r>
                    </a:p>
                  </a:txBody>
                  <a:tcPr anchor="ctr"/>
                </a:tc>
                <a:tc>
                  <a:txBody>
                    <a:bodyPr/>
                    <a:lstStyle/>
                    <a:p>
                      <a:pPr marL="342900" indent="-342900" algn="l">
                        <a:buFont typeface="+mj-lt"/>
                        <a:buAutoNum type="arabicPeriod"/>
                      </a:pPr>
                      <a:r>
                        <a:rPr lang="en-US" sz="1600" dirty="0"/>
                        <a:t>Appendicitis</a:t>
                      </a:r>
                    </a:p>
                    <a:p>
                      <a:pPr marL="342900" indent="-342900" algn="l">
                        <a:buFont typeface="+mj-lt"/>
                        <a:buAutoNum type="arabicPeriod"/>
                      </a:pPr>
                      <a:r>
                        <a:rPr lang="en-US" sz="1600" dirty="0"/>
                        <a:t>Gallstone complications</a:t>
                      </a:r>
                    </a:p>
                    <a:p>
                      <a:pPr marL="568325" lvl="1" indent="-222250" algn="l">
                        <a:buFont typeface="+mj-lt"/>
                        <a:buAutoNum type="alphaLcPeriod"/>
                      </a:pPr>
                      <a:r>
                        <a:rPr lang="en-US" sz="1600" dirty="0"/>
                        <a:t>Cholecystitis</a:t>
                      </a:r>
                    </a:p>
                    <a:p>
                      <a:pPr marL="568325" lvl="1" indent="-222250" algn="l">
                        <a:buFont typeface="+mj-lt"/>
                        <a:buAutoNum type="alphaLcPeriod"/>
                      </a:pPr>
                      <a:r>
                        <a:rPr lang="en-US" sz="1600" dirty="0"/>
                        <a:t>Choledocholithiasis</a:t>
                      </a:r>
                    </a:p>
                    <a:p>
                      <a:pPr marL="568325" lvl="1" indent="-222250" algn="l">
                        <a:buFont typeface="+mj-lt"/>
                        <a:buAutoNum type="alphaLcPeriod"/>
                      </a:pPr>
                      <a:r>
                        <a:rPr lang="en-US" sz="1600" dirty="0"/>
                        <a:t>Gallstone pancreatitis</a:t>
                      </a:r>
                    </a:p>
                    <a:p>
                      <a:pPr marL="342900" indent="-342900" algn="l">
                        <a:buFont typeface="+mj-lt"/>
                        <a:buAutoNum type="arabicPeriod"/>
                      </a:pPr>
                      <a:r>
                        <a:rPr lang="en-US" sz="1600" dirty="0"/>
                        <a:t>GERD</a:t>
                      </a:r>
                    </a:p>
                    <a:p>
                      <a:pPr marL="342900" indent="-342900" algn="l">
                        <a:buFont typeface="+mj-lt"/>
                        <a:buAutoNum type="arabicPeriod"/>
                      </a:pPr>
                      <a:r>
                        <a:rPr lang="en-US" sz="1600" b="0" i="0" kern="1200" dirty="0">
                          <a:solidFill>
                            <a:schemeClr val="tx1"/>
                          </a:solidFill>
                          <a:effectLst/>
                          <a:latin typeface="+mn-lt"/>
                          <a:ea typeface="+mn-ea"/>
                          <a:cs typeface="+mn-cs"/>
                        </a:rPr>
                        <a:t>Inflammatory bowel disease</a:t>
                      </a:r>
                    </a:p>
                    <a:p>
                      <a:pPr marL="342900" indent="-342900" algn="l">
                        <a:buFont typeface="+mj-lt"/>
                        <a:buAutoNum type="arabicPeriod"/>
                      </a:pPr>
                      <a:r>
                        <a:rPr lang="en-US" sz="1600" b="0" i="0" kern="1200" dirty="0">
                          <a:solidFill>
                            <a:schemeClr val="tx1"/>
                          </a:solidFill>
                          <a:effectLst/>
                          <a:latin typeface="+mn-lt"/>
                          <a:ea typeface="+mn-ea"/>
                          <a:cs typeface="+mn-cs"/>
                        </a:rPr>
                        <a:t>Ovarian pathology (female)</a:t>
                      </a:r>
                    </a:p>
                    <a:p>
                      <a:pPr marL="342900" indent="-342900" algn="l">
                        <a:buFont typeface="+mj-lt"/>
                        <a:buAutoNum type="arabicPeriod"/>
                      </a:pPr>
                      <a:r>
                        <a:rPr lang="en-US" sz="1600" dirty="0"/>
                        <a:t>pelvic inflammatory disease(female)</a:t>
                      </a:r>
                    </a:p>
                    <a:p>
                      <a:pPr marL="342900" indent="-342900" algn="l">
                        <a:buFont typeface="+mj-lt"/>
                        <a:buAutoNum type="arabicPeriod"/>
                      </a:pPr>
                      <a:r>
                        <a:rPr lang="en-US" sz="1600" dirty="0"/>
                        <a:t>perforated gastric/duodenal ulcer</a:t>
                      </a:r>
                    </a:p>
                    <a:p>
                      <a:pPr marL="342900" indent="-342900" algn="l">
                        <a:buFont typeface="+mj-lt"/>
                        <a:buAutoNum type="arabicPeriod"/>
                      </a:pPr>
                      <a:r>
                        <a:rPr lang="en-US" sz="1600" dirty="0"/>
                        <a:t>epiploic fat torsion/infarction</a:t>
                      </a:r>
                    </a:p>
                    <a:p>
                      <a:pPr marL="342900" indent="-342900" algn="l">
                        <a:buFont typeface="+mj-lt"/>
                        <a:buAutoNum type="arabicPeriod"/>
                      </a:pPr>
                      <a:r>
                        <a:rPr lang="en-US" sz="1600" dirty="0"/>
                        <a:t>omental torsion/infarction</a:t>
                      </a:r>
                    </a:p>
                    <a:p>
                      <a:pPr marL="342900" indent="-342900" algn="l">
                        <a:buFont typeface="+mj-lt"/>
                        <a:buAutoNum type="arabicPeriod"/>
                      </a:pPr>
                      <a:r>
                        <a:rPr lang="en-US" sz="1600" dirty="0"/>
                        <a:t>Henoch-</a:t>
                      </a:r>
                      <a:r>
                        <a:rPr lang="en-US" sz="1600" dirty="0" err="1"/>
                        <a:t>Schonlein</a:t>
                      </a:r>
                      <a:r>
                        <a:rPr lang="en-US" sz="1600" dirty="0"/>
                        <a:t> purpura</a:t>
                      </a:r>
                    </a:p>
                    <a:p>
                      <a:pPr marL="342900" indent="-342900" algn="l">
                        <a:buFont typeface="+mj-lt"/>
                        <a:buAutoNum type="arabicPeriod"/>
                      </a:pPr>
                      <a:r>
                        <a:rPr lang="en-US" sz="1600" dirty="0"/>
                        <a:t>urinary tract infection</a:t>
                      </a:r>
                    </a:p>
                    <a:p>
                      <a:pPr marL="342900" indent="-342900" algn="l">
                        <a:buFont typeface="+mj-lt"/>
                        <a:buAutoNum type="arabicPeriod"/>
                      </a:pPr>
                      <a:r>
                        <a:rPr lang="en-US" sz="1600" dirty="0"/>
                        <a:t>urolithiasis</a:t>
                      </a:r>
                    </a:p>
                  </a:txBody>
                  <a:tcPr anchor="ctr"/>
                </a:tc>
                <a:extLst>
                  <a:ext uri="{0D108BD9-81ED-4DB2-BD59-A6C34878D82A}">
                    <a16:rowId xmlns:a16="http://schemas.microsoft.com/office/drawing/2014/main" val="56920971"/>
                  </a:ext>
                </a:extLst>
              </a:tr>
            </a:tbl>
          </a:graphicData>
        </a:graphic>
      </p:graphicFrame>
    </p:spTree>
    <p:extLst>
      <p:ext uri="{BB962C8B-B14F-4D97-AF65-F5344CB8AC3E}">
        <p14:creationId xmlns:p14="http://schemas.microsoft.com/office/powerpoint/2010/main" val="1992099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96F900C-318F-7454-39FF-E6B782BE678A}"/>
              </a:ext>
            </a:extLst>
          </p:cNvPr>
          <p:cNvGraphicFramePr>
            <a:graphicFrameLocks noGrp="1"/>
          </p:cNvGraphicFramePr>
          <p:nvPr>
            <p:extLst>
              <p:ext uri="{D42A27DB-BD31-4B8C-83A1-F6EECF244321}">
                <p14:modId xmlns:p14="http://schemas.microsoft.com/office/powerpoint/2010/main" val="3383577433"/>
              </p:ext>
            </p:extLst>
          </p:nvPr>
        </p:nvGraphicFramePr>
        <p:xfrm>
          <a:off x="0" y="0"/>
          <a:ext cx="12192000" cy="6858000"/>
        </p:xfrm>
        <a:graphic>
          <a:graphicData uri="http://schemas.openxmlformats.org/drawingml/2006/table">
            <a:tbl>
              <a:tblPr firstRow="1" bandRow="1">
                <a:tableStyleId>{5940675A-B579-460E-94D1-54222C63F5DA}</a:tableStyleId>
              </a:tblPr>
              <a:tblGrid>
                <a:gridCol w="1513840">
                  <a:extLst>
                    <a:ext uri="{9D8B030D-6E8A-4147-A177-3AD203B41FA5}">
                      <a16:colId xmlns:a16="http://schemas.microsoft.com/office/drawing/2014/main" val="3218321744"/>
                    </a:ext>
                  </a:extLst>
                </a:gridCol>
                <a:gridCol w="2669540">
                  <a:extLst>
                    <a:ext uri="{9D8B030D-6E8A-4147-A177-3AD203B41FA5}">
                      <a16:colId xmlns:a16="http://schemas.microsoft.com/office/drawing/2014/main" val="3475191774"/>
                    </a:ext>
                  </a:extLst>
                </a:gridCol>
                <a:gridCol w="2669540">
                  <a:extLst>
                    <a:ext uri="{9D8B030D-6E8A-4147-A177-3AD203B41FA5}">
                      <a16:colId xmlns:a16="http://schemas.microsoft.com/office/drawing/2014/main" val="3086467251"/>
                    </a:ext>
                  </a:extLst>
                </a:gridCol>
                <a:gridCol w="2669540">
                  <a:extLst>
                    <a:ext uri="{9D8B030D-6E8A-4147-A177-3AD203B41FA5}">
                      <a16:colId xmlns:a16="http://schemas.microsoft.com/office/drawing/2014/main" val="209802189"/>
                    </a:ext>
                  </a:extLst>
                </a:gridCol>
                <a:gridCol w="2669540">
                  <a:extLst>
                    <a:ext uri="{9D8B030D-6E8A-4147-A177-3AD203B41FA5}">
                      <a16:colId xmlns:a16="http://schemas.microsoft.com/office/drawing/2014/main" val="2130510441"/>
                    </a:ext>
                  </a:extLst>
                </a:gridCol>
              </a:tblGrid>
              <a:tr h="398009">
                <a:tc>
                  <a:txBody>
                    <a:bodyPr/>
                    <a:lstStyle/>
                    <a:p>
                      <a:pPr algn="ctr"/>
                      <a:r>
                        <a:rPr lang="en-US" sz="2000" b="1" dirty="0">
                          <a:solidFill>
                            <a:srgbClr val="0070C0"/>
                          </a:solidFill>
                        </a:rPr>
                        <a:t>By Pattern</a:t>
                      </a:r>
                    </a:p>
                  </a:txBody>
                  <a:tcPr/>
                </a:tc>
                <a:tc>
                  <a:txBody>
                    <a:bodyPr/>
                    <a:lstStyle/>
                    <a:p>
                      <a:pPr algn="ctr"/>
                      <a:r>
                        <a:rPr lang="en-US" sz="2000" b="1" dirty="0"/>
                        <a:t>Obstruction</a:t>
                      </a:r>
                    </a:p>
                  </a:txBody>
                  <a:tcPr/>
                </a:tc>
                <a:tc>
                  <a:txBody>
                    <a:bodyPr/>
                    <a:lstStyle/>
                    <a:p>
                      <a:pPr algn="ctr"/>
                      <a:r>
                        <a:rPr lang="en-US" sz="2000" b="1" dirty="0"/>
                        <a:t>Inflammation</a:t>
                      </a:r>
                    </a:p>
                  </a:txBody>
                  <a:tcPr/>
                </a:tc>
                <a:tc>
                  <a:txBody>
                    <a:bodyPr/>
                    <a:lstStyle/>
                    <a:p>
                      <a:pPr algn="ctr"/>
                      <a:r>
                        <a:rPr lang="en-US" sz="2000" b="1" dirty="0"/>
                        <a:t>Both</a:t>
                      </a:r>
                    </a:p>
                  </a:txBody>
                  <a:tcPr/>
                </a:tc>
                <a:tc>
                  <a:txBody>
                    <a:bodyPr/>
                    <a:lstStyle/>
                    <a:p>
                      <a:pPr algn="ctr"/>
                      <a:r>
                        <a:rPr lang="en-US" sz="2000" b="1" dirty="0"/>
                        <a:t>Other</a:t>
                      </a:r>
                    </a:p>
                  </a:txBody>
                  <a:tcPr/>
                </a:tc>
                <a:extLst>
                  <a:ext uri="{0D108BD9-81ED-4DB2-BD59-A6C34878D82A}">
                    <a16:rowId xmlns:a16="http://schemas.microsoft.com/office/drawing/2014/main" val="1319660629"/>
                  </a:ext>
                </a:extLst>
              </a:tr>
              <a:tr h="6459991">
                <a:tc>
                  <a:txBody>
                    <a:bodyPr/>
                    <a:lstStyle/>
                    <a:p>
                      <a:pPr algn="ctr"/>
                      <a:r>
                        <a:rPr lang="en-US" sz="2000" b="1" dirty="0"/>
                        <a:t>Diagnoses</a:t>
                      </a:r>
                    </a:p>
                  </a:txBody>
                  <a:tcPr vert="vert270" anchor="ctr"/>
                </a:tc>
                <a:tc>
                  <a:txBody>
                    <a:bodyPr/>
                    <a:lstStyle/>
                    <a:p>
                      <a:pPr marL="0" indent="0" algn="l">
                        <a:buFont typeface="+mj-lt"/>
                        <a:buNone/>
                      </a:pPr>
                      <a:r>
                        <a:rPr lang="en-US" sz="1600" b="1" dirty="0"/>
                        <a:t>Congenital</a:t>
                      </a:r>
                    </a:p>
                    <a:p>
                      <a:pPr marL="233363" indent="-233363" algn="l">
                        <a:buFont typeface="+mj-lt"/>
                        <a:buAutoNum type="arabicPeriod"/>
                      </a:pPr>
                      <a:r>
                        <a:rPr lang="en-US" sz="1600" dirty="0"/>
                        <a:t>intestinal malrotation/volvulus</a:t>
                      </a:r>
                    </a:p>
                    <a:p>
                      <a:pPr marL="233363" indent="-233363" algn="l">
                        <a:buFont typeface="+mj-lt"/>
                        <a:buAutoNum type="arabicPeriod"/>
                      </a:pPr>
                      <a:r>
                        <a:rPr lang="en-US" sz="1600" dirty="0"/>
                        <a:t>internal hernia/volvulus</a:t>
                      </a:r>
                    </a:p>
                    <a:p>
                      <a:pPr marL="233363" indent="-233363" algn="l">
                        <a:buFont typeface="+mj-lt"/>
                        <a:buAutoNum type="arabicPeriod"/>
                      </a:pPr>
                      <a:r>
                        <a:rPr lang="en-US" sz="1600" dirty="0"/>
                        <a:t>omphalomesenteric duct remnant/Meckel diverticulum</a:t>
                      </a:r>
                    </a:p>
                    <a:p>
                      <a:pPr marL="233363" indent="-233363" algn="l">
                        <a:buFont typeface="+mj-lt"/>
                        <a:buAutoNum type="arabicPeriod"/>
                      </a:pPr>
                      <a:r>
                        <a:rPr lang="en-US" sz="1600" dirty="0"/>
                        <a:t>intestinal duplication cyst</a:t>
                      </a:r>
                    </a:p>
                    <a:p>
                      <a:pPr marL="233363" indent="-233363" algn="l">
                        <a:buFont typeface="+mj-lt"/>
                        <a:buAutoNum type="arabicPeriod"/>
                      </a:pPr>
                      <a:r>
                        <a:rPr lang="en-US" sz="1600" dirty="0"/>
                        <a:t>mesenteric cyst</a:t>
                      </a:r>
                    </a:p>
                    <a:p>
                      <a:pPr marL="233363" indent="-233363" algn="l">
                        <a:buFont typeface="+mj-lt"/>
                        <a:buAutoNum type="arabicPeriod"/>
                      </a:pPr>
                      <a:r>
                        <a:rPr lang="en-US" sz="1600" dirty="0"/>
                        <a:t>incarcerated inguinal hernia</a:t>
                      </a:r>
                    </a:p>
                    <a:p>
                      <a:pPr marL="233363" indent="-233363" algn="l">
                        <a:buFont typeface="+mj-lt"/>
                        <a:buAutoNum type="arabicPeriod"/>
                      </a:pPr>
                      <a:r>
                        <a:rPr lang="en-US" sz="1600" dirty="0"/>
                        <a:t>intraluminal obstruction</a:t>
                      </a:r>
                    </a:p>
                    <a:p>
                      <a:pPr marL="233363" indent="-233363" algn="l">
                        <a:buFont typeface="+mj-lt"/>
                        <a:buAutoNum type="arabicPeriod"/>
                      </a:pPr>
                      <a:r>
                        <a:rPr lang="en-US" sz="1600" dirty="0"/>
                        <a:t>distal intestinal obstruction syndrome</a:t>
                      </a:r>
                    </a:p>
                    <a:p>
                      <a:pPr marL="233363" indent="-233363" algn="l">
                        <a:buFont typeface="+mj-lt"/>
                        <a:buAutoNum type="arabicPeriod"/>
                      </a:pPr>
                      <a:r>
                        <a:rPr lang="en-US" sz="1600" dirty="0"/>
                        <a:t>functional obstruction</a:t>
                      </a:r>
                    </a:p>
                    <a:p>
                      <a:pPr marL="233363" indent="-233363" algn="l">
                        <a:buFont typeface="+mj-lt"/>
                        <a:buAutoNum type="arabicPeriod"/>
                      </a:pPr>
                      <a:r>
                        <a:rPr lang="en-US" sz="1600" dirty="0"/>
                        <a:t>Hirschsprung associated enterocolitis</a:t>
                      </a:r>
                    </a:p>
                    <a:p>
                      <a:pPr marL="0" indent="0" algn="l">
                        <a:buFont typeface="+mj-lt"/>
                        <a:buNone/>
                      </a:pPr>
                      <a:r>
                        <a:rPr lang="en-US" sz="1600" b="1" dirty="0"/>
                        <a:t>Acquired</a:t>
                      </a:r>
                    </a:p>
                    <a:p>
                      <a:pPr marL="342900" indent="-342900" algn="l">
                        <a:buFont typeface="+mj-lt"/>
                        <a:buAutoNum type="arabicPeriod"/>
                      </a:pPr>
                      <a:r>
                        <a:rPr lang="en-US" sz="1600" dirty="0"/>
                        <a:t>intussusception</a:t>
                      </a:r>
                    </a:p>
                    <a:p>
                      <a:pPr marL="342900" indent="-342900" algn="l">
                        <a:buFont typeface="+mj-lt"/>
                        <a:buAutoNum type="arabicPeriod"/>
                      </a:pPr>
                      <a:r>
                        <a:rPr lang="en-US" sz="1600" dirty="0"/>
                        <a:t>adhesive bowel obstruction</a:t>
                      </a:r>
                    </a:p>
                    <a:p>
                      <a:pPr marL="342900" indent="-342900" algn="l">
                        <a:buFont typeface="+mj-lt"/>
                        <a:buAutoNum type="arabicPeriod"/>
                      </a:pPr>
                      <a:r>
                        <a:rPr lang="en-US" sz="1600" dirty="0"/>
                        <a:t>Crohn disease partial obstruction, stricture</a:t>
                      </a:r>
                    </a:p>
                    <a:p>
                      <a:pPr marL="342900" indent="-342900" algn="l">
                        <a:buFont typeface="+mj-lt"/>
                        <a:buAutoNum type="arabicPeriod"/>
                      </a:pPr>
                      <a:r>
                        <a:rPr lang="en-US" sz="1600" dirty="0"/>
                        <a:t>superior mesenteric artery syndrome</a:t>
                      </a:r>
                    </a:p>
                    <a:p>
                      <a:pPr marL="342900" indent="-342900" algn="l">
                        <a:buFont typeface="+mj-lt"/>
                        <a:buAutoNum type="arabicPeriod"/>
                      </a:pPr>
                      <a:r>
                        <a:rPr lang="en-US" sz="1600" dirty="0"/>
                        <a:t>intraluminal obstruction</a:t>
                      </a:r>
                    </a:p>
                  </a:txBody>
                  <a:tcPr/>
                </a:tc>
                <a:tc>
                  <a:txBody>
                    <a:bodyPr/>
                    <a:lstStyle/>
                    <a:p>
                      <a:pPr marL="233363" indent="-233363" algn="l">
                        <a:buFont typeface="+mj-lt"/>
                        <a:buAutoNum type="arabicPeriod"/>
                      </a:pPr>
                      <a:r>
                        <a:rPr lang="en-US" sz="1600" dirty="0"/>
                        <a:t>Appendicitis</a:t>
                      </a:r>
                    </a:p>
                    <a:p>
                      <a:pPr marL="233363" indent="-233363" algn="l">
                        <a:buFont typeface="+mj-lt"/>
                        <a:buAutoNum type="arabicPeriod"/>
                      </a:pPr>
                      <a:r>
                        <a:rPr lang="en-US" sz="1600" dirty="0"/>
                        <a:t>Gallstone complications</a:t>
                      </a:r>
                    </a:p>
                    <a:p>
                      <a:pPr marL="800100" lvl="1" indent="-342900" algn="l">
                        <a:buFont typeface="+mj-lt"/>
                        <a:buAutoNum type="alphaLcPeriod"/>
                      </a:pPr>
                      <a:r>
                        <a:rPr lang="en-US" sz="1600" dirty="0"/>
                        <a:t>Cholecystitis</a:t>
                      </a:r>
                    </a:p>
                    <a:p>
                      <a:pPr marL="800100" lvl="1" indent="-342900" algn="l">
                        <a:buFont typeface="+mj-lt"/>
                        <a:buAutoNum type="alphaLcPeriod"/>
                      </a:pPr>
                      <a:r>
                        <a:rPr lang="en-US" sz="1600" dirty="0"/>
                        <a:t>Choledocholithiasis / cholangitis</a:t>
                      </a:r>
                    </a:p>
                    <a:p>
                      <a:pPr marL="233363" indent="-233363" algn="l">
                        <a:buFont typeface="+mj-lt"/>
                        <a:buAutoNum type="arabicPeriod"/>
                      </a:pPr>
                      <a:r>
                        <a:rPr lang="en-US" sz="1600" dirty="0"/>
                        <a:t>Pancreatitis</a:t>
                      </a:r>
                    </a:p>
                    <a:p>
                      <a:pPr marL="233363" indent="-233363" algn="l">
                        <a:buFont typeface="+mj-lt"/>
                        <a:buAutoNum type="arabicPeriod"/>
                      </a:pPr>
                      <a:r>
                        <a:rPr lang="en-US" sz="1600" dirty="0"/>
                        <a:t>Pelvic inflammatory disease</a:t>
                      </a:r>
                    </a:p>
                    <a:p>
                      <a:pPr marL="233363" indent="-233363" algn="l">
                        <a:buFont typeface="+mj-lt"/>
                        <a:buAutoNum type="arabicPeriod"/>
                      </a:pPr>
                      <a:r>
                        <a:rPr lang="en-US" sz="1600" dirty="0"/>
                        <a:t>Other intestinal</a:t>
                      </a:r>
                    </a:p>
                    <a:p>
                      <a:pPr marL="233363" indent="-233363" algn="l">
                        <a:buFont typeface="+mj-lt"/>
                        <a:buAutoNum type="arabicPeriod"/>
                      </a:pPr>
                      <a:r>
                        <a:rPr lang="en-US" sz="1600" dirty="0"/>
                        <a:t>Meckel diverticulitis</a:t>
                      </a:r>
                    </a:p>
                    <a:p>
                      <a:pPr marL="233363" indent="-233363" algn="l">
                        <a:buFont typeface="+mj-lt"/>
                        <a:buAutoNum type="arabicPeriod"/>
                      </a:pPr>
                      <a:r>
                        <a:rPr lang="en-US" sz="1600" dirty="0"/>
                        <a:t>Crohn disease – phlegmon/abscess, fistula, perforation</a:t>
                      </a:r>
                    </a:p>
                    <a:p>
                      <a:pPr marL="233363" indent="-233363" algn="l">
                        <a:buFont typeface="+mj-lt"/>
                        <a:buAutoNum type="arabicPeriod"/>
                      </a:pPr>
                      <a:r>
                        <a:rPr lang="en-US" sz="1600" dirty="0"/>
                        <a:t>Necrotizing, neutropenic enterocolitis</a:t>
                      </a:r>
                    </a:p>
                    <a:p>
                      <a:pPr marL="233363" indent="-233363" algn="l">
                        <a:buFont typeface="+mj-lt"/>
                        <a:buAutoNum type="arabicPeriod"/>
                      </a:pPr>
                      <a:r>
                        <a:rPr lang="en-US" sz="1600" dirty="0"/>
                        <a:t>Perforated viscus</a:t>
                      </a:r>
                    </a:p>
                    <a:p>
                      <a:pPr marL="233363" indent="-233363" algn="l">
                        <a:buFont typeface="+mj-lt"/>
                        <a:buAutoNum type="arabicPeriod"/>
                      </a:pPr>
                      <a:r>
                        <a:rPr lang="en-US" sz="1600" dirty="0"/>
                        <a:t>Peptic ulcer disease</a:t>
                      </a:r>
                    </a:p>
                    <a:p>
                      <a:pPr marL="233363" indent="-233363" algn="l">
                        <a:buFont typeface="+mj-lt"/>
                        <a:buAutoNum type="arabicPeriod"/>
                      </a:pPr>
                      <a:r>
                        <a:rPr lang="en-US" sz="1600" dirty="0"/>
                        <a:t>Foreign bodies</a:t>
                      </a:r>
                    </a:p>
                    <a:p>
                      <a:pPr marL="233363" indent="-233363" algn="l">
                        <a:buFont typeface="+mj-lt"/>
                        <a:buAutoNum type="arabicPeriod"/>
                      </a:pPr>
                      <a:r>
                        <a:rPr lang="en-US" sz="1600" dirty="0"/>
                        <a:t>Nonaccidental abdominal trauma</a:t>
                      </a:r>
                    </a:p>
                    <a:p>
                      <a:pPr marL="233363" indent="-233363" algn="l">
                        <a:buFont typeface="+mj-lt"/>
                        <a:buAutoNum type="arabicPeriod"/>
                      </a:pPr>
                      <a:r>
                        <a:rPr lang="en-US" sz="1600" dirty="0"/>
                        <a:t>Pneumonia</a:t>
                      </a:r>
                    </a:p>
                    <a:p>
                      <a:pPr marL="233363" indent="-233363" algn="l">
                        <a:buFont typeface="+mj-lt"/>
                        <a:buAutoNum type="arabicPeriod"/>
                      </a:pPr>
                      <a:r>
                        <a:rPr lang="en-US" sz="1600" dirty="0"/>
                        <a:t>Viral mesenteric adenitis / gastroenteritis</a:t>
                      </a:r>
                    </a:p>
                  </a:txBody>
                  <a:tcPr/>
                </a:tc>
                <a:tc>
                  <a:txBody>
                    <a:bodyPr/>
                    <a:lstStyle/>
                    <a:p>
                      <a:pPr marL="233363" indent="-233363" algn="l">
                        <a:buFont typeface="+mj-lt"/>
                        <a:buAutoNum type="arabicPeriod"/>
                      </a:pPr>
                      <a:r>
                        <a:rPr lang="en-US" sz="1800" dirty="0"/>
                        <a:t>intestinal obstruction with ischemic / infarcted bowel</a:t>
                      </a:r>
                    </a:p>
                    <a:p>
                      <a:pPr marL="233363" indent="-233363" algn="l">
                        <a:buFont typeface="+mj-lt"/>
                        <a:buAutoNum type="arabicPeriod"/>
                      </a:pPr>
                      <a:r>
                        <a:rPr lang="en-US" sz="1800" dirty="0"/>
                        <a:t>complicated appendicitis</a:t>
                      </a:r>
                    </a:p>
                    <a:p>
                      <a:pPr marL="233363" indent="-233363" algn="l">
                        <a:buFont typeface="+mj-lt"/>
                        <a:buAutoNum type="arabicPeriod"/>
                      </a:pPr>
                      <a:r>
                        <a:rPr lang="en-US" sz="1800" dirty="0"/>
                        <a:t>inflammatory bowel disease</a:t>
                      </a:r>
                    </a:p>
                    <a:p>
                      <a:pPr marL="233363" indent="-233363" algn="l">
                        <a:buFont typeface="+mj-lt"/>
                        <a:buAutoNum type="arabicPeriod"/>
                      </a:pPr>
                      <a:r>
                        <a:rPr lang="en-US" sz="1800" dirty="0"/>
                        <a:t>Crohn disease – phlegmon/abscess, fistula, perforation</a:t>
                      </a:r>
                    </a:p>
                    <a:p>
                      <a:pPr marL="233363" indent="-233363" algn="l">
                        <a:buFont typeface="+mj-lt"/>
                        <a:buAutoNum type="arabicPeriod"/>
                      </a:pPr>
                      <a:r>
                        <a:rPr lang="en-US" sz="1800" dirty="0"/>
                        <a:t>ulcerative colitis- megacolon</a:t>
                      </a:r>
                    </a:p>
                    <a:p>
                      <a:pPr marL="233363" indent="-233363" algn="l">
                        <a:buFont typeface="+mj-lt"/>
                        <a:buAutoNum type="arabicPeriod"/>
                      </a:pPr>
                      <a:r>
                        <a:rPr lang="en-US" sz="1800" dirty="0"/>
                        <a:t>functional obstruction</a:t>
                      </a:r>
                    </a:p>
                    <a:p>
                      <a:pPr marL="233363" indent="-233363" algn="l">
                        <a:buFont typeface="+mj-lt"/>
                        <a:buAutoNum type="arabicPeriod"/>
                      </a:pPr>
                      <a:r>
                        <a:rPr lang="en-US" sz="1800" dirty="0"/>
                        <a:t>Hirschsprung associated enterocolitis</a:t>
                      </a:r>
                    </a:p>
                  </a:txBody>
                  <a:tcPr/>
                </a:tc>
                <a:tc>
                  <a:txBody>
                    <a:bodyPr/>
                    <a:lstStyle/>
                    <a:p>
                      <a:pPr marL="233363" indent="-233363" algn="l">
                        <a:buFont typeface="+mj-lt"/>
                        <a:buAutoNum type="arabicPeriod"/>
                      </a:pPr>
                      <a:r>
                        <a:rPr lang="en-US" sz="1800" dirty="0"/>
                        <a:t>Abdominal/retroperitoneal neoplasm</a:t>
                      </a:r>
                    </a:p>
                    <a:p>
                      <a:pPr marL="233363" indent="-233363" algn="l">
                        <a:buFont typeface="+mj-lt"/>
                        <a:buAutoNum type="arabicPeriod"/>
                      </a:pPr>
                      <a:r>
                        <a:rPr lang="en-US" sz="1800" dirty="0"/>
                        <a:t>Ovarian pathology</a:t>
                      </a:r>
                    </a:p>
                    <a:p>
                      <a:pPr marL="690563" lvl="2" indent="-233363" algn="l">
                        <a:buFont typeface="+mj-lt"/>
                        <a:buAutoNum type="alphaLcPeriod"/>
                      </a:pPr>
                      <a:r>
                        <a:rPr lang="en-US" sz="1800" dirty="0"/>
                        <a:t>Torsion</a:t>
                      </a:r>
                    </a:p>
                    <a:p>
                      <a:pPr marL="690563" lvl="2" indent="-233363" algn="l">
                        <a:buFont typeface="+mj-lt"/>
                        <a:buAutoNum type="alphaLcPeriod"/>
                      </a:pPr>
                      <a:r>
                        <a:rPr lang="en-US" sz="1800" dirty="0"/>
                        <a:t>Ruptured cyst</a:t>
                      </a:r>
                    </a:p>
                    <a:p>
                      <a:pPr marL="233363" indent="-233363" algn="l">
                        <a:buFont typeface="+mj-lt"/>
                        <a:buAutoNum type="arabicPeriod"/>
                      </a:pPr>
                      <a:r>
                        <a:rPr lang="en-US" sz="1800" dirty="0"/>
                        <a:t>Epiploic fat torsion / infarction</a:t>
                      </a:r>
                    </a:p>
                    <a:p>
                      <a:pPr marL="233363" indent="-233363" algn="l">
                        <a:buFont typeface="+mj-lt"/>
                        <a:buAutoNum type="arabicPeriod"/>
                      </a:pPr>
                      <a:r>
                        <a:rPr lang="en-US" sz="1800" dirty="0"/>
                        <a:t>Omental torsion / infarction (male &gt; female)</a:t>
                      </a:r>
                    </a:p>
                    <a:p>
                      <a:pPr marL="233363" indent="-233363" algn="l">
                        <a:buFont typeface="+mj-lt"/>
                        <a:buAutoNum type="arabicPeriod"/>
                      </a:pPr>
                      <a:r>
                        <a:rPr lang="en-US" sz="1800" dirty="0"/>
                        <a:t>Biliary dyskinesia</a:t>
                      </a:r>
                    </a:p>
                    <a:p>
                      <a:pPr marL="233363" indent="-233363" algn="l">
                        <a:buFont typeface="+mj-lt"/>
                        <a:buAutoNum type="arabicPeriod"/>
                      </a:pPr>
                      <a:r>
                        <a:rPr lang="en-US" sz="1800" dirty="0"/>
                        <a:t>GERD</a:t>
                      </a:r>
                    </a:p>
                  </a:txBody>
                  <a:tcPr/>
                </a:tc>
                <a:extLst>
                  <a:ext uri="{0D108BD9-81ED-4DB2-BD59-A6C34878D82A}">
                    <a16:rowId xmlns:a16="http://schemas.microsoft.com/office/drawing/2014/main" val="736854991"/>
                  </a:ext>
                </a:extLst>
              </a:tr>
            </a:tbl>
          </a:graphicData>
        </a:graphic>
      </p:graphicFrame>
    </p:spTree>
    <p:extLst>
      <p:ext uri="{BB962C8B-B14F-4D97-AF65-F5344CB8AC3E}">
        <p14:creationId xmlns:p14="http://schemas.microsoft.com/office/powerpoint/2010/main" val="1896419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C29C-F6AC-0404-8083-7286D47D14BA}"/>
              </a:ext>
            </a:extLst>
          </p:cNvPr>
          <p:cNvSpPr>
            <a:spLocks noGrp="1"/>
          </p:cNvSpPr>
          <p:nvPr>
            <p:ph type="title"/>
          </p:nvPr>
        </p:nvSpPr>
        <p:spPr/>
        <p:txBody>
          <a:bodyPr>
            <a:normAutofit fontScale="90000"/>
          </a:bodyPr>
          <a:lstStyle/>
          <a:p>
            <a:r>
              <a:rPr lang="en-US" dirty="0"/>
              <a:t>What are the critical components of the history?</a:t>
            </a:r>
          </a:p>
        </p:txBody>
      </p:sp>
      <p:sp>
        <p:nvSpPr>
          <p:cNvPr id="3" name="Content Placeholder 2">
            <a:extLst>
              <a:ext uri="{FF2B5EF4-FFF2-40B4-BE49-F238E27FC236}">
                <a16:creationId xmlns:a16="http://schemas.microsoft.com/office/drawing/2014/main" id="{22DDFA1E-3E1F-D945-700E-1FD74914FCED}"/>
              </a:ext>
            </a:extLst>
          </p:cNvPr>
          <p:cNvSpPr>
            <a:spLocks noGrp="1"/>
          </p:cNvSpPr>
          <p:nvPr>
            <p:ph idx="1"/>
          </p:nvPr>
        </p:nvSpPr>
        <p:spPr/>
        <p:txBody>
          <a:bodyPr>
            <a:normAutofit fontScale="85000" lnSpcReduction="20000"/>
          </a:bodyPr>
          <a:lstStyle/>
          <a:p>
            <a:pPr marL="0" indent="0">
              <a:buNone/>
            </a:pPr>
            <a:r>
              <a:rPr lang="en-US" sz="2400" dirty="0"/>
              <a:t>The parents of younger children can provide insight based on their observations. It is often difficult for children younger than ten years to pinpoint their symptoms and they may only describe a generalized feeling of pain, nausea and discomfort. Relevant features of abdominal pain include</a:t>
            </a:r>
          </a:p>
          <a:p>
            <a:r>
              <a:rPr lang="en-US" b="1" dirty="0"/>
              <a:t>Abdominal pain features</a:t>
            </a:r>
          </a:p>
          <a:p>
            <a:pPr lvl="1"/>
            <a:r>
              <a:rPr lang="en-US" dirty="0"/>
              <a:t>Pattern – constant, intermittent</a:t>
            </a:r>
          </a:p>
          <a:p>
            <a:pPr lvl="1"/>
            <a:r>
              <a:rPr lang="en-US" dirty="0"/>
              <a:t>Character – dull, sharp, crampy</a:t>
            </a:r>
          </a:p>
          <a:p>
            <a:pPr lvl="1"/>
            <a:r>
              <a:rPr lang="en-US" dirty="0"/>
              <a:t>Intensity – increasing, stable/constant vs intermittent, decreasing</a:t>
            </a:r>
          </a:p>
          <a:p>
            <a:pPr lvl="1"/>
            <a:r>
              <a:rPr lang="en-US" dirty="0"/>
              <a:t>Impact on normal activities</a:t>
            </a:r>
          </a:p>
          <a:p>
            <a:pPr lvl="1"/>
            <a:r>
              <a:rPr lang="en-US" dirty="0"/>
              <a:t>Location – migratory or consistent location, distribution</a:t>
            </a:r>
          </a:p>
          <a:p>
            <a:r>
              <a:rPr lang="en-US" b="1" dirty="0"/>
              <a:t>Associated symptoms</a:t>
            </a:r>
          </a:p>
          <a:p>
            <a:pPr lvl="1"/>
            <a:r>
              <a:rPr lang="en-US" dirty="0"/>
              <a:t>Nausea, emesis – emesis color</a:t>
            </a:r>
          </a:p>
          <a:p>
            <a:pPr lvl="1"/>
            <a:r>
              <a:rPr lang="en-US" dirty="0"/>
              <a:t>Diarrhea, constipation, obstipation; stool color/presence of blood</a:t>
            </a:r>
          </a:p>
          <a:p>
            <a:pPr lvl="1"/>
            <a:r>
              <a:rPr lang="en-US" dirty="0"/>
              <a:t>Constitutional – fever, malaise, lethargy</a:t>
            </a:r>
          </a:p>
          <a:p>
            <a:pPr lvl="1"/>
            <a:r>
              <a:rPr lang="en-US" dirty="0"/>
              <a:t>Other – cough, sore throat, dysuria</a:t>
            </a:r>
          </a:p>
          <a:p>
            <a:r>
              <a:rPr lang="en-US" b="1" dirty="0"/>
              <a:t>Duration</a:t>
            </a:r>
            <a:r>
              <a:rPr lang="en-US" dirty="0"/>
              <a:t> (time from onset) and sequence of symptoms</a:t>
            </a:r>
          </a:p>
          <a:p>
            <a:r>
              <a:rPr lang="en-US" b="1" dirty="0"/>
              <a:t>Exacerbating</a:t>
            </a:r>
            <a:r>
              <a:rPr lang="en-US" dirty="0"/>
              <a:t> and/or </a:t>
            </a:r>
            <a:r>
              <a:rPr lang="en-US" b="1" dirty="0"/>
              <a:t>relieving</a:t>
            </a:r>
            <a:r>
              <a:rPr lang="en-US" dirty="0"/>
              <a:t> factors</a:t>
            </a:r>
          </a:p>
        </p:txBody>
      </p:sp>
    </p:spTree>
    <p:extLst>
      <p:ext uri="{BB962C8B-B14F-4D97-AF65-F5344CB8AC3E}">
        <p14:creationId xmlns:p14="http://schemas.microsoft.com/office/powerpoint/2010/main" val="313767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C6DE4A-3044-793A-FF36-F1D160D472C6}"/>
              </a:ext>
            </a:extLst>
          </p:cNvPr>
          <p:cNvSpPr>
            <a:spLocks noGrp="1"/>
          </p:cNvSpPr>
          <p:nvPr>
            <p:ph type="title"/>
          </p:nvPr>
        </p:nvSpPr>
        <p:spPr/>
        <p:txBody>
          <a:bodyPr/>
          <a:lstStyle/>
          <a:p>
            <a:r>
              <a:rPr lang="en-US" dirty="0">
                <a:solidFill>
                  <a:schemeClr val="accent4">
                    <a:lumMod val="75000"/>
                  </a:schemeClr>
                </a:solidFill>
              </a:rPr>
              <a:t>Cervical lymphadenopathy</a:t>
            </a:r>
          </a:p>
        </p:txBody>
      </p:sp>
      <p:sp>
        <p:nvSpPr>
          <p:cNvPr id="6" name="Content Placeholder 5">
            <a:extLst>
              <a:ext uri="{FF2B5EF4-FFF2-40B4-BE49-F238E27FC236}">
                <a16:creationId xmlns:a16="http://schemas.microsoft.com/office/drawing/2014/main" id="{FD65BAC6-DA9C-702E-98B5-F2E4ED66F668}"/>
              </a:ext>
            </a:extLst>
          </p:cNvPr>
          <p:cNvSpPr>
            <a:spLocks noGrp="1"/>
          </p:cNvSpPr>
          <p:nvPr>
            <p:ph idx="1"/>
          </p:nvPr>
        </p:nvSpPr>
        <p:spPr>
          <a:xfrm>
            <a:off x="838200" y="1305026"/>
            <a:ext cx="10515600" cy="4987620"/>
          </a:xfrm>
        </p:spPr>
        <p:txBody>
          <a:bodyPr>
            <a:normAutofit fontScale="92500"/>
          </a:bodyPr>
          <a:lstStyle/>
          <a:p>
            <a:r>
              <a:rPr lang="en-US" dirty="0">
                <a:solidFill>
                  <a:schemeClr val="accent4">
                    <a:lumMod val="75000"/>
                  </a:schemeClr>
                </a:solidFill>
              </a:rPr>
              <a:t>Most common cause of neck masses; most common in children &lt; 5 years</a:t>
            </a:r>
          </a:p>
          <a:p>
            <a:r>
              <a:rPr lang="en-US" dirty="0">
                <a:solidFill>
                  <a:schemeClr val="accent4">
                    <a:lumMod val="75000"/>
                  </a:schemeClr>
                </a:solidFill>
              </a:rPr>
              <a:t>Etiology:</a:t>
            </a:r>
          </a:p>
          <a:p>
            <a:pPr lvl="1"/>
            <a:r>
              <a:rPr lang="en-US" dirty="0">
                <a:solidFill>
                  <a:schemeClr val="accent4">
                    <a:lumMod val="75000"/>
                  </a:schemeClr>
                </a:solidFill>
              </a:rPr>
              <a:t>Acute unilateral cervical lymphadenopathy: most commonly caused by bacterial infections</a:t>
            </a:r>
          </a:p>
          <a:p>
            <a:pPr lvl="1"/>
            <a:r>
              <a:rPr lang="en-US" dirty="0">
                <a:solidFill>
                  <a:schemeClr val="accent4">
                    <a:lumMod val="75000"/>
                  </a:schemeClr>
                </a:solidFill>
              </a:rPr>
              <a:t>Acute bilateral cervical lymphadenopathy: most commonly caused by viral infections of the upper respiratory tract</a:t>
            </a:r>
          </a:p>
          <a:p>
            <a:pPr lvl="1"/>
            <a:r>
              <a:rPr lang="en-US" dirty="0">
                <a:solidFill>
                  <a:schemeClr val="accent4">
                    <a:lumMod val="75000"/>
                  </a:schemeClr>
                </a:solidFill>
              </a:rPr>
              <a:t>Rare causes: Leukemia, Lymphoma, Kawasaki disease</a:t>
            </a:r>
          </a:p>
          <a:p>
            <a:r>
              <a:rPr lang="en-US" dirty="0">
                <a:solidFill>
                  <a:schemeClr val="accent4">
                    <a:lumMod val="75000"/>
                  </a:schemeClr>
                </a:solidFill>
              </a:rPr>
              <a:t>Most commonly involved LN is submandibular or deep cervical nodes</a:t>
            </a:r>
          </a:p>
          <a:p>
            <a:r>
              <a:rPr lang="en-US" dirty="0">
                <a:solidFill>
                  <a:schemeClr val="accent4">
                    <a:lumMod val="75000"/>
                  </a:schemeClr>
                </a:solidFill>
              </a:rPr>
              <a:t>It’s a clinical diagnosis; In case of mild disease no further testing is necessary</a:t>
            </a:r>
          </a:p>
          <a:p>
            <a:r>
              <a:rPr lang="en-US" dirty="0">
                <a:solidFill>
                  <a:schemeClr val="accent4">
                    <a:lumMod val="75000"/>
                  </a:schemeClr>
                </a:solidFill>
              </a:rPr>
              <a:t>Imaging (if indicated): ultrasound</a:t>
            </a:r>
          </a:p>
          <a:p>
            <a:r>
              <a:rPr lang="en-US" dirty="0">
                <a:solidFill>
                  <a:schemeClr val="accent4">
                    <a:lumMod val="75000"/>
                  </a:schemeClr>
                </a:solidFill>
              </a:rPr>
              <a:t>Management: conservative in most cases</a:t>
            </a:r>
          </a:p>
        </p:txBody>
      </p:sp>
      <p:sp>
        <p:nvSpPr>
          <p:cNvPr id="7" name="TextBox 6">
            <a:extLst>
              <a:ext uri="{FF2B5EF4-FFF2-40B4-BE49-F238E27FC236}">
                <a16:creationId xmlns:a16="http://schemas.microsoft.com/office/drawing/2014/main" id="{9CFF373F-6CA3-9B82-0B7F-344C669F08C2}"/>
              </a:ext>
            </a:extLst>
          </p:cNvPr>
          <p:cNvSpPr txBox="1"/>
          <p:nvPr/>
        </p:nvSpPr>
        <p:spPr>
          <a:xfrm>
            <a:off x="11512006" y="0"/>
            <a:ext cx="679994" cy="369332"/>
          </a:xfrm>
          <a:prstGeom prst="rect">
            <a:avLst/>
          </a:prstGeom>
          <a:noFill/>
          <a:ln>
            <a:solidFill>
              <a:schemeClr val="accent4">
                <a:lumMod val="75000"/>
              </a:schemeClr>
            </a:solidFill>
          </a:ln>
        </p:spPr>
        <p:txBody>
          <a:bodyPr wrap="none" rtlCol="0">
            <a:spAutoFit/>
          </a:bodyPr>
          <a:lstStyle/>
          <a:p>
            <a:pPr algn="ctr" rtl="1"/>
            <a:r>
              <a:rPr lang="ar-JO" b="1" dirty="0">
                <a:solidFill>
                  <a:schemeClr val="accent4">
                    <a:lumMod val="75000"/>
                  </a:schemeClr>
                </a:solidFill>
              </a:rPr>
              <a:t>إضافي</a:t>
            </a:r>
            <a:endParaRPr lang="en-US" b="1" dirty="0">
              <a:solidFill>
                <a:schemeClr val="accent4">
                  <a:lumMod val="75000"/>
                </a:schemeClr>
              </a:solidFill>
            </a:endParaRPr>
          </a:p>
        </p:txBody>
      </p:sp>
    </p:spTree>
    <p:extLst>
      <p:ext uri="{BB962C8B-B14F-4D97-AF65-F5344CB8AC3E}">
        <p14:creationId xmlns:p14="http://schemas.microsoft.com/office/powerpoint/2010/main" val="2854215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4531-46E8-F59B-0E9F-C2160EDE2A07}"/>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4B0B507F-7ADF-88CC-D5DF-595401B10785}"/>
              </a:ext>
            </a:extLst>
          </p:cNvPr>
          <p:cNvSpPr>
            <a:spLocks noGrp="1"/>
          </p:cNvSpPr>
          <p:nvPr>
            <p:ph idx="1"/>
          </p:nvPr>
        </p:nvSpPr>
        <p:spPr/>
        <p:txBody>
          <a:bodyPr>
            <a:normAutofit fontScale="92500" lnSpcReduction="10000"/>
          </a:bodyPr>
          <a:lstStyle/>
          <a:p>
            <a:r>
              <a:rPr lang="en-US" b="1" dirty="0"/>
              <a:t>The cardinal symptoms</a:t>
            </a:r>
          </a:p>
          <a:p>
            <a:pPr marL="625475" lvl="1"/>
            <a:r>
              <a:rPr lang="en-US" sz="2600" b="1" dirty="0">
                <a:solidFill>
                  <a:srgbClr val="C00000"/>
                </a:solidFill>
              </a:rPr>
              <a:t>Pain</a:t>
            </a:r>
            <a:r>
              <a:rPr lang="en-US" sz="2600" dirty="0"/>
              <a:t>;</a:t>
            </a:r>
            <a:r>
              <a:rPr lang="en-US" sz="2600" dirty="0">
                <a:sym typeface="Wingdings" panose="05000000000000000000" pitchFamily="2" charset="2"/>
              </a:rPr>
              <a:t> lasting 3-4h</a:t>
            </a:r>
            <a:endParaRPr lang="en-US" sz="2600" dirty="0"/>
          </a:p>
          <a:p>
            <a:pPr marL="625475" lvl="1"/>
            <a:r>
              <a:rPr lang="en-US" sz="2600" b="1" dirty="0">
                <a:solidFill>
                  <a:srgbClr val="C00000"/>
                </a:solidFill>
              </a:rPr>
              <a:t>Vomiting</a:t>
            </a:r>
            <a:r>
              <a:rPr lang="en-US" sz="2600" dirty="0"/>
              <a:t>; persistent vomiting should raise the possibility of bowel obstruction</a:t>
            </a:r>
          </a:p>
          <a:p>
            <a:pPr marL="625475" lvl="1"/>
            <a:r>
              <a:rPr lang="en-US" sz="2600" b="1" dirty="0">
                <a:solidFill>
                  <a:srgbClr val="C00000"/>
                </a:solidFill>
              </a:rPr>
              <a:t>Diarrhea</a:t>
            </a:r>
            <a:r>
              <a:rPr lang="en-US" sz="2600" dirty="0"/>
              <a:t>; may suggest pelvic lesion if last 24h &amp; combined by abdominal pain</a:t>
            </a:r>
          </a:p>
          <a:p>
            <a:r>
              <a:rPr lang="en-US" dirty="0"/>
              <a:t>Emesis (especially if bilious), obstipation and intermittent abdominal pain imply presence of intestinal obstruction or disordered motility such as an ileus. </a:t>
            </a:r>
          </a:p>
          <a:p>
            <a:r>
              <a:rPr lang="en-US" dirty="0"/>
              <a:t>Nonspecific symptoms such as fever, malaise and constant pain in a persistent location may be caused by inflammatory conditions. </a:t>
            </a:r>
          </a:p>
          <a:p>
            <a:r>
              <a:rPr lang="en-US" dirty="0"/>
              <a:t>Cough, sore throat or dysuria suggests a potential medical cause of abdominal pain. </a:t>
            </a:r>
          </a:p>
          <a:p>
            <a:r>
              <a:rPr lang="en-US" dirty="0"/>
              <a:t>Also important to assess is a prior history that includes comorbidities, previous symptoms, operations, ill contacts, recent travel and any trauma.</a:t>
            </a:r>
          </a:p>
        </p:txBody>
      </p:sp>
    </p:spTree>
    <p:extLst>
      <p:ext uri="{BB962C8B-B14F-4D97-AF65-F5344CB8AC3E}">
        <p14:creationId xmlns:p14="http://schemas.microsoft.com/office/powerpoint/2010/main" val="2409026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41E4C-7B3E-F0FD-B70B-867E14AB4277}"/>
              </a:ext>
            </a:extLst>
          </p:cNvPr>
          <p:cNvSpPr>
            <a:spLocks noGrp="1"/>
          </p:cNvSpPr>
          <p:nvPr>
            <p:ph type="title"/>
          </p:nvPr>
        </p:nvSpPr>
        <p:spPr/>
        <p:txBody>
          <a:bodyPr>
            <a:noAutofit/>
          </a:bodyPr>
          <a:lstStyle/>
          <a:p>
            <a:r>
              <a:rPr lang="en-US" sz="3600" dirty="0"/>
              <a:t>What are the critical components of the physical exam?</a:t>
            </a:r>
          </a:p>
        </p:txBody>
      </p:sp>
      <p:sp>
        <p:nvSpPr>
          <p:cNvPr id="3" name="Content Placeholder 2">
            <a:extLst>
              <a:ext uri="{FF2B5EF4-FFF2-40B4-BE49-F238E27FC236}">
                <a16:creationId xmlns:a16="http://schemas.microsoft.com/office/drawing/2014/main" id="{C3D0EED3-FC1E-5D23-6C7A-691B7CD28D52}"/>
              </a:ext>
            </a:extLst>
          </p:cNvPr>
          <p:cNvSpPr>
            <a:spLocks noGrp="1"/>
          </p:cNvSpPr>
          <p:nvPr>
            <p:ph idx="1"/>
          </p:nvPr>
        </p:nvSpPr>
        <p:spPr/>
        <p:txBody>
          <a:bodyPr>
            <a:normAutofit fontScale="77500" lnSpcReduction="20000"/>
          </a:bodyPr>
          <a:lstStyle/>
          <a:p>
            <a:pPr>
              <a:buFont typeface="Courier New" panose="02070309020205020404" pitchFamily="49" charset="0"/>
              <a:buChar char="o"/>
            </a:pPr>
            <a:r>
              <a:rPr lang="en-US" dirty="0"/>
              <a:t>A careful physical exam is essential but potentially challenging especially in young children. </a:t>
            </a:r>
          </a:p>
          <a:p>
            <a:pPr>
              <a:buFont typeface="Courier New" panose="02070309020205020404" pitchFamily="49" charset="0"/>
              <a:buChar char="o"/>
            </a:pPr>
            <a:r>
              <a:rPr lang="en-US" dirty="0"/>
              <a:t>Observation of a child’s appearance and movement while obtaining his or her history provides insight into the degree of discomfort. </a:t>
            </a:r>
          </a:p>
          <a:p>
            <a:pPr>
              <a:buFont typeface="Courier New" panose="02070309020205020404" pitchFamily="49" charset="0"/>
              <a:buChar char="o"/>
            </a:pPr>
            <a:r>
              <a:rPr lang="en-US" dirty="0"/>
              <a:t>Utilizing some means of distracting the sick child may be the only way to obtain a good abdominal exam. </a:t>
            </a:r>
          </a:p>
          <a:p>
            <a:pPr>
              <a:buFont typeface="Courier New" panose="02070309020205020404" pitchFamily="49" charset="0"/>
              <a:buChar char="o"/>
            </a:pPr>
            <a:r>
              <a:rPr lang="en-US" dirty="0"/>
              <a:t>Warming the hands or examining younger children and infants while still clothed or in their parents' arms may be necessary to help the child relax in order to allow the exam to proceed. </a:t>
            </a:r>
          </a:p>
          <a:p>
            <a:pPr>
              <a:buFont typeface="Courier New" panose="02070309020205020404" pitchFamily="49" charset="0"/>
              <a:buChar char="o"/>
            </a:pPr>
            <a:r>
              <a:rPr lang="en-US" dirty="0"/>
              <a:t>Pertinent findings include distension and pain with palpation and/or percussion while noting the degree of tenderness and location. </a:t>
            </a:r>
          </a:p>
          <a:p>
            <a:pPr>
              <a:buFont typeface="Courier New" panose="02070309020205020404" pitchFamily="49" charset="0"/>
              <a:buChar char="o"/>
            </a:pPr>
            <a:r>
              <a:rPr lang="en-US" dirty="0"/>
              <a:t>Adjunct maneuvers include assessing costovertebral angle tenderness and referred pain from costochondritis as well as the presence of Rovsing, obturator and psoas signs. </a:t>
            </a:r>
          </a:p>
          <a:p>
            <a:pPr>
              <a:buFont typeface="Courier New" panose="02070309020205020404" pitchFamily="49" charset="0"/>
              <a:buChar char="o"/>
            </a:pPr>
            <a:r>
              <a:rPr lang="en-US" dirty="0"/>
              <a:t>Other physical exam components may also support a non-abdominal source for symptoms such as diminished breath sounds for pneumonia or pharyngeal erythema/tonsillar enlargement with Streptococcal pharyngitis.</a:t>
            </a:r>
          </a:p>
        </p:txBody>
      </p:sp>
    </p:spTree>
    <p:extLst>
      <p:ext uri="{BB962C8B-B14F-4D97-AF65-F5344CB8AC3E}">
        <p14:creationId xmlns:p14="http://schemas.microsoft.com/office/powerpoint/2010/main" val="14871324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28FEB-83DF-4163-D8B8-44D1E5CA9F60}"/>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30836CAE-892E-DB07-60BF-8C58FC1F4CC0}"/>
              </a:ext>
            </a:extLst>
          </p:cNvPr>
          <p:cNvSpPr>
            <a:spLocks noGrp="1"/>
          </p:cNvSpPr>
          <p:nvPr>
            <p:ph idx="1"/>
          </p:nvPr>
        </p:nvSpPr>
        <p:spPr/>
        <p:txBody>
          <a:bodyPr>
            <a:normAutofit/>
          </a:bodyPr>
          <a:lstStyle/>
          <a:p>
            <a:pPr marL="0" indent="0">
              <a:buNone/>
            </a:pPr>
            <a:r>
              <a:rPr lang="en-US" sz="2600" dirty="0"/>
              <a:t>The diagnostic workup should be guided by the pretest probability of the diagnoses under consideration. The following list includes some commonly used diagnostic tools that can help to diagnose or rule out possible etiologies in a patient with acute abdominal pain.</a:t>
            </a:r>
          </a:p>
          <a:p>
            <a:r>
              <a:rPr lang="en-US" sz="2600" b="1" dirty="0"/>
              <a:t>Laboratory studies</a:t>
            </a:r>
            <a:r>
              <a:rPr lang="en-US" sz="2600" dirty="0"/>
              <a:t>: CBC, CRP, ESR, BMP, CMP, Amylase, Lipase, Urinalysis</a:t>
            </a:r>
          </a:p>
          <a:p>
            <a:r>
              <a:rPr lang="en-US" sz="2600" b="1" dirty="0"/>
              <a:t>Radiological Tests</a:t>
            </a:r>
            <a:r>
              <a:rPr lang="en-US" sz="2600" dirty="0"/>
              <a:t>:</a:t>
            </a:r>
          </a:p>
          <a:p>
            <a:pPr lvl="1"/>
            <a:r>
              <a:rPr lang="en-US" dirty="0"/>
              <a:t>Abdominal X-Ray (Erect/Supine)</a:t>
            </a:r>
          </a:p>
          <a:p>
            <a:pPr lvl="1"/>
            <a:r>
              <a:rPr lang="en-US" dirty="0"/>
              <a:t>Abdominal/Pelvis Ultrasound</a:t>
            </a:r>
          </a:p>
          <a:p>
            <a:pPr lvl="1"/>
            <a:r>
              <a:rPr lang="en-US" dirty="0"/>
              <a:t>UGI Contrast study/SBFT/Contrast Enema</a:t>
            </a:r>
          </a:p>
          <a:p>
            <a:pPr lvl="1"/>
            <a:r>
              <a:rPr lang="en-US" dirty="0"/>
              <a:t>Abdomen/Pelvis CT scan</a:t>
            </a:r>
          </a:p>
          <a:p>
            <a:pPr lvl="1"/>
            <a:r>
              <a:rPr lang="en-US" dirty="0"/>
              <a:t>Abdominal MRI</a:t>
            </a:r>
          </a:p>
          <a:p>
            <a:pPr lvl="1"/>
            <a:r>
              <a:rPr lang="en-US" dirty="0"/>
              <a:t>CXR when respiratory symptoms or signs are present</a:t>
            </a:r>
          </a:p>
        </p:txBody>
      </p:sp>
    </p:spTree>
    <p:extLst>
      <p:ext uri="{BB962C8B-B14F-4D97-AF65-F5344CB8AC3E}">
        <p14:creationId xmlns:p14="http://schemas.microsoft.com/office/powerpoint/2010/main" val="3100800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14CCF-899C-2F94-4F00-7AD840660136}"/>
              </a:ext>
            </a:extLst>
          </p:cNvPr>
          <p:cNvSpPr>
            <a:spLocks noGrp="1"/>
          </p:cNvSpPr>
          <p:nvPr>
            <p:ph type="title"/>
          </p:nvPr>
        </p:nvSpPr>
        <p:spPr/>
        <p:txBody>
          <a:bodyPr/>
          <a:lstStyle/>
          <a:p>
            <a:r>
              <a:rPr lang="en-US" dirty="0"/>
              <a:t>Acute appendicitis</a:t>
            </a:r>
          </a:p>
        </p:txBody>
      </p:sp>
      <p:sp>
        <p:nvSpPr>
          <p:cNvPr id="3" name="Content Placeholder 2">
            <a:extLst>
              <a:ext uri="{FF2B5EF4-FFF2-40B4-BE49-F238E27FC236}">
                <a16:creationId xmlns:a16="http://schemas.microsoft.com/office/drawing/2014/main" id="{3192936F-2368-BA22-FA0D-9C2B0E5ED8F2}"/>
              </a:ext>
            </a:extLst>
          </p:cNvPr>
          <p:cNvSpPr>
            <a:spLocks noGrp="1"/>
          </p:cNvSpPr>
          <p:nvPr>
            <p:ph idx="1"/>
          </p:nvPr>
        </p:nvSpPr>
        <p:spPr>
          <a:xfrm>
            <a:off x="838200" y="1244066"/>
            <a:ext cx="10515600" cy="5004334"/>
          </a:xfrm>
        </p:spPr>
        <p:txBody>
          <a:bodyPr>
            <a:normAutofit/>
          </a:bodyPr>
          <a:lstStyle/>
          <a:p>
            <a:r>
              <a:rPr lang="en-US" sz="2600" b="1" dirty="0"/>
              <a:t>Uncomplicated appendicitis</a:t>
            </a:r>
            <a:r>
              <a:rPr lang="en-US" sz="2600" dirty="0"/>
              <a:t>: appendicitis with no evidence of an appendiceal fecalith, an appendiceal tumor, or complications</a:t>
            </a:r>
          </a:p>
          <a:p>
            <a:r>
              <a:rPr lang="en-US" sz="2600" b="1" dirty="0"/>
              <a:t>Complicated appendicitis</a:t>
            </a:r>
            <a:r>
              <a:rPr lang="en-US" sz="2600" dirty="0"/>
              <a:t>: appendicitis associated with perforation, gangrene, abscess, an inflammatory mass, an appendiceal fecalith, or an appendiceal tumor</a:t>
            </a:r>
          </a:p>
          <a:p>
            <a:r>
              <a:rPr lang="en-US" sz="2600" b="1" dirty="0"/>
              <a:t>Peak incidence</a:t>
            </a:r>
            <a:r>
              <a:rPr lang="en-US" sz="2600" dirty="0"/>
              <a:t>: 10–19 years of age</a:t>
            </a:r>
          </a:p>
          <a:p>
            <a:r>
              <a:rPr lang="en-US" sz="2600" b="1" dirty="0"/>
              <a:t>Clinical features</a:t>
            </a:r>
          </a:p>
          <a:p>
            <a:pPr lvl="1"/>
            <a:r>
              <a:rPr lang="en-US" sz="2200" dirty="0"/>
              <a:t>Initial diffuse periumbilical pain (</a:t>
            </a:r>
            <a:r>
              <a:rPr lang="en-US" sz="2200" b="1" dirty="0"/>
              <a:t>visceral pain</a:t>
            </a:r>
            <a:r>
              <a:rPr lang="en-US" sz="2200" dirty="0"/>
              <a:t>) then localizes to the RLQ within ∼ 12–24 hours (</a:t>
            </a:r>
            <a:r>
              <a:rPr lang="en-US" sz="2200" b="1" dirty="0"/>
              <a:t>somatic peritoneal pain</a:t>
            </a:r>
            <a:r>
              <a:rPr lang="en-US" sz="2200" dirty="0"/>
              <a:t>)</a:t>
            </a:r>
          </a:p>
          <a:p>
            <a:pPr lvl="1"/>
            <a:r>
              <a:rPr lang="en-US" sz="2200" b="1" dirty="0"/>
              <a:t>Associated nonspecific symptoms</a:t>
            </a:r>
            <a:r>
              <a:rPr lang="en-US" sz="2200" dirty="0"/>
              <a:t>: Anorexia, Nausea, Vomiting, Low-grade fever, and Diarrhea</a:t>
            </a:r>
          </a:p>
          <a:p>
            <a:pPr lvl="1"/>
            <a:r>
              <a:rPr lang="en-US" sz="2200" b="1" dirty="0"/>
              <a:t>Clinical signs of appendicitis</a:t>
            </a:r>
            <a:r>
              <a:rPr lang="en-US" sz="2200" dirty="0"/>
              <a:t>: McBurney point tenderness, RLQ guarding and/or rigidity, Rebound tenderness, Rovsing sign, Psoas sign, and Obturator sign</a:t>
            </a:r>
            <a:endParaRPr lang="en-US" sz="2600" dirty="0"/>
          </a:p>
        </p:txBody>
      </p:sp>
      <p:sp>
        <p:nvSpPr>
          <p:cNvPr id="4" name="TextBox 3">
            <a:extLst>
              <a:ext uri="{FF2B5EF4-FFF2-40B4-BE49-F238E27FC236}">
                <a16:creationId xmlns:a16="http://schemas.microsoft.com/office/drawing/2014/main" id="{20D16EB8-C374-C94D-7F32-800BF010B2D2}"/>
              </a:ext>
            </a:extLst>
          </p:cNvPr>
          <p:cNvSpPr txBox="1"/>
          <p:nvPr/>
        </p:nvSpPr>
        <p:spPr>
          <a:xfrm>
            <a:off x="8342869" y="0"/>
            <a:ext cx="3849131" cy="338554"/>
          </a:xfrm>
          <a:prstGeom prst="rect">
            <a:avLst/>
          </a:prstGeom>
          <a:noFill/>
          <a:ln>
            <a:solidFill>
              <a:srgbClr val="0070C0"/>
            </a:solidFill>
          </a:ln>
        </p:spPr>
        <p:txBody>
          <a:bodyPr wrap="none" rtlCol="0">
            <a:spAutoFit/>
          </a:bodyPr>
          <a:lstStyle/>
          <a:p>
            <a:pPr algn="ctr" rtl="1"/>
            <a:r>
              <a:rPr lang="ar-JO" sz="1600" dirty="0">
                <a:solidFill>
                  <a:srgbClr val="0070C0"/>
                </a:solidFill>
              </a:rPr>
              <a:t>كونه في محاضرة للموضوع </a:t>
            </a:r>
            <a:r>
              <a:rPr lang="ar-JO" sz="1600" dirty="0" err="1">
                <a:solidFill>
                  <a:srgbClr val="0070C0"/>
                </a:solidFill>
              </a:rPr>
              <a:t>حيكون</a:t>
            </a:r>
            <a:r>
              <a:rPr lang="ar-JO" sz="1600" dirty="0">
                <a:solidFill>
                  <a:srgbClr val="0070C0"/>
                </a:solidFill>
              </a:rPr>
              <a:t> الكلام هون مختصر</a:t>
            </a:r>
            <a:endParaRPr lang="en-US" sz="1600" dirty="0">
              <a:solidFill>
                <a:srgbClr val="0070C0"/>
              </a:solidFill>
            </a:endParaRPr>
          </a:p>
        </p:txBody>
      </p:sp>
    </p:spTree>
    <p:extLst>
      <p:ext uri="{BB962C8B-B14F-4D97-AF65-F5344CB8AC3E}">
        <p14:creationId xmlns:p14="http://schemas.microsoft.com/office/powerpoint/2010/main" val="1240238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10297-9109-F588-5297-C5E040416F6E}"/>
              </a:ext>
            </a:extLst>
          </p:cNvPr>
          <p:cNvSpPr>
            <a:spLocks noGrp="1"/>
          </p:cNvSpPr>
          <p:nvPr>
            <p:ph type="title"/>
          </p:nvPr>
        </p:nvSpPr>
        <p:spPr>
          <a:xfrm>
            <a:off x="838200" y="365125"/>
            <a:ext cx="10515600" cy="762339"/>
          </a:xfrm>
        </p:spPr>
        <p:txBody>
          <a:bodyPr/>
          <a:lstStyle/>
          <a:p>
            <a:r>
              <a:rPr lang="en-US" dirty="0"/>
              <a:t>Acute appendicitis – Management</a:t>
            </a:r>
          </a:p>
        </p:txBody>
      </p:sp>
      <p:sp>
        <p:nvSpPr>
          <p:cNvPr id="3" name="Content Placeholder 2">
            <a:extLst>
              <a:ext uri="{FF2B5EF4-FFF2-40B4-BE49-F238E27FC236}">
                <a16:creationId xmlns:a16="http://schemas.microsoft.com/office/drawing/2014/main" id="{F722C518-BF7C-F110-76CA-64BEAEA72111}"/>
              </a:ext>
            </a:extLst>
          </p:cNvPr>
          <p:cNvSpPr>
            <a:spLocks noGrp="1"/>
          </p:cNvSpPr>
          <p:nvPr>
            <p:ph idx="1"/>
          </p:nvPr>
        </p:nvSpPr>
        <p:spPr>
          <a:xfrm>
            <a:off x="838200" y="1264386"/>
            <a:ext cx="10515600" cy="5055134"/>
          </a:xfrm>
        </p:spPr>
        <p:txBody>
          <a:bodyPr>
            <a:normAutofit fontScale="85000" lnSpcReduction="10000"/>
          </a:bodyPr>
          <a:lstStyle/>
          <a:p>
            <a:r>
              <a:rPr lang="en-US" dirty="0"/>
              <a:t>Keep patients NPO and initiate supportive care: e.g., IV fluids, analgesia, antiemetics</a:t>
            </a:r>
          </a:p>
          <a:p>
            <a:r>
              <a:rPr lang="en-US" b="1" dirty="0"/>
              <a:t>Low likelihood of appendicitis</a:t>
            </a:r>
          </a:p>
          <a:p>
            <a:pPr lvl="1"/>
            <a:r>
              <a:rPr lang="en-US" dirty="0"/>
              <a:t>Associated scores: Alvarado score ≤ 2–4</a:t>
            </a:r>
          </a:p>
          <a:p>
            <a:pPr lvl="1"/>
            <a:r>
              <a:rPr lang="en-US" dirty="0"/>
              <a:t>Management: Additional testing for appendicitis may not be required.</a:t>
            </a:r>
          </a:p>
          <a:p>
            <a:r>
              <a:rPr lang="en-US" b="1" dirty="0"/>
              <a:t>Moderate likelihood of appendicitis</a:t>
            </a:r>
          </a:p>
          <a:p>
            <a:pPr lvl="1"/>
            <a:r>
              <a:rPr lang="en-US" dirty="0"/>
              <a:t>Associated scores: Alvarado score ≤ 5–6</a:t>
            </a:r>
          </a:p>
          <a:p>
            <a:pPr lvl="1"/>
            <a:r>
              <a:rPr lang="en-US" dirty="0"/>
              <a:t>Management: confirmatory imaging required, e.g., ultrasound abdomen, CT abdomen</a:t>
            </a:r>
          </a:p>
          <a:p>
            <a:r>
              <a:rPr lang="en-US" b="1" dirty="0"/>
              <a:t>High likelihood of appendicitis</a:t>
            </a:r>
          </a:p>
          <a:p>
            <a:pPr lvl="1"/>
            <a:r>
              <a:rPr lang="en-US" dirty="0"/>
              <a:t>Associated scores: Alvarado score ≥ 7–9</a:t>
            </a:r>
          </a:p>
          <a:p>
            <a:pPr lvl="1"/>
            <a:r>
              <a:rPr lang="en-US" dirty="0"/>
              <a:t>Management: Urgent surgical consult for admission and definitive treatment required</a:t>
            </a:r>
          </a:p>
          <a:p>
            <a:pPr lvl="2"/>
            <a:r>
              <a:rPr lang="en-US" sz="2100" dirty="0"/>
              <a:t>Begin empiric antibiotic therapy for acute appendicitis.</a:t>
            </a:r>
          </a:p>
          <a:p>
            <a:pPr lvl="1"/>
            <a:r>
              <a:rPr lang="en-US" dirty="0"/>
              <a:t>Next steps</a:t>
            </a:r>
          </a:p>
          <a:p>
            <a:pPr lvl="2"/>
            <a:r>
              <a:rPr lang="en-US" sz="2100" dirty="0"/>
              <a:t>Laparoscopic appendectomy within 24 hours for uncomplicated appendicitis</a:t>
            </a:r>
          </a:p>
          <a:p>
            <a:pPr lvl="2"/>
            <a:r>
              <a:rPr lang="en-US" sz="2100" dirty="0"/>
              <a:t>Emergency appendectomy for complicated appendicitis with systemic manifestations</a:t>
            </a:r>
          </a:p>
        </p:txBody>
      </p:sp>
      <p:sp>
        <p:nvSpPr>
          <p:cNvPr id="4" name="TextBox 3">
            <a:extLst>
              <a:ext uri="{FF2B5EF4-FFF2-40B4-BE49-F238E27FC236}">
                <a16:creationId xmlns:a16="http://schemas.microsoft.com/office/drawing/2014/main" id="{F036008A-CF51-90AB-FE34-5C4868A129CE}"/>
              </a:ext>
            </a:extLst>
          </p:cNvPr>
          <p:cNvSpPr txBox="1"/>
          <p:nvPr/>
        </p:nvSpPr>
        <p:spPr>
          <a:xfrm>
            <a:off x="8342869" y="0"/>
            <a:ext cx="3849131" cy="338554"/>
          </a:xfrm>
          <a:prstGeom prst="rect">
            <a:avLst/>
          </a:prstGeom>
          <a:noFill/>
          <a:ln>
            <a:solidFill>
              <a:srgbClr val="0070C0"/>
            </a:solidFill>
          </a:ln>
        </p:spPr>
        <p:txBody>
          <a:bodyPr wrap="none" rtlCol="0">
            <a:spAutoFit/>
          </a:bodyPr>
          <a:lstStyle/>
          <a:p>
            <a:pPr algn="ctr" rtl="1"/>
            <a:r>
              <a:rPr lang="ar-JO" sz="1600" dirty="0">
                <a:solidFill>
                  <a:srgbClr val="0070C0"/>
                </a:solidFill>
              </a:rPr>
              <a:t>كونه في محاضرة للموضوع </a:t>
            </a:r>
            <a:r>
              <a:rPr lang="ar-JO" sz="1600" dirty="0" err="1">
                <a:solidFill>
                  <a:srgbClr val="0070C0"/>
                </a:solidFill>
              </a:rPr>
              <a:t>حيكون</a:t>
            </a:r>
            <a:r>
              <a:rPr lang="ar-JO" sz="1600" dirty="0">
                <a:solidFill>
                  <a:srgbClr val="0070C0"/>
                </a:solidFill>
              </a:rPr>
              <a:t> الكلام هون مختصر</a:t>
            </a:r>
            <a:endParaRPr lang="en-US" sz="1600" dirty="0">
              <a:solidFill>
                <a:srgbClr val="0070C0"/>
              </a:solidFill>
            </a:endParaRPr>
          </a:p>
        </p:txBody>
      </p:sp>
    </p:spTree>
    <p:extLst>
      <p:ext uri="{BB962C8B-B14F-4D97-AF65-F5344CB8AC3E}">
        <p14:creationId xmlns:p14="http://schemas.microsoft.com/office/powerpoint/2010/main" val="2714201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8">
            <a:extLst>
              <a:ext uri="{FF2B5EF4-FFF2-40B4-BE49-F238E27FC236}">
                <a16:creationId xmlns:a16="http://schemas.microsoft.com/office/drawing/2014/main" id="{53A1A660-08F3-3D2C-7E03-CB8A92AA611D}"/>
              </a:ext>
            </a:extLst>
          </p:cNvPr>
          <p:cNvPicPr>
            <a:picLocks noChangeAspect="1"/>
          </p:cNvPicPr>
          <p:nvPr/>
        </p:nvPicPr>
        <p:blipFill>
          <a:blip r:embed="rId2"/>
          <a:stretch>
            <a:fillRect/>
          </a:stretch>
        </p:blipFill>
        <p:spPr>
          <a:xfrm>
            <a:off x="552318" y="-5080"/>
            <a:ext cx="11087364" cy="6863080"/>
          </a:xfrm>
          <a:prstGeom prst="rect">
            <a:avLst/>
          </a:prstGeom>
        </p:spPr>
      </p:pic>
    </p:spTree>
    <p:extLst>
      <p:ext uri="{BB962C8B-B14F-4D97-AF65-F5344CB8AC3E}">
        <p14:creationId xmlns:p14="http://schemas.microsoft.com/office/powerpoint/2010/main" val="2861649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FF086-6AD5-120B-D9C3-35835DBAFDB8}"/>
              </a:ext>
            </a:extLst>
          </p:cNvPr>
          <p:cNvSpPr>
            <a:spLocks noGrp="1"/>
          </p:cNvSpPr>
          <p:nvPr>
            <p:ph type="title"/>
          </p:nvPr>
        </p:nvSpPr>
        <p:spPr/>
        <p:txBody>
          <a:bodyPr/>
          <a:lstStyle/>
          <a:p>
            <a:r>
              <a:rPr lang="en-US" dirty="0"/>
              <a:t>Acute mesenteric adenitis</a:t>
            </a:r>
          </a:p>
        </p:txBody>
      </p:sp>
      <p:sp>
        <p:nvSpPr>
          <p:cNvPr id="3" name="Content Placeholder 2">
            <a:extLst>
              <a:ext uri="{FF2B5EF4-FFF2-40B4-BE49-F238E27FC236}">
                <a16:creationId xmlns:a16="http://schemas.microsoft.com/office/drawing/2014/main" id="{B972A2A8-A1EE-77D1-7253-C2D4BD29F499}"/>
              </a:ext>
            </a:extLst>
          </p:cNvPr>
          <p:cNvSpPr>
            <a:spLocks noGrp="1"/>
          </p:cNvSpPr>
          <p:nvPr>
            <p:ph idx="1"/>
          </p:nvPr>
        </p:nvSpPr>
        <p:spPr/>
        <p:txBody>
          <a:bodyPr/>
          <a:lstStyle/>
          <a:p>
            <a:r>
              <a:rPr lang="en-US" sz="2600" b="1" dirty="0"/>
              <a:t>Definition</a:t>
            </a:r>
            <a:r>
              <a:rPr lang="en-US" sz="2600" dirty="0"/>
              <a:t>: Mesenteric lymphadenitis refers to nonspecific self-limiting inflammation of the mesenteric lymph nodes</a:t>
            </a:r>
          </a:p>
          <a:p>
            <a:r>
              <a:rPr lang="en-US" sz="2600" b="1" dirty="0"/>
              <a:t>Clinical features</a:t>
            </a:r>
          </a:p>
          <a:p>
            <a:pPr lvl="1"/>
            <a:r>
              <a:rPr lang="en-US" dirty="0"/>
              <a:t>It causes a clinical presentation that is often difficult to differentiate from acute appendicitis particularly in children</a:t>
            </a:r>
          </a:p>
          <a:p>
            <a:pPr lvl="1"/>
            <a:r>
              <a:rPr lang="en-US" b="1" dirty="0"/>
              <a:t>Include the following</a:t>
            </a:r>
            <a:r>
              <a:rPr lang="en-US" dirty="0"/>
              <a:t>: RLQ pain, Fever (38-38.5°C), Diarrhea, Malaise, Anorexia, Concomitant or antecedent URTI, Nausea and vomiting (which generally precedes abdominal pain, as compared to the sequence in appendicitis), Voluntary guarding rather than abdominal rigidity</a:t>
            </a:r>
          </a:p>
          <a:p>
            <a:r>
              <a:rPr lang="en-US" b="1" dirty="0"/>
              <a:t>Management</a:t>
            </a:r>
          </a:p>
          <a:p>
            <a:pPr lvl="1"/>
            <a:r>
              <a:rPr lang="en-US" dirty="0"/>
              <a:t>Patients with mild, uncomplicated presentations do not require antibiotics, and supportive care generally suffices </a:t>
            </a:r>
          </a:p>
        </p:txBody>
      </p:sp>
    </p:spTree>
    <p:extLst>
      <p:ext uri="{BB962C8B-B14F-4D97-AF65-F5344CB8AC3E}">
        <p14:creationId xmlns:p14="http://schemas.microsoft.com/office/powerpoint/2010/main" val="3794827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7D96-EEB8-E5B4-15AA-E9285D4FFC74}"/>
              </a:ext>
            </a:extLst>
          </p:cNvPr>
          <p:cNvSpPr>
            <a:spLocks noGrp="1"/>
          </p:cNvSpPr>
          <p:nvPr>
            <p:ph type="title"/>
          </p:nvPr>
        </p:nvSpPr>
        <p:spPr/>
        <p:txBody>
          <a:bodyPr/>
          <a:lstStyle/>
          <a:p>
            <a:r>
              <a:rPr lang="en-US" sz="6000" dirty="0"/>
              <a:t>Neonatal Intestinal Obstruction</a:t>
            </a:r>
            <a:endParaRPr lang="en-US" dirty="0"/>
          </a:p>
        </p:txBody>
      </p:sp>
      <p:sp>
        <p:nvSpPr>
          <p:cNvPr id="3" name="Text Placeholder 2">
            <a:extLst>
              <a:ext uri="{FF2B5EF4-FFF2-40B4-BE49-F238E27FC236}">
                <a16:creationId xmlns:a16="http://schemas.microsoft.com/office/drawing/2014/main" id="{122AAF69-ADB3-E5B3-76E8-5E910699DC9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199359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nagement of bilious vomiting in the newborn">
            <a:extLst>
              <a:ext uri="{FF2B5EF4-FFF2-40B4-BE49-F238E27FC236}">
                <a16:creationId xmlns:a16="http://schemas.microsoft.com/office/drawing/2014/main" id="{AEC6ABFE-ABE3-DF74-03B6-7BCC8501F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225" y="0"/>
            <a:ext cx="80819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063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314B3-C691-09B2-B34C-8BD27336F29D}"/>
              </a:ext>
            </a:extLst>
          </p:cNvPr>
          <p:cNvSpPr>
            <a:spLocks noGrp="1"/>
          </p:cNvSpPr>
          <p:nvPr>
            <p:ph type="title"/>
          </p:nvPr>
        </p:nvSpPr>
        <p:spPr/>
        <p:txBody>
          <a:bodyPr/>
          <a:lstStyle/>
          <a:p>
            <a:r>
              <a:rPr lang="en-US" dirty="0"/>
              <a:t>Hypertrophic Pyloric Stenosis (HPS)</a:t>
            </a:r>
          </a:p>
        </p:txBody>
      </p:sp>
      <p:sp>
        <p:nvSpPr>
          <p:cNvPr id="3" name="Content Placeholder 2">
            <a:extLst>
              <a:ext uri="{FF2B5EF4-FFF2-40B4-BE49-F238E27FC236}">
                <a16:creationId xmlns:a16="http://schemas.microsoft.com/office/drawing/2014/main" id="{BCA2A04A-05BB-159C-BF2E-ECF450BCB854}"/>
              </a:ext>
            </a:extLst>
          </p:cNvPr>
          <p:cNvSpPr>
            <a:spLocks noGrp="1"/>
          </p:cNvSpPr>
          <p:nvPr>
            <p:ph idx="1"/>
          </p:nvPr>
        </p:nvSpPr>
        <p:spPr/>
        <p:txBody>
          <a:bodyPr>
            <a:normAutofit fontScale="92500" lnSpcReduction="10000"/>
          </a:bodyPr>
          <a:lstStyle/>
          <a:p>
            <a:r>
              <a:rPr lang="en-US" b="1" dirty="0"/>
              <a:t>Epidemiology</a:t>
            </a:r>
          </a:p>
          <a:p>
            <a:pPr lvl="1"/>
            <a:r>
              <a:rPr lang="en-US" dirty="0"/>
              <a:t>Occurs in 1.5-4 per1000 children</a:t>
            </a:r>
          </a:p>
          <a:p>
            <a:pPr lvl="1"/>
            <a:r>
              <a:rPr lang="en-US" dirty="0"/>
              <a:t>More common in </a:t>
            </a:r>
            <a:r>
              <a:rPr lang="en-US" dirty="0">
                <a:solidFill>
                  <a:srgbClr val="C00000"/>
                </a:solidFill>
              </a:rPr>
              <a:t>boys</a:t>
            </a:r>
            <a:r>
              <a:rPr lang="en-US" dirty="0"/>
              <a:t> (∼ 5:1), in </a:t>
            </a:r>
            <a:r>
              <a:rPr lang="en-US" dirty="0">
                <a:solidFill>
                  <a:srgbClr val="C00000"/>
                </a:solidFill>
              </a:rPr>
              <a:t>white</a:t>
            </a:r>
            <a:r>
              <a:rPr lang="en-US" dirty="0"/>
              <a:t> populations, and in </a:t>
            </a:r>
            <a:r>
              <a:rPr lang="en-US" dirty="0">
                <a:solidFill>
                  <a:srgbClr val="C00000"/>
                </a:solidFill>
              </a:rPr>
              <a:t>first-born</a:t>
            </a:r>
          </a:p>
          <a:p>
            <a:r>
              <a:rPr lang="en-US" b="1" dirty="0"/>
              <a:t>Etiology</a:t>
            </a:r>
          </a:p>
          <a:p>
            <a:pPr lvl="1"/>
            <a:r>
              <a:rPr lang="en-US" b="1" dirty="0"/>
              <a:t>Environmental factors</a:t>
            </a:r>
            <a:r>
              <a:rPr lang="en-US" dirty="0"/>
              <a:t>: Exposure to </a:t>
            </a:r>
            <a:r>
              <a:rPr lang="en-US" dirty="0">
                <a:solidFill>
                  <a:srgbClr val="C00000"/>
                </a:solidFill>
              </a:rPr>
              <a:t>nicotine</a:t>
            </a:r>
            <a:r>
              <a:rPr lang="en-US" dirty="0"/>
              <a:t> during pregnancy &amp; </a:t>
            </a:r>
            <a:r>
              <a:rPr lang="en-US" dirty="0">
                <a:solidFill>
                  <a:srgbClr val="C00000"/>
                </a:solidFill>
              </a:rPr>
              <a:t>Bottle feeding</a:t>
            </a:r>
          </a:p>
          <a:p>
            <a:pPr lvl="2"/>
            <a:r>
              <a:rPr lang="en-US" dirty="0">
                <a:solidFill>
                  <a:srgbClr val="00B050"/>
                </a:solidFill>
              </a:rPr>
              <a:t>Bottle-fed infants drink more milk in less time, which may lead to pylorus muscle hypertrophy through overstimulation. Another hypothesis maintains that formula components make it harder to digest and gastric emptying is delayed, which may also burden the pylorus muscle.</a:t>
            </a:r>
          </a:p>
          <a:p>
            <a:pPr lvl="1"/>
            <a:r>
              <a:rPr lang="en-US" b="1" dirty="0"/>
              <a:t>Genetic factors</a:t>
            </a:r>
            <a:r>
              <a:rPr lang="en-US" dirty="0"/>
              <a:t>: patients with affected relatives have a higher risk of HPS</a:t>
            </a:r>
          </a:p>
          <a:p>
            <a:pPr lvl="1"/>
            <a:r>
              <a:rPr lang="en-US" b="1" dirty="0"/>
              <a:t>Macrolide antibiotics</a:t>
            </a:r>
            <a:r>
              <a:rPr lang="en-US" dirty="0"/>
              <a:t>: </a:t>
            </a:r>
            <a:r>
              <a:rPr lang="en-US" dirty="0">
                <a:solidFill>
                  <a:srgbClr val="C00000"/>
                </a:solidFill>
              </a:rPr>
              <a:t>Erythromycin</a:t>
            </a:r>
            <a:r>
              <a:rPr lang="en-US" dirty="0"/>
              <a:t> and </a:t>
            </a:r>
            <a:r>
              <a:rPr lang="en-US" dirty="0">
                <a:solidFill>
                  <a:srgbClr val="C00000"/>
                </a:solidFill>
              </a:rPr>
              <a:t>azithromycin</a:t>
            </a:r>
            <a:r>
              <a:rPr lang="en-US" dirty="0"/>
              <a:t> are associated with a higher risk of hypertrophic pyloric stenosis, especially when administered within 2 weeks after birth</a:t>
            </a:r>
          </a:p>
          <a:p>
            <a:r>
              <a:rPr lang="en-US" dirty="0"/>
              <a:t>Pyloric muscle hypertrophy and hyperplasia results in gradual complete obstruction of the pyloric channel </a:t>
            </a:r>
          </a:p>
        </p:txBody>
      </p:sp>
    </p:spTree>
    <p:extLst>
      <p:ext uri="{BB962C8B-B14F-4D97-AF65-F5344CB8AC3E}">
        <p14:creationId xmlns:p14="http://schemas.microsoft.com/office/powerpoint/2010/main" val="2354242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BEFA-7DF2-FA5F-5743-E74C16FA58C4}"/>
              </a:ext>
            </a:extLst>
          </p:cNvPr>
          <p:cNvSpPr>
            <a:spLocks noGrp="1"/>
          </p:cNvSpPr>
          <p:nvPr>
            <p:ph type="title"/>
          </p:nvPr>
        </p:nvSpPr>
        <p:spPr/>
        <p:txBody>
          <a:bodyPr/>
          <a:lstStyle/>
          <a:p>
            <a:r>
              <a:rPr lang="en-US" dirty="0"/>
              <a:t>Thyroglossal duct cyst</a:t>
            </a:r>
          </a:p>
        </p:txBody>
      </p:sp>
      <p:sp>
        <p:nvSpPr>
          <p:cNvPr id="3" name="Content Placeholder 2">
            <a:extLst>
              <a:ext uri="{FF2B5EF4-FFF2-40B4-BE49-F238E27FC236}">
                <a16:creationId xmlns:a16="http://schemas.microsoft.com/office/drawing/2014/main" id="{AE281280-7D63-52D5-89C9-BFD4C5BFC545}"/>
              </a:ext>
            </a:extLst>
          </p:cNvPr>
          <p:cNvSpPr>
            <a:spLocks noGrp="1"/>
          </p:cNvSpPr>
          <p:nvPr>
            <p:ph idx="1"/>
          </p:nvPr>
        </p:nvSpPr>
        <p:spPr/>
        <p:txBody>
          <a:bodyPr/>
          <a:lstStyle/>
          <a:p>
            <a:r>
              <a:rPr lang="en-US" sz="2600" b="1" dirty="0"/>
              <a:t>Definition</a:t>
            </a:r>
            <a:r>
              <a:rPr lang="en-US" sz="2600" dirty="0"/>
              <a:t>: a remnant of the thyroglossal duct, which forms during the embryonic development of the thyroid gland and normally regresses before birth</a:t>
            </a:r>
          </a:p>
          <a:p>
            <a:r>
              <a:rPr lang="en-US" sz="2600" dirty="0"/>
              <a:t>Second most common neck abnormality after lymphadenopathy</a:t>
            </a:r>
          </a:p>
          <a:p>
            <a:r>
              <a:rPr lang="en-US" sz="2600" b="1" dirty="0"/>
              <a:t>Pathophysiology</a:t>
            </a:r>
          </a:p>
          <a:p>
            <a:pPr lvl="1"/>
            <a:r>
              <a:rPr lang="en-US" dirty="0"/>
              <a:t>The thyroid gland originates from the foramen cecum at the base of the tongue and descends caudally into the neck, forming the thyroglossal duct.</a:t>
            </a:r>
          </a:p>
          <a:p>
            <a:pPr lvl="1"/>
            <a:r>
              <a:rPr lang="en-US" dirty="0"/>
              <a:t>Normally, the duct disappears by the time the thyroid reaches its appropriate position by </a:t>
            </a:r>
            <a:r>
              <a:rPr lang="en-US" dirty="0">
                <a:solidFill>
                  <a:srgbClr val="FF0000"/>
                </a:solidFill>
              </a:rPr>
              <a:t>5–8 </a:t>
            </a:r>
            <a:r>
              <a:rPr lang="en-US" dirty="0"/>
              <a:t>weeks of gestation</a:t>
            </a:r>
          </a:p>
          <a:p>
            <a:pPr lvl="1"/>
            <a:r>
              <a:rPr lang="en-US" dirty="0"/>
              <a:t>If the thyroglossal duct fails to obliterate, midline neck cysts or ectopic thyroid tissue can develop anywhere along its path.</a:t>
            </a:r>
          </a:p>
        </p:txBody>
      </p:sp>
    </p:spTree>
    <p:extLst>
      <p:ext uri="{BB962C8B-B14F-4D97-AF65-F5344CB8AC3E}">
        <p14:creationId xmlns:p14="http://schemas.microsoft.com/office/powerpoint/2010/main" val="2012752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F0061-3C01-64D6-7D68-F7DB70556BA6}"/>
              </a:ext>
            </a:extLst>
          </p:cNvPr>
          <p:cNvSpPr>
            <a:spLocks noGrp="1"/>
          </p:cNvSpPr>
          <p:nvPr>
            <p:ph type="title"/>
          </p:nvPr>
        </p:nvSpPr>
        <p:spPr/>
        <p:txBody>
          <a:bodyPr/>
          <a:lstStyle/>
          <a:p>
            <a:r>
              <a:rPr lang="en-US" dirty="0"/>
              <a:t>Hypertrophic Pyloric Stenosis (HPS)</a:t>
            </a:r>
          </a:p>
        </p:txBody>
      </p:sp>
      <p:sp>
        <p:nvSpPr>
          <p:cNvPr id="3" name="Content Placeholder 2">
            <a:extLst>
              <a:ext uri="{FF2B5EF4-FFF2-40B4-BE49-F238E27FC236}">
                <a16:creationId xmlns:a16="http://schemas.microsoft.com/office/drawing/2014/main" id="{2A4E3DC1-5BF1-2D0C-5A65-20FEC038EA76}"/>
              </a:ext>
            </a:extLst>
          </p:cNvPr>
          <p:cNvSpPr>
            <a:spLocks noGrp="1"/>
          </p:cNvSpPr>
          <p:nvPr>
            <p:ph idx="1"/>
          </p:nvPr>
        </p:nvSpPr>
        <p:spPr/>
        <p:txBody>
          <a:bodyPr>
            <a:normAutofit lnSpcReduction="10000"/>
          </a:bodyPr>
          <a:lstStyle/>
          <a:p>
            <a:r>
              <a:rPr lang="en-US" b="1" dirty="0"/>
              <a:t>Clinical features</a:t>
            </a:r>
          </a:p>
          <a:p>
            <a:pPr lvl="1"/>
            <a:r>
              <a:rPr lang="en-US" dirty="0"/>
              <a:t>Symptoms usually develop between the </a:t>
            </a:r>
            <a:r>
              <a:rPr lang="en-US" dirty="0">
                <a:solidFill>
                  <a:srgbClr val="C00000"/>
                </a:solidFill>
              </a:rPr>
              <a:t>2nd</a:t>
            </a:r>
            <a:r>
              <a:rPr lang="en-US" dirty="0"/>
              <a:t> and </a:t>
            </a:r>
            <a:r>
              <a:rPr lang="en-US" dirty="0">
                <a:solidFill>
                  <a:srgbClr val="C00000"/>
                </a:solidFill>
              </a:rPr>
              <a:t>7th</a:t>
            </a:r>
            <a:r>
              <a:rPr lang="en-US" dirty="0"/>
              <a:t> week of age (rarely after the 12th week).</a:t>
            </a:r>
          </a:p>
          <a:p>
            <a:pPr lvl="1"/>
            <a:r>
              <a:rPr lang="en-US" dirty="0"/>
              <a:t>Frequent regurgitation </a:t>
            </a:r>
            <a:r>
              <a:rPr lang="en-US" dirty="0">
                <a:solidFill>
                  <a:srgbClr val="C00000"/>
                </a:solidFill>
              </a:rPr>
              <a:t>progressing</a:t>
            </a:r>
            <a:r>
              <a:rPr lang="en-US" dirty="0"/>
              <a:t> to projectile, nonbilious vomiting immediately after feeding</a:t>
            </a:r>
          </a:p>
          <a:p>
            <a:pPr lvl="1"/>
            <a:r>
              <a:rPr lang="en-US" dirty="0"/>
              <a:t>An enlarged, thickened, </a:t>
            </a:r>
            <a:r>
              <a:rPr lang="en-US" dirty="0">
                <a:solidFill>
                  <a:srgbClr val="C00000"/>
                </a:solidFill>
              </a:rPr>
              <a:t>olive-shaped</a:t>
            </a:r>
            <a:r>
              <a:rPr lang="en-US" dirty="0"/>
              <a:t>, nontender pylorus (diameter of 1–2 cm) is palpable in the epigastrium in 70–90% of patients</a:t>
            </a:r>
          </a:p>
          <a:p>
            <a:pPr lvl="1"/>
            <a:r>
              <a:rPr lang="en-US" dirty="0"/>
              <a:t>A peristaltic wave, moving from left to right, may be evident in the epigastrium</a:t>
            </a:r>
          </a:p>
          <a:p>
            <a:pPr lvl="1"/>
            <a:r>
              <a:rPr lang="en-US" dirty="0"/>
              <a:t>"</a:t>
            </a:r>
            <a:r>
              <a:rPr lang="en-US" dirty="0">
                <a:solidFill>
                  <a:srgbClr val="C00000"/>
                </a:solidFill>
              </a:rPr>
              <a:t>Hungry vomiter</a:t>
            </a:r>
            <a:r>
              <a:rPr lang="en-US" dirty="0"/>
              <a:t>": demands re-feeding after vomiting, demonstrates a strong rooting and sucking reflex, irritable</a:t>
            </a:r>
          </a:p>
          <a:p>
            <a:pPr lvl="1"/>
            <a:r>
              <a:rPr lang="en-US" dirty="0"/>
              <a:t>If left untreated: dehydration, weight loss, failure to thrive</a:t>
            </a:r>
          </a:p>
          <a:p>
            <a:pPr lvl="2"/>
            <a:r>
              <a:rPr lang="en-US" dirty="0">
                <a:solidFill>
                  <a:srgbClr val="00B050"/>
                </a:solidFill>
              </a:rPr>
              <a:t>These are no longer common symptoms of hypertrophic pyloric stenosis because the diagnosis is made earlier nowadays.</a:t>
            </a:r>
          </a:p>
        </p:txBody>
      </p:sp>
    </p:spTree>
    <p:extLst>
      <p:ext uri="{BB962C8B-B14F-4D97-AF65-F5344CB8AC3E}">
        <p14:creationId xmlns:p14="http://schemas.microsoft.com/office/powerpoint/2010/main" val="26199270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7D044-B21E-107D-8E6D-B042F1F974AB}"/>
              </a:ext>
            </a:extLst>
          </p:cNvPr>
          <p:cNvSpPr>
            <a:spLocks noGrp="1"/>
          </p:cNvSpPr>
          <p:nvPr>
            <p:ph type="title"/>
          </p:nvPr>
        </p:nvSpPr>
        <p:spPr/>
        <p:txBody>
          <a:bodyPr/>
          <a:lstStyle/>
          <a:p>
            <a:r>
              <a:rPr lang="en-US" dirty="0"/>
              <a:t>Hypertrophic Pyloric Stenosis (HPS)</a:t>
            </a:r>
          </a:p>
        </p:txBody>
      </p:sp>
      <p:sp>
        <p:nvSpPr>
          <p:cNvPr id="3" name="Content Placeholder 2">
            <a:extLst>
              <a:ext uri="{FF2B5EF4-FFF2-40B4-BE49-F238E27FC236}">
                <a16:creationId xmlns:a16="http://schemas.microsoft.com/office/drawing/2014/main" id="{28A4BFAA-4C0C-1EFA-16C2-A7B4960D989E}"/>
              </a:ext>
            </a:extLst>
          </p:cNvPr>
          <p:cNvSpPr>
            <a:spLocks noGrp="1"/>
          </p:cNvSpPr>
          <p:nvPr>
            <p:ph idx="1"/>
          </p:nvPr>
        </p:nvSpPr>
        <p:spPr>
          <a:xfrm>
            <a:off x="838200" y="1305026"/>
            <a:ext cx="10515600" cy="4943374"/>
          </a:xfrm>
        </p:spPr>
        <p:txBody>
          <a:bodyPr>
            <a:normAutofit fontScale="92500"/>
          </a:bodyPr>
          <a:lstStyle/>
          <a:p>
            <a:r>
              <a:rPr lang="en-US" b="1" dirty="0"/>
              <a:t>Diagnostics</a:t>
            </a:r>
          </a:p>
          <a:p>
            <a:pPr lvl="1"/>
            <a:r>
              <a:rPr lang="en-US" b="1" dirty="0"/>
              <a:t>Initial imaging</a:t>
            </a:r>
            <a:r>
              <a:rPr lang="en-US" dirty="0"/>
              <a:t>: abdominal </a:t>
            </a:r>
            <a:r>
              <a:rPr lang="en-US" dirty="0">
                <a:solidFill>
                  <a:srgbClr val="C00000"/>
                </a:solidFill>
              </a:rPr>
              <a:t>ultrasound</a:t>
            </a:r>
            <a:r>
              <a:rPr lang="en-US" dirty="0"/>
              <a:t> shows an elongated and thickened pylorus</a:t>
            </a:r>
          </a:p>
          <a:p>
            <a:pPr lvl="2"/>
            <a:r>
              <a:rPr lang="en-US" dirty="0"/>
              <a:t>The diagnostic criteria for pyloric stenosis is a muscle </a:t>
            </a:r>
            <a:r>
              <a:rPr lang="en-US" dirty="0">
                <a:solidFill>
                  <a:srgbClr val="C00000"/>
                </a:solidFill>
              </a:rPr>
              <a:t>thickness of ≥4 mm </a:t>
            </a:r>
            <a:r>
              <a:rPr lang="en-US" dirty="0"/>
              <a:t>and a pyloric </a:t>
            </a:r>
            <a:r>
              <a:rPr lang="en-US" dirty="0">
                <a:solidFill>
                  <a:srgbClr val="C00000"/>
                </a:solidFill>
              </a:rPr>
              <a:t>length of ≥16 mm</a:t>
            </a:r>
            <a:r>
              <a:rPr lang="en-US" dirty="0"/>
              <a:t>.</a:t>
            </a:r>
          </a:p>
          <a:p>
            <a:pPr lvl="2"/>
            <a:r>
              <a:rPr lang="en-US" dirty="0"/>
              <a:t>If the US findings are equivocal </a:t>
            </a:r>
            <a:r>
              <a:rPr lang="en-US" dirty="0">
                <a:sym typeface="Wingdings" panose="05000000000000000000" pitchFamily="2" charset="2"/>
              </a:rPr>
              <a:t> </a:t>
            </a:r>
            <a:r>
              <a:rPr lang="en-US" dirty="0"/>
              <a:t>barium studies</a:t>
            </a:r>
          </a:p>
          <a:p>
            <a:pPr lvl="1"/>
            <a:r>
              <a:rPr lang="en-US" b="1" dirty="0"/>
              <a:t>Alternative imaging</a:t>
            </a:r>
            <a:r>
              <a:rPr lang="en-US" dirty="0"/>
              <a:t>: barium studies shows string sign: elongated, thickened pylorus</a:t>
            </a:r>
          </a:p>
          <a:p>
            <a:pPr lvl="1"/>
            <a:r>
              <a:rPr lang="en-US" b="1" dirty="0"/>
              <a:t>Laboratory tests</a:t>
            </a:r>
            <a:r>
              <a:rPr lang="en-US" dirty="0"/>
              <a:t>: Hypochloremic, hypokalemic metabolic alkalosis, a classic result, is now uncommon because infants are typically diagnosed and treated early.</a:t>
            </a:r>
          </a:p>
          <a:p>
            <a:pPr lvl="2"/>
            <a:r>
              <a:rPr lang="en-US" dirty="0"/>
              <a:t>The loss of gastric hydrochloric acid from emesis results in increased bicarbonate and decreased chloride concentrations in the blood.</a:t>
            </a:r>
          </a:p>
          <a:p>
            <a:pPr lvl="2"/>
            <a:r>
              <a:rPr lang="en-US" dirty="0"/>
              <a:t>Hypokalemia usually occurs in infants that have been vomiting for many days or even weeks.</a:t>
            </a:r>
          </a:p>
          <a:p>
            <a:r>
              <a:rPr lang="en-US" b="1" dirty="0"/>
              <a:t>Management</a:t>
            </a:r>
          </a:p>
          <a:p>
            <a:pPr lvl="1"/>
            <a:r>
              <a:rPr lang="en-US" b="1" dirty="0">
                <a:solidFill>
                  <a:srgbClr val="C00000"/>
                </a:solidFill>
              </a:rPr>
              <a:t>Pre-op</a:t>
            </a:r>
            <a:r>
              <a:rPr lang="en-US" dirty="0"/>
              <a:t>: NPO, IV fluids, avoid NG tube, Correction of metabolic alkalosis if present</a:t>
            </a:r>
          </a:p>
          <a:p>
            <a:pPr lvl="1"/>
            <a:r>
              <a:rPr lang="en-US" b="1" dirty="0">
                <a:solidFill>
                  <a:srgbClr val="C00000"/>
                </a:solidFill>
              </a:rPr>
              <a:t>Surgery</a:t>
            </a:r>
            <a:r>
              <a:rPr lang="en-US" dirty="0"/>
              <a:t>: Pyloromyotomy (Open or Laparoscopic) </a:t>
            </a:r>
          </a:p>
        </p:txBody>
      </p:sp>
    </p:spTree>
    <p:extLst>
      <p:ext uri="{BB962C8B-B14F-4D97-AF65-F5344CB8AC3E}">
        <p14:creationId xmlns:p14="http://schemas.microsoft.com/office/powerpoint/2010/main" val="5692644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AB06-AD07-AA3F-7968-6BEFEA3A7CA0}"/>
              </a:ext>
            </a:extLst>
          </p:cNvPr>
          <p:cNvSpPr>
            <a:spLocks noGrp="1"/>
          </p:cNvSpPr>
          <p:nvPr>
            <p:ph type="title"/>
          </p:nvPr>
        </p:nvSpPr>
        <p:spPr/>
        <p:txBody>
          <a:bodyPr/>
          <a:lstStyle/>
          <a:p>
            <a:r>
              <a:rPr lang="en-US" dirty="0"/>
              <a:t>Hypertrophic Pyloric Stenosis (HPS)</a:t>
            </a:r>
          </a:p>
        </p:txBody>
      </p:sp>
      <p:sp>
        <p:nvSpPr>
          <p:cNvPr id="3" name="Content Placeholder 2">
            <a:extLst>
              <a:ext uri="{FF2B5EF4-FFF2-40B4-BE49-F238E27FC236}">
                <a16:creationId xmlns:a16="http://schemas.microsoft.com/office/drawing/2014/main" id="{D0F99892-0D73-0D15-B69E-B11E5C254D7C}"/>
              </a:ext>
            </a:extLst>
          </p:cNvPr>
          <p:cNvSpPr>
            <a:spLocks noGrp="1"/>
          </p:cNvSpPr>
          <p:nvPr>
            <p:ph idx="1"/>
          </p:nvPr>
        </p:nvSpPr>
        <p:spPr>
          <a:xfrm>
            <a:off x="838200" y="1305026"/>
            <a:ext cx="5017851" cy="4871938"/>
          </a:xfrm>
        </p:spPr>
        <p:txBody>
          <a:bodyPr>
            <a:normAutofit/>
          </a:bodyPr>
          <a:lstStyle/>
          <a:p>
            <a:pPr marL="0" indent="0">
              <a:buNone/>
            </a:pPr>
            <a:r>
              <a:rPr lang="en-US" sz="2600" dirty="0"/>
              <a:t>Ultrasound abdomen (pylorus; longitudinal plane) of an 8-week-old male infant</a:t>
            </a:r>
          </a:p>
          <a:p>
            <a:pPr>
              <a:buFont typeface="Courier New" panose="02070309020205020404" pitchFamily="49" charset="0"/>
              <a:buChar char="o"/>
            </a:pPr>
            <a:r>
              <a:rPr lang="en-US" sz="2400" dirty="0"/>
              <a:t>The single wall thickness of the muscular layer measures 6.5 mm (normal cutoff: 3 mm). The pyloric channel measures 17 mm (normal cutoff: 14 mm). No fluid was seen to pass through the pylorus into the duodenum during real-time evaluation when the infant was fed.</a:t>
            </a:r>
          </a:p>
          <a:p>
            <a:pPr>
              <a:buFont typeface="Courier New" panose="02070309020205020404" pitchFamily="49" charset="0"/>
              <a:buChar char="o"/>
            </a:pPr>
            <a:r>
              <a:rPr lang="en-US" sz="2400" dirty="0"/>
              <a:t>The imaging findings confirmed the diagnosis of pyloric stenosis.</a:t>
            </a:r>
          </a:p>
        </p:txBody>
      </p:sp>
      <p:pic>
        <p:nvPicPr>
          <p:cNvPr id="2050" name="Picture 2" descr="Infantile hypertrophic pyloric stenosis">
            <a:extLst>
              <a:ext uri="{FF2B5EF4-FFF2-40B4-BE49-F238E27FC236}">
                <a16:creationId xmlns:a16="http://schemas.microsoft.com/office/drawing/2014/main" id="{B9C2FF71-313A-DD1C-C85E-BEF8F6DAAE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47" r="14531"/>
          <a:stretch/>
        </p:blipFill>
        <p:spPr bwMode="auto">
          <a:xfrm>
            <a:off x="5942841" y="1305025"/>
            <a:ext cx="5410959" cy="487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4180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B3B45-7C95-43EB-01D1-BE71F9C5C9EE}"/>
              </a:ext>
            </a:extLst>
          </p:cNvPr>
          <p:cNvSpPr>
            <a:spLocks noGrp="1"/>
          </p:cNvSpPr>
          <p:nvPr>
            <p:ph type="title"/>
          </p:nvPr>
        </p:nvSpPr>
        <p:spPr/>
        <p:txBody>
          <a:bodyPr/>
          <a:lstStyle/>
          <a:p>
            <a:r>
              <a:rPr lang="en-US" dirty="0"/>
              <a:t>Duodenal atresia</a:t>
            </a:r>
          </a:p>
        </p:txBody>
      </p:sp>
      <p:sp>
        <p:nvSpPr>
          <p:cNvPr id="3" name="Content Placeholder 2">
            <a:extLst>
              <a:ext uri="{FF2B5EF4-FFF2-40B4-BE49-F238E27FC236}">
                <a16:creationId xmlns:a16="http://schemas.microsoft.com/office/drawing/2014/main" id="{F35DA67B-D6C4-37F9-15D5-41051EBBD13D}"/>
              </a:ext>
            </a:extLst>
          </p:cNvPr>
          <p:cNvSpPr>
            <a:spLocks noGrp="1"/>
          </p:cNvSpPr>
          <p:nvPr>
            <p:ph idx="1"/>
          </p:nvPr>
        </p:nvSpPr>
        <p:spPr/>
        <p:txBody>
          <a:bodyPr>
            <a:normAutofit fontScale="92500" lnSpcReduction="10000"/>
          </a:bodyPr>
          <a:lstStyle/>
          <a:p>
            <a:r>
              <a:rPr lang="en-US" b="1" dirty="0"/>
              <a:t>Epidemiology</a:t>
            </a:r>
            <a:r>
              <a:rPr lang="en-US" dirty="0"/>
              <a:t>: Occurs in 1 per 5000–10,000 live births, affecting </a:t>
            </a:r>
            <a:r>
              <a:rPr lang="en-US" dirty="0">
                <a:solidFill>
                  <a:srgbClr val="C00000"/>
                </a:solidFill>
              </a:rPr>
              <a:t>boys</a:t>
            </a:r>
            <a:r>
              <a:rPr lang="en-US" dirty="0"/>
              <a:t> more commonly than girls</a:t>
            </a:r>
          </a:p>
          <a:p>
            <a:r>
              <a:rPr lang="en-US" b="1" dirty="0"/>
              <a:t>Etiology</a:t>
            </a:r>
            <a:r>
              <a:rPr lang="en-US" dirty="0"/>
              <a:t>: Associated anomalies have been reported in 45–65% of cases. Most commonly, </a:t>
            </a:r>
            <a:r>
              <a:rPr lang="en-US" dirty="0">
                <a:solidFill>
                  <a:srgbClr val="C00000"/>
                </a:solidFill>
              </a:rPr>
              <a:t>trisomy 21 </a:t>
            </a:r>
            <a:r>
              <a:rPr lang="en-US" dirty="0"/>
              <a:t>is found in almost half the cases. </a:t>
            </a:r>
          </a:p>
          <a:p>
            <a:r>
              <a:rPr lang="en-US" b="1" dirty="0"/>
              <a:t>Pathophysiology</a:t>
            </a:r>
            <a:r>
              <a:rPr lang="en-US" dirty="0"/>
              <a:t>: Due to </a:t>
            </a:r>
            <a:r>
              <a:rPr lang="en-US" dirty="0">
                <a:solidFill>
                  <a:srgbClr val="C00000"/>
                </a:solidFill>
              </a:rPr>
              <a:t>failure of recanalization </a:t>
            </a:r>
            <a:r>
              <a:rPr lang="en-US" dirty="0"/>
              <a:t>(usually between the 8th and 10th weeks of gestation)</a:t>
            </a:r>
          </a:p>
          <a:p>
            <a:r>
              <a:rPr lang="en-US" b="1" dirty="0"/>
              <a:t>Clinical features</a:t>
            </a:r>
          </a:p>
          <a:p>
            <a:pPr lvl="1"/>
            <a:r>
              <a:rPr lang="en-US" dirty="0"/>
              <a:t>Intrauterine: polyhydramnios</a:t>
            </a:r>
          </a:p>
          <a:p>
            <a:pPr lvl="1"/>
            <a:r>
              <a:rPr lang="en-US" dirty="0"/>
              <a:t>Postpartum</a:t>
            </a:r>
          </a:p>
          <a:p>
            <a:pPr lvl="2"/>
            <a:r>
              <a:rPr lang="en-US" dirty="0"/>
              <a:t>Vomiting that is typically bilious if the stenosis is distal to the major duodenal papilla</a:t>
            </a:r>
          </a:p>
          <a:p>
            <a:pPr lvl="3"/>
            <a:r>
              <a:rPr lang="en-US" dirty="0"/>
              <a:t>Atresia or high-grade stenosis: vomiting a few hours after birth</a:t>
            </a:r>
          </a:p>
          <a:p>
            <a:pPr lvl="3"/>
            <a:r>
              <a:rPr lang="en-US" dirty="0"/>
              <a:t>Mild stenosis: vomiting after a few days</a:t>
            </a:r>
          </a:p>
          <a:p>
            <a:pPr lvl="2"/>
            <a:r>
              <a:rPr lang="en-US" dirty="0"/>
              <a:t>Distended upper abdomen and scaphoid lower abdomen</a:t>
            </a:r>
          </a:p>
          <a:p>
            <a:pPr lvl="2"/>
            <a:r>
              <a:rPr lang="en-US" dirty="0"/>
              <a:t>Delayed meconium passage</a:t>
            </a:r>
          </a:p>
        </p:txBody>
      </p:sp>
    </p:spTree>
    <p:extLst>
      <p:ext uri="{BB962C8B-B14F-4D97-AF65-F5344CB8AC3E}">
        <p14:creationId xmlns:p14="http://schemas.microsoft.com/office/powerpoint/2010/main" val="1288892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B3B45-7C95-43EB-01D1-BE71F9C5C9EE}"/>
              </a:ext>
            </a:extLst>
          </p:cNvPr>
          <p:cNvSpPr>
            <a:spLocks noGrp="1"/>
          </p:cNvSpPr>
          <p:nvPr>
            <p:ph type="title"/>
          </p:nvPr>
        </p:nvSpPr>
        <p:spPr/>
        <p:txBody>
          <a:bodyPr/>
          <a:lstStyle/>
          <a:p>
            <a:r>
              <a:rPr lang="en-US" dirty="0"/>
              <a:t>Duodenal atresia</a:t>
            </a:r>
          </a:p>
        </p:txBody>
      </p:sp>
      <p:sp>
        <p:nvSpPr>
          <p:cNvPr id="3" name="Content Placeholder 2">
            <a:extLst>
              <a:ext uri="{FF2B5EF4-FFF2-40B4-BE49-F238E27FC236}">
                <a16:creationId xmlns:a16="http://schemas.microsoft.com/office/drawing/2014/main" id="{F35DA67B-D6C4-37F9-15D5-41051EBBD13D}"/>
              </a:ext>
            </a:extLst>
          </p:cNvPr>
          <p:cNvSpPr>
            <a:spLocks noGrp="1"/>
          </p:cNvSpPr>
          <p:nvPr>
            <p:ph idx="1"/>
          </p:nvPr>
        </p:nvSpPr>
        <p:spPr>
          <a:xfrm>
            <a:off x="838200" y="1305026"/>
            <a:ext cx="7352489" cy="4871938"/>
          </a:xfrm>
        </p:spPr>
        <p:txBody>
          <a:bodyPr>
            <a:normAutofit lnSpcReduction="10000"/>
          </a:bodyPr>
          <a:lstStyle/>
          <a:p>
            <a:r>
              <a:rPr lang="en-US" b="1" dirty="0"/>
              <a:t>Diagnosis</a:t>
            </a:r>
          </a:p>
          <a:p>
            <a:pPr lvl="1"/>
            <a:r>
              <a:rPr lang="en-US" b="1" dirty="0"/>
              <a:t>Prenatal</a:t>
            </a:r>
            <a:r>
              <a:rPr lang="en-US" dirty="0"/>
              <a:t>: ultrasound (Double bubble sign)</a:t>
            </a:r>
          </a:p>
          <a:p>
            <a:pPr lvl="2"/>
            <a:r>
              <a:rPr lang="en-US" sz="2200" dirty="0">
                <a:solidFill>
                  <a:srgbClr val="0070C0"/>
                </a:solidFill>
              </a:rPr>
              <a:t>If present, test for associated anomalies (e.g., karyotyping, microarray)</a:t>
            </a:r>
          </a:p>
          <a:p>
            <a:pPr lvl="1"/>
            <a:r>
              <a:rPr lang="en-US" b="1" dirty="0"/>
              <a:t>Postnatal</a:t>
            </a:r>
            <a:r>
              <a:rPr lang="en-US" dirty="0"/>
              <a:t>: X-ray of the abdomen (gasless distal bowel &amp; double bubble sign)</a:t>
            </a:r>
          </a:p>
          <a:p>
            <a:r>
              <a:rPr lang="en-US" b="1" dirty="0"/>
              <a:t>Treatment</a:t>
            </a:r>
          </a:p>
          <a:p>
            <a:pPr lvl="1"/>
            <a:r>
              <a:rPr lang="en-US" dirty="0"/>
              <a:t>Preoperative management</a:t>
            </a:r>
          </a:p>
          <a:p>
            <a:pPr lvl="2"/>
            <a:r>
              <a:rPr lang="en-US" sz="2200" dirty="0"/>
              <a:t>Parenteral nutrition via a central catheter shortly after birth</a:t>
            </a:r>
          </a:p>
          <a:p>
            <a:pPr lvl="2"/>
            <a:r>
              <a:rPr lang="en-US" sz="2200" dirty="0"/>
              <a:t>Fluid replacement and restoration of the electrolyte balance</a:t>
            </a:r>
          </a:p>
          <a:p>
            <a:pPr lvl="2"/>
            <a:r>
              <a:rPr lang="en-US" sz="2200" dirty="0"/>
              <a:t>Gastric decompression</a:t>
            </a:r>
          </a:p>
          <a:p>
            <a:pPr lvl="1"/>
            <a:r>
              <a:rPr lang="en-US" dirty="0"/>
              <a:t>Surgical repair is </a:t>
            </a:r>
            <a:r>
              <a:rPr lang="en-US" dirty="0" err="1"/>
              <a:t>duodenoduodenostomy</a:t>
            </a:r>
            <a:endParaRPr lang="en-US" dirty="0"/>
          </a:p>
        </p:txBody>
      </p:sp>
      <p:pic>
        <p:nvPicPr>
          <p:cNvPr id="3074" name="Picture 2" descr="Duodenal atresia in a newborn">
            <a:extLst>
              <a:ext uri="{FF2B5EF4-FFF2-40B4-BE49-F238E27FC236}">
                <a16:creationId xmlns:a16="http://schemas.microsoft.com/office/drawing/2014/main" id="{1A8F01B3-7A03-4264-AF0E-D35D7AC29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988" y="1305027"/>
            <a:ext cx="3034811" cy="48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65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6CC1E-F1C5-0C94-631D-BE32B1FA11F5}"/>
              </a:ext>
            </a:extLst>
          </p:cNvPr>
          <p:cNvSpPr>
            <a:spLocks noGrp="1"/>
          </p:cNvSpPr>
          <p:nvPr>
            <p:ph type="title"/>
          </p:nvPr>
        </p:nvSpPr>
        <p:spPr/>
        <p:txBody>
          <a:bodyPr/>
          <a:lstStyle/>
          <a:p>
            <a:r>
              <a:rPr lang="en-US" dirty="0"/>
              <a:t>Intestinal Atresia</a:t>
            </a:r>
          </a:p>
        </p:txBody>
      </p:sp>
      <p:sp>
        <p:nvSpPr>
          <p:cNvPr id="3" name="Content Placeholder 2">
            <a:extLst>
              <a:ext uri="{FF2B5EF4-FFF2-40B4-BE49-F238E27FC236}">
                <a16:creationId xmlns:a16="http://schemas.microsoft.com/office/drawing/2014/main" id="{49B31A3D-46D3-6735-97F2-D39E215144D1}"/>
              </a:ext>
            </a:extLst>
          </p:cNvPr>
          <p:cNvSpPr>
            <a:spLocks noGrp="1"/>
          </p:cNvSpPr>
          <p:nvPr>
            <p:ph idx="1"/>
          </p:nvPr>
        </p:nvSpPr>
        <p:spPr/>
        <p:txBody>
          <a:bodyPr>
            <a:normAutofit fontScale="92500" lnSpcReduction="10000"/>
          </a:bodyPr>
          <a:lstStyle/>
          <a:p>
            <a:r>
              <a:rPr lang="en-US" b="1" dirty="0"/>
              <a:t>Definition</a:t>
            </a:r>
            <a:r>
              <a:rPr lang="en-US" dirty="0"/>
              <a:t>: absence of the jejunal or ileal lumen</a:t>
            </a:r>
          </a:p>
          <a:p>
            <a:r>
              <a:rPr lang="en-US" b="1" dirty="0"/>
              <a:t>Epidemiology</a:t>
            </a:r>
            <a:endParaRPr lang="en-US" dirty="0"/>
          </a:p>
          <a:p>
            <a:pPr lvl="1"/>
            <a:r>
              <a:rPr lang="en-US" dirty="0"/>
              <a:t>Occurs in approximately 1 in 5000 live births. It occurs </a:t>
            </a:r>
            <a:r>
              <a:rPr lang="en-US" dirty="0">
                <a:solidFill>
                  <a:srgbClr val="C00000"/>
                </a:solidFill>
              </a:rPr>
              <a:t>equally</a:t>
            </a:r>
            <a:r>
              <a:rPr lang="en-US" dirty="0"/>
              <a:t> in males and females</a:t>
            </a:r>
          </a:p>
          <a:p>
            <a:pPr lvl="1"/>
            <a:r>
              <a:rPr lang="en-US" dirty="0">
                <a:solidFill>
                  <a:srgbClr val="C00000"/>
                </a:solidFill>
              </a:rPr>
              <a:t>Premature</a:t>
            </a:r>
            <a:r>
              <a:rPr lang="en-US" dirty="0"/>
              <a:t> infants more common than full term</a:t>
            </a:r>
          </a:p>
          <a:p>
            <a:pPr lvl="1"/>
            <a:r>
              <a:rPr lang="en-US" dirty="0">
                <a:solidFill>
                  <a:srgbClr val="C00000"/>
                </a:solidFill>
              </a:rPr>
              <a:t>Jejunum</a:t>
            </a:r>
            <a:r>
              <a:rPr lang="en-US" dirty="0"/>
              <a:t> more common than Ileum</a:t>
            </a:r>
          </a:p>
          <a:p>
            <a:pPr lvl="1"/>
            <a:r>
              <a:rPr lang="en-US" dirty="0"/>
              <a:t>Associated anomalies are rare, unlike DA</a:t>
            </a:r>
          </a:p>
          <a:p>
            <a:r>
              <a:rPr lang="en-US" b="1" dirty="0"/>
              <a:t>Etiology</a:t>
            </a:r>
          </a:p>
          <a:p>
            <a:pPr lvl="1"/>
            <a:r>
              <a:rPr lang="en-US" dirty="0"/>
              <a:t>Associated with </a:t>
            </a:r>
            <a:r>
              <a:rPr lang="en-US" dirty="0">
                <a:solidFill>
                  <a:srgbClr val="C00000"/>
                </a:solidFill>
              </a:rPr>
              <a:t>cystic fibrosis</a:t>
            </a:r>
          </a:p>
          <a:p>
            <a:pPr lvl="1"/>
            <a:r>
              <a:rPr lang="en-US" b="1" dirty="0"/>
              <a:t>Risk factors</a:t>
            </a:r>
            <a:r>
              <a:rPr lang="en-US" dirty="0"/>
              <a:t>: maternal smoking and/or use of vasoconstrictive agents (e.g., cocaine, MDMA) during pregnancy</a:t>
            </a:r>
          </a:p>
          <a:p>
            <a:r>
              <a:rPr lang="en-US" b="1" dirty="0"/>
              <a:t>Pathophysiology</a:t>
            </a:r>
            <a:r>
              <a:rPr lang="en-US" dirty="0"/>
              <a:t>: vascular accident in utero (usually a disruption of superior mesenteric artery) → </a:t>
            </a:r>
            <a:r>
              <a:rPr lang="en-US" dirty="0">
                <a:solidFill>
                  <a:srgbClr val="C00000"/>
                </a:solidFill>
              </a:rPr>
              <a:t>ischemic necrosis </a:t>
            </a:r>
            <a:r>
              <a:rPr lang="en-US" dirty="0"/>
              <a:t>and reabsorption of the jejunum or ileum → discontinuous bowel → obstruction</a:t>
            </a:r>
          </a:p>
        </p:txBody>
      </p:sp>
    </p:spTree>
    <p:extLst>
      <p:ext uri="{BB962C8B-B14F-4D97-AF65-F5344CB8AC3E}">
        <p14:creationId xmlns:p14="http://schemas.microsoft.com/office/powerpoint/2010/main" val="41495454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B068-FE66-1BA3-62CE-7C9D0C6856E7}"/>
              </a:ext>
            </a:extLst>
          </p:cNvPr>
          <p:cNvSpPr>
            <a:spLocks noGrp="1"/>
          </p:cNvSpPr>
          <p:nvPr>
            <p:ph type="title"/>
          </p:nvPr>
        </p:nvSpPr>
        <p:spPr/>
        <p:txBody>
          <a:bodyPr/>
          <a:lstStyle/>
          <a:p>
            <a:r>
              <a:rPr lang="en-US" dirty="0"/>
              <a:t>Intestinal Atresia</a:t>
            </a:r>
          </a:p>
        </p:txBody>
      </p:sp>
      <p:sp>
        <p:nvSpPr>
          <p:cNvPr id="3" name="Content Placeholder 2">
            <a:extLst>
              <a:ext uri="{FF2B5EF4-FFF2-40B4-BE49-F238E27FC236}">
                <a16:creationId xmlns:a16="http://schemas.microsoft.com/office/drawing/2014/main" id="{EC464702-2FE3-17D5-F1C1-840E0D2EDECB}"/>
              </a:ext>
            </a:extLst>
          </p:cNvPr>
          <p:cNvSpPr>
            <a:spLocks noGrp="1"/>
          </p:cNvSpPr>
          <p:nvPr>
            <p:ph idx="1"/>
          </p:nvPr>
        </p:nvSpPr>
        <p:spPr>
          <a:xfrm>
            <a:off x="838200" y="1305026"/>
            <a:ext cx="7333034" cy="4871938"/>
          </a:xfrm>
        </p:spPr>
        <p:txBody>
          <a:bodyPr>
            <a:normAutofit lnSpcReduction="10000"/>
          </a:bodyPr>
          <a:lstStyle/>
          <a:p>
            <a:r>
              <a:rPr lang="en-US" b="1" dirty="0"/>
              <a:t>Clinical features</a:t>
            </a:r>
            <a:r>
              <a:rPr lang="en-US" dirty="0"/>
              <a:t>: like duodenal atresia</a:t>
            </a:r>
          </a:p>
          <a:p>
            <a:pPr lvl="1"/>
            <a:r>
              <a:rPr lang="en-US" dirty="0"/>
              <a:t>Polyhydramnios (intrauterine)</a:t>
            </a:r>
          </a:p>
          <a:p>
            <a:pPr lvl="1"/>
            <a:r>
              <a:rPr lang="en-US" dirty="0"/>
              <a:t>Bilious vomiting and upper abdominal distention (postpartum)</a:t>
            </a:r>
          </a:p>
          <a:p>
            <a:r>
              <a:rPr lang="en-US" b="1" dirty="0"/>
              <a:t>Diagnostics</a:t>
            </a:r>
            <a:endParaRPr lang="en-US" dirty="0"/>
          </a:p>
          <a:p>
            <a:pPr lvl="1"/>
            <a:r>
              <a:rPr lang="en-US" dirty="0"/>
              <a:t>Abdominal x-ray shows a triple bubble sign (dilated small bowel loops and air-fluid levels; the three bubbles correlate with the distended stomach, duodenum, and jejunum proximal to the obstruction) and gasless colon.</a:t>
            </a:r>
          </a:p>
          <a:p>
            <a:r>
              <a:rPr lang="en-US" b="1" dirty="0"/>
              <a:t>Treatment</a:t>
            </a:r>
            <a:endParaRPr lang="en-US" dirty="0"/>
          </a:p>
          <a:p>
            <a:pPr lvl="1"/>
            <a:r>
              <a:rPr lang="en-US" dirty="0"/>
              <a:t>Abdominal exploration with resection of proximal, dilated bowel with primary end-to-end anastomosis</a:t>
            </a:r>
          </a:p>
        </p:txBody>
      </p:sp>
      <p:pic>
        <p:nvPicPr>
          <p:cNvPr id="5" name="Picture 4">
            <a:extLst>
              <a:ext uri="{FF2B5EF4-FFF2-40B4-BE49-F238E27FC236}">
                <a16:creationId xmlns:a16="http://schemas.microsoft.com/office/drawing/2014/main" id="{A2F9FC11-026A-993D-21D5-178C172E57BC}"/>
              </a:ext>
            </a:extLst>
          </p:cNvPr>
          <p:cNvPicPr>
            <a:picLocks noChangeAspect="1"/>
          </p:cNvPicPr>
          <p:nvPr/>
        </p:nvPicPr>
        <p:blipFill rotWithShape="1">
          <a:blip r:embed="rId2"/>
          <a:srcRect l="7774" r="5044"/>
          <a:stretch/>
        </p:blipFill>
        <p:spPr>
          <a:xfrm>
            <a:off x="8299314" y="1305026"/>
            <a:ext cx="3054486" cy="4871937"/>
          </a:xfrm>
          <a:prstGeom prst="rect">
            <a:avLst/>
          </a:prstGeom>
        </p:spPr>
      </p:pic>
    </p:spTree>
    <p:extLst>
      <p:ext uri="{BB962C8B-B14F-4D97-AF65-F5344CB8AC3E}">
        <p14:creationId xmlns:p14="http://schemas.microsoft.com/office/powerpoint/2010/main" val="4793759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7FB5-68F8-71C6-8A23-70B8FBCF9761}"/>
              </a:ext>
            </a:extLst>
          </p:cNvPr>
          <p:cNvSpPr>
            <a:spLocks noGrp="1"/>
          </p:cNvSpPr>
          <p:nvPr>
            <p:ph type="title"/>
          </p:nvPr>
        </p:nvSpPr>
        <p:spPr/>
        <p:txBody>
          <a:bodyPr/>
          <a:lstStyle/>
          <a:p>
            <a:r>
              <a:rPr lang="en-US" dirty="0"/>
              <a:t>Intestinal Atresia</a:t>
            </a:r>
          </a:p>
        </p:txBody>
      </p:sp>
      <p:sp>
        <p:nvSpPr>
          <p:cNvPr id="3" name="Content Placeholder 2">
            <a:extLst>
              <a:ext uri="{FF2B5EF4-FFF2-40B4-BE49-F238E27FC236}">
                <a16:creationId xmlns:a16="http://schemas.microsoft.com/office/drawing/2014/main" id="{16EC3785-21CF-D4CF-5C07-19E385FEC281}"/>
              </a:ext>
            </a:extLst>
          </p:cNvPr>
          <p:cNvSpPr>
            <a:spLocks noGrp="1"/>
          </p:cNvSpPr>
          <p:nvPr>
            <p:ph idx="1"/>
          </p:nvPr>
        </p:nvSpPr>
        <p:spPr/>
        <p:txBody>
          <a:bodyPr/>
          <a:lstStyle/>
          <a:p>
            <a:r>
              <a:rPr lang="en-US" b="1" dirty="0"/>
              <a:t>Classification</a:t>
            </a:r>
          </a:p>
          <a:p>
            <a:pPr marL="457200" lvl="1"/>
            <a:r>
              <a:rPr lang="en-US" sz="2200" b="1" dirty="0"/>
              <a:t>Type 1</a:t>
            </a:r>
            <a:r>
              <a:rPr lang="en-US" sz="2200" dirty="0"/>
              <a:t>: intra-luminal web, normal bowel length</a:t>
            </a:r>
          </a:p>
          <a:p>
            <a:pPr marL="457200" lvl="1"/>
            <a:r>
              <a:rPr lang="en-US" sz="2200" b="1" dirty="0"/>
              <a:t>Type 2</a:t>
            </a:r>
            <a:r>
              <a:rPr lang="en-US" sz="2200" dirty="0"/>
              <a:t>: fibrous cord, normal bowel length</a:t>
            </a:r>
          </a:p>
          <a:p>
            <a:pPr marL="457200" lvl="1"/>
            <a:r>
              <a:rPr lang="en-US" sz="2200" b="1" dirty="0"/>
              <a:t>Type 3A</a:t>
            </a:r>
            <a:r>
              <a:rPr lang="en-US" sz="2200" dirty="0"/>
              <a:t>: complete atresia with mesenteric defect</a:t>
            </a:r>
          </a:p>
          <a:p>
            <a:pPr marL="457200" lvl="1"/>
            <a:r>
              <a:rPr lang="en-US" sz="2200" b="1" dirty="0"/>
              <a:t>Type 3B</a:t>
            </a:r>
            <a:r>
              <a:rPr lang="en-US" sz="2200" dirty="0"/>
              <a:t>:</a:t>
            </a:r>
            <a:r>
              <a:rPr lang="en-US" sz="2200" b="1" dirty="0"/>
              <a:t> </a:t>
            </a:r>
            <a:r>
              <a:rPr lang="en-US" sz="2200" dirty="0"/>
              <a:t>(Apple peel or Christmas tree deformity): complete atresia with mesenteric defect and distal small bowel in helix configuration around ileocolic pedicle, significant loss of bowel length</a:t>
            </a:r>
          </a:p>
          <a:p>
            <a:pPr marL="457200" lvl="1"/>
            <a:r>
              <a:rPr lang="en-US" sz="2200" b="1" dirty="0"/>
              <a:t>Type 4</a:t>
            </a:r>
            <a:r>
              <a:rPr lang="en-US" sz="2200" dirty="0"/>
              <a:t>: (String of sausages deformity) multiple </a:t>
            </a:r>
            <a:r>
              <a:rPr lang="en-US" sz="2200" dirty="0" err="1"/>
              <a:t>atresias</a:t>
            </a:r>
            <a:r>
              <a:rPr lang="en-US" sz="2200" dirty="0"/>
              <a:t>, significant loss of bowel length</a:t>
            </a:r>
          </a:p>
        </p:txBody>
      </p:sp>
      <p:pic>
        <p:nvPicPr>
          <p:cNvPr id="5" name="Picture 4">
            <a:extLst>
              <a:ext uri="{FF2B5EF4-FFF2-40B4-BE49-F238E27FC236}">
                <a16:creationId xmlns:a16="http://schemas.microsoft.com/office/drawing/2014/main" id="{D55D6136-9985-2092-D37C-3B9C6FC55711}"/>
              </a:ext>
            </a:extLst>
          </p:cNvPr>
          <p:cNvPicPr>
            <a:picLocks noChangeAspect="1"/>
          </p:cNvPicPr>
          <p:nvPr/>
        </p:nvPicPr>
        <p:blipFill>
          <a:blip r:embed="rId2"/>
          <a:stretch>
            <a:fillRect/>
          </a:stretch>
        </p:blipFill>
        <p:spPr>
          <a:xfrm>
            <a:off x="2910564" y="4639302"/>
            <a:ext cx="6370872" cy="1905165"/>
          </a:xfrm>
          <a:prstGeom prst="rect">
            <a:avLst/>
          </a:prstGeom>
        </p:spPr>
      </p:pic>
    </p:spTree>
    <p:extLst>
      <p:ext uri="{BB962C8B-B14F-4D97-AF65-F5344CB8AC3E}">
        <p14:creationId xmlns:p14="http://schemas.microsoft.com/office/powerpoint/2010/main" val="4187246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20E83-F470-CEA6-AA51-0D7E3C4CA6D1}"/>
              </a:ext>
            </a:extLst>
          </p:cNvPr>
          <p:cNvSpPr>
            <a:spLocks noGrp="1"/>
          </p:cNvSpPr>
          <p:nvPr>
            <p:ph type="title"/>
          </p:nvPr>
        </p:nvSpPr>
        <p:spPr/>
        <p:txBody>
          <a:bodyPr>
            <a:normAutofit/>
          </a:bodyPr>
          <a:lstStyle/>
          <a:p>
            <a:r>
              <a:rPr lang="en-US" dirty="0"/>
              <a:t>Intestinal malrotation</a:t>
            </a:r>
          </a:p>
        </p:txBody>
      </p:sp>
      <p:sp>
        <p:nvSpPr>
          <p:cNvPr id="5" name="Content Placeholder 4">
            <a:extLst>
              <a:ext uri="{FF2B5EF4-FFF2-40B4-BE49-F238E27FC236}">
                <a16:creationId xmlns:a16="http://schemas.microsoft.com/office/drawing/2014/main" id="{AD121858-EA75-D6CF-A2A1-2385B30990E7}"/>
              </a:ext>
            </a:extLst>
          </p:cNvPr>
          <p:cNvSpPr>
            <a:spLocks noGrp="1"/>
          </p:cNvSpPr>
          <p:nvPr>
            <p:ph idx="1"/>
          </p:nvPr>
        </p:nvSpPr>
        <p:spPr/>
        <p:txBody>
          <a:bodyPr/>
          <a:lstStyle/>
          <a:p>
            <a:r>
              <a:rPr lang="en-US" b="1" dirty="0"/>
              <a:t>Epidemiology</a:t>
            </a:r>
            <a:r>
              <a:rPr lang="en-US" dirty="0"/>
              <a:t>: </a:t>
            </a:r>
          </a:p>
          <a:p>
            <a:pPr lvl="1"/>
            <a:r>
              <a:rPr lang="en-US" dirty="0"/>
              <a:t>1/6000 live birth incidence</a:t>
            </a:r>
          </a:p>
          <a:p>
            <a:pPr lvl="1"/>
            <a:r>
              <a:rPr lang="en-US" dirty="0"/>
              <a:t>90% present within first year of life (75% within 1 month of life)</a:t>
            </a:r>
            <a:endParaRPr lang="en-US" b="1" dirty="0"/>
          </a:p>
          <a:p>
            <a:r>
              <a:rPr lang="en-US" b="1" dirty="0"/>
              <a:t>Pathophysiology</a:t>
            </a:r>
          </a:p>
          <a:p>
            <a:pPr lvl="1"/>
            <a:r>
              <a:rPr lang="en-US" b="1" dirty="0"/>
              <a:t>Normal intestinal rotation</a:t>
            </a:r>
            <a:r>
              <a:rPr lang="en-US" dirty="0"/>
              <a:t>: the midgut starts to elongate in utero (4th week) → herniation of the midgut out of the umbilicus (6th week) → 90° counter-clockwise rotation of the midgut → re-entry of the midgut into the abdominal cavity(10th week) → 180° rotation inside the abdominal cavity (a total of 270°) → fixation of the duodenojejunal flexure and cecum to the posterior abdominal wall</a:t>
            </a:r>
          </a:p>
          <a:p>
            <a:pPr lvl="1"/>
            <a:r>
              <a:rPr lang="en-US" b="1" dirty="0"/>
              <a:t>Intestinal malrotation</a:t>
            </a:r>
            <a:r>
              <a:rPr lang="en-US" dirty="0"/>
              <a:t>: </a:t>
            </a:r>
            <a:r>
              <a:rPr lang="en-US" dirty="0">
                <a:solidFill>
                  <a:srgbClr val="C00000"/>
                </a:solidFill>
              </a:rPr>
              <a:t>arrest</a:t>
            </a:r>
            <a:r>
              <a:rPr lang="en-US" dirty="0"/>
              <a:t> in the normal rotation of the gut in utero, resulting in an abnormal orientation of the bowel and mesentery within the abdominal cavity</a:t>
            </a:r>
          </a:p>
          <a:p>
            <a:pPr lvl="1"/>
            <a:endParaRPr lang="en-US" dirty="0"/>
          </a:p>
        </p:txBody>
      </p:sp>
    </p:spTree>
    <p:extLst>
      <p:ext uri="{BB962C8B-B14F-4D97-AF65-F5344CB8AC3E}">
        <p14:creationId xmlns:p14="http://schemas.microsoft.com/office/powerpoint/2010/main" val="3980043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72644-8E30-03C6-A4BB-B2C1909884BF}"/>
              </a:ext>
            </a:extLst>
          </p:cNvPr>
          <p:cNvSpPr>
            <a:spLocks noGrp="1"/>
          </p:cNvSpPr>
          <p:nvPr>
            <p:ph type="title"/>
          </p:nvPr>
        </p:nvSpPr>
        <p:spPr/>
        <p:txBody>
          <a:bodyPr/>
          <a:lstStyle/>
          <a:p>
            <a:r>
              <a:rPr lang="en-US" dirty="0"/>
              <a:t>Intestinal malrotation</a:t>
            </a:r>
          </a:p>
        </p:txBody>
      </p:sp>
      <p:pic>
        <p:nvPicPr>
          <p:cNvPr id="2050" name="Picture 2" descr="Intestinal malrotation">
            <a:extLst>
              <a:ext uri="{FF2B5EF4-FFF2-40B4-BE49-F238E27FC236}">
                <a16:creationId xmlns:a16="http://schemas.microsoft.com/office/drawing/2014/main" id="{C57404AE-F12D-196B-817F-A1139F3B1C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5040" y="1178611"/>
            <a:ext cx="10281920" cy="5532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382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65D45-CE01-51EC-FA19-ECC31E08C5A4}"/>
              </a:ext>
            </a:extLst>
          </p:cNvPr>
          <p:cNvSpPr>
            <a:spLocks noGrp="1"/>
          </p:cNvSpPr>
          <p:nvPr>
            <p:ph type="title"/>
          </p:nvPr>
        </p:nvSpPr>
        <p:spPr/>
        <p:txBody>
          <a:bodyPr/>
          <a:lstStyle/>
          <a:p>
            <a:r>
              <a:rPr lang="en-US" dirty="0"/>
              <a:t>Thyroglossal duct cyst</a:t>
            </a:r>
          </a:p>
        </p:txBody>
      </p:sp>
      <p:pic>
        <p:nvPicPr>
          <p:cNvPr id="2050" name="Picture 2" descr="Thyroglossal duct">
            <a:extLst>
              <a:ext uri="{FF2B5EF4-FFF2-40B4-BE49-F238E27FC236}">
                <a16:creationId xmlns:a16="http://schemas.microsoft.com/office/drawing/2014/main" id="{C77CA2C6-5030-5BCB-9BE9-AACB606212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243489"/>
            <a:ext cx="10515600" cy="4994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4130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451B2-D82A-4C6E-3BF3-80F990301B49}"/>
              </a:ext>
            </a:extLst>
          </p:cNvPr>
          <p:cNvSpPr>
            <a:spLocks noGrp="1"/>
          </p:cNvSpPr>
          <p:nvPr>
            <p:ph type="title"/>
          </p:nvPr>
        </p:nvSpPr>
        <p:spPr/>
        <p:txBody>
          <a:bodyPr/>
          <a:lstStyle/>
          <a:p>
            <a:r>
              <a:rPr lang="en-US" dirty="0"/>
              <a:t>Intestinal malrotation</a:t>
            </a:r>
          </a:p>
        </p:txBody>
      </p:sp>
      <p:sp>
        <p:nvSpPr>
          <p:cNvPr id="3" name="Content Placeholder 2">
            <a:extLst>
              <a:ext uri="{FF2B5EF4-FFF2-40B4-BE49-F238E27FC236}">
                <a16:creationId xmlns:a16="http://schemas.microsoft.com/office/drawing/2014/main" id="{B9AFD88B-A558-ECF4-CA33-490BD592A6C8}"/>
              </a:ext>
            </a:extLst>
          </p:cNvPr>
          <p:cNvSpPr>
            <a:spLocks noGrp="1"/>
          </p:cNvSpPr>
          <p:nvPr>
            <p:ph idx="1"/>
          </p:nvPr>
        </p:nvSpPr>
        <p:spPr/>
        <p:txBody>
          <a:bodyPr>
            <a:normAutofit/>
          </a:bodyPr>
          <a:lstStyle/>
          <a:p>
            <a:r>
              <a:rPr lang="en-US" b="1" dirty="0"/>
              <a:t>Clinical features</a:t>
            </a:r>
          </a:p>
          <a:p>
            <a:pPr lvl="1"/>
            <a:r>
              <a:rPr lang="en-US" dirty="0"/>
              <a:t>Presentation varies but most severe type is with midgut volvulus which is due to twisting of the abnormally fixated small bowel around a narrow-based mesentery and SMA</a:t>
            </a:r>
          </a:p>
          <a:p>
            <a:pPr lvl="1"/>
            <a:r>
              <a:rPr lang="en-US" dirty="0"/>
              <a:t>Midgut volvulus</a:t>
            </a:r>
          </a:p>
          <a:p>
            <a:pPr lvl="2"/>
            <a:r>
              <a:rPr lang="en-US" dirty="0"/>
              <a:t>Bilious vomiting with abdominal distension in a neonate/infant </a:t>
            </a:r>
          </a:p>
          <a:p>
            <a:pPr lvl="2"/>
            <a:r>
              <a:rPr lang="en-US" dirty="0"/>
              <a:t>Signs of bowel ischemia: hematochezia, hematemesis, hypotension, and tachycardia</a:t>
            </a:r>
          </a:p>
          <a:p>
            <a:pPr lvl="1"/>
            <a:r>
              <a:rPr lang="en-US" dirty="0"/>
              <a:t>Bilious emesis in newborn is malrotation until proven otherwise</a:t>
            </a:r>
          </a:p>
          <a:p>
            <a:r>
              <a:rPr lang="en-US" b="1" dirty="0"/>
              <a:t>Diagnostics</a:t>
            </a:r>
          </a:p>
          <a:p>
            <a:pPr lvl="1"/>
            <a:r>
              <a:rPr lang="en-US" b="1" dirty="0">
                <a:solidFill>
                  <a:srgbClr val="C00000"/>
                </a:solidFill>
              </a:rPr>
              <a:t>Upper Gastrointestinal series (UGI)</a:t>
            </a:r>
            <a:r>
              <a:rPr lang="en-US" dirty="0"/>
              <a:t> is diagnostic test of choice</a:t>
            </a:r>
          </a:p>
          <a:p>
            <a:pPr lvl="2"/>
            <a:r>
              <a:rPr lang="en-US" sz="2200" dirty="0"/>
              <a:t>DJ junction lies right to spine</a:t>
            </a:r>
          </a:p>
          <a:p>
            <a:pPr lvl="2"/>
            <a:r>
              <a:rPr lang="en-US" sz="2200" dirty="0"/>
              <a:t>Malpositioning of the cecum (left-sided cecum)</a:t>
            </a:r>
          </a:p>
          <a:p>
            <a:pPr lvl="2"/>
            <a:endParaRPr lang="en-US" sz="2200" dirty="0"/>
          </a:p>
        </p:txBody>
      </p:sp>
      <p:pic>
        <p:nvPicPr>
          <p:cNvPr id="5" name="Picture 4">
            <a:extLst>
              <a:ext uri="{FF2B5EF4-FFF2-40B4-BE49-F238E27FC236}">
                <a16:creationId xmlns:a16="http://schemas.microsoft.com/office/drawing/2014/main" id="{8D607584-42F6-0457-4080-1173E321379A}"/>
              </a:ext>
            </a:extLst>
          </p:cNvPr>
          <p:cNvPicPr>
            <a:picLocks noChangeAspect="1"/>
          </p:cNvPicPr>
          <p:nvPr/>
        </p:nvPicPr>
        <p:blipFill>
          <a:blip r:embed="rId2"/>
          <a:stretch>
            <a:fillRect/>
          </a:stretch>
        </p:blipFill>
        <p:spPr>
          <a:xfrm>
            <a:off x="9519920" y="4343084"/>
            <a:ext cx="1833880" cy="1833880"/>
          </a:xfrm>
          <a:prstGeom prst="rect">
            <a:avLst/>
          </a:prstGeom>
        </p:spPr>
      </p:pic>
    </p:spTree>
    <p:extLst>
      <p:ext uri="{BB962C8B-B14F-4D97-AF65-F5344CB8AC3E}">
        <p14:creationId xmlns:p14="http://schemas.microsoft.com/office/powerpoint/2010/main" val="4642435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FD47F-83BB-5391-4F12-6F141E17FC46}"/>
              </a:ext>
            </a:extLst>
          </p:cNvPr>
          <p:cNvSpPr>
            <a:spLocks noGrp="1"/>
          </p:cNvSpPr>
          <p:nvPr>
            <p:ph type="title"/>
          </p:nvPr>
        </p:nvSpPr>
        <p:spPr/>
        <p:txBody>
          <a:bodyPr/>
          <a:lstStyle/>
          <a:p>
            <a:r>
              <a:rPr lang="en-US" dirty="0"/>
              <a:t>Intestinal malrotation</a:t>
            </a:r>
          </a:p>
        </p:txBody>
      </p:sp>
      <p:sp>
        <p:nvSpPr>
          <p:cNvPr id="3" name="Content Placeholder 2">
            <a:extLst>
              <a:ext uri="{FF2B5EF4-FFF2-40B4-BE49-F238E27FC236}">
                <a16:creationId xmlns:a16="http://schemas.microsoft.com/office/drawing/2014/main" id="{AC7FBD35-E673-467E-A13A-627DDCABE1F6}"/>
              </a:ext>
            </a:extLst>
          </p:cNvPr>
          <p:cNvSpPr>
            <a:spLocks noGrp="1"/>
          </p:cNvSpPr>
          <p:nvPr>
            <p:ph idx="1"/>
          </p:nvPr>
        </p:nvSpPr>
        <p:spPr/>
        <p:txBody>
          <a:bodyPr/>
          <a:lstStyle/>
          <a:p>
            <a:r>
              <a:rPr lang="en-US" b="1" dirty="0"/>
              <a:t>Management</a:t>
            </a:r>
          </a:p>
          <a:p>
            <a:pPr lvl="1"/>
            <a:r>
              <a:rPr lang="en-US" sz="2600" b="1" dirty="0"/>
              <a:t>Midgut volvulus with/without peritonitis</a:t>
            </a:r>
          </a:p>
          <a:p>
            <a:pPr lvl="2"/>
            <a:r>
              <a:rPr lang="en-US" sz="2400" b="1" dirty="0"/>
              <a:t>Initial resuscitation</a:t>
            </a:r>
            <a:r>
              <a:rPr lang="en-US" sz="2400" dirty="0"/>
              <a:t>: NPO; nasogastric tube insertion; IV fluids; correction of electrolyte imbalance; broad-spectrum IV antibiotics</a:t>
            </a:r>
          </a:p>
          <a:p>
            <a:pPr lvl="2"/>
            <a:r>
              <a:rPr lang="en-US" sz="2400" b="1" dirty="0"/>
              <a:t>Emergency surgery (</a:t>
            </a:r>
            <a:r>
              <a:rPr lang="en-US" sz="2400" b="1" dirty="0">
                <a:solidFill>
                  <a:srgbClr val="C00000"/>
                </a:solidFill>
              </a:rPr>
              <a:t>Ladd procedure</a:t>
            </a:r>
            <a:r>
              <a:rPr lang="en-US" sz="2400" b="1" dirty="0"/>
              <a:t>) </a:t>
            </a:r>
          </a:p>
          <a:p>
            <a:pPr lvl="3"/>
            <a:r>
              <a:rPr lang="en-US" sz="2200" dirty="0"/>
              <a:t>The volvulus is reduced/untwisted, and the Ladd bands removed.</a:t>
            </a:r>
          </a:p>
          <a:p>
            <a:pPr lvl="3"/>
            <a:r>
              <a:rPr lang="en-US" sz="2200" dirty="0"/>
              <a:t>Gangrenous/necrotic bowel, if present, is resected and either anastomosed or created into a stoma.</a:t>
            </a:r>
          </a:p>
          <a:p>
            <a:pPr lvl="3"/>
            <a:r>
              <a:rPr lang="en-US" sz="2200" dirty="0">
                <a:solidFill>
                  <a:srgbClr val="C00000"/>
                </a:solidFill>
              </a:rPr>
              <a:t>Appendix is removed </a:t>
            </a:r>
            <a:r>
              <a:rPr lang="en-US" sz="2200" dirty="0"/>
              <a:t>(to prevent future diagnostic/operative difficulties)</a:t>
            </a:r>
          </a:p>
          <a:p>
            <a:pPr lvl="3"/>
            <a:r>
              <a:rPr lang="en-US" sz="2200" dirty="0"/>
              <a:t>Development of postoperative adhesions decreases the chance of recurrent volvulus.</a:t>
            </a:r>
          </a:p>
          <a:p>
            <a:pPr lvl="1"/>
            <a:r>
              <a:rPr lang="en-US" sz="2600" b="1" dirty="0"/>
              <a:t>Incidentally detected/asymptomatic intestinal malrotation</a:t>
            </a:r>
            <a:r>
              <a:rPr lang="en-US" sz="2600" dirty="0"/>
              <a:t>: </a:t>
            </a:r>
            <a:r>
              <a:rPr lang="en-US" sz="2600" dirty="0">
                <a:solidFill>
                  <a:srgbClr val="C00000"/>
                </a:solidFill>
              </a:rPr>
              <a:t>elective</a:t>
            </a:r>
            <a:r>
              <a:rPr lang="en-US" sz="2600" dirty="0"/>
              <a:t> surgery (Ladd procedure) </a:t>
            </a:r>
          </a:p>
        </p:txBody>
      </p:sp>
    </p:spTree>
    <p:extLst>
      <p:ext uri="{BB962C8B-B14F-4D97-AF65-F5344CB8AC3E}">
        <p14:creationId xmlns:p14="http://schemas.microsoft.com/office/powerpoint/2010/main" val="35115670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640FB-7292-B649-EAE2-A637F5A1D9A0}"/>
              </a:ext>
            </a:extLst>
          </p:cNvPr>
          <p:cNvSpPr>
            <a:spLocks noGrp="1"/>
          </p:cNvSpPr>
          <p:nvPr>
            <p:ph type="title"/>
          </p:nvPr>
        </p:nvSpPr>
        <p:spPr/>
        <p:txBody>
          <a:bodyPr/>
          <a:lstStyle/>
          <a:p>
            <a:r>
              <a:rPr lang="en-US" dirty="0"/>
              <a:t>Open Ladd’s Procedure</a:t>
            </a:r>
          </a:p>
        </p:txBody>
      </p:sp>
      <p:sp>
        <p:nvSpPr>
          <p:cNvPr id="3" name="Content Placeholder 2">
            <a:extLst>
              <a:ext uri="{FF2B5EF4-FFF2-40B4-BE49-F238E27FC236}">
                <a16:creationId xmlns:a16="http://schemas.microsoft.com/office/drawing/2014/main" id="{EEF95F19-F923-6298-D492-FB3295516F4A}"/>
              </a:ext>
            </a:extLst>
          </p:cNvPr>
          <p:cNvSpPr>
            <a:spLocks noGrp="1"/>
          </p:cNvSpPr>
          <p:nvPr>
            <p:ph idx="1"/>
          </p:nvPr>
        </p:nvSpPr>
        <p:spPr/>
        <p:txBody>
          <a:bodyPr/>
          <a:lstStyle/>
          <a:p>
            <a:r>
              <a:rPr lang="en-US" dirty="0"/>
              <a:t>RUQ transverse incision or midline laparotomy</a:t>
            </a:r>
          </a:p>
          <a:p>
            <a:r>
              <a:rPr lang="en-US" dirty="0"/>
              <a:t>Eviscerate intestinal contents</a:t>
            </a:r>
          </a:p>
          <a:p>
            <a:r>
              <a:rPr lang="en-US" dirty="0"/>
              <a:t>Detorse counter-clockwise if volvulus is present</a:t>
            </a:r>
          </a:p>
          <a:p>
            <a:pPr lvl="1"/>
            <a:r>
              <a:rPr lang="en-US" dirty="0"/>
              <a:t>Resect grossly necrotic bowel</a:t>
            </a:r>
          </a:p>
          <a:p>
            <a:r>
              <a:rPr lang="en-US" dirty="0"/>
              <a:t>Release Ladd’s cecal bands</a:t>
            </a:r>
          </a:p>
          <a:p>
            <a:r>
              <a:rPr lang="en-US" dirty="0"/>
              <a:t>Broaden the small intestine mesentery</a:t>
            </a:r>
          </a:p>
          <a:p>
            <a:r>
              <a:rPr lang="en-US" dirty="0"/>
              <a:t>Incidental appendectomy</a:t>
            </a:r>
          </a:p>
          <a:p>
            <a:r>
              <a:rPr lang="en-US" dirty="0"/>
              <a:t>Place small bowel on right and colon on left</a:t>
            </a:r>
          </a:p>
        </p:txBody>
      </p:sp>
    </p:spTree>
    <p:extLst>
      <p:ext uri="{BB962C8B-B14F-4D97-AF65-F5344CB8AC3E}">
        <p14:creationId xmlns:p14="http://schemas.microsoft.com/office/powerpoint/2010/main" val="39194307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1A1F-1427-F560-B4D9-2E1596FB0F22}"/>
              </a:ext>
            </a:extLst>
          </p:cNvPr>
          <p:cNvSpPr>
            <a:spLocks noGrp="1"/>
          </p:cNvSpPr>
          <p:nvPr>
            <p:ph type="title"/>
          </p:nvPr>
        </p:nvSpPr>
        <p:spPr/>
        <p:txBody>
          <a:bodyPr/>
          <a:lstStyle/>
          <a:p>
            <a:r>
              <a:rPr lang="en-US" dirty="0"/>
              <a:t>Meconium ileus</a:t>
            </a:r>
          </a:p>
        </p:txBody>
      </p:sp>
      <p:sp>
        <p:nvSpPr>
          <p:cNvPr id="3" name="Content Placeholder 2">
            <a:extLst>
              <a:ext uri="{FF2B5EF4-FFF2-40B4-BE49-F238E27FC236}">
                <a16:creationId xmlns:a16="http://schemas.microsoft.com/office/drawing/2014/main" id="{513441FA-76F4-99E2-6866-74015EEA9B52}"/>
              </a:ext>
            </a:extLst>
          </p:cNvPr>
          <p:cNvSpPr>
            <a:spLocks noGrp="1"/>
          </p:cNvSpPr>
          <p:nvPr>
            <p:ph idx="1"/>
          </p:nvPr>
        </p:nvSpPr>
        <p:spPr/>
        <p:txBody>
          <a:bodyPr>
            <a:normAutofit fontScale="92500"/>
          </a:bodyPr>
          <a:lstStyle/>
          <a:p>
            <a:r>
              <a:rPr lang="en-US" b="1" dirty="0"/>
              <a:t>Definition</a:t>
            </a:r>
            <a:r>
              <a:rPr lang="en-US" dirty="0"/>
              <a:t>: failure to pass the first stool in neonates (meconium usually passes within the first 24–48 hours after birth)</a:t>
            </a:r>
          </a:p>
          <a:p>
            <a:r>
              <a:rPr lang="en-US" b="1" dirty="0"/>
              <a:t>Etiology</a:t>
            </a:r>
            <a:r>
              <a:rPr lang="en-US" dirty="0"/>
              <a:t>: </a:t>
            </a:r>
            <a:r>
              <a:rPr lang="en-US" dirty="0">
                <a:solidFill>
                  <a:srgbClr val="C00000"/>
                </a:solidFill>
              </a:rPr>
              <a:t>Cystic fibrosis </a:t>
            </a:r>
            <a:r>
              <a:rPr lang="en-US" dirty="0"/>
              <a:t>is the cause in </a:t>
            </a:r>
            <a:r>
              <a:rPr lang="en-US" dirty="0">
                <a:solidFill>
                  <a:srgbClr val="C00000"/>
                </a:solidFill>
              </a:rPr>
              <a:t>&gt; 90% </a:t>
            </a:r>
            <a:r>
              <a:rPr lang="en-US" dirty="0"/>
              <a:t>of cases</a:t>
            </a:r>
          </a:p>
          <a:p>
            <a:r>
              <a:rPr lang="en-US" b="1" dirty="0"/>
              <a:t>Clinical findings</a:t>
            </a:r>
            <a:r>
              <a:rPr lang="en-US" dirty="0"/>
              <a:t>: signs of a distal small bowel obstruction</a:t>
            </a:r>
          </a:p>
          <a:p>
            <a:pPr lvl="1"/>
            <a:r>
              <a:rPr lang="en-US" b="1" dirty="0"/>
              <a:t>Simple</a:t>
            </a:r>
            <a:r>
              <a:rPr lang="en-US" dirty="0"/>
              <a:t>: bilious vomiting, abdominal distention, no passing of meconium or stool</a:t>
            </a:r>
          </a:p>
          <a:p>
            <a:pPr lvl="1"/>
            <a:r>
              <a:rPr lang="en-US" b="1" dirty="0"/>
              <a:t>Complicated</a:t>
            </a:r>
            <a:r>
              <a:rPr lang="en-US" dirty="0"/>
              <a:t>: perforation, peritonitis, ascites</a:t>
            </a:r>
          </a:p>
          <a:p>
            <a:r>
              <a:rPr lang="en-US" b="1" dirty="0"/>
              <a:t>Diagnostics</a:t>
            </a:r>
          </a:p>
          <a:p>
            <a:pPr lvl="1"/>
            <a:r>
              <a:rPr lang="en-US" dirty="0"/>
              <a:t>X-ray abdomen (with contrast agent): </a:t>
            </a:r>
            <a:r>
              <a:rPr lang="en-US" dirty="0" err="1"/>
              <a:t>Neuhauser</a:t>
            </a:r>
            <a:r>
              <a:rPr lang="en-US" dirty="0"/>
              <a:t> sign (soap bubble appearance): a mottled or bubble-like appearance in the distal ileum and/or cecum as a result of meconium mixing with swallowed air</a:t>
            </a:r>
          </a:p>
          <a:p>
            <a:r>
              <a:rPr lang="en-US" b="1" dirty="0"/>
              <a:t>Treatment</a:t>
            </a:r>
            <a:r>
              <a:rPr lang="en-US" dirty="0"/>
              <a:t>: Contrast enema if simple, resection if complicated, treat underlying CF disease if present</a:t>
            </a:r>
          </a:p>
        </p:txBody>
      </p:sp>
    </p:spTree>
    <p:extLst>
      <p:ext uri="{BB962C8B-B14F-4D97-AF65-F5344CB8AC3E}">
        <p14:creationId xmlns:p14="http://schemas.microsoft.com/office/powerpoint/2010/main" val="35564506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A75E4-0DF5-2D0E-5D73-39B69A892098}"/>
              </a:ext>
            </a:extLst>
          </p:cNvPr>
          <p:cNvSpPr>
            <a:spLocks noGrp="1"/>
          </p:cNvSpPr>
          <p:nvPr>
            <p:ph type="title"/>
          </p:nvPr>
        </p:nvSpPr>
        <p:spPr/>
        <p:txBody>
          <a:bodyPr/>
          <a:lstStyle/>
          <a:p>
            <a:r>
              <a:rPr lang="en-US" dirty="0"/>
              <a:t>Hirschsprung Disease (HD)</a:t>
            </a:r>
          </a:p>
        </p:txBody>
      </p:sp>
      <p:sp>
        <p:nvSpPr>
          <p:cNvPr id="3" name="Content Placeholder 2">
            <a:extLst>
              <a:ext uri="{FF2B5EF4-FFF2-40B4-BE49-F238E27FC236}">
                <a16:creationId xmlns:a16="http://schemas.microsoft.com/office/drawing/2014/main" id="{B3344DFD-126F-93A2-285B-F2316D56F954}"/>
              </a:ext>
            </a:extLst>
          </p:cNvPr>
          <p:cNvSpPr>
            <a:spLocks noGrp="1"/>
          </p:cNvSpPr>
          <p:nvPr>
            <p:ph idx="1"/>
          </p:nvPr>
        </p:nvSpPr>
        <p:spPr/>
        <p:txBody>
          <a:bodyPr>
            <a:normAutofit/>
          </a:bodyPr>
          <a:lstStyle/>
          <a:p>
            <a:r>
              <a:rPr lang="en-US" b="1" dirty="0"/>
              <a:t>Epidemiology</a:t>
            </a:r>
          </a:p>
          <a:p>
            <a:pPr lvl="1"/>
            <a:r>
              <a:rPr lang="en-US" dirty="0"/>
              <a:t>1 in 5000 live births</a:t>
            </a:r>
          </a:p>
          <a:p>
            <a:pPr lvl="1"/>
            <a:r>
              <a:rPr lang="en-US" dirty="0"/>
              <a:t>4:1 </a:t>
            </a:r>
            <a:r>
              <a:rPr lang="en-US" dirty="0">
                <a:solidFill>
                  <a:srgbClr val="C00000"/>
                </a:solidFill>
              </a:rPr>
              <a:t>male</a:t>
            </a:r>
            <a:r>
              <a:rPr lang="en-US" dirty="0"/>
              <a:t>-to-female ratio</a:t>
            </a:r>
          </a:p>
          <a:p>
            <a:r>
              <a:rPr lang="en-US" b="1" dirty="0"/>
              <a:t>Etiology</a:t>
            </a:r>
          </a:p>
          <a:p>
            <a:pPr lvl="1"/>
            <a:r>
              <a:rPr lang="en-US" b="1" dirty="0"/>
              <a:t>Genetic causes</a:t>
            </a:r>
            <a:r>
              <a:rPr lang="en-US" dirty="0"/>
              <a:t>: RET gene mutations associated with multiple endocrine neoplasia type 2 (MEN2) and familial Hirschsprung disease</a:t>
            </a:r>
          </a:p>
          <a:p>
            <a:pPr lvl="1"/>
            <a:r>
              <a:rPr lang="en-US" b="1" dirty="0"/>
              <a:t>Associated conditions</a:t>
            </a:r>
            <a:r>
              <a:rPr lang="en-US" dirty="0"/>
              <a:t>: </a:t>
            </a:r>
            <a:r>
              <a:rPr lang="en-US" dirty="0">
                <a:solidFill>
                  <a:srgbClr val="C00000"/>
                </a:solidFill>
              </a:rPr>
              <a:t>Trisomy 21</a:t>
            </a:r>
            <a:r>
              <a:rPr lang="en-US" dirty="0"/>
              <a:t>, </a:t>
            </a:r>
            <a:r>
              <a:rPr lang="en-US" dirty="0">
                <a:solidFill>
                  <a:srgbClr val="C00000"/>
                </a:solidFill>
              </a:rPr>
              <a:t>Multiple endocrine neoplasia type 2 </a:t>
            </a:r>
          </a:p>
          <a:p>
            <a:r>
              <a:rPr lang="en-US" b="1" dirty="0"/>
              <a:t>Pathophysiology</a:t>
            </a:r>
          </a:p>
          <a:p>
            <a:pPr lvl="1"/>
            <a:r>
              <a:rPr lang="en-US" dirty="0"/>
              <a:t>The absence of parasympathetic ganglion cells in the myenteric and submucosal plexuses of the intestine due to failure to migrate to distal bowel (</a:t>
            </a:r>
            <a:r>
              <a:rPr lang="en-US" dirty="0" err="1"/>
              <a:t>craino</a:t>
            </a:r>
            <a:r>
              <a:rPr lang="en-US" dirty="0"/>
              <a:t>-caudal migration) </a:t>
            </a:r>
            <a:r>
              <a:rPr lang="en-US" dirty="0">
                <a:sym typeface="Wingdings" panose="05000000000000000000" pitchFamily="2" charset="2"/>
              </a:rPr>
              <a:t> </a:t>
            </a:r>
            <a:r>
              <a:rPr lang="en-US" dirty="0"/>
              <a:t>distal bowel fails to relax </a:t>
            </a:r>
            <a:r>
              <a:rPr lang="en-US" dirty="0">
                <a:sym typeface="Wingdings" panose="05000000000000000000" pitchFamily="2" charset="2"/>
              </a:rPr>
              <a:t> </a:t>
            </a:r>
            <a:r>
              <a:rPr lang="en-US" dirty="0"/>
              <a:t>functional, distal bowel obstruction</a:t>
            </a:r>
          </a:p>
        </p:txBody>
      </p:sp>
    </p:spTree>
    <p:extLst>
      <p:ext uri="{BB962C8B-B14F-4D97-AF65-F5344CB8AC3E}">
        <p14:creationId xmlns:p14="http://schemas.microsoft.com/office/powerpoint/2010/main" val="19456758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A75E4-0DF5-2D0E-5D73-39B69A892098}"/>
              </a:ext>
            </a:extLst>
          </p:cNvPr>
          <p:cNvSpPr>
            <a:spLocks noGrp="1"/>
          </p:cNvSpPr>
          <p:nvPr>
            <p:ph type="title"/>
          </p:nvPr>
        </p:nvSpPr>
        <p:spPr/>
        <p:txBody>
          <a:bodyPr/>
          <a:lstStyle/>
          <a:p>
            <a:r>
              <a:rPr lang="en-US" dirty="0"/>
              <a:t>Hirschsprung Disease (HD)</a:t>
            </a:r>
          </a:p>
        </p:txBody>
      </p:sp>
      <p:pic>
        <p:nvPicPr>
          <p:cNvPr id="3074" name="Picture 2" descr="Etiopathogenesis of Hirschsprung disease">
            <a:extLst>
              <a:ext uri="{FF2B5EF4-FFF2-40B4-BE49-F238E27FC236}">
                <a16:creationId xmlns:a16="http://schemas.microsoft.com/office/drawing/2014/main" id="{82CE8150-6ACC-8DF7-CF7A-A8C010667D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5440" y="1189304"/>
            <a:ext cx="8961120" cy="556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3488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A75E4-0DF5-2D0E-5D73-39B69A892098}"/>
              </a:ext>
            </a:extLst>
          </p:cNvPr>
          <p:cNvSpPr>
            <a:spLocks noGrp="1"/>
          </p:cNvSpPr>
          <p:nvPr>
            <p:ph type="title"/>
          </p:nvPr>
        </p:nvSpPr>
        <p:spPr/>
        <p:txBody>
          <a:bodyPr/>
          <a:lstStyle/>
          <a:p>
            <a:r>
              <a:rPr lang="en-US" dirty="0"/>
              <a:t>Hirschsprung Disease (HD)</a:t>
            </a:r>
          </a:p>
        </p:txBody>
      </p:sp>
      <p:sp>
        <p:nvSpPr>
          <p:cNvPr id="3" name="Content Placeholder 2">
            <a:extLst>
              <a:ext uri="{FF2B5EF4-FFF2-40B4-BE49-F238E27FC236}">
                <a16:creationId xmlns:a16="http://schemas.microsoft.com/office/drawing/2014/main" id="{B3344DFD-126F-93A2-285B-F2316D56F954}"/>
              </a:ext>
            </a:extLst>
          </p:cNvPr>
          <p:cNvSpPr>
            <a:spLocks noGrp="1"/>
          </p:cNvSpPr>
          <p:nvPr>
            <p:ph idx="1"/>
          </p:nvPr>
        </p:nvSpPr>
        <p:spPr/>
        <p:txBody>
          <a:bodyPr>
            <a:normAutofit lnSpcReduction="10000"/>
          </a:bodyPr>
          <a:lstStyle/>
          <a:p>
            <a:r>
              <a:rPr lang="en-US" b="1" dirty="0"/>
              <a:t>Distribution of Disease (subtypes)</a:t>
            </a:r>
          </a:p>
          <a:p>
            <a:pPr lvl="1"/>
            <a:r>
              <a:rPr lang="en-US" dirty="0"/>
              <a:t>All patients with Hirschsprung Disease have absence of ganglia in rectum</a:t>
            </a:r>
          </a:p>
          <a:p>
            <a:pPr lvl="1"/>
            <a:r>
              <a:rPr lang="en-US" b="1" dirty="0"/>
              <a:t>Proximal distribution of </a:t>
            </a:r>
            <a:r>
              <a:rPr lang="en-US" b="1" dirty="0" err="1"/>
              <a:t>aganglionosis</a:t>
            </a:r>
            <a:r>
              <a:rPr lang="en-US" b="1" dirty="0"/>
              <a:t> varies</a:t>
            </a:r>
          </a:p>
          <a:p>
            <a:pPr lvl="2"/>
            <a:r>
              <a:rPr lang="en-US" dirty="0"/>
              <a:t>Short-segment (rectum only)</a:t>
            </a:r>
          </a:p>
          <a:p>
            <a:pPr lvl="2"/>
            <a:r>
              <a:rPr lang="en-US" dirty="0"/>
              <a:t>Rectosigmoid (~75% of all patients)</a:t>
            </a:r>
          </a:p>
          <a:p>
            <a:pPr lvl="2"/>
            <a:r>
              <a:rPr lang="en-US" dirty="0"/>
              <a:t>Long-segment (distal to mid transverse colon)</a:t>
            </a:r>
          </a:p>
          <a:p>
            <a:pPr lvl="2"/>
            <a:r>
              <a:rPr lang="en-US" dirty="0"/>
              <a:t>Total colonic HD (mostly associated with </a:t>
            </a:r>
            <a:r>
              <a:rPr lang="en-US" dirty="0">
                <a:solidFill>
                  <a:srgbClr val="C00000"/>
                </a:solidFill>
              </a:rPr>
              <a:t>trisomy 21</a:t>
            </a:r>
            <a:r>
              <a:rPr lang="en-US" dirty="0"/>
              <a:t>)</a:t>
            </a:r>
          </a:p>
          <a:p>
            <a:pPr lvl="2"/>
            <a:r>
              <a:rPr lang="en-US" dirty="0"/>
              <a:t>All of colon and some or all of small bowel (rare)</a:t>
            </a:r>
          </a:p>
          <a:p>
            <a:r>
              <a:rPr lang="en-US" b="1" dirty="0"/>
              <a:t>Clinical presentation</a:t>
            </a:r>
          </a:p>
          <a:p>
            <a:pPr lvl="1"/>
            <a:r>
              <a:rPr lang="en-US" b="1" dirty="0"/>
              <a:t>Early presentation</a:t>
            </a:r>
            <a:r>
              <a:rPr lang="en-US" dirty="0"/>
              <a:t>: Most patients present during the neonatal period with delayed passage of meconium (&gt; 48 hours) and neonatal distal intestinal obstruction (abdominal distention and bilious vomiting)</a:t>
            </a:r>
          </a:p>
          <a:p>
            <a:pPr lvl="1"/>
            <a:r>
              <a:rPr lang="en-US" b="1" dirty="0"/>
              <a:t>Late presentation</a:t>
            </a:r>
            <a:r>
              <a:rPr lang="en-US" dirty="0"/>
              <a:t>: Some patients may present in toddler years or older with failure to thrive, chronic constipation, and/or enterocolitis</a:t>
            </a:r>
          </a:p>
        </p:txBody>
      </p:sp>
    </p:spTree>
    <p:extLst>
      <p:ext uri="{BB962C8B-B14F-4D97-AF65-F5344CB8AC3E}">
        <p14:creationId xmlns:p14="http://schemas.microsoft.com/office/powerpoint/2010/main" val="33425079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015A-7EC0-9873-1065-63655C2330B1}"/>
              </a:ext>
            </a:extLst>
          </p:cNvPr>
          <p:cNvSpPr>
            <a:spLocks noGrp="1"/>
          </p:cNvSpPr>
          <p:nvPr>
            <p:ph type="title"/>
          </p:nvPr>
        </p:nvSpPr>
        <p:spPr/>
        <p:txBody>
          <a:bodyPr/>
          <a:lstStyle/>
          <a:p>
            <a:r>
              <a:rPr lang="en-US" dirty="0"/>
              <a:t>Hirschsprung Disease (HD)</a:t>
            </a:r>
          </a:p>
        </p:txBody>
      </p:sp>
      <p:sp>
        <p:nvSpPr>
          <p:cNvPr id="3" name="Content Placeholder 2">
            <a:extLst>
              <a:ext uri="{FF2B5EF4-FFF2-40B4-BE49-F238E27FC236}">
                <a16:creationId xmlns:a16="http://schemas.microsoft.com/office/drawing/2014/main" id="{FA22B238-9BBA-EBE3-A601-F157F60F458C}"/>
              </a:ext>
            </a:extLst>
          </p:cNvPr>
          <p:cNvSpPr>
            <a:spLocks noGrp="1"/>
          </p:cNvSpPr>
          <p:nvPr>
            <p:ph idx="1"/>
          </p:nvPr>
        </p:nvSpPr>
        <p:spPr/>
        <p:txBody>
          <a:bodyPr>
            <a:normAutofit lnSpcReduction="10000"/>
          </a:bodyPr>
          <a:lstStyle/>
          <a:p>
            <a:r>
              <a:rPr lang="en-US" b="1" dirty="0"/>
              <a:t>Diagnostics</a:t>
            </a:r>
          </a:p>
          <a:p>
            <a:pPr marL="914400" lvl="1" indent="-457200">
              <a:buFont typeface="+mj-lt"/>
              <a:buAutoNum type="arabicPeriod"/>
            </a:pPr>
            <a:r>
              <a:rPr lang="en-US" b="1" dirty="0"/>
              <a:t>Abdominal x-ray</a:t>
            </a:r>
          </a:p>
          <a:p>
            <a:pPr lvl="2"/>
            <a:r>
              <a:rPr lang="en-US" sz="2200" b="1" dirty="0"/>
              <a:t>Indication</a:t>
            </a:r>
            <a:r>
              <a:rPr lang="en-US" sz="2200" dirty="0"/>
              <a:t>: usually performed initially in newborns with abdominal distention and delayed passage of meconium</a:t>
            </a:r>
          </a:p>
          <a:p>
            <a:pPr lvl="2"/>
            <a:r>
              <a:rPr lang="en-US" sz="2200" b="1" dirty="0"/>
              <a:t>Findings</a:t>
            </a:r>
            <a:r>
              <a:rPr lang="en-US" sz="2200" dirty="0"/>
              <a:t>: decreased or absent air in rectum and dilated colon segment immediately proximal to aganglionic region</a:t>
            </a:r>
          </a:p>
          <a:p>
            <a:pPr marL="914400" lvl="1" indent="-457200">
              <a:buFont typeface="+mj-lt"/>
              <a:buAutoNum type="arabicPeriod"/>
            </a:pPr>
            <a:r>
              <a:rPr lang="en-US" b="1" dirty="0"/>
              <a:t>Barium enema</a:t>
            </a:r>
          </a:p>
          <a:p>
            <a:pPr lvl="2"/>
            <a:r>
              <a:rPr lang="en-US" sz="2200" b="1" dirty="0"/>
              <a:t>Indication</a:t>
            </a:r>
            <a:r>
              <a:rPr lang="en-US" sz="2200" dirty="0"/>
              <a:t>: usually performed in addition to x-ray, to localize and determine the length of the aganglionic segment prior to surgery</a:t>
            </a:r>
          </a:p>
          <a:p>
            <a:pPr lvl="2"/>
            <a:r>
              <a:rPr lang="en-US" sz="2200" b="1" dirty="0"/>
              <a:t>Findings</a:t>
            </a:r>
            <a:r>
              <a:rPr lang="en-US" sz="2200" dirty="0"/>
              <a:t>: Change in caliber along the affected intestinal segment (transition zone)</a:t>
            </a:r>
          </a:p>
          <a:p>
            <a:pPr marL="914400" lvl="1" indent="-457200">
              <a:buFont typeface="+mj-lt"/>
              <a:buAutoNum type="arabicPeriod"/>
            </a:pPr>
            <a:r>
              <a:rPr lang="en-US" b="1" dirty="0"/>
              <a:t>Anorectal manometry</a:t>
            </a:r>
          </a:p>
          <a:p>
            <a:pPr lvl="2"/>
            <a:r>
              <a:rPr lang="en-US" sz="2200" b="1" dirty="0"/>
              <a:t>Indication</a:t>
            </a:r>
            <a:r>
              <a:rPr lang="en-US" sz="2200" dirty="0"/>
              <a:t>: screening in </a:t>
            </a:r>
            <a:r>
              <a:rPr lang="en-US" sz="2200" dirty="0">
                <a:solidFill>
                  <a:srgbClr val="C00000"/>
                </a:solidFill>
              </a:rPr>
              <a:t>atypical presentations</a:t>
            </a:r>
            <a:r>
              <a:rPr lang="en-US" sz="2200" dirty="0"/>
              <a:t> or in </a:t>
            </a:r>
            <a:r>
              <a:rPr lang="en-US" sz="2200" dirty="0">
                <a:solidFill>
                  <a:srgbClr val="C00000"/>
                </a:solidFill>
              </a:rPr>
              <a:t>older children</a:t>
            </a:r>
          </a:p>
          <a:p>
            <a:pPr lvl="2"/>
            <a:r>
              <a:rPr lang="en-US" sz="2200" b="1" dirty="0"/>
              <a:t>Findings</a:t>
            </a:r>
            <a:r>
              <a:rPr lang="en-US" sz="2200" dirty="0"/>
              <a:t>: Absent relaxation reflex of the internal sphincter after stretching of the rectum</a:t>
            </a:r>
          </a:p>
        </p:txBody>
      </p:sp>
    </p:spTree>
    <p:extLst>
      <p:ext uri="{BB962C8B-B14F-4D97-AF65-F5344CB8AC3E}">
        <p14:creationId xmlns:p14="http://schemas.microsoft.com/office/powerpoint/2010/main" val="30588663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36AC-E6A3-6106-93D1-2C6C44D801AE}"/>
              </a:ext>
            </a:extLst>
          </p:cNvPr>
          <p:cNvSpPr>
            <a:spLocks noGrp="1"/>
          </p:cNvSpPr>
          <p:nvPr>
            <p:ph type="title"/>
          </p:nvPr>
        </p:nvSpPr>
        <p:spPr/>
        <p:txBody>
          <a:bodyPr/>
          <a:lstStyle/>
          <a:p>
            <a:r>
              <a:rPr lang="en-US" dirty="0"/>
              <a:t>Hirschsprung Disease – Abdominal X-ray</a:t>
            </a:r>
          </a:p>
        </p:txBody>
      </p:sp>
      <p:sp>
        <p:nvSpPr>
          <p:cNvPr id="3" name="Content Placeholder 2">
            <a:extLst>
              <a:ext uri="{FF2B5EF4-FFF2-40B4-BE49-F238E27FC236}">
                <a16:creationId xmlns:a16="http://schemas.microsoft.com/office/drawing/2014/main" id="{2C7B9131-AE01-1DAB-8654-16CB94531E08}"/>
              </a:ext>
            </a:extLst>
          </p:cNvPr>
          <p:cNvSpPr>
            <a:spLocks noGrp="1"/>
          </p:cNvSpPr>
          <p:nvPr>
            <p:ph idx="1"/>
          </p:nvPr>
        </p:nvSpPr>
        <p:spPr>
          <a:xfrm>
            <a:off x="838200" y="1305026"/>
            <a:ext cx="7147560" cy="4871938"/>
          </a:xfrm>
        </p:spPr>
        <p:txBody>
          <a:bodyPr/>
          <a:lstStyle/>
          <a:p>
            <a:pPr marL="0" indent="0" algn="ctr">
              <a:buNone/>
            </a:pPr>
            <a:r>
              <a:rPr lang="en-US" dirty="0"/>
              <a:t>X-ray AP view of a 5-day-old newborn</a:t>
            </a:r>
          </a:p>
          <a:p>
            <a:r>
              <a:rPr lang="en-US" sz="2400" dirty="0"/>
              <a:t>A massively dilated colon (green overlay) is seen proximal to a narrowed distal segment (red overlay). </a:t>
            </a:r>
          </a:p>
          <a:p>
            <a:r>
              <a:rPr lang="en-US" sz="2400" dirty="0"/>
              <a:t>The appearance and location of the narrowing are consistent with short-segment Hirschsprung disease. </a:t>
            </a:r>
          </a:p>
          <a:p>
            <a:r>
              <a:rPr lang="en-US" sz="2400" dirty="0"/>
              <a:t>Yellow overlay: gastric bubble</a:t>
            </a:r>
          </a:p>
          <a:p>
            <a:r>
              <a:rPr lang="en-US" sz="2400" dirty="0"/>
              <a:t>Reversal of recto-sigmoid ratio (rectum smaller than sigmoid)</a:t>
            </a:r>
          </a:p>
          <a:p>
            <a:r>
              <a:rPr lang="en-US" sz="2400" dirty="0"/>
              <a:t>Transition zone (Funnel shape)</a:t>
            </a:r>
          </a:p>
        </p:txBody>
      </p:sp>
      <p:pic>
        <p:nvPicPr>
          <p:cNvPr id="4098" name="Picture 2" descr="Hirschsprung disease">
            <a:extLst>
              <a:ext uri="{FF2B5EF4-FFF2-40B4-BE49-F238E27FC236}">
                <a16:creationId xmlns:a16="http://schemas.microsoft.com/office/drawing/2014/main" id="{EA88FA86-B6CB-3B91-04FD-745F82ABA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058" y="1305026"/>
            <a:ext cx="3210742" cy="48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6060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015A-7EC0-9873-1065-63655C2330B1}"/>
              </a:ext>
            </a:extLst>
          </p:cNvPr>
          <p:cNvSpPr>
            <a:spLocks noGrp="1"/>
          </p:cNvSpPr>
          <p:nvPr>
            <p:ph type="title"/>
          </p:nvPr>
        </p:nvSpPr>
        <p:spPr/>
        <p:txBody>
          <a:bodyPr/>
          <a:lstStyle/>
          <a:p>
            <a:r>
              <a:rPr lang="en-US" dirty="0"/>
              <a:t>Hirschsprung Disease (HD)</a:t>
            </a:r>
          </a:p>
        </p:txBody>
      </p:sp>
      <p:sp>
        <p:nvSpPr>
          <p:cNvPr id="3" name="Content Placeholder 2">
            <a:extLst>
              <a:ext uri="{FF2B5EF4-FFF2-40B4-BE49-F238E27FC236}">
                <a16:creationId xmlns:a16="http://schemas.microsoft.com/office/drawing/2014/main" id="{FA22B238-9BBA-EBE3-A601-F157F60F458C}"/>
              </a:ext>
            </a:extLst>
          </p:cNvPr>
          <p:cNvSpPr>
            <a:spLocks noGrp="1"/>
          </p:cNvSpPr>
          <p:nvPr>
            <p:ph idx="1"/>
          </p:nvPr>
        </p:nvSpPr>
        <p:spPr/>
        <p:txBody>
          <a:bodyPr>
            <a:normAutofit/>
          </a:bodyPr>
          <a:lstStyle/>
          <a:p>
            <a:r>
              <a:rPr lang="en-US" b="1" dirty="0"/>
              <a:t>Diagnostics cont.</a:t>
            </a:r>
          </a:p>
          <a:p>
            <a:pPr marL="914400" lvl="1" indent="-457200">
              <a:buFont typeface="+mj-lt"/>
              <a:buAutoNum type="arabicPeriod" startAt="4"/>
            </a:pPr>
            <a:r>
              <a:rPr lang="en-US" dirty="0">
                <a:solidFill>
                  <a:srgbClr val="C00000"/>
                </a:solidFill>
              </a:rPr>
              <a:t>Rectal biopsy</a:t>
            </a:r>
          </a:p>
          <a:p>
            <a:pPr lvl="2"/>
            <a:r>
              <a:rPr lang="en-US" sz="2200" b="1" dirty="0"/>
              <a:t>Indication</a:t>
            </a:r>
            <a:r>
              <a:rPr lang="en-US" sz="2200" dirty="0"/>
              <a:t>: confirmatory test</a:t>
            </a:r>
          </a:p>
          <a:p>
            <a:pPr lvl="2"/>
            <a:r>
              <a:rPr lang="en-US" sz="2200" b="1" dirty="0"/>
              <a:t>Procedure</a:t>
            </a:r>
          </a:p>
          <a:p>
            <a:pPr lvl="3"/>
            <a:r>
              <a:rPr lang="en-US" sz="2200" dirty="0"/>
              <a:t>Full-thickness biopsy under general anesthesia</a:t>
            </a:r>
          </a:p>
          <a:p>
            <a:pPr lvl="3"/>
            <a:r>
              <a:rPr lang="en-US" sz="2200" dirty="0"/>
              <a:t>Suction rectal biopsy</a:t>
            </a:r>
          </a:p>
          <a:p>
            <a:pPr lvl="2"/>
            <a:r>
              <a:rPr lang="en-US" sz="2200" b="1" dirty="0"/>
              <a:t>Findings</a:t>
            </a:r>
          </a:p>
          <a:p>
            <a:pPr lvl="3"/>
            <a:r>
              <a:rPr lang="en-US" sz="2200" dirty="0"/>
              <a:t>Absence of ganglion cells in an adequate tissue sample</a:t>
            </a:r>
          </a:p>
          <a:p>
            <a:pPr lvl="3"/>
            <a:r>
              <a:rPr lang="en-US" sz="2200" dirty="0"/>
              <a:t>Elevated acetylcholinesterase activity</a:t>
            </a:r>
          </a:p>
          <a:p>
            <a:pPr lvl="3"/>
            <a:r>
              <a:rPr lang="en-US" sz="2200" dirty="0"/>
              <a:t>Hyperplasia of the parasympathetic nerve fibers</a:t>
            </a:r>
          </a:p>
          <a:p>
            <a:pPr lvl="3"/>
            <a:r>
              <a:rPr lang="en-US" sz="2200" dirty="0"/>
              <a:t>Absent calretinin </a:t>
            </a:r>
            <a:r>
              <a:rPr lang="en-US" sz="2200" dirty="0" err="1"/>
              <a:t>immunostained</a:t>
            </a:r>
            <a:r>
              <a:rPr lang="en-US" sz="2200" dirty="0"/>
              <a:t> fibers</a:t>
            </a:r>
          </a:p>
          <a:p>
            <a:pPr lvl="3"/>
            <a:r>
              <a:rPr lang="en-US" sz="2200" dirty="0"/>
              <a:t>Stained </a:t>
            </a:r>
            <a:r>
              <a:rPr lang="en-US" sz="2200" dirty="0" err="1"/>
              <a:t>forAcetylcholinesterase</a:t>
            </a:r>
            <a:r>
              <a:rPr lang="en-US" sz="2200" dirty="0"/>
              <a:t> historically (positive in hypertrophic nerves) and more commonly, Calretinin (negative in </a:t>
            </a:r>
            <a:r>
              <a:rPr lang="en-US" sz="2200" dirty="0" err="1"/>
              <a:t>aganglionosis</a:t>
            </a:r>
            <a:r>
              <a:rPr lang="en-US" sz="2200" dirty="0"/>
              <a:t>) </a:t>
            </a:r>
          </a:p>
        </p:txBody>
      </p:sp>
    </p:spTree>
    <p:extLst>
      <p:ext uri="{BB962C8B-B14F-4D97-AF65-F5344CB8AC3E}">
        <p14:creationId xmlns:p14="http://schemas.microsoft.com/office/powerpoint/2010/main" val="3573476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AE2D-8051-DD3D-C3A3-65CBC25B6F53}"/>
              </a:ext>
            </a:extLst>
          </p:cNvPr>
          <p:cNvSpPr>
            <a:spLocks noGrp="1"/>
          </p:cNvSpPr>
          <p:nvPr>
            <p:ph type="title"/>
          </p:nvPr>
        </p:nvSpPr>
        <p:spPr/>
        <p:txBody>
          <a:bodyPr>
            <a:normAutofit/>
          </a:bodyPr>
          <a:lstStyle/>
          <a:p>
            <a:r>
              <a:rPr lang="en-US" dirty="0"/>
              <a:t>Thyroglossal duct cyst – Clinical features</a:t>
            </a:r>
          </a:p>
        </p:txBody>
      </p:sp>
      <p:sp>
        <p:nvSpPr>
          <p:cNvPr id="3" name="Content Placeholder 2">
            <a:extLst>
              <a:ext uri="{FF2B5EF4-FFF2-40B4-BE49-F238E27FC236}">
                <a16:creationId xmlns:a16="http://schemas.microsoft.com/office/drawing/2014/main" id="{3EE554F7-D7A3-CED7-7BDE-424A3802DFA7}"/>
              </a:ext>
            </a:extLst>
          </p:cNvPr>
          <p:cNvSpPr>
            <a:spLocks noGrp="1"/>
          </p:cNvSpPr>
          <p:nvPr>
            <p:ph sz="half" idx="1"/>
          </p:nvPr>
        </p:nvSpPr>
        <p:spPr>
          <a:xfrm>
            <a:off x="838198" y="1306852"/>
            <a:ext cx="5905885" cy="4870112"/>
          </a:xfrm>
        </p:spPr>
        <p:txBody>
          <a:bodyPr anchor="t">
            <a:normAutofit fontScale="85000" lnSpcReduction="10000"/>
          </a:bodyPr>
          <a:lstStyle/>
          <a:p>
            <a:r>
              <a:rPr lang="en-US" dirty="0"/>
              <a:t>The cyst is present from birth and is usually detected during early childhood (&lt; 5 years).</a:t>
            </a:r>
          </a:p>
          <a:p>
            <a:r>
              <a:rPr lang="en-US" b="1" dirty="0"/>
              <a:t>Description</a:t>
            </a:r>
            <a:r>
              <a:rPr lang="en-US" dirty="0"/>
              <a:t>: </a:t>
            </a:r>
            <a:r>
              <a:rPr lang="en-US" dirty="0">
                <a:solidFill>
                  <a:srgbClr val="C00000"/>
                </a:solidFill>
              </a:rPr>
              <a:t>Painless, firm, midline neck mass that elevates with swallowing and tongue protrusion</a:t>
            </a:r>
            <a:r>
              <a:rPr lang="en-US" dirty="0"/>
              <a:t>.</a:t>
            </a:r>
          </a:p>
          <a:p>
            <a:r>
              <a:rPr lang="en-US" dirty="0"/>
              <a:t>Usually located near </a:t>
            </a:r>
            <a:r>
              <a:rPr lang="en-US" dirty="0">
                <a:solidFill>
                  <a:srgbClr val="C00000"/>
                </a:solidFill>
              </a:rPr>
              <a:t>the hyoid bone</a:t>
            </a:r>
            <a:r>
              <a:rPr lang="en-US" dirty="0"/>
              <a:t>.</a:t>
            </a:r>
          </a:p>
          <a:p>
            <a:r>
              <a:rPr lang="en-US" dirty="0"/>
              <a:t>May cause dysphagia or neck/throat pain if the cyst enlarges.</a:t>
            </a:r>
          </a:p>
          <a:p>
            <a:r>
              <a:rPr lang="en-US" b="1" dirty="0"/>
              <a:t>Complications</a:t>
            </a:r>
          </a:p>
          <a:p>
            <a:pPr lvl="1"/>
            <a:r>
              <a:rPr lang="en-US" dirty="0"/>
              <a:t>Infection of the cyst with possible abscess formation</a:t>
            </a:r>
          </a:p>
          <a:p>
            <a:pPr lvl="1"/>
            <a:r>
              <a:rPr lang="en-US" dirty="0"/>
              <a:t>Sinus tract formation with persistent drainage</a:t>
            </a:r>
          </a:p>
          <a:p>
            <a:pPr lvl="1"/>
            <a:r>
              <a:rPr lang="en-US" dirty="0"/>
              <a:t>Ectopic thyroid tissue</a:t>
            </a:r>
          </a:p>
          <a:p>
            <a:pPr lvl="1"/>
            <a:r>
              <a:rPr lang="en-US" dirty="0"/>
              <a:t>Malignancy arising from ectopic thyroid tissue</a:t>
            </a:r>
          </a:p>
        </p:txBody>
      </p:sp>
      <p:pic>
        <p:nvPicPr>
          <p:cNvPr id="1028" name="Picture 4" descr="Thyroglossal duct cyst">
            <a:extLst>
              <a:ext uri="{FF2B5EF4-FFF2-40B4-BE49-F238E27FC236}">
                <a16:creationId xmlns:a16="http://schemas.microsoft.com/office/drawing/2014/main" id="{A509C1D9-7637-FEA8-3542-661E1531527A}"/>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953" r="26038"/>
          <a:stretch/>
        </p:blipFill>
        <p:spPr bwMode="auto">
          <a:xfrm>
            <a:off x="6744083" y="1306852"/>
            <a:ext cx="4609717" cy="4870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9279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6A995-DF68-C2F6-0F67-0131A027F2C9}"/>
              </a:ext>
            </a:extLst>
          </p:cNvPr>
          <p:cNvSpPr>
            <a:spLocks noGrp="1"/>
          </p:cNvSpPr>
          <p:nvPr>
            <p:ph type="title"/>
          </p:nvPr>
        </p:nvSpPr>
        <p:spPr/>
        <p:txBody>
          <a:bodyPr/>
          <a:lstStyle/>
          <a:p>
            <a:r>
              <a:rPr lang="en-US" dirty="0"/>
              <a:t>Hirschsprung Disease (HD)</a:t>
            </a:r>
          </a:p>
        </p:txBody>
      </p:sp>
      <p:graphicFrame>
        <p:nvGraphicFramePr>
          <p:cNvPr id="4" name="Content Placeholder 3">
            <a:extLst>
              <a:ext uri="{FF2B5EF4-FFF2-40B4-BE49-F238E27FC236}">
                <a16:creationId xmlns:a16="http://schemas.microsoft.com/office/drawing/2014/main" id="{06C69785-F33C-B692-A42E-7DE9BC10A3B8}"/>
              </a:ext>
            </a:extLst>
          </p:cNvPr>
          <p:cNvGraphicFramePr>
            <a:graphicFrameLocks noGrp="1"/>
          </p:cNvGraphicFramePr>
          <p:nvPr>
            <p:ph idx="1"/>
            <p:extLst>
              <p:ext uri="{D42A27DB-BD31-4B8C-83A1-F6EECF244321}">
                <p14:modId xmlns:p14="http://schemas.microsoft.com/office/powerpoint/2010/main" val="279580790"/>
              </p:ext>
            </p:extLst>
          </p:nvPr>
        </p:nvGraphicFramePr>
        <p:xfrm>
          <a:off x="838200" y="1304925"/>
          <a:ext cx="10515600" cy="4943348"/>
        </p:xfrm>
        <a:graphic>
          <a:graphicData uri="http://schemas.openxmlformats.org/drawingml/2006/table">
            <a:tbl>
              <a:tblPr firstRow="1" bandRow="1">
                <a:tableStyleId>{5940675A-B579-460E-94D1-54222C63F5DA}</a:tableStyleId>
              </a:tblPr>
              <a:tblGrid>
                <a:gridCol w="1984513">
                  <a:extLst>
                    <a:ext uri="{9D8B030D-6E8A-4147-A177-3AD203B41FA5}">
                      <a16:colId xmlns:a16="http://schemas.microsoft.com/office/drawing/2014/main" val="2488862821"/>
                    </a:ext>
                  </a:extLst>
                </a:gridCol>
                <a:gridCol w="8531087">
                  <a:extLst>
                    <a:ext uri="{9D8B030D-6E8A-4147-A177-3AD203B41FA5}">
                      <a16:colId xmlns:a16="http://schemas.microsoft.com/office/drawing/2014/main" val="149222031"/>
                    </a:ext>
                  </a:extLst>
                </a:gridCol>
              </a:tblGrid>
              <a:tr h="370840">
                <a:tc>
                  <a: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45515E"/>
                          </a:solidFill>
                          <a:effectLst/>
                          <a:uLnTx/>
                          <a:uFillTx/>
                          <a:latin typeface="+mn-lt"/>
                          <a:ea typeface="+mn-ea"/>
                          <a:cs typeface="+mn-cs"/>
                        </a:rPr>
                        <a:t>Initial management</a:t>
                      </a: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IV fluid resuscitation</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Nasogastric decompression</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IV antibiotics with anaerobic coverage, if indicated</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Colonic irrigation may be required.</a:t>
                      </a:r>
                    </a:p>
                  </a:txBody>
                  <a:tcP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20662054"/>
                  </a:ext>
                </a:extLst>
              </a:tr>
              <a:tr h="370840">
                <a:tc>
                  <a: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45515E"/>
                          </a:solidFill>
                          <a:effectLst/>
                          <a:uLnTx/>
                          <a:uFillTx/>
                          <a:latin typeface="+mn-lt"/>
                          <a:ea typeface="+mn-ea"/>
                          <a:cs typeface="+mn-cs"/>
                        </a:rPr>
                        <a:t>Surgical correction Procedures</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Total trans-anal endorectal pull-through: preferred method that can be done in one stage, usually after age of 3 months.</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Abdominoperineal pull-through (Soave procedure): traditionally performed in two stages: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45515E"/>
                          </a:solidFill>
                          <a:effectLst/>
                          <a:uLnTx/>
                          <a:uFillTx/>
                          <a:latin typeface="+mn-lt"/>
                          <a:ea typeface="+mn-ea"/>
                          <a:cs typeface="+mn-cs"/>
                        </a:rPr>
                        <a:t>First stage</a:t>
                      </a:r>
                      <a:r>
                        <a:rPr kumimoji="0" lang="en-US" sz="2000" b="0" i="0" u="none" strike="noStrike" kern="1200" cap="none" spc="0" normalizeH="0" baseline="0" noProof="0" dirty="0">
                          <a:ln>
                            <a:noFill/>
                          </a:ln>
                          <a:solidFill>
                            <a:srgbClr val="45515E"/>
                          </a:solidFill>
                          <a:effectLst/>
                          <a:uLnTx/>
                          <a:uFillTx/>
                          <a:latin typeface="+mn-lt"/>
                          <a:ea typeface="+mn-ea"/>
                          <a:cs typeface="+mn-cs"/>
                        </a:rPr>
                        <a:t>: diverting colostomy to relieve the dilated bowel.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45515E"/>
                          </a:solidFill>
                          <a:effectLst/>
                          <a:uLnTx/>
                          <a:uFillTx/>
                          <a:latin typeface="+mn-lt"/>
                          <a:ea typeface="+mn-ea"/>
                          <a:cs typeface="+mn-cs"/>
                        </a:rPr>
                        <a:t>Second stage</a:t>
                      </a:r>
                      <a:r>
                        <a:rPr kumimoji="0" lang="en-US" sz="2000" b="0" i="0" u="none" strike="noStrike" kern="1200" cap="none" spc="0" normalizeH="0" baseline="0" noProof="0" dirty="0">
                          <a:ln>
                            <a:noFill/>
                          </a:ln>
                          <a:solidFill>
                            <a:srgbClr val="45515E"/>
                          </a:solidFill>
                          <a:effectLst/>
                          <a:uLnTx/>
                          <a:uFillTx/>
                          <a:latin typeface="+mn-lt"/>
                          <a:ea typeface="+mn-ea"/>
                          <a:cs typeface="+mn-cs"/>
                        </a:rPr>
                        <a:t>: Resection of the aganglionic segment</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If rectal irrigation is not working at any time, or diagnosis was made at old age, leveling colostomy is the better choice before pull through procedure (at level of ganglionic cells)</a:t>
                      </a:r>
                    </a:p>
                  </a:txBody>
                  <a:tcP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83344842"/>
                  </a:ext>
                </a:extLst>
              </a:tr>
              <a:tr h="370840">
                <a:tc>
                  <a: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45515E"/>
                          </a:solidFill>
                          <a:effectLst/>
                          <a:uLnTx/>
                          <a:uFillTx/>
                          <a:latin typeface="+mn-lt"/>
                          <a:ea typeface="+mn-ea"/>
                          <a:cs typeface="+mn-cs"/>
                        </a:rPr>
                        <a:t>Postoperative management</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Routine colonic irrigation</a:t>
                      </a:r>
                    </a:p>
                    <a:p>
                      <a:pPr marL="228600" marR="0" lvl="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45515E"/>
                          </a:solidFill>
                          <a:effectLst/>
                          <a:uLnTx/>
                          <a:uFillTx/>
                          <a:latin typeface="+mn-lt"/>
                          <a:ea typeface="+mn-ea"/>
                          <a:cs typeface="+mn-cs"/>
                        </a:rPr>
                        <a:t>Prophylactic antibiotic therapy</a:t>
                      </a:r>
                    </a:p>
                  </a:txBody>
                  <a:tcP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70552089"/>
                  </a:ext>
                </a:extLst>
              </a:tr>
            </a:tbl>
          </a:graphicData>
        </a:graphic>
      </p:graphicFrame>
    </p:spTree>
    <p:extLst>
      <p:ext uri="{BB962C8B-B14F-4D97-AF65-F5344CB8AC3E}">
        <p14:creationId xmlns:p14="http://schemas.microsoft.com/office/powerpoint/2010/main" val="8378728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1400-A5F1-8CC0-FBD9-4F8B7A5A56FC}"/>
              </a:ext>
            </a:extLst>
          </p:cNvPr>
          <p:cNvSpPr>
            <a:spLocks noGrp="1"/>
          </p:cNvSpPr>
          <p:nvPr>
            <p:ph type="title"/>
          </p:nvPr>
        </p:nvSpPr>
        <p:spPr/>
        <p:txBody>
          <a:bodyPr/>
          <a:lstStyle/>
          <a:p>
            <a:r>
              <a:rPr lang="en-US" dirty="0"/>
              <a:t>GI bleeding in pediatrics</a:t>
            </a:r>
          </a:p>
        </p:txBody>
      </p:sp>
      <p:sp>
        <p:nvSpPr>
          <p:cNvPr id="3" name="Text Placeholder 2">
            <a:extLst>
              <a:ext uri="{FF2B5EF4-FFF2-40B4-BE49-F238E27FC236}">
                <a16:creationId xmlns:a16="http://schemas.microsoft.com/office/drawing/2014/main" id="{AF359622-A485-40E1-EA52-4034B2991C7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849137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41BF5-03BE-10D1-09F9-34D87D841B09}"/>
              </a:ext>
            </a:extLst>
          </p:cNvPr>
          <p:cNvSpPr>
            <a:spLocks noGrp="1"/>
          </p:cNvSpPr>
          <p:nvPr>
            <p:ph type="title"/>
          </p:nvPr>
        </p:nvSpPr>
        <p:spPr/>
        <p:txBody>
          <a:bodyPr/>
          <a:lstStyle/>
          <a:p>
            <a:r>
              <a:rPr lang="en-US" dirty="0"/>
              <a:t>Gastrointestinal bleeding</a:t>
            </a:r>
          </a:p>
        </p:txBody>
      </p:sp>
      <p:graphicFrame>
        <p:nvGraphicFramePr>
          <p:cNvPr id="4" name="Content Placeholder 3">
            <a:extLst>
              <a:ext uri="{FF2B5EF4-FFF2-40B4-BE49-F238E27FC236}">
                <a16:creationId xmlns:a16="http://schemas.microsoft.com/office/drawing/2014/main" id="{1404D55F-22F5-A05E-301A-1E7FB8938DC8}"/>
              </a:ext>
            </a:extLst>
          </p:cNvPr>
          <p:cNvGraphicFramePr>
            <a:graphicFrameLocks noGrp="1"/>
          </p:cNvGraphicFramePr>
          <p:nvPr>
            <p:ph idx="1"/>
            <p:extLst>
              <p:ext uri="{D42A27DB-BD31-4B8C-83A1-F6EECF244321}">
                <p14:modId xmlns:p14="http://schemas.microsoft.com/office/powerpoint/2010/main" val="4293738256"/>
              </p:ext>
            </p:extLst>
          </p:nvPr>
        </p:nvGraphicFramePr>
        <p:xfrm>
          <a:off x="838200" y="1304925"/>
          <a:ext cx="10515600" cy="4101962"/>
        </p:xfrm>
        <a:graphic>
          <a:graphicData uri="http://schemas.openxmlformats.org/drawingml/2006/table">
            <a:tbl>
              <a:tblPr firstRow="1" bandRow="1">
                <a:tableStyleId>{B301B821-A1FF-4177-AEE7-76D212191A09}</a:tableStyleId>
              </a:tblPr>
              <a:tblGrid>
                <a:gridCol w="5257800">
                  <a:extLst>
                    <a:ext uri="{9D8B030D-6E8A-4147-A177-3AD203B41FA5}">
                      <a16:colId xmlns:a16="http://schemas.microsoft.com/office/drawing/2014/main" val="3111471436"/>
                    </a:ext>
                  </a:extLst>
                </a:gridCol>
                <a:gridCol w="5257800">
                  <a:extLst>
                    <a:ext uri="{9D8B030D-6E8A-4147-A177-3AD203B41FA5}">
                      <a16:colId xmlns:a16="http://schemas.microsoft.com/office/drawing/2014/main" val="3462975252"/>
                    </a:ext>
                  </a:extLst>
                </a:gridCol>
              </a:tblGrid>
              <a:tr h="6339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Upper gastrointestinal bleeding</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Lower gastrointestinal bleeding</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417111680"/>
                  </a:ext>
                </a:extLst>
              </a:tr>
              <a:tr h="5593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 70–80% of GI hemorrhages</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 20–30% of all GI hemorrhages</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216784225"/>
                  </a:ext>
                </a:extLst>
              </a:tr>
              <a:tr h="14543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The source of the bleeding is proximal to the </a:t>
                      </a:r>
                      <a:r>
                        <a:rPr lang="en-US" sz="2400" dirty="0">
                          <a:solidFill>
                            <a:srgbClr val="C00000"/>
                          </a:solidFill>
                        </a:rPr>
                        <a:t>ligament of Treitz </a:t>
                      </a:r>
                      <a:r>
                        <a:rPr lang="en-US" sz="2400" dirty="0"/>
                        <a:t>(suspensory muscle of the duodenum)</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The source of the bleeding is distal to the </a:t>
                      </a:r>
                      <a:r>
                        <a:rPr lang="en-US" sz="2400" dirty="0">
                          <a:solidFill>
                            <a:srgbClr val="C00000"/>
                          </a:solidFill>
                        </a:rPr>
                        <a:t>ligament of Treitz</a:t>
                      </a:r>
                      <a:r>
                        <a:rPr lang="en-US" sz="2400" dirty="0"/>
                        <a:t>, usually in the colon</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594623809"/>
                  </a:ext>
                </a:extLst>
              </a:tr>
              <a:tr h="14543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Presents with </a:t>
                      </a:r>
                      <a:r>
                        <a:rPr lang="en-US" sz="2400" dirty="0">
                          <a:solidFill>
                            <a:srgbClr val="C00000"/>
                          </a:solidFill>
                        </a:rPr>
                        <a:t>hematemesis</a:t>
                      </a:r>
                      <a:r>
                        <a:rPr lang="en-US" sz="2400" dirty="0"/>
                        <a:t> (vomiting of red blood or coffee ground-like material) and/or melena (black, tarry stools)</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Presents with </a:t>
                      </a:r>
                      <a:r>
                        <a:rPr lang="en-US" sz="2400" dirty="0">
                          <a:solidFill>
                            <a:srgbClr val="C00000"/>
                          </a:solidFill>
                        </a:rPr>
                        <a:t>hematochezia</a:t>
                      </a:r>
                      <a:r>
                        <a:rPr lang="en-US" sz="2400" dirty="0"/>
                        <a:t> (bright red or maroon-colored blood or fresh clots per rectum)</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412442201"/>
                  </a:ext>
                </a:extLst>
              </a:tr>
            </a:tbl>
          </a:graphicData>
        </a:graphic>
      </p:graphicFrame>
    </p:spTree>
    <p:extLst>
      <p:ext uri="{BB962C8B-B14F-4D97-AF65-F5344CB8AC3E}">
        <p14:creationId xmlns:p14="http://schemas.microsoft.com/office/powerpoint/2010/main" val="28093898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B8144-0403-26BD-5DEA-096B6EDE67F6}"/>
              </a:ext>
            </a:extLst>
          </p:cNvPr>
          <p:cNvSpPr>
            <a:spLocks noGrp="1"/>
          </p:cNvSpPr>
          <p:nvPr>
            <p:ph type="title"/>
          </p:nvPr>
        </p:nvSpPr>
        <p:spPr>
          <a:xfrm>
            <a:off x="838200" y="365125"/>
            <a:ext cx="10515600" cy="762339"/>
          </a:xfrm>
        </p:spPr>
        <p:txBody>
          <a:bodyPr/>
          <a:lstStyle/>
          <a:p>
            <a:r>
              <a:rPr lang="en-US" dirty="0"/>
              <a:t>Gastrointestinal bleeding</a:t>
            </a:r>
          </a:p>
        </p:txBody>
      </p:sp>
      <p:pic>
        <p:nvPicPr>
          <p:cNvPr id="1030" name="Picture 6" descr="Gastrointestinal bleeding">
            <a:extLst>
              <a:ext uri="{FF2B5EF4-FFF2-40B4-BE49-F238E27FC236}">
                <a16:creationId xmlns:a16="http://schemas.microsoft.com/office/drawing/2014/main" id="{958B523E-F4B0-2692-F8ED-8E7EDE5ED9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149736"/>
            <a:ext cx="10363200" cy="569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0949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25D3-4C16-F828-C8B7-DA5B3BE32478}"/>
              </a:ext>
            </a:extLst>
          </p:cNvPr>
          <p:cNvSpPr>
            <a:spLocks noGrp="1"/>
          </p:cNvSpPr>
          <p:nvPr>
            <p:ph type="title"/>
          </p:nvPr>
        </p:nvSpPr>
        <p:spPr/>
        <p:txBody>
          <a:bodyPr/>
          <a:lstStyle/>
          <a:p>
            <a:r>
              <a:rPr lang="en-US" dirty="0"/>
              <a:t>The blood volume is approximately 80 ml/kg</a:t>
            </a:r>
          </a:p>
        </p:txBody>
      </p:sp>
      <p:pic>
        <p:nvPicPr>
          <p:cNvPr id="5" name="Content Placeholder 4">
            <a:extLst>
              <a:ext uri="{FF2B5EF4-FFF2-40B4-BE49-F238E27FC236}">
                <a16:creationId xmlns:a16="http://schemas.microsoft.com/office/drawing/2014/main" id="{281CE06E-B951-3739-89CA-56FB0AD70919}"/>
              </a:ext>
            </a:extLst>
          </p:cNvPr>
          <p:cNvPicPr>
            <a:picLocks noGrp="1" noChangeAspect="1"/>
          </p:cNvPicPr>
          <p:nvPr>
            <p:ph idx="1"/>
          </p:nvPr>
        </p:nvPicPr>
        <p:blipFill>
          <a:blip r:embed="rId2"/>
          <a:stretch>
            <a:fillRect/>
          </a:stretch>
        </p:blipFill>
        <p:spPr>
          <a:xfrm>
            <a:off x="1406013" y="1204252"/>
            <a:ext cx="9379974" cy="5466674"/>
          </a:xfrm>
        </p:spPr>
      </p:pic>
    </p:spTree>
    <p:extLst>
      <p:ext uri="{BB962C8B-B14F-4D97-AF65-F5344CB8AC3E}">
        <p14:creationId xmlns:p14="http://schemas.microsoft.com/office/powerpoint/2010/main" val="30225867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agement of upper gastrointestinal bleeding">
            <a:extLst>
              <a:ext uri="{FF2B5EF4-FFF2-40B4-BE49-F238E27FC236}">
                <a16:creationId xmlns:a16="http://schemas.microsoft.com/office/drawing/2014/main" id="{AA2B10D3-265B-45E9-02F6-1DDE3C0D61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229"/>
          <a:stretch/>
        </p:blipFill>
        <p:spPr bwMode="auto">
          <a:xfrm>
            <a:off x="1" y="0"/>
            <a:ext cx="6096000" cy="55172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nagement of upper gastrointestinal bleeding">
            <a:extLst>
              <a:ext uri="{FF2B5EF4-FFF2-40B4-BE49-F238E27FC236}">
                <a16:creationId xmlns:a16="http://schemas.microsoft.com/office/drawing/2014/main" id="{F4660403-CC34-5BEE-D442-5F94185BA7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6096000" y="1911583"/>
            <a:ext cx="6096001" cy="494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4176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nagement of lower gastrointestinal bleeding">
            <a:extLst>
              <a:ext uri="{FF2B5EF4-FFF2-40B4-BE49-F238E27FC236}">
                <a16:creationId xmlns:a16="http://schemas.microsoft.com/office/drawing/2014/main" id="{A4C7CCE6-0AC9-63B3-F24C-02D0C212EE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7563"/>
          <a:stretch/>
        </p:blipFill>
        <p:spPr bwMode="auto">
          <a:xfrm>
            <a:off x="0" y="-1"/>
            <a:ext cx="6541288" cy="55985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nagement of lower gastrointestinal bleeding">
            <a:extLst>
              <a:ext uri="{FF2B5EF4-FFF2-40B4-BE49-F238E27FC236}">
                <a16:creationId xmlns:a16="http://schemas.microsoft.com/office/drawing/2014/main" id="{27E92DD3-D292-61F8-EA27-647D1B49A1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823" b="-1"/>
          <a:stretch/>
        </p:blipFill>
        <p:spPr bwMode="auto">
          <a:xfrm>
            <a:off x="6541288" y="1"/>
            <a:ext cx="56507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2013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3F04E-3711-5956-97B7-3133AC83A4CB}"/>
              </a:ext>
            </a:extLst>
          </p:cNvPr>
          <p:cNvSpPr>
            <a:spLocks noGrp="1"/>
          </p:cNvSpPr>
          <p:nvPr>
            <p:ph type="title"/>
          </p:nvPr>
        </p:nvSpPr>
        <p:spPr/>
        <p:txBody>
          <a:bodyPr/>
          <a:lstStyle/>
          <a:p>
            <a:r>
              <a:rPr lang="en-US" dirty="0"/>
              <a:t>Etiology Classification</a:t>
            </a:r>
          </a:p>
        </p:txBody>
      </p:sp>
      <p:graphicFrame>
        <p:nvGraphicFramePr>
          <p:cNvPr id="4" name="Content Placeholder 3">
            <a:extLst>
              <a:ext uri="{FF2B5EF4-FFF2-40B4-BE49-F238E27FC236}">
                <a16:creationId xmlns:a16="http://schemas.microsoft.com/office/drawing/2014/main" id="{BAF51057-A037-4016-4696-73C1C0D4CFDA}"/>
              </a:ext>
            </a:extLst>
          </p:cNvPr>
          <p:cNvGraphicFramePr>
            <a:graphicFrameLocks noGrp="1"/>
          </p:cNvGraphicFramePr>
          <p:nvPr>
            <p:ph idx="1"/>
            <p:extLst>
              <p:ext uri="{D42A27DB-BD31-4B8C-83A1-F6EECF244321}">
                <p14:modId xmlns:p14="http://schemas.microsoft.com/office/powerpoint/2010/main" val="4231332867"/>
              </p:ext>
            </p:extLst>
          </p:nvPr>
        </p:nvGraphicFramePr>
        <p:xfrm>
          <a:off x="838200" y="1304925"/>
          <a:ext cx="10515600" cy="2773680"/>
        </p:xfrm>
        <a:graphic>
          <a:graphicData uri="http://schemas.openxmlformats.org/drawingml/2006/table">
            <a:tbl>
              <a:tblPr firstRow="1" bandRow="1">
                <a:tableStyleId>{5940675A-B579-460E-94D1-54222C63F5DA}</a:tableStyleId>
              </a:tblPr>
              <a:tblGrid>
                <a:gridCol w="1147916">
                  <a:extLst>
                    <a:ext uri="{9D8B030D-6E8A-4147-A177-3AD203B41FA5}">
                      <a16:colId xmlns:a16="http://schemas.microsoft.com/office/drawing/2014/main" val="4264821716"/>
                    </a:ext>
                  </a:extLst>
                </a:gridCol>
                <a:gridCol w="2341921">
                  <a:extLst>
                    <a:ext uri="{9D8B030D-6E8A-4147-A177-3AD203B41FA5}">
                      <a16:colId xmlns:a16="http://schemas.microsoft.com/office/drawing/2014/main" val="3326387497"/>
                    </a:ext>
                  </a:extLst>
                </a:gridCol>
                <a:gridCol w="2341921">
                  <a:extLst>
                    <a:ext uri="{9D8B030D-6E8A-4147-A177-3AD203B41FA5}">
                      <a16:colId xmlns:a16="http://schemas.microsoft.com/office/drawing/2014/main" val="3351968100"/>
                    </a:ext>
                  </a:extLst>
                </a:gridCol>
                <a:gridCol w="2341921">
                  <a:extLst>
                    <a:ext uri="{9D8B030D-6E8A-4147-A177-3AD203B41FA5}">
                      <a16:colId xmlns:a16="http://schemas.microsoft.com/office/drawing/2014/main" val="640552543"/>
                    </a:ext>
                  </a:extLst>
                </a:gridCol>
                <a:gridCol w="2341921">
                  <a:extLst>
                    <a:ext uri="{9D8B030D-6E8A-4147-A177-3AD203B41FA5}">
                      <a16:colId xmlns:a16="http://schemas.microsoft.com/office/drawing/2014/main" val="3480335375"/>
                    </a:ext>
                  </a:extLst>
                </a:gridCol>
              </a:tblGrid>
              <a:tr h="370840">
                <a:tc>
                  <a:txBody>
                    <a:bodyPr/>
                    <a:lstStyle/>
                    <a:p>
                      <a:pPr algn="ctr"/>
                      <a:endParaRPr lang="en-US" sz="2400" b="1" dirty="0"/>
                    </a:p>
                  </a:txBody>
                  <a:tcPr anchor="ctr"/>
                </a:tc>
                <a:tc>
                  <a:txBody>
                    <a:bodyPr/>
                    <a:lstStyle/>
                    <a:p>
                      <a:pPr algn="ctr"/>
                      <a:r>
                        <a:rPr lang="en-US" sz="2400" b="1" dirty="0"/>
                        <a:t>Newborn</a:t>
                      </a:r>
                    </a:p>
                  </a:txBody>
                  <a:tcPr anchor="ctr"/>
                </a:tc>
                <a:tc>
                  <a:txBody>
                    <a:bodyPr/>
                    <a:lstStyle/>
                    <a:p>
                      <a:pPr algn="ctr"/>
                      <a:r>
                        <a:rPr lang="en-US" sz="2400" b="1" dirty="0"/>
                        <a:t>1m – 1 year</a:t>
                      </a:r>
                    </a:p>
                  </a:txBody>
                  <a:tcPr anchor="ctr"/>
                </a:tc>
                <a:tc>
                  <a:txBody>
                    <a:bodyPr/>
                    <a:lstStyle/>
                    <a:p>
                      <a:pPr algn="ctr"/>
                      <a:r>
                        <a:rPr lang="en-US" sz="2400" b="1" dirty="0"/>
                        <a:t>1 – 2 years</a:t>
                      </a:r>
                    </a:p>
                  </a:txBody>
                  <a:tcPr anchor="ctr"/>
                </a:tc>
                <a:tc>
                  <a:txBody>
                    <a:bodyPr/>
                    <a:lstStyle/>
                    <a:p>
                      <a:pPr algn="ctr"/>
                      <a:r>
                        <a:rPr lang="en-US" sz="2400" b="1" dirty="0"/>
                        <a:t>&gt; 2 years</a:t>
                      </a:r>
                    </a:p>
                  </a:txBody>
                  <a:tcPr anchor="ctr"/>
                </a:tc>
                <a:extLst>
                  <a:ext uri="{0D108BD9-81ED-4DB2-BD59-A6C34878D82A}">
                    <a16:rowId xmlns:a16="http://schemas.microsoft.com/office/drawing/2014/main" val="3983880958"/>
                  </a:ext>
                </a:extLst>
              </a:tr>
              <a:tr h="370840">
                <a:tc>
                  <a:txBody>
                    <a:bodyPr/>
                    <a:lstStyle/>
                    <a:p>
                      <a:pPr algn="ctr"/>
                      <a:r>
                        <a:rPr lang="en-US" sz="2400" b="1" dirty="0"/>
                        <a:t>UGIB</a:t>
                      </a:r>
                      <a:endParaRPr lang="en-US" sz="2400" dirty="0"/>
                    </a:p>
                  </a:txBody>
                  <a:tcPr anchor="ctr"/>
                </a:tc>
                <a:tc>
                  <a:txBody>
                    <a:bodyPr/>
                    <a:lstStyle/>
                    <a:p>
                      <a:pPr marL="457200" indent="-457200">
                        <a:buFont typeface="+mj-lt"/>
                        <a:buAutoNum type="arabicPeriod"/>
                      </a:pPr>
                      <a:r>
                        <a:rPr lang="en-US" sz="2000" dirty="0"/>
                        <a:t>Hemorrhagic disease</a:t>
                      </a:r>
                    </a:p>
                    <a:p>
                      <a:pPr marL="457200" indent="-457200">
                        <a:buFont typeface="+mj-lt"/>
                        <a:buAutoNum type="arabicPeriod"/>
                      </a:pPr>
                      <a:r>
                        <a:rPr lang="en-US" sz="2000" dirty="0"/>
                        <a:t>Swallowed maternal blood</a:t>
                      </a:r>
                    </a:p>
                  </a:txBody>
                  <a:tcPr anchor="ctr"/>
                </a:tc>
                <a:tc>
                  <a:txBody>
                    <a:bodyPr/>
                    <a:lstStyle/>
                    <a:p>
                      <a:pPr marL="457200" indent="-457200">
                        <a:buFont typeface="+mj-lt"/>
                        <a:buAutoNum type="arabicPeriod"/>
                      </a:pPr>
                      <a:r>
                        <a:rPr lang="en-US" sz="2000" dirty="0"/>
                        <a:t>Esophagitis</a:t>
                      </a:r>
                    </a:p>
                    <a:p>
                      <a:pPr marL="457200" indent="-457200">
                        <a:buFont typeface="+mj-lt"/>
                        <a:buAutoNum type="arabicPeriod"/>
                      </a:pPr>
                      <a:r>
                        <a:rPr lang="en-US" sz="2000" dirty="0"/>
                        <a:t>Gastritis</a:t>
                      </a:r>
                    </a:p>
                  </a:txBody>
                  <a:tcPr anchor="ctr"/>
                </a:tc>
                <a:tc>
                  <a:txBody>
                    <a:bodyPr/>
                    <a:lstStyle/>
                    <a:p>
                      <a:pPr marL="457200" indent="-457200">
                        <a:buFont typeface="+mj-lt"/>
                        <a:buAutoNum type="arabicPeriod"/>
                      </a:pPr>
                      <a:r>
                        <a:rPr lang="en-US" sz="2000" dirty="0"/>
                        <a:t>PUD</a:t>
                      </a:r>
                    </a:p>
                  </a:txBody>
                  <a:tcPr anchor="ctr"/>
                </a:tc>
                <a:tc>
                  <a:txBody>
                    <a:bodyPr/>
                    <a:lstStyle/>
                    <a:p>
                      <a:pPr marL="457200" indent="-457200">
                        <a:buFont typeface="+mj-lt"/>
                        <a:buAutoNum type="arabicPeriod"/>
                      </a:pPr>
                      <a:r>
                        <a:rPr lang="en-US" sz="2000" dirty="0"/>
                        <a:t>Varices</a:t>
                      </a:r>
                    </a:p>
                  </a:txBody>
                  <a:tcPr anchor="ctr"/>
                </a:tc>
                <a:extLst>
                  <a:ext uri="{0D108BD9-81ED-4DB2-BD59-A6C34878D82A}">
                    <a16:rowId xmlns:a16="http://schemas.microsoft.com/office/drawing/2014/main" val="2234039096"/>
                  </a:ext>
                </a:extLst>
              </a:tr>
              <a:tr h="370840">
                <a:tc>
                  <a:txBody>
                    <a:bodyPr/>
                    <a:lstStyle/>
                    <a:p>
                      <a:pPr algn="ctr"/>
                      <a:r>
                        <a:rPr lang="en-US" sz="2400" b="1" dirty="0"/>
                        <a:t>LGIB</a:t>
                      </a:r>
                      <a:endParaRPr lang="en-US" sz="2400" dirty="0"/>
                    </a:p>
                  </a:txBody>
                  <a:tcPr anchor="ctr"/>
                </a:tc>
                <a:tc>
                  <a:txBody>
                    <a:bodyPr/>
                    <a:lstStyle/>
                    <a:p>
                      <a:pPr marL="457200" indent="-457200">
                        <a:buFont typeface="+mj-lt"/>
                        <a:buAutoNum type="arabicPeriod"/>
                      </a:pPr>
                      <a:r>
                        <a:rPr lang="en-US" sz="2000" dirty="0"/>
                        <a:t>Anal fissure</a:t>
                      </a:r>
                    </a:p>
                    <a:p>
                      <a:pPr marL="457200" indent="-457200">
                        <a:buFont typeface="+mj-lt"/>
                        <a:buAutoNum type="arabicPeriod"/>
                      </a:pPr>
                      <a:r>
                        <a:rPr lang="en-US" sz="2000" dirty="0"/>
                        <a:t>NEC</a:t>
                      </a:r>
                    </a:p>
                  </a:txBody>
                  <a:tcPr anchor="ctr"/>
                </a:tc>
                <a:tc>
                  <a:txBody>
                    <a:bodyPr/>
                    <a:lstStyle/>
                    <a:p>
                      <a:pPr marL="457200" indent="-457200">
                        <a:buFont typeface="+mj-lt"/>
                        <a:buAutoNum type="arabicPeriod"/>
                      </a:pPr>
                      <a:r>
                        <a:rPr lang="en-US" sz="2000" dirty="0"/>
                        <a:t>Anal fissure</a:t>
                      </a:r>
                    </a:p>
                    <a:p>
                      <a:pPr marL="457200" indent="-457200">
                        <a:buFont typeface="+mj-lt"/>
                        <a:buAutoNum type="arabicPeriod"/>
                      </a:pPr>
                      <a:r>
                        <a:rPr lang="en-US" sz="2000" dirty="0"/>
                        <a:t>Intussusception</a:t>
                      </a:r>
                    </a:p>
                  </a:txBody>
                  <a:tcPr anchor="ctr"/>
                </a:tc>
                <a:tc>
                  <a:txBody>
                    <a:bodyPr/>
                    <a:lstStyle/>
                    <a:p>
                      <a:pPr marL="457200" indent="-457200">
                        <a:buFont typeface="+mj-lt"/>
                        <a:buAutoNum type="arabicPeriod"/>
                      </a:pPr>
                      <a:r>
                        <a:rPr lang="en-US" sz="2000" dirty="0"/>
                        <a:t>Polyps</a:t>
                      </a:r>
                    </a:p>
                    <a:p>
                      <a:pPr marL="457200" indent="-457200">
                        <a:buFont typeface="+mj-lt"/>
                        <a:buAutoNum type="arabicPeriod"/>
                      </a:pPr>
                      <a:r>
                        <a:rPr lang="en-US" sz="2000" dirty="0"/>
                        <a:t>Meckel Diverticulum </a:t>
                      </a:r>
                    </a:p>
                  </a:txBody>
                  <a:tcPr anchor="ctr"/>
                </a:tc>
                <a:tc>
                  <a:txBody>
                    <a:bodyPr/>
                    <a:lstStyle/>
                    <a:p>
                      <a:pPr marL="457200" indent="-457200">
                        <a:buFont typeface="+mj-lt"/>
                        <a:buAutoNum type="arabicPeriod"/>
                      </a:pPr>
                      <a:r>
                        <a:rPr lang="en-US" sz="2000" dirty="0"/>
                        <a:t>Polyps</a:t>
                      </a:r>
                    </a:p>
                    <a:p>
                      <a:pPr marL="457200" indent="-457200">
                        <a:buFont typeface="+mj-lt"/>
                        <a:buAutoNum type="arabicPeriod"/>
                      </a:pPr>
                      <a:r>
                        <a:rPr lang="en-US" sz="2000" dirty="0"/>
                        <a:t>IBD</a:t>
                      </a:r>
                    </a:p>
                    <a:p>
                      <a:pPr marL="457200" indent="-457200">
                        <a:buFont typeface="+mj-lt"/>
                        <a:buAutoNum type="arabicPeriod"/>
                      </a:pPr>
                      <a:r>
                        <a:rPr lang="en-US" sz="2000" dirty="0"/>
                        <a:t>Intussusception</a:t>
                      </a:r>
                    </a:p>
                  </a:txBody>
                  <a:tcPr anchor="ctr"/>
                </a:tc>
                <a:extLst>
                  <a:ext uri="{0D108BD9-81ED-4DB2-BD59-A6C34878D82A}">
                    <a16:rowId xmlns:a16="http://schemas.microsoft.com/office/drawing/2014/main" val="2968169289"/>
                  </a:ext>
                </a:extLst>
              </a:tr>
            </a:tbl>
          </a:graphicData>
        </a:graphic>
      </p:graphicFrame>
    </p:spTree>
    <p:extLst>
      <p:ext uri="{BB962C8B-B14F-4D97-AF65-F5344CB8AC3E}">
        <p14:creationId xmlns:p14="http://schemas.microsoft.com/office/powerpoint/2010/main" val="7914789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19494-69F7-F8A3-3BFC-27248292A7E9}"/>
              </a:ext>
            </a:extLst>
          </p:cNvPr>
          <p:cNvSpPr>
            <a:spLocks noGrp="1"/>
          </p:cNvSpPr>
          <p:nvPr>
            <p:ph type="title"/>
          </p:nvPr>
        </p:nvSpPr>
        <p:spPr/>
        <p:txBody>
          <a:bodyPr/>
          <a:lstStyle/>
          <a:p>
            <a:r>
              <a:rPr lang="en-US" dirty="0"/>
              <a:t>Necrotizing enterocolitis</a:t>
            </a:r>
          </a:p>
        </p:txBody>
      </p:sp>
      <p:sp>
        <p:nvSpPr>
          <p:cNvPr id="3" name="Content Placeholder 2">
            <a:extLst>
              <a:ext uri="{FF2B5EF4-FFF2-40B4-BE49-F238E27FC236}">
                <a16:creationId xmlns:a16="http://schemas.microsoft.com/office/drawing/2014/main" id="{C93BA336-8680-51A0-3B6C-F2116E264866}"/>
              </a:ext>
            </a:extLst>
          </p:cNvPr>
          <p:cNvSpPr>
            <a:spLocks noGrp="1"/>
          </p:cNvSpPr>
          <p:nvPr>
            <p:ph idx="1"/>
          </p:nvPr>
        </p:nvSpPr>
        <p:spPr/>
        <p:txBody>
          <a:bodyPr>
            <a:normAutofit fontScale="85000" lnSpcReduction="20000"/>
          </a:bodyPr>
          <a:lstStyle/>
          <a:p>
            <a:r>
              <a:rPr lang="en-US" b="1" dirty="0"/>
              <a:t>Epidemiology</a:t>
            </a:r>
          </a:p>
          <a:p>
            <a:pPr lvl="1"/>
            <a:r>
              <a:rPr lang="en-US" dirty="0"/>
              <a:t>NEC is the most common cause of acute abdomen in </a:t>
            </a:r>
            <a:r>
              <a:rPr lang="en-US" dirty="0">
                <a:solidFill>
                  <a:srgbClr val="C00000"/>
                </a:solidFill>
              </a:rPr>
              <a:t>premature</a:t>
            </a:r>
            <a:r>
              <a:rPr lang="en-US" dirty="0"/>
              <a:t> infants.</a:t>
            </a:r>
          </a:p>
          <a:p>
            <a:pPr lvl="1"/>
            <a:r>
              <a:rPr lang="en-US" dirty="0"/>
              <a:t>Peak incidence: 2nd–4th week after birth</a:t>
            </a:r>
          </a:p>
          <a:p>
            <a:r>
              <a:rPr lang="en-US" b="1" dirty="0"/>
              <a:t>Pathophysiology</a:t>
            </a:r>
          </a:p>
          <a:p>
            <a:pPr lvl="1"/>
            <a:r>
              <a:rPr lang="en-US" dirty="0"/>
              <a:t>Idiopathic NEC: reduced bowel perfusion combined with oral feeding causes bacterial translocation into the bowel wall</a:t>
            </a:r>
          </a:p>
          <a:p>
            <a:r>
              <a:rPr lang="en-US" b="1" dirty="0"/>
              <a:t>Risk factors</a:t>
            </a:r>
          </a:p>
          <a:p>
            <a:pPr lvl="1"/>
            <a:r>
              <a:rPr lang="en-US" dirty="0">
                <a:solidFill>
                  <a:srgbClr val="C00000"/>
                </a:solidFill>
              </a:rPr>
              <a:t>Prematurity</a:t>
            </a:r>
          </a:p>
          <a:p>
            <a:pPr lvl="1"/>
            <a:r>
              <a:rPr lang="en-US" dirty="0">
                <a:solidFill>
                  <a:srgbClr val="C00000"/>
                </a:solidFill>
              </a:rPr>
              <a:t>Low birth weight</a:t>
            </a:r>
          </a:p>
          <a:p>
            <a:pPr lvl="1"/>
            <a:r>
              <a:rPr lang="en-US" dirty="0">
                <a:solidFill>
                  <a:srgbClr val="C00000"/>
                </a:solidFill>
              </a:rPr>
              <a:t>Congenital heart anomalies </a:t>
            </a:r>
            <a:r>
              <a:rPr lang="en-US" dirty="0"/>
              <a:t>and </a:t>
            </a:r>
            <a:r>
              <a:rPr lang="en-US" dirty="0">
                <a:solidFill>
                  <a:srgbClr val="C00000"/>
                </a:solidFill>
              </a:rPr>
              <a:t>perinatal asphyxia </a:t>
            </a:r>
            <a:r>
              <a:rPr lang="en-US" dirty="0"/>
              <a:t>(Difficult delivery)</a:t>
            </a:r>
          </a:p>
          <a:p>
            <a:r>
              <a:rPr lang="en-US" b="1" dirty="0"/>
              <a:t>Clinical features (Bell staging criteria)</a:t>
            </a:r>
          </a:p>
          <a:p>
            <a:pPr lvl="1"/>
            <a:r>
              <a:rPr lang="en-US" b="1" dirty="0"/>
              <a:t>Stage I</a:t>
            </a:r>
            <a:r>
              <a:rPr lang="en-US" dirty="0"/>
              <a:t>: </a:t>
            </a:r>
            <a:r>
              <a:rPr lang="en-US" b="1" dirty="0"/>
              <a:t>Suspected NEC</a:t>
            </a:r>
            <a:r>
              <a:rPr lang="en-US" dirty="0"/>
              <a:t>: Lethargy, distended and shiny abdomen, gastric retention, vomiting, diarrhea, rectal bleeding</a:t>
            </a:r>
          </a:p>
          <a:p>
            <a:pPr lvl="1"/>
            <a:r>
              <a:rPr lang="en-US" b="1" dirty="0"/>
              <a:t>Stage II</a:t>
            </a:r>
            <a:r>
              <a:rPr lang="en-US" dirty="0"/>
              <a:t>: </a:t>
            </a:r>
            <a:r>
              <a:rPr lang="en-US" b="1" dirty="0"/>
              <a:t>Proven NEC</a:t>
            </a:r>
            <a:r>
              <a:rPr lang="en-US" dirty="0"/>
              <a:t>: Stage I symptoms + abdominal tenderness, visible intestinal loops lacking peristalsis</a:t>
            </a:r>
          </a:p>
          <a:p>
            <a:pPr lvl="1"/>
            <a:r>
              <a:rPr lang="en-US" b="1" dirty="0"/>
              <a:t>Stage III</a:t>
            </a:r>
            <a:r>
              <a:rPr lang="en-US" dirty="0"/>
              <a:t>: </a:t>
            </a:r>
            <a:r>
              <a:rPr lang="en-US" b="1" dirty="0"/>
              <a:t>Advanced NEC</a:t>
            </a:r>
            <a:r>
              <a:rPr lang="en-US" dirty="0"/>
              <a:t>: Intestinal perforation, symptoms of sepsis, flank redness and if left untreated: rapid progression to disseminated intravascular coagulation (DIC) and shock</a:t>
            </a:r>
          </a:p>
        </p:txBody>
      </p:sp>
    </p:spTree>
    <p:extLst>
      <p:ext uri="{BB962C8B-B14F-4D97-AF65-F5344CB8AC3E}">
        <p14:creationId xmlns:p14="http://schemas.microsoft.com/office/powerpoint/2010/main" val="6783915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550CB-CDF0-EF7A-FFAD-82A3E2EB65AF}"/>
              </a:ext>
            </a:extLst>
          </p:cNvPr>
          <p:cNvSpPr>
            <a:spLocks noGrp="1"/>
          </p:cNvSpPr>
          <p:nvPr>
            <p:ph type="title"/>
          </p:nvPr>
        </p:nvSpPr>
        <p:spPr/>
        <p:txBody>
          <a:bodyPr/>
          <a:lstStyle/>
          <a:p>
            <a:r>
              <a:rPr lang="en-US" dirty="0"/>
              <a:t>Necrotizing enterocolitis</a:t>
            </a:r>
          </a:p>
        </p:txBody>
      </p:sp>
      <p:sp>
        <p:nvSpPr>
          <p:cNvPr id="3" name="Content Placeholder 2">
            <a:extLst>
              <a:ext uri="{FF2B5EF4-FFF2-40B4-BE49-F238E27FC236}">
                <a16:creationId xmlns:a16="http://schemas.microsoft.com/office/drawing/2014/main" id="{9AA4C140-E147-3CAF-AD37-04399C3CC174}"/>
              </a:ext>
            </a:extLst>
          </p:cNvPr>
          <p:cNvSpPr>
            <a:spLocks noGrp="1"/>
          </p:cNvSpPr>
          <p:nvPr>
            <p:ph sz="half" idx="1"/>
          </p:nvPr>
        </p:nvSpPr>
        <p:spPr>
          <a:xfrm>
            <a:off x="838199" y="1306851"/>
            <a:ext cx="6398343" cy="4870112"/>
          </a:xfrm>
        </p:spPr>
        <p:txBody>
          <a:bodyPr/>
          <a:lstStyle/>
          <a:p>
            <a:r>
              <a:rPr lang="en-US" b="1" dirty="0"/>
              <a:t>Diagnostics</a:t>
            </a:r>
          </a:p>
          <a:p>
            <a:pPr lvl="1"/>
            <a:r>
              <a:rPr lang="en-US" b="1" dirty="0"/>
              <a:t>Laboratory tests</a:t>
            </a:r>
          </a:p>
          <a:p>
            <a:pPr lvl="2"/>
            <a:r>
              <a:rPr lang="en-US" dirty="0"/>
              <a:t>Check for signs of DIC (Platelets, PT, PTT, Fibrinogen)</a:t>
            </a:r>
          </a:p>
          <a:p>
            <a:pPr lvl="2"/>
            <a:r>
              <a:rPr lang="en-US" dirty="0"/>
              <a:t>Arterial blood gas analysis: Metabolic acidosis is associated with advanced NEC</a:t>
            </a:r>
          </a:p>
          <a:p>
            <a:pPr lvl="1"/>
            <a:r>
              <a:rPr lang="en-US" b="1" dirty="0"/>
              <a:t>Imaging (Abdominal radiography)</a:t>
            </a:r>
          </a:p>
          <a:p>
            <a:pPr lvl="2"/>
            <a:r>
              <a:rPr lang="en-US" dirty="0"/>
              <a:t>Pneumatosis intestinalis: bubbles of gas within the wall of the intestine</a:t>
            </a:r>
          </a:p>
          <a:p>
            <a:pPr lvl="2"/>
            <a:r>
              <a:rPr lang="en-US" dirty="0"/>
              <a:t>Portal venous gas</a:t>
            </a:r>
          </a:p>
          <a:p>
            <a:pPr lvl="2"/>
            <a:r>
              <a:rPr lang="en-US" dirty="0"/>
              <a:t>Increased intestinal wall thickness</a:t>
            </a:r>
          </a:p>
        </p:txBody>
      </p:sp>
      <p:pic>
        <p:nvPicPr>
          <p:cNvPr id="4098" name="Picture 2" descr="Necrotizing enterocolitis">
            <a:extLst>
              <a:ext uri="{FF2B5EF4-FFF2-40B4-BE49-F238E27FC236}">
                <a16:creationId xmlns:a16="http://schemas.microsoft.com/office/drawing/2014/main" id="{33F98919-7A19-8E87-6105-2C1BE080C12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462311" y="1306851"/>
            <a:ext cx="3891489" cy="487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998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D8EE-F19A-346B-BE9B-624D756665A6}"/>
              </a:ext>
            </a:extLst>
          </p:cNvPr>
          <p:cNvSpPr>
            <a:spLocks noGrp="1"/>
          </p:cNvSpPr>
          <p:nvPr>
            <p:ph type="title"/>
          </p:nvPr>
        </p:nvSpPr>
        <p:spPr/>
        <p:txBody>
          <a:bodyPr/>
          <a:lstStyle/>
          <a:p>
            <a:r>
              <a:rPr lang="en-US" dirty="0"/>
              <a:t>Thyroglossal duct cyst – Diagnostics</a:t>
            </a:r>
          </a:p>
        </p:txBody>
      </p:sp>
      <p:sp>
        <p:nvSpPr>
          <p:cNvPr id="5" name="Content Placeholder 4">
            <a:extLst>
              <a:ext uri="{FF2B5EF4-FFF2-40B4-BE49-F238E27FC236}">
                <a16:creationId xmlns:a16="http://schemas.microsoft.com/office/drawing/2014/main" id="{F629646B-121A-5ABA-06C7-F12A10C222B9}"/>
              </a:ext>
            </a:extLst>
          </p:cNvPr>
          <p:cNvSpPr>
            <a:spLocks noGrp="1"/>
          </p:cNvSpPr>
          <p:nvPr>
            <p:ph idx="1"/>
          </p:nvPr>
        </p:nvSpPr>
        <p:spPr/>
        <p:txBody>
          <a:bodyPr>
            <a:normAutofit fontScale="92500" lnSpcReduction="20000"/>
          </a:bodyPr>
          <a:lstStyle/>
          <a:p>
            <a:r>
              <a:rPr lang="en-US" dirty="0"/>
              <a:t>Neck and thyroid examination</a:t>
            </a:r>
          </a:p>
          <a:p>
            <a:r>
              <a:rPr lang="en-US" b="1" dirty="0"/>
              <a:t>Ultrasound</a:t>
            </a:r>
            <a:r>
              <a:rPr lang="en-US" dirty="0"/>
              <a:t> of the neck to evaluate the cyst and confirm the location of the thyroid </a:t>
            </a:r>
          </a:p>
          <a:p>
            <a:pPr lvl="1"/>
            <a:r>
              <a:rPr lang="en-US" dirty="0"/>
              <a:t>Patients with thyroglossal duct cysts can have an ectopic thyroid gland.</a:t>
            </a:r>
          </a:p>
          <a:p>
            <a:pPr lvl="1"/>
            <a:r>
              <a:rPr lang="en-US" dirty="0"/>
              <a:t>In the absence of ectopy, it is important to assess the anatomical relation of the cyst to the thyroid for preoperative planning.</a:t>
            </a:r>
          </a:p>
          <a:p>
            <a:r>
              <a:rPr lang="en-US" dirty="0"/>
              <a:t>Contrast-enhanced CT of the neck: preferred imaging modality</a:t>
            </a:r>
          </a:p>
          <a:p>
            <a:pPr lvl="1"/>
            <a:r>
              <a:rPr lang="en-US" dirty="0"/>
              <a:t>Thyroglossal duct cysts are demonstrated as well-defined lesions with homogenous fluid attenuation and surrounding rim enhancement, typically close to the hyoid bone.</a:t>
            </a:r>
          </a:p>
          <a:p>
            <a:pPr lvl="1"/>
            <a:r>
              <a:rPr lang="en-US" dirty="0"/>
              <a:t>Allows for assessment of anatomical location, relation, and extent of the cyst as well as its relation to normal orthotopic thyroid tissue.</a:t>
            </a:r>
          </a:p>
          <a:p>
            <a:r>
              <a:rPr lang="en-US" dirty="0"/>
              <a:t>TSH levels </a:t>
            </a:r>
          </a:p>
          <a:p>
            <a:r>
              <a:rPr lang="en-US" dirty="0"/>
              <a:t>If an infection is suspected, fine needle aspiration should be performed for Gram stain and culture (including AFB and mycobacterial culture).</a:t>
            </a:r>
          </a:p>
        </p:txBody>
      </p:sp>
    </p:spTree>
    <p:extLst>
      <p:ext uri="{BB962C8B-B14F-4D97-AF65-F5344CB8AC3E}">
        <p14:creationId xmlns:p14="http://schemas.microsoft.com/office/powerpoint/2010/main" val="10487803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E0B68E-5B7C-472D-E24B-D44414BBA1BA}"/>
              </a:ext>
            </a:extLst>
          </p:cNvPr>
          <p:cNvSpPr>
            <a:spLocks noGrp="1"/>
          </p:cNvSpPr>
          <p:nvPr>
            <p:ph type="title"/>
          </p:nvPr>
        </p:nvSpPr>
        <p:spPr/>
        <p:txBody>
          <a:bodyPr/>
          <a:lstStyle/>
          <a:p>
            <a:r>
              <a:rPr lang="en-US" dirty="0"/>
              <a:t>Necrotizing enterocolitis</a:t>
            </a:r>
          </a:p>
        </p:txBody>
      </p:sp>
      <p:sp>
        <p:nvSpPr>
          <p:cNvPr id="6" name="Content Placeholder 5">
            <a:extLst>
              <a:ext uri="{FF2B5EF4-FFF2-40B4-BE49-F238E27FC236}">
                <a16:creationId xmlns:a16="http://schemas.microsoft.com/office/drawing/2014/main" id="{FF16C22B-DEDD-36BF-351F-041FDCA7CBA6}"/>
              </a:ext>
            </a:extLst>
          </p:cNvPr>
          <p:cNvSpPr>
            <a:spLocks noGrp="1"/>
          </p:cNvSpPr>
          <p:nvPr>
            <p:ph idx="1"/>
          </p:nvPr>
        </p:nvSpPr>
        <p:spPr/>
        <p:txBody>
          <a:bodyPr>
            <a:normAutofit fontScale="92500" lnSpcReduction="10000"/>
          </a:bodyPr>
          <a:lstStyle/>
          <a:p>
            <a:pPr marL="0" indent="0">
              <a:buNone/>
            </a:pPr>
            <a:r>
              <a:rPr lang="en-US" dirty="0"/>
              <a:t>Treatment should be initiated promptly when NEC is suspected to prevent complications such as perforation, peritonitis, and sepsis.</a:t>
            </a:r>
          </a:p>
          <a:p>
            <a:r>
              <a:rPr lang="en-US" b="1" dirty="0"/>
              <a:t>Supportive care</a:t>
            </a:r>
            <a:r>
              <a:rPr lang="en-US" dirty="0"/>
              <a:t>:</a:t>
            </a:r>
          </a:p>
          <a:p>
            <a:pPr lvl="1"/>
            <a:r>
              <a:rPr lang="en-US" dirty="0"/>
              <a:t>Stop enteral feeding → </a:t>
            </a:r>
            <a:r>
              <a:rPr lang="en-US" dirty="0">
                <a:solidFill>
                  <a:srgbClr val="C00000"/>
                </a:solidFill>
              </a:rPr>
              <a:t>parenteral feeding </a:t>
            </a:r>
            <a:r>
              <a:rPr lang="en-US" dirty="0"/>
              <a:t>and substitution of fluids</a:t>
            </a:r>
          </a:p>
          <a:p>
            <a:pPr lvl="1"/>
            <a:r>
              <a:rPr lang="en-US" dirty="0"/>
              <a:t>Gut decompression via </a:t>
            </a:r>
            <a:r>
              <a:rPr lang="en-US" dirty="0">
                <a:solidFill>
                  <a:srgbClr val="C00000"/>
                </a:solidFill>
              </a:rPr>
              <a:t>nasogastric tube</a:t>
            </a:r>
          </a:p>
          <a:p>
            <a:r>
              <a:rPr lang="en-US" b="1" dirty="0"/>
              <a:t>IV broad-spectrum antibiotics</a:t>
            </a:r>
            <a:r>
              <a:rPr lang="en-US" dirty="0"/>
              <a:t>: e.g., ampicillin, gentamicin, and metronidazole for anaerobic coverage</a:t>
            </a:r>
          </a:p>
          <a:p>
            <a:r>
              <a:rPr lang="en-US" b="1" dirty="0"/>
              <a:t>Radiographic monitoring</a:t>
            </a:r>
            <a:r>
              <a:rPr lang="en-US" dirty="0"/>
              <a:t>: plain supine abdominal radiographs </a:t>
            </a:r>
            <a:r>
              <a:rPr lang="en-US" dirty="0">
                <a:solidFill>
                  <a:srgbClr val="C00000"/>
                </a:solidFill>
              </a:rPr>
              <a:t>every 6–12 hours</a:t>
            </a:r>
            <a:r>
              <a:rPr lang="en-US" dirty="0"/>
              <a:t> in the initial phase of the disease</a:t>
            </a:r>
          </a:p>
          <a:p>
            <a:r>
              <a:rPr lang="en-US" b="1" dirty="0"/>
              <a:t>Surgery</a:t>
            </a:r>
            <a:r>
              <a:rPr lang="en-US" dirty="0"/>
              <a:t>: primary peritoneal drainage and/or laparotomy with necrotic bowel excision</a:t>
            </a:r>
          </a:p>
          <a:p>
            <a:pPr lvl="1"/>
            <a:r>
              <a:rPr lang="en-US" b="1" dirty="0"/>
              <a:t>Indications</a:t>
            </a:r>
            <a:r>
              <a:rPr lang="en-US" dirty="0"/>
              <a:t>: perforation, peritonitis, clinical worsening despite medical therapy and/or abdominal mass (Fixed-loop sign) with erythema of the abdomen wall </a:t>
            </a:r>
          </a:p>
        </p:txBody>
      </p:sp>
    </p:spTree>
    <p:extLst>
      <p:ext uri="{BB962C8B-B14F-4D97-AF65-F5344CB8AC3E}">
        <p14:creationId xmlns:p14="http://schemas.microsoft.com/office/powerpoint/2010/main" val="12155561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432F-D5C8-FF99-A596-29B0F9B8FD38}"/>
              </a:ext>
            </a:extLst>
          </p:cNvPr>
          <p:cNvSpPr>
            <a:spLocks noGrp="1"/>
          </p:cNvSpPr>
          <p:nvPr>
            <p:ph type="title"/>
          </p:nvPr>
        </p:nvSpPr>
        <p:spPr/>
        <p:txBody>
          <a:bodyPr/>
          <a:lstStyle/>
          <a:p>
            <a:r>
              <a:rPr lang="en-US" dirty="0"/>
              <a:t>Meckel diverticulum</a:t>
            </a:r>
          </a:p>
        </p:txBody>
      </p:sp>
      <p:sp>
        <p:nvSpPr>
          <p:cNvPr id="3" name="Content Placeholder 2">
            <a:extLst>
              <a:ext uri="{FF2B5EF4-FFF2-40B4-BE49-F238E27FC236}">
                <a16:creationId xmlns:a16="http://schemas.microsoft.com/office/drawing/2014/main" id="{7FDF6AFD-A929-65A5-EB0F-D7DF4C8E1499}"/>
              </a:ext>
            </a:extLst>
          </p:cNvPr>
          <p:cNvSpPr>
            <a:spLocks noGrp="1"/>
          </p:cNvSpPr>
          <p:nvPr>
            <p:ph idx="1"/>
          </p:nvPr>
        </p:nvSpPr>
        <p:spPr/>
        <p:txBody>
          <a:bodyPr>
            <a:normAutofit fontScale="92500"/>
          </a:bodyPr>
          <a:lstStyle/>
          <a:p>
            <a:r>
              <a:rPr lang="en-US" b="1" dirty="0"/>
              <a:t>The rule of two's</a:t>
            </a:r>
          </a:p>
          <a:p>
            <a:pPr lvl="1"/>
            <a:r>
              <a:rPr lang="en-US" dirty="0"/>
              <a:t>Meckel diverticulum occurs in 2% of the population, 2% are symptomatic, mostly in children &lt; 2 years, affects males twice as often as females, is located 2 feet proximal to the ileocecal valve, is ≤ 2 inches long, and can have 2 types of mucosal lining.</a:t>
            </a:r>
          </a:p>
          <a:p>
            <a:r>
              <a:rPr lang="en-US" b="1" dirty="0"/>
              <a:t>Pathophysiology</a:t>
            </a:r>
          </a:p>
          <a:p>
            <a:pPr lvl="1"/>
            <a:r>
              <a:rPr lang="en-US" dirty="0"/>
              <a:t>Incomplete obliteration of the omphalomesenteric duct → persistence of the proximal (intestinal) segment of the duct → Meckel diverticulum</a:t>
            </a:r>
          </a:p>
          <a:p>
            <a:pPr lvl="1"/>
            <a:r>
              <a:rPr lang="en-US" dirty="0"/>
              <a:t>Other anomalies arise from failed regression of the omphalomesenteric duct Umbilical polyp, omphalomesenteric fistula, umbilical sinus, umbilical cyst, and persistent fibrous band.</a:t>
            </a:r>
          </a:p>
          <a:p>
            <a:r>
              <a:rPr lang="en-US" b="1" dirty="0"/>
              <a:t>Anatomy</a:t>
            </a:r>
          </a:p>
          <a:p>
            <a:pPr lvl="1"/>
            <a:r>
              <a:rPr lang="en-US" dirty="0"/>
              <a:t>It is a </a:t>
            </a:r>
            <a:r>
              <a:rPr lang="en-US" dirty="0">
                <a:solidFill>
                  <a:srgbClr val="C00000"/>
                </a:solidFill>
              </a:rPr>
              <a:t>true diverticulum </a:t>
            </a:r>
            <a:r>
              <a:rPr lang="en-US" dirty="0"/>
              <a:t>that occurs in the ileum</a:t>
            </a:r>
          </a:p>
          <a:p>
            <a:pPr lvl="1"/>
            <a:r>
              <a:rPr lang="en-US" dirty="0"/>
              <a:t>There may be 2 types of mucosal lining: native ileal mucosa and ectopic mucosa</a:t>
            </a:r>
          </a:p>
        </p:txBody>
      </p:sp>
    </p:spTree>
    <p:extLst>
      <p:ext uri="{BB962C8B-B14F-4D97-AF65-F5344CB8AC3E}">
        <p14:creationId xmlns:p14="http://schemas.microsoft.com/office/powerpoint/2010/main" val="1157114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EFD9-EE0C-FF28-6AED-F5D95380693E}"/>
              </a:ext>
            </a:extLst>
          </p:cNvPr>
          <p:cNvSpPr>
            <a:spLocks noGrp="1"/>
          </p:cNvSpPr>
          <p:nvPr>
            <p:ph type="title"/>
          </p:nvPr>
        </p:nvSpPr>
        <p:spPr/>
        <p:txBody>
          <a:bodyPr>
            <a:normAutofit/>
          </a:bodyPr>
          <a:lstStyle/>
          <a:p>
            <a:r>
              <a:rPr lang="en-US" dirty="0"/>
              <a:t>Meckel diverticulum – Clinical features</a:t>
            </a:r>
          </a:p>
        </p:txBody>
      </p:sp>
      <p:sp>
        <p:nvSpPr>
          <p:cNvPr id="3" name="Content Placeholder 2">
            <a:extLst>
              <a:ext uri="{FF2B5EF4-FFF2-40B4-BE49-F238E27FC236}">
                <a16:creationId xmlns:a16="http://schemas.microsoft.com/office/drawing/2014/main" id="{5E63ECC4-72C1-9E1E-E14C-0F01E399EEF6}"/>
              </a:ext>
            </a:extLst>
          </p:cNvPr>
          <p:cNvSpPr>
            <a:spLocks noGrp="1"/>
          </p:cNvSpPr>
          <p:nvPr>
            <p:ph idx="1"/>
          </p:nvPr>
        </p:nvSpPr>
        <p:spPr/>
        <p:txBody>
          <a:bodyPr>
            <a:normAutofit/>
          </a:bodyPr>
          <a:lstStyle/>
          <a:p>
            <a:r>
              <a:rPr lang="en-US" dirty="0"/>
              <a:t>Asymptomatic (</a:t>
            </a:r>
            <a:r>
              <a:rPr lang="en-US" dirty="0">
                <a:solidFill>
                  <a:srgbClr val="C00000"/>
                </a:solidFill>
              </a:rPr>
              <a:t>most common manifestation</a:t>
            </a:r>
            <a:r>
              <a:rPr lang="en-US" dirty="0"/>
              <a:t>; detected incidentally)</a:t>
            </a:r>
          </a:p>
          <a:p>
            <a:r>
              <a:rPr lang="en-US" dirty="0"/>
              <a:t>Symptomatic</a:t>
            </a:r>
          </a:p>
          <a:p>
            <a:pPr lvl="1"/>
            <a:r>
              <a:rPr lang="en-US" dirty="0"/>
              <a:t>Lower gastrointestinal bleeding (</a:t>
            </a:r>
            <a:r>
              <a:rPr lang="en-US" dirty="0">
                <a:solidFill>
                  <a:srgbClr val="C00000"/>
                </a:solidFill>
              </a:rPr>
              <a:t>most common feature</a:t>
            </a:r>
            <a:r>
              <a:rPr lang="en-US" dirty="0"/>
              <a:t>)</a:t>
            </a:r>
          </a:p>
          <a:p>
            <a:pPr lvl="2"/>
            <a:r>
              <a:rPr lang="en-US" sz="2200" dirty="0"/>
              <a:t>Presence of ectopic gastric mucosa or pancreatic tissue → acid or enzyme secretion within the diverticulum → ileal ulceration → bleeding</a:t>
            </a:r>
          </a:p>
          <a:p>
            <a:pPr lvl="2"/>
            <a:r>
              <a:rPr lang="en-US" sz="2200" dirty="0"/>
              <a:t>Can manifest as:</a:t>
            </a:r>
          </a:p>
          <a:p>
            <a:pPr lvl="3"/>
            <a:r>
              <a:rPr lang="en-US" sz="2000" b="1" dirty="0"/>
              <a:t>Hematochezia</a:t>
            </a:r>
            <a:r>
              <a:rPr lang="en-US" sz="2000" dirty="0"/>
              <a:t>: Indicates a </a:t>
            </a:r>
            <a:r>
              <a:rPr lang="en-US" sz="2000" dirty="0">
                <a:solidFill>
                  <a:srgbClr val="C00000"/>
                </a:solidFill>
              </a:rPr>
              <a:t>brisk hemorrhage</a:t>
            </a:r>
          </a:p>
          <a:p>
            <a:pPr lvl="3"/>
            <a:r>
              <a:rPr lang="en-US" sz="2000" b="1" dirty="0"/>
              <a:t>Tarry stools</a:t>
            </a:r>
            <a:r>
              <a:rPr lang="en-US" sz="2000" dirty="0"/>
              <a:t>: Indicate a </a:t>
            </a:r>
            <a:r>
              <a:rPr lang="en-US" sz="2000" dirty="0">
                <a:solidFill>
                  <a:srgbClr val="C00000"/>
                </a:solidFill>
              </a:rPr>
              <a:t>slow hemorrhage</a:t>
            </a:r>
          </a:p>
          <a:p>
            <a:pPr lvl="3"/>
            <a:r>
              <a:rPr lang="en-US" sz="2000" b="1" dirty="0"/>
              <a:t>Currant jelly stools</a:t>
            </a:r>
            <a:r>
              <a:rPr lang="en-US" sz="2000" dirty="0"/>
              <a:t>: Indicate </a:t>
            </a:r>
            <a:r>
              <a:rPr lang="en-US" sz="2000" dirty="0">
                <a:solidFill>
                  <a:srgbClr val="C00000"/>
                </a:solidFill>
              </a:rPr>
              <a:t>intussusception</a:t>
            </a:r>
            <a:r>
              <a:rPr lang="en-US" sz="2000" dirty="0"/>
              <a:t> with bowel ischemia</a:t>
            </a:r>
          </a:p>
          <a:p>
            <a:pPr lvl="1"/>
            <a:r>
              <a:rPr lang="en-US" dirty="0"/>
              <a:t>Abdominal pain (typically in the right lower quadrant)</a:t>
            </a:r>
          </a:p>
          <a:p>
            <a:pPr lvl="2"/>
            <a:r>
              <a:rPr lang="en-US" dirty="0"/>
              <a:t>Due to volvulus or intussusception </a:t>
            </a:r>
            <a:r>
              <a:rPr lang="en-US" dirty="0">
                <a:sym typeface="Wingdings" panose="05000000000000000000" pitchFamily="2" charset="2"/>
              </a:rPr>
              <a:t></a:t>
            </a:r>
            <a:r>
              <a:rPr lang="en-US" dirty="0"/>
              <a:t> Episodic, crampy pain, bilious vomiting, currant jelly stools</a:t>
            </a:r>
          </a:p>
          <a:p>
            <a:pPr lvl="2"/>
            <a:r>
              <a:rPr lang="en-US" dirty="0"/>
              <a:t>Diverticulitis +/- perforation </a:t>
            </a:r>
            <a:r>
              <a:rPr lang="en-US" dirty="0">
                <a:sym typeface="Wingdings" panose="05000000000000000000" pitchFamily="2" charset="2"/>
              </a:rPr>
              <a:t></a:t>
            </a:r>
            <a:r>
              <a:rPr lang="en-US" dirty="0"/>
              <a:t> Like appendicitis </a:t>
            </a:r>
          </a:p>
        </p:txBody>
      </p:sp>
    </p:spTree>
    <p:extLst>
      <p:ext uri="{BB962C8B-B14F-4D97-AF65-F5344CB8AC3E}">
        <p14:creationId xmlns:p14="http://schemas.microsoft.com/office/powerpoint/2010/main" val="31211730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29411-EEE8-54C2-AE2F-7EC24E37CFFE}"/>
              </a:ext>
            </a:extLst>
          </p:cNvPr>
          <p:cNvSpPr>
            <a:spLocks noGrp="1"/>
          </p:cNvSpPr>
          <p:nvPr>
            <p:ph type="title"/>
          </p:nvPr>
        </p:nvSpPr>
        <p:spPr/>
        <p:txBody>
          <a:bodyPr/>
          <a:lstStyle/>
          <a:p>
            <a:r>
              <a:rPr lang="en-US" dirty="0"/>
              <a:t>Meckel diverticulum</a:t>
            </a:r>
          </a:p>
        </p:txBody>
      </p:sp>
      <p:sp>
        <p:nvSpPr>
          <p:cNvPr id="3" name="Content Placeholder 2">
            <a:extLst>
              <a:ext uri="{FF2B5EF4-FFF2-40B4-BE49-F238E27FC236}">
                <a16:creationId xmlns:a16="http://schemas.microsoft.com/office/drawing/2014/main" id="{C6578874-1888-DE93-35E8-FA12828B3DD6}"/>
              </a:ext>
            </a:extLst>
          </p:cNvPr>
          <p:cNvSpPr>
            <a:spLocks noGrp="1"/>
          </p:cNvSpPr>
          <p:nvPr>
            <p:ph idx="1"/>
          </p:nvPr>
        </p:nvSpPr>
        <p:spPr>
          <a:xfrm>
            <a:off x="838200" y="1244066"/>
            <a:ext cx="10515600" cy="5187849"/>
          </a:xfrm>
        </p:spPr>
        <p:txBody>
          <a:bodyPr>
            <a:normAutofit/>
          </a:bodyPr>
          <a:lstStyle/>
          <a:p>
            <a:r>
              <a:rPr lang="en-US" b="1" dirty="0"/>
              <a:t>Diagnostics</a:t>
            </a:r>
          </a:p>
          <a:p>
            <a:pPr lvl="1"/>
            <a:r>
              <a:rPr lang="en-US" dirty="0"/>
              <a:t>The initial work-up follows the same protocol as that for lower gastrointestinal bleeding and/or acute abdomen. </a:t>
            </a:r>
          </a:p>
          <a:p>
            <a:pPr lvl="1"/>
            <a:r>
              <a:rPr lang="en-US" dirty="0"/>
              <a:t>Only the imaging tests specific to Meckel diverticulum are mentioned here.</a:t>
            </a:r>
          </a:p>
          <a:p>
            <a:pPr lvl="2"/>
            <a:r>
              <a:rPr lang="en-US" dirty="0"/>
              <a:t>Meckel scintigraphy scan (Meckel scan): a noninvasive nuclear medicine imaging technique using radiolabeled technetium (</a:t>
            </a:r>
            <a:r>
              <a:rPr lang="en-US" dirty="0">
                <a:solidFill>
                  <a:srgbClr val="C00000"/>
                </a:solidFill>
              </a:rPr>
              <a:t>99mTc</a:t>
            </a:r>
            <a:r>
              <a:rPr lang="en-US" dirty="0"/>
              <a:t>), which is preferentially absorbed by the gastric mucosa and can identify ectopic gastric mucosa (sensitivity of 85% and a specificity of 95%)</a:t>
            </a:r>
          </a:p>
          <a:p>
            <a:pPr lvl="2"/>
            <a:r>
              <a:rPr lang="en-US" dirty="0"/>
              <a:t>Ultrasound for intussusception</a:t>
            </a:r>
          </a:p>
          <a:p>
            <a:pPr lvl="2"/>
            <a:r>
              <a:rPr lang="en-US" dirty="0"/>
              <a:t>CT Abd/Pelvis for obstruction</a:t>
            </a:r>
          </a:p>
          <a:p>
            <a:r>
              <a:rPr lang="en-US" b="1" dirty="0"/>
              <a:t>Pre-op management</a:t>
            </a:r>
          </a:p>
          <a:p>
            <a:pPr lvl="1"/>
            <a:r>
              <a:rPr lang="en-US" dirty="0"/>
              <a:t>Hydration/transfusion</a:t>
            </a:r>
          </a:p>
          <a:p>
            <a:pPr lvl="1"/>
            <a:r>
              <a:rPr lang="en-US" dirty="0"/>
              <a:t>NG decompression</a:t>
            </a:r>
          </a:p>
          <a:p>
            <a:pPr lvl="1"/>
            <a:r>
              <a:rPr lang="en-US" dirty="0"/>
              <a:t>Antibiotics</a:t>
            </a:r>
          </a:p>
        </p:txBody>
      </p:sp>
    </p:spTree>
    <p:extLst>
      <p:ext uri="{BB962C8B-B14F-4D97-AF65-F5344CB8AC3E}">
        <p14:creationId xmlns:p14="http://schemas.microsoft.com/office/powerpoint/2010/main" val="12536628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A342-9A58-2907-1081-2C614DC0681C}"/>
              </a:ext>
            </a:extLst>
          </p:cNvPr>
          <p:cNvSpPr>
            <a:spLocks noGrp="1"/>
          </p:cNvSpPr>
          <p:nvPr>
            <p:ph type="title"/>
          </p:nvPr>
        </p:nvSpPr>
        <p:spPr/>
        <p:txBody>
          <a:bodyPr/>
          <a:lstStyle/>
          <a:p>
            <a:r>
              <a:rPr lang="en-US" dirty="0"/>
              <a:t>Meckel scintigraphy scan (Meckel scan)</a:t>
            </a:r>
          </a:p>
        </p:txBody>
      </p:sp>
      <p:pic>
        <p:nvPicPr>
          <p:cNvPr id="5" name="Content Placeholder 4">
            <a:extLst>
              <a:ext uri="{FF2B5EF4-FFF2-40B4-BE49-F238E27FC236}">
                <a16:creationId xmlns:a16="http://schemas.microsoft.com/office/drawing/2014/main" id="{BD5CE324-0C0C-098D-ECAD-572F112A2A2D}"/>
              </a:ext>
            </a:extLst>
          </p:cNvPr>
          <p:cNvPicPr>
            <a:picLocks noGrp="1" noChangeAspect="1"/>
          </p:cNvPicPr>
          <p:nvPr>
            <p:ph idx="1"/>
          </p:nvPr>
        </p:nvPicPr>
        <p:blipFill>
          <a:blip r:embed="rId2"/>
          <a:stretch>
            <a:fillRect/>
          </a:stretch>
        </p:blipFill>
        <p:spPr>
          <a:xfrm>
            <a:off x="838200" y="1396249"/>
            <a:ext cx="10515600" cy="4689390"/>
          </a:xfrm>
        </p:spPr>
      </p:pic>
    </p:spTree>
    <p:extLst>
      <p:ext uri="{BB962C8B-B14F-4D97-AF65-F5344CB8AC3E}">
        <p14:creationId xmlns:p14="http://schemas.microsoft.com/office/powerpoint/2010/main" val="6540441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0FCD-3F2F-FB89-7CFA-AAD96F00C2FA}"/>
              </a:ext>
            </a:extLst>
          </p:cNvPr>
          <p:cNvSpPr>
            <a:spLocks noGrp="1"/>
          </p:cNvSpPr>
          <p:nvPr>
            <p:ph type="title"/>
          </p:nvPr>
        </p:nvSpPr>
        <p:spPr/>
        <p:txBody>
          <a:bodyPr/>
          <a:lstStyle/>
          <a:p>
            <a:r>
              <a:rPr lang="en-US" dirty="0"/>
              <a:t>Meckel diverticulum – Surgery</a:t>
            </a:r>
          </a:p>
        </p:txBody>
      </p:sp>
      <p:sp>
        <p:nvSpPr>
          <p:cNvPr id="3" name="Content Placeholder 2">
            <a:extLst>
              <a:ext uri="{FF2B5EF4-FFF2-40B4-BE49-F238E27FC236}">
                <a16:creationId xmlns:a16="http://schemas.microsoft.com/office/drawing/2014/main" id="{EBF5919C-EB81-813C-B3DB-1C3361C69454}"/>
              </a:ext>
            </a:extLst>
          </p:cNvPr>
          <p:cNvSpPr>
            <a:spLocks noGrp="1"/>
          </p:cNvSpPr>
          <p:nvPr>
            <p:ph idx="1"/>
          </p:nvPr>
        </p:nvSpPr>
        <p:spPr/>
        <p:txBody>
          <a:bodyPr>
            <a:normAutofit fontScale="92500" lnSpcReduction="10000"/>
          </a:bodyPr>
          <a:lstStyle/>
          <a:p>
            <a:r>
              <a:rPr lang="en-US" dirty="0">
                <a:solidFill>
                  <a:srgbClr val="00B050"/>
                </a:solidFill>
              </a:rPr>
              <a:t>Asymptomatic Meckel diverticulum</a:t>
            </a:r>
          </a:p>
          <a:p>
            <a:pPr lvl="1"/>
            <a:r>
              <a:rPr lang="en-US" dirty="0">
                <a:solidFill>
                  <a:srgbClr val="00B050"/>
                </a:solidFill>
              </a:rPr>
              <a:t>Incidentally detected on imaging studies: no treatment necessary</a:t>
            </a:r>
          </a:p>
          <a:p>
            <a:pPr lvl="1"/>
            <a:r>
              <a:rPr lang="en-US" dirty="0">
                <a:solidFill>
                  <a:srgbClr val="00B050"/>
                </a:solidFill>
              </a:rPr>
              <a:t>Incidentally detected on laparotomy/laparoscopy </a:t>
            </a:r>
          </a:p>
          <a:p>
            <a:pPr lvl="2"/>
            <a:r>
              <a:rPr lang="en-US" dirty="0">
                <a:solidFill>
                  <a:srgbClr val="00B050"/>
                </a:solidFill>
              </a:rPr>
              <a:t>Children or young adults: surgical resection of all incidentally detected Meckel diverticula</a:t>
            </a:r>
          </a:p>
          <a:p>
            <a:pPr lvl="2"/>
            <a:r>
              <a:rPr lang="en-US" dirty="0">
                <a:solidFill>
                  <a:srgbClr val="00B050"/>
                </a:solidFill>
              </a:rPr>
              <a:t>Adults &lt; 50 years: surgical resection only for Meckel diverticula that have a high risk of developing complications </a:t>
            </a:r>
          </a:p>
          <a:p>
            <a:pPr lvl="2"/>
            <a:r>
              <a:rPr lang="en-US" dirty="0">
                <a:solidFill>
                  <a:srgbClr val="00B050"/>
                </a:solidFill>
              </a:rPr>
              <a:t>Adults &gt; 50 years: no treatment necessary </a:t>
            </a:r>
          </a:p>
          <a:p>
            <a:r>
              <a:rPr lang="en-US" b="1" dirty="0"/>
              <a:t>Symptomatic or complicated Meckel diverticulum</a:t>
            </a:r>
          </a:p>
          <a:p>
            <a:pPr lvl="1"/>
            <a:r>
              <a:rPr lang="en-US" dirty="0"/>
              <a:t>Initial stabilization of the patient</a:t>
            </a:r>
          </a:p>
          <a:p>
            <a:pPr lvl="1"/>
            <a:r>
              <a:rPr lang="en-US" dirty="0"/>
              <a:t>Surgical resection of all symptomatic/complicated Meckel diverticula</a:t>
            </a:r>
          </a:p>
          <a:p>
            <a:r>
              <a:rPr lang="en-US" b="1" dirty="0"/>
              <a:t>Surgical procedures</a:t>
            </a:r>
          </a:p>
          <a:p>
            <a:pPr lvl="1"/>
            <a:r>
              <a:rPr lang="en-US" b="1" dirty="0"/>
              <a:t>Segmental resection</a:t>
            </a:r>
            <a:r>
              <a:rPr lang="en-US" dirty="0"/>
              <a:t>: indicated for a Meckel diverticulum that is bleeding, has a broad base, or a palpable abnormality </a:t>
            </a:r>
          </a:p>
          <a:p>
            <a:pPr lvl="1"/>
            <a:r>
              <a:rPr lang="en-US" b="1" dirty="0"/>
              <a:t>Diverticulectomy</a:t>
            </a:r>
            <a:r>
              <a:rPr lang="en-US" dirty="0"/>
              <a:t>: Meckel diverticulum is resected at the base</a:t>
            </a:r>
          </a:p>
        </p:txBody>
      </p:sp>
    </p:spTree>
    <p:extLst>
      <p:ext uri="{BB962C8B-B14F-4D97-AF65-F5344CB8AC3E}">
        <p14:creationId xmlns:p14="http://schemas.microsoft.com/office/powerpoint/2010/main" val="33781437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5F2E0-3A7E-C593-10B1-2E50FEF91B35}"/>
              </a:ext>
            </a:extLst>
          </p:cNvPr>
          <p:cNvSpPr>
            <a:spLocks noGrp="1"/>
          </p:cNvSpPr>
          <p:nvPr>
            <p:ph type="title"/>
          </p:nvPr>
        </p:nvSpPr>
        <p:spPr/>
        <p:txBody>
          <a:bodyPr/>
          <a:lstStyle/>
          <a:p>
            <a:r>
              <a:rPr lang="en-US" dirty="0"/>
              <a:t>Intussusception</a:t>
            </a:r>
          </a:p>
        </p:txBody>
      </p:sp>
      <p:sp>
        <p:nvSpPr>
          <p:cNvPr id="3" name="Content Placeholder 2">
            <a:extLst>
              <a:ext uri="{FF2B5EF4-FFF2-40B4-BE49-F238E27FC236}">
                <a16:creationId xmlns:a16="http://schemas.microsoft.com/office/drawing/2014/main" id="{A6F32FDB-F97C-4DA7-E1F2-C12765476935}"/>
              </a:ext>
            </a:extLst>
          </p:cNvPr>
          <p:cNvSpPr>
            <a:spLocks noGrp="1"/>
          </p:cNvSpPr>
          <p:nvPr>
            <p:ph idx="1"/>
          </p:nvPr>
        </p:nvSpPr>
        <p:spPr>
          <a:xfrm>
            <a:off x="838200" y="1305026"/>
            <a:ext cx="10515600" cy="4902734"/>
          </a:xfrm>
        </p:spPr>
        <p:txBody>
          <a:bodyPr>
            <a:normAutofit/>
          </a:bodyPr>
          <a:lstStyle/>
          <a:p>
            <a:r>
              <a:rPr lang="en-US" sz="2600" b="1" dirty="0"/>
              <a:t>Definition</a:t>
            </a:r>
            <a:r>
              <a:rPr lang="en-US" sz="2600" dirty="0"/>
              <a:t>: Full-thickness invagination (telescoping) of the proximal bowel into the distal contiguous intestine</a:t>
            </a:r>
          </a:p>
          <a:p>
            <a:r>
              <a:rPr lang="en-US" sz="2600" b="1" dirty="0"/>
              <a:t>Epidemiology</a:t>
            </a:r>
            <a:endParaRPr lang="en-US" sz="2600" dirty="0"/>
          </a:p>
          <a:p>
            <a:pPr lvl="1"/>
            <a:r>
              <a:rPr lang="en-US" sz="2200" dirty="0"/>
              <a:t>80-90% of intussusceptions occur in children </a:t>
            </a:r>
            <a:r>
              <a:rPr lang="en-US" sz="2200" dirty="0">
                <a:solidFill>
                  <a:srgbClr val="C00000"/>
                </a:solidFill>
              </a:rPr>
              <a:t>between 3 months and 2 years of age</a:t>
            </a:r>
          </a:p>
          <a:p>
            <a:pPr lvl="1"/>
            <a:r>
              <a:rPr lang="en-US" sz="2200" dirty="0"/>
              <a:t>The </a:t>
            </a:r>
            <a:r>
              <a:rPr lang="en-US" sz="2200" dirty="0">
                <a:solidFill>
                  <a:srgbClr val="C00000"/>
                </a:solidFill>
              </a:rPr>
              <a:t>most common </a:t>
            </a:r>
            <a:r>
              <a:rPr lang="en-US" sz="2200" dirty="0"/>
              <a:t>intussusception is </a:t>
            </a:r>
            <a:r>
              <a:rPr lang="en-US" sz="2200" dirty="0">
                <a:solidFill>
                  <a:srgbClr val="C00000"/>
                </a:solidFill>
              </a:rPr>
              <a:t>ileocolic</a:t>
            </a:r>
          </a:p>
          <a:p>
            <a:pPr lvl="1"/>
            <a:r>
              <a:rPr lang="en-US" sz="2200" dirty="0"/>
              <a:t>Ileoileal or colocolic intussusceptions are less frequent and associated more often with a pathologic lead point (e.g., Meckel's, LN, Tumor, lymphoma, Polyp)</a:t>
            </a:r>
          </a:p>
          <a:p>
            <a:r>
              <a:rPr lang="en-US" sz="2600" b="1" dirty="0"/>
              <a:t>Primary intussusception</a:t>
            </a:r>
          </a:p>
          <a:p>
            <a:pPr lvl="1"/>
            <a:r>
              <a:rPr lang="en-US" sz="2200" dirty="0"/>
              <a:t>Intussusception frequently follows viral illnesses like gastroenteritis or respiratory infections. This is because of hyperplasia of Peyer’s patches. These patches expand around the distal ileum, narrowing the lumen and promoting intussusception.</a:t>
            </a:r>
          </a:p>
          <a:p>
            <a:pPr lvl="1"/>
            <a:r>
              <a:rPr lang="en-US" sz="2200" dirty="0"/>
              <a:t>No identifiable pathologic lead point</a:t>
            </a:r>
          </a:p>
          <a:p>
            <a:pPr lvl="1"/>
            <a:r>
              <a:rPr lang="en-US" sz="2200" dirty="0">
                <a:solidFill>
                  <a:srgbClr val="C00000"/>
                </a:solidFill>
              </a:rPr>
              <a:t>Adenoviruses</a:t>
            </a:r>
            <a:r>
              <a:rPr lang="en-US" sz="2200" dirty="0"/>
              <a:t>, </a:t>
            </a:r>
            <a:r>
              <a:rPr lang="en-US" sz="2200" dirty="0">
                <a:solidFill>
                  <a:srgbClr val="C00000"/>
                </a:solidFill>
              </a:rPr>
              <a:t>rotaviruses</a:t>
            </a:r>
            <a:r>
              <a:rPr lang="en-US" sz="2200" dirty="0"/>
              <a:t>, and </a:t>
            </a:r>
            <a:r>
              <a:rPr lang="en-US" sz="2200" dirty="0">
                <a:solidFill>
                  <a:srgbClr val="C00000"/>
                </a:solidFill>
              </a:rPr>
              <a:t>rotavirus immunization </a:t>
            </a:r>
            <a:r>
              <a:rPr lang="en-US" sz="2200" dirty="0"/>
              <a:t>have been implicated</a:t>
            </a:r>
          </a:p>
        </p:txBody>
      </p:sp>
    </p:spTree>
    <p:extLst>
      <p:ext uri="{BB962C8B-B14F-4D97-AF65-F5344CB8AC3E}">
        <p14:creationId xmlns:p14="http://schemas.microsoft.com/office/powerpoint/2010/main" val="3648231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00A7-69F3-6EF0-58E8-5449F8A23816}"/>
              </a:ext>
            </a:extLst>
          </p:cNvPr>
          <p:cNvSpPr>
            <a:spLocks noGrp="1"/>
          </p:cNvSpPr>
          <p:nvPr>
            <p:ph type="title"/>
          </p:nvPr>
        </p:nvSpPr>
        <p:spPr/>
        <p:txBody>
          <a:bodyPr/>
          <a:lstStyle/>
          <a:p>
            <a:r>
              <a:rPr lang="en-US" dirty="0"/>
              <a:t>Intussusception</a:t>
            </a:r>
          </a:p>
        </p:txBody>
      </p:sp>
      <p:sp>
        <p:nvSpPr>
          <p:cNvPr id="3" name="Content Placeholder 2">
            <a:extLst>
              <a:ext uri="{FF2B5EF4-FFF2-40B4-BE49-F238E27FC236}">
                <a16:creationId xmlns:a16="http://schemas.microsoft.com/office/drawing/2014/main" id="{2F3BAE4D-449D-48C5-87FB-95C037F55F54}"/>
              </a:ext>
            </a:extLst>
          </p:cNvPr>
          <p:cNvSpPr>
            <a:spLocks noGrp="1"/>
          </p:cNvSpPr>
          <p:nvPr>
            <p:ph idx="1"/>
          </p:nvPr>
        </p:nvSpPr>
        <p:spPr/>
        <p:txBody>
          <a:bodyPr>
            <a:normAutofit fontScale="92500" lnSpcReduction="10000"/>
          </a:bodyPr>
          <a:lstStyle/>
          <a:p>
            <a:r>
              <a:rPr lang="en-US" b="1" dirty="0"/>
              <a:t>Secondary intussusception</a:t>
            </a:r>
          </a:p>
          <a:p>
            <a:pPr lvl="1"/>
            <a:r>
              <a:rPr lang="en-US" sz="2400" dirty="0"/>
              <a:t>Identifiable pathologic lead point</a:t>
            </a:r>
          </a:p>
          <a:p>
            <a:pPr lvl="1"/>
            <a:r>
              <a:rPr lang="en-US" dirty="0"/>
              <a:t>The incidence varies from 1.5–12%</a:t>
            </a:r>
          </a:p>
          <a:p>
            <a:pPr lvl="1"/>
            <a:r>
              <a:rPr lang="en-US" dirty="0"/>
              <a:t>The </a:t>
            </a:r>
            <a:r>
              <a:rPr lang="en-US" b="1" dirty="0"/>
              <a:t>most common lead point </a:t>
            </a:r>
            <a:r>
              <a:rPr lang="en-US" dirty="0"/>
              <a:t>is a </a:t>
            </a:r>
            <a:r>
              <a:rPr lang="en-US" dirty="0">
                <a:solidFill>
                  <a:srgbClr val="C00000"/>
                </a:solidFill>
              </a:rPr>
              <a:t>Meckel diverticulum </a:t>
            </a:r>
            <a:r>
              <a:rPr lang="en-US" dirty="0"/>
              <a:t>followed by polyps and duplications. Other benign lead points include the appendix, hemangiomas, carcinoid tumors, foreign bodies</a:t>
            </a:r>
          </a:p>
          <a:p>
            <a:pPr lvl="1"/>
            <a:r>
              <a:rPr lang="en-US" dirty="0"/>
              <a:t>Outside the typical age for intussusception</a:t>
            </a:r>
          </a:p>
          <a:p>
            <a:pPr lvl="1"/>
            <a:r>
              <a:rPr lang="en-US" dirty="0"/>
              <a:t>Usually ileo-ileal or colocolic</a:t>
            </a:r>
          </a:p>
          <a:p>
            <a:r>
              <a:rPr lang="en-US" b="1" dirty="0"/>
              <a:t>Clinical features</a:t>
            </a:r>
          </a:p>
          <a:p>
            <a:pPr lvl="1"/>
            <a:r>
              <a:rPr lang="en-US" dirty="0"/>
              <a:t>Acute cyclical colicky abdominal pain (sudden screaming or crying spells), often with legs drawn up, with asymptomatic intervals</a:t>
            </a:r>
          </a:p>
          <a:p>
            <a:pPr lvl="1"/>
            <a:r>
              <a:rPr lang="en-US" dirty="0"/>
              <a:t>Less than 15% of patients with intussusception present with the </a:t>
            </a:r>
            <a:r>
              <a:rPr lang="en-US" b="1" dirty="0"/>
              <a:t>classic triad of </a:t>
            </a:r>
            <a:r>
              <a:rPr lang="en-US" dirty="0">
                <a:solidFill>
                  <a:srgbClr val="C00000"/>
                </a:solidFill>
              </a:rPr>
              <a:t>abdominal pain</a:t>
            </a:r>
            <a:r>
              <a:rPr lang="en-US" dirty="0"/>
              <a:t>, a </a:t>
            </a:r>
            <a:r>
              <a:rPr lang="en-US" dirty="0">
                <a:solidFill>
                  <a:srgbClr val="C00000"/>
                </a:solidFill>
              </a:rPr>
              <a:t>palpable sausage-shaped abdominal mass</a:t>
            </a:r>
            <a:r>
              <a:rPr lang="en-US" dirty="0"/>
              <a:t>, and </a:t>
            </a:r>
            <a:r>
              <a:rPr lang="en-US" dirty="0">
                <a:solidFill>
                  <a:srgbClr val="C00000"/>
                </a:solidFill>
              </a:rPr>
              <a:t>blood per rectum</a:t>
            </a:r>
          </a:p>
          <a:p>
            <a:pPr lvl="1"/>
            <a:r>
              <a:rPr lang="en-US" dirty="0"/>
              <a:t>lethargy, dehydration, and abdominal distention are also frequent findings</a:t>
            </a:r>
          </a:p>
        </p:txBody>
      </p:sp>
    </p:spTree>
    <p:extLst>
      <p:ext uri="{BB962C8B-B14F-4D97-AF65-F5344CB8AC3E}">
        <p14:creationId xmlns:p14="http://schemas.microsoft.com/office/powerpoint/2010/main" val="20693160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31920-7808-E395-A408-014FFB7F55E6}"/>
              </a:ext>
            </a:extLst>
          </p:cNvPr>
          <p:cNvSpPr>
            <a:spLocks noGrp="1"/>
          </p:cNvSpPr>
          <p:nvPr>
            <p:ph type="title"/>
          </p:nvPr>
        </p:nvSpPr>
        <p:spPr/>
        <p:txBody>
          <a:bodyPr/>
          <a:lstStyle/>
          <a:p>
            <a:r>
              <a:rPr lang="en-US" dirty="0"/>
              <a:t>Intussusception</a:t>
            </a:r>
          </a:p>
        </p:txBody>
      </p:sp>
      <p:sp>
        <p:nvSpPr>
          <p:cNvPr id="3" name="Content Placeholder 2">
            <a:extLst>
              <a:ext uri="{FF2B5EF4-FFF2-40B4-BE49-F238E27FC236}">
                <a16:creationId xmlns:a16="http://schemas.microsoft.com/office/drawing/2014/main" id="{627748F8-CB00-5509-3390-9E72939C4B0D}"/>
              </a:ext>
            </a:extLst>
          </p:cNvPr>
          <p:cNvSpPr>
            <a:spLocks noGrp="1"/>
          </p:cNvSpPr>
          <p:nvPr>
            <p:ph idx="1"/>
          </p:nvPr>
        </p:nvSpPr>
        <p:spPr>
          <a:xfrm>
            <a:off x="838200" y="1305025"/>
            <a:ext cx="7031477" cy="5024655"/>
          </a:xfrm>
        </p:spPr>
        <p:txBody>
          <a:bodyPr>
            <a:normAutofit fontScale="92500" lnSpcReduction="20000"/>
          </a:bodyPr>
          <a:lstStyle/>
          <a:p>
            <a:r>
              <a:rPr lang="en-US" b="1" dirty="0"/>
              <a:t>Diagnostics</a:t>
            </a:r>
          </a:p>
          <a:p>
            <a:pPr lvl="1"/>
            <a:r>
              <a:rPr lang="en-US" dirty="0"/>
              <a:t>Abdominal ultrasound (best initial test): often sufficient to confirm diagnosis: </a:t>
            </a:r>
          </a:p>
          <a:p>
            <a:pPr lvl="2"/>
            <a:r>
              <a:rPr lang="en-US" sz="2200" dirty="0"/>
              <a:t>Target sign</a:t>
            </a:r>
          </a:p>
          <a:p>
            <a:pPr lvl="2"/>
            <a:r>
              <a:rPr lang="en-US" sz="2200" dirty="0"/>
              <a:t>Pseudokidney sign</a:t>
            </a:r>
          </a:p>
          <a:p>
            <a:pPr lvl="1"/>
            <a:r>
              <a:rPr lang="en-US" dirty="0"/>
              <a:t>Contrast or pneumatic enema using ultrasound or fluoroscopy (best confirmatory test): </a:t>
            </a:r>
          </a:p>
          <a:p>
            <a:pPr lvl="2"/>
            <a:r>
              <a:rPr lang="en-US" sz="2200" dirty="0"/>
              <a:t>Pneumatic insufflation</a:t>
            </a:r>
          </a:p>
          <a:p>
            <a:pPr lvl="2"/>
            <a:r>
              <a:rPr lang="en-US" sz="2200" dirty="0"/>
              <a:t>Coiled-spring sign</a:t>
            </a:r>
          </a:p>
          <a:p>
            <a:r>
              <a:rPr lang="en-US" b="1" dirty="0"/>
              <a:t>Management</a:t>
            </a:r>
          </a:p>
          <a:p>
            <a:pPr lvl="1"/>
            <a:r>
              <a:rPr lang="en-US" dirty="0"/>
              <a:t>Initial steps: nasogastric decompression and fluid resuscitation</a:t>
            </a:r>
          </a:p>
          <a:p>
            <a:pPr lvl="1"/>
            <a:r>
              <a:rPr lang="en-US" dirty="0"/>
              <a:t>Nonsurgical management (performed under continuous ultrasound or fluoroscopic guidance)</a:t>
            </a:r>
          </a:p>
          <a:p>
            <a:pPr lvl="2"/>
            <a:r>
              <a:rPr lang="en-US" sz="2200" dirty="0"/>
              <a:t>Air enema: treatment of choice</a:t>
            </a:r>
          </a:p>
          <a:p>
            <a:pPr lvl="2"/>
            <a:r>
              <a:rPr lang="en-US" sz="2200" dirty="0"/>
              <a:t>Hydrostatic reduction</a:t>
            </a:r>
          </a:p>
        </p:txBody>
      </p:sp>
      <p:pic>
        <p:nvPicPr>
          <p:cNvPr id="4098" name="Picture 2" descr="Target sign in intussusception">
            <a:extLst>
              <a:ext uri="{FF2B5EF4-FFF2-40B4-BE49-F238E27FC236}">
                <a16:creationId xmlns:a16="http://schemas.microsoft.com/office/drawing/2014/main" id="{66A4D2D8-52CE-F05C-5DA2-1A1C1ACE5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2317" y="1305025"/>
            <a:ext cx="340148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9D1DCC-76AF-2315-AFAF-BC13D10908DA}"/>
              </a:ext>
            </a:extLst>
          </p:cNvPr>
          <p:cNvPicPr>
            <a:picLocks noChangeAspect="1"/>
          </p:cNvPicPr>
          <p:nvPr/>
        </p:nvPicPr>
        <p:blipFill>
          <a:blip r:embed="rId3"/>
          <a:stretch>
            <a:fillRect/>
          </a:stretch>
        </p:blipFill>
        <p:spPr>
          <a:xfrm>
            <a:off x="7952316" y="3659119"/>
            <a:ext cx="3401483" cy="2044785"/>
          </a:xfrm>
          <a:prstGeom prst="rect">
            <a:avLst/>
          </a:prstGeom>
        </p:spPr>
      </p:pic>
    </p:spTree>
    <p:extLst>
      <p:ext uri="{BB962C8B-B14F-4D97-AF65-F5344CB8AC3E}">
        <p14:creationId xmlns:p14="http://schemas.microsoft.com/office/powerpoint/2010/main" val="1032032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1C8C-DEFD-6E04-494E-C917F1C63EC0}"/>
              </a:ext>
            </a:extLst>
          </p:cNvPr>
          <p:cNvSpPr>
            <a:spLocks noGrp="1"/>
          </p:cNvSpPr>
          <p:nvPr>
            <p:ph type="title"/>
          </p:nvPr>
        </p:nvSpPr>
        <p:spPr/>
        <p:txBody>
          <a:bodyPr/>
          <a:lstStyle/>
          <a:p>
            <a:r>
              <a:rPr lang="en-US" dirty="0"/>
              <a:t>Intussusception</a:t>
            </a:r>
          </a:p>
        </p:txBody>
      </p:sp>
      <p:sp>
        <p:nvSpPr>
          <p:cNvPr id="3" name="Content Placeholder 2">
            <a:extLst>
              <a:ext uri="{FF2B5EF4-FFF2-40B4-BE49-F238E27FC236}">
                <a16:creationId xmlns:a16="http://schemas.microsoft.com/office/drawing/2014/main" id="{5DFEA295-B92D-CB5A-56AA-FAAF40678D2F}"/>
              </a:ext>
            </a:extLst>
          </p:cNvPr>
          <p:cNvSpPr>
            <a:spLocks noGrp="1"/>
          </p:cNvSpPr>
          <p:nvPr>
            <p:ph idx="1"/>
          </p:nvPr>
        </p:nvSpPr>
        <p:spPr/>
        <p:txBody>
          <a:bodyPr>
            <a:normAutofit/>
          </a:bodyPr>
          <a:lstStyle/>
          <a:p>
            <a:r>
              <a:rPr lang="en-US" b="1" dirty="0"/>
              <a:t>Operative treatment</a:t>
            </a:r>
          </a:p>
          <a:p>
            <a:pPr lvl="1"/>
            <a:r>
              <a:rPr lang="en-US" sz="2600" b="1" dirty="0"/>
              <a:t>Indications</a:t>
            </a:r>
          </a:p>
          <a:p>
            <a:pPr lvl="2"/>
            <a:r>
              <a:rPr lang="en-US" sz="2400" dirty="0"/>
              <a:t>Irreducibility by pneumatic or hydrostatic means</a:t>
            </a:r>
          </a:p>
          <a:p>
            <a:pPr lvl="2"/>
            <a:r>
              <a:rPr lang="en-US" sz="2400" dirty="0"/>
              <a:t>Peritonitis (perforation), shock, and hemodynamic instability</a:t>
            </a:r>
          </a:p>
          <a:p>
            <a:pPr lvl="2"/>
            <a:r>
              <a:rPr lang="en-US" sz="2400" dirty="0"/>
              <a:t>Age &gt; 6 years</a:t>
            </a:r>
          </a:p>
          <a:p>
            <a:pPr lvl="2"/>
            <a:r>
              <a:rPr lang="en-US" sz="2400" dirty="0"/>
              <a:t>Duration of symptoms &gt; 24 hours</a:t>
            </a:r>
          </a:p>
          <a:p>
            <a:pPr lvl="1"/>
            <a:r>
              <a:rPr lang="en-US" sz="2600" b="1" dirty="0"/>
              <a:t>Procedure</a:t>
            </a:r>
          </a:p>
          <a:p>
            <a:pPr lvl="2"/>
            <a:r>
              <a:rPr lang="en-US" sz="2400" dirty="0"/>
              <a:t>Gentle manipulation by pushing the intussusceptum out of the intussuscipiens (rather than by pulling with traction)</a:t>
            </a:r>
          </a:p>
          <a:p>
            <a:pPr lvl="2"/>
            <a:r>
              <a:rPr lang="en-US" sz="2400" dirty="0"/>
              <a:t>If attempts at reduction cause undue injury to the bowel wall, if bowel necrosis or perforation is present, or if a pathologic lead point is identified or suspected, resection and primary anastomosis are indicated</a:t>
            </a:r>
          </a:p>
        </p:txBody>
      </p:sp>
    </p:spTree>
    <p:extLst>
      <p:ext uri="{BB962C8B-B14F-4D97-AF65-F5344CB8AC3E}">
        <p14:creationId xmlns:p14="http://schemas.microsoft.com/office/powerpoint/2010/main" val="2774580368"/>
      </p:ext>
    </p:extLst>
  </p:cSld>
  <p:clrMapOvr>
    <a:masterClrMapping/>
  </p:clrMapOvr>
</p:sld>
</file>

<file path=ppt/theme/theme1.xml><?xml version="1.0" encoding="utf-8"?>
<a:theme xmlns:a="http://schemas.openxmlformats.org/drawingml/2006/main" name="MB - Lagneh">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B - Lagneh" id="{AC434D15-D1DA-42BC-85E4-2D915A6CAE6C}" vid="{66CA60BF-F0E7-4B13-9A68-1CFAB4E3CD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MB - Lagneh</Template>
  <TotalTime>834</TotalTime>
  <Words>15429</Words>
  <Application>Microsoft Office PowerPoint</Application>
  <PresentationFormat>Widescreen</PresentationFormat>
  <Paragraphs>1818</Paragraphs>
  <Slides>181</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181</vt:i4>
      </vt:variant>
    </vt:vector>
  </HeadingPairs>
  <TitlesOfParts>
    <vt:vector size="191" baseType="lpstr">
      <vt:lpstr>Aptos</vt:lpstr>
      <vt:lpstr>Arial</vt:lpstr>
      <vt:lpstr>Arial Black</vt:lpstr>
      <vt:lpstr>Arial Nova</vt:lpstr>
      <vt:lpstr>Calibri</vt:lpstr>
      <vt:lpstr>Calibri Light</vt:lpstr>
      <vt:lpstr>Courier New</vt:lpstr>
      <vt:lpstr>Lato</vt:lpstr>
      <vt:lpstr>Wingdings</vt:lpstr>
      <vt:lpstr>MB - Lagneh</vt:lpstr>
      <vt:lpstr>Pediatrics Surgery</vt:lpstr>
      <vt:lpstr>الملاحظات</vt:lpstr>
      <vt:lpstr>Neck masses</vt:lpstr>
      <vt:lpstr>Congenital neck masses DDx</vt:lpstr>
      <vt:lpstr>Cervical lymphadenopathy</vt:lpstr>
      <vt:lpstr>Thyroglossal duct cyst</vt:lpstr>
      <vt:lpstr>Thyroglossal duct cyst</vt:lpstr>
      <vt:lpstr>Thyroglossal duct cyst – Clinical features</vt:lpstr>
      <vt:lpstr>Thyroglossal duct cyst – Diagnostics</vt:lpstr>
      <vt:lpstr>Thyroglossal duct cyst – Treatment</vt:lpstr>
      <vt:lpstr>Dermoid cyst</vt:lpstr>
      <vt:lpstr>Branchial cleft cyst</vt:lpstr>
      <vt:lpstr>Branchial arches development </vt:lpstr>
      <vt:lpstr>Presentation</vt:lpstr>
      <vt:lpstr>Branchial cleft cysts and fistulas</vt:lpstr>
      <vt:lpstr>Branchial cleft cyst</vt:lpstr>
      <vt:lpstr>Cystic hygroma</vt:lpstr>
      <vt:lpstr>Esophageal Atresia and Tracheoesophageal Fistula</vt:lpstr>
      <vt:lpstr>Gross classification of esophageal atresia</vt:lpstr>
      <vt:lpstr>PowerPoint Presentation</vt:lpstr>
      <vt:lpstr>Pathophysiology</vt:lpstr>
      <vt:lpstr>Clinical features – Overview</vt:lpstr>
      <vt:lpstr>Clinical features – Esophageal atresia</vt:lpstr>
      <vt:lpstr>Clinical features – Tracheoesophageal fistula</vt:lpstr>
      <vt:lpstr>Diagnostics</vt:lpstr>
      <vt:lpstr>Management</vt:lpstr>
      <vt:lpstr>Management cont.</vt:lpstr>
      <vt:lpstr>Management cont.</vt:lpstr>
      <vt:lpstr>DDx: Double aortic arch</vt:lpstr>
      <vt:lpstr>PowerPoint Presentation</vt:lpstr>
      <vt:lpstr>Case discussion</vt:lpstr>
      <vt:lpstr>Case discussion</vt:lpstr>
      <vt:lpstr>Case discussion</vt:lpstr>
      <vt:lpstr>Case discussion</vt:lpstr>
      <vt:lpstr>Congenital diaphragmatic hernias</vt:lpstr>
      <vt:lpstr>Embryology of the diaphragm</vt:lpstr>
      <vt:lpstr>Congenital diaphragmatic hernias</vt:lpstr>
      <vt:lpstr>Types of congenital diaphragmatic hernias</vt:lpstr>
      <vt:lpstr>Types of congenital diaphragmatic hernias</vt:lpstr>
      <vt:lpstr>Clinical features</vt:lpstr>
      <vt:lpstr>Diagnostics</vt:lpstr>
      <vt:lpstr>Chest x-ray</vt:lpstr>
      <vt:lpstr>Management</vt:lpstr>
      <vt:lpstr>Poor prognosis</vt:lpstr>
      <vt:lpstr>Acute Abdominal Pain in Children</vt:lpstr>
      <vt:lpstr>Acute Abdominal Pain in Children</vt:lpstr>
      <vt:lpstr>PowerPoint Presentation</vt:lpstr>
      <vt:lpstr>PowerPoint Presentation</vt:lpstr>
      <vt:lpstr>What are the critical components of the history?</vt:lpstr>
      <vt:lpstr>Cont.</vt:lpstr>
      <vt:lpstr>What are the critical components of the physical exam?</vt:lpstr>
      <vt:lpstr>Diagnostics</vt:lpstr>
      <vt:lpstr>Acute appendicitis</vt:lpstr>
      <vt:lpstr>Acute appendicitis – Management</vt:lpstr>
      <vt:lpstr>PowerPoint Presentation</vt:lpstr>
      <vt:lpstr>Acute mesenteric adenitis</vt:lpstr>
      <vt:lpstr>Neonatal Intestinal Obstruction</vt:lpstr>
      <vt:lpstr>PowerPoint Presentation</vt:lpstr>
      <vt:lpstr>Hypertrophic Pyloric Stenosis (HPS)</vt:lpstr>
      <vt:lpstr>Hypertrophic Pyloric Stenosis (HPS)</vt:lpstr>
      <vt:lpstr>Hypertrophic Pyloric Stenosis (HPS)</vt:lpstr>
      <vt:lpstr>Hypertrophic Pyloric Stenosis (HPS)</vt:lpstr>
      <vt:lpstr>Duodenal atresia</vt:lpstr>
      <vt:lpstr>Duodenal atresia</vt:lpstr>
      <vt:lpstr>Intestinal Atresia</vt:lpstr>
      <vt:lpstr>Intestinal Atresia</vt:lpstr>
      <vt:lpstr>Intestinal Atresia</vt:lpstr>
      <vt:lpstr>Intestinal malrotation</vt:lpstr>
      <vt:lpstr>Intestinal malrotation</vt:lpstr>
      <vt:lpstr>Intestinal malrotation</vt:lpstr>
      <vt:lpstr>Intestinal malrotation</vt:lpstr>
      <vt:lpstr>Open Ladd’s Procedure</vt:lpstr>
      <vt:lpstr>Meconium ileus</vt:lpstr>
      <vt:lpstr>Hirschsprung Disease (HD)</vt:lpstr>
      <vt:lpstr>Hirschsprung Disease (HD)</vt:lpstr>
      <vt:lpstr>Hirschsprung Disease (HD)</vt:lpstr>
      <vt:lpstr>Hirschsprung Disease (HD)</vt:lpstr>
      <vt:lpstr>Hirschsprung Disease – Abdominal X-ray</vt:lpstr>
      <vt:lpstr>Hirschsprung Disease (HD)</vt:lpstr>
      <vt:lpstr>Hirschsprung Disease (HD)</vt:lpstr>
      <vt:lpstr>GI bleeding in pediatrics</vt:lpstr>
      <vt:lpstr>Gastrointestinal bleeding</vt:lpstr>
      <vt:lpstr>Gastrointestinal bleeding</vt:lpstr>
      <vt:lpstr>The blood volume is approximately 80 ml/kg</vt:lpstr>
      <vt:lpstr>PowerPoint Presentation</vt:lpstr>
      <vt:lpstr>PowerPoint Presentation</vt:lpstr>
      <vt:lpstr>Etiology Classification</vt:lpstr>
      <vt:lpstr>Necrotizing enterocolitis</vt:lpstr>
      <vt:lpstr>Necrotizing enterocolitis</vt:lpstr>
      <vt:lpstr>Necrotizing enterocolitis</vt:lpstr>
      <vt:lpstr>Meckel diverticulum</vt:lpstr>
      <vt:lpstr>Meckel diverticulum – Clinical features</vt:lpstr>
      <vt:lpstr>Meckel diverticulum</vt:lpstr>
      <vt:lpstr>Meckel scintigraphy scan (Meckel scan)</vt:lpstr>
      <vt:lpstr>Meckel diverticulum – Surgery</vt:lpstr>
      <vt:lpstr>Intussusception</vt:lpstr>
      <vt:lpstr>Intussusception</vt:lpstr>
      <vt:lpstr>Intussusception</vt:lpstr>
      <vt:lpstr>Intussusception</vt:lpstr>
      <vt:lpstr>Neonatal surgical jaundice</vt:lpstr>
      <vt:lpstr>Biliary atresia</vt:lpstr>
      <vt:lpstr>Biliary atresia</vt:lpstr>
      <vt:lpstr>Kasai classification of biliary atresia</vt:lpstr>
      <vt:lpstr>Biliary atresia – Diagnostics (stepwise)</vt:lpstr>
      <vt:lpstr>Biliary atresia</vt:lpstr>
      <vt:lpstr>Choledochal cysts</vt:lpstr>
      <vt:lpstr>Choledochal cysts – Anatomical classification</vt:lpstr>
      <vt:lpstr>Choledochal cysts – Diagnostics</vt:lpstr>
      <vt:lpstr>Choledochal cysts</vt:lpstr>
      <vt:lpstr>Abdominal Masses of Childhood</vt:lpstr>
      <vt:lpstr>Neuroblastoma</vt:lpstr>
      <vt:lpstr>Neuroblastoma – Clinical features</vt:lpstr>
      <vt:lpstr>Neuroblastoma – Clinical features</vt:lpstr>
      <vt:lpstr>PowerPoint Presentation</vt:lpstr>
      <vt:lpstr>Neuroblastoma – Diagnostics</vt:lpstr>
      <vt:lpstr>Neuroblastoma of the adrenal gland</vt:lpstr>
      <vt:lpstr>Neuroblastoma – Treatment</vt:lpstr>
      <vt:lpstr>Neuroblastoma – Treatment</vt:lpstr>
      <vt:lpstr>Nephroblastoma (Wilms Tumor)</vt:lpstr>
      <vt:lpstr>Nephroblastoma – Associated syndromes</vt:lpstr>
      <vt:lpstr>Beckwith-Wiedemann syndrome</vt:lpstr>
      <vt:lpstr>Nephroblastoma – Clinical features</vt:lpstr>
      <vt:lpstr>PowerPoint Presentation</vt:lpstr>
      <vt:lpstr>Nephroblastoma – Diagnostics</vt:lpstr>
      <vt:lpstr>Nephroblastoma – Diagnostics</vt:lpstr>
      <vt:lpstr>Nephroblastoma – Treatment</vt:lpstr>
      <vt:lpstr>Lecture – Management</vt:lpstr>
      <vt:lpstr>Lecture – Management</vt:lpstr>
      <vt:lpstr>Lecture – Management</vt:lpstr>
      <vt:lpstr>Abdominal mass DDx</vt:lpstr>
      <vt:lpstr>Abdominal mass DDx</vt:lpstr>
      <vt:lpstr>Abdominal mass DDx</vt:lpstr>
      <vt:lpstr>Case discussion</vt:lpstr>
      <vt:lpstr>Case discussion</vt:lpstr>
      <vt:lpstr>Case discussion</vt:lpstr>
      <vt:lpstr>Case discussion</vt:lpstr>
      <vt:lpstr>Case discussion – What is your Dx and plan?</vt:lpstr>
      <vt:lpstr>Operation</vt:lpstr>
      <vt:lpstr>Lecture MCQs 1 (Answers at the end)</vt:lpstr>
      <vt:lpstr>Lecture MCQs 2 (Answers at the end)</vt:lpstr>
      <vt:lpstr>Lecture MCQs 3 (Answers at the end)</vt:lpstr>
      <vt:lpstr>Lecture MCQs Answers</vt:lpstr>
      <vt:lpstr>Ventral Wall Defects</vt:lpstr>
      <vt:lpstr>Ventral Wall Defects</vt:lpstr>
      <vt:lpstr>PowerPoint Presentation</vt:lpstr>
      <vt:lpstr>PowerPoint Presentation</vt:lpstr>
      <vt:lpstr>PowerPoint Presentation</vt:lpstr>
      <vt:lpstr>Gastroschisis Notes</vt:lpstr>
      <vt:lpstr>Other abdominal wall hernias</vt:lpstr>
      <vt:lpstr>Other abdominal wall hernias cont.</vt:lpstr>
      <vt:lpstr>Anorectal malformation</vt:lpstr>
      <vt:lpstr>Anorectal malformation</vt:lpstr>
      <vt:lpstr>Clinical features</vt:lpstr>
      <vt:lpstr>Classification</vt:lpstr>
      <vt:lpstr>Diagnosis and investigations</vt:lpstr>
      <vt:lpstr>Management</vt:lpstr>
      <vt:lpstr>Diverting colostomy (Divided Colostomy)</vt:lpstr>
      <vt:lpstr>Inguinoscrotal Swelling</vt:lpstr>
      <vt:lpstr>Inguinoscrotal Swelling in Children</vt:lpstr>
      <vt:lpstr>Hydrocele</vt:lpstr>
      <vt:lpstr>Hydrocele</vt:lpstr>
      <vt:lpstr>Inguinoscrotal hernia – Epidemiology</vt:lpstr>
      <vt:lpstr>Pathophysiology of indirect inguinal hernia</vt:lpstr>
      <vt:lpstr>Uncomplicated inguinal hernia – Clinical features</vt:lpstr>
      <vt:lpstr>Complicated inguinal hernia – Clinical features</vt:lpstr>
      <vt:lpstr>Complicated inguinal hernia – Clinical features</vt:lpstr>
      <vt:lpstr>Inguinoscrotal hernia cont.</vt:lpstr>
      <vt:lpstr>Cryptorchidism</vt:lpstr>
      <vt:lpstr>Other scrotal abnormalities</vt:lpstr>
      <vt:lpstr>Scrotal abnormalities</vt:lpstr>
      <vt:lpstr>Testicular Torsion</vt:lpstr>
      <vt:lpstr>Testicular Torsion – Clinical features</vt:lpstr>
      <vt:lpstr>Testicular Torsion – Diagnostics</vt:lpstr>
      <vt:lpstr>Differential diagnosis of scrotal pain</vt:lpstr>
      <vt:lpstr>Testicular Torsion – Treatment</vt:lpstr>
      <vt:lpstr>Circumcision</vt:lpstr>
      <vt:lpstr>Penile foreskin</vt:lpstr>
      <vt:lpstr>Indications</vt:lpstr>
      <vt:lpstr>Contraindications</vt:lpstr>
      <vt:lpstr>Management</vt:lpstr>
      <vt:lpstr>Complications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Surgery Mini-OSCE Overhaul Dossier</dc:title>
  <dc:creator>mahmoud barakat</dc:creator>
  <cp:lastModifiedBy>mahmoud barakat</cp:lastModifiedBy>
  <cp:revision>165</cp:revision>
  <dcterms:created xsi:type="dcterms:W3CDTF">2024-02-03T00:17:08Z</dcterms:created>
  <dcterms:modified xsi:type="dcterms:W3CDTF">2024-06-07T20:25:59Z</dcterms:modified>
</cp:coreProperties>
</file>