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0"/>
  </p:notesMasterIdLst>
  <p:sldIdLst>
    <p:sldId id="256" r:id="rId2"/>
    <p:sldId id="257" r:id="rId3"/>
    <p:sldId id="260" r:id="rId4"/>
    <p:sldId id="258" r:id="rId5"/>
    <p:sldId id="299" r:id="rId6"/>
    <p:sldId id="261" r:id="rId7"/>
    <p:sldId id="262" r:id="rId8"/>
    <p:sldId id="265" r:id="rId9"/>
    <p:sldId id="264" r:id="rId10"/>
    <p:sldId id="273" r:id="rId11"/>
    <p:sldId id="266" r:id="rId12"/>
    <p:sldId id="274" r:id="rId13"/>
    <p:sldId id="279" r:id="rId14"/>
    <p:sldId id="280" r:id="rId15"/>
    <p:sldId id="300" r:id="rId16"/>
    <p:sldId id="298" r:id="rId17"/>
    <p:sldId id="301" r:id="rId18"/>
    <p:sldId id="303" r:id="rId19"/>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3EED9B6-C1D1-4725-A838-FE4629F5E390}" type="datetimeFigureOut">
              <a:rPr lang="ar-JO" smtClean="0"/>
              <a:t>26/03/1443</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6F22361-2A73-4EB8-9085-0B84FE8A2A26}" type="slidenum">
              <a:rPr lang="ar-JO" smtClean="0"/>
              <a:t>‹#›</a:t>
            </a:fld>
            <a:endParaRPr lang="ar-JO"/>
          </a:p>
        </p:txBody>
      </p:sp>
    </p:spTree>
    <p:extLst>
      <p:ext uri="{BB962C8B-B14F-4D97-AF65-F5344CB8AC3E}">
        <p14:creationId xmlns:p14="http://schemas.microsoft.com/office/powerpoint/2010/main" val="75216726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10"/>
          </p:nvPr>
        </p:nvSpPr>
        <p:spPr/>
        <p:txBody>
          <a:bodyPr/>
          <a:lstStyle/>
          <a:p>
            <a:fld id="{D6F22361-2A73-4EB8-9085-0B84FE8A2A26}" type="slidenum">
              <a:rPr lang="ar-JO" smtClean="0"/>
              <a:t>7</a:t>
            </a:fld>
            <a:endParaRPr lang="ar-JO"/>
          </a:p>
        </p:txBody>
      </p:sp>
    </p:spTree>
    <p:extLst>
      <p:ext uri="{BB962C8B-B14F-4D97-AF65-F5344CB8AC3E}">
        <p14:creationId xmlns:p14="http://schemas.microsoft.com/office/powerpoint/2010/main" val="887147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DA9CD97-D3D5-412F-86E4-6E844D15C655}" type="slidenum">
              <a:rPr lang="fa-IR" smtClean="0"/>
              <a:pPr/>
              <a:t>8</a:t>
            </a:fld>
            <a:endParaRPr lang="fa-IR"/>
          </a:p>
        </p:txBody>
      </p:sp>
    </p:spTree>
    <p:extLst>
      <p:ext uri="{BB962C8B-B14F-4D97-AF65-F5344CB8AC3E}">
        <p14:creationId xmlns:p14="http://schemas.microsoft.com/office/powerpoint/2010/main" val="1345603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DA9CD97-D3D5-412F-86E4-6E844D15C655}" type="slidenum">
              <a:rPr lang="fa-IR" smtClean="0"/>
              <a:pPr/>
              <a:t>9</a:t>
            </a:fld>
            <a:endParaRPr lang="fa-IR"/>
          </a:p>
        </p:txBody>
      </p:sp>
    </p:spTree>
    <p:extLst>
      <p:ext uri="{BB962C8B-B14F-4D97-AF65-F5344CB8AC3E}">
        <p14:creationId xmlns:p14="http://schemas.microsoft.com/office/powerpoint/2010/main" val="1976982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Tree>
    <p:extLst>
      <p:ext uri="{BB962C8B-B14F-4D97-AF65-F5344CB8AC3E}">
        <p14:creationId xmlns:p14="http://schemas.microsoft.com/office/powerpoint/2010/main" val="3971434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DA9CD97-D3D5-412F-86E4-6E844D15C655}" type="slidenum">
              <a:rPr lang="fa-IR" smtClean="0"/>
              <a:pPr/>
              <a:t>11</a:t>
            </a:fld>
            <a:endParaRPr lang="fa-IR"/>
          </a:p>
        </p:txBody>
      </p:sp>
    </p:spTree>
    <p:extLst>
      <p:ext uri="{BB962C8B-B14F-4D97-AF65-F5344CB8AC3E}">
        <p14:creationId xmlns:p14="http://schemas.microsoft.com/office/powerpoint/2010/main" val="373762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t>For confirmation,  </a:t>
            </a:r>
            <a:r>
              <a:rPr lang="en-US" dirty="0" err="1" smtClean="0"/>
              <a:t>corticotropin</a:t>
            </a:r>
            <a:r>
              <a:rPr lang="en-US" dirty="0" smtClean="0"/>
              <a:t> stimulation test should be performed in most cases </a:t>
            </a:r>
            <a:r>
              <a:rPr lang="en-US" dirty="0" smtClean="0">
                <a:solidFill>
                  <a:srgbClr val="00B0F0"/>
                </a:solidFill>
              </a:rPr>
              <a:t>unless basal results are absolutely unequivocal</a:t>
            </a:r>
            <a:endParaRPr lang="fa-IR" dirty="0" smtClean="0">
              <a:solidFill>
                <a:srgbClr val="00B0F0"/>
              </a:solidFill>
            </a:endParaRPr>
          </a:p>
          <a:p>
            <a:endParaRPr lang="ar-JO" dirty="0"/>
          </a:p>
        </p:txBody>
      </p:sp>
      <p:sp>
        <p:nvSpPr>
          <p:cNvPr id="4" name="عنصر نائب لرقم الشريحة 3"/>
          <p:cNvSpPr>
            <a:spLocks noGrp="1"/>
          </p:cNvSpPr>
          <p:nvPr>
            <p:ph type="sldNum" sz="quarter" idx="10"/>
          </p:nvPr>
        </p:nvSpPr>
        <p:spPr/>
        <p:txBody>
          <a:bodyPr/>
          <a:lstStyle/>
          <a:p>
            <a:fld id="{D6F22361-2A73-4EB8-9085-0B84FE8A2A26}" type="slidenum">
              <a:rPr lang="ar-JO" smtClean="0"/>
              <a:t>12</a:t>
            </a:fld>
            <a:endParaRPr lang="ar-JO"/>
          </a:p>
        </p:txBody>
      </p:sp>
    </p:spTree>
    <p:extLst>
      <p:ext uri="{BB962C8B-B14F-4D97-AF65-F5344CB8AC3E}">
        <p14:creationId xmlns:p14="http://schemas.microsoft.com/office/powerpoint/2010/main" val="306844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DA9CD97-D3D5-412F-86E4-6E844D15C655}" type="slidenum">
              <a:rPr lang="fa-IR" smtClean="0"/>
              <a:pPr/>
              <a:t>14</a:t>
            </a:fld>
            <a:endParaRPr lang="fa-IR"/>
          </a:p>
        </p:txBody>
      </p:sp>
    </p:spTree>
    <p:extLst>
      <p:ext uri="{BB962C8B-B14F-4D97-AF65-F5344CB8AC3E}">
        <p14:creationId xmlns:p14="http://schemas.microsoft.com/office/powerpoint/2010/main" val="2327844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E61F6891-45CC-46D8-941A-BAA6E0F64AC7}" type="datetimeFigureOut">
              <a:rPr lang="ar-JO" smtClean="0"/>
              <a:t>26/03/1443</a:t>
            </a:fld>
            <a:endParaRPr lang="ar-JO"/>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JO"/>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914B7CE7-BD35-4490-9180-05DA7CB060AA}" type="slidenum">
              <a:rPr lang="ar-JO" smtClean="0"/>
              <a:t>‹#›</a:t>
            </a:fld>
            <a:endParaRPr lang="ar-JO"/>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61F6891-45CC-46D8-941A-BAA6E0F64AC7}" type="datetimeFigureOut">
              <a:rPr lang="ar-JO" smtClean="0"/>
              <a:t>26/03/1443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914B7CE7-BD35-4490-9180-05DA7CB060AA}" type="slidenum">
              <a:rPr lang="ar-JO" smtClean="0"/>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61F6891-45CC-46D8-941A-BAA6E0F64AC7}" type="datetimeFigureOut">
              <a:rPr lang="ar-JO" smtClean="0"/>
              <a:t>26/03/1443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914B7CE7-BD35-4490-9180-05DA7CB060AA}" type="slidenum">
              <a:rPr lang="ar-JO" smtClean="0"/>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E61F6891-45CC-46D8-941A-BAA6E0F64AC7}" type="datetimeFigureOut">
              <a:rPr lang="ar-JO" smtClean="0"/>
              <a:t>26/03/1443</a:t>
            </a:fld>
            <a:endParaRPr lang="ar-JO"/>
          </a:p>
        </p:txBody>
      </p:sp>
      <p:sp>
        <p:nvSpPr>
          <p:cNvPr id="9" name="عنصر نائب لرقم الشريحة 8"/>
          <p:cNvSpPr>
            <a:spLocks noGrp="1"/>
          </p:cNvSpPr>
          <p:nvPr>
            <p:ph type="sldNum" sz="quarter" idx="15"/>
          </p:nvPr>
        </p:nvSpPr>
        <p:spPr/>
        <p:txBody>
          <a:bodyPr rtlCol="0"/>
          <a:lstStyle/>
          <a:p>
            <a:fld id="{914B7CE7-BD35-4490-9180-05DA7CB060AA}" type="slidenum">
              <a:rPr lang="ar-JO" smtClean="0"/>
              <a:t>‹#›</a:t>
            </a:fld>
            <a:endParaRPr lang="ar-JO"/>
          </a:p>
        </p:txBody>
      </p:sp>
      <p:sp>
        <p:nvSpPr>
          <p:cNvPr id="10" name="عنصر نائب للتذييل 9"/>
          <p:cNvSpPr>
            <a:spLocks noGrp="1"/>
          </p:cNvSpPr>
          <p:nvPr>
            <p:ph type="ftr" sz="quarter" idx="16"/>
          </p:nvPr>
        </p:nvSpPr>
        <p:spPr/>
        <p:txBody>
          <a:bodyPr rtlCol="0"/>
          <a:lstStyle/>
          <a:p>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E61F6891-45CC-46D8-941A-BAA6E0F64AC7}" type="datetimeFigureOut">
              <a:rPr lang="ar-JO" smtClean="0"/>
              <a:t>26/03/1443</a:t>
            </a:fld>
            <a:endParaRPr lang="ar-JO"/>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JO"/>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914B7CE7-BD35-4490-9180-05DA7CB060AA}" type="slidenum">
              <a:rPr lang="ar-JO" smtClean="0"/>
              <a:t>‹#›</a:t>
            </a:fld>
            <a:endParaRPr lang="ar-J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E61F6891-45CC-46D8-941A-BAA6E0F64AC7}" type="datetimeFigureOut">
              <a:rPr lang="ar-JO" smtClean="0"/>
              <a:t>26/03/1443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914B7CE7-BD35-4490-9180-05DA7CB060AA}" type="slidenum">
              <a:rPr lang="ar-JO" smtClean="0"/>
              <a:t>‹#›</a:t>
            </a:fld>
            <a:endParaRPr lang="ar-JO"/>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E61F6891-45CC-46D8-941A-BAA6E0F64AC7}" type="datetimeFigureOut">
              <a:rPr lang="ar-JO" smtClean="0"/>
              <a:t>26/03/1443</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914B7CE7-BD35-4490-9180-05DA7CB060AA}" type="slidenum">
              <a:rPr lang="ar-JO" smtClean="0"/>
              <a:t>‹#›</a:t>
            </a:fld>
            <a:endParaRPr lang="ar-JO"/>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E61F6891-45CC-46D8-941A-BAA6E0F64AC7}" type="datetimeFigureOut">
              <a:rPr lang="ar-JO" smtClean="0"/>
              <a:t>26/03/1443</a:t>
            </a:fld>
            <a:endParaRPr lang="ar-JO"/>
          </a:p>
        </p:txBody>
      </p:sp>
      <p:sp>
        <p:nvSpPr>
          <p:cNvPr id="7" name="عنصر نائب لرقم الشريحة 6"/>
          <p:cNvSpPr>
            <a:spLocks noGrp="1"/>
          </p:cNvSpPr>
          <p:nvPr>
            <p:ph type="sldNum" sz="quarter" idx="11"/>
          </p:nvPr>
        </p:nvSpPr>
        <p:spPr/>
        <p:txBody>
          <a:bodyPr rtlCol="0"/>
          <a:lstStyle/>
          <a:p>
            <a:fld id="{914B7CE7-BD35-4490-9180-05DA7CB060AA}" type="slidenum">
              <a:rPr lang="ar-JO" smtClean="0"/>
              <a:t>‹#›</a:t>
            </a:fld>
            <a:endParaRPr lang="ar-JO"/>
          </a:p>
        </p:txBody>
      </p:sp>
      <p:sp>
        <p:nvSpPr>
          <p:cNvPr id="8" name="عنصر نائب للتذييل 7"/>
          <p:cNvSpPr>
            <a:spLocks noGrp="1"/>
          </p:cNvSpPr>
          <p:nvPr>
            <p:ph type="ftr" sz="quarter" idx="12"/>
          </p:nvPr>
        </p:nvSpPr>
        <p:spPr/>
        <p:txBody>
          <a:bodyPr rtlCol="0"/>
          <a:lstStyle/>
          <a:p>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61F6891-45CC-46D8-941A-BAA6E0F64AC7}" type="datetimeFigureOut">
              <a:rPr lang="ar-JO" smtClean="0"/>
              <a:t>26/03/1443</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914B7CE7-BD35-4490-9180-05DA7CB060AA}" type="slidenum">
              <a:rPr lang="ar-JO" smtClean="0"/>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E61F6891-45CC-46D8-941A-BAA6E0F64AC7}" type="datetimeFigureOut">
              <a:rPr lang="ar-JO" smtClean="0"/>
              <a:t>26/03/1443</a:t>
            </a:fld>
            <a:endParaRPr lang="ar-JO"/>
          </a:p>
        </p:txBody>
      </p:sp>
      <p:sp>
        <p:nvSpPr>
          <p:cNvPr id="22" name="عنصر نائب لرقم الشريحة 21"/>
          <p:cNvSpPr>
            <a:spLocks noGrp="1"/>
          </p:cNvSpPr>
          <p:nvPr>
            <p:ph type="sldNum" sz="quarter" idx="15"/>
          </p:nvPr>
        </p:nvSpPr>
        <p:spPr/>
        <p:txBody>
          <a:bodyPr rtlCol="0"/>
          <a:lstStyle/>
          <a:p>
            <a:fld id="{914B7CE7-BD35-4490-9180-05DA7CB060AA}" type="slidenum">
              <a:rPr lang="ar-JO" smtClean="0"/>
              <a:t>‹#›</a:t>
            </a:fld>
            <a:endParaRPr lang="ar-JO"/>
          </a:p>
        </p:txBody>
      </p:sp>
      <p:sp>
        <p:nvSpPr>
          <p:cNvPr id="23" name="عنصر نائب للتذييل 22"/>
          <p:cNvSpPr>
            <a:spLocks noGrp="1"/>
          </p:cNvSpPr>
          <p:nvPr>
            <p:ph type="ftr" sz="quarter" idx="16"/>
          </p:nvPr>
        </p:nvSpPr>
        <p:spPr/>
        <p:txBody>
          <a:bodyPr rtlCol="0"/>
          <a:lstStyle/>
          <a:p>
            <a:endParaRPr lang="ar-J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E61F6891-45CC-46D8-941A-BAA6E0F64AC7}" type="datetimeFigureOut">
              <a:rPr lang="ar-JO" smtClean="0"/>
              <a:t>26/03/1443</a:t>
            </a:fld>
            <a:endParaRPr lang="ar-JO"/>
          </a:p>
        </p:txBody>
      </p:sp>
      <p:sp>
        <p:nvSpPr>
          <p:cNvPr id="18" name="عنصر نائب لرقم الشريحة 17"/>
          <p:cNvSpPr>
            <a:spLocks noGrp="1"/>
          </p:cNvSpPr>
          <p:nvPr>
            <p:ph type="sldNum" sz="quarter" idx="11"/>
          </p:nvPr>
        </p:nvSpPr>
        <p:spPr/>
        <p:txBody>
          <a:bodyPr rtlCol="0"/>
          <a:lstStyle/>
          <a:p>
            <a:fld id="{914B7CE7-BD35-4490-9180-05DA7CB060AA}" type="slidenum">
              <a:rPr lang="ar-JO" smtClean="0"/>
              <a:t>‹#›</a:t>
            </a:fld>
            <a:endParaRPr lang="ar-JO"/>
          </a:p>
        </p:txBody>
      </p:sp>
      <p:sp>
        <p:nvSpPr>
          <p:cNvPr id="21" name="عنصر نائب للتذييل 20"/>
          <p:cNvSpPr>
            <a:spLocks noGrp="1"/>
          </p:cNvSpPr>
          <p:nvPr>
            <p:ph type="ftr" sz="quarter" idx="12"/>
          </p:nvPr>
        </p:nvSpPr>
        <p:spPr/>
        <p:txBody>
          <a:bodyPr rtlCol="0"/>
          <a:lstStyle/>
          <a:p>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61F6891-45CC-46D8-941A-BAA6E0F64AC7}" type="datetimeFigureOut">
              <a:rPr lang="ar-JO" smtClean="0"/>
              <a:t>26/03/1443</a:t>
            </a:fld>
            <a:endParaRPr lang="ar-JO"/>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JO"/>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14B7CE7-BD35-4490-9180-05DA7CB060AA}" type="slidenum">
              <a:rPr lang="ar-JO" smtClean="0"/>
              <a:t>‹#›</a:t>
            </a:fld>
            <a:endParaRPr lang="ar-J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Adrenal insufficiency  </a:t>
            </a:r>
            <a:endParaRPr lang="ar-JO" dirty="0"/>
          </a:p>
        </p:txBody>
      </p:sp>
      <p:sp>
        <p:nvSpPr>
          <p:cNvPr id="3" name="عنوان فرعي 2"/>
          <p:cNvSpPr>
            <a:spLocks noGrp="1"/>
          </p:cNvSpPr>
          <p:nvPr>
            <p:ph type="subTitle" idx="1"/>
          </p:nvPr>
        </p:nvSpPr>
        <p:spPr/>
        <p:txBody>
          <a:bodyPr/>
          <a:lstStyle/>
          <a:p>
            <a:r>
              <a:rPr lang="en-US" dirty="0" err="1" smtClean="0"/>
              <a:t>Dr</a:t>
            </a:r>
            <a:r>
              <a:rPr lang="en-US" dirty="0" smtClean="0"/>
              <a:t> </a:t>
            </a:r>
            <a:r>
              <a:rPr lang="en-US" dirty="0" err="1" smtClean="0"/>
              <a:t>Miran</a:t>
            </a:r>
            <a:r>
              <a:rPr lang="en-US" dirty="0" smtClean="0"/>
              <a:t> </a:t>
            </a:r>
            <a:r>
              <a:rPr lang="en-US" dirty="0" err="1" smtClean="0"/>
              <a:t>Bataineh</a:t>
            </a:r>
            <a:endParaRPr lang="ar-JO" dirty="0"/>
          </a:p>
        </p:txBody>
      </p:sp>
      <p:sp>
        <p:nvSpPr>
          <p:cNvPr id="4" name="object 8"/>
          <p:cNvSpPr>
            <a:spLocks noChangeArrowheads="1"/>
          </p:cNvSpPr>
          <p:nvPr/>
        </p:nvSpPr>
        <p:spPr bwMode="auto">
          <a:xfrm>
            <a:off x="2483768" y="836712"/>
            <a:ext cx="5904656" cy="29158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a:p>
        </p:txBody>
      </p:sp>
    </p:spTree>
    <p:extLst>
      <p:ext uri="{BB962C8B-B14F-4D97-AF65-F5344CB8AC3E}">
        <p14:creationId xmlns:p14="http://schemas.microsoft.com/office/powerpoint/2010/main" val="1350303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5319464" y="2169368"/>
            <a:ext cx="3429000" cy="4572000"/>
          </a:xfrm>
        </p:spPr>
      </p:pic>
      <p:sp>
        <p:nvSpPr>
          <p:cNvPr id="3" name="AutoShape 2" descr="blob:https://web.whatsapp.com/4c252b5a-46f0-4098-b30c-29606c4cc17a"/>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8" name="object 3"/>
          <p:cNvSpPr>
            <a:spLocks noGrp="1" noChangeArrowheads="1"/>
          </p:cNvSpPr>
          <p:nvPr>
            <p:ph sz="quarter" idx="1"/>
          </p:nvPr>
        </p:nvSpPr>
        <p:spPr bwMode="auto">
          <a:xfrm>
            <a:off x="755576" y="304056"/>
            <a:ext cx="3816424" cy="254888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ar-JO" dirty="0"/>
          </a:p>
        </p:txBody>
      </p:sp>
      <p:sp>
        <p:nvSpPr>
          <p:cNvPr id="10" name="مربع نص 9"/>
          <p:cNvSpPr txBox="1"/>
          <p:nvPr/>
        </p:nvSpPr>
        <p:spPr>
          <a:xfrm>
            <a:off x="395536" y="2996952"/>
            <a:ext cx="4536504" cy="3970318"/>
          </a:xfrm>
          <a:prstGeom prst="rect">
            <a:avLst/>
          </a:prstGeom>
          <a:noFill/>
        </p:spPr>
        <p:txBody>
          <a:bodyPr wrap="square" rtlCol="1">
            <a:spAutoFit/>
          </a:bodyPr>
          <a:lstStyle/>
          <a:p>
            <a:pPr algn="l" rtl="0"/>
            <a:r>
              <a:rPr lang="en-US" dirty="0"/>
              <a:t>A distinguishing feature of PAI is the hyperpigmentation , which is caused by excess </a:t>
            </a:r>
            <a:r>
              <a:rPr lang="en-US" b="1" dirty="0">
                <a:solidFill>
                  <a:srgbClr val="FF0000"/>
                </a:solidFill>
              </a:rPr>
              <a:t>POMC hormone </a:t>
            </a:r>
            <a:r>
              <a:rPr lang="en-US" dirty="0"/>
              <a:t>, a precursor of ACTH </a:t>
            </a:r>
            <a:br>
              <a:rPr lang="en-US" dirty="0"/>
            </a:br>
            <a:r>
              <a:rPr lang="en-US" dirty="0"/>
              <a:t>Which is also a precursor of </a:t>
            </a:r>
            <a:r>
              <a:rPr lang="en-US" b="1" dirty="0">
                <a:solidFill>
                  <a:srgbClr val="FF0000"/>
                </a:solidFill>
              </a:rPr>
              <a:t>MSH</a:t>
            </a:r>
            <a:r>
              <a:rPr lang="en-US" dirty="0"/>
              <a:t> &gt;&gt; </a:t>
            </a:r>
            <a:r>
              <a:rPr lang="en-US" dirty="0" smtClean="0"/>
              <a:t>that </a:t>
            </a:r>
            <a:r>
              <a:rPr lang="en-US" dirty="0" err="1"/>
              <a:t>inhances</a:t>
            </a:r>
            <a:r>
              <a:rPr lang="en-US" dirty="0"/>
              <a:t> melanin production in the skin.</a:t>
            </a:r>
          </a:p>
          <a:p>
            <a:pPr algn="l" rtl="0"/>
            <a:r>
              <a:rPr lang="en-US" dirty="0"/>
              <a:t>ACTH also has MSH like sequence and can cause increased pigmentation itself</a:t>
            </a:r>
          </a:p>
          <a:p>
            <a:pPr algn="l" rtl="0"/>
            <a:endParaRPr lang="en-US" dirty="0" smtClean="0"/>
          </a:p>
          <a:p>
            <a:pPr algn="l" rtl="0"/>
            <a:r>
              <a:rPr lang="en-US" dirty="0" smtClean="0">
                <a:solidFill>
                  <a:srgbClr val="FF0000"/>
                </a:solidFill>
              </a:rPr>
              <a:t>Conversely, </a:t>
            </a:r>
            <a:r>
              <a:rPr lang="en-US" dirty="0">
                <a:solidFill>
                  <a:srgbClr val="FF0000"/>
                </a:solidFill>
              </a:rPr>
              <a:t>in secondary adrenal insufficiency , the skin </a:t>
            </a:r>
            <a:r>
              <a:rPr lang="en-US" b="1" u="sng" dirty="0">
                <a:solidFill>
                  <a:srgbClr val="FF0000"/>
                </a:solidFill>
              </a:rPr>
              <a:t>is pale </a:t>
            </a:r>
            <a:r>
              <a:rPr lang="en-US" dirty="0">
                <a:solidFill>
                  <a:srgbClr val="FF0000"/>
                </a:solidFill>
              </a:rPr>
              <a:t>due to lack of ACTH </a:t>
            </a:r>
            <a:endParaRPr lang="ar-JO" dirty="0">
              <a:solidFill>
                <a:srgbClr val="FF0000"/>
              </a:solidFill>
            </a:endParaRPr>
          </a:p>
          <a:p>
            <a:pPr algn="l" rtl="0"/>
            <a:endParaRPr lang="ar-JO" dirty="0"/>
          </a:p>
        </p:txBody>
      </p:sp>
    </p:spTree>
    <p:extLst>
      <p:ext uri="{BB962C8B-B14F-4D97-AF65-F5344CB8AC3E}">
        <p14:creationId xmlns:p14="http://schemas.microsoft.com/office/powerpoint/2010/main" val="4244584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0" y="0"/>
            <a:ext cx="8458200" cy="6417254"/>
          </a:xfrm>
          <a:prstGeom prst="rect">
            <a:avLst/>
          </a:prstGeom>
          <a:noFill/>
          <a:ln w="9525">
            <a:noFill/>
            <a:miter lim="800000"/>
            <a:headEnd/>
            <a:tailEnd/>
          </a:ln>
          <a:effectLst/>
        </p:spPr>
      </p:pic>
      <p:sp>
        <p:nvSpPr>
          <p:cNvPr id="3" name="Rectangle 2"/>
          <p:cNvSpPr/>
          <p:nvPr/>
        </p:nvSpPr>
        <p:spPr>
          <a:xfrm>
            <a:off x="428596" y="6417254"/>
            <a:ext cx="4048737" cy="369332"/>
          </a:xfrm>
          <a:prstGeom prst="rect">
            <a:avLst/>
          </a:prstGeom>
        </p:spPr>
        <p:txBody>
          <a:bodyPr wrap="none">
            <a:spAutoFit/>
          </a:bodyPr>
          <a:lstStyle/>
          <a:p>
            <a:pPr algn="l" rtl="0"/>
            <a:r>
              <a:rPr lang="en-US" dirty="0" smtClean="0"/>
              <a:t>Williams endocrinology text book 2016</a:t>
            </a:r>
          </a:p>
        </p:txBody>
      </p:sp>
    </p:spTree>
    <p:extLst>
      <p:ext uri="{BB962C8B-B14F-4D97-AF65-F5344CB8AC3E}">
        <p14:creationId xmlns:p14="http://schemas.microsoft.com/office/powerpoint/2010/main" val="463208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7467600" cy="1143000"/>
          </a:xfrm>
        </p:spPr>
        <p:txBody>
          <a:bodyPr/>
          <a:lstStyle/>
          <a:p>
            <a:r>
              <a:rPr lang="en-US" dirty="0" smtClean="0"/>
              <a:t>Work up?</a:t>
            </a:r>
            <a:endParaRPr lang="en-US" dirty="0"/>
          </a:p>
        </p:txBody>
      </p:sp>
      <p:sp>
        <p:nvSpPr>
          <p:cNvPr id="3" name="Content Placeholder 2"/>
          <p:cNvSpPr>
            <a:spLocks noGrp="1"/>
          </p:cNvSpPr>
          <p:nvPr>
            <p:ph idx="1"/>
          </p:nvPr>
        </p:nvSpPr>
        <p:spPr>
          <a:xfrm>
            <a:off x="0" y="1417638"/>
            <a:ext cx="8458200" cy="5440362"/>
          </a:xfrm>
        </p:spPr>
        <p:txBody>
          <a:bodyPr>
            <a:normAutofit fontScale="92500" lnSpcReduction="20000"/>
          </a:bodyPr>
          <a:lstStyle/>
          <a:p>
            <a:pPr algn="l" rtl="0"/>
            <a:r>
              <a:rPr lang="en-US" dirty="0" smtClean="0"/>
              <a:t>Routine labs including CBC , kidney function &amp;electrolytes</a:t>
            </a:r>
          </a:p>
          <a:p>
            <a:pPr algn="l" rtl="0"/>
            <a:r>
              <a:rPr lang="en-US" b="1" dirty="0" smtClean="0">
                <a:solidFill>
                  <a:srgbClr val="FF0000"/>
                </a:solidFill>
              </a:rPr>
              <a:t>8:00 </a:t>
            </a:r>
            <a:r>
              <a:rPr lang="en-US" b="1" dirty="0">
                <a:solidFill>
                  <a:srgbClr val="FF0000"/>
                </a:solidFill>
              </a:rPr>
              <a:t>am serum </a:t>
            </a:r>
            <a:r>
              <a:rPr lang="en-US" b="1" dirty="0" smtClean="0">
                <a:solidFill>
                  <a:srgbClr val="FF0000"/>
                </a:solidFill>
              </a:rPr>
              <a:t>cortisol level </a:t>
            </a:r>
            <a:r>
              <a:rPr lang="en-US" dirty="0" smtClean="0"/>
              <a:t>, if </a:t>
            </a:r>
            <a:r>
              <a:rPr lang="en-US" dirty="0"/>
              <a:t>&lt;3 µg/</a:t>
            </a:r>
            <a:r>
              <a:rPr lang="en-US" dirty="0" err="1"/>
              <a:t>dL</a:t>
            </a:r>
            <a:r>
              <a:rPr lang="en-US" dirty="0"/>
              <a:t> diagnoses cortisol deficiency and values &gt;</a:t>
            </a:r>
            <a:r>
              <a:rPr lang="en-US" dirty="0" smtClean="0"/>
              <a:t>15 </a:t>
            </a:r>
            <a:r>
              <a:rPr lang="en-US" dirty="0"/>
              <a:t>µg/</a:t>
            </a:r>
            <a:r>
              <a:rPr lang="en-US" dirty="0" err="1"/>
              <a:t>dL</a:t>
            </a:r>
            <a:r>
              <a:rPr lang="en-US" dirty="0"/>
              <a:t> exclude the diagnosis.</a:t>
            </a:r>
            <a:endParaRPr lang="en-US" dirty="0" smtClean="0"/>
          </a:p>
          <a:p>
            <a:pPr algn="l" rtl="0"/>
            <a:r>
              <a:rPr lang="en-US" b="1" dirty="0" err="1" smtClean="0">
                <a:solidFill>
                  <a:srgbClr val="FF0000"/>
                </a:solidFill>
              </a:rPr>
              <a:t>Cosyntropin</a:t>
            </a:r>
            <a:r>
              <a:rPr lang="en-US" b="1" dirty="0" smtClean="0">
                <a:solidFill>
                  <a:srgbClr val="FF0000"/>
                </a:solidFill>
              </a:rPr>
              <a:t> stimulation test</a:t>
            </a:r>
            <a:r>
              <a:rPr lang="en-US" dirty="0" smtClean="0"/>
              <a:t> with baseline cortisol and </a:t>
            </a:r>
            <a:r>
              <a:rPr lang="en-US" dirty="0"/>
              <a:t>ACTH. </a:t>
            </a:r>
            <a:r>
              <a:rPr lang="en-US" dirty="0" smtClean="0">
                <a:sym typeface="Wingdings" pitchFamily="2" charset="2"/>
              </a:rPr>
              <a:t> </a:t>
            </a:r>
            <a:r>
              <a:rPr lang="en-US" dirty="0" smtClean="0"/>
              <a:t>For </a:t>
            </a:r>
            <a:r>
              <a:rPr lang="en-US" dirty="0" err="1"/>
              <a:t>nondiagnostic</a:t>
            </a:r>
            <a:r>
              <a:rPr lang="en-US" dirty="0"/>
              <a:t> cortisol values, select stimulation testing with synthetic ACTH (</a:t>
            </a:r>
            <a:r>
              <a:rPr lang="en-US" dirty="0" err="1" smtClean="0"/>
              <a:t>cosyntropin</a:t>
            </a:r>
            <a:r>
              <a:rPr lang="en-US" dirty="0" smtClean="0"/>
              <a:t>) </a:t>
            </a:r>
            <a:r>
              <a:rPr lang="en-US" dirty="0" smtClean="0">
                <a:sym typeface="Wingdings" pitchFamily="2" charset="2"/>
              </a:rPr>
              <a:t> </a:t>
            </a:r>
            <a:r>
              <a:rPr lang="en-US" dirty="0" smtClean="0"/>
              <a:t>A </a:t>
            </a:r>
            <a:r>
              <a:rPr lang="en-US" dirty="0"/>
              <a:t>stimulated serum cortisol  &gt;18 µg/</a:t>
            </a:r>
            <a:r>
              <a:rPr lang="en-US" dirty="0" err="1"/>
              <a:t>dL</a:t>
            </a:r>
            <a:r>
              <a:rPr lang="en-US" dirty="0"/>
              <a:t> excludes adrenal </a:t>
            </a:r>
            <a:r>
              <a:rPr lang="en-US" dirty="0" smtClean="0"/>
              <a:t>insufficiency , values &lt; 18 confirms the diagnosis .</a:t>
            </a:r>
          </a:p>
          <a:p>
            <a:pPr algn="l" rtl="0"/>
            <a:r>
              <a:rPr lang="en-US" b="1" dirty="0" smtClean="0">
                <a:solidFill>
                  <a:srgbClr val="FF0000"/>
                </a:solidFill>
              </a:rPr>
              <a:t>Morning ACTH level </a:t>
            </a:r>
            <a:r>
              <a:rPr lang="en-US" dirty="0" smtClean="0"/>
              <a:t>can help </a:t>
            </a:r>
            <a:r>
              <a:rPr lang="en-US" dirty="0" err="1" smtClean="0"/>
              <a:t>ditinguish</a:t>
            </a:r>
            <a:r>
              <a:rPr lang="en-US" dirty="0" smtClean="0"/>
              <a:t> primary from secondary adrenal deficiency</a:t>
            </a:r>
          </a:p>
          <a:p>
            <a:pPr algn="l" rtl="0"/>
            <a:r>
              <a:rPr lang="en-US" b="1" u="sng" dirty="0" smtClean="0">
                <a:solidFill>
                  <a:srgbClr val="00B0F0"/>
                </a:solidFill>
              </a:rPr>
              <a:t>Imaging</a:t>
            </a:r>
            <a:r>
              <a:rPr lang="en-US" dirty="0" smtClean="0"/>
              <a:t>:</a:t>
            </a:r>
          </a:p>
          <a:p>
            <a:pPr marL="457200" indent="-342900" algn="l" rtl="0">
              <a:buFont typeface="Wingdings" pitchFamily="2" charset="2"/>
              <a:buChar char="Ø"/>
            </a:pPr>
            <a:r>
              <a:rPr lang="en-US" dirty="0" smtClean="0"/>
              <a:t>If morning ACTH is elevated (&gt;20pg/ml) </a:t>
            </a:r>
            <a:r>
              <a:rPr lang="en-US" dirty="0" smtClean="0">
                <a:sym typeface="Wingdings" pitchFamily="2" charset="2"/>
              </a:rPr>
              <a:t></a:t>
            </a:r>
            <a:r>
              <a:rPr lang="en-US" dirty="0" smtClean="0"/>
              <a:t> Primary </a:t>
            </a:r>
            <a:r>
              <a:rPr lang="en-US" dirty="0" err="1" smtClean="0"/>
              <a:t>hypoadrenalism</a:t>
            </a:r>
            <a:r>
              <a:rPr lang="en-US" dirty="0" smtClean="0"/>
              <a:t> </a:t>
            </a:r>
            <a:r>
              <a:rPr lang="en-US" dirty="0" smtClean="0">
                <a:sym typeface="Wingdings" panose="05000000000000000000" pitchFamily="2" charset="2"/>
              </a:rPr>
              <a:t> Do</a:t>
            </a:r>
            <a:r>
              <a:rPr lang="en-US" dirty="0" smtClean="0"/>
              <a:t> Adrenal CT </a:t>
            </a:r>
            <a:endParaRPr lang="en-US" dirty="0"/>
          </a:p>
          <a:p>
            <a:pPr marL="457200" indent="-342900" algn="l" rtl="0">
              <a:buFont typeface="Wingdings" pitchFamily="2" charset="2"/>
              <a:buChar char="Ø"/>
            </a:pPr>
            <a:r>
              <a:rPr lang="en-US" dirty="0" smtClean="0"/>
              <a:t>If morning ACTH is suppressed or normal </a:t>
            </a:r>
            <a:r>
              <a:rPr lang="en-US" dirty="0" smtClean="0">
                <a:sym typeface="Wingdings" pitchFamily="2" charset="2"/>
              </a:rPr>
              <a:t> </a:t>
            </a:r>
            <a:r>
              <a:rPr lang="en-US" dirty="0" smtClean="0"/>
              <a:t>Secondary </a:t>
            </a:r>
            <a:r>
              <a:rPr lang="en-US" dirty="0" err="1" smtClean="0"/>
              <a:t>hypoadrenalism</a:t>
            </a:r>
            <a:r>
              <a:rPr lang="en-US" dirty="0" smtClean="0"/>
              <a:t> </a:t>
            </a:r>
            <a:r>
              <a:rPr lang="en-US" dirty="0" smtClean="0">
                <a:sym typeface="Wingdings" panose="05000000000000000000" pitchFamily="2" charset="2"/>
              </a:rPr>
              <a:t>Do Pituitary MRI</a:t>
            </a:r>
          </a:p>
          <a:p>
            <a:pPr marL="457200" indent="-342900" algn="l" rtl="0"/>
            <a:r>
              <a:rPr lang="en-US" dirty="0" smtClean="0"/>
              <a:t>21 </a:t>
            </a:r>
            <a:r>
              <a:rPr lang="en-US" dirty="0"/>
              <a:t>hydroxylase antibodies </a:t>
            </a:r>
          </a:p>
          <a:p>
            <a:pPr marL="114300" indent="0" algn="l" rtl="0">
              <a:buNone/>
            </a:pPr>
            <a:endParaRPr lang="en-US" dirty="0"/>
          </a:p>
        </p:txBody>
      </p:sp>
    </p:spTree>
    <p:extLst>
      <p:ext uri="{BB962C8B-B14F-4D97-AF65-F5344CB8AC3E}">
        <p14:creationId xmlns:p14="http://schemas.microsoft.com/office/powerpoint/2010/main" val="1589603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Adrenal crises</a:t>
            </a:r>
            <a:endParaRPr lang="en-US" dirty="0"/>
          </a:p>
        </p:txBody>
      </p:sp>
      <p:sp>
        <p:nvSpPr>
          <p:cNvPr id="5" name="Content Placeholder 4"/>
          <p:cNvSpPr>
            <a:spLocks noGrp="1"/>
          </p:cNvSpPr>
          <p:nvPr>
            <p:ph idx="1"/>
          </p:nvPr>
        </p:nvSpPr>
        <p:spPr>
          <a:xfrm>
            <a:off x="457200" y="1600200"/>
            <a:ext cx="4191000" cy="4800600"/>
          </a:xfrm>
        </p:spPr>
        <p:txBody>
          <a:bodyPr>
            <a:normAutofit/>
          </a:bodyPr>
          <a:lstStyle/>
          <a:p>
            <a:pPr algn="l" rtl="0">
              <a:buFont typeface="Wingdings" pitchFamily="2" charset="2"/>
              <a:buChar char="Ø"/>
            </a:pPr>
            <a:r>
              <a:rPr lang="en-US" sz="2400" b="1" dirty="0" smtClean="0"/>
              <a:t>Similar symptoms and signs of adrenal insufficiency but are more severe, including but not limited to:</a:t>
            </a:r>
          </a:p>
          <a:p>
            <a:pPr algn="l" rtl="0">
              <a:buFont typeface="Wingdings" pitchFamily="2" charset="2"/>
              <a:buChar char="Ø"/>
            </a:pPr>
            <a:r>
              <a:rPr lang="en-US" sz="2400" b="1" dirty="0" smtClean="0"/>
              <a:t>severe hypotension,</a:t>
            </a:r>
          </a:p>
          <a:p>
            <a:pPr algn="l" rtl="0">
              <a:buFont typeface="Wingdings" pitchFamily="2" charset="2"/>
              <a:buChar char="Ø"/>
            </a:pPr>
            <a:r>
              <a:rPr lang="en-US" sz="2400" b="1" dirty="0" smtClean="0"/>
              <a:t>hyperkalemia,</a:t>
            </a:r>
          </a:p>
          <a:p>
            <a:pPr algn="l" rtl="0">
              <a:buFont typeface="Wingdings" pitchFamily="2" charset="2"/>
              <a:buChar char="Ø"/>
            </a:pPr>
            <a:r>
              <a:rPr lang="en-US" sz="2400" b="1" dirty="0" err="1" smtClean="0"/>
              <a:t>Hyponatremia</a:t>
            </a:r>
            <a:r>
              <a:rPr lang="en-US" sz="2400" b="1" dirty="0" smtClean="0"/>
              <a:t>,</a:t>
            </a:r>
          </a:p>
          <a:p>
            <a:pPr algn="l" rtl="0">
              <a:buFont typeface="Wingdings" pitchFamily="2" charset="2"/>
              <a:buChar char="Ø"/>
            </a:pPr>
            <a:r>
              <a:rPr lang="en-US" sz="2400" b="1" dirty="0" smtClean="0"/>
              <a:t>metabolic acidosis</a:t>
            </a:r>
            <a:endParaRPr lang="en-US" b="1" dirty="0" smtClean="0"/>
          </a:p>
          <a:p>
            <a:pPr algn="l" rtl="0">
              <a:buFont typeface="Wingdings" pitchFamily="2" charset="2"/>
              <a:buChar char="Ø"/>
            </a:pPr>
            <a:r>
              <a:rPr lang="en-US" sz="2400" b="1" dirty="0" smtClean="0"/>
              <a:t>fever &amp; decreased level of consciousness.</a:t>
            </a:r>
            <a:endParaRPr lang="en-US" sz="2400" b="1"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76400"/>
            <a:ext cx="3657600" cy="4884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172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8" y="1219200"/>
            <a:ext cx="8401080" cy="5253054"/>
          </a:xfrm>
        </p:spPr>
        <p:txBody>
          <a:bodyPr>
            <a:normAutofit/>
          </a:bodyPr>
          <a:lstStyle/>
          <a:p>
            <a:pPr algn="l" rtl="0">
              <a:buNone/>
            </a:pPr>
            <a:endParaRPr lang="en-US" sz="3600" b="1" i="1" dirty="0" smtClean="0"/>
          </a:p>
          <a:p>
            <a:pPr algn="l" rtl="0"/>
            <a:r>
              <a:rPr lang="en-US" sz="2800" dirty="0" smtClean="0">
                <a:solidFill>
                  <a:srgbClr val="00B0F0"/>
                </a:solidFill>
              </a:rPr>
              <a:t>Delayed treatment </a:t>
            </a:r>
            <a:r>
              <a:rPr lang="en-US" sz="2800" dirty="0" smtClean="0"/>
              <a:t>of adrenal crises will </a:t>
            </a:r>
            <a:r>
              <a:rPr lang="en-US" sz="2800" dirty="0">
                <a:solidFill>
                  <a:srgbClr val="00B0F0"/>
                </a:solidFill>
              </a:rPr>
              <a:t>increase </a:t>
            </a:r>
            <a:r>
              <a:rPr lang="en-US" sz="2800" dirty="0" smtClean="0">
                <a:solidFill>
                  <a:srgbClr val="00B0F0"/>
                </a:solidFill>
              </a:rPr>
              <a:t>morbidity and </a:t>
            </a:r>
            <a:r>
              <a:rPr lang="en-US" sz="2800" dirty="0">
                <a:solidFill>
                  <a:srgbClr val="00B0F0"/>
                </a:solidFill>
              </a:rPr>
              <a:t>mortality.</a:t>
            </a:r>
            <a:r>
              <a:rPr lang="en-US" sz="2800" dirty="0"/>
              <a:t> </a:t>
            </a:r>
            <a:endParaRPr lang="en-US" sz="2800" dirty="0" smtClean="0"/>
          </a:p>
          <a:p>
            <a:pPr algn="l" rtl="0"/>
            <a:r>
              <a:rPr lang="en-US" sz="2800" dirty="0" smtClean="0"/>
              <a:t>Treatment shouldn’t be delayed for doing investigations but Ideally, this should be done immediately after a blood sample </a:t>
            </a:r>
            <a:r>
              <a:rPr lang="en-US" sz="2800" dirty="0"/>
              <a:t>is taken for later measurement of plasma cortisol. </a:t>
            </a:r>
            <a:endParaRPr lang="en-US" sz="2800" dirty="0" smtClean="0"/>
          </a:p>
          <a:p>
            <a:pPr algn="l" rtl="0"/>
            <a:r>
              <a:rPr lang="en-US" sz="2800" dirty="0" smtClean="0"/>
              <a:t>Full </a:t>
            </a:r>
            <a:r>
              <a:rPr lang="en-US" sz="2800" dirty="0"/>
              <a:t>investigation should be delayed until emergency treatment (see below) has improved the patient’s </a:t>
            </a:r>
            <a:r>
              <a:rPr lang="en-US" sz="2800" dirty="0" smtClean="0"/>
              <a:t>condition</a:t>
            </a:r>
            <a:endParaRPr lang="en-US" sz="2800" dirty="0"/>
          </a:p>
          <a:p>
            <a:pPr algn="l" rtl="0">
              <a:buNone/>
            </a:pPr>
            <a:r>
              <a:rPr lang="en-US" sz="2800" dirty="0" smtClean="0"/>
              <a:t>. </a:t>
            </a:r>
          </a:p>
          <a:p>
            <a:pPr algn="l" rtl="0">
              <a:buNone/>
            </a:pPr>
            <a:endParaRPr lang="en-US" sz="2800" dirty="0" smtClean="0"/>
          </a:p>
        </p:txBody>
      </p:sp>
    </p:spTree>
    <p:extLst>
      <p:ext uri="{BB962C8B-B14F-4D97-AF65-F5344CB8AC3E}">
        <p14:creationId xmlns:p14="http://schemas.microsoft.com/office/powerpoint/2010/main" val="237354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67544" y="0"/>
            <a:ext cx="8064896" cy="6667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520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sz="3200" dirty="0" smtClean="0"/>
              <a:t>Long term replacement therapy</a:t>
            </a:r>
            <a:endParaRPr lang="en-US" sz="3200" dirty="0"/>
          </a:p>
        </p:txBody>
      </p:sp>
      <p:sp>
        <p:nvSpPr>
          <p:cNvPr id="3" name="Content Placeholder 2"/>
          <p:cNvSpPr>
            <a:spLocks noGrp="1"/>
          </p:cNvSpPr>
          <p:nvPr>
            <p:ph idx="1"/>
          </p:nvPr>
        </p:nvSpPr>
        <p:spPr>
          <a:xfrm>
            <a:off x="457200" y="990600"/>
            <a:ext cx="7620000" cy="5410200"/>
          </a:xfrm>
        </p:spPr>
        <p:txBody>
          <a:bodyPr>
            <a:normAutofit fontScale="92500" lnSpcReduction="10000"/>
          </a:bodyPr>
          <a:lstStyle/>
          <a:p>
            <a:pPr marL="114300" indent="0" algn="l" rtl="0">
              <a:buNone/>
            </a:pPr>
            <a:r>
              <a:rPr lang="en-US" b="1" dirty="0">
                <a:solidFill>
                  <a:srgbClr val="FF0000"/>
                </a:solidFill>
              </a:rPr>
              <a:t>Glucocorticoid Replacement</a:t>
            </a:r>
          </a:p>
          <a:p>
            <a:pPr marL="114300" indent="0" algn="l" rtl="0">
              <a:buNone/>
            </a:pPr>
            <a:r>
              <a:rPr lang="en-US" dirty="0"/>
              <a:t> </a:t>
            </a:r>
          </a:p>
          <a:p>
            <a:pPr marL="114300" indent="0" algn="l" rtl="0">
              <a:buNone/>
            </a:pPr>
            <a:r>
              <a:rPr lang="en-US" dirty="0"/>
              <a:t>   •     Hydrocortisone </a:t>
            </a:r>
            <a:r>
              <a:rPr lang="en-US" dirty="0" smtClean="0"/>
              <a:t>10 mg </a:t>
            </a:r>
            <a:r>
              <a:rPr lang="en-US" dirty="0"/>
              <a:t>on awakening and 5 to 10 mg in early afternoon</a:t>
            </a:r>
            <a:r>
              <a:rPr lang="en-US" dirty="0" smtClean="0"/>
              <a:t>.</a:t>
            </a:r>
            <a:endParaRPr lang="en-US" dirty="0"/>
          </a:p>
          <a:p>
            <a:pPr marL="114300" indent="0" algn="l" rtl="0">
              <a:buNone/>
            </a:pPr>
            <a:r>
              <a:rPr lang="en-US" dirty="0"/>
              <a:t>   •     Monitor clinical symptoms and morning plasma ACTH.</a:t>
            </a:r>
          </a:p>
          <a:p>
            <a:pPr marL="114300" indent="0" algn="l" rtl="0">
              <a:buNone/>
            </a:pPr>
            <a:r>
              <a:rPr lang="en-US" dirty="0"/>
              <a:t> </a:t>
            </a:r>
            <a:endParaRPr lang="en-US" b="1" dirty="0">
              <a:solidFill>
                <a:srgbClr val="FF0000"/>
              </a:solidFill>
            </a:endParaRPr>
          </a:p>
          <a:p>
            <a:pPr marL="114300" indent="0" algn="l" rtl="0">
              <a:buNone/>
            </a:pPr>
            <a:r>
              <a:rPr lang="en-US" b="1" dirty="0">
                <a:solidFill>
                  <a:srgbClr val="FF0000"/>
                </a:solidFill>
              </a:rPr>
              <a:t>    Mineralocorticoid Replacement</a:t>
            </a:r>
          </a:p>
          <a:p>
            <a:pPr marL="114300" indent="0" algn="l" rtl="0">
              <a:buNone/>
            </a:pPr>
            <a:r>
              <a:rPr lang="en-US" dirty="0"/>
              <a:t> </a:t>
            </a:r>
          </a:p>
          <a:p>
            <a:pPr marL="114300" indent="0" algn="l" rtl="0">
              <a:buNone/>
            </a:pPr>
            <a:r>
              <a:rPr lang="en-US" dirty="0"/>
              <a:t>   •     Fludrocortisone 0.1 (0.05 to 0.2) mg orally</a:t>
            </a:r>
            <a:r>
              <a:rPr lang="en-US" dirty="0" smtClean="0"/>
              <a:t>.</a:t>
            </a:r>
            <a:endParaRPr lang="en-US" dirty="0"/>
          </a:p>
          <a:p>
            <a:pPr marL="114300" indent="0" algn="l" rtl="0">
              <a:buNone/>
            </a:pPr>
            <a:r>
              <a:rPr lang="en-US" dirty="0"/>
              <a:t>   •     Liberal salt intake</a:t>
            </a:r>
            <a:r>
              <a:rPr lang="en-US" dirty="0" smtClean="0"/>
              <a:t>.</a:t>
            </a:r>
            <a:endParaRPr lang="en-US" dirty="0"/>
          </a:p>
          <a:p>
            <a:pPr marL="114300" indent="0" algn="l" rtl="0">
              <a:buNone/>
            </a:pPr>
            <a:r>
              <a:rPr lang="en-US" dirty="0"/>
              <a:t>   •     Monitor lying and standing blood pressure and pulse, edema, serum potassium, and plasma renin activity</a:t>
            </a:r>
            <a:r>
              <a:rPr lang="en-US" dirty="0" smtClean="0"/>
              <a:t>.</a:t>
            </a:r>
            <a:endParaRPr lang="en-US" dirty="0"/>
          </a:p>
          <a:p>
            <a:pPr marL="114300" indent="0" algn="l" rtl="0">
              <a:buNone/>
            </a:pPr>
            <a:endParaRPr lang="en-US" dirty="0"/>
          </a:p>
        </p:txBody>
      </p:sp>
    </p:spTree>
    <p:extLst>
      <p:ext uri="{BB962C8B-B14F-4D97-AF65-F5344CB8AC3E}">
        <p14:creationId xmlns:p14="http://schemas.microsoft.com/office/powerpoint/2010/main" val="2801690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Patient advice </a:t>
            </a:r>
            <a:endParaRPr lang="ar-JO" dirty="0"/>
          </a:p>
        </p:txBody>
      </p:sp>
      <p:sp>
        <p:nvSpPr>
          <p:cNvPr id="3" name="عنصر نائب للمحتوى 2"/>
          <p:cNvSpPr>
            <a:spLocks noGrp="1"/>
          </p:cNvSpPr>
          <p:nvPr>
            <p:ph sz="quarter" idx="1"/>
          </p:nvPr>
        </p:nvSpPr>
        <p:spPr/>
        <p:txBody>
          <a:bodyPr>
            <a:normAutofit lnSpcReduction="10000"/>
          </a:bodyPr>
          <a:lstStyle/>
          <a:p>
            <a:pPr algn="l" rtl="0"/>
            <a:r>
              <a:rPr lang="en-US" dirty="0" smtClean="0"/>
              <a:t>All </a:t>
            </a:r>
            <a:r>
              <a:rPr lang="en-US" dirty="0"/>
              <a:t>patients requiring replacement steroids </a:t>
            </a:r>
            <a:r>
              <a:rPr lang="en-US" dirty="0" smtClean="0"/>
              <a:t>should:</a:t>
            </a:r>
          </a:p>
          <a:p>
            <a:pPr algn="l" rtl="0"/>
            <a:r>
              <a:rPr lang="en-US" dirty="0" smtClean="0"/>
              <a:t>Know how to increase steroid replacement by doubling the dose for </a:t>
            </a:r>
            <a:r>
              <a:rPr lang="en-US" dirty="0" err="1"/>
              <a:t>intercurrent</a:t>
            </a:r>
            <a:r>
              <a:rPr lang="en-US" dirty="0"/>
              <a:t> </a:t>
            </a:r>
            <a:r>
              <a:rPr lang="en-US" dirty="0" smtClean="0"/>
              <a:t>illness</a:t>
            </a:r>
          </a:p>
          <a:p>
            <a:pPr algn="l" rtl="0"/>
            <a:r>
              <a:rPr lang="en-US" dirty="0" smtClean="0"/>
              <a:t>Carry a ‘steroid card</a:t>
            </a:r>
            <a:r>
              <a:rPr lang="en-US" dirty="0"/>
              <a:t>’	</a:t>
            </a:r>
            <a:endParaRPr lang="en-US" dirty="0" smtClean="0"/>
          </a:p>
          <a:p>
            <a:pPr algn="l" rtl="0"/>
            <a:r>
              <a:rPr lang="en-US" dirty="0" smtClean="0"/>
              <a:t>Wear a </a:t>
            </a:r>
            <a:r>
              <a:rPr lang="en-US" dirty="0" err="1" smtClean="0"/>
              <a:t>MedicAlert</a:t>
            </a:r>
            <a:r>
              <a:rPr lang="en-US" dirty="0" smtClean="0"/>
              <a:t> bracelet (or similar</a:t>
            </a:r>
            <a:r>
              <a:rPr lang="en-US" dirty="0"/>
              <a:t>),	which	</a:t>
            </a:r>
            <a:r>
              <a:rPr lang="en-US" dirty="0" smtClean="0"/>
              <a:t>gives details of their </a:t>
            </a:r>
            <a:r>
              <a:rPr lang="en-US" dirty="0"/>
              <a:t>condition so that </a:t>
            </a:r>
            <a:r>
              <a:rPr lang="en-US" dirty="0" smtClean="0"/>
              <a:t>emergency replacement </a:t>
            </a:r>
            <a:r>
              <a:rPr lang="en-US" dirty="0"/>
              <a:t>therapy can be given if </a:t>
            </a:r>
            <a:r>
              <a:rPr lang="en-US" dirty="0" smtClean="0"/>
              <a:t>found unconscious</a:t>
            </a:r>
            <a:r>
              <a:rPr lang="en-US" dirty="0"/>
              <a:t>	</a:t>
            </a:r>
            <a:endParaRPr lang="en-US" dirty="0" smtClean="0"/>
          </a:p>
          <a:p>
            <a:pPr algn="l" rtl="0"/>
            <a:r>
              <a:rPr lang="en-US" dirty="0" smtClean="0"/>
              <a:t>Keep an ampoule</a:t>
            </a:r>
            <a:r>
              <a:rPr lang="en-US" dirty="0"/>
              <a:t>	</a:t>
            </a:r>
            <a:r>
              <a:rPr lang="en-US" dirty="0" smtClean="0"/>
              <a:t>of hydrocortisone at home in case</a:t>
            </a:r>
            <a:r>
              <a:rPr lang="en-US" dirty="0"/>
              <a:t>	oral therapy is impossible, </a:t>
            </a:r>
            <a:r>
              <a:rPr lang="en-US" dirty="0" smtClean="0"/>
              <a:t>for administration </a:t>
            </a:r>
            <a:r>
              <a:rPr lang="en-US" dirty="0"/>
              <a:t>by self, family, ambulance or doctor. </a:t>
            </a:r>
            <a:endParaRPr lang="ar-JO" dirty="0"/>
          </a:p>
        </p:txBody>
      </p:sp>
    </p:spTree>
    <p:extLst>
      <p:ext uri="{BB962C8B-B14F-4D97-AF65-F5344CB8AC3E}">
        <p14:creationId xmlns:p14="http://schemas.microsoft.com/office/powerpoint/2010/main" val="167566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Thank you</a:t>
            </a:r>
            <a:endParaRPr lang="ar-JO" dirty="0"/>
          </a:p>
        </p:txBody>
      </p:sp>
    </p:spTree>
    <p:extLst>
      <p:ext uri="{BB962C8B-B14F-4D97-AF65-F5344CB8AC3E}">
        <p14:creationId xmlns:p14="http://schemas.microsoft.com/office/powerpoint/2010/main" val="665854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8298861"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855296" y="1808820"/>
            <a:ext cx="1628472" cy="523220"/>
          </a:xfrm>
          <a:prstGeom prst="rect">
            <a:avLst/>
          </a:prstGeom>
          <a:noFill/>
        </p:spPr>
        <p:txBody>
          <a:bodyPr wrap="square" rtlCol="1">
            <a:spAutoFit/>
          </a:bodyPr>
          <a:lstStyle/>
          <a:p>
            <a:pPr algn="l" rtl="0"/>
            <a:r>
              <a:rPr lang="en-GB" sz="2800" dirty="0" smtClean="0">
                <a:solidFill>
                  <a:schemeClr val="tx1">
                    <a:lumMod val="75000"/>
                    <a:lumOff val="25000"/>
                  </a:schemeClr>
                </a:solidFill>
                <a:latin typeface="Arial Rounded MT Bold" pitchFamily="34" charset="0"/>
              </a:rPr>
              <a:t>ACTH</a:t>
            </a:r>
            <a:endParaRPr lang="ar-JO" sz="2800" dirty="0">
              <a:solidFill>
                <a:schemeClr val="tx1">
                  <a:lumMod val="75000"/>
                  <a:lumOff val="25000"/>
                </a:schemeClr>
              </a:solidFill>
              <a:latin typeface="Arial Rounded MT Bold" pitchFamily="34" charset="0"/>
            </a:endParaRPr>
          </a:p>
        </p:txBody>
      </p:sp>
      <p:sp>
        <p:nvSpPr>
          <p:cNvPr id="4" name="سهم منحني إلى الأعلى 3"/>
          <p:cNvSpPr/>
          <p:nvPr/>
        </p:nvSpPr>
        <p:spPr>
          <a:xfrm rot="10800000" flipH="1">
            <a:off x="2699792" y="2070430"/>
            <a:ext cx="576064" cy="179061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1580208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Pathopphysiology</a:t>
            </a:r>
            <a:endParaRPr lang="ar-JO" dirty="0"/>
          </a:p>
        </p:txBody>
      </p:sp>
      <p:sp>
        <p:nvSpPr>
          <p:cNvPr id="3" name="عنصر نائب للمحتوى 2"/>
          <p:cNvSpPr>
            <a:spLocks noGrp="1"/>
          </p:cNvSpPr>
          <p:nvPr>
            <p:ph sz="quarter" idx="1"/>
          </p:nvPr>
        </p:nvSpPr>
        <p:spPr>
          <a:xfrm>
            <a:off x="457200" y="1600200"/>
            <a:ext cx="8147248" cy="5501208"/>
          </a:xfrm>
        </p:spPr>
        <p:txBody>
          <a:bodyPr>
            <a:normAutofit fontScale="70000" lnSpcReduction="20000"/>
          </a:bodyPr>
          <a:lstStyle/>
          <a:p>
            <a:pPr algn="l" rtl="0"/>
            <a:r>
              <a:rPr lang="en-US" dirty="0"/>
              <a:t>Corticotrophin- releasing hormone (CRH) is secreted in the hypothalamus in response to circadian rhythm, stress and other stimuli. </a:t>
            </a:r>
            <a:endParaRPr lang="en-US" dirty="0" smtClean="0"/>
          </a:p>
          <a:p>
            <a:pPr algn="l" rtl="0"/>
            <a:r>
              <a:rPr lang="en-US" dirty="0" smtClean="0"/>
              <a:t>CRH </a:t>
            </a:r>
            <a:r>
              <a:rPr lang="en-US" dirty="0"/>
              <a:t>travels down the portal system to stimulate </a:t>
            </a:r>
            <a:r>
              <a:rPr lang="en-US" dirty="0" err="1"/>
              <a:t>adrenocorticotrophin</a:t>
            </a:r>
            <a:r>
              <a:rPr lang="en-US" dirty="0"/>
              <a:t> (ACTH) release from the anterior pituitary</a:t>
            </a:r>
            <a:r>
              <a:rPr lang="en-US" dirty="0" smtClean="0"/>
              <a:t>.</a:t>
            </a:r>
          </a:p>
          <a:p>
            <a:pPr algn="l" rtl="0"/>
            <a:r>
              <a:rPr lang="en-US" dirty="0" smtClean="0"/>
              <a:t> ACTH </a:t>
            </a:r>
            <a:r>
              <a:rPr lang="en-US" dirty="0"/>
              <a:t>is derived from </a:t>
            </a:r>
            <a:r>
              <a:rPr lang="en-US" dirty="0" smtClean="0"/>
              <a:t>the </a:t>
            </a:r>
            <a:r>
              <a:rPr lang="en-US" dirty="0" err="1" smtClean="0"/>
              <a:t>prohormone</a:t>
            </a:r>
            <a:r>
              <a:rPr lang="en-US" dirty="0" smtClean="0"/>
              <a:t> pro-</a:t>
            </a:r>
            <a:r>
              <a:rPr lang="en-US" dirty="0" err="1" smtClean="0"/>
              <a:t>opiomelanocortin</a:t>
            </a:r>
            <a:r>
              <a:rPr lang="en-US" dirty="0" smtClean="0"/>
              <a:t> (POMC), which undergoes processing </a:t>
            </a:r>
            <a:r>
              <a:rPr lang="en-US" dirty="0"/>
              <a:t>within the pituitary to produce ACTH and a number of </a:t>
            </a:r>
            <a:r>
              <a:rPr lang="en-US" dirty="0" smtClean="0"/>
              <a:t>peptides like MSH and others. </a:t>
            </a:r>
          </a:p>
          <a:p>
            <a:pPr algn="l" rtl="0"/>
            <a:r>
              <a:rPr lang="en-US" dirty="0" smtClean="0"/>
              <a:t>Circulating </a:t>
            </a:r>
            <a:r>
              <a:rPr lang="en-US" dirty="0"/>
              <a:t>ACTH stimulates cortisol production in the adrenal. The secreted cortisol (or any other synthetic corticosteroid administered to the patient) causes negative feedback on the hypothalamus and pituitary to inhibit further CRH/ACTH release. </a:t>
            </a:r>
            <a:endParaRPr lang="en-US" dirty="0" smtClean="0"/>
          </a:p>
          <a:p>
            <a:pPr algn="l" rtl="0"/>
            <a:r>
              <a:rPr lang="en-US" dirty="0" smtClean="0"/>
              <a:t>Unlike </a:t>
            </a:r>
            <a:r>
              <a:rPr lang="en-US" dirty="0"/>
              <a:t>cortisol, mineralocorticoids and sex steroids do not cause negative feedback on the CRH/ACTH axis. </a:t>
            </a:r>
            <a:endParaRPr lang="en-US" dirty="0" smtClean="0"/>
          </a:p>
          <a:p>
            <a:pPr algn="l" rtl="0"/>
            <a:r>
              <a:rPr lang="en-US" dirty="0"/>
              <a:t>Mineralocorticoid secretion is mainly controlled by the renin– angiotensin system </a:t>
            </a:r>
            <a:endParaRPr lang="en-US" dirty="0" smtClean="0"/>
          </a:p>
          <a:p>
            <a:pPr algn="l" rtl="0"/>
            <a:r>
              <a:rPr lang="en-US" dirty="0" smtClean="0"/>
              <a:t>Androgens produced by the adrenals makes the majority of androgens in female but are negligible in males (produced mainly in the testicles)</a:t>
            </a:r>
            <a:endParaRPr lang="ar-JO" dirty="0"/>
          </a:p>
          <a:p>
            <a:pPr algn="l" rtl="0"/>
            <a:r>
              <a:rPr lang="en-US" dirty="0" smtClean="0"/>
              <a:t>Following </a:t>
            </a:r>
            <a:r>
              <a:rPr lang="en-US" dirty="0" err="1"/>
              <a:t>adrenalectomy</a:t>
            </a:r>
            <a:r>
              <a:rPr lang="en-US" dirty="0"/>
              <a:t> or other adrenal damage (e.g. Addison’s disease), cortisol secretion is absent or reduced; ACTH levels will therefore rise. </a:t>
            </a:r>
            <a:endParaRPr lang="en-US" dirty="0" smtClean="0"/>
          </a:p>
        </p:txBody>
      </p:sp>
    </p:spTree>
    <p:extLst>
      <p:ext uri="{BB962C8B-B14F-4D97-AF65-F5344CB8AC3E}">
        <p14:creationId xmlns:p14="http://schemas.microsoft.com/office/powerpoint/2010/main" val="437772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Introduction</a:t>
            </a:r>
            <a:endParaRPr lang="ar-JO" dirty="0"/>
          </a:p>
        </p:txBody>
      </p:sp>
      <p:sp>
        <p:nvSpPr>
          <p:cNvPr id="3" name="عنصر نائب للمحتوى 2"/>
          <p:cNvSpPr>
            <a:spLocks noGrp="1"/>
          </p:cNvSpPr>
          <p:nvPr>
            <p:ph sz="quarter" idx="1"/>
          </p:nvPr>
        </p:nvSpPr>
        <p:spPr/>
        <p:txBody>
          <a:bodyPr>
            <a:normAutofit fontScale="92500"/>
          </a:bodyPr>
          <a:lstStyle/>
          <a:p>
            <a:pPr algn="l" rtl="0"/>
            <a:r>
              <a:rPr lang="en-US" dirty="0" smtClean="0"/>
              <a:t>Adrenal </a:t>
            </a:r>
            <a:r>
              <a:rPr lang="en-US" dirty="0"/>
              <a:t>Insufficiency is defined by the inability of the adrenal cortex to produce sufficient amounts of glucocorticoids and/or mineralocorticoids. </a:t>
            </a:r>
          </a:p>
          <a:p>
            <a:pPr algn="l" rtl="0"/>
            <a:endParaRPr lang="en-GB" dirty="0" smtClean="0"/>
          </a:p>
          <a:p>
            <a:pPr algn="l" rtl="0"/>
            <a:r>
              <a:rPr lang="en-GB" dirty="0" smtClean="0"/>
              <a:t>Adrenal </a:t>
            </a:r>
            <a:r>
              <a:rPr lang="en-GB" dirty="0"/>
              <a:t>insufficiency may be caused by disease of the adrenal glands (primary) or disorders of the pituitary gland (secondary). </a:t>
            </a:r>
            <a:endParaRPr lang="en-GB" dirty="0" smtClean="0"/>
          </a:p>
          <a:p>
            <a:pPr algn="l" rtl="0"/>
            <a:r>
              <a:rPr lang="en-GB" b="1" u="sng" dirty="0" smtClean="0">
                <a:solidFill>
                  <a:srgbClr val="FF0000"/>
                </a:solidFill>
              </a:rPr>
              <a:t>Primary </a:t>
            </a:r>
            <a:r>
              <a:rPr lang="en-GB" b="1" u="sng" dirty="0">
                <a:solidFill>
                  <a:srgbClr val="FF0000"/>
                </a:solidFill>
              </a:rPr>
              <a:t>disease </a:t>
            </a:r>
            <a:r>
              <a:rPr lang="en-GB" b="1" dirty="0" smtClean="0">
                <a:solidFill>
                  <a:srgbClr val="FF0000"/>
                </a:solidFill>
              </a:rPr>
              <a:t>(</a:t>
            </a:r>
            <a:r>
              <a:rPr lang="en-GB" b="1" dirty="0" err="1" smtClean="0">
                <a:solidFill>
                  <a:srgbClr val="FF0000"/>
                </a:solidFill>
              </a:rPr>
              <a:t>eg</a:t>
            </a:r>
            <a:r>
              <a:rPr lang="en-GB" b="1" dirty="0" smtClean="0">
                <a:solidFill>
                  <a:srgbClr val="FF0000"/>
                </a:solidFill>
              </a:rPr>
              <a:t>. Addison </a:t>
            </a:r>
            <a:r>
              <a:rPr lang="en-GB" b="1" dirty="0">
                <a:solidFill>
                  <a:srgbClr val="FF0000"/>
                </a:solidFill>
              </a:rPr>
              <a:t>disease) results in loss of cortisol, aldosterone, and adrenal androgens;</a:t>
            </a:r>
            <a:r>
              <a:rPr lang="en-GB" dirty="0"/>
              <a:t> </a:t>
            </a:r>
            <a:r>
              <a:rPr lang="en-GB" b="1" dirty="0" smtClean="0"/>
              <a:t>while</a:t>
            </a:r>
            <a:r>
              <a:rPr lang="en-GB" dirty="0" smtClean="0"/>
              <a:t> </a:t>
            </a:r>
            <a:r>
              <a:rPr lang="en-GB" b="1" u="sng" dirty="0" smtClean="0">
                <a:solidFill>
                  <a:srgbClr val="0070C0"/>
                </a:solidFill>
              </a:rPr>
              <a:t>secondary </a:t>
            </a:r>
            <a:r>
              <a:rPr lang="en-GB" b="1" u="sng" dirty="0">
                <a:solidFill>
                  <a:srgbClr val="0070C0"/>
                </a:solidFill>
              </a:rPr>
              <a:t>insufficiency </a:t>
            </a:r>
            <a:r>
              <a:rPr lang="en-GB" b="1" dirty="0">
                <a:solidFill>
                  <a:srgbClr val="0070C0"/>
                </a:solidFill>
              </a:rPr>
              <a:t>causes </a:t>
            </a:r>
            <a:r>
              <a:rPr lang="en-GB" b="1" u="sng" dirty="0">
                <a:solidFill>
                  <a:srgbClr val="0070C0"/>
                </a:solidFill>
              </a:rPr>
              <a:t>only cortisol </a:t>
            </a:r>
            <a:r>
              <a:rPr lang="en-GB" b="1" dirty="0">
                <a:solidFill>
                  <a:srgbClr val="0070C0"/>
                </a:solidFill>
              </a:rPr>
              <a:t>and </a:t>
            </a:r>
            <a:r>
              <a:rPr lang="en-GB" b="1" u="sng" dirty="0">
                <a:solidFill>
                  <a:srgbClr val="0070C0"/>
                </a:solidFill>
              </a:rPr>
              <a:t>adrenal </a:t>
            </a:r>
            <a:r>
              <a:rPr lang="en-GB" b="1" dirty="0">
                <a:solidFill>
                  <a:srgbClr val="0070C0"/>
                </a:solidFill>
              </a:rPr>
              <a:t>androgen deficiencies </a:t>
            </a:r>
            <a:r>
              <a:rPr lang="en-GB" b="1" dirty="0">
                <a:solidFill>
                  <a:srgbClr val="00B050"/>
                </a:solidFill>
              </a:rPr>
              <a:t>(aldosterone synthesis is not </a:t>
            </a:r>
            <a:r>
              <a:rPr lang="en-GB" b="1" dirty="0" smtClean="0">
                <a:solidFill>
                  <a:srgbClr val="00B050"/>
                </a:solidFill>
              </a:rPr>
              <a:t>ACTH-dependent </a:t>
            </a:r>
            <a:r>
              <a:rPr lang="en-GB" b="1" dirty="0" smtClean="0">
                <a:solidFill>
                  <a:srgbClr val="00B050"/>
                </a:solidFill>
                <a:sym typeface="Wingdings" pitchFamily="2" charset="2"/>
              </a:rPr>
              <a:t> it’s controlled by the RAS system</a:t>
            </a:r>
            <a:r>
              <a:rPr lang="en-GB" b="1" dirty="0" smtClean="0">
                <a:solidFill>
                  <a:srgbClr val="00B050"/>
                </a:solidFill>
              </a:rPr>
              <a:t>).</a:t>
            </a:r>
            <a:endParaRPr lang="en-GB" b="1" dirty="0">
              <a:solidFill>
                <a:srgbClr val="00B050"/>
              </a:solidFill>
            </a:endParaRPr>
          </a:p>
          <a:p>
            <a:pPr algn="l" rtl="0"/>
            <a:endParaRPr lang="ar-JO" dirty="0"/>
          </a:p>
        </p:txBody>
      </p:sp>
    </p:spTree>
    <p:extLst>
      <p:ext uri="{BB962C8B-B14F-4D97-AF65-F5344CB8AC3E}">
        <p14:creationId xmlns:p14="http://schemas.microsoft.com/office/powerpoint/2010/main" val="27578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sz="quarter" idx="1"/>
          </p:nvPr>
        </p:nvSpPr>
        <p:spPr/>
        <p:txBody>
          <a:bodyPr/>
          <a:lstStyle/>
          <a:p>
            <a:pPr algn="l" rtl="0"/>
            <a:r>
              <a:rPr lang="en-US" dirty="0" smtClean="0"/>
              <a:t>In primary adrenal insufficiency there is destruction of the entire adrenal cortex.</a:t>
            </a:r>
          </a:p>
          <a:p>
            <a:pPr marL="0" indent="0" algn="l" rtl="0">
              <a:buNone/>
            </a:pPr>
            <a:r>
              <a:rPr lang="en-US" dirty="0" smtClean="0">
                <a:sym typeface="Wingdings" pitchFamily="2" charset="2"/>
              </a:rPr>
              <a:t></a:t>
            </a:r>
            <a:r>
              <a:rPr lang="en-US" dirty="0" smtClean="0"/>
              <a:t> Glucocorticoid</a:t>
            </a:r>
            <a:r>
              <a:rPr lang="en-US" dirty="0"/>
              <a:t>, mineralocorticoid and sex steroid production are therefore all reduced. </a:t>
            </a:r>
            <a:endParaRPr lang="en-US" dirty="0" smtClean="0"/>
          </a:p>
          <a:p>
            <a:pPr marL="0" indent="0" algn="l" rtl="0">
              <a:buNone/>
            </a:pPr>
            <a:r>
              <a:rPr lang="en-US" dirty="0" smtClean="0">
                <a:sym typeface="Wingdings" pitchFamily="2" charset="2"/>
              </a:rPr>
              <a:t> </a:t>
            </a:r>
            <a:r>
              <a:rPr lang="en-US" dirty="0" smtClean="0"/>
              <a:t>This </a:t>
            </a:r>
            <a:r>
              <a:rPr lang="en-US" dirty="0"/>
              <a:t>differs from hypothalamic–pituitary disease, in which mineralocorticoid secretion remains largely intact, </a:t>
            </a:r>
            <a:r>
              <a:rPr lang="en-US" dirty="0" smtClean="0"/>
              <a:t>being predominantly stimulated by angiotensin II</a:t>
            </a:r>
            <a:r>
              <a:rPr lang="en-US" dirty="0"/>
              <a:t>.	</a:t>
            </a:r>
            <a:endParaRPr lang="en-US" dirty="0" smtClean="0"/>
          </a:p>
        </p:txBody>
      </p:sp>
    </p:spTree>
    <p:extLst>
      <p:ext uri="{BB962C8B-B14F-4D97-AF65-F5344CB8AC3E}">
        <p14:creationId xmlns:p14="http://schemas.microsoft.com/office/powerpoint/2010/main" val="3153259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2800" b="1" dirty="0">
                <a:solidFill>
                  <a:srgbClr val="FF0000"/>
                </a:solidFill>
              </a:rPr>
              <a:t>Primary </a:t>
            </a:r>
            <a:r>
              <a:rPr lang="en-US" sz="2800" b="1" dirty="0" err="1">
                <a:solidFill>
                  <a:srgbClr val="FF0000"/>
                </a:solidFill>
              </a:rPr>
              <a:t>hypoadrenalism</a:t>
            </a:r>
            <a:r>
              <a:rPr lang="en-US" sz="2800" b="1" dirty="0">
                <a:solidFill>
                  <a:srgbClr val="FF0000"/>
                </a:solidFill>
              </a:rPr>
              <a:t> causes:</a:t>
            </a:r>
            <a:br>
              <a:rPr lang="en-US" sz="2800" b="1" dirty="0">
                <a:solidFill>
                  <a:srgbClr val="FF0000"/>
                </a:solidFill>
              </a:rPr>
            </a:br>
            <a:endParaRPr lang="ar-JO" dirty="0"/>
          </a:p>
        </p:txBody>
      </p:sp>
      <p:sp>
        <p:nvSpPr>
          <p:cNvPr id="3" name="عنصر نائب للمحتوى 2"/>
          <p:cNvSpPr>
            <a:spLocks noGrp="1"/>
          </p:cNvSpPr>
          <p:nvPr>
            <p:ph sz="quarter" idx="1"/>
          </p:nvPr>
        </p:nvSpPr>
        <p:spPr/>
        <p:txBody>
          <a:bodyPr>
            <a:normAutofit fontScale="77500" lnSpcReduction="20000"/>
          </a:bodyPr>
          <a:lstStyle/>
          <a:p>
            <a:pPr marL="457200" indent="-342900" algn="l" rtl="0">
              <a:buFont typeface="+mj-lt"/>
              <a:buAutoNum type="arabicPeriod"/>
            </a:pPr>
            <a:r>
              <a:rPr lang="en-US" b="1" u="sng" dirty="0" smtClean="0">
                <a:solidFill>
                  <a:srgbClr val="FF0000"/>
                </a:solidFill>
              </a:rPr>
              <a:t>Autoimmune </a:t>
            </a:r>
            <a:r>
              <a:rPr lang="en-US" b="1" u="sng" dirty="0">
                <a:solidFill>
                  <a:srgbClr val="FF0000"/>
                </a:solidFill>
              </a:rPr>
              <a:t>(Addison’s disease</a:t>
            </a:r>
            <a:r>
              <a:rPr lang="en-US" b="1" u="sng" dirty="0" smtClean="0">
                <a:solidFill>
                  <a:srgbClr val="FF0000"/>
                </a:solidFill>
              </a:rPr>
              <a:t>) &gt;&gt; most common causes of primary adrenal </a:t>
            </a:r>
            <a:r>
              <a:rPr lang="en-US" b="1" u="sng" dirty="0" smtClean="0">
                <a:solidFill>
                  <a:srgbClr val="FF0000"/>
                </a:solidFill>
              </a:rPr>
              <a:t>insufficiency in developed countries </a:t>
            </a:r>
            <a:r>
              <a:rPr lang="en-US" b="1" u="sng" dirty="0" smtClean="0">
                <a:solidFill>
                  <a:srgbClr val="FF0000"/>
                </a:solidFill>
              </a:rPr>
              <a:t>.</a:t>
            </a:r>
          </a:p>
          <a:p>
            <a:pPr marL="114300" indent="0" algn="l" rtl="0">
              <a:buNone/>
            </a:pPr>
            <a:r>
              <a:rPr lang="en-US" dirty="0" smtClean="0"/>
              <a:t>Which might be isolated or part of </a:t>
            </a:r>
            <a:r>
              <a:rPr lang="en-US" b="1" u="sng" dirty="0" smtClean="0">
                <a:solidFill>
                  <a:srgbClr val="FF0000"/>
                </a:solidFill>
              </a:rPr>
              <a:t>APS</a:t>
            </a:r>
            <a:endParaRPr lang="en-US" b="1" u="sng" dirty="0">
              <a:solidFill>
                <a:srgbClr val="FF0000"/>
              </a:solidFill>
            </a:endParaRPr>
          </a:p>
          <a:p>
            <a:pPr marL="457200" indent="-342900" algn="l" rtl="0">
              <a:buFont typeface="Wingdings" pitchFamily="2" charset="2"/>
              <a:buChar char="Ø"/>
            </a:pPr>
            <a:r>
              <a:rPr lang="en-US" dirty="0"/>
              <a:t>Autoimmune </a:t>
            </a:r>
            <a:r>
              <a:rPr lang="en-US" dirty="0" err="1"/>
              <a:t>polyendocrine</a:t>
            </a:r>
            <a:r>
              <a:rPr lang="en-US" dirty="0"/>
              <a:t> syndrome type I (Addison's disease, chronic </a:t>
            </a:r>
            <a:r>
              <a:rPr lang="en-US" dirty="0" err="1"/>
              <a:t>mucocutaneous</a:t>
            </a:r>
            <a:r>
              <a:rPr lang="en-US" dirty="0"/>
              <a:t> candidiasis, </a:t>
            </a:r>
            <a:r>
              <a:rPr lang="en-US" dirty="0" err="1"/>
              <a:t>hypoparathyroidism</a:t>
            </a:r>
            <a:r>
              <a:rPr lang="en-US" dirty="0"/>
              <a:t>, dental enamel hypoplasia, </a:t>
            </a:r>
            <a:r>
              <a:rPr lang="en-US" dirty="0" smtClean="0"/>
              <a:t>)</a:t>
            </a:r>
          </a:p>
          <a:p>
            <a:pPr marL="457200" indent="-342900" algn="l" rtl="0">
              <a:buFont typeface="Wingdings" pitchFamily="2" charset="2"/>
              <a:buChar char="Ø"/>
            </a:pPr>
            <a:r>
              <a:rPr lang="en-US" dirty="0" smtClean="0"/>
              <a:t>Autoimmune </a:t>
            </a:r>
            <a:r>
              <a:rPr lang="en-US" dirty="0" err="1"/>
              <a:t>polyendocrine</a:t>
            </a:r>
            <a:r>
              <a:rPr lang="en-US" dirty="0"/>
              <a:t> syndrome type II (Schmidt's syndrome) </a:t>
            </a:r>
            <a:r>
              <a:rPr lang="en-US" dirty="0" smtClean="0"/>
              <a:t>:Addison's disease + primary hypothyroidism, or insulin-dependent diabetes .</a:t>
            </a:r>
            <a:endParaRPr lang="en-US" dirty="0"/>
          </a:p>
          <a:p>
            <a:pPr marL="457200" indent="-342900" algn="l" rtl="0">
              <a:buFont typeface="+mj-lt"/>
              <a:buAutoNum type="arabicPeriod"/>
            </a:pPr>
            <a:r>
              <a:rPr lang="en-US" dirty="0"/>
              <a:t>Infections  (</a:t>
            </a:r>
            <a:r>
              <a:rPr lang="en-US" b="1" u="sng" dirty="0">
                <a:solidFill>
                  <a:srgbClr val="FF0000"/>
                </a:solidFill>
              </a:rPr>
              <a:t>Tuberculosis</a:t>
            </a:r>
            <a:r>
              <a:rPr lang="en-US" dirty="0"/>
              <a:t>, Fungal infections, CMV, HIV) </a:t>
            </a:r>
          </a:p>
          <a:p>
            <a:pPr marL="457200" indent="-342900" algn="l" rtl="0">
              <a:buFont typeface="+mj-lt"/>
              <a:buAutoNum type="arabicPeriod"/>
            </a:pPr>
            <a:r>
              <a:rPr lang="en-US" dirty="0"/>
              <a:t>Metastatic tumor</a:t>
            </a:r>
          </a:p>
          <a:p>
            <a:pPr marL="457200" indent="-342900" algn="l" rtl="0">
              <a:buFont typeface="+mj-lt"/>
              <a:buAutoNum type="arabicPeriod"/>
            </a:pPr>
            <a:r>
              <a:rPr lang="en-US" dirty="0"/>
              <a:t>Infiltrations  (Amyloid, Hemochromatosis)</a:t>
            </a:r>
          </a:p>
          <a:p>
            <a:pPr marL="457200" indent="-342900" algn="l" rtl="0">
              <a:buFont typeface="+mj-lt"/>
              <a:buAutoNum type="arabicPeriod"/>
            </a:pPr>
            <a:r>
              <a:rPr lang="en-US" dirty="0"/>
              <a:t>Intra-adrenal hemorrhage (Waterhouse-</a:t>
            </a:r>
            <a:r>
              <a:rPr lang="en-US" dirty="0" err="1"/>
              <a:t>Friderichsen</a:t>
            </a:r>
            <a:r>
              <a:rPr lang="en-US" dirty="0"/>
              <a:t> syndrome) after meningococcal septicemia</a:t>
            </a:r>
          </a:p>
          <a:p>
            <a:pPr marL="457200" indent="-342900" algn="l" rtl="0">
              <a:buFont typeface="+mj-lt"/>
              <a:buAutoNum type="arabicPeriod"/>
            </a:pPr>
            <a:r>
              <a:rPr lang="en-US" dirty="0"/>
              <a:t>Congenital adrenal </a:t>
            </a:r>
            <a:r>
              <a:rPr lang="en-US" dirty="0" err="1"/>
              <a:t>hypolasia</a:t>
            </a:r>
            <a:endParaRPr lang="en-US" dirty="0"/>
          </a:p>
          <a:p>
            <a:pPr marL="457200" indent="-342900" algn="l" rtl="0">
              <a:buFont typeface="+mj-lt"/>
              <a:buAutoNum type="arabicPeriod"/>
            </a:pPr>
            <a:r>
              <a:rPr lang="en-US" dirty="0"/>
              <a:t>Bilateral </a:t>
            </a:r>
            <a:r>
              <a:rPr lang="en-US" dirty="0" err="1"/>
              <a:t>adrenalectomy</a:t>
            </a:r>
            <a:endParaRPr lang="en-US" dirty="0"/>
          </a:p>
          <a:p>
            <a:pPr algn="l" rtl="0"/>
            <a:endParaRPr lang="ar-JO" dirty="0"/>
          </a:p>
        </p:txBody>
      </p:sp>
    </p:spTree>
    <p:extLst>
      <p:ext uri="{BB962C8B-B14F-4D97-AF65-F5344CB8AC3E}">
        <p14:creationId xmlns:p14="http://schemas.microsoft.com/office/powerpoint/2010/main" val="3143295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2800" b="1" dirty="0">
                <a:solidFill>
                  <a:srgbClr val="FF0000"/>
                </a:solidFill>
              </a:rPr>
              <a:t>Secondary </a:t>
            </a:r>
            <a:r>
              <a:rPr lang="en-US" sz="2800" b="1" dirty="0" err="1">
                <a:solidFill>
                  <a:srgbClr val="FF0000"/>
                </a:solidFill>
              </a:rPr>
              <a:t>hypoadrenalism</a:t>
            </a:r>
            <a:r>
              <a:rPr lang="en-US" sz="2800" b="1" dirty="0">
                <a:solidFill>
                  <a:srgbClr val="FF0000"/>
                </a:solidFill>
              </a:rPr>
              <a:t> causes:</a:t>
            </a:r>
            <a:br>
              <a:rPr lang="en-US" sz="2800" b="1" dirty="0">
                <a:solidFill>
                  <a:srgbClr val="FF0000"/>
                </a:solidFill>
              </a:rPr>
            </a:br>
            <a:endParaRPr lang="ar-JO" dirty="0"/>
          </a:p>
        </p:txBody>
      </p:sp>
      <p:sp>
        <p:nvSpPr>
          <p:cNvPr id="3" name="عنصر نائب للمحتوى 2"/>
          <p:cNvSpPr>
            <a:spLocks noGrp="1"/>
          </p:cNvSpPr>
          <p:nvPr>
            <p:ph sz="quarter" idx="1"/>
          </p:nvPr>
        </p:nvSpPr>
        <p:spPr>
          <a:xfrm>
            <a:off x="457200" y="1600200"/>
            <a:ext cx="7715200" cy="4873752"/>
          </a:xfrm>
        </p:spPr>
        <p:txBody>
          <a:bodyPr>
            <a:normAutofit fontScale="85000" lnSpcReduction="10000"/>
          </a:bodyPr>
          <a:lstStyle/>
          <a:p>
            <a:pPr marL="571500" indent="-457200" algn="l" rtl="0">
              <a:buFont typeface="+mj-lt"/>
              <a:buAutoNum type="arabicPeriod"/>
            </a:pPr>
            <a:r>
              <a:rPr lang="en-US" b="1" u="sng" dirty="0" smtClean="0">
                <a:solidFill>
                  <a:srgbClr val="FF0000"/>
                </a:solidFill>
              </a:rPr>
              <a:t>Exogenous </a:t>
            </a:r>
            <a:r>
              <a:rPr lang="en-US" b="1" u="sng" dirty="0">
                <a:solidFill>
                  <a:srgbClr val="FF0000"/>
                </a:solidFill>
              </a:rPr>
              <a:t>glucocorticoid </a:t>
            </a:r>
            <a:r>
              <a:rPr lang="en-US" b="1" u="sng" dirty="0" smtClean="0">
                <a:solidFill>
                  <a:srgbClr val="FF0000"/>
                </a:solidFill>
              </a:rPr>
              <a:t>therapy &gt;&gt; most common cause of secondary adrenal </a:t>
            </a:r>
            <a:r>
              <a:rPr lang="en-US" b="1" u="sng" dirty="0">
                <a:solidFill>
                  <a:srgbClr val="FF0000"/>
                </a:solidFill>
              </a:rPr>
              <a:t>insufficiency </a:t>
            </a:r>
            <a:r>
              <a:rPr lang="en-US" b="1" u="sng" dirty="0">
                <a:solidFill>
                  <a:srgbClr val="00B050"/>
                </a:solidFill>
              </a:rPr>
              <a:t>. Look for patients who recently discontinued glucocorticoid therapy or did not increase their glucocorticoid dose in times of stress</a:t>
            </a:r>
          </a:p>
          <a:p>
            <a:pPr marL="571500" indent="-457200" algn="l" rtl="0">
              <a:buFont typeface="+mj-lt"/>
              <a:buAutoNum type="arabicPeriod"/>
            </a:pPr>
            <a:r>
              <a:rPr lang="en-US" dirty="0"/>
              <a:t>Hypopituitarism</a:t>
            </a:r>
          </a:p>
          <a:p>
            <a:pPr marL="571500" indent="-457200" algn="l" rtl="0">
              <a:buFont typeface="+mj-lt"/>
              <a:buAutoNum type="arabicPeriod"/>
            </a:pPr>
            <a:r>
              <a:rPr lang="en-US" dirty="0" smtClean="0"/>
              <a:t>Pituitary </a:t>
            </a:r>
            <a:r>
              <a:rPr lang="en-US" dirty="0"/>
              <a:t>apoplexy</a:t>
            </a:r>
          </a:p>
          <a:p>
            <a:pPr marL="571500" indent="-457200" algn="l" rtl="0">
              <a:buFont typeface="+mj-lt"/>
              <a:buAutoNum type="arabicPeriod"/>
            </a:pPr>
            <a:r>
              <a:rPr lang="en-US" dirty="0"/>
              <a:t>Granulomatous disease (tuberculosis, </a:t>
            </a:r>
            <a:r>
              <a:rPr lang="en-US" dirty="0" err="1"/>
              <a:t>sarcoid</a:t>
            </a:r>
            <a:r>
              <a:rPr lang="en-US" dirty="0"/>
              <a:t>, </a:t>
            </a:r>
            <a:r>
              <a:rPr lang="en-US" dirty="0" err="1"/>
              <a:t>eosinophilic</a:t>
            </a:r>
            <a:r>
              <a:rPr lang="en-US" dirty="0"/>
              <a:t> granuloma)</a:t>
            </a:r>
          </a:p>
          <a:p>
            <a:pPr marL="571500" indent="-457200" algn="l" rtl="0">
              <a:buFont typeface="+mj-lt"/>
              <a:buAutoNum type="arabicPeriod"/>
            </a:pPr>
            <a:r>
              <a:rPr lang="en-US" dirty="0"/>
              <a:t>Secondary tumor deposits (breast, bronchus)</a:t>
            </a:r>
          </a:p>
          <a:p>
            <a:pPr marL="571500" indent="-457200" algn="l" rtl="0">
              <a:buFont typeface="+mj-lt"/>
              <a:buAutoNum type="arabicPeriod"/>
            </a:pPr>
            <a:r>
              <a:rPr lang="en-US" dirty="0"/>
              <a:t>Postpartum pituitary infarction (Sheehan's syndrome)</a:t>
            </a:r>
          </a:p>
          <a:p>
            <a:pPr marL="571500" indent="-457200" algn="l" rtl="0">
              <a:buFont typeface="+mj-lt"/>
              <a:buAutoNum type="arabicPeriod"/>
            </a:pPr>
            <a:r>
              <a:rPr lang="en-US" dirty="0" smtClean="0"/>
              <a:t>Pituitary </a:t>
            </a:r>
            <a:r>
              <a:rPr lang="en-US" dirty="0"/>
              <a:t>irradiation (effect usually delayed for several years)</a:t>
            </a:r>
          </a:p>
          <a:p>
            <a:pPr marL="571500" indent="-457200" algn="l" rtl="0">
              <a:buFont typeface="+mj-lt"/>
              <a:buAutoNum type="arabicPeriod"/>
            </a:pPr>
            <a:r>
              <a:rPr lang="en-US" dirty="0" smtClean="0"/>
              <a:t>Isolated </a:t>
            </a:r>
            <a:r>
              <a:rPr lang="en-US" dirty="0"/>
              <a:t>ACTH </a:t>
            </a:r>
            <a:r>
              <a:rPr lang="en-US" dirty="0" smtClean="0"/>
              <a:t>deficiency</a:t>
            </a:r>
          </a:p>
          <a:p>
            <a:pPr marL="571500" indent="-457200" algn="l" rtl="0">
              <a:buFont typeface="+mj-lt"/>
              <a:buAutoNum type="arabicPeriod"/>
            </a:pPr>
            <a:r>
              <a:rPr lang="en-US" dirty="0" smtClean="0"/>
              <a:t>Idiopathic</a:t>
            </a:r>
            <a:endParaRPr lang="en-US" dirty="0"/>
          </a:p>
          <a:p>
            <a:pPr algn="l" rtl="0"/>
            <a:endParaRPr lang="ar-JO" dirty="0"/>
          </a:p>
        </p:txBody>
      </p:sp>
    </p:spTree>
    <p:extLst>
      <p:ext uri="{BB962C8B-B14F-4D97-AF65-F5344CB8AC3E}">
        <p14:creationId xmlns:p14="http://schemas.microsoft.com/office/powerpoint/2010/main" val="2029365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4400" b="1" u="sng" dirty="0" smtClean="0">
                <a:solidFill>
                  <a:srgbClr val="FF0000"/>
                </a:solidFill>
              </a:rPr>
              <a:t>Symptoms</a:t>
            </a:r>
            <a:endParaRPr lang="ar-JO" sz="4400" b="1" u="sng" dirty="0">
              <a:solidFill>
                <a:srgbClr val="FF0000"/>
              </a:solidFill>
            </a:endParaRPr>
          </a:p>
        </p:txBody>
      </p:sp>
      <p:pic>
        <p:nvPicPr>
          <p:cNvPr id="5" name="عنصر نائب للصورة 4"/>
          <p:cNvPicPr>
            <a:picLocks noGrp="1" noChangeAspect="1"/>
          </p:cNvPicPr>
          <p:nvPr>
            <p:ph type="pic" idx="1"/>
          </p:nvPr>
        </p:nvPicPr>
        <p:blipFill>
          <a:blip r:embed="rId3">
            <a:extLst>
              <a:ext uri="{28A0092B-C50C-407E-A947-70E740481C1C}">
                <a14:useLocalDpi xmlns:a14="http://schemas.microsoft.com/office/drawing/2010/main" val="0"/>
              </a:ext>
            </a:extLst>
          </a:blip>
          <a:srcRect l="14000" r="14000"/>
          <a:stretch>
            <a:fillRect/>
          </a:stretch>
        </p:blipFill>
        <p:spPr/>
      </p:pic>
      <p:sp>
        <p:nvSpPr>
          <p:cNvPr id="3" name="Content Placeholder 2"/>
          <p:cNvSpPr>
            <a:spLocks noGrp="1"/>
          </p:cNvSpPr>
          <p:nvPr>
            <p:ph type="body" sz="half" idx="2"/>
          </p:nvPr>
        </p:nvSpPr>
        <p:spPr>
          <a:xfrm>
            <a:off x="6765798" y="264794"/>
            <a:ext cx="2054674" cy="6404565"/>
          </a:xfrm>
        </p:spPr>
        <p:txBody>
          <a:bodyPr>
            <a:normAutofit fontScale="62500" lnSpcReduction="20000"/>
          </a:bodyPr>
          <a:lstStyle/>
          <a:p>
            <a:pPr algn="l" rtl="0"/>
            <a:r>
              <a:rPr lang="en-US" sz="2800" dirty="0" smtClean="0">
                <a:solidFill>
                  <a:srgbClr val="00B0F0"/>
                </a:solidFill>
              </a:rPr>
              <a:t>Except</a:t>
            </a:r>
            <a:r>
              <a:rPr lang="en-US" sz="2800" dirty="0" smtClean="0"/>
              <a:t> for </a:t>
            </a:r>
            <a:r>
              <a:rPr lang="en-US" sz="2800" dirty="0" smtClean="0">
                <a:solidFill>
                  <a:srgbClr val="00B0F0"/>
                </a:solidFill>
              </a:rPr>
              <a:t>salt craving</a:t>
            </a:r>
            <a:r>
              <a:rPr lang="en-US" sz="2800" dirty="0" smtClean="0"/>
              <a:t>, the symptoms of </a:t>
            </a:r>
            <a:r>
              <a:rPr lang="en-US" sz="2800" dirty="0" smtClean="0"/>
              <a:t>AI </a:t>
            </a:r>
            <a:r>
              <a:rPr lang="en-US" sz="2800" dirty="0" smtClean="0"/>
              <a:t>are rather nonspecific and include weakness, fatigue, musculoskeletal pain, weight loss, abdominal pain, nausea , vomiting ,depression, and anxiety.</a:t>
            </a:r>
          </a:p>
          <a:p>
            <a:pPr algn="l" rtl="0"/>
            <a:endParaRPr lang="en-US" sz="2800" dirty="0" smtClean="0"/>
          </a:p>
          <a:p>
            <a:pPr algn="l" rtl="0"/>
            <a:r>
              <a:rPr lang="en-US" sz="2800" dirty="0" smtClean="0"/>
              <a:t> As a result, the </a:t>
            </a:r>
            <a:r>
              <a:rPr lang="en-US" sz="2800" dirty="0" smtClean="0">
                <a:solidFill>
                  <a:srgbClr val="00B0F0"/>
                </a:solidFill>
              </a:rPr>
              <a:t>diagnosis is frequently delayed</a:t>
            </a:r>
            <a:r>
              <a:rPr lang="en-US" sz="2800" dirty="0" smtClean="0"/>
              <a:t>, resulting in a clinical presentation with an acute life-threatening </a:t>
            </a:r>
            <a:r>
              <a:rPr lang="en-US" sz="2800" dirty="0" smtClean="0">
                <a:solidFill>
                  <a:srgbClr val="00B0F0"/>
                </a:solidFill>
              </a:rPr>
              <a:t>adrenal crisis </a:t>
            </a:r>
            <a:r>
              <a:rPr lang="en-US" sz="2800" dirty="0" smtClean="0"/>
              <a:t>. </a:t>
            </a:r>
          </a:p>
          <a:p>
            <a:pPr algn="l" rtl="0"/>
            <a:endParaRPr lang="en-US" sz="2800" dirty="0" smtClean="0"/>
          </a:p>
        </p:txBody>
      </p:sp>
    </p:spTree>
    <p:extLst>
      <p:ext uri="{BB962C8B-B14F-4D97-AF65-F5344CB8AC3E}">
        <p14:creationId xmlns:p14="http://schemas.microsoft.com/office/powerpoint/2010/main" val="1468684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8676456" cy="6864424"/>
          </a:xfrm>
        </p:spPr>
        <p:txBody>
          <a:bodyPr>
            <a:noAutofit/>
          </a:bodyPr>
          <a:lstStyle/>
          <a:p>
            <a:pPr algn="l" rtl="0"/>
            <a:r>
              <a:rPr lang="en-US" dirty="0" smtClean="0"/>
              <a:t>The </a:t>
            </a:r>
            <a:r>
              <a:rPr lang="en-US" dirty="0">
                <a:solidFill>
                  <a:srgbClr val="FF0000"/>
                </a:solidFill>
              </a:rPr>
              <a:t>signs </a:t>
            </a:r>
            <a:r>
              <a:rPr lang="en-US" dirty="0"/>
              <a:t>of </a:t>
            </a:r>
            <a:r>
              <a:rPr lang="en-US" dirty="0" smtClean="0"/>
              <a:t>PAI </a:t>
            </a:r>
            <a:r>
              <a:rPr lang="en-US" dirty="0"/>
              <a:t>are mainly based on the </a:t>
            </a:r>
            <a:r>
              <a:rPr lang="en-US" dirty="0">
                <a:solidFill>
                  <a:srgbClr val="FF0000"/>
                </a:solidFill>
              </a:rPr>
              <a:t>deficiency </a:t>
            </a:r>
            <a:r>
              <a:rPr lang="en-US" dirty="0" smtClean="0">
                <a:solidFill>
                  <a:srgbClr val="FF0000"/>
                </a:solidFill>
              </a:rPr>
              <a:t>of </a:t>
            </a:r>
            <a:r>
              <a:rPr lang="en-US" dirty="0" err="1" smtClean="0">
                <a:solidFill>
                  <a:srgbClr val="FF0000"/>
                </a:solidFill>
              </a:rPr>
              <a:t>gluco</a:t>
            </a:r>
            <a:r>
              <a:rPr lang="en-US" dirty="0" smtClean="0">
                <a:solidFill>
                  <a:srgbClr val="FF0000"/>
                </a:solidFill>
              </a:rPr>
              <a:t>- </a:t>
            </a:r>
            <a:r>
              <a:rPr lang="en-US" dirty="0">
                <a:solidFill>
                  <a:srgbClr val="FF0000"/>
                </a:solidFill>
              </a:rPr>
              <a:t>and mineralocorticoids </a:t>
            </a:r>
            <a:r>
              <a:rPr lang="en-US" dirty="0"/>
              <a:t>and the </a:t>
            </a:r>
            <a:r>
              <a:rPr lang="en-US" dirty="0" smtClean="0"/>
              <a:t>resultant:</a:t>
            </a:r>
          </a:p>
          <a:p>
            <a:pPr algn="l" rtl="0"/>
            <a:r>
              <a:rPr lang="en-US" dirty="0" smtClean="0"/>
              <a:t> weight loss</a:t>
            </a:r>
            <a:r>
              <a:rPr lang="en-US" dirty="0"/>
              <a:t>, changes in blood count (</a:t>
            </a:r>
            <a:r>
              <a:rPr lang="en-US" dirty="0">
                <a:solidFill>
                  <a:srgbClr val="00B050"/>
                </a:solidFill>
              </a:rPr>
              <a:t>anemia, eosinophilia, lymphocytosis</a:t>
            </a:r>
            <a:r>
              <a:rPr lang="en-US" dirty="0" smtClean="0"/>
              <a:t>), </a:t>
            </a:r>
            <a:r>
              <a:rPr lang="en-US" dirty="0" err="1" smtClean="0"/>
              <a:t>hyponatremia</a:t>
            </a:r>
            <a:r>
              <a:rPr lang="en-US" dirty="0" smtClean="0"/>
              <a:t>  </a:t>
            </a:r>
            <a:r>
              <a:rPr lang="en-US" dirty="0"/>
              <a:t>and </a:t>
            </a:r>
            <a:r>
              <a:rPr lang="en-US" dirty="0" smtClean="0"/>
              <a:t>hypoglycemia due to cortisol deficiency </a:t>
            </a:r>
            <a:endParaRPr lang="en-US" dirty="0"/>
          </a:p>
          <a:p>
            <a:pPr algn="l" rtl="0"/>
            <a:r>
              <a:rPr lang="en-US" dirty="0" smtClean="0"/>
              <a:t>orthostatic </a:t>
            </a:r>
            <a:r>
              <a:rPr lang="en-US" dirty="0"/>
              <a:t>hypotension due to dehydration, </a:t>
            </a:r>
            <a:r>
              <a:rPr lang="en-US" dirty="0" err="1" smtClean="0"/>
              <a:t>hyponatremia</a:t>
            </a:r>
            <a:r>
              <a:rPr lang="en-US" dirty="0" smtClean="0"/>
              <a:t>, hyperkalemia &gt;&gt; </a:t>
            </a:r>
            <a:r>
              <a:rPr lang="en-US" dirty="0"/>
              <a:t>Aldosterone </a:t>
            </a:r>
            <a:r>
              <a:rPr lang="en-US" dirty="0" smtClean="0"/>
              <a:t>deficiency </a:t>
            </a:r>
            <a:r>
              <a:rPr lang="en-US" dirty="0" smtClean="0">
                <a:sym typeface="Wingdings" pitchFamily="2" charset="2"/>
              </a:rPr>
              <a:t> only in PAI</a:t>
            </a:r>
            <a:endParaRPr lang="en-US" dirty="0" smtClean="0"/>
          </a:p>
          <a:p>
            <a:pPr algn="l" rtl="0"/>
            <a:r>
              <a:rPr lang="en-US" dirty="0" smtClean="0"/>
              <a:t>In </a:t>
            </a:r>
            <a:r>
              <a:rPr lang="en-US" dirty="0"/>
              <a:t>women, </a:t>
            </a:r>
            <a:r>
              <a:rPr lang="en-US" dirty="0">
                <a:solidFill>
                  <a:srgbClr val="FF0000"/>
                </a:solidFill>
              </a:rPr>
              <a:t>loss of adrenal androgens results in loss of axillary and pubic </a:t>
            </a:r>
            <a:r>
              <a:rPr lang="en-US" dirty="0" smtClean="0">
                <a:solidFill>
                  <a:srgbClr val="FF0000"/>
                </a:solidFill>
              </a:rPr>
              <a:t>hair</a:t>
            </a:r>
            <a:r>
              <a:rPr lang="en-US" dirty="0"/>
              <a:t> </a:t>
            </a:r>
            <a:r>
              <a:rPr lang="en-US" dirty="0" smtClean="0"/>
              <a:t>, lack of energy and loss of </a:t>
            </a:r>
            <a:r>
              <a:rPr lang="en-US" dirty="0" err="1" smtClean="0"/>
              <a:t>lipido</a:t>
            </a:r>
            <a:r>
              <a:rPr lang="en-US" dirty="0" smtClean="0"/>
              <a:t>.</a:t>
            </a:r>
            <a:r>
              <a:rPr lang="en-US" dirty="0" smtClean="0"/>
              <a:t> </a:t>
            </a:r>
            <a:endParaRPr lang="en-US" dirty="0" smtClean="0"/>
          </a:p>
          <a:p>
            <a:pPr algn="l" rtl="0"/>
            <a:r>
              <a:rPr lang="en-US" dirty="0">
                <a:solidFill>
                  <a:srgbClr val="00B0F0"/>
                </a:solidFill>
              </a:rPr>
              <a:t>H</a:t>
            </a:r>
            <a:r>
              <a:rPr lang="en-US" dirty="0" smtClean="0">
                <a:solidFill>
                  <a:srgbClr val="00B0F0"/>
                </a:solidFill>
              </a:rPr>
              <a:t>yperpigmentation </a:t>
            </a:r>
            <a:r>
              <a:rPr lang="en-US" dirty="0">
                <a:solidFill>
                  <a:srgbClr val="00B0F0"/>
                </a:solidFill>
              </a:rPr>
              <a:t>of the skin and mucous </a:t>
            </a:r>
            <a:r>
              <a:rPr lang="en-US" dirty="0" smtClean="0">
                <a:solidFill>
                  <a:srgbClr val="00B0F0"/>
                </a:solidFill>
              </a:rPr>
              <a:t>membranes due to increase in POMC hormone</a:t>
            </a:r>
            <a:r>
              <a:rPr lang="en-US" dirty="0" smtClean="0"/>
              <a:t>. </a:t>
            </a:r>
            <a:r>
              <a:rPr lang="en-US" dirty="0" smtClean="0"/>
              <a:t>Only in </a:t>
            </a:r>
            <a:r>
              <a:rPr lang="en-US" dirty="0" smtClean="0"/>
              <a:t>PAI</a:t>
            </a:r>
            <a:endParaRPr lang="en-US" dirty="0" smtClean="0"/>
          </a:p>
        </p:txBody>
      </p:sp>
    </p:spTree>
    <p:extLst>
      <p:ext uri="{BB962C8B-B14F-4D97-AF65-F5344CB8AC3E}">
        <p14:creationId xmlns:p14="http://schemas.microsoft.com/office/powerpoint/2010/main" val="24094123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404</TotalTime>
  <Words>1035</Words>
  <Application>Microsoft Office PowerPoint</Application>
  <PresentationFormat>عرض على الشاشة (3:4)‏</PresentationFormat>
  <Paragraphs>101</Paragraphs>
  <Slides>18</Slides>
  <Notes>7</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مشربية</vt:lpstr>
      <vt:lpstr>Adrenal insufficiency  </vt:lpstr>
      <vt:lpstr>عرض تقديمي في PowerPoint</vt:lpstr>
      <vt:lpstr>Pathopphysiology</vt:lpstr>
      <vt:lpstr>Introduction</vt:lpstr>
      <vt:lpstr>عرض تقديمي في PowerPoint</vt:lpstr>
      <vt:lpstr>Primary hypoadrenalism causes: </vt:lpstr>
      <vt:lpstr>Secondary hypoadrenalism causes: </vt:lpstr>
      <vt:lpstr>Symptoms</vt:lpstr>
      <vt:lpstr>عرض تقديمي في PowerPoint</vt:lpstr>
      <vt:lpstr>عرض تقديمي في PowerPoint</vt:lpstr>
      <vt:lpstr>عرض تقديمي في PowerPoint</vt:lpstr>
      <vt:lpstr>Work up?</vt:lpstr>
      <vt:lpstr>Adrenal crises</vt:lpstr>
      <vt:lpstr>عرض تقديمي في PowerPoint</vt:lpstr>
      <vt:lpstr>عرض تقديمي في PowerPoint</vt:lpstr>
      <vt:lpstr>Long term replacement therapy</vt:lpstr>
      <vt:lpstr>Patient advice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Adrenal insufficiency</dc:title>
  <dc:creator>HORIZON</dc:creator>
  <cp:lastModifiedBy>HORIZON</cp:lastModifiedBy>
  <cp:revision>50</cp:revision>
  <dcterms:created xsi:type="dcterms:W3CDTF">2021-10-31T12:19:48Z</dcterms:created>
  <dcterms:modified xsi:type="dcterms:W3CDTF">2021-11-01T14:34:42Z</dcterms:modified>
</cp:coreProperties>
</file>