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sldIdLst>
    <p:sldId id="257" r:id="rId2"/>
    <p:sldId id="284" r:id="rId3"/>
    <p:sldId id="285" r:id="rId4"/>
    <p:sldId id="258" r:id="rId5"/>
    <p:sldId id="298" r:id="rId6"/>
    <p:sldId id="299" r:id="rId7"/>
    <p:sldId id="301" r:id="rId8"/>
    <p:sldId id="300" r:id="rId9"/>
    <p:sldId id="302" r:id="rId10"/>
    <p:sldId id="303" r:id="rId11"/>
    <p:sldId id="304" r:id="rId12"/>
    <p:sldId id="305" r:id="rId13"/>
    <p:sldId id="306" r:id="rId14"/>
    <p:sldId id="264" r:id="rId15"/>
    <p:sldId id="265" r:id="rId16"/>
    <p:sldId id="259" r:id="rId17"/>
    <p:sldId id="261" r:id="rId18"/>
    <p:sldId id="286" r:id="rId19"/>
    <p:sldId id="287" r:id="rId20"/>
    <p:sldId id="288" r:id="rId21"/>
    <p:sldId id="262" r:id="rId22"/>
    <p:sldId id="280" r:id="rId23"/>
    <p:sldId id="263" r:id="rId24"/>
    <p:sldId id="266" r:id="rId25"/>
    <p:sldId id="267" r:id="rId26"/>
    <p:sldId id="268" r:id="rId27"/>
    <p:sldId id="282" r:id="rId28"/>
    <p:sldId id="269" r:id="rId29"/>
    <p:sldId id="270" r:id="rId30"/>
    <p:sldId id="283" r:id="rId31"/>
    <p:sldId id="289" r:id="rId32"/>
    <p:sldId id="290" r:id="rId33"/>
    <p:sldId id="271" r:id="rId34"/>
    <p:sldId id="272" r:id="rId35"/>
    <p:sldId id="273" r:id="rId36"/>
    <p:sldId id="291" r:id="rId37"/>
    <p:sldId id="293" r:id="rId38"/>
    <p:sldId id="297" r:id="rId39"/>
    <p:sldId id="294" r:id="rId40"/>
    <p:sldId id="292" r:id="rId41"/>
    <p:sldId id="295" r:id="rId42"/>
    <p:sldId id="274" r:id="rId43"/>
    <p:sldId id="275" r:id="rId44"/>
    <p:sldId id="276" r:id="rId45"/>
    <p:sldId id="277" r:id="rId46"/>
    <p:sldId id="278" r:id="rId47"/>
    <p:sldId id="27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33" autoAdjust="0"/>
  </p:normalViewPr>
  <p:slideViewPr>
    <p:cSldViewPr snapToGrid="0">
      <p:cViewPr varScale="1">
        <p:scale>
          <a:sx n="61" d="100"/>
          <a:sy n="61" d="100"/>
        </p:scale>
        <p:origin x="10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CB471-41CC-4A63-AD9F-4178C9392994}" type="datetimeFigureOut">
              <a:rPr lang="en-US" smtClean="0"/>
              <a:t>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7DA48-4C61-416C-BB0A-31EC4AEBC9D5}" type="slidenum">
              <a:rPr lang="en-US" smtClean="0"/>
              <a:t>‹#›</a:t>
            </a:fld>
            <a:endParaRPr lang="en-US"/>
          </a:p>
        </p:txBody>
      </p:sp>
    </p:spTree>
    <p:extLst>
      <p:ext uri="{BB962C8B-B14F-4D97-AF65-F5344CB8AC3E}">
        <p14:creationId xmlns:p14="http://schemas.microsoft.com/office/powerpoint/2010/main" val="100052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fluid of each cell contains its individual mixture of different constituents, but the concentrations of these substances are similar from one cell to another. In fact, the composition of cell fluids is remarkably similar even in different animals, ranging from the most primitive microorganisms to humans. For this reason, the intracel­lular fluid of all the different cells together is considered to be one large fluid compartment.</a:t>
            </a:r>
          </a:p>
        </p:txBody>
      </p:sp>
      <p:sp>
        <p:nvSpPr>
          <p:cNvPr id="4" name="Slide Number Placeholder 3"/>
          <p:cNvSpPr>
            <a:spLocks noGrp="1"/>
          </p:cNvSpPr>
          <p:nvPr>
            <p:ph type="sldNum" sz="quarter" idx="5"/>
          </p:nvPr>
        </p:nvSpPr>
        <p:spPr/>
        <p:txBody>
          <a:bodyPr/>
          <a:lstStyle/>
          <a:p>
            <a:fld id="{06A7DA48-4C61-416C-BB0A-31EC4AEBC9D5}" type="slidenum">
              <a:rPr lang="en-US" smtClean="0"/>
              <a:t>17</a:t>
            </a:fld>
            <a:endParaRPr lang="en-US"/>
          </a:p>
        </p:txBody>
      </p:sp>
    </p:spTree>
    <p:extLst>
      <p:ext uri="{BB962C8B-B14F-4D97-AF65-F5344CB8AC3E}">
        <p14:creationId xmlns:p14="http://schemas.microsoft.com/office/powerpoint/2010/main" val="280657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Infants' and children’s higher body water content, along with their higher metabolic rates and increased body surface area to mass index, contribute to their higher turnover of fluids and solute. Therefore, infants and children require proportionally greater volumes of water than adults to maintain their fluid equilibrium and are more susceptible to volume depletion. Significant fluid losses may occur rapidly, leading to depletion of the intravascular volume.</a:t>
            </a:r>
            <a:endParaRPr lang="en-US" dirty="0"/>
          </a:p>
        </p:txBody>
      </p:sp>
      <p:sp>
        <p:nvSpPr>
          <p:cNvPr id="4" name="Slide Number Placeholder 3"/>
          <p:cNvSpPr>
            <a:spLocks noGrp="1"/>
          </p:cNvSpPr>
          <p:nvPr>
            <p:ph type="sldNum" sz="quarter" idx="5"/>
          </p:nvPr>
        </p:nvSpPr>
        <p:spPr/>
        <p:txBody>
          <a:bodyPr/>
          <a:lstStyle/>
          <a:p>
            <a:fld id="{06A7DA48-4C61-416C-BB0A-31EC4AEBC9D5}" type="slidenum">
              <a:rPr lang="en-US" smtClean="0"/>
              <a:t>19</a:t>
            </a:fld>
            <a:endParaRPr lang="en-US"/>
          </a:p>
        </p:txBody>
      </p:sp>
    </p:spTree>
    <p:extLst>
      <p:ext uri="{BB962C8B-B14F-4D97-AF65-F5344CB8AC3E}">
        <p14:creationId xmlns:p14="http://schemas.microsoft.com/office/powerpoint/2010/main" val="125824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ADEDCC-057E-49EA-9D9E-183F4868E1D7}" type="slidenum">
              <a:rPr lang="en-US" smtClean="0"/>
              <a:t>43</a:t>
            </a:fld>
            <a:endParaRPr lang="en-US"/>
          </a:p>
        </p:txBody>
      </p:sp>
    </p:spTree>
    <p:extLst>
      <p:ext uri="{BB962C8B-B14F-4D97-AF65-F5344CB8AC3E}">
        <p14:creationId xmlns:p14="http://schemas.microsoft.com/office/powerpoint/2010/main" val="2223830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D8BD707-D9CF-40AE-B4C6-C98DA3205C09}" type="datetimeFigureOut">
              <a:rPr lang="en-US" smtClean="0"/>
              <a:pPr/>
              <a:t>2/5/2020</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79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387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630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25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60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61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1601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16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608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486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71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D8BD707-D9CF-40AE-B4C6-C98DA3205C09}" type="datetimeFigureOut">
              <a:rPr lang="en-US" smtClean="0"/>
              <a:pPr/>
              <a:t>2/5/2020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59239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1037864"/>
            <a:ext cx="14127480" cy="2926080"/>
          </a:xfrm>
        </p:spPr>
        <p:txBody>
          <a:bodyPr>
            <a:noAutofit/>
          </a:bodyPr>
          <a:lstStyle/>
          <a:p>
            <a:r>
              <a:rPr lang="en-CA" sz="4800" b="1" u="sng" dirty="0">
                <a:effectLst>
                  <a:outerShdw blurRad="38100" dist="38100" dir="2700000" algn="tl">
                    <a:srgbClr val="000000">
                      <a:alpha val="43137"/>
                    </a:srgbClr>
                  </a:outerShdw>
                </a:effectLst>
              </a:rPr>
              <a:t> introduction to Human Physiology</a:t>
            </a:r>
            <a:br>
              <a:rPr lang="en-US" sz="4800" u="sng" dirty="0">
                <a:effectLst>
                  <a:outerShdw blurRad="38100" dist="38100" dir="2700000" algn="tl">
                    <a:srgbClr val="000000">
                      <a:alpha val="43137"/>
                    </a:srgbClr>
                  </a:outerShdw>
                </a:effectLst>
              </a:rPr>
            </a:br>
            <a:endParaRPr lang="en-US" sz="4800" u="sng"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B379EF3A-0991-44D6-846E-7629C5E8A541}"/>
              </a:ext>
            </a:extLst>
          </p:cNvPr>
          <p:cNvSpPr/>
          <p:nvPr/>
        </p:nvSpPr>
        <p:spPr>
          <a:xfrm>
            <a:off x="8706610" y="5552959"/>
            <a:ext cx="299085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4800" dirty="0">
                <a:solidFill>
                  <a:srgbClr val="002060"/>
                </a:solidFill>
                <a:latin typeface="Bodoni MT Black" panose="02070A03080606020203" pitchFamily="18" charset="0"/>
                <a:ea typeface="+mj-ea"/>
                <a:cs typeface="+mj-cs"/>
              </a:rPr>
              <a:t>lecture 4</a:t>
            </a:r>
            <a:endParaRPr lang="en-US" sz="1400" dirty="0">
              <a:solidFill>
                <a:srgbClr val="002060"/>
              </a:solidFill>
              <a:latin typeface="Bodoni MT Black" panose="02070A03080606020203" pitchFamily="18" charset="0"/>
            </a:endParaRPr>
          </a:p>
        </p:txBody>
      </p:sp>
      <p:sp>
        <p:nvSpPr>
          <p:cNvPr id="4" name="TextBox 3">
            <a:extLst>
              <a:ext uri="{FF2B5EF4-FFF2-40B4-BE49-F238E27FC236}">
                <a16:creationId xmlns:a16="http://schemas.microsoft.com/office/drawing/2014/main" id="{A8184EC1-9031-423F-9AEF-A44D66DF809F}"/>
              </a:ext>
            </a:extLst>
          </p:cNvPr>
          <p:cNvSpPr txBox="1"/>
          <p:nvPr/>
        </p:nvSpPr>
        <p:spPr>
          <a:xfrm>
            <a:off x="405618" y="4306464"/>
            <a:ext cx="7940040" cy="1015663"/>
          </a:xfrm>
          <a:prstGeom prst="rect">
            <a:avLst/>
          </a:prstGeom>
          <a:ln>
            <a:noFill/>
          </a:ln>
          <a:effectLst>
            <a:outerShdw blurRad="63500" sx="102000" sy="102000" algn="ctr" rotWithShape="0">
              <a:prstClr val="black">
                <a:alpha val="40000"/>
              </a:prstClr>
            </a:outerShdw>
            <a:softEdge rad="317500"/>
          </a:effectLst>
          <a:scene3d>
            <a:camera prst="perspectiveAbove"/>
            <a:lightRig rig="balanced" dir="t">
              <a:rot lat="0" lon="0" rev="8700000"/>
            </a:lightRig>
          </a:scene3d>
          <a:sp3d>
            <a:bevelT w="190500" h="38100" prst="relaxedInset"/>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Abdallah </a:t>
            </a:r>
            <a:r>
              <a:rPr lang="en-US" sz="6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Wasel</a:t>
            </a: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Hattab</a:t>
            </a:r>
          </a:p>
        </p:txBody>
      </p:sp>
      <p:sp>
        <p:nvSpPr>
          <p:cNvPr id="5" name="Rectangle 4">
            <a:extLst>
              <a:ext uri="{FF2B5EF4-FFF2-40B4-BE49-F238E27FC236}">
                <a16:creationId xmlns:a16="http://schemas.microsoft.com/office/drawing/2014/main" id="{90906163-E162-416F-95B3-A2DDB93A0C4A}"/>
              </a:ext>
            </a:extLst>
          </p:cNvPr>
          <p:cNvSpPr/>
          <p:nvPr/>
        </p:nvSpPr>
        <p:spPr>
          <a:xfrm>
            <a:off x="3195829" y="1888216"/>
            <a:ext cx="5510781"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buFont typeface="+mj-lt"/>
              <a:buAutoNum type="alphaUcPeriod"/>
            </a:pPr>
            <a:r>
              <a:rPr lang="en-CA" sz="3200" b="1" dirty="0" err="1">
                <a:solidFill>
                  <a:srgbClr val="C00000"/>
                </a:solidFill>
                <a:latin typeface="Arial Black" panose="020B0A04020102020204" pitchFamily="34" charset="0"/>
              </a:rPr>
              <a:t>Donnan</a:t>
            </a:r>
            <a:r>
              <a:rPr lang="en-CA" sz="3200" b="1" dirty="0">
                <a:solidFill>
                  <a:srgbClr val="C00000"/>
                </a:solidFill>
                <a:latin typeface="Arial Black" panose="020B0A04020102020204" pitchFamily="34" charset="0"/>
              </a:rPr>
              <a:t> Effect</a:t>
            </a:r>
            <a:endParaRPr lang="ar-JO" sz="3200" b="1" dirty="0">
              <a:solidFill>
                <a:srgbClr val="C00000"/>
              </a:solidFill>
              <a:latin typeface="Arial Black" panose="020B0A04020102020204" pitchFamily="34" charset="0"/>
            </a:endParaRPr>
          </a:p>
          <a:p>
            <a:pPr marL="514350" indent="-514350">
              <a:buFont typeface="+mj-lt"/>
              <a:buAutoNum type="alphaUcPeriod"/>
            </a:pPr>
            <a:r>
              <a:rPr lang="en-US" sz="3200" b="1" dirty="0">
                <a:solidFill>
                  <a:srgbClr val="C00000"/>
                </a:solidFill>
                <a:latin typeface="Arial Black" panose="020B0A04020102020204" pitchFamily="34" charset="0"/>
              </a:rPr>
              <a:t>Body Water</a:t>
            </a:r>
            <a:endParaRPr lang="ar-JO" sz="3200" b="1" dirty="0">
              <a:solidFill>
                <a:srgbClr val="C00000"/>
              </a:solidFill>
              <a:latin typeface="Arial Black" panose="020B0A04020102020204" pitchFamily="34" charset="0"/>
            </a:endParaRPr>
          </a:p>
          <a:p>
            <a:pPr marL="514350" indent="-514350">
              <a:buFont typeface="+mj-lt"/>
              <a:buAutoNum type="alphaUcPeriod"/>
            </a:pPr>
            <a:r>
              <a:rPr lang="en-CA" sz="3200" b="1" dirty="0">
                <a:solidFill>
                  <a:srgbClr val="C00000"/>
                </a:solidFill>
                <a:latin typeface="Arial Black" panose="020B0A04020102020204" pitchFamily="34" charset="0"/>
              </a:rPr>
              <a:t>Homeostasis</a:t>
            </a:r>
            <a:endParaRPr lang="en-US" sz="3200"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787173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318F-A7AF-4ECB-845A-B65A2716D1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709021-793B-4016-A77A-36B80CF60ED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083A4F3-D0AB-4D2E-8716-8E79D2FA74BB}"/>
              </a:ext>
            </a:extLst>
          </p:cNvPr>
          <p:cNvPicPr>
            <a:picLocks noChangeAspect="1"/>
          </p:cNvPicPr>
          <p:nvPr/>
        </p:nvPicPr>
        <p:blipFill>
          <a:blip r:embed="rId2"/>
          <a:stretch>
            <a:fillRect/>
          </a:stretch>
        </p:blipFill>
        <p:spPr>
          <a:xfrm>
            <a:off x="216693" y="176212"/>
            <a:ext cx="11758613" cy="6505575"/>
          </a:xfrm>
          <a:prstGeom prst="rect">
            <a:avLst/>
          </a:prstGeom>
        </p:spPr>
      </p:pic>
    </p:spTree>
    <p:extLst>
      <p:ext uri="{BB962C8B-B14F-4D97-AF65-F5344CB8AC3E}">
        <p14:creationId xmlns:p14="http://schemas.microsoft.com/office/powerpoint/2010/main" val="350555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8B03-B5A7-4169-9BCA-010ED8DE4F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B7ECCF-1ED7-4F34-8C2C-C25FFEE7B37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B9F254-35B9-48A8-A69A-0CE6D2932A8F}"/>
              </a:ext>
            </a:extLst>
          </p:cNvPr>
          <p:cNvPicPr>
            <a:picLocks noChangeAspect="1"/>
          </p:cNvPicPr>
          <p:nvPr/>
        </p:nvPicPr>
        <p:blipFill>
          <a:blip r:embed="rId2"/>
          <a:stretch>
            <a:fillRect/>
          </a:stretch>
        </p:blipFill>
        <p:spPr>
          <a:xfrm>
            <a:off x="285750" y="195262"/>
            <a:ext cx="11658600" cy="6409869"/>
          </a:xfrm>
          <a:prstGeom prst="rect">
            <a:avLst/>
          </a:prstGeom>
        </p:spPr>
      </p:pic>
    </p:spTree>
    <p:extLst>
      <p:ext uri="{BB962C8B-B14F-4D97-AF65-F5344CB8AC3E}">
        <p14:creationId xmlns:p14="http://schemas.microsoft.com/office/powerpoint/2010/main" val="1456037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0731-0C5A-43FB-8ADF-7E5BD8C927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0DCFDD-3C7B-49CB-BCDF-1018324FC5C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B96356B-2DB2-4710-AB08-39BF4E40EC16}"/>
              </a:ext>
            </a:extLst>
          </p:cNvPr>
          <p:cNvPicPr>
            <a:picLocks noChangeAspect="1"/>
          </p:cNvPicPr>
          <p:nvPr/>
        </p:nvPicPr>
        <p:blipFill>
          <a:blip r:embed="rId2"/>
          <a:stretch>
            <a:fillRect/>
          </a:stretch>
        </p:blipFill>
        <p:spPr>
          <a:xfrm>
            <a:off x="242889" y="242887"/>
            <a:ext cx="11763374" cy="6386513"/>
          </a:xfrm>
          <a:prstGeom prst="rect">
            <a:avLst/>
          </a:prstGeom>
        </p:spPr>
      </p:pic>
    </p:spTree>
    <p:extLst>
      <p:ext uri="{BB962C8B-B14F-4D97-AF65-F5344CB8AC3E}">
        <p14:creationId xmlns:p14="http://schemas.microsoft.com/office/powerpoint/2010/main" val="406761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DCED7B-E17B-44CB-8394-569FE577FAFF}"/>
              </a:ext>
            </a:extLst>
          </p:cNvPr>
          <p:cNvPicPr>
            <a:picLocks noChangeAspect="1"/>
          </p:cNvPicPr>
          <p:nvPr/>
        </p:nvPicPr>
        <p:blipFill>
          <a:blip r:embed="rId2"/>
          <a:stretch>
            <a:fillRect/>
          </a:stretch>
        </p:blipFill>
        <p:spPr>
          <a:xfrm>
            <a:off x="366899" y="492919"/>
            <a:ext cx="4962339" cy="5450682"/>
          </a:xfrm>
          <a:prstGeom prst="rect">
            <a:avLst/>
          </a:prstGeom>
        </p:spPr>
      </p:pic>
      <p:pic>
        <p:nvPicPr>
          <p:cNvPr id="5" name="Picture 4">
            <a:extLst>
              <a:ext uri="{FF2B5EF4-FFF2-40B4-BE49-F238E27FC236}">
                <a16:creationId xmlns:a16="http://schemas.microsoft.com/office/drawing/2014/main" id="{8CF2502C-537F-4533-B9C4-BC1521DEE84A}"/>
              </a:ext>
            </a:extLst>
          </p:cNvPr>
          <p:cNvPicPr>
            <a:picLocks noChangeAspect="1"/>
          </p:cNvPicPr>
          <p:nvPr/>
        </p:nvPicPr>
        <p:blipFill>
          <a:blip r:embed="rId3"/>
          <a:stretch>
            <a:fillRect/>
          </a:stretch>
        </p:blipFill>
        <p:spPr>
          <a:xfrm>
            <a:off x="5815014" y="492919"/>
            <a:ext cx="6010088" cy="5450682"/>
          </a:xfrm>
          <a:prstGeom prst="rect">
            <a:avLst/>
          </a:prstGeom>
        </p:spPr>
      </p:pic>
    </p:spTree>
    <p:extLst>
      <p:ext uri="{BB962C8B-B14F-4D97-AF65-F5344CB8AC3E}">
        <p14:creationId xmlns:p14="http://schemas.microsoft.com/office/powerpoint/2010/main" val="2491433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337929" y="777240"/>
            <a:ext cx="11335911" cy="4038600"/>
          </a:xfrm>
          <a:solidFill>
            <a:schemeClr val="bg1"/>
          </a:solidFill>
        </p:spPr>
        <p:txBody>
          <a:bodyPr>
            <a:normAutofit/>
          </a:bodyPr>
          <a:lstStyle/>
          <a:p>
            <a:pPr algn="l"/>
            <a:r>
              <a:rPr lang="en-CA" dirty="0">
                <a:solidFill>
                  <a:schemeClr val="tx1"/>
                </a:solidFill>
              </a:rPr>
              <a:t>When there is a non diffusible ion on one side of a semi-permeable</a:t>
            </a:r>
            <a:r>
              <a:rPr lang="en-US" dirty="0">
                <a:solidFill>
                  <a:schemeClr val="tx1"/>
                </a:solidFill>
              </a:rPr>
              <a:t> </a:t>
            </a:r>
            <a:r>
              <a:rPr lang="en-CA" dirty="0">
                <a:solidFill>
                  <a:schemeClr val="tx1"/>
                </a:solidFill>
              </a:rPr>
              <a:t>membrane, the other diffusible ions  redistribute themselves in a predictable way to reach the electrical neutrality on both sides.</a:t>
            </a:r>
            <a:endParaRPr lang="en-US" dirty="0">
              <a:solidFill>
                <a:schemeClr val="tx1"/>
              </a:solidFill>
            </a:endParaRPr>
          </a:p>
          <a:p>
            <a:pPr algn="l"/>
            <a:r>
              <a:rPr lang="en-CA" dirty="0">
                <a:solidFill>
                  <a:schemeClr val="tx1"/>
                </a:solidFill>
              </a:rPr>
              <a:t>Example:-</a:t>
            </a:r>
          </a:p>
          <a:p>
            <a:pPr algn="l"/>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 y="2667924"/>
            <a:ext cx="11452532" cy="3412836"/>
          </a:xfrm>
          <a:prstGeom prst="rect">
            <a:avLst/>
          </a:prstGeom>
          <a:noFill/>
        </p:spPr>
      </p:pic>
    </p:spTree>
    <p:extLst>
      <p:ext uri="{BB962C8B-B14F-4D97-AF65-F5344CB8AC3E}">
        <p14:creationId xmlns:p14="http://schemas.microsoft.com/office/powerpoint/2010/main" val="2254052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502920"/>
            <a:ext cx="11704320" cy="6096000"/>
          </a:xfrm>
        </p:spPr>
        <p:txBody>
          <a:bodyPr/>
          <a:lstStyle/>
          <a:p>
            <a:r>
              <a:rPr lang="en-CA" dirty="0">
                <a:solidFill>
                  <a:schemeClr val="tx1">
                    <a:lumMod val="95000"/>
                    <a:lumOff val="5000"/>
                  </a:schemeClr>
                </a:solidFill>
              </a:rPr>
              <a:t>Donnan and Gibbs showed that in the presence of non-diffusible ion (protein), the other diffusible ions (CI- and K+) distribute themselves so that at equilibrium the concentration ratios are equal (their concentration products on both sides are equal)</a:t>
            </a:r>
            <a:endParaRPr lang="en-US" dirty="0">
              <a:solidFill>
                <a:schemeClr val="tx1">
                  <a:lumMod val="95000"/>
                  <a:lumOff val="5000"/>
                </a:schemeClr>
              </a:solidFill>
            </a:endParaRPr>
          </a:p>
          <a:p>
            <a:r>
              <a:rPr lang="en-CA" dirty="0">
                <a:solidFill>
                  <a:schemeClr val="tx1">
                    <a:lumMod val="95000"/>
                    <a:lumOff val="5000"/>
                  </a:schemeClr>
                </a:solidFill>
              </a:rPr>
              <a:t>Gibbs-</a:t>
            </a:r>
            <a:r>
              <a:rPr lang="en-CA" dirty="0" err="1">
                <a:solidFill>
                  <a:schemeClr val="tx1">
                    <a:lumMod val="95000"/>
                    <a:lumOff val="5000"/>
                  </a:schemeClr>
                </a:solidFill>
              </a:rPr>
              <a:t>Donnan</a:t>
            </a:r>
            <a:r>
              <a:rPr lang="en-CA" dirty="0">
                <a:solidFill>
                  <a:schemeClr val="tx1">
                    <a:lumMod val="95000"/>
                    <a:lumOff val="5000"/>
                  </a:schemeClr>
                </a:solidFill>
              </a:rPr>
              <a:t> equation:</a:t>
            </a: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788" y="3429000"/>
            <a:ext cx="8202090" cy="2343245"/>
          </a:xfrm>
          <a:prstGeom prst="rect">
            <a:avLst/>
          </a:prstGeom>
        </p:spPr>
      </p:pic>
    </p:spTree>
    <p:extLst>
      <p:ext uri="{BB962C8B-B14F-4D97-AF65-F5344CB8AC3E}">
        <p14:creationId xmlns:p14="http://schemas.microsoft.com/office/powerpoint/2010/main" val="3638418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CA" dirty="0">
                <a:solidFill>
                  <a:schemeClr val="tx1">
                    <a:lumMod val="95000"/>
                    <a:lumOff val="5000"/>
                  </a:schemeClr>
                </a:solidFill>
              </a:rPr>
              <a:t>Effects of </a:t>
            </a:r>
            <a:r>
              <a:rPr lang="en-CA" dirty="0" err="1">
                <a:solidFill>
                  <a:schemeClr val="tx1">
                    <a:lumMod val="95000"/>
                    <a:lumOff val="5000"/>
                  </a:schemeClr>
                </a:solidFill>
              </a:rPr>
              <a:t>Donnan</a:t>
            </a:r>
            <a:r>
              <a:rPr lang="en-CA" dirty="0">
                <a:solidFill>
                  <a:schemeClr val="tx1">
                    <a:lumMod val="95000"/>
                    <a:lumOff val="5000"/>
                  </a:schemeClr>
                </a:solidFill>
              </a:rPr>
              <a:t> equilibrium</a:t>
            </a:r>
            <a:endParaRPr lang="en-US" dirty="0">
              <a:solidFill>
                <a:schemeClr val="tx1">
                  <a:lumMod val="95000"/>
                  <a:lumOff val="5000"/>
                </a:schemeClr>
              </a:solidFill>
            </a:endParaRPr>
          </a:p>
        </p:txBody>
      </p:sp>
      <p:sp>
        <p:nvSpPr>
          <p:cNvPr id="3" name="Content Placeholder 2"/>
          <p:cNvSpPr>
            <a:spLocks noGrp="1"/>
          </p:cNvSpPr>
          <p:nvPr>
            <p:ph idx="1"/>
          </p:nvPr>
        </p:nvSpPr>
        <p:spPr>
          <a:xfrm>
            <a:off x="655320" y="1261288"/>
            <a:ext cx="10927080" cy="4525963"/>
          </a:xfrm>
        </p:spPr>
        <p:txBody>
          <a:bodyPr>
            <a:normAutofit/>
          </a:bodyPr>
          <a:lstStyle/>
          <a:p>
            <a:pPr marL="0" indent="0">
              <a:buNone/>
            </a:pPr>
            <a:r>
              <a:rPr lang="en-CA" dirty="0">
                <a:solidFill>
                  <a:schemeClr val="tx1">
                    <a:lumMod val="95000"/>
                    <a:lumOff val="5000"/>
                  </a:schemeClr>
                </a:solidFill>
              </a:rPr>
              <a:t>1- Electrical neutrality is preserved on both sides of the membrane.</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2- On the protein containing side there is net increase in the number of osmotically active particles e.g. inside the cell and plasma in systemic and glomerular capillaries.</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3- Also, on protein containing side the number of +</a:t>
            </a:r>
            <a:r>
              <a:rPr lang="en-CA" dirty="0" err="1">
                <a:solidFill>
                  <a:schemeClr val="tx1">
                    <a:lumMod val="95000"/>
                    <a:lumOff val="5000"/>
                  </a:schemeClr>
                </a:solidFill>
              </a:rPr>
              <a:t>ve</a:t>
            </a:r>
            <a:r>
              <a:rPr lang="en-CA" dirty="0">
                <a:solidFill>
                  <a:schemeClr val="tx1">
                    <a:lumMod val="95000"/>
                    <a:lumOff val="5000"/>
                  </a:schemeClr>
                </a:solidFill>
              </a:rPr>
              <a:t> ions is more and number of -</a:t>
            </a:r>
            <a:r>
              <a:rPr lang="en-CA" dirty="0" err="1">
                <a:solidFill>
                  <a:schemeClr val="tx1">
                    <a:lumMod val="95000"/>
                    <a:lumOff val="5000"/>
                  </a:schemeClr>
                </a:solidFill>
              </a:rPr>
              <a:t>ve</a:t>
            </a:r>
            <a:r>
              <a:rPr lang="en-CA" dirty="0">
                <a:solidFill>
                  <a:schemeClr val="tx1">
                    <a:lumMod val="95000"/>
                    <a:lumOff val="5000"/>
                  </a:schemeClr>
                </a:solidFill>
              </a:rPr>
              <a:t> ions is less than the other side. Example in the body: the plasma in systemic capillaries and glomerular capillaries contains plasma protein that can not diffuse from plasma to ISF or glomerular filtrate, thus, the plasma contain +</a:t>
            </a:r>
            <a:r>
              <a:rPr lang="en-CA" dirty="0" err="1">
                <a:solidFill>
                  <a:schemeClr val="tx1">
                    <a:lumMod val="95000"/>
                    <a:lumOff val="5000"/>
                  </a:schemeClr>
                </a:solidFill>
              </a:rPr>
              <a:t>ve</a:t>
            </a:r>
            <a:r>
              <a:rPr lang="en-CA" dirty="0">
                <a:solidFill>
                  <a:schemeClr val="tx1">
                    <a:lumMod val="95000"/>
                    <a:lumOff val="5000"/>
                  </a:schemeClr>
                </a:solidFill>
              </a:rPr>
              <a:t> ions slightly more and -</a:t>
            </a:r>
            <a:r>
              <a:rPr lang="en-CA" dirty="0" err="1">
                <a:solidFill>
                  <a:schemeClr val="tx1">
                    <a:lumMod val="95000"/>
                    <a:lumOff val="5000"/>
                  </a:schemeClr>
                </a:solidFill>
              </a:rPr>
              <a:t>ve</a:t>
            </a:r>
            <a:r>
              <a:rPr lang="en-CA" dirty="0">
                <a:solidFill>
                  <a:schemeClr val="tx1">
                    <a:lumMod val="95000"/>
                    <a:lumOff val="5000"/>
                  </a:schemeClr>
                </a:solidFill>
              </a:rPr>
              <a:t> ions slightly less than ISF and glomerular filtrate.</a:t>
            </a:r>
          </a:p>
          <a:p>
            <a:pPr marL="0" indent="0">
              <a:buNone/>
            </a:pPr>
            <a:endParaRPr lang="en-US" dirty="0">
              <a:solidFill>
                <a:schemeClr val="tx1">
                  <a:lumMod val="95000"/>
                  <a:lumOff val="5000"/>
                </a:schemeClr>
              </a:solidFill>
            </a:endParaRPr>
          </a:p>
          <a:p>
            <a:endParaRPr lang="en-US" dirty="0">
              <a:solidFill>
                <a:schemeClr val="tx1">
                  <a:lumMod val="95000"/>
                  <a:lumOff val="5000"/>
                </a:schemeClr>
              </a:solidFill>
            </a:endParaRP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520" y="4270456"/>
            <a:ext cx="9601200" cy="2189909"/>
          </a:xfrm>
          <a:prstGeom prst="rect">
            <a:avLst/>
          </a:prstGeom>
        </p:spPr>
      </p:pic>
    </p:spTree>
    <p:extLst>
      <p:ext uri="{BB962C8B-B14F-4D97-AF65-F5344CB8AC3E}">
        <p14:creationId xmlns:p14="http://schemas.microsoft.com/office/powerpoint/2010/main" val="3747638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 y="259080"/>
            <a:ext cx="9875520" cy="1356360"/>
          </a:xfrm>
        </p:spPr>
        <p:txBody>
          <a:bodyPr>
            <a:normAutofit/>
          </a:bodyPr>
          <a:lstStyle/>
          <a:p>
            <a:pPr algn="ctr"/>
            <a:r>
              <a:rPr lang="en-CA" b="1" dirty="0">
                <a:solidFill>
                  <a:schemeClr val="tx1">
                    <a:lumMod val="95000"/>
                    <a:lumOff val="5000"/>
                  </a:schemeClr>
                </a:solidFill>
              </a:rPr>
              <a:t>Body Water</a:t>
            </a:r>
            <a:br>
              <a:rPr lang="en-US" dirty="0">
                <a:solidFill>
                  <a:schemeClr val="tx1">
                    <a:lumMod val="95000"/>
                    <a:lumOff val="5000"/>
                  </a:schemeClr>
                </a:solidFill>
              </a:rPr>
            </a:br>
            <a:endParaRPr lang="en-US" b="1" dirty="0">
              <a:solidFill>
                <a:schemeClr val="tx1">
                  <a:lumMod val="95000"/>
                  <a:lumOff val="5000"/>
                </a:schemeClr>
              </a:solidFill>
            </a:endParaRPr>
          </a:p>
        </p:txBody>
      </p:sp>
      <p:sp>
        <p:nvSpPr>
          <p:cNvPr id="3" name="Content Placeholder 2"/>
          <p:cNvSpPr>
            <a:spLocks noGrp="1"/>
          </p:cNvSpPr>
          <p:nvPr>
            <p:ph idx="1"/>
          </p:nvPr>
        </p:nvSpPr>
        <p:spPr>
          <a:xfrm>
            <a:off x="266700" y="1615440"/>
            <a:ext cx="11658600" cy="5211763"/>
          </a:xfrm>
        </p:spPr>
        <p:txBody>
          <a:bodyPr>
            <a:normAutofit fontScale="85000" lnSpcReduction="20000"/>
          </a:bodyPr>
          <a:lstStyle/>
          <a:p>
            <a:pPr marL="0" indent="0">
              <a:buNone/>
            </a:pPr>
            <a:r>
              <a:rPr lang="en-CA" sz="3800" dirty="0">
                <a:solidFill>
                  <a:schemeClr val="tx1">
                    <a:lumMod val="95000"/>
                    <a:lumOff val="5000"/>
                  </a:schemeClr>
                </a:solidFill>
              </a:rPr>
              <a:t>Water constitutes about 60% of body weight, i.e. about 42 L in 70Kg adult male.</a:t>
            </a:r>
          </a:p>
          <a:p>
            <a:pPr marL="0" indent="0">
              <a:buNone/>
            </a:pPr>
            <a:endParaRPr lang="en-US" dirty="0">
              <a:solidFill>
                <a:schemeClr val="tx1">
                  <a:lumMod val="95000"/>
                  <a:lumOff val="5000"/>
                </a:schemeClr>
              </a:solidFill>
            </a:endParaRPr>
          </a:p>
          <a:p>
            <a:pPr marL="0" indent="0">
              <a:buNone/>
            </a:pPr>
            <a:r>
              <a:rPr lang="en-CA" b="1" dirty="0">
                <a:solidFill>
                  <a:schemeClr val="tx1">
                    <a:lumMod val="95000"/>
                    <a:lumOff val="5000"/>
                  </a:schemeClr>
                </a:solidFill>
              </a:rPr>
              <a:t>Compartments</a:t>
            </a:r>
          </a:p>
          <a:p>
            <a:pPr marL="0" indent="0">
              <a:buNone/>
            </a:pPr>
            <a:r>
              <a:rPr lang="en-CA" dirty="0">
                <a:solidFill>
                  <a:schemeClr val="tx1">
                    <a:lumMod val="95000"/>
                    <a:lumOff val="5000"/>
                  </a:schemeClr>
                </a:solidFill>
              </a:rPr>
              <a:t>Total  Body  Water (TBW) is divided into 2 compartments:-</a:t>
            </a:r>
            <a:endParaRPr lang="en-US" dirty="0">
              <a:solidFill>
                <a:schemeClr val="tx1">
                  <a:lumMod val="95000"/>
                  <a:lumOff val="5000"/>
                </a:schemeClr>
              </a:solidFill>
            </a:endParaRPr>
          </a:p>
          <a:p>
            <a:pPr marL="0" indent="0">
              <a:buNone/>
            </a:pPr>
            <a:r>
              <a:rPr lang="en-CA" b="1" dirty="0">
                <a:solidFill>
                  <a:schemeClr val="tx1">
                    <a:lumMod val="95000"/>
                    <a:lumOff val="5000"/>
                  </a:schemeClr>
                </a:solidFill>
              </a:rPr>
              <a:t>1-</a:t>
            </a:r>
            <a:r>
              <a:rPr lang="en-CA" dirty="0">
                <a:solidFill>
                  <a:schemeClr val="tx1">
                    <a:lumMod val="95000"/>
                    <a:lumOff val="5000"/>
                  </a:schemeClr>
                </a:solidFill>
              </a:rPr>
              <a:t> Intracellular fluid (ICF):- present inside the cells and constitute about 40% of body weight, i.e., 2/3 total body water.</a:t>
            </a:r>
          </a:p>
          <a:p>
            <a:pPr marL="0" indent="0">
              <a:buNone/>
            </a:pPr>
            <a:endParaRPr lang="en-US" dirty="0">
              <a:solidFill>
                <a:schemeClr val="tx1">
                  <a:lumMod val="95000"/>
                  <a:lumOff val="5000"/>
                </a:schemeClr>
              </a:solidFill>
            </a:endParaRPr>
          </a:p>
          <a:p>
            <a:pPr marL="0" indent="0">
              <a:buNone/>
            </a:pPr>
            <a:r>
              <a:rPr lang="en-CA" b="1" dirty="0">
                <a:solidFill>
                  <a:schemeClr val="tx1">
                    <a:lumMod val="95000"/>
                    <a:lumOff val="5000"/>
                  </a:schemeClr>
                </a:solidFill>
              </a:rPr>
              <a:t>2- </a:t>
            </a:r>
            <a:r>
              <a:rPr lang="en-CA" dirty="0">
                <a:solidFill>
                  <a:schemeClr val="tx1">
                    <a:lumMod val="95000"/>
                    <a:lumOff val="5000"/>
                  </a:schemeClr>
                </a:solidFill>
              </a:rPr>
              <a:t> Extracellular fluid (ECF):- present outside the cells and constitute about</a:t>
            </a:r>
            <a:r>
              <a:rPr lang="en-US" dirty="0">
                <a:solidFill>
                  <a:schemeClr val="tx1">
                    <a:lumMod val="95000"/>
                    <a:lumOff val="5000"/>
                  </a:schemeClr>
                </a:solidFill>
              </a:rPr>
              <a:t> </a:t>
            </a:r>
            <a:r>
              <a:rPr lang="en-CA" dirty="0">
                <a:solidFill>
                  <a:schemeClr val="tx1">
                    <a:lumMod val="95000"/>
                    <a:lumOff val="5000"/>
                  </a:schemeClr>
                </a:solidFill>
              </a:rPr>
              <a:t>20% of body weight, i.e., 1/3 total body water ECF is divided into:-</a:t>
            </a:r>
          </a:p>
          <a:p>
            <a:pPr marL="0" indent="0">
              <a:buNone/>
            </a:pPr>
            <a:endParaRPr lang="en-US" dirty="0">
              <a:solidFill>
                <a:schemeClr val="tx1">
                  <a:lumMod val="95000"/>
                  <a:lumOff val="5000"/>
                </a:schemeClr>
              </a:solidFill>
            </a:endParaRPr>
          </a:p>
          <a:p>
            <a:pPr marL="0" indent="0">
              <a:buNone/>
            </a:pPr>
            <a:r>
              <a:rPr lang="en-CA" u="sng" dirty="0">
                <a:solidFill>
                  <a:schemeClr val="tx1">
                    <a:lumMod val="95000"/>
                    <a:lumOff val="5000"/>
                  </a:schemeClr>
                </a:solidFill>
              </a:rPr>
              <a:t>a-  Interstitial fluid</a:t>
            </a:r>
            <a:r>
              <a:rPr lang="en-CA" dirty="0">
                <a:solidFill>
                  <a:schemeClr val="tx1">
                    <a:lumMod val="95000"/>
                    <a:lumOff val="5000"/>
                  </a:schemeClr>
                </a:solidFill>
              </a:rPr>
              <a:t>:- present between the cells and constitute about 15% of body weight.</a:t>
            </a:r>
            <a:endParaRPr lang="en-US" dirty="0">
              <a:solidFill>
                <a:schemeClr val="tx1">
                  <a:lumMod val="95000"/>
                  <a:lumOff val="5000"/>
                </a:schemeClr>
              </a:solidFill>
            </a:endParaRPr>
          </a:p>
          <a:p>
            <a:pPr marL="0" indent="0">
              <a:buNone/>
            </a:pPr>
            <a:r>
              <a:rPr lang="en-CA" u="sng" dirty="0">
                <a:solidFill>
                  <a:schemeClr val="tx1">
                    <a:lumMod val="95000"/>
                    <a:lumOff val="5000"/>
                  </a:schemeClr>
                </a:solidFill>
              </a:rPr>
              <a:t>b-  Intravascular fluid (plasma)</a:t>
            </a:r>
            <a:r>
              <a:rPr lang="en-CA" dirty="0">
                <a:solidFill>
                  <a:schemeClr val="tx1">
                    <a:lumMod val="95000"/>
                    <a:lumOff val="5000"/>
                  </a:schemeClr>
                </a:solidFill>
              </a:rPr>
              <a:t>:- present inside blood vessels and constitute about 5% of body weight.</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 </a:t>
            </a: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p:txBody>
      </p:sp>
    </p:spTree>
    <p:extLst>
      <p:ext uri="{BB962C8B-B14F-4D97-AF65-F5344CB8AC3E}">
        <p14:creationId xmlns:p14="http://schemas.microsoft.com/office/powerpoint/2010/main" val="919479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054616-A61D-484A-A7C8-5E8A9E3DAB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 y="487561"/>
            <a:ext cx="9891452" cy="6111240"/>
          </a:xfrm>
        </p:spPr>
      </p:pic>
      <p:sp>
        <p:nvSpPr>
          <p:cNvPr id="6" name="Rectangle 5">
            <a:extLst>
              <a:ext uri="{FF2B5EF4-FFF2-40B4-BE49-F238E27FC236}">
                <a16:creationId xmlns:a16="http://schemas.microsoft.com/office/drawing/2014/main" id="{1AB83AF7-1EA1-4A5E-BEEC-17A0B2B2EB6E}"/>
              </a:ext>
            </a:extLst>
          </p:cNvPr>
          <p:cNvSpPr/>
          <p:nvPr/>
        </p:nvSpPr>
        <p:spPr>
          <a:xfrm>
            <a:off x="6096000" y="327660"/>
            <a:ext cx="5791200"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00B050"/>
                </a:solidFill>
                <a:latin typeface="Candara" panose="020E0502030303020204" pitchFamily="34" charset="0"/>
              </a:rPr>
              <a:t>There is another small compartment of fluid that is referred to as transcellular fluid. This compartment includes fluid in the synovial, peritoneal, pericardial, and intraocular spaces, as well as the cerebrospinal fluid; it is usually considered to be a specialized type of extracellular fluid, although in some cases, its composition may differ markedly from that of the plasma or interstitial fluid. </a:t>
            </a:r>
          </a:p>
          <a:p>
            <a:r>
              <a:rPr lang="en-US" dirty="0">
                <a:solidFill>
                  <a:srgbClr val="00B050"/>
                </a:solidFill>
                <a:latin typeface="Candara" panose="020E0502030303020204" pitchFamily="34" charset="0"/>
              </a:rPr>
              <a:t>All the transcellular fluids together constitute about 1 to 2 liters. In the average 70-kilogram adult human, the total body water is about 60 per cent of the body weight, or about 42 liters. </a:t>
            </a:r>
          </a:p>
        </p:txBody>
      </p:sp>
      <p:pic>
        <p:nvPicPr>
          <p:cNvPr id="3" name="Picture 2">
            <a:extLst>
              <a:ext uri="{FF2B5EF4-FFF2-40B4-BE49-F238E27FC236}">
                <a16:creationId xmlns:a16="http://schemas.microsoft.com/office/drawing/2014/main" id="{4AC8B8D5-B128-46E2-B811-BC188518B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051" y="3595361"/>
            <a:ext cx="1437530" cy="1437530"/>
          </a:xfrm>
          <a:prstGeom prst="rect">
            <a:avLst/>
          </a:prstGeom>
        </p:spPr>
      </p:pic>
      <p:pic>
        <p:nvPicPr>
          <p:cNvPr id="7" name="Picture 6">
            <a:extLst>
              <a:ext uri="{FF2B5EF4-FFF2-40B4-BE49-F238E27FC236}">
                <a16:creationId xmlns:a16="http://schemas.microsoft.com/office/drawing/2014/main" id="{1F5E41A3-DA7C-4509-AAEB-EF4FC6CB3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7721" y="5092810"/>
            <a:ext cx="1437530" cy="1437530"/>
          </a:xfrm>
          <a:prstGeom prst="rect">
            <a:avLst/>
          </a:prstGeom>
        </p:spPr>
      </p:pic>
    </p:spTree>
    <p:extLst>
      <p:ext uri="{BB962C8B-B14F-4D97-AF65-F5344CB8AC3E}">
        <p14:creationId xmlns:p14="http://schemas.microsoft.com/office/powerpoint/2010/main" val="916530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645B2-D519-4529-99F7-8B1DDFA53FBC}"/>
              </a:ext>
            </a:extLst>
          </p:cNvPr>
          <p:cNvSpPr>
            <a:spLocks noGrp="1"/>
          </p:cNvSpPr>
          <p:nvPr>
            <p:ph idx="1"/>
          </p:nvPr>
        </p:nvSpPr>
        <p:spPr>
          <a:xfrm>
            <a:off x="441960" y="594360"/>
            <a:ext cx="11384280" cy="5897880"/>
          </a:xfrm>
        </p:spPr>
        <p:txBody>
          <a:bodyPr>
            <a:normAutofit fontScale="92500" lnSpcReduction="10000"/>
          </a:bodyPr>
          <a:lstStyle/>
          <a:p>
            <a:r>
              <a:rPr lang="en-US" sz="2800" dirty="0">
                <a:solidFill>
                  <a:srgbClr val="00B050"/>
                </a:solidFill>
                <a:latin typeface="Candara" panose="020E0502030303020204" pitchFamily="34" charset="0"/>
              </a:rPr>
              <a:t>In a 70 ­kilogram adult man, the total body water is about 60 percent of the body weight, or about 42 liters. This percentage can change, depending on </a:t>
            </a:r>
            <a:r>
              <a:rPr lang="en-US" sz="2800" b="1" u="sng" dirty="0">
                <a:solidFill>
                  <a:srgbClr val="00B050"/>
                </a:solidFill>
                <a:effectLst>
                  <a:outerShdw blurRad="38100" dist="38100" dir="2700000" algn="tl">
                    <a:srgbClr val="000000">
                      <a:alpha val="43137"/>
                    </a:srgbClr>
                  </a:outerShdw>
                </a:effectLst>
                <a:latin typeface="Candara" panose="020E0502030303020204" pitchFamily="34" charset="0"/>
              </a:rPr>
              <a:t>age</a:t>
            </a:r>
            <a:r>
              <a:rPr lang="en-US" sz="2800" dirty="0">
                <a:solidFill>
                  <a:srgbClr val="00B050"/>
                </a:solidFill>
                <a:latin typeface="Candara" panose="020E0502030303020204" pitchFamily="34" charset="0"/>
              </a:rPr>
              <a:t>, </a:t>
            </a:r>
            <a:r>
              <a:rPr lang="en-US" sz="2800" b="1" u="sng" dirty="0">
                <a:solidFill>
                  <a:srgbClr val="00B050"/>
                </a:solidFill>
                <a:effectLst>
                  <a:outerShdw blurRad="38100" dist="38100" dir="2700000" algn="tl">
                    <a:srgbClr val="000000">
                      <a:alpha val="43137"/>
                    </a:srgbClr>
                  </a:outerShdw>
                </a:effectLst>
                <a:latin typeface="Candara" panose="020E0502030303020204" pitchFamily="34" charset="0"/>
              </a:rPr>
              <a:t>gender</a:t>
            </a:r>
            <a:r>
              <a:rPr lang="en-US" sz="2800" dirty="0">
                <a:solidFill>
                  <a:srgbClr val="00B050"/>
                </a:solidFill>
                <a:latin typeface="Candara" panose="020E0502030303020204" pitchFamily="34" charset="0"/>
              </a:rPr>
              <a:t>, and </a:t>
            </a:r>
            <a:r>
              <a:rPr lang="en-US" sz="2800" b="1" u="sng" dirty="0">
                <a:solidFill>
                  <a:srgbClr val="00B050"/>
                </a:solidFill>
                <a:effectLst>
                  <a:outerShdw blurRad="38100" dist="38100" dir="2700000" algn="tl">
                    <a:srgbClr val="000000">
                      <a:alpha val="43137"/>
                    </a:srgbClr>
                  </a:outerShdw>
                </a:effectLst>
                <a:latin typeface="Candara" panose="020E0502030303020204" pitchFamily="34" charset="0"/>
              </a:rPr>
              <a:t>degree of obesity</a:t>
            </a:r>
            <a:r>
              <a:rPr lang="en-US" sz="2800" dirty="0">
                <a:solidFill>
                  <a:srgbClr val="00B050"/>
                </a:solidFill>
                <a:latin typeface="Candara" panose="020E0502030303020204" pitchFamily="34" charset="0"/>
              </a:rPr>
              <a:t>. </a:t>
            </a:r>
          </a:p>
          <a:p>
            <a:r>
              <a:rPr lang="en-US" sz="2800" dirty="0">
                <a:solidFill>
                  <a:srgbClr val="00B050"/>
                </a:solidFill>
                <a:latin typeface="Candara" panose="020E0502030303020204" pitchFamily="34" charset="0"/>
              </a:rPr>
              <a:t>As a person grows older, the percentage of total body weight that is fluid gradually decreases. This is due in part to the fact that aging is usually associated with an increased percentage of the body weight being fat, which decreases the percentage of water in the body. </a:t>
            </a:r>
          </a:p>
          <a:p>
            <a:r>
              <a:rPr lang="en-US" sz="2800" dirty="0">
                <a:solidFill>
                  <a:srgbClr val="00B050"/>
                </a:solidFill>
                <a:latin typeface="Candara" panose="020E0502030303020204" pitchFamily="34" charset="0"/>
              </a:rPr>
              <a:t>Because women normally have more body fat than men, they contain slightly less water than men in proportion to their body weight.(total body water averages about 50 percent of the body weight).</a:t>
            </a:r>
          </a:p>
          <a:p>
            <a:r>
              <a:rPr lang="en-US" sz="2800" dirty="0">
                <a:solidFill>
                  <a:srgbClr val="00B050"/>
                </a:solidFill>
                <a:latin typeface="Candara" panose="020E0502030303020204" pitchFamily="34" charset="0"/>
              </a:rPr>
              <a:t>In prema­ture and newborn babies, the total body water ranges from 70 to 75 percent of body weight. </a:t>
            </a:r>
          </a:p>
          <a:p>
            <a:r>
              <a:rPr lang="en-US" sz="2800" dirty="0">
                <a:solidFill>
                  <a:srgbClr val="00B050"/>
                </a:solidFill>
                <a:latin typeface="Candara" panose="020E0502030303020204" pitchFamily="34" charset="0"/>
              </a:rPr>
              <a:t> Therefore, when discussing the “average” body fluid compartments, we should realize that variations exist, depending on age, gender, and percentage of body fat.</a:t>
            </a:r>
          </a:p>
        </p:txBody>
      </p:sp>
      <p:sp>
        <p:nvSpPr>
          <p:cNvPr id="4" name="Rectangle 3">
            <a:extLst>
              <a:ext uri="{FF2B5EF4-FFF2-40B4-BE49-F238E27FC236}">
                <a16:creationId xmlns:a16="http://schemas.microsoft.com/office/drawing/2014/main" id="{5CE972EC-A800-4B06-BCBB-53E7A714E6EE}"/>
              </a:ext>
            </a:extLst>
          </p:cNvPr>
          <p:cNvSpPr/>
          <p:nvPr/>
        </p:nvSpPr>
        <p:spPr>
          <a:xfrm>
            <a:off x="5176576" y="6078974"/>
            <a:ext cx="475033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a:t>total body weight in an “average” person= 70 Kg</a:t>
            </a:r>
          </a:p>
        </p:txBody>
      </p:sp>
    </p:spTree>
    <p:extLst>
      <p:ext uri="{BB962C8B-B14F-4D97-AF65-F5344CB8AC3E}">
        <p14:creationId xmlns:p14="http://schemas.microsoft.com/office/powerpoint/2010/main" val="7088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0180-F56F-444F-AED8-58C0980E8A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FF717F-C556-445F-AE87-303AFECD9C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551EFA-9387-4275-B530-4FD02356D665}"/>
              </a:ext>
            </a:extLst>
          </p:cNvPr>
          <p:cNvPicPr>
            <a:picLocks noChangeAspect="1"/>
          </p:cNvPicPr>
          <p:nvPr/>
        </p:nvPicPr>
        <p:blipFill>
          <a:blip r:embed="rId2"/>
          <a:stretch>
            <a:fillRect/>
          </a:stretch>
        </p:blipFill>
        <p:spPr>
          <a:xfrm>
            <a:off x="1" y="-15240"/>
            <a:ext cx="12192000" cy="6873240"/>
          </a:xfrm>
          <a:prstGeom prst="rect">
            <a:avLst/>
          </a:prstGeom>
        </p:spPr>
      </p:pic>
    </p:spTree>
    <p:extLst>
      <p:ext uri="{BB962C8B-B14F-4D97-AF65-F5344CB8AC3E}">
        <p14:creationId xmlns:p14="http://schemas.microsoft.com/office/powerpoint/2010/main" val="3204616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B4D3B-753F-4503-9E22-EBE9C5129C4C}"/>
              </a:ext>
            </a:extLst>
          </p:cNvPr>
          <p:cNvSpPr>
            <a:spLocks noGrp="1"/>
          </p:cNvSpPr>
          <p:nvPr>
            <p:ph idx="1"/>
          </p:nvPr>
        </p:nvSpPr>
        <p:spPr>
          <a:xfrm>
            <a:off x="320040" y="1036320"/>
            <a:ext cx="11551920" cy="5821680"/>
          </a:xfrm>
        </p:spPr>
        <p:txBody>
          <a:bodyPr>
            <a:normAutofit/>
          </a:bodyPr>
          <a:lstStyle/>
          <a:p>
            <a:r>
              <a:rPr lang="en-US" sz="2400" dirty="0">
                <a:solidFill>
                  <a:srgbClr val="00B050"/>
                </a:solidFill>
                <a:latin typeface="Candara" panose="020E0502030303020204" pitchFamily="34" charset="0"/>
              </a:rPr>
              <a:t>The average blood volume of adults is about 7 </a:t>
            </a:r>
            <a:r>
              <a:rPr lang="ar-JO" sz="2400" dirty="0">
                <a:solidFill>
                  <a:srgbClr val="00B050"/>
                </a:solidFill>
                <a:latin typeface="Candara" panose="020E0502030303020204" pitchFamily="34" charset="0"/>
              </a:rPr>
              <a:t>%</a:t>
            </a:r>
            <a:r>
              <a:rPr lang="en-US" sz="2400" dirty="0">
                <a:solidFill>
                  <a:srgbClr val="00B050"/>
                </a:solidFill>
                <a:latin typeface="Candara" panose="020E0502030303020204" pitchFamily="34" charset="0"/>
              </a:rPr>
              <a:t> of body weight, or about 5 liters. About 60 </a:t>
            </a:r>
            <a:r>
              <a:rPr lang="ar-JO" sz="2400" dirty="0">
                <a:solidFill>
                  <a:srgbClr val="00B050"/>
                </a:solidFill>
                <a:latin typeface="Candara" panose="020E0502030303020204" pitchFamily="34" charset="0"/>
              </a:rPr>
              <a:t>%</a:t>
            </a:r>
            <a:r>
              <a:rPr lang="en-US" sz="2400" dirty="0">
                <a:solidFill>
                  <a:srgbClr val="00B050"/>
                </a:solidFill>
                <a:latin typeface="Candara" panose="020E0502030303020204" pitchFamily="34" charset="0"/>
              </a:rPr>
              <a:t> of  the blood is plasma and 40 </a:t>
            </a:r>
            <a:r>
              <a:rPr lang="ar-JO" sz="2400" dirty="0">
                <a:solidFill>
                  <a:srgbClr val="00B050"/>
                </a:solidFill>
                <a:latin typeface="Candara" panose="020E0502030303020204" pitchFamily="34" charset="0"/>
              </a:rPr>
              <a:t>%</a:t>
            </a:r>
            <a:r>
              <a:rPr lang="en-US" sz="2400" dirty="0">
                <a:solidFill>
                  <a:srgbClr val="00B050"/>
                </a:solidFill>
                <a:latin typeface="Candara" panose="020E0502030303020204" pitchFamily="34" charset="0"/>
              </a:rPr>
              <a:t> is red blood cells,  but these percentages can vary considerably in different people, depending on gender, weight, and other factors.</a:t>
            </a:r>
          </a:p>
          <a:p>
            <a:r>
              <a:rPr lang="en-US" sz="2400" dirty="0">
                <a:solidFill>
                  <a:srgbClr val="00B050"/>
                </a:solidFill>
                <a:latin typeface="Candara" panose="020E0502030303020204" pitchFamily="34" charset="0"/>
              </a:rPr>
              <a:t>Blood contains both extracellular fluid (the fluid in plasma) and intracellular fluid (the fluid in the red blood cells). However, blood is considered to be a separate  fluid compartment because it is contained in a chamber of its own, the circulatory system. The blood volume is especially important in the control of cardiovascular dynamics. </a:t>
            </a:r>
            <a:br>
              <a:rPr lang="en-US" sz="2400" dirty="0">
                <a:solidFill>
                  <a:srgbClr val="00B050"/>
                </a:solidFill>
                <a:latin typeface="Candara" panose="020E0502030303020204" pitchFamily="34" charset="0"/>
              </a:rPr>
            </a:br>
            <a:endParaRPr lang="ar-JO" sz="2400" dirty="0">
              <a:solidFill>
                <a:srgbClr val="00B050"/>
              </a:solidFill>
              <a:latin typeface="Candara" panose="020E0502030303020204" pitchFamily="34" charset="0"/>
            </a:endParaRPr>
          </a:p>
          <a:p>
            <a:r>
              <a:rPr lang="en-US" sz="2400" dirty="0">
                <a:solidFill>
                  <a:srgbClr val="00B050"/>
                </a:solidFill>
                <a:latin typeface="Candara" panose="020E0502030303020204" pitchFamily="34" charset="0"/>
              </a:rPr>
              <a:t>The plasma is the noncellular part of the blood; it exchanges substances continuously with the interstitial fluid through the pores of the capillary membranes. These pores are highly per­meable to almost all solutes in the extracellular fluid except the proteins. Therefore, the extracellular fluids are constantly mixing, so the plasma and interstitial fluids have about the same composition except for proteins, which have a higher concentration in the plasma.</a:t>
            </a:r>
            <a:br>
              <a:rPr lang="ar-JO" sz="2400" dirty="0">
                <a:solidFill>
                  <a:srgbClr val="00B050"/>
                </a:solidFill>
                <a:latin typeface="Candara" panose="020E0502030303020204" pitchFamily="34" charset="0"/>
              </a:rPr>
            </a:br>
            <a:endParaRPr lang="ar-JO" sz="2400" dirty="0">
              <a:solidFill>
                <a:srgbClr val="00B050"/>
              </a:solidFill>
              <a:latin typeface="Candara" panose="020E0502030303020204" pitchFamily="34" charset="0"/>
            </a:endParaRPr>
          </a:p>
          <a:p>
            <a:endParaRPr lang="en-US" sz="2400" dirty="0">
              <a:solidFill>
                <a:srgbClr val="00B050"/>
              </a:solidFill>
              <a:latin typeface="Candara" panose="020E0502030303020204" pitchFamily="34" charset="0"/>
            </a:endParaRPr>
          </a:p>
        </p:txBody>
      </p:sp>
      <p:sp>
        <p:nvSpPr>
          <p:cNvPr id="2" name="Rectangle 1">
            <a:extLst>
              <a:ext uri="{FF2B5EF4-FFF2-40B4-BE49-F238E27FC236}">
                <a16:creationId xmlns:a16="http://schemas.microsoft.com/office/drawing/2014/main" id="{4F0F9E32-5F8E-44C1-83A3-AE1D58431A9F}"/>
              </a:ext>
            </a:extLst>
          </p:cNvPr>
          <p:cNvSpPr/>
          <p:nvPr/>
        </p:nvSpPr>
        <p:spPr>
          <a:xfrm>
            <a:off x="4147751" y="309655"/>
            <a:ext cx="3281668" cy="584775"/>
          </a:xfrm>
          <a:prstGeom prst="rect">
            <a:avLst/>
          </a:prstGeom>
        </p:spPr>
        <p:txBody>
          <a:bodyPr wrap="none">
            <a:spAutoFit/>
          </a:bodyPr>
          <a:lstStyle/>
          <a:p>
            <a:r>
              <a:rPr lang="en-US" sz="3200" b="1" u="sng" dirty="0">
                <a:solidFill>
                  <a:srgbClr val="00B050"/>
                </a:solidFill>
                <a:effectLst>
                  <a:outerShdw blurRad="38100" dist="38100" dir="2700000" algn="tl">
                    <a:srgbClr val="000000">
                      <a:alpha val="43137"/>
                    </a:srgbClr>
                  </a:outerShdw>
                </a:effectLst>
              </a:rPr>
              <a:t>blood in our body</a:t>
            </a:r>
          </a:p>
        </p:txBody>
      </p:sp>
    </p:spTree>
    <p:extLst>
      <p:ext uri="{BB962C8B-B14F-4D97-AF65-F5344CB8AC3E}">
        <p14:creationId xmlns:p14="http://schemas.microsoft.com/office/powerpoint/2010/main" val="3873830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572" y="0"/>
            <a:ext cx="9875520" cy="1356360"/>
          </a:xfrm>
        </p:spPr>
        <p:txBody>
          <a:bodyPr/>
          <a:lstStyle/>
          <a:p>
            <a:pPr algn="ctr"/>
            <a:r>
              <a:rPr lang="en-CA" b="1" dirty="0">
                <a:solidFill>
                  <a:schemeClr val="tx1">
                    <a:lumMod val="95000"/>
                    <a:lumOff val="5000"/>
                  </a:schemeClr>
                </a:solidFill>
              </a:rPr>
              <a:t>Body Water</a:t>
            </a:r>
            <a:endParaRPr lang="en-US" dirty="0">
              <a:solidFill>
                <a:schemeClr val="tx1">
                  <a:lumMod val="95000"/>
                  <a:lumOff val="5000"/>
                </a:scheme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128" y="1356360"/>
            <a:ext cx="9793744" cy="3484263"/>
          </a:xfrm>
        </p:spPr>
      </p:pic>
      <p:sp>
        <p:nvSpPr>
          <p:cNvPr id="7" name="Subtitle 6"/>
          <p:cNvSpPr>
            <a:spLocks noGrp="1"/>
          </p:cNvSpPr>
          <p:nvPr>
            <p:ph type="body" idx="4294967295"/>
          </p:nvPr>
        </p:nvSpPr>
        <p:spPr>
          <a:xfrm>
            <a:off x="167639" y="4399651"/>
            <a:ext cx="11260667" cy="2203978"/>
          </a:xfrm>
        </p:spPr>
        <p:txBody>
          <a:bodyPr>
            <a:normAutofit fontScale="85000" lnSpcReduction="20000"/>
          </a:bodyPr>
          <a:lstStyle/>
          <a:p>
            <a:pPr algn="l"/>
            <a:r>
              <a:rPr lang="en-CA" dirty="0">
                <a:solidFill>
                  <a:schemeClr val="tx1">
                    <a:lumMod val="95000"/>
                    <a:lumOff val="5000"/>
                  </a:schemeClr>
                </a:solidFill>
              </a:rPr>
              <a:t>Note:-</a:t>
            </a:r>
          </a:p>
          <a:p>
            <a:pPr algn="l"/>
            <a:r>
              <a:rPr lang="en-CA" dirty="0">
                <a:solidFill>
                  <a:schemeClr val="tx1">
                    <a:lumMod val="95000"/>
                    <a:lumOff val="5000"/>
                  </a:schemeClr>
                </a:solidFill>
              </a:rPr>
              <a:t>Interstitial  fluid  or  the  ECF  as  a  whole  is  called  the  internal environment of the body because it is the environment in which cells are living.</a:t>
            </a:r>
            <a:endParaRPr lang="en-US" dirty="0">
              <a:solidFill>
                <a:schemeClr val="tx1">
                  <a:lumMod val="95000"/>
                  <a:lumOff val="5000"/>
                </a:schemeClr>
              </a:solidFill>
            </a:endParaRPr>
          </a:p>
          <a:p>
            <a:endParaRPr lang="en-US" sz="2900" b="1" dirty="0">
              <a:solidFill>
                <a:srgbClr val="FF0000"/>
              </a:solidFill>
            </a:endParaRPr>
          </a:p>
          <a:p>
            <a:r>
              <a:rPr lang="en-US" sz="2300" b="1" dirty="0">
                <a:solidFill>
                  <a:srgbClr val="FF0000"/>
                </a:solidFill>
              </a:rPr>
              <a:t>body water is very bulky</a:t>
            </a:r>
          </a:p>
          <a:p>
            <a:r>
              <a:rPr lang="en-US" sz="2300" b="1" dirty="0">
                <a:solidFill>
                  <a:srgbClr val="FF0000"/>
                </a:solidFill>
              </a:rPr>
              <a:t>intracellular fluid inside the cell membrane of the body cell &gt;&gt;  it’s the major compartment</a:t>
            </a:r>
            <a:r>
              <a:rPr lang="en-US" sz="2300" dirty="0">
                <a:solidFill>
                  <a:schemeClr val="tx1">
                    <a:lumMod val="95000"/>
                    <a:lumOff val="5000"/>
                  </a:schemeClr>
                </a:solidFill>
              </a:rPr>
              <a:t>. </a:t>
            </a:r>
          </a:p>
          <a:p>
            <a:endParaRPr lang="en-US" sz="1700" b="1" dirty="0">
              <a:solidFill>
                <a:srgbClr val="FF0000"/>
              </a:solidFill>
            </a:endParaRPr>
          </a:p>
        </p:txBody>
      </p:sp>
    </p:spTree>
    <p:extLst>
      <p:ext uri="{BB962C8B-B14F-4D97-AF65-F5344CB8AC3E}">
        <p14:creationId xmlns:p14="http://schemas.microsoft.com/office/powerpoint/2010/main" val="1515481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20133"/>
            <a:ext cx="9875520" cy="1356360"/>
          </a:xfrm>
        </p:spPr>
        <p:txBody>
          <a:bodyPr/>
          <a:lstStyle/>
          <a:p>
            <a:r>
              <a:rPr lang="en-US" dirty="0">
                <a:solidFill>
                  <a:srgbClr val="FF0000"/>
                </a:solidFill>
                <a:latin typeface="Century Schoolbook" panose="02040604050505020304" pitchFamily="18" charset="0"/>
              </a:rPr>
              <a:t>Additional note…</a:t>
            </a:r>
          </a:p>
        </p:txBody>
      </p:sp>
      <p:sp>
        <p:nvSpPr>
          <p:cNvPr id="3" name="Content Placeholder 2"/>
          <p:cNvSpPr>
            <a:spLocks noGrp="1"/>
          </p:cNvSpPr>
          <p:nvPr>
            <p:ph idx="1"/>
          </p:nvPr>
        </p:nvSpPr>
        <p:spPr>
          <a:xfrm>
            <a:off x="254000" y="1295400"/>
            <a:ext cx="10955867" cy="5317067"/>
          </a:xfrm>
        </p:spPr>
        <p:txBody>
          <a:bodyPr>
            <a:noAutofit/>
          </a:bodyPr>
          <a:lstStyle/>
          <a:p>
            <a:pPr marL="45720" indent="0">
              <a:buNone/>
            </a:pPr>
            <a:r>
              <a:rPr lang="en-US" sz="2800" b="1" dirty="0">
                <a:solidFill>
                  <a:srgbClr val="FF0000"/>
                </a:solidFill>
                <a:latin typeface="Candara" panose="020E0502030303020204" pitchFamily="34" charset="0"/>
              </a:rPr>
              <a:t>interstitial fluid  contain:</a:t>
            </a:r>
          </a:p>
          <a:p>
            <a:pPr marL="45720" indent="0">
              <a:buNone/>
            </a:pPr>
            <a:r>
              <a:rPr lang="en-US" sz="2400" b="1" dirty="0">
                <a:solidFill>
                  <a:srgbClr val="FF0000"/>
                </a:solidFill>
                <a:latin typeface="Candara" panose="020E0502030303020204" pitchFamily="34" charset="0"/>
              </a:rPr>
              <a:t>1-CSF</a:t>
            </a:r>
            <a:endParaRPr lang="en-US" sz="2000" dirty="0">
              <a:solidFill>
                <a:srgbClr val="FF0000"/>
              </a:solidFill>
              <a:latin typeface="Candara" panose="020E0502030303020204" pitchFamily="34" charset="0"/>
            </a:endParaRPr>
          </a:p>
          <a:p>
            <a:pPr marL="45720" indent="0">
              <a:buNone/>
            </a:pPr>
            <a:r>
              <a:rPr lang="en-US" sz="2000" dirty="0">
                <a:solidFill>
                  <a:srgbClr val="FF0000"/>
                </a:solidFill>
                <a:latin typeface="Candara" panose="020E0502030303020204" pitchFamily="34" charset="0"/>
              </a:rPr>
              <a:t>(in surrounded meninges in brain and spinal cord)</a:t>
            </a:r>
          </a:p>
          <a:p>
            <a:pPr marL="45720" indent="0">
              <a:buNone/>
            </a:pPr>
            <a:r>
              <a:rPr lang="en-US" sz="2400" b="1" dirty="0">
                <a:solidFill>
                  <a:srgbClr val="FF0000"/>
                </a:solidFill>
                <a:latin typeface="Candara" panose="020E0502030303020204" pitchFamily="34" charset="0"/>
              </a:rPr>
              <a:t>2-synovial fluid</a:t>
            </a:r>
            <a:r>
              <a:rPr lang="en-US" sz="2000" dirty="0">
                <a:solidFill>
                  <a:srgbClr val="FF0000"/>
                </a:solidFill>
                <a:latin typeface="Candara" panose="020E0502030303020204" pitchFamily="34" charset="0"/>
              </a:rPr>
              <a:t>.</a:t>
            </a:r>
          </a:p>
          <a:p>
            <a:pPr marL="45720" indent="0">
              <a:buNone/>
            </a:pPr>
            <a:r>
              <a:rPr lang="en-US" sz="2000" dirty="0">
                <a:solidFill>
                  <a:srgbClr val="FF0000"/>
                </a:solidFill>
                <a:latin typeface="Candara" panose="020E0502030303020204" pitchFamily="34" charset="0"/>
              </a:rPr>
              <a:t>(inside the joint)</a:t>
            </a:r>
          </a:p>
          <a:p>
            <a:pPr marL="45720" indent="0">
              <a:buNone/>
            </a:pPr>
            <a:r>
              <a:rPr lang="en-US" sz="2400" b="1" dirty="0">
                <a:solidFill>
                  <a:srgbClr val="FF0000"/>
                </a:solidFill>
                <a:latin typeface="Candara" panose="020E0502030303020204" pitchFamily="34" charset="0"/>
              </a:rPr>
              <a:t>3-intraocular fluid</a:t>
            </a:r>
          </a:p>
          <a:p>
            <a:pPr marL="45720" indent="0">
              <a:buNone/>
            </a:pPr>
            <a:r>
              <a:rPr lang="en-US" sz="2000" dirty="0">
                <a:solidFill>
                  <a:srgbClr val="FF0000"/>
                </a:solidFill>
                <a:latin typeface="Candara" panose="020E0502030303020204" pitchFamily="34" charset="0"/>
              </a:rPr>
              <a:t>( in eyes)</a:t>
            </a:r>
          </a:p>
          <a:p>
            <a:endParaRPr lang="en-US" sz="2000" dirty="0">
              <a:solidFill>
                <a:srgbClr val="FF0000"/>
              </a:solidFill>
              <a:latin typeface="Candara" panose="020E0502030303020204" pitchFamily="34" charset="0"/>
            </a:endParaRPr>
          </a:p>
          <a:p>
            <a:r>
              <a:rPr lang="en-US" sz="2400" dirty="0">
                <a:solidFill>
                  <a:srgbClr val="FF0000"/>
                </a:solidFill>
                <a:latin typeface="Candara" panose="020E0502030303020204" pitchFamily="34" charset="0"/>
              </a:rPr>
              <a:t>the knee joint has 2ml of synovial fluid.</a:t>
            </a:r>
          </a:p>
          <a:p>
            <a:r>
              <a:rPr lang="en-US" sz="2400" dirty="0">
                <a:solidFill>
                  <a:srgbClr val="FF0000"/>
                </a:solidFill>
                <a:latin typeface="Candara" panose="020E0502030303020204" pitchFamily="34" charset="0"/>
              </a:rPr>
              <a:t>intravascular fluid present also in lymph fluid.</a:t>
            </a:r>
          </a:p>
          <a:p>
            <a:pPr marL="45720" indent="0">
              <a:buNone/>
            </a:pPr>
            <a:r>
              <a:rPr lang="en-US" sz="2000" dirty="0">
                <a:solidFill>
                  <a:srgbClr val="FF0000"/>
                </a:solidFill>
                <a:latin typeface="Candara" panose="020E0502030303020204" pitchFamily="34" charset="0"/>
              </a:rPr>
              <a:t>lymph fluid is milky white ; because its rich of fat. </a:t>
            </a:r>
          </a:p>
        </p:txBody>
      </p:sp>
      <p:graphicFrame>
        <p:nvGraphicFramePr>
          <p:cNvPr id="4" name="Table 3"/>
          <p:cNvGraphicFramePr>
            <a:graphicFrameLocks noGrp="1"/>
          </p:cNvGraphicFramePr>
          <p:nvPr>
            <p:extLst>
              <p:ext uri="{D42A27DB-BD31-4B8C-83A1-F6EECF244321}">
                <p14:modId xmlns:p14="http://schemas.microsoft.com/office/powerpoint/2010/main" val="1773295907"/>
              </p:ext>
            </p:extLst>
          </p:nvPr>
        </p:nvGraphicFramePr>
        <p:xfrm>
          <a:off x="6121400" y="320040"/>
          <a:ext cx="5579534" cy="3108960"/>
        </p:xfrm>
        <a:graphic>
          <a:graphicData uri="http://schemas.openxmlformats.org/drawingml/2006/table">
            <a:tbl>
              <a:tblPr firstRow="1" bandRow="1">
                <a:tableStyleId>{5C22544A-7EE6-4342-B048-85BDC9FD1C3A}</a:tableStyleId>
              </a:tblPr>
              <a:tblGrid>
                <a:gridCol w="5579534">
                  <a:extLst>
                    <a:ext uri="{9D8B030D-6E8A-4147-A177-3AD203B41FA5}">
                      <a16:colId xmlns:a16="http://schemas.microsoft.com/office/drawing/2014/main" val="20000"/>
                    </a:ext>
                  </a:extLst>
                </a:gridCol>
              </a:tblGrid>
              <a:tr h="416525">
                <a:tc>
                  <a:txBody>
                    <a:bodyPr/>
                    <a:lstStyle/>
                    <a:p>
                      <a:pPr marL="285750" indent="-285750">
                        <a:buFont typeface="Wingdings" panose="05000000000000000000" pitchFamily="2" charset="2"/>
                        <a:buChar char="v"/>
                      </a:pPr>
                      <a:r>
                        <a:rPr lang="en-US" sz="2400" dirty="0">
                          <a:solidFill>
                            <a:srgbClr val="FF0000"/>
                          </a:solidFill>
                          <a:latin typeface="Candara" panose="020E0502030303020204" pitchFamily="34" charset="0"/>
                        </a:rPr>
                        <a:t>Essential</a:t>
                      </a:r>
                      <a:r>
                        <a:rPr lang="en-US" sz="2400" baseline="0" dirty="0">
                          <a:solidFill>
                            <a:srgbClr val="FF0000"/>
                          </a:solidFill>
                          <a:latin typeface="Candara" panose="020E0502030303020204" pitchFamily="34" charset="0"/>
                        </a:rPr>
                        <a:t> concepts..</a:t>
                      </a:r>
                      <a:endParaRPr lang="en-US" sz="2400" dirty="0">
                        <a:solidFill>
                          <a:srgbClr val="FF0000"/>
                        </a:solidFill>
                        <a:latin typeface="Candara" panose="020E0502030303020204" pitchFamily="34" charset="0"/>
                      </a:endParaRPr>
                    </a:p>
                  </a:txBody>
                  <a:tcPr/>
                </a:tc>
                <a:extLst>
                  <a:ext uri="{0D108BD9-81ED-4DB2-BD59-A6C34878D82A}">
                    <a16:rowId xmlns:a16="http://schemas.microsoft.com/office/drawing/2014/main" val="10000"/>
                  </a:ext>
                </a:extLst>
              </a:tr>
              <a:tr h="2639942">
                <a:tc>
                  <a:txBody>
                    <a:bodyPr/>
                    <a:lstStyle/>
                    <a:p>
                      <a:pPr marL="285750" indent="-285750">
                        <a:buFont typeface="Wingdings" panose="05000000000000000000" pitchFamily="2" charset="2"/>
                        <a:buChar char="v"/>
                      </a:pPr>
                      <a:r>
                        <a:rPr lang="en-US" sz="2400" dirty="0">
                          <a:solidFill>
                            <a:srgbClr val="FF0000"/>
                          </a:solidFill>
                          <a:latin typeface="Candara" panose="020E0502030303020204" pitchFamily="34" charset="0"/>
                        </a:rPr>
                        <a:t>baby from 1day to 1month called (new born)</a:t>
                      </a:r>
                    </a:p>
                    <a:p>
                      <a:pPr marL="331470" indent="-285750">
                        <a:buFont typeface="Wingdings" panose="05000000000000000000" pitchFamily="2" charset="2"/>
                        <a:buChar char="v"/>
                      </a:pPr>
                      <a:r>
                        <a:rPr lang="en-US" sz="2400" dirty="0">
                          <a:solidFill>
                            <a:srgbClr val="FF0000"/>
                          </a:solidFill>
                          <a:latin typeface="Candara" panose="020E0502030303020204" pitchFamily="34" charset="0"/>
                        </a:rPr>
                        <a:t>after 1month (infant).</a:t>
                      </a:r>
                    </a:p>
                    <a:p>
                      <a:pPr marL="331470" indent="-285750">
                        <a:buFont typeface="Wingdings" panose="05000000000000000000" pitchFamily="2" charset="2"/>
                        <a:buChar char="v"/>
                      </a:pPr>
                      <a:r>
                        <a:rPr lang="en-US" sz="2400" dirty="0">
                          <a:solidFill>
                            <a:srgbClr val="FF0000"/>
                          </a:solidFill>
                          <a:latin typeface="Candara" panose="020E0502030303020204" pitchFamily="34" charset="0"/>
                        </a:rPr>
                        <a:t>2-3 years  (young child).</a:t>
                      </a:r>
                    </a:p>
                    <a:p>
                      <a:pPr marL="331470" indent="-285750">
                        <a:buFont typeface="Wingdings" panose="05000000000000000000" pitchFamily="2" charset="2"/>
                        <a:buChar char="v"/>
                      </a:pPr>
                      <a:r>
                        <a:rPr lang="en-US" sz="2400" dirty="0">
                          <a:solidFill>
                            <a:srgbClr val="FF0000"/>
                          </a:solidFill>
                          <a:latin typeface="Candara" panose="020E0502030303020204" pitchFamily="34" charset="0"/>
                        </a:rPr>
                        <a:t>8-9  (young child).  </a:t>
                      </a:r>
                    </a:p>
                    <a:p>
                      <a:pPr marL="331470" indent="-285750">
                        <a:buFont typeface="Wingdings" panose="05000000000000000000" pitchFamily="2" charset="2"/>
                        <a:buChar char="v"/>
                      </a:pPr>
                      <a:r>
                        <a:rPr lang="en-US" sz="2400" dirty="0">
                          <a:solidFill>
                            <a:srgbClr val="FF0000"/>
                          </a:solidFill>
                          <a:latin typeface="Candara" panose="020E0502030303020204" pitchFamily="34" charset="0"/>
                        </a:rPr>
                        <a:t>50’s  (old age)</a:t>
                      </a:r>
                    </a:p>
                    <a:p>
                      <a:pPr marL="331470" indent="-285750">
                        <a:buFont typeface="Wingdings" panose="05000000000000000000" pitchFamily="2" charset="2"/>
                        <a:buChar char="v"/>
                      </a:pPr>
                      <a:r>
                        <a:rPr lang="en-US" sz="2400" dirty="0">
                          <a:solidFill>
                            <a:srgbClr val="FF0000"/>
                          </a:solidFill>
                          <a:latin typeface="Candara" panose="020E0502030303020204" pitchFamily="34" charset="0"/>
                        </a:rPr>
                        <a:t>+60  (senile)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6563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451944"/>
            <a:ext cx="9875520" cy="1356360"/>
          </a:xfrm>
        </p:spPr>
        <p:txBody>
          <a:bodyPr/>
          <a:lstStyle/>
          <a:p>
            <a:r>
              <a:rPr lang="en-CA" b="1" dirty="0">
                <a:solidFill>
                  <a:schemeClr val="tx1">
                    <a:lumMod val="95000"/>
                    <a:lumOff val="5000"/>
                  </a:schemeClr>
                </a:solidFill>
              </a:rPr>
              <a:t>Normal variation</a:t>
            </a:r>
            <a:endParaRPr lang="en-US" dirty="0">
              <a:solidFill>
                <a:schemeClr val="tx1">
                  <a:lumMod val="95000"/>
                  <a:lumOff val="5000"/>
                </a:schemeClr>
              </a:solidFill>
            </a:endParaRPr>
          </a:p>
        </p:txBody>
      </p:sp>
      <p:sp>
        <p:nvSpPr>
          <p:cNvPr id="3" name="Content Placeholder 2"/>
          <p:cNvSpPr>
            <a:spLocks noGrp="1"/>
          </p:cNvSpPr>
          <p:nvPr>
            <p:ph idx="1"/>
          </p:nvPr>
        </p:nvSpPr>
        <p:spPr>
          <a:xfrm>
            <a:off x="350520" y="2057400"/>
            <a:ext cx="11536680" cy="4038600"/>
          </a:xfrm>
        </p:spPr>
        <p:txBody>
          <a:bodyPr>
            <a:normAutofit/>
          </a:bodyPr>
          <a:lstStyle/>
          <a:p>
            <a:pPr marL="0" indent="0">
              <a:buNone/>
            </a:pPr>
            <a:r>
              <a:rPr lang="en-CA" sz="3500" b="1" dirty="0">
                <a:solidFill>
                  <a:schemeClr val="tx1">
                    <a:lumMod val="95000"/>
                    <a:lumOff val="5000"/>
                  </a:schemeClr>
                </a:solidFill>
              </a:rPr>
              <a:t>1- </a:t>
            </a:r>
            <a:r>
              <a:rPr lang="en-CA" sz="3500" b="1" u="sng" dirty="0">
                <a:solidFill>
                  <a:schemeClr val="tx1">
                    <a:lumMod val="95000"/>
                    <a:lumOff val="5000"/>
                  </a:schemeClr>
                </a:solidFill>
              </a:rPr>
              <a:t>Variation with age.-</a:t>
            </a:r>
            <a:endParaRPr lang="en-US" sz="3500" b="1" dirty="0">
              <a:solidFill>
                <a:schemeClr val="tx1">
                  <a:lumMod val="95000"/>
                  <a:lumOff val="5000"/>
                </a:schemeClr>
              </a:solidFill>
            </a:endParaRPr>
          </a:p>
          <a:p>
            <a:pPr marL="0" indent="0">
              <a:buNone/>
            </a:pPr>
            <a:r>
              <a:rPr lang="en-CA" dirty="0">
                <a:solidFill>
                  <a:schemeClr val="tx1">
                    <a:lumMod val="95000"/>
                    <a:lumOff val="5000"/>
                  </a:schemeClr>
                </a:solidFill>
              </a:rPr>
              <a:t>a- TBW is more in infants and children (about 75% of body weight) .</a:t>
            </a:r>
          </a:p>
          <a:p>
            <a:pPr marL="0" indent="0">
              <a:buNone/>
            </a:pPr>
            <a:r>
              <a:rPr lang="en-CA" dirty="0">
                <a:solidFill>
                  <a:schemeClr val="tx1">
                    <a:lumMod val="95000"/>
                    <a:lumOff val="5000"/>
                  </a:schemeClr>
                </a:solidFill>
              </a:rPr>
              <a:t>b-  Reaches adult level at puberty (60% of body weight). </a:t>
            </a:r>
            <a:br>
              <a:rPr lang="en-CA" dirty="0">
                <a:solidFill>
                  <a:schemeClr val="tx1">
                    <a:lumMod val="95000"/>
                    <a:lumOff val="5000"/>
                  </a:schemeClr>
                </a:solidFill>
              </a:rPr>
            </a:br>
            <a:r>
              <a:rPr lang="en-CA" dirty="0">
                <a:solidFill>
                  <a:schemeClr val="tx1">
                    <a:lumMod val="95000"/>
                    <a:lumOff val="5000"/>
                  </a:schemeClr>
                </a:solidFill>
              </a:rPr>
              <a:t>c-  Decrease in old age (about 45% of body weight).</a:t>
            </a:r>
            <a:endParaRPr lang="en-CA" b="1" dirty="0">
              <a:solidFill>
                <a:schemeClr val="tx1">
                  <a:lumMod val="95000"/>
                  <a:lumOff val="5000"/>
                </a:schemeClr>
              </a:solidFill>
            </a:endParaRPr>
          </a:p>
          <a:p>
            <a:pPr marL="0" indent="0">
              <a:buNone/>
            </a:pPr>
            <a:r>
              <a:rPr lang="en-CA" b="1" dirty="0">
                <a:solidFill>
                  <a:schemeClr val="tx1">
                    <a:lumMod val="95000"/>
                    <a:lumOff val="5000"/>
                  </a:schemeClr>
                </a:solidFill>
              </a:rPr>
              <a:t>Note:</a:t>
            </a:r>
          </a:p>
          <a:p>
            <a:pPr marL="0" indent="0">
              <a:buNone/>
            </a:pPr>
            <a:r>
              <a:rPr lang="en-CA" dirty="0">
                <a:solidFill>
                  <a:schemeClr val="tx1">
                    <a:lumMod val="95000"/>
                    <a:lumOff val="5000"/>
                  </a:schemeClr>
                </a:solidFill>
              </a:rPr>
              <a:t>the increase TBW in children is mainly in ECF i.e.  ECF/ICF ratio is more than  adults  and  as  ECF  is  easier to be  lost  in  dehydration thus dehydration develops more rapid and more severe in children than adults.</a:t>
            </a: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p:txBody>
      </p:sp>
    </p:spTree>
    <p:extLst>
      <p:ext uri="{BB962C8B-B14F-4D97-AF65-F5344CB8AC3E}">
        <p14:creationId xmlns:p14="http://schemas.microsoft.com/office/powerpoint/2010/main" val="1909822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 y="548641"/>
            <a:ext cx="11064240" cy="6013026"/>
          </a:xfrm>
          <a:no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buNone/>
            </a:pPr>
            <a:r>
              <a:rPr lang="en-CA" b="1" dirty="0">
                <a:solidFill>
                  <a:schemeClr val="tx1">
                    <a:lumMod val="95000"/>
                    <a:lumOff val="5000"/>
                  </a:schemeClr>
                </a:solidFill>
              </a:rPr>
              <a:t>2- Variation with sex </a:t>
            </a:r>
            <a:r>
              <a:rPr lang="en-CA" dirty="0">
                <a:solidFill>
                  <a:schemeClr val="tx1">
                    <a:lumMod val="95000"/>
                    <a:lumOff val="5000"/>
                  </a:schemeClr>
                </a:solidFill>
              </a:rPr>
              <a:t>:-</a:t>
            </a:r>
          </a:p>
          <a:p>
            <a:pPr marL="0" indent="0">
              <a:buNone/>
            </a:pPr>
            <a:r>
              <a:rPr lang="en-CA" dirty="0">
                <a:solidFill>
                  <a:schemeClr val="tx1">
                    <a:lumMod val="95000"/>
                    <a:lumOff val="5000"/>
                  </a:schemeClr>
                </a:solidFill>
              </a:rPr>
              <a:t>TBW is less in females than males (about 50% of body weight in adult females)</a:t>
            </a:r>
            <a:endParaRPr lang="ar-JO" dirty="0">
              <a:solidFill>
                <a:schemeClr val="tx1">
                  <a:lumMod val="95000"/>
                  <a:lumOff val="5000"/>
                </a:schemeClr>
              </a:solidFill>
            </a:endParaRPr>
          </a:p>
          <a:p>
            <a:pPr marL="0" indent="0">
              <a:buNone/>
            </a:pPr>
            <a:r>
              <a:rPr lang="en-CA" dirty="0">
                <a:solidFill>
                  <a:schemeClr val="tx1">
                    <a:lumMod val="95000"/>
                    <a:lumOff val="5000"/>
                  </a:schemeClr>
                </a:solidFill>
              </a:rPr>
              <a:t>because of high fat content in their bodies (body fat is relatively free of water).</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 </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 </a:t>
            </a:r>
            <a:r>
              <a:rPr lang="en-CA" b="1" dirty="0">
                <a:solidFill>
                  <a:schemeClr val="tx1">
                    <a:lumMod val="95000"/>
                    <a:lumOff val="5000"/>
                  </a:schemeClr>
                </a:solidFill>
              </a:rPr>
              <a:t>3- Variation with fat content in body:</a:t>
            </a:r>
          </a:p>
          <a:p>
            <a:pPr marL="0" indent="0">
              <a:buNone/>
            </a:pPr>
            <a:r>
              <a:rPr lang="en-CA" b="1" dirty="0">
                <a:solidFill>
                  <a:schemeClr val="tx1">
                    <a:lumMod val="95000"/>
                    <a:lumOff val="5000"/>
                  </a:schemeClr>
                </a:solidFill>
              </a:rPr>
              <a:t> </a:t>
            </a:r>
            <a:r>
              <a:rPr lang="en-CA" dirty="0">
                <a:solidFill>
                  <a:schemeClr val="tx1">
                    <a:lumMod val="95000"/>
                    <a:lumOff val="5000"/>
                  </a:schemeClr>
                </a:solidFill>
              </a:rPr>
              <a:t>TBW is less in obese persons.</a:t>
            </a:r>
          </a:p>
          <a:p>
            <a:pPr marL="0" indent="0">
              <a:buNone/>
            </a:pPr>
            <a:endParaRPr lang="en-US" dirty="0">
              <a:solidFill>
                <a:schemeClr val="tx1">
                  <a:lumMod val="95000"/>
                  <a:lumOff val="5000"/>
                </a:schemeClr>
              </a:solidFill>
            </a:endParaRPr>
          </a:p>
          <a:p>
            <a:pPr marL="0" indent="0">
              <a:buNone/>
            </a:pPr>
            <a:r>
              <a:rPr lang="en-US" b="1" dirty="0">
                <a:solidFill>
                  <a:srgbClr val="FF0000"/>
                </a:solidFill>
              </a:rPr>
              <a:t>Q) who have less water content? </a:t>
            </a:r>
          </a:p>
          <a:p>
            <a:pPr marL="0" indent="0">
              <a:buNone/>
            </a:pPr>
            <a:r>
              <a:rPr lang="en-US" dirty="0">
                <a:solidFill>
                  <a:srgbClr val="FF0000"/>
                </a:solidFill>
              </a:rPr>
              <a:t>a–infant.      b -adult.      </a:t>
            </a:r>
            <a:r>
              <a:rPr lang="en-US" b="1" u="sng" dirty="0">
                <a:solidFill>
                  <a:srgbClr val="FF0000"/>
                </a:solidFill>
              </a:rPr>
              <a:t>c-obese</a:t>
            </a:r>
            <a:r>
              <a:rPr lang="en-US" dirty="0">
                <a:solidFill>
                  <a:srgbClr val="FF0000"/>
                </a:solidFill>
              </a:rPr>
              <a:t> &gt;&gt; because having high content of fat. </a:t>
            </a:r>
          </a:p>
          <a:p>
            <a:pPr marL="0" indent="0">
              <a:buNone/>
            </a:pPr>
            <a:endParaRPr lang="en-US" dirty="0">
              <a:solidFill>
                <a:schemeClr val="tx1">
                  <a:lumMod val="95000"/>
                  <a:lumOff val="5000"/>
                </a:schemeClr>
              </a:solidFill>
            </a:endParaRPr>
          </a:p>
          <a:p>
            <a:pPr marL="342900" indent="-342900"/>
            <a:r>
              <a:rPr lang="en-US" dirty="0">
                <a:solidFill>
                  <a:srgbClr val="FF0000"/>
                </a:solidFill>
              </a:rPr>
              <a:t>infant are more sensitive to vomiting and diarrhea (may cause dehydration). </a:t>
            </a:r>
          </a:p>
          <a:p>
            <a:pPr marL="342900" indent="-342900"/>
            <a:r>
              <a:rPr lang="en-US" dirty="0">
                <a:solidFill>
                  <a:schemeClr val="tx1">
                    <a:lumMod val="95000"/>
                    <a:lumOff val="5000"/>
                  </a:schemeClr>
                </a:solidFill>
              </a:rPr>
              <a:t>.</a:t>
            </a:r>
          </a:p>
          <a:p>
            <a:pPr marL="0" indent="0">
              <a:buNone/>
            </a:pP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p:txBody>
      </p:sp>
    </p:spTree>
    <p:extLst>
      <p:ext uri="{BB962C8B-B14F-4D97-AF65-F5344CB8AC3E}">
        <p14:creationId xmlns:p14="http://schemas.microsoft.com/office/powerpoint/2010/main" val="178610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290" y="0"/>
            <a:ext cx="8229600" cy="1143000"/>
          </a:xfrm>
        </p:spPr>
        <p:txBody>
          <a:bodyPr>
            <a:noAutofit/>
          </a:bodyPr>
          <a:lstStyle/>
          <a:p>
            <a:r>
              <a:rPr lang="en-CA" sz="3200" b="1" dirty="0">
                <a:solidFill>
                  <a:schemeClr val="tx1">
                    <a:lumMod val="95000"/>
                    <a:lumOff val="5000"/>
                  </a:schemeClr>
                </a:solidFill>
              </a:rPr>
              <a:t>Distribution of ions in ICF and ECF (in </a:t>
            </a:r>
            <a:r>
              <a:rPr lang="en-CA" sz="3200" b="1" dirty="0" err="1">
                <a:solidFill>
                  <a:schemeClr val="tx1">
                    <a:lumMod val="95000"/>
                    <a:lumOff val="5000"/>
                  </a:schemeClr>
                </a:solidFill>
              </a:rPr>
              <a:t>mEq</a:t>
            </a:r>
            <a:r>
              <a:rPr lang="en-CA" sz="3200" b="1" dirty="0">
                <a:solidFill>
                  <a:schemeClr val="tx1">
                    <a:lumMod val="95000"/>
                    <a:lumOff val="5000"/>
                  </a:schemeClr>
                </a:solidFill>
              </a:rPr>
              <a:t>/L)</a:t>
            </a:r>
            <a:endParaRPr lang="en-US" sz="3200" dirty="0">
              <a:solidFill>
                <a:schemeClr val="tx1">
                  <a:lumMod val="95000"/>
                  <a:lumOff val="5000"/>
                </a:schemeClr>
              </a:solidFill>
            </a:endParaRPr>
          </a:p>
        </p:txBody>
      </p:sp>
      <p:sp>
        <p:nvSpPr>
          <p:cNvPr id="3" name="Content Placeholder 2"/>
          <p:cNvSpPr>
            <a:spLocks noGrp="1"/>
          </p:cNvSpPr>
          <p:nvPr>
            <p:ph idx="1"/>
          </p:nvPr>
        </p:nvSpPr>
        <p:spPr>
          <a:xfrm>
            <a:off x="327660" y="495300"/>
            <a:ext cx="11536680" cy="5867400"/>
          </a:xfrm>
        </p:spPr>
        <p:txBody>
          <a:bodyPr>
            <a:noAutofit/>
          </a:bodyPr>
          <a:lstStyle/>
          <a:p>
            <a:pPr marL="0" indent="0">
              <a:buNone/>
            </a:pPr>
            <a:endParaRPr lang="en-US" sz="2000" dirty="0">
              <a:solidFill>
                <a:schemeClr val="tx1">
                  <a:lumMod val="95000"/>
                  <a:lumOff val="5000"/>
                </a:schemeClr>
              </a:solidFill>
            </a:endParaRPr>
          </a:p>
          <a:p>
            <a:pPr marL="0" indent="0">
              <a:buNone/>
            </a:pPr>
            <a:endParaRPr lang="en-US" sz="2000" dirty="0">
              <a:solidFill>
                <a:schemeClr val="tx1">
                  <a:lumMod val="95000"/>
                  <a:lumOff val="5000"/>
                </a:schemeClr>
              </a:solidFill>
            </a:endParaRPr>
          </a:p>
          <a:p>
            <a:pPr marL="0" indent="0">
              <a:buNone/>
            </a:pPr>
            <a:endParaRPr lang="en-US" sz="2000" dirty="0">
              <a:solidFill>
                <a:schemeClr val="tx1">
                  <a:lumMod val="95000"/>
                  <a:lumOff val="5000"/>
                </a:schemeClr>
              </a:solidFill>
            </a:endParaRPr>
          </a:p>
          <a:p>
            <a:pPr marL="0" indent="0">
              <a:buNone/>
            </a:pPr>
            <a:endParaRPr lang="en-US" sz="2000" dirty="0">
              <a:solidFill>
                <a:schemeClr val="tx1">
                  <a:lumMod val="95000"/>
                  <a:lumOff val="5000"/>
                </a:schemeClr>
              </a:solidFill>
            </a:endParaRPr>
          </a:p>
          <a:p>
            <a:pPr marL="0" indent="0">
              <a:buNone/>
            </a:pPr>
            <a:endParaRPr lang="en-US" sz="2000" dirty="0">
              <a:solidFill>
                <a:schemeClr val="tx1">
                  <a:lumMod val="95000"/>
                  <a:lumOff val="5000"/>
                </a:schemeClr>
              </a:solidFill>
            </a:endParaRPr>
          </a:p>
          <a:p>
            <a:pPr marL="0" indent="0">
              <a:buNone/>
            </a:pPr>
            <a:endParaRPr lang="en-US" sz="2000" dirty="0">
              <a:solidFill>
                <a:schemeClr val="tx1">
                  <a:lumMod val="95000"/>
                  <a:lumOff val="5000"/>
                </a:schemeClr>
              </a:solidFill>
            </a:endParaRPr>
          </a:p>
          <a:p>
            <a:pPr marL="0" indent="0">
              <a:buNone/>
            </a:pPr>
            <a:endParaRPr lang="en-US" sz="2000" dirty="0">
              <a:solidFill>
                <a:schemeClr val="tx1">
                  <a:lumMod val="95000"/>
                  <a:lumOff val="5000"/>
                </a:schemeClr>
              </a:solidFill>
            </a:endParaRPr>
          </a:p>
          <a:p>
            <a:pPr marL="0" indent="0">
              <a:buNone/>
            </a:pPr>
            <a:endParaRPr lang="en-US" sz="2000" b="1" dirty="0">
              <a:solidFill>
                <a:schemeClr val="tx1">
                  <a:lumMod val="95000"/>
                  <a:lumOff val="5000"/>
                </a:schemeClr>
              </a:solidFill>
            </a:endParaRPr>
          </a:p>
          <a:p>
            <a:pPr marL="0" indent="0">
              <a:buNone/>
            </a:pPr>
            <a:r>
              <a:rPr lang="en-US" sz="2000" b="1" dirty="0">
                <a:solidFill>
                  <a:schemeClr val="tx1">
                    <a:lumMod val="95000"/>
                    <a:lumOff val="5000"/>
                  </a:schemeClr>
                </a:solidFill>
              </a:rPr>
              <a:t>*Note:</a:t>
            </a:r>
          </a:p>
          <a:p>
            <a:pPr marL="0" indent="0">
              <a:buNone/>
            </a:pPr>
            <a:r>
              <a:rPr lang="en-CA" sz="2000" dirty="0">
                <a:solidFill>
                  <a:schemeClr val="tx1">
                    <a:lumMod val="95000"/>
                    <a:lumOff val="5000"/>
                  </a:schemeClr>
                </a:solidFill>
              </a:rPr>
              <a:t>1-The 2 components of ECF (ISF and plasma) are nearly similar in ionic</a:t>
            </a:r>
            <a:r>
              <a:rPr lang="en-US" sz="2000" dirty="0">
                <a:solidFill>
                  <a:schemeClr val="tx1">
                    <a:lumMod val="95000"/>
                    <a:lumOff val="5000"/>
                  </a:schemeClr>
                </a:solidFill>
              </a:rPr>
              <a:t> </a:t>
            </a:r>
            <a:r>
              <a:rPr lang="en-CA" sz="2000" dirty="0">
                <a:solidFill>
                  <a:schemeClr val="tx1">
                    <a:lumMod val="95000"/>
                    <a:lumOff val="5000"/>
                  </a:schemeClr>
                </a:solidFill>
              </a:rPr>
              <a:t>composition except for protein which is higher in plasma (17 </a:t>
            </a:r>
            <a:r>
              <a:rPr lang="en-CA" sz="2000" dirty="0" err="1">
                <a:solidFill>
                  <a:schemeClr val="tx1">
                    <a:lumMod val="95000"/>
                    <a:lumOff val="5000"/>
                  </a:schemeClr>
                </a:solidFill>
              </a:rPr>
              <a:t>mEq</a:t>
            </a:r>
            <a:r>
              <a:rPr lang="en-CA" sz="2000" dirty="0">
                <a:solidFill>
                  <a:schemeClr val="tx1">
                    <a:lumMod val="95000"/>
                    <a:lumOff val="5000"/>
                  </a:schemeClr>
                </a:solidFill>
              </a:rPr>
              <a:t>/L, 7 gm%) than ISF (4mEq/L, 2 gm%).</a:t>
            </a:r>
            <a:endParaRPr lang="en-US" sz="2000" dirty="0">
              <a:solidFill>
                <a:schemeClr val="tx1">
                  <a:lumMod val="95000"/>
                  <a:lumOff val="5000"/>
                </a:schemeClr>
              </a:solidFill>
            </a:endParaRPr>
          </a:p>
          <a:p>
            <a:pPr marL="0" indent="0">
              <a:buNone/>
            </a:pPr>
            <a:r>
              <a:rPr lang="en-CA" sz="2000" dirty="0">
                <a:solidFill>
                  <a:schemeClr val="tx1">
                    <a:lumMod val="95000"/>
                    <a:lumOff val="5000"/>
                  </a:schemeClr>
                </a:solidFill>
              </a:rPr>
              <a:t>2-Simply, the main cation in ICF is K+ and in ECF is Na+, and the main anions in ICF are phosphates and proteins and in ECF are Cl- and HCO-3</a:t>
            </a:r>
            <a:endParaRPr lang="en-US" sz="2000" dirty="0">
              <a:solidFill>
                <a:schemeClr val="tx1">
                  <a:lumMod val="95000"/>
                  <a:lumOff val="5000"/>
                </a:schemeClr>
              </a:solidFill>
            </a:endParaRPr>
          </a:p>
          <a:p>
            <a:pPr marL="0" indent="0">
              <a:buNone/>
            </a:pPr>
            <a:endParaRPr lang="en-US" sz="2000" dirty="0">
              <a:solidFill>
                <a:schemeClr val="tx1">
                  <a:lumMod val="95000"/>
                  <a:lumOff val="5000"/>
                </a:schemeClr>
              </a:solidFill>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 y="825738"/>
            <a:ext cx="7589520" cy="3159229"/>
          </a:xfrm>
          <a:prstGeom prst="rect">
            <a:avLst/>
          </a:prstGeom>
        </p:spPr>
      </p:pic>
      <p:sp>
        <p:nvSpPr>
          <p:cNvPr id="5" name="Rectangle 4">
            <a:extLst>
              <a:ext uri="{FF2B5EF4-FFF2-40B4-BE49-F238E27FC236}">
                <a16:creationId xmlns:a16="http://schemas.microsoft.com/office/drawing/2014/main" id="{5CD33703-45AD-473E-B722-24D1AA465D2D}"/>
              </a:ext>
            </a:extLst>
          </p:cNvPr>
          <p:cNvSpPr/>
          <p:nvPr/>
        </p:nvSpPr>
        <p:spPr>
          <a:xfrm>
            <a:off x="472440" y="5956185"/>
            <a:ext cx="10683240" cy="646331"/>
          </a:xfrm>
          <a:prstGeom prst="rect">
            <a:avLst/>
          </a:prstGeom>
        </p:spPr>
        <p:txBody>
          <a:bodyPr wrap="square">
            <a:spAutoFit/>
          </a:bodyPr>
          <a:lstStyle/>
          <a:p>
            <a:pPr marL="342900" indent="-342900"/>
            <a:r>
              <a:rPr lang="en-US" dirty="0">
                <a:solidFill>
                  <a:srgbClr val="FF0000"/>
                </a:solidFill>
              </a:rPr>
              <a:t>Na , Cl is together outside of the cell. </a:t>
            </a:r>
          </a:p>
          <a:p>
            <a:pPr marL="342900" indent="-342900"/>
            <a:r>
              <a:rPr lang="en-US" dirty="0">
                <a:solidFill>
                  <a:srgbClr val="FF0000"/>
                </a:solidFill>
              </a:rPr>
              <a:t>HCO3- </a:t>
            </a:r>
            <a:r>
              <a:rPr lang="ar-JO" dirty="0">
                <a:solidFill>
                  <a:srgbClr val="FF0000"/>
                </a:solidFill>
              </a:rPr>
              <a:t>:</a:t>
            </a:r>
            <a:r>
              <a:rPr lang="en-US" dirty="0">
                <a:solidFill>
                  <a:srgbClr val="FF0000"/>
                </a:solidFill>
              </a:rPr>
              <a:t> it’s the major buffer in the ECF  </a:t>
            </a:r>
            <a:r>
              <a:rPr lang="ar-JO" dirty="0">
                <a:solidFill>
                  <a:srgbClr val="FF0000"/>
                </a:solidFill>
              </a:rPr>
              <a:t>    </a:t>
            </a:r>
            <a:r>
              <a:rPr lang="en-US" dirty="0">
                <a:solidFill>
                  <a:srgbClr val="FF0000"/>
                </a:solidFill>
              </a:rPr>
              <a:t>  </a:t>
            </a:r>
            <a:r>
              <a:rPr lang="ar-JO" dirty="0">
                <a:solidFill>
                  <a:srgbClr val="FF0000"/>
                </a:solidFill>
              </a:rPr>
              <a:t> </a:t>
            </a:r>
            <a:r>
              <a:rPr lang="en-US" dirty="0">
                <a:solidFill>
                  <a:srgbClr val="FF0000"/>
                </a:solidFill>
              </a:rPr>
              <a:t>   substances that resist change in PH incase of acidosis</a:t>
            </a:r>
            <a:endParaRPr lang="en-US" dirty="0"/>
          </a:p>
        </p:txBody>
      </p:sp>
      <p:sp>
        <p:nvSpPr>
          <p:cNvPr id="6" name="Right Arrow 1">
            <a:extLst>
              <a:ext uri="{FF2B5EF4-FFF2-40B4-BE49-F238E27FC236}">
                <a16:creationId xmlns:a16="http://schemas.microsoft.com/office/drawing/2014/main" id="{8D0988C2-BFD3-465A-A7C0-19503AA8CDD2}"/>
              </a:ext>
            </a:extLst>
          </p:cNvPr>
          <p:cNvSpPr/>
          <p:nvPr/>
        </p:nvSpPr>
        <p:spPr>
          <a:xfrm>
            <a:off x="4309532" y="6242701"/>
            <a:ext cx="460588" cy="300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7203245-ED7F-40DB-8DF9-D5B9C307EDCC}"/>
              </a:ext>
            </a:extLst>
          </p:cNvPr>
          <p:cNvPicPr>
            <a:picLocks noChangeAspect="1"/>
          </p:cNvPicPr>
          <p:nvPr/>
        </p:nvPicPr>
        <p:blipFill>
          <a:blip r:embed="rId3"/>
          <a:stretch>
            <a:fillRect/>
          </a:stretch>
        </p:blipFill>
        <p:spPr>
          <a:xfrm>
            <a:off x="7448545" y="1261114"/>
            <a:ext cx="4415795" cy="2288478"/>
          </a:xfrm>
          <a:prstGeom prst="rect">
            <a:avLst/>
          </a:prstGeom>
        </p:spPr>
      </p:pic>
    </p:spTree>
    <p:extLst>
      <p:ext uri="{BB962C8B-B14F-4D97-AF65-F5344CB8AC3E}">
        <p14:creationId xmlns:p14="http://schemas.microsoft.com/office/powerpoint/2010/main" val="88540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880" y="259080"/>
            <a:ext cx="9875520" cy="1356360"/>
          </a:xfrm>
        </p:spPr>
        <p:txBody>
          <a:bodyPr>
            <a:normAutofit/>
          </a:bodyPr>
          <a:lstStyle/>
          <a:p>
            <a:pPr algn="ctr"/>
            <a:r>
              <a:rPr lang="en-CA" b="1" u="sng" dirty="0">
                <a:solidFill>
                  <a:schemeClr val="tx1">
                    <a:lumMod val="95000"/>
                    <a:lumOff val="5000"/>
                  </a:schemeClr>
                </a:solidFill>
              </a:rPr>
              <a:t>Functions (importance) of body water</a:t>
            </a:r>
            <a:br>
              <a:rPr lang="en-US" u="sng" dirty="0">
                <a:solidFill>
                  <a:schemeClr val="tx1">
                    <a:lumMod val="95000"/>
                    <a:lumOff val="5000"/>
                  </a:schemeClr>
                </a:solidFill>
              </a:rPr>
            </a:br>
            <a:endParaRPr lang="en-US" u="sng" dirty="0">
              <a:solidFill>
                <a:schemeClr val="tx1">
                  <a:lumMod val="95000"/>
                  <a:lumOff val="5000"/>
                </a:schemeClr>
              </a:solidFill>
            </a:endParaRPr>
          </a:p>
        </p:txBody>
      </p:sp>
      <p:sp>
        <p:nvSpPr>
          <p:cNvPr id="3" name="Content Placeholder 2"/>
          <p:cNvSpPr>
            <a:spLocks noGrp="1"/>
          </p:cNvSpPr>
          <p:nvPr>
            <p:ph idx="1"/>
          </p:nvPr>
        </p:nvSpPr>
        <p:spPr>
          <a:xfrm>
            <a:off x="312420" y="1135380"/>
            <a:ext cx="11567160" cy="5829300"/>
          </a:xfrm>
        </p:spPr>
        <p:txBody>
          <a:bodyPr>
            <a:normAutofit lnSpcReduction="10000"/>
          </a:bodyPr>
          <a:lstStyle/>
          <a:p>
            <a:pPr marL="0" indent="0">
              <a:buNone/>
            </a:pPr>
            <a:r>
              <a:rPr lang="en-CA" sz="3400" b="1" dirty="0">
                <a:solidFill>
                  <a:schemeClr val="tx1">
                    <a:lumMod val="95000"/>
                    <a:lumOff val="5000"/>
                  </a:schemeClr>
                </a:solidFill>
              </a:rPr>
              <a:t>1- Medium for most biological processes as:-</a:t>
            </a:r>
            <a:endParaRPr lang="en-US" sz="3400" b="1" dirty="0">
              <a:solidFill>
                <a:schemeClr val="tx1">
                  <a:lumMod val="95000"/>
                  <a:lumOff val="5000"/>
                </a:schemeClr>
              </a:solidFill>
            </a:endParaRPr>
          </a:p>
          <a:p>
            <a:pPr marL="0" indent="0">
              <a:buNone/>
            </a:pPr>
            <a:r>
              <a:rPr lang="en-CA" b="1" u="sng" dirty="0">
                <a:solidFill>
                  <a:schemeClr val="tx1">
                    <a:lumMod val="95000"/>
                    <a:lumOff val="5000"/>
                  </a:schemeClr>
                </a:solidFill>
              </a:rPr>
              <a:t>A</a:t>
            </a:r>
            <a:r>
              <a:rPr lang="en-CA" u="sng" dirty="0">
                <a:solidFill>
                  <a:schemeClr val="tx1">
                    <a:lumMod val="95000"/>
                    <a:lumOff val="5000"/>
                  </a:schemeClr>
                </a:solidFill>
              </a:rPr>
              <a:t>.  Digestion :-</a:t>
            </a:r>
            <a:endParaRPr lang="en-US" u="sng" dirty="0">
              <a:solidFill>
                <a:schemeClr val="tx1">
                  <a:lumMod val="95000"/>
                  <a:lumOff val="5000"/>
                </a:schemeClr>
              </a:solidFill>
            </a:endParaRPr>
          </a:p>
          <a:p>
            <a:pPr marL="0" indent="0">
              <a:buNone/>
            </a:pPr>
            <a:r>
              <a:rPr lang="en-CA" sz="2800" dirty="0">
                <a:solidFill>
                  <a:schemeClr val="tx1">
                    <a:lumMod val="95000"/>
                    <a:lumOff val="5000"/>
                  </a:schemeClr>
                </a:solidFill>
              </a:rPr>
              <a:t>in GIT</a:t>
            </a:r>
          </a:p>
          <a:p>
            <a:pPr marL="0" indent="0">
              <a:buNone/>
            </a:pPr>
            <a:r>
              <a:rPr lang="en-CA" sz="2800" dirty="0" err="1">
                <a:solidFill>
                  <a:schemeClr val="tx1">
                    <a:lumMod val="95000"/>
                    <a:lumOff val="5000"/>
                  </a:schemeClr>
                </a:solidFill>
              </a:rPr>
              <a:t>i</a:t>
            </a:r>
            <a:r>
              <a:rPr lang="en-CA" sz="2800" dirty="0">
                <a:solidFill>
                  <a:schemeClr val="tx1">
                    <a:lumMod val="95000"/>
                    <a:lumOff val="5000"/>
                  </a:schemeClr>
                </a:solidFill>
              </a:rPr>
              <a:t>. Essential component for all digestive secretions. </a:t>
            </a:r>
          </a:p>
          <a:p>
            <a:pPr marL="0" indent="0">
              <a:buNone/>
            </a:pPr>
            <a:r>
              <a:rPr lang="en-CA" sz="2800" dirty="0">
                <a:solidFill>
                  <a:schemeClr val="tx1">
                    <a:lumMod val="95000"/>
                    <a:lumOff val="5000"/>
                  </a:schemeClr>
                </a:solidFill>
              </a:rPr>
              <a:t>ii. Medium for all secretions to work.</a:t>
            </a:r>
            <a:endParaRPr lang="en-US" sz="2800" dirty="0">
              <a:solidFill>
                <a:schemeClr val="tx1">
                  <a:lumMod val="95000"/>
                  <a:lumOff val="5000"/>
                </a:schemeClr>
              </a:solidFill>
            </a:endParaRPr>
          </a:p>
          <a:p>
            <a:pPr marL="0" indent="0">
              <a:buNone/>
            </a:pPr>
            <a:r>
              <a:rPr lang="en-CA" b="1" u="sng" dirty="0">
                <a:solidFill>
                  <a:schemeClr val="tx1">
                    <a:lumMod val="95000"/>
                    <a:lumOff val="5000"/>
                  </a:schemeClr>
                </a:solidFill>
              </a:rPr>
              <a:t>B</a:t>
            </a:r>
            <a:r>
              <a:rPr lang="en-CA" u="sng" dirty="0">
                <a:solidFill>
                  <a:schemeClr val="tx1">
                    <a:lumMod val="95000"/>
                    <a:lumOff val="5000"/>
                  </a:schemeClr>
                </a:solidFill>
              </a:rPr>
              <a:t>. Absorption:</a:t>
            </a:r>
            <a:r>
              <a:rPr lang="en-CA" dirty="0">
                <a:solidFill>
                  <a:schemeClr val="tx1">
                    <a:lumMod val="95000"/>
                    <a:lumOff val="5000"/>
                  </a:schemeClr>
                </a:solidFill>
              </a:rPr>
              <a:t>-</a:t>
            </a:r>
          </a:p>
          <a:p>
            <a:pPr marL="0" indent="0">
              <a:buNone/>
            </a:pPr>
            <a:r>
              <a:rPr lang="en-CA" sz="2800" dirty="0">
                <a:solidFill>
                  <a:schemeClr val="tx1">
                    <a:lumMod val="95000"/>
                    <a:lumOff val="5000"/>
                  </a:schemeClr>
                </a:solidFill>
              </a:rPr>
              <a:t>in GIT, renal tubules  and venous end of</a:t>
            </a:r>
            <a:r>
              <a:rPr lang="en-US" sz="2800" dirty="0">
                <a:solidFill>
                  <a:schemeClr val="tx1">
                    <a:lumMod val="95000"/>
                    <a:lumOff val="5000"/>
                  </a:schemeClr>
                </a:solidFill>
              </a:rPr>
              <a:t> </a:t>
            </a:r>
            <a:r>
              <a:rPr lang="en-CA" sz="2800" dirty="0">
                <a:solidFill>
                  <a:schemeClr val="tx1">
                    <a:lumMod val="95000"/>
                    <a:lumOff val="5000"/>
                  </a:schemeClr>
                </a:solidFill>
              </a:rPr>
              <a:t>capillaries,</a:t>
            </a:r>
            <a:endParaRPr lang="en-US" dirty="0">
              <a:solidFill>
                <a:schemeClr val="tx1">
                  <a:lumMod val="95000"/>
                  <a:lumOff val="5000"/>
                </a:schemeClr>
              </a:solidFill>
            </a:endParaRPr>
          </a:p>
          <a:p>
            <a:pPr marL="0" indent="0">
              <a:buNone/>
            </a:pPr>
            <a:r>
              <a:rPr lang="en-CA" b="1" u="sng" dirty="0">
                <a:solidFill>
                  <a:schemeClr val="tx1">
                    <a:lumMod val="95000"/>
                    <a:lumOff val="5000"/>
                  </a:schemeClr>
                </a:solidFill>
              </a:rPr>
              <a:t>C</a:t>
            </a:r>
            <a:r>
              <a:rPr lang="en-CA" u="sng" dirty="0">
                <a:solidFill>
                  <a:schemeClr val="tx1">
                    <a:lumMod val="95000"/>
                    <a:lumOff val="5000"/>
                  </a:schemeClr>
                </a:solidFill>
              </a:rPr>
              <a:t>. Excretion:-</a:t>
            </a:r>
            <a:r>
              <a:rPr lang="en-CA" dirty="0">
                <a:solidFill>
                  <a:schemeClr val="tx1">
                    <a:lumMod val="95000"/>
                    <a:lumOff val="5000"/>
                  </a:schemeClr>
                </a:solidFill>
              </a:rPr>
              <a:t> </a:t>
            </a:r>
          </a:p>
          <a:p>
            <a:pPr marL="0" indent="0">
              <a:buNone/>
            </a:pPr>
            <a:r>
              <a:rPr lang="en-CA" sz="2800" dirty="0">
                <a:solidFill>
                  <a:schemeClr val="tx1">
                    <a:lumMod val="95000"/>
                    <a:lumOff val="5000"/>
                  </a:schemeClr>
                </a:solidFill>
              </a:rPr>
              <a:t>through GIT, kidney and skin (sweat)</a:t>
            </a:r>
            <a:endParaRPr lang="en-US" sz="2800" dirty="0">
              <a:solidFill>
                <a:schemeClr val="tx1">
                  <a:lumMod val="95000"/>
                  <a:lumOff val="5000"/>
                </a:schemeClr>
              </a:solidFill>
            </a:endParaRPr>
          </a:p>
          <a:p>
            <a:pPr marL="0" indent="0">
              <a:buNone/>
            </a:pPr>
            <a:r>
              <a:rPr lang="en-CA" b="1" u="sng" dirty="0">
                <a:solidFill>
                  <a:schemeClr val="tx1">
                    <a:lumMod val="95000"/>
                    <a:lumOff val="5000"/>
                  </a:schemeClr>
                </a:solidFill>
              </a:rPr>
              <a:t>D</a:t>
            </a:r>
            <a:r>
              <a:rPr lang="en-CA" u="sng" dirty="0">
                <a:solidFill>
                  <a:schemeClr val="tx1">
                    <a:lumMod val="95000"/>
                    <a:lumOff val="5000"/>
                  </a:schemeClr>
                </a:solidFill>
              </a:rPr>
              <a:t>. Filtration:-</a:t>
            </a:r>
          </a:p>
          <a:p>
            <a:pPr marL="0" indent="0">
              <a:buNone/>
            </a:pPr>
            <a:r>
              <a:rPr lang="en-CA" sz="2800" dirty="0">
                <a:solidFill>
                  <a:schemeClr val="tx1">
                    <a:lumMod val="95000"/>
                    <a:lumOff val="5000"/>
                  </a:schemeClr>
                </a:solidFill>
              </a:rPr>
              <a:t>in glomeruli of  the  kidney and arterial end  of capillaries</a:t>
            </a:r>
            <a:endParaRPr lang="en-US" sz="2800" dirty="0">
              <a:solidFill>
                <a:schemeClr val="tx1">
                  <a:lumMod val="95000"/>
                  <a:lumOff val="5000"/>
                </a:schemeClr>
              </a:solidFill>
            </a:endParaRPr>
          </a:p>
        </p:txBody>
      </p:sp>
      <p:sp>
        <p:nvSpPr>
          <p:cNvPr id="4" name="Content Placeholder 2">
            <a:extLst>
              <a:ext uri="{FF2B5EF4-FFF2-40B4-BE49-F238E27FC236}">
                <a16:creationId xmlns:a16="http://schemas.microsoft.com/office/drawing/2014/main" id="{E6D462F5-2D6E-487D-88CF-A385939460EF}"/>
              </a:ext>
            </a:extLst>
          </p:cNvPr>
          <p:cNvSpPr txBox="1">
            <a:spLocks/>
          </p:cNvSpPr>
          <p:nvPr/>
        </p:nvSpPr>
        <p:spPr>
          <a:xfrm>
            <a:off x="8226206" y="1820917"/>
            <a:ext cx="3653374" cy="40386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77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2800" dirty="0">
                <a:solidFill>
                  <a:srgbClr val="FF0000"/>
                </a:solidFill>
              </a:rPr>
              <a:t>our GIT secret 8L of fluid </a:t>
            </a:r>
            <a:endParaRPr lang="ar-JO" sz="2800" dirty="0">
              <a:solidFill>
                <a:srgbClr val="FF0000"/>
              </a:solidFill>
            </a:endParaRPr>
          </a:p>
          <a:p>
            <a:pPr marL="45720" indent="0">
              <a:buFont typeface="Corbel" pitchFamily="34" charset="0"/>
              <a:buNone/>
            </a:pPr>
            <a:r>
              <a:rPr lang="en-US" sz="2000" dirty="0">
                <a:solidFill>
                  <a:srgbClr val="FF0000"/>
                </a:solidFill>
              </a:rPr>
              <a:t>we excrete 150ml only , and the rest is reabsorbed</a:t>
            </a:r>
            <a:endParaRPr lang="ar-JO" sz="2800" dirty="0">
              <a:solidFill>
                <a:srgbClr val="FF0000"/>
              </a:solidFill>
            </a:endParaRPr>
          </a:p>
          <a:p>
            <a:r>
              <a:rPr lang="en-US" sz="2800" dirty="0">
                <a:solidFill>
                  <a:srgbClr val="FF0000"/>
                </a:solidFill>
              </a:rPr>
              <a:t>we are urinating 1-1.5 L per day.</a:t>
            </a:r>
            <a:endParaRPr lang="ar-JO" sz="2800" dirty="0">
              <a:solidFill>
                <a:srgbClr val="FF0000"/>
              </a:solidFill>
            </a:endParaRPr>
          </a:p>
          <a:p>
            <a:r>
              <a:rPr lang="en-US" sz="2800" dirty="0">
                <a:solidFill>
                  <a:srgbClr val="FF0000"/>
                </a:solidFill>
              </a:rPr>
              <a:t>sweat is very efficient in body temperature regulation : when the sweat evaporates , it decrease our temperature to normal.</a:t>
            </a:r>
            <a:endParaRPr lang="ar-JO" sz="2800" dirty="0">
              <a:solidFill>
                <a:srgbClr val="FF0000"/>
              </a:solidFill>
            </a:endParaRPr>
          </a:p>
          <a:p>
            <a:r>
              <a:rPr lang="en-US" sz="2800" dirty="0">
                <a:solidFill>
                  <a:srgbClr val="FF0000"/>
                </a:solidFill>
              </a:rPr>
              <a:t>nephron will filtrate all contents of blood except red blood cell and plasma protein. </a:t>
            </a:r>
          </a:p>
          <a:p>
            <a:pPr marL="45720" indent="0">
              <a:buFont typeface="Corbel" pitchFamily="34" charset="0"/>
              <a:buNone/>
            </a:pPr>
            <a:endParaRPr lang="en-US" sz="2800" dirty="0">
              <a:solidFill>
                <a:srgbClr val="FF0000"/>
              </a:solidFill>
            </a:endParaRPr>
          </a:p>
        </p:txBody>
      </p:sp>
    </p:spTree>
    <p:extLst>
      <p:ext uri="{BB962C8B-B14F-4D97-AF65-F5344CB8AC3E}">
        <p14:creationId xmlns:p14="http://schemas.microsoft.com/office/powerpoint/2010/main" val="404959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503766"/>
            <a:ext cx="11719560" cy="5850467"/>
          </a:xfrm>
        </p:spPr>
        <p:txBody>
          <a:bodyPr>
            <a:noAutofit/>
          </a:bodyPr>
          <a:lstStyle/>
          <a:p>
            <a:r>
              <a:rPr lang="en-US" sz="2400" b="1" dirty="0">
                <a:solidFill>
                  <a:srgbClr val="FF0000"/>
                </a:solidFill>
              </a:rPr>
              <a:t>Albuminuria </a:t>
            </a:r>
            <a:r>
              <a:rPr lang="en-US" sz="2400" dirty="0">
                <a:solidFill>
                  <a:srgbClr val="FF0000"/>
                </a:solidFill>
              </a:rPr>
              <a:t>: albumin in urine</a:t>
            </a:r>
            <a:endParaRPr lang="ar-JO" sz="2400" dirty="0">
              <a:solidFill>
                <a:srgbClr val="FF0000"/>
              </a:solidFill>
            </a:endParaRPr>
          </a:p>
          <a:p>
            <a:pPr marL="45720" indent="0">
              <a:buNone/>
            </a:pPr>
            <a:r>
              <a:rPr lang="en-US" sz="2400" dirty="0">
                <a:solidFill>
                  <a:srgbClr val="FF0000"/>
                </a:solidFill>
              </a:rPr>
              <a:t>normally we don’t have albumin in urine.</a:t>
            </a:r>
          </a:p>
          <a:p>
            <a:r>
              <a:rPr lang="en-US" sz="2400" b="1" dirty="0">
                <a:solidFill>
                  <a:srgbClr val="FF0000"/>
                </a:solidFill>
              </a:rPr>
              <a:t>cases of albuminuria:</a:t>
            </a:r>
            <a:endParaRPr lang="en-US" sz="2400" dirty="0">
              <a:solidFill>
                <a:srgbClr val="FF0000"/>
              </a:solidFill>
            </a:endParaRPr>
          </a:p>
          <a:p>
            <a:r>
              <a:rPr lang="en-US" sz="2400" dirty="0">
                <a:solidFill>
                  <a:srgbClr val="FF0000"/>
                </a:solidFill>
              </a:rPr>
              <a:t>1-nephritis.   2-pregnancy.    3-muscle exercises.</a:t>
            </a:r>
          </a:p>
          <a:p>
            <a:r>
              <a:rPr lang="en-US" sz="2400" dirty="0">
                <a:solidFill>
                  <a:srgbClr val="FF0000"/>
                </a:solidFill>
              </a:rPr>
              <a:t>When Na-K pump is pumping the ion should be dissolved in fluid.</a:t>
            </a:r>
          </a:p>
          <a:p>
            <a:r>
              <a:rPr lang="en-US" sz="2400" dirty="0">
                <a:solidFill>
                  <a:srgbClr val="FF0000"/>
                </a:solidFill>
              </a:rPr>
              <a:t>Any chemical reaction need fluid(water) such as enzymatic in liver. </a:t>
            </a:r>
          </a:p>
          <a:p>
            <a:r>
              <a:rPr lang="en-US" sz="2400" dirty="0">
                <a:solidFill>
                  <a:srgbClr val="FF0000"/>
                </a:solidFill>
              </a:rPr>
              <a:t>Exchange gases through alveolar needs fluids to dissolve the gas on them</a:t>
            </a:r>
          </a:p>
          <a:p>
            <a:r>
              <a:rPr lang="en-US" sz="2400" dirty="0">
                <a:solidFill>
                  <a:srgbClr val="FF0000"/>
                </a:solidFill>
              </a:rPr>
              <a:t>Normal PH: 7-7.8</a:t>
            </a:r>
          </a:p>
          <a:p>
            <a:r>
              <a:rPr lang="en-US" sz="2400" b="1" dirty="0">
                <a:solidFill>
                  <a:srgbClr val="FF0000"/>
                </a:solidFill>
              </a:rPr>
              <a:t>acidosis</a:t>
            </a:r>
            <a:r>
              <a:rPr lang="en-US" sz="2400" dirty="0">
                <a:solidFill>
                  <a:srgbClr val="FF0000"/>
                </a:solidFill>
              </a:rPr>
              <a:t> if the PH less than normal.</a:t>
            </a:r>
          </a:p>
          <a:p>
            <a:r>
              <a:rPr lang="en-US" sz="2400" b="1" dirty="0">
                <a:solidFill>
                  <a:srgbClr val="FF0000"/>
                </a:solidFill>
              </a:rPr>
              <a:t>alkalosis</a:t>
            </a:r>
            <a:r>
              <a:rPr lang="en-US" sz="2400" dirty="0">
                <a:solidFill>
                  <a:srgbClr val="FF0000"/>
                </a:solidFill>
              </a:rPr>
              <a:t> if the PH is more than normal.</a:t>
            </a:r>
          </a:p>
          <a:p>
            <a:r>
              <a:rPr lang="en-US" sz="2400" dirty="0">
                <a:solidFill>
                  <a:srgbClr val="FF0000"/>
                </a:solidFill>
              </a:rPr>
              <a:t>Renal failure cause severe </a:t>
            </a:r>
            <a:r>
              <a:rPr lang="en-US" sz="2400" u="sng" dirty="0">
                <a:solidFill>
                  <a:srgbClr val="FF0000"/>
                </a:solidFill>
              </a:rPr>
              <a:t>acidosis</a:t>
            </a:r>
            <a:r>
              <a:rPr lang="en-US" sz="2400" dirty="0">
                <a:solidFill>
                  <a:srgbClr val="FF0000"/>
                </a:solidFill>
              </a:rPr>
              <a:t>.</a:t>
            </a:r>
          </a:p>
        </p:txBody>
      </p:sp>
    </p:spTree>
    <p:extLst>
      <p:ext uri="{BB962C8B-B14F-4D97-AF65-F5344CB8AC3E}">
        <p14:creationId xmlns:p14="http://schemas.microsoft.com/office/powerpoint/2010/main" val="242117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1584960"/>
            <a:ext cx="11734800" cy="4937760"/>
          </a:xfrm>
        </p:spPr>
        <p:txBody>
          <a:bodyPr>
            <a:normAutofit lnSpcReduction="10000"/>
          </a:bodyPr>
          <a:lstStyle/>
          <a:p>
            <a:pPr marL="0" indent="0">
              <a:buNone/>
            </a:pPr>
            <a:r>
              <a:rPr lang="en-CA" sz="2800" b="1" dirty="0">
                <a:solidFill>
                  <a:schemeClr val="tx1">
                    <a:lumMod val="95000"/>
                    <a:lumOff val="5000"/>
                  </a:schemeClr>
                </a:solidFill>
              </a:rPr>
              <a:t>2-  Medium for exchange process:-</a:t>
            </a:r>
            <a:endParaRPr lang="en-US" sz="2800" b="1" dirty="0">
              <a:solidFill>
                <a:schemeClr val="tx1">
                  <a:lumMod val="95000"/>
                  <a:lumOff val="5000"/>
                </a:schemeClr>
              </a:solidFill>
            </a:endParaRPr>
          </a:p>
          <a:p>
            <a:pPr marL="0" indent="0">
              <a:buNone/>
            </a:pPr>
            <a:r>
              <a:rPr lang="en-CA" sz="2400" b="1" dirty="0">
                <a:solidFill>
                  <a:schemeClr val="tx1">
                    <a:lumMod val="95000"/>
                    <a:lumOff val="5000"/>
                  </a:schemeClr>
                </a:solidFill>
              </a:rPr>
              <a:t>a</a:t>
            </a:r>
            <a:r>
              <a:rPr lang="en-CA" sz="2400" b="1" u="sng" dirty="0">
                <a:solidFill>
                  <a:schemeClr val="tx1">
                    <a:lumMod val="95000"/>
                    <a:lumOff val="5000"/>
                  </a:schemeClr>
                </a:solidFill>
              </a:rPr>
              <a:t>.  </a:t>
            </a:r>
            <a:r>
              <a:rPr lang="en-CA" sz="2400" u="sng" dirty="0">
                <a:solidFill>
                  <a:schemeClr val="tx1">
                    <a:lumMod val="95000"/>
                    <a:lumOff val="5000"/>
                  </a:schemeClr>
                </a:solidFill>
              </a:rPr>
              <a:t>Exchange of O2 &amp; CO2 </a:t>
            </a:r>
            <a:r>
              <a:rPr lang="en-CA" sz="2400" dirty="0">
                <a:solidFill>
                  <a:schemeClr val="tx1">
                    <a:lumMod val="95000"/>
                    <a:lumOff val="5000"/>
                  </a:schemeClr>
                </a:solidFill>
              </a:rPr>
              <a:t>through alveolar membrane in </a:t>
            </a:r>
            <a:r>
              <a:rPr lang="en-CA" sz="2400" b="1" dirty="0">
                <a:solidFill>
                  <a:schemeClr val="tx1">
                    <a:lumMod val="95000"/>
                    <a:lumOff val="5000"/>
                  </a:schemeClr>
                </a:solidFill>
              </a:rPr>
              <a:t>lungs.</a:t>
            </a:r>
            <a:endParaRPr lang="en-US" sz="2400" dirty="0">
              <a:solidFill>
                <a:schemeClr val="tx1">
                  <a:lumMod val="95000"/>
                  <a:lumOff val="5000"/>
                </a:schemeClr>
              </a:solidFill>
            </a:endParaRPr>
          </a:p>
          <a:p>
            <a:pPr marL="0" indent="0">
              <a:buNone/>
            </a:pPr>
            <a:r>
              <a:rPr lang="en-CA" sz="2400" b="1" dirty="0">
                <a:solidFill>
                  <a:schemeClr val="tx1">
                    <a:lumMod val="95000"/>
                    <a:lumOff val="5000"/>
                  </a:schemeClr>
                </a:solidFill>
              </a:rPr>
              <a:t>b. </a:t>
            </a:r>
            <a:r>
              <a:rPr lang="en-CA" sz="2400" dirty="0">
                <a:solidFill>
                  <a:schemeClr val="tx1">
                    <a:lumMod val="95000"/>
                    <a:lumOff val="5000"/>
                  </a:schemeClr>
                </a:solidFill>
              </a:rPr>
              <a:t> </a:t>
            </a:r>
            <a:r>
              <a:rPr lang="en-CA" sz="2400" u="sng" dirty="0">
                <a:solidFill>
                  <a:schemeClr val="tx1">
                    <a:lumMod val="95000"/>
                    <a:lumOff val="5000"/>
                  </a:schemeClr>
                </a:solidFill>
              </a:rPr>
              <a:t>Exchange of nutrients</a:t>
            </a:r>
            <a:r>
              <a:rPr lang="en-CA" sz="2400" dirty="0">
                <a:solidFill>
                  <a:schemeClr val="tx1">
                    <a:lumMod val="95000"/>
                    <a:lumOff val="5000"/>
                  </a:schemeClr>
                </a:solidFill>
              </a:rPr>
              <a:t>, waste products, and CO2 through </a:t>
            </a:r>
            <a:r>
              <a:rPr lang="en-CA" sz="2400" b="1" dirty="0">
                <a:solidFill>
                  <a:schemeClr val="tx1">
                    <a:lumMod val="95000"/>
                    <a:lumOff val="5000"/>
                  </a:schemeClr>
                </a:solidFill>
              </a:rPr>
              <a:t>capillary wall.</a:t>
            </a:r>
            <a:endParaRPr lang="en-US" sz="2400" b="1" dirty="0">
              <a:solidFill>
                <a:schemeClr val="tx1">
                  <a:lumMod val="95000"/>
                  <a:lumOff val="5000"/>
                </a:schemeClr>
              </a:solidFill>
            </a:endParaRPr>
          </a:p>
          <a:p>
            <a:pPr marL="0" indent="0">
              <a:buNone/>
            </a:pPr>
            <a:r>
              <a:rPr lang="en-CA" sz="2400" b="1" dirty="0">
                <a:solidFill>
                  <a:schemeClr val="tx1">
                    <a:lumMod val="95000"/>
                    <a:lumOff val="5000"/>
                  </a:schemeClr>
                </a:solidFill>
              </a:rPr>
              <a:t>c.</a:t>
            </a:r>
            <a:r>
              <a:rPr lang="en-CA" sz="2400" dirty="0">
                <a:solidFill>
                  <a:schemeClr val="tx1">
                    <a:lumMod val="95000"/>
                    <a:lumOff val="5000"/>
                  </a:schemeClr>
                </a:solidFill>
              </a:rPr>
              <a:t> </a:t>
            </a:r>
            <a:r>
              <a:rPr lang="en-CA" sz="2400" u="sng" dirty="0">
                <a:solidFill>
                  <a:schemeClr val="tx1">
                    <a:lumMod val="95000"/>
                    <a:lumOff val="5000"/>
                  </a:schemeClr>
                </a:solidFill>
              </a:rPr>
              <a:t>Exchange of ions</a:t>
            </a:r>
            <a:r>
              <a:rPr lang="en-CA" sz="2400" dirty="0">
                <a:solidFill>
                  <a:schemeClr val="tx1">
                    <a:lumMod val="95000"/>
                    <a:lumOff val="5000"/>
                  </a:schemeClr>
                </a:solidFill>
              </a:rPr>
              <a:t> and nutrients through </a:t>
            </a:r>
            <a:r>
              <a:rPr lang="en-CA" sz="2400" b="1" dirty="0">
                <a:solidFill>
                  <a:schemeClr val="tx1">
                    <a:lumMod val="95000"/>
                    <a:lumOff val="5000"/>
                  </a:schemeClr>
                </a:solidFill>
              </a:rPr>
              <a:t>cell membrane.</a:t>
            </a:r>
          </a:p>
          <a:p>
            <a:pPr marL="0" indent="0">
              <a:buNone/>
            </a:pPr>
            <a:endParaRPr lang="en-US" sz="2400" b="1" dirty="0">
              <a:solidFill>
                <a:schemeClr val="tx1">
                  <a:lumMod val="95000"/>
                  <a:lumOff val="5000"/>
                </a:schemeClr>
              </a:solidFill>
            </a:endParaRPr>
          </a:p>
          <a:p>
            <a:pPr marL="0" indent="0">
              <a:buNone/>
            </a:pPr>
            <a:r>
              <a:rPr lang="en-CA" sz="2400" b="1" dirty="0">
                <a:solidFill>
                  <a:schemeClr val="tx1">
                    <a:lumMod val="95000"/>
                    <a:lumOff val="5000"/>
                  </a:schemeClr>
                </a:solidFill>
              </a:rPr>
              <a:t>3-  Medium for chemical and enzymatic reactions as occur in metabolic processes in the cell.</a:t>
            </a:r>
            <a:br>
              <a:rPr lang="en-CA" sz="2400" b="1" dirty="0">
                <a:solidFill>
                  <a:schemeClr val="tx1">
                    <a:lumMod val="95000"/>
                    <a:lumOff val="5000"/>
                  </a:schemeClr>
                </a:solidFill>
              </a:rPr>
            </a:br>
            <a:endParaRPr lang="en-US" sz="2400" b="1" dirty="0">
              <a:solidFill>
                <a:schemeClr val="tx1">
                  <a:lumMod val="95000"/>
                  <a:lumOff val="5000"/>
                </a:schemeClr>
              </a:solidFill>
            </a:endParaRPr>
          </a:p>
          <a:p>
            <a:pPr marL="0" indent="0">
              <a:buNone/>
            </a:pPr>
            <a:r>
              <a:rPr lang="en-CA" sz="2400" b="1" dirty="0">
                <a:solidFill>
                  <a:schemeClr val="tx1">
                    <a:lumMod val="95000"/>
                    <a:lumOff val="5000"/>
                  </a:schemeClr>
                </a:solidFill>
              </a:rPr>
              <a:t>4-  Transport  medium:-  </a:t>
            </a:r>
          </a:p>
          <a:p>
            <a:pPr marL="0" indent="0">
              <a:buNone/>
            </a:pPr>
            <a:r>
              <a:rPr lang="en-CA" sz="2400" dirty="0">
                <a:solidFill>
                  <a:schemeClr val="tx1">
                    <a:lumMod val="95000"/>
                    <a:lumOff val="5000"/>
                  </a:schemeClr>
                </a:solidFill>
              </a:rPr>
              <a:t>Transport  of  substances (as  nutrients,  waste</a:t>
            </a:r>
            <a:r>
              <a:rPr lang="en-US" sz="2400" dirty="0">
                <a:solidFill>
                  <a:schemeClr val="tx1">
                    <a:lumMod val="95000"/>
                    <a:lumOff val="5000"/>
                  </a:schemeClr>
                </a:solidFill>
              </a:rPr>
              <a:t> </a:t>
            </a:r>
            <a:r>
              <a:rPr lang="en-CA" sz="2400" dirty="0">
                <a:solidFill>
                  <a:schemeClr val="tx1">
                    <a:lumMod val="95000"/>
                    <a:lumOff val="5000"/>
                  </a:schemeClr>
                </a:solidFill>
              </a:rPr>
              <a:t>products</a:t>
            </a:r>
            <a:r>
              <a:rPr lang="en-US" sz="2400" dirty="0">
                <a:solidFill>
                  <a:schemeClr val="tx1">
                    <a:lumMod val="95000"/>
                    <a:lumOff val="5000"/>
                  </a:schemeClr>
                </a:solidFill>
              </a:rPr>
              <a:t>,</a:t>
            </a:r>
            <a:r>
              <a:rPr lang="en-CA" sz="2400" dirty="0">
                <a:solidFill>
                  <a:schemeClr val="tx1">
                    <a:lumMod val="95000"/>
                    <a:lumOff val="5000"/>
                  </a:schemeClr>
                </a:solidFill>
              </a:rPr>
              <a:t> 02 and CO2, hormones, vitamins etc.) to different parts of the body.</a:t>
            </a:r>
            <a:endParaRPr lang="en-US" sz="2400" dirty="0">
              <a:solidFill>
                <a:schemeClr val="tx1">
                  <a:lumMod val="95000"/>
                  <a:lumOff val="5000"/>
                </a:schemeClr>
              </a:solidFill>
            </a:endParaRPr>
          </a:p>
          <a:p>
            <a:pPr marL="0" indent="0">
              <a:buNone/>
            </a:pPr>
            <a:endParaRPr lang="en-US" sz="2400" b="1" dirty="0">
              <a:solidFill>
                <a:schemeClr val="tx1">
                  <a:lumMod val="95000"/>
                  <a:lumOff val="5000"/>
                </a:schemeClr>
              </a:solidFill>
            </a:endParaRPr>
          </a:p>
          <a:p>
            <a:endParaRPr lang="en-US" sz="2400" dirty="0">
              <a:solidFill>
                <a:schemeClr val="tx1">
                  <a:lumMod val="95000"/>
                  <a:lumOff val="5000"/>
                </a:schemeClr>
              </a:solidFill>
            </a:endParaRPr>
          </a:p>
        </p:txBody>
      </p:sp>
      <p:sp>
        <p:nvSpPr>
          <p:cNvPr id="4" name="Title 1"/>
          <p:cNvSpPr>
            <a:spLocks noGrp="1"/>
          </p:cNvSpPr>
          <p:nvPr>
            <p:ph type="title"/>
          </p:nvPr>
        </p:nvSpPr>
        <p:spPr>
          <a:xfrm>
            <a:off x="1036320" y="335280"/>
            <a:ext cx="9875520" cy="1356360"/>
          </a:xfrm>
        </p:spPr>
        <p:txBody>
          <a:bodyPr>
            <a:normAutofit/>
          </a:bodyPr>
          <a:lstStyle/>
          <a:p>
            <a:r>
              <a:rPr lang="en-CA" b="1" u="sng" dirty="0">
                <a:solidFill>
                  <a:schemeClr val="tx1">
                    <a:lumMod val="95000"/>
                    <a:lumOff val="5000"/>
                  </a:schemeClr>
                </a:solidFill>
              </a:rPr>
              <a:t>Functions (importance) of body water</a:t>
            </a:r>
            <a:br>
              <a:rPr lang="en-US" u="sng" dirty="0">
                <a:solidFill>
                  <a:schemeClr val="tx1">
                    <a:lumMod val="95000"/>
                    <a:lumOff val="5000"/>
                  </a:schemeClr>
                </a:solidFill>
              </a:rPr>
            </a:br>
            <a:endParaRPr lang="en-US" u="sng" dirty="0">
              <a:solidFill>
                <a:schemeClr val="tx1">
                  <a:lumMod val="95000"/>
                  <a:lumOff val="5000"/>
                </a:schemeClr>
              </a:solidFill>
            </a:endParaRPr>
          </a:p>
        </p:txBody>
      </p:sp>
    </p:spTree>
    <p:extLst>
      <p:ext uri="{BB962C8B-B14F-4D97-AF65-F5344CB8AC3E}">
        <p14:creationId xmlns:p14="http://schemas.microsoft.com/office/powerpoint/2010/main" val="360332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1691640"/>
            <a:ext cx="11490960" cy="6629400"/>
          </a:xfrm>
        </p:spPr>
        <p:txBody>
          <a:bodyPr>
            <a:normAutofit/>
          </a:bodyPr>
          <a:lstStyle/>
          <a:p>
            <a:pPr marL="0" indent="0">
              <a:buNone/>
            </a:pPr>
            <a:r>
              <a:rPr lang="en-CA" b="1" dirty="0">
                <a:solidFill>
                  <a:schemeClr val="tx1">
                    <a:lumMod val="95000"/>
                    <a:lumOff val="5000"/>
                  </a:schemeClr>
                </a:solidFill>
              </a:rPr>
              <a:t>5-Regulation of body temperature </a:t>
            </a:r>
            <a:r>
              <a:rPr lang="en-CA" dirty="0">
                <a:solidFill>
                  <a:schemeClr val="tx1">
                    <a:lumMod val="95000"/>
                    <a:lumOff val="5000"/>
                  </a:schemeClr>
                </a:solidFill>
              </a:rPr>
              <a:t>through heat distribution   and</a:t>
            </a:r>
            <a:r>
              <a:rPr lang="en-US" dirty="0">
                <a:solidFill>
                  <a:schemeClr val="tx1">
                    <a:lumMod val="95000"/>
                    <a:lumOff val="5000"/>
                  </a:schemeClr>
                </a:solidFill>
              </a:rPr>
              <a:t> </a:t>
            </a:r>
            <a:r>
              <a:rPr lang="en-CA" dirty="0">
                <a:solidFill>
                  <a:schemeClr val="tx1">
                    <a:lumMod val="95000"/>
                    <a:lumOff val="5000"/>
                  </a:schemeClr>
                </a:solidFill>
              </a:rPr>
              <a:t>evaporation</a:t>
            </a:r>
            <a:endParaRPr lang="en-US" dirty="0">
              <a:solidFill>
                <a:schemeClr val="tx1">
                  <a:lumMod val="95000"/>
                  <a:lumOff val="5000"/>
                </a:schemeClr>
              </a:solidFill>
            </a:endParaRPr>
          </a:p>
          <a:p>
            <a:pPr marL="0" indent="0">
              <a:buNone/>
            </a:pPr>
            <a:r>
              <a:rPr lang="en-CA" b="1" dirty="0">
                <a:solidFill>
                  <a:schemeClr val="tx1">
                    <a:lumMod val="95000"/>
                    <a:lumOff val="5000"/>
                  </a:schemeClr>
                </a:solidFill>
              </a:rPr>
              <a:t>6-Essential for homeostatic processes </a:t>
            </a:r>
            <a:r>
              <a:rPr lang="en-CA" dirty="0">
                <a:solidFill>
                  <a:schemeClr val="tx1">
                    <a:lumMod val="95000"/>
                    <a:lumOff val="5000"/>
                  </a:schemeClr>
                </a:solidFill>
              </a:rPr>
              <a:t>as regulation of pH and osmolarity.</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7-  </a:t>
            </a:r>
            <a:r>
              <a:rPr lang="en-CA" b="1" dirty="0">
                <a:solidFill>
                  <a:schemeClr val="tx1">
                    <a:lumMod val="95000"/>
                    <a:lumOff val="5000"/>
                  </a:schemeClr>
                </a:solidFill>
              </a:rPr>
              <a:t>Lubricant</a:t>
            </a:r>
            <a:r>
              <a:rPr lang="en-CA" dirty="0">
                <a:solidFill>
                  <a:schemeClr val="tx1">
                    <a:lumMod val="95000"/>
                    <a:lumOff val="5000"/>
                  </a:schemeClr>
                </a:solidFill>
              </a:rPr>
              <a:t> in:- </a:t>
            </a:r>
          </a:p>
          <a:p>
            <a:pPr marL="0" indent="0">
              <a:buNone/>
            </a:pPr>
            <a:r>
              <a:rPr lang="en-CA" dirty="0">
                <a:solidFill>
                  <a:schemeClr val="tx1">
                    <a:lumMod val="95000"/>
                    <a:lumOff val="5000"/>
                  </a:schemeClr>
                </a:solidFill>
              </a:rPr>
              <a:t>a-mouth</a:t>
            </a:r>
          </a:p>
          <a:p>
            <a:pPr marL="0" indent="0">
              <a:buNone/>
            </a:pPr>
            <a:r>
              <a:rPr lang="en-CA" dirty="0">
                <a:solidFill>
                  <a:schemeClr val="tx1">
                    <a:lumMod val="95000"/>
                    <a:lumOff val="5000"/>
                  </a:schemeClr>
                </a:solidFill>
              </a:rPr>
              <a:t>b-joints</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c-potential spaces as pleura pericardium and peritoneum </a:t>
            </a:r>
          </a:p>
          <a:p>
            <a:pPr marL="0" indent="0">
              <a:buNone/>
            </a:pPr>
            <a:r>
              <a:rPr lang="en-CA" b="1" dirty="0">
                <a:solidFill>
                  <a:schemeClr val="tx1">
                    <a:lumMod val="95000"/>
                    <a:lumOff val="5000"/>
                  </a:schemeClr>
                </a:solidFill>
              </a:rPr>
              <a:t>8- Refractive medium in the eye.</a:t>
            </a:r>
            <a:endParaRPr lang="en-US" b="1" dirty="0">
              <a:solidFill>
                <a:schemeClr val="tx1">
                  <a:lumMod val="95000"/>
                  <a:lumOff val="5000"/>
                </a:schemeClr>
              </a:solidFill>
            </a:endParaRPr>
          </a:p>
          <a:p>
            <a:pPr marL="0" indent="0">
              <a:buNone/>
            </a:pPr>
            <a:r>
              <a:rPr lang="en-CA" b="1" dirty="0">
                <a:solidFill>
                  <a:schemeClr val="tx1">
                    <a:lumMod val="95000"/>
                    <a:lumOff val="5000"/>
                  </a:schemeClr>
                </a:solidFill>
              </a:rPr>
              <a:t>9- Mechanical buffer (shock absorber):-  </a:t>
            </a:r>
            <a:r>
              <a:rPr lang="en-CA" dirty="0">
                <a:solidFill>
                  <a:schemeClr val="tx1">
                    <a:lumMod val="95000"/>
                    <a:lumOff val="5000"/>
                  </a:schemeClr>
                </a:solidFill>
              </a:rPr>
              <a:t>Distributes mechanical trauma applied to any part of the body to a large area, so it becomes less harmful.</a:t>
            </a: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p:txBody>
      </p:sp>
      <p:sp>
        <p:nvSpPr>
          <p:cNvPr id="4" name="Title 1">
            <a:extLst>
              <a:ext uri="{FF2B5EF4-FFF2-40B4-BE49-F238E27FC236}">
                <a16:creationId xmlns:a16="http://schemas.microsoft.com/office/drawing/2014/main" id="{17B236EC-91FC-449B-9E07-C832A01A29B4}"/>
              </a:ext>
            </a:extLst>
          </p:cNvPr>
          <p:cNvSpPr>
            <a:spLocks noGrp="1"/>
          </p:cNvSpPr>
          <p:nvPr>
            <p:ph type="title"/>
          </p:nvPr>
        </p:nvSpPr>
        <p:spPr>
          <a:xfrm>
            <a:off x="1036320" y="335280"/>
            <a:ext cx="9875520" cy="1356360"/>
          </a:xfrm>
        </p:spPr>
        <p:txBody>
          <a:bodyPr>
            <a:normAutofit/>
          </a:bodyPr>
          <a:lstStyle/>
          <a:p>
            <a:r>
              <a:rPr lang="en-CA" b="1" u="sng" dirty="0">
                <a:solidFill>
                  <a:schemeClr val="tx1">
                    <a:lumMod val="95000"/>
                    <a:lumOff val="5000"/>
                  </a:schemeClr>
                </a:solidFill>
              </a:rPr>
              <a:t>Functions (importance) of body water</a:t>
            </a:r>
            <a:br>
              <a:rPr lang="en-US" u="sng" dirty="0">
                <a:solidFill>
                  <a:schemeClr val="tx1">
                    <a:lumMod val="95000"/>
                    <a:lumOff val="5000"/>
                  </a:schemeClr>
                </a:solidFill>
              </a:rPr>
            </a:br>
            <a:endParaRPr lang="en-US" u="sng" dirty="0">
              <a:solidFill>
                <a:schemeClr val="tx1">
                  <a:lumMod val="95000"/>
                  <a:lumOff val="5000"/>
                </a:schemeClr>
              </a:solidFill>
            </a:endParaRPr>
          </a:p>
        </p:txBody>
      </p:sp>
    </p:spTree>
    <p:extLst>
      <p:ext uri="{BB962C8B-B14F-4D97-AF65-F5344CB8AC3E}">
        <p14:creationId xmlns:p14="http://schemas.microsoft.com/office/powerpoint/2010/main" val="34129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6D83C-AD8E-4C03-8031-D859952EEC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FC2F3B-A604-4C06-BDDD-1255CBCC948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776EDF9-AF2E-43DE-966E-40972B757C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5778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494" y="382693"/>
            <a:ext cx="6696022" cy="5850467"/>
          </a:xfrm>
        </p:spPr>
        <p:txBody>
          <a:bodyPr>
            <a:normAutofit fontScale="85000" lnSpcReduction="20000"/>
          </a:bodyPr>
          <a:lstStyle/>
          <a:p>
            <a:r>
              <a:rPr lang="en-US" sz="3000" b="1" dirty="0">
                <a:solidFill>
                  <a:srgbClr val="FF0000"/>
                </a:solidFill>
              </a:rPr>
              <a:t>Mouth breathing</a:t>
            </a:r>
          </a:p>
          <a:p>
            <a:pPr marL="45720" indent="0">
              <a:buNone/>
            </a:pPr>
            <a:r>
              <a:rPr lang="en-US" dirty="0">
                <a:solidFill>
                  <a:srgbClr val="FF0000"/>
                </a:solidFill>
              </a:rPr>
              <a:t> (its lead to dryness in mouth + lose the function of  nose)</a:t>
            </a:r>
          </a:p>
          <a:p>
            <a:pPr marL="45720" indent="0">
              <a:buNone/>
            </a:pPr>
            <a:r>
              <a:rPr lang="en-US" dirty="0">
                <a:solidFill>
                  <a:srgbClr val="FF0000"/>
                </a:solidFill>
              </a:rPr>
              <a:t>1-acidosis.       2-nasal polyps. </a:t>
            </a:r>
          </a:p>
          <a:p>
            <a:r>
              <a:rPr lang="en-US" dirty="0">
                <a:solidFill>
                  <a:srgbClr val="FF0000"/>
                </a:solidFill>
              </a:rPr>
              <a:t>around the eyes we have fluid called</a:t>
            </a:r>
            <a:r>
              <a:rPr lang="en-US" b="1" dirty="0">
                <a:solidFill>
                  <a:srgbClr val="FF0000"/>
                </a:solidFill>
              </a:rPr>
              <a:t> tears</a:t>
            </a:r>
            <a:r>
              <a:rPr lang="en-US" dirty="0">
                <a:solidFill>
                  <a:srgbClr val="FF0000"/>
                </a:solidFill>
              </a:rPr>
              <a:t>.</a:t>
            </a:r>
          </a:p>
          <a:p>
            <a:r>
              <a:rPr lang="en-US" dirty="0">
                <a:solidFill>
                  <a:srgbClr val="FF0000"/>
                </a:solidFill>
              </a:rPr>
              <a:t>high temperature evaporate the tears so eye dryness will occurs </a:t>
            </a:r>
          </a:p>
          <a:p>
            <a:pPr marL="45720" indent="0">
              <a:buNone/>
            </a:pPr>
            <a:r>
              <a:rPr lang="en-US" dirty="0">
                <a:solidFill>
                  <a:srgbClr val="FF0000"/>
                </a:solidFill>
              </a:rPr>
              <a:t>(</a:t>
            </a:r>
            <a:r>
              <a:rPr lang="en-US" u="sng" dirty="0">
                <a:solidFill>
                  <a:srgbClr val="FF0000"/>
                </a:solidFill>
              </a:rPr>
              <a:t>therapy</a:t>
            </a:r>
            <a:r>
              <a:rPr lang="en-US" dirty="0">
                <a:solidFill>
                  <a:srgbClr val="FF0000"/>
                </a:solidFill>
              </a:rPr>
              <a:t> : </a:t>
            </a:r>
            <a:r>
              <a:rPr lang="en-US" b="1" dirty="0">
                <a:solidFill>
                  <a:srgbClr val="FF0000"/>
                </a:solidFill>
              </a:rPr>
              <a:t>artificial tears</a:t>
            </a:r>
            <a:r>
              <a:rPr lang="en-US" dirty="0">
                <a:solidFill>
                  <a:srgbClr val="FF0000"/>
                </a:solidFill>
              </a:rPr>
              <a:t>)</a:t>
            </a:r>
          </a:p>
          <a:p>
            <a:r>
              <a:rPr lang="en-US" dirty="0">
                <a:solidFill>
                  <a:srgbClr val="FF0000"/>
                </a:solidFill>
              </a:rPr>
              <a:t>regulation of body temperature by </a:t>
            </a:r>
            <a:r>
              <a:rPr lang="en-US" u="sng" dirty="0">
                <a:solidFill>
                  <a:srgbClr val="FF0000"/>
                </a:solidFill>
              </a:rPr>
              <a:t>thermoregulatory mechanism.</a:t>
            </a:r>
          </a:p>
          <a:p>
            <a:r>
              <a:rPr lang="en-US" dirty="0">
                <a:solidFill>
                  <a:srgbClr val="FF0000"/>
                </a:solidFill>
              </a:rPr>
              <a:t>mechanical buffer : special for baby</a:t>
            </a:r>
          </a:p>
          <a:p>
            <a:pPr marL="45720" indent="0">
              <a:buNone/>
            </a:pPr>
            <a:r>
              <a:rPr lang="en-US" b="1" dirty="0">
                <a:solidFill>
                  <a:srgbClr val="FF0000"/>
                </a:solidFill>
              </a:rPr>
              <a:t>amniotic fluid </a:t>
            </a:r>
            <a:r>
              <a:rPr lang="en-US" dirty="0">
                <a:solidFill>
                  <a:srgbClr val="FF0000"/>
                </a:solidFill>
              </a:rPr>
              <a:t>surrounds him (protect the fetus from the shocks) </a:t>
            </a:r>
          </a:p>
          <a:p>
            <a:r>
              <a:rPr lang="en-US" dirty="0">
                <a:solidFill>
                  <a:srgbClr val="FF0000"/>
                </a:solidFill>
              </a:rPr>
              <a:t>fluids in the eye make a shock absorption + support the retina. </a:t>
            </a:r>
          </a:p>
          <a:p>
            <a:r>
              <a:rPr lang="en-US" b="1" dirty="0">
                <a:solidFill>
                  <a:srgbClr val="FF0000"/>
                </a:solidFill>
              </a:rPr>
              <a:t>RS (respiratory system)</a:t>
            </a:r>
            <a:r>
              <a:rPr lang="en-US" dirty="0">
                <a:solidFill>
                  <a:srgbClr val="FF0000"/>
                </a:solidFill>
              </a:rPr>
              <a:t>:</a:t>
            </a:r>
          </a:p>
          <a:p>
            <a:pPr marL="45720" indent="0">
              <a:buNone/>
            </a:pPr>
            <a:r>
              <a:rPr lang="en-US" dirty="0">
                <a:solidFill>
                  <a:srgbClr val="FF0000"/>
                </a:solidFill>
              </a:rPr>
              <a:t>*when acidosis increase , hyperventilation occurs. </a:t>
            </a:r>
          </a:p>
          <a:p>
            <a:pPr marL="45720" indent="0">
              <a:buNone/>
            </a:pPr>
            <a:r>
              <a:rPr lang="en-US" dirty="0">
                <a:solidFill>
                  <a:srgbClr val="FF0000"/>
                </a:solidFill>
              </a:rPr>
              <a:t>*when alkalosis increase , apnea occurs. </a:t>
            </a:r>
          </a:p>
          <a:p>
            <a:pPr marL="45720" indent="0">
              <a:buNone/>
            </a:pPr>
            <a:r>
              <a:rPr lang="en-US" dirty="0">
                <a:solidFill>
                  <a:srgbClr val="FF0000"/>
                </a:solidFill>
              </a:rPr>
              <a:t>apnea : temporary stoppage of breathing.</a:t>
            </a:r>
          </a:p>
        </p:txBody>
      </p:sp>
      <p:pic>
        <p:nvPicPr>
          <p:cNvPr id="4" name="Picture 3">
            <a:extLst>
              <a:ext uri="{FF2B5EF4-FFF2-40B4-BE49-F238E27FC236}">
                <a16:creationId xmlns:a16="http://schemas.microsoft.com/office/drawing/2014/main" id="{873B5A8D-6779-43A8-817F-015C2888B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4764" y="1310508"/>
            <a:ext cx="4236983" cy="4236983"/>
          </a:xfrm>
          <a:prstGeom prst="rect">
            <a:avLst/>
          </a:prstGeom>
        </p:spPr>
      </p:pic>
    </p:spTree>
    <p:extLst>
      <p:ext uri="{BB962C8B-B14F-4D97-AF65-F5344CB8AC3E}">
        <p14:creationId xmlns:p14="http://schemas.microsoft.com/office/powerpoint/2010/main" val="2236073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3296A-3E74-4C42-AE36-5A9C0F8C574F}"/>
              </a:ext>
            </a:extLst>
          </p:cNvPr>
          <p:cNvSpPr>
            <a:spLocks noGrp="1"/>
          </p:cNvSpPr>
          <p:nvPr>
            <p:ph idx="1"/>
          </p:nvPr>
        </p:nvSpPr>
        <p:spPr>
          <a:xfrm>
            <a:off x="228600" y="701041"/>
            <a:ext cx="5943600" cy="5928360"/>
          </a:xfrm>
        </p:spPr>
        <p:txBody>
          <a:bodyPr>
            <a:normAutofit fontScale="92500"/>
          </a:bodyPr>
          <a:lstStyle/>
          <a:p>
            <a:r>
              <a:rPr lang="en-US" dirty="0">
                <a:solidFill>
                  <a:srgbClr val="00B050"/>
                </a:solidFill>
              </a:rPr>
              <a:t>The volume of a fluid compartment in the body can be measured by placing an </a:t>
            </a:r>
            <a:r>
              <a:rPr lang="en-US" dirty="0">
                <a:solidFill>
                  <a:srgbClr val="00B050"/>
                </a:solidFill>
                <a:effectLst>
                  <a:outerShdw blurRad="38100" dist="38100" dir="2700000" algn="tl">
                    <a:srgbClr val="000000">
                      <a:alpha val="43137"/>
                    </a:srgbClr>
                  </a:outerShdw>
                </a:effectLst>
              </a:rPr>
              <a:t>indicator substance </a:t>
            </a:r>
            <a:r>
              <a:rPr lang="en-US" dirty="0">
                <a:solidFill>
                  <a:srgbClr val="00B050"/>
                </a:solidFill>
              </a:rPr>
              <a:t>in the com­partment, allowing it to disperse evenly throughout the compartment’s fluid, and then analyzing the extent to which the substance becomes diluted. Figure shows this “indicator ­dilution” method of measuring the volume of a fluid compartment. This method is based on the conservation of mass principle, which means that the total mass of a substance after dispersion in the fluid compartment will be the same as the total mass injected into the compartment.</a:t>
            </a:r>
          </a:p>
          <a:p>
            <a:r>
              <a:rPr lang="en-US" dirty="0">
                <a:solidFill>
                  <a:srgbClr val="00B050"/>
                </a:solidFill>
              </a:rPr>
              <a:t>In the example shown in Figure, a small amount of dye or other substance contained in the syringe is injected into a chamber and the substance is allowed to disperse throughout the chamber until it becomes mixed in equal concentrations in all areas. Then a sample of fluid containing the dispersed substance is removed and the concentration is analyzed chemically, photoelectrically, or by other means. </a:t>
            </a:r>
          </a:p>
        </p:txBody>
      </p:sp>
      <p:pic>
        <p:nvPicPr>
          <p:cNvPr id="5" name="Picture 4">
            <a:extLst>
              <a:ext uri="{FF2B5EF4-FFF2-40B4-BE49-F238E27FC236}">
                <a16:creationId xmlns:a16="http://schemas.microsoft.com/office/drawing/2014/main" id="{8CAAD71B-6188-4C8B-91BA-B1385114D9CB}"/>
              </a:ext>
            </a:extLst>
          </p:cNvPr>
          <p:cNvPicPr>
            <a:picLocks noChangeAspect="1"/>
          </p:cNvPicPr>
          <p:nvPr/>
        </p:nvPicPr>
        <p:blipFill>
          <a:blip r:embed="rId2"/>
          <a:stretch>
            <a:fillRect/>
          </a:stretch>
        </p:blipFill>
        <p:spPr>
          <a:xfrm>
            <a:off x="6172200" y="701041"/>
            <a:ext cx="5684520" cy="5852158"/>
          </a:xfrm>
          <a:prstGeom prst="rect">
            <a:avLst/>
          </a:prstGeom>
        </p:spPr>
      </p:pic>
      <p:sp>
        <p:nvSpPr>
          <p:cNvPr id="6" name="Rectangle 5">
            <a:extLst>
              <a:ext uri="{FF2B5EF4-FFF2-40B4-BE49-F238E27FC236}">
                <a16:creationId xmlns:a16="http://schemas.microsoft.com/office/drawing/2014/main" id="{228AC61B-6AA9-4D1A-896E-705D43C8F52F}"/>
              </a:ext>
            </a:extLst>
          </p:cNvPr>
          <p:cNvSpPr/>
          <p:nvPr/>
        </p:nvSpPr>
        <p:spPr>
          <a:xfrm>
            <a:off x="441960" y="318255"/>
            <a:ext cx="9311640" cy="369332"/>
          </a:xfrm>
          <a:prstGeom prst="rect">
            <a:avLst/>
          </a:prstGeom>
        </p:spPr>
        <p:txBody>
          <a:bodyPr wrap="square">
            <a:spAutoFit/>
          </a:bodyPr>
          <a:lstStyle/>
          <a:p>
            <a:r>
              <a:rPr lang="en-US" dirty="0"/>
              <a:t>MEASUREMENT OF FLUID  VOLUMES IN THE DIFFERENT  BODY FLUID COMPARTMENTS</a:t>
            </a:r>
          </a:p>
        </p:txBody>
      </p:sp>
    </p:spTree>
    <p:extLst>
      <p:ext uri="{BB962C8B-B14F-4D97-AF65-F5344CB8AC3E}">
        <p14:creationId xmlns:p14="http://schemas.microsoft.com/office/powerpoint/2010/main" val="1426434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51986B-8B52-45E6-A727-9F6E0C5ED53C}"/>
              </a:ext>
            </a:extLst>
          </p:cNvPr>
          <p:cNvSpPr>
            <a:spLocks noGrp="1"/>
          </p:cNvSpPr>
          <p:nvPr>
            <p:ph idx="1"/>
          </p:nvPr>
        </p:nvSpPr>
        <p:spPr>
          <a:xfrm>
            <a:off x="243840" y="457200"/>
            <a:ext cx="11612880" cy="2262709"/>
          </a:xfrm>
        </p:spPr>
        <p:txBody>
          <a:bodyPr/>
          <a:lstStyle/>
          <a:p>
            <a:pPr>
              <a:buFont typeface="Wingdings" panose="05000000000000000000" pitchFamily="2" charset="2"/>
              <a:buChar char="q"/>
            </a:pPr>
            <a:r>
              <a:rPr lang="en-US" dirty="0">
                <a:solidFill>
                  <a:srgbClr val="00B050"/>
                </a:solidFill>
              </a:rPr>
              <a:t>If none of the substance leaks out of the compartment, the total mass of substance in the compart­ment (Volume B × Concentration B) will equal the total mass of the substance injected (Volume A × Concentration A). By simple rearrangement of the equation, one can calculate the unknown volume of chamber B as Note that all one needs to know for this calculation  is (1) the total amount of substance injected into the chamber (the numerator of the equation) and (2) the concentration of the fluid in the chamber after the sub­stance has been dispersed (the denominator).</a:t>
            </a:r>
            <a:endParaRPr lang="en-US" dirty="0"/>
          </a:p>
        </p:txBody>
      </p:sp>
      <p:pic>
        <p:nvPicPr>
          <p:cNvPr id="4" name="Picture 3">
            <a:extLst>
              <a:ext uri="{FF2B5EF4-FFF2-40B4-BE49-F238E27FC236}">
                <a16:creationId xmlns:a16="http://schemas.microsoft.com/office/drawing/2014/main" id="{7B7DE996-B413-42C0-8C76-974666C82A5D}"/>
              </a:ext>
            </a:extLst>
          </p:cNvPr>
          <p:cNvPicPr>
            <a:picLocks noChangeAspect="1"/>
          </p:cNvPicPr>
          <p:nvPr/>
        </p:nvPicPr>
        <p:blipFill>
          <a:blip r:embed="rId2"/>
          <a:stretch>
            <a:fillRect/>
          </a:stretch>
        </p:blipFill>
        <p:spPr>
          <a:xfrm>
            <a:off x="2743200" y="2445595"/>
            <a:ext cx="8663940" cy="1127603"/>
          </a:xfrm>
          <a:prstGeom prst="rect">
            <a:avLst/>
          </a:prstGeom>
        </p:spPr>
      </p:pic>
      <p:sp>
        <p:nvSpPr>
          <p:cNvPr id="5" name="Rectangle 4">
            <a:extLst>
              <a:ext uri="{FF2B5EF4-FFF2-40B4-BE49-F238E27FC236}">
                <a16:creationId xmlns:a16="http://schemas.microsoft.com/office/drawing/2014/main" id="{C9338E9D-45DC-41DA-9849-BEF6E6C20106}"/>
              </a:ext>
            </a:extLst>
          </p:cNvPr>
          <p:cNvSpPr/>
          <p:nvPr/>
        </p:nvSpPr>
        <p:spPr>
          <a:xfrm>
            <a:off x="369570" y="3608282"/>
            <a:ext cx="11487150" cy="923330"/>
          </a:xfrm>
          <a:prstGeom prst="rect">
            <a:avLst/>
          </a:prstGeom>
        </p:spPr>
        <p:txBody>
          <a:bodyPr wrap="square">
            <a:spAutoFit/>
          </a:bodyPr>
          <a:lstStyle/>
          <a:p>
            <a:pPr marL="285750" indent="-285750">
              <a:buFont typeface="Wingdings" panose="05000000000000000000" pitchFamily="2" charset="2"/>
              <a:buChar char="q"/>
            </a:pPr>
            <a:r>
              <a:rPr lang="en-US" dirty="0">
                <a:solidFill>
                  <a:srgbClr val="00B050"/>
                </a:solidFill>
              </a:rPr>
              <a:t>For example, if 1 milliliter of a solution containing 10 mg/ml of dye is dispersed into chamber B and the final concentration in the chamber is 0.01 milligram for each milliliter of fluid, the unknown volume of the chamber can be calculated as follows:</a:t>
            </a:r>
          </a:p>
        </p:txBody>
      </p:sp>
      <p:pic>
        <p:nvPicPr>
          <p:cNvPr id="6" name="Picture 5">
            <a:extLst>
              <a:ext uri="{FF2B5EF4-FFF2-40B4-BE49-F238E27FC236}">
                <a16:creationId xmlns:a16="http://schemas.microsoft.com/office/drawing/2014/main" id="{50266FE7-1CC4-4E8B-B5A9-23CEE68D08DE}"/>
              </a:ext>
            </a:extLst>
          </p:cNvPr>
          <p:cNvPicPr>
            <a:picLocks noChangeAspect="1"/>
          </p:cNvPicPr>
          <p:nvPr/>
        </p:nvPicPr>
        <p:blipFill>
          <a:blip r:embed="rId3"/>
          <a:stretch>
            <a:fillRect/>
          </a:stretch>
        </p:blipFill>
        <p:spPr>
          <a:xfrm>
            <a:off x="2876550" y="4144685"/>
            <a:ext cx="4495800" cy="844022"/>
          </a:xfrm>
          <a:prstGeom prst="rect">
            <a:avLst/>
          </a:prstGeom>
        </p:spPr>
      </p:pic>
      <p:sp>
        <p:nvSpPr>
          <p:cNvPr id="7" name="Rectangle 6">
            <a:extLst>
              <a:ext uri="{FF2B5EF4-FFF2-40B4-BE49-F238E27FC236}">
                <a16:creationId xmlns:a16="http://schemas.microsoft.com/office/drawing/2014/main" id="{E670D0A7-0A30-487C-90D5-9D73D988397D}"/>
              </a:ext>
            </a:extLst>
          </p:cNvPr>
          <p:cNvSpPr/>
          <p:nvPr/>
        </p:nvSpPr>
        <p:spPr>
          <a:xfrm>
            <a:off x="369570" y="5089611"/>
            <a:ext cx="11247120" cy="1477328"/>
          </a:xfrm>
          <a:prstGeom prst="rect">
            <a:avLst/>
          </a:prstGeom>
        </p:spPr>
        <p:txBody>
          <a:bodyPr wrap="square">
            <a:spAutoFit/>
          </a:bodyPr>
          <a:lstStyle/>
          <a:p>
            <a:pPr marL="285750" indent="-285750">
              <a:buFont typeface="Wingdings" panose="05000000000000000000" pitchFamily="2" charset="2"/>
              <a:buChar char="q"/>
            </a:pPr>
            <a:r>
              <a:rPr lang="en-US" dirty="0">
                <a:solidFill>
                  <a:srgbClr val="00B050"/>
                </a:solidFill>
              </a:rPr>
              <a:t>This method can be used to measure the volume  of virtually any compartment in the body as long as  (1) the indicator disperses evenly throughout the com­partment, (2) the indicator disperses only in the compart­ment that is being measured, and (3) the indicator is  not metabolized or excreted. If the indicator is me­tabolized or excreted, correction must be made for loss  of the indicator from the body. Several substances can  be used to measure the volume of each of the different body fluids.</a:t>
            </a:r>
          </a:p>
        </p:txBody>
      </p:sp>
    </p:spTree>
    <p:extLst>
      <p:ext uri="{BB962C8B-B14F-4D97-AF65-F5344CB8AC3E}">
        <p14:creationId xmlns:p14="http://schemas.microsoft.com/office/powerpoint/2010/main" val="2157731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121718"/>
            <a:ext cx="9875520" cy="1356360"/>
          </a:xfrm>
        </p:spPr>
        <p:txBody>
          <a:bodyPr>
            <a:noAutofit/>
          </a:bodyPr>
          <a:lstStyle/>
          <a:p>
            <a:pPr algn="l"/>
            <a:r>
              <a:rPr lang="en-CA" sz="3200" b="1" dirty="0">
                <a:solidFill>
                  <a:schemeClr val="tx1">
                    <a:lumMod val="95000"/>
                    <a:lumOff val="5000"/>
                  </a:schemeClr>
                </a:solidFill>
              </a:rPr>
              <a:t>Measurement of body water compartments</a:t>
            </a:r>
            <a:endParaRPr lang="en-US" sz="3200" dirty="0">
              <a:solidFill>
                <a:schemeClr val="tx1">
                  <a:lumMod val="95000"/>
                  <a:lumOff val="5000"/>
                </a:schemeClr>
              </a:solidFill>
            </a:endParaRPr>
          </a:p>
        </p:txBody>
      </p:sp>
      <p:sp>
        <p:nvSpPr>
          <p:cNvPr id="3" name="Content Placeholder 2"/>
          <p:cNvSpPr>
            <a:spLocks noGrp="1"/>
          </p:cNvSpPr>
          <p:nvPr>
            <p:ph idx="1"/>
          </p:nvPr>
        </p:nvSpPr>
        <p:spPr>
          <a:xfrm>
            <a:off x="259080" y="1219200"/>
            <a:ext cx="11765280" cy="5562600"/>
          </a:xfrm>
        </p:spPr>
        <p:txBody>
          <a:bodyPr>
            <a:normAutofit/>
          </a:bodyPr>
          <a:lstStyle/>
          <a:p>
            <a:pPr marL="0" indent="0">
              <a:buNone/>
            </a:pPr>
            <a:r>
              <a:rPr lang="en-CA" sz="2800" dirty="0">
                <a:solidFill>
                  <a:schemeClr val="tx1">
                    <a:lumMod val="95000"/>
                    <a:lumOff val="5000"/>
                  </a:schemeClr>
                </a:solidFill>
              </a:rPr>
              <a:t>This is done using indicator dilution principle in which a known amount of substance that will stay in only one compartment is injected intravenously Time is allowed   for the substance to distribute uniformly in the compartment then a blood sample is taken and the concentration of the substance in plasma is determined.</a:t>
            </a:r>
          </a:p>
          <a:p>
            <a:pPr marL="0" indent="0">
              <a:buNone/>
            </a:pPr>
            <a:r>
              <a:rPr lang="en-CA" sz="2800" dirty="0">
                <a:solidFill>
                  <a:schemeClr val="tx1">
                    <a:lumMod val="95000"/>
                    <a:lumOff val="5000"/>
                  </a:schemeClr>
                </a:solidFill>
              </a:rPr>
              <a:t>Then,  the volume of water compartment is calculated using the following equation:-</a:t>
            </a:r>
            <a:endParaRPr lang="en-US" sz="2800" dirty="0">
              <a:solidFill>
                <a:schemeClr val="tx1">
                  <a:lumMod val="95000"/>
                  <a:lumOff val="5000"/>
                </a:schemeClr>
              </a:solidFill>
            </a:endParaRPr>
          </a:p>
          <a:p>
            <a:pPr marL="0" indent="0">
              <a:buNone/>
            </a:pPr>
            <a:endParaRPr lang="en-US" b="1" dirty="0">
              <a:solidFill>
                <a:schemeClr val="tx1">
                  <a:lumMod val="95000"/>
                  <a:lumOff val="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240" y="4663643"/>
            <a:ext cx="8763000" cy="1356359"/>
          </a:xfrm>
          <a:prstGeom prst="rect">
            <a:avLst/>
          </a:prstGeom>
        </p:spPr>
      </p:pic>
    </p:spTree>
    <p:extLst>
      <p:ext uri="{BB962C8B-B14F-4D97-AF65-F5344CB8AC3E}">
        <p14:creationId xmlns:p14="http://schemas.microsoft.com/office/powerpoint/2010/main" val="691863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 y="320040"/>
            <a:ext cx="11795760" cy="6477000"/>
          </a:xfrm>
        </p:spPr>
        <p:txBody>
          <a:bodyPr>
            <a:normAutofit/>
          </a:bodyPr>
          <a:lstStyle/>
          <a:p>
            <a:pPr marL="0" indent="0">
              <a:buNone/>
            </a:pPr>
            <a:r>
              <a:rPr lang="en-CA" sz="2400" b="1" u="sng" dirty="0">
                <a:solidFill>
                  <a:schemeClr val="tx1">
                    <a:lumMod val="95000"/>
                    <a:lumOff val="5000"/>
                  </a:schemeClr>
                </a:solidFill>
                <a:effectLst>
                  <a:outerShdw blurRad="38100" dist="38100" dir="2700000" algn="tl">
                    <a:srgbClr val="000000">
                      <a:alpha val="43137"/>
                    </a:srgbClr>
                  </a:outerShdw>
                </a:effectLst>
              </a:rPr>
              <a:t>1- </a:t>
            </a:r>
            <a:r>
              <a:rPr lang="en-CA" sz="3200" b="1" u="sng" dirty="0">
                <a:solidFill>
                  <a:schemeClr val="tx1">
                    <a:lumMod val="95000"/>
                    <a:lumOff val="5000"/>
                  </a:schemeClr>
                </a:solidFill>
                <a:effectLst>
                  <a:outerShdw blurRad="38100" dist="38100" dir="2700000" algn="tl">
                    <a:srgbClr val="000000">
                      <a:alpha val="43137"/>
                    </a:srgbClr>
                  </a:outerShdw>
                </a:effectLst>
              </a:rPr>
              <a:t>TBW</a:t>
            </a:r>
            <a:r>
              <a:rPr lang="en-CA" sz="2800" b="1" u="sng" dirty="0">
                <a:solidFill>
                  <a:schemeClr val="tx1">
                    <a:lumMod val="95000"/>
                    <a:lumOff val="5000"/>
                  </a:schemeClr>
                </a:solidFill>
                <a:effectLst>
                  <a:outerShdw blurRad="38100" dist="38100" dir="2700000" algn="tl">
                    <a:srgbClr val="000000">
                      <a:alpha val="43137"/>
                    </a:srgbClr>
                  </a:outerShdw>
                </a:effectLst>
              </a:rPr>
              <a:t> </a:t>
            </a:r>
            <a:r>
              <a:rPr lang="en-CA" sz="2400" dirty="0">
                <a:solidFill>
                  <a:schemeClr val="tx1">
                    <a:lumMod val="95000"/>
                    <a:lumOff val="5000"/>
                  </a:schemeClr>
                </a:solidFill>
              </a:rPr>
              <a:t>is measured using either:-</a:t>
            </a:r>
            <a:endParaRPr lang="en-US" sz="2400" dirty="0">
              <a:solidFill>
                <a:schemeClr val="tx1">
                  <a:lumMod val="95000"/>
                  <a:lumOff val="5000"/>
                </a:schemeClr>
              </a:solidFill>
            </a:endParaRPr>
          </a:p>
          <a:p>
            <a:pPr marL="0" indent="0">
              <a:buNone/>
            </a:pPr>
            <a:r>
              <a:rPr lang="en-CA" sz="2400" dirty="0">
                <a:solidFill>
                  <a:schemeClr val="tx1">
                    <a:lumMod val="95000"/>
                    <a:lumOff val="5000"/>
                  </a:schemeClr>
                </a:solidFill>
              </a:rPr>
              <a:t>- </a:t>
            </a:r>
            <a:r>
              <a:rPr lang="en-CA" sz="2400" u="sng" dirty="0">
                <a:solidFill>
                  <a:srgbClr val="C00000"/>
                </a:solidFill>
                <a:effectLst>
                  <a:outerShdw blurRad="38100" dist="38100" dir="2700000" algn="tl">
                    <a:srgbClr val="000000">
                      <a:alpha val="43137"/>
                    </a:srgbClr>
                  </a:outerShdw>
                </a:effectLst>
              </a:rPr>
              <a:t>Antipyrine</a:t>
            </a:r>
            <a:r>
              <a:rPr lang="en-CA" sz="2400" dirty="0">
                <a:solidFill>
                  <a:schemeClr val="tx1">
                    <a:lumMod val="95000"/>
                    <a:lumOff val="5000"/>
                  </a:schemeClr>
                </a:solidFill>
              </a:rPr>
              <a:t> which is very lipid soluble and can rapidly penetrate cell membrane.</a:t>
            </a:r>
            <a:endParaRPr lang="en-US" sz="2400" dirty="0">
              <a:solidFill>
                <a:schemeClr val="tx1">
                  <a:lumMod val="95000"/>
                  <a:lumOff val="5000"/>
                </a:schemeClr>
              </a:solidFill>
            </a:endParaRPr>
          </a:p>
          <a:p>
            <a:pPr marL="0" indent="0">
              <a:buNone/>
            </a:pPr>
            <a:r>
              <a:rPr lang="en-CA" sz="2400" dirty="0">
                <a:solidFill>
                  <a:schemeClr val="tx1">
                    <a:lumMod val="95000"/>
                    <a:lumOff val="5000"/>
                  </a:schemeClr>
                </a:solidFill>
              </a:rPr>
              <a:t>- </a:t>
            </a:r>
            <a:r>
              <a:rPr lang="en-CA" sz="2400" u="sng" dirty="0">
                <a:solidFill>
                  <a:schemeClr val="tx1">
                    <a:lumMod val="95000"/>
                    <a:lumOff val="5000"/>
                  </a:schemeClr>
                </a:solidFill>
              </a:rPr>
              <a:t>deuterium oxide </a:t>
            </a:r>
            <a:r>
              <a:rPr lang="en-CA" sz="2400" dirty="0">
                <a:solidFill>
                  <a:schemeClr val="tx1">
                    <a:lumMod val="95000"/>
                    <a:lumOff val="5000"/>
                  </a:schemeClr>
                </a:solidFill>
              </a:rPr>
              <a:t>(heavy water, </a:t>
            </a:r>
            <a:r>
              <a:rPr lang="en-CA" sz="2400" dirty="0">
                <a:solidFill>
                  <a:srgbClr val="C00000"/>
                </a:solidFill>
                <a:effectLst>
                  <a:outerShdw blurRad="38100" dist="38100" dir="2700000" algn="tl">
                    <a:srgbClr val="000000">
                      <a:alpha val="43137"/>
                    </a:srgbClr>
                  </a:outerShdw>
                </a:effectLst>
              </a:rPr>
              <a:t>2H20</a:t>
            </a:r>
            <a:r>
              <a:rPr lang="en-CA" sz="2400" dirty="0">
                <a:solidFill>
                  <a:schemeClr val="tx1">
                    <a:lumMod val="95000"/>
                    <a:lumOff val="5000"/>
                  </a:schemeClr>
                </a:solidFill>
              </a:rPr>
              <a:t>) or tritium oxide</a:t>
            </a:r>
            <a:r>
              <a:rPr lang="en-US" sz="2400" dirty="0">
                <a:solidFill>
                  <a:schemeClr val="tx1">
                    <a:lumMod val="95000"/>
                    <a:lumOff val="5000"/>
                  </a:schemeClr>
                </a:solidFill>
              </a:rPr>
              <a:t> </a:t>
            </a:r>
            <a:r>
              <a:rPr lang="en-CA" sz="2400" dirty="0">
                <a:solidFill>
                  <a:schemeClr val="tx1">
                    <a:lumMod val="95000"/>
                    <a:lumOff val="5000"/>
                  </a:schemeClr>
                </a:solidFill>
              </a:rPr>
              <a:t>(isotopically  labeled  water, </a:t>
            </a:r>
            <a:r>
              <a:rPr lang="en-CA" sz="2400" dirty="0">
                <a:solidFill>
                  <a:srgbClr val="C00000"/>
                </a:solidFill>
                <a:effectLst>
                  <a:outerShdw blurRad="38100" dist="38100" dir="2700000" algn="tl">
                    <a:srgbClr val="000000">
                      <a:alpha val="43137"/>
                    </a:srgbClr>
                  </a:outerShdw>
                </a:effectLst>
              </a:rPr>
              <a:t>3H20</a:t>
            </a:r>
            <a:r>
              <a:rPr lang="en-CA" sz="2400" dirty="0">
                <a:solidFill>
                  <a:schemeClr val="tx1">
                    <a:lumMod val="95000"/>
                    <a:lumOff val="5000"/>
                  </a:schemeClr>
                </a:solidFill>
              </a:rPr>
              <a:t>),  these  forms  of  water  mix</a:t>
            </a:r>
            <a:r>
              <a:rPr lang="en-US" sz="2400" dirty="0">
                <a:solidFill>
                  <a:schemeClr val="tx1">
                    <a:lumMod val="95000"/>
                    <a:lumOff val="5000"/>
                  </a:schemeClr>
                </a:solidFill>
              </a:rPr>
              <a:t> </a:t>
            </a:r>
            <a:r>
              <a:rPr lang="en-CA" sz="2400" dirty="0">
                <a:solidFill>
                  <a:schemeClr val="tx1">
                    <a:lumMod val="95000"/>
                    <a:lumOff val="5000"/>
                  </a:schemeClr>
                </a:solidFill>
              </a:rPr>
              <a:t>with total body water.</a:t>
            </a:r>
            <a:endParaRPr lang="en-US" sz="2400" dirty="0">
              <a:solidFill>
                <a:schemeClr val="tx1">
                  <a:lumMod val="95000"/>
                  <a:lumOff val="5000"/>
                </a:schemeClr>
              </a:solidFill>
            </a:endParaRPr>
          </a:p>
          <a:p>
            <a:pPr marL="0" indent="0">
              <a:buNone/>
            </a:pPr>
            <a:r>
              <a:rPr lang="en-CA" sz="3200" b="1" u="sng" dirty="0">
                <a:solidFill>
                  <a:schemeClr val="tx1">
                    <a:lumMod val="95000"/>
                    <a:lumOff val="5000"/>
                  </a:schemeClr>
                </a:solidFill>
                <a:effectLst>
                  <a:outerShdw blurRad="38100" dist="38100" dir="2700000" algn="tl">
                    <a:srgbClr val="000000">
                      <a:alpha val="43137"/>
                    </a:srgbClr>
                  </a:outerShdw>
                </a:effectLst>
              </a:rPr>
              <a:t>2-  ECF </a:t>
            </a:r>
            <a:r>
              <a:rPr lang="en-CA" sz="2400" dirty="0">
                <a:solidFill>
                  <a:schemeClr val="tx1">
                    <a:lumMod val="95000"/>
                    <a:lumOff val="5000"/>
                  </a:schemeClr>
                </a:solidFill>
              </a:rPr>
              <a:t>is measured using substance that distributes in plasma and ISF but do not readily penetrate cell membrane as </a:t>
            </a:r>
            <a:r>
              <a:rPr lang="en-CA" sz="2400" dirty="0">
                <a:solidFill>
                  <a:srgbClr val="C00000"/>
                </a:solidFill>
                <a:effectLst>
                  <a:outerShdw blurRad="38100" dist="38100" dir="2700000" algn="tl">
                    <a:srgbClr val="000000">
                      <a:alpha val="43137"/>
                    </a:srgbClr>
                  </a:outerShdw>
                </a:effectLst>
              </a:rPr>
              <a:t>inulin</a:t>
            </a:r>
            <a:r>
              <a:rPr lang="en-CA" sz="2400" dirty="0">
                <a:solidFill>
                  <a:schemeClr val="tx1">
                    <a:lumMod val="95000"/>
                    <a:lumOff val="5000"/>
                  </a:schemeClr>
                </a:solidFill>
              </a:rPr>
              <a:t>, </a:t>
            </a:r>
            <a:r>
              <a:rPr lang="en-CA" sz="2400" dirty="0">
                <a:solidFill>
                  <a:srgbClr val="C00000"/>
                </a:solidFill>
                <a:effectLst>
                  <a:outerShdw blurRad="38100" dist="38100" dir="2700000" algn="tl">
                    <a:srgbClr val="000000">
                      <a:alpha val="43137"/>
                    </a:srgbClr>
                  </a:outerShdw>
                </a:effectLst>
              </a:rPr>
              <a:t>sucrose</a:t>
            </a:r>
            <a:r>
              <a:rPr lang="en-CA" sz="2400" dirty="0">
                <a:solidFill>
                  <a:schemeClr val="tx1">
                    <a:lumMod val="95000"/>
                    <a:lumOff val="5000"/>
                  </a:schemeClr>
                </a:solidFill>
              </a:rPr>
              <a:t>, </a:t>
            </a:r>
            <a:r>
              <a:rPr lang="en-CA" sz="2400" dirty="0">
                <a:solidFill>
                  <a:srgbClr val="C00000"/>
                </a:solidFill>
                <a:effectLst>
                  <a:outerShdw blurRad="38100" dist="38100" dir="2700000" algn="tl">
                    <a:srgbClr val="000000">
                      <a:alpha val="43137"/>
                    </a:srgbClr>
                  </a:outerShdw>
                </a:effectLst>
              </a:rPr>
              <a:t>mannitol</a:t>
            </a:r>
            <a:r>
              <a:rPr lang="en-CA" sz="2400" dirty="0">
                <a:solidFill>
                  <a:schemeClr val="tx1">
                    <a:lumMod val="95000"/>
                    <a:lumOff val="5000"/>
                  </a:schemeClr>
                </a:solidFill>
              </a:rPr>
              <a:t>, </a:t>
            </a:r>
            <a:r>
              <a:rPr lang="en-CA" sz="2400" dirty="0">
                <a:solidFill>
                  <a:srgbClr val="C00000"/>
                </a:solidFill>
                <a:effectLst>
                  <a:outerShdw blurRad="38100" dist="38100" dir="2700000" algn="tl">
                    <a:srgbClr val="000000">
                      <a:alpha val="43137"/>
                    </a:srgbClr>
                  </a:outerShdw>
                </a:effectLst>
              </a:rPr>
              <a:t>Thiosulfate </a:t>
            </a:r>
            <a:r>
              <a:rPr lang="en-CA" sz="2400" dirty="0">
                <a:solidFill>
                  <a:schemeClr val="tx1">
                    <a:lumMod val="95000"/>
                    <a:lumOff val="5000"/>
                  </a:schemeClr>
                </a:solidFill>
              </a:rPr>
              <a:t> and </a:t>
            </a:r>
            <a:r>
              <a:rPr lang="en-CA" sz="2400" dirty="0">
                <a:solidFill>
                  <a:srgbClr val="C00000"/>
                </a:solidFill>
                <a:effectLst>
                  <a:outerShdw blurRad="38100" dist="38100" dir="2700000" algn="tl">
                    <a:srgbClr val="000000">
                      <a:alpha val="43137"/>
                    </a:srgbClr>
                  </a:outerShdw>
                </a:effectLst>
              </a:rPr>
              <a:t>thiocyanate</a:t>
            </a:r>
          </a:p>
          <a:p>
            <a:pPr marL="0" indent="0">
              <a:buNone/>
            </a:pPr>
            <a:r>
              <a:rPr lang="en-CA" sz="2800" b="1" u="sng" dirty="0">
                <a:solidFill>
                  <a:schemeClr val="tx1">
                    <a:lumMod val="95000"/>
                    <a:lumOff val="5000"/>
                  </a:schemeClr>
                </a:solidFill>
                <a:effectLst>
                  <a:outerShdw blurRad="38100" dist="38100" dir="2700000" algn="tl">
                    <a:srgbClr val="000000">
                      <a:alpha val="43137"/>
                    </a:srgbClr>
                  </a:outerShdw>
                </a:effectLst>
              </a:rPr>
              <a:t>3- ICF </a:t>
            </a:r>
            <a:r>
              <a:rPr lang="en-CA" sz="2400" dirty="0">
                <a:solidFill>
                  <a:schemeClr val="tx1">
                    <a:lumMod val="95000"/>
                    <a:lumOff val="5000"/>
                  </a:schemeClr>
                </a:solidFill>
              </a:rPr>
              <a:t>can not be measured directly.  However, it can be calculated as</a:t>
            </a:r>
            <a:r>
              <a:rPr lang="en-US" sz="2400" dirty="0">
                <a:solidFill>
                  <a:schemeClr val="tx1">
                    <a:lumMod val="95000"/>
                    <a:lumOff val="5000"/>
                  </a:schemeClr>
                </a:solidFill>
              </a:rPr>
              <a:t> </a:t>
            </a:r>
            <a:r>
              <a:rPr lang="en-CA" sz="2400" dirty="0">
                <a:solidFill>
                  <a:schemeClr val="tx1">
                    <a:lumMod val="95000"/>
                    <a:lumOff val="5000"/>
                  </a:schemeClr>
                </a:solidFill>
              </a:rPr>
              <a:t>follows: </a:t>
            </a:r>
          </a:p>
          <a:p>
            <a:pPr marL="0" indent="0">
              <a:buNone/>
            </a:pPr>
            <a:r>
              <a:rPr lang="en-CA" sz="2400" dirty="0">
                <a:solidFill>
                  <a:schemeClr val="tx1">
                    <a:lumMod val="95000"/>
                    <a:lumOff val="5000"/>
                  </a:schemeClr>
                </a:solidFill>
              </a:rPr>
              <a:t>ICF = TBW — ECF.</a:t>
            </a:r>
            <a:endParaRPr lang="en-US" sz="2400" dirty="0">
              <a:solidFill>
                <a:schemeClr val="tx1">
                  <a:lumMod val="95000"/>
                  <a:lumOff val="5000"/>
                </a:schemeClr>
              </a:solidFill>
            </a:endParaRPr>
          </a:p>
          <a:p>
            <a:pPr marL="0" indent="0">
              <a:buNone/>
            </a:pPr>
            <a:r>
              <a:rPr lang="en-CA" sz="2800" b="1" u="sng" dirty="0">
                <a:solidFill>
                  <a:schemeClr val="tx1">
                    <a:lumMod val="95000"/>
                    <a:lumOff val="5000"/>
                  </a:schemeClr>
                </a:solidFill>
                <a:effectLst>
                  <a:outerShdw blurRad="38100" dist="38100" dir="2700000" algn="tl">
                    <a:srgbClr val="000000">
                      <a:alpha val="43137"/>
                    </a:srgbClr>
                  </a:outerShdw>
                </a:effectLst>
              </a:rPr>
              <a:t>4- Plasma  volume  </a:t>
            </a:r>
            <a:r>
              <a:rPr lang="en-CA" sz="2400" dirty="0">
                <a:solidFill>
                  <a:schemeClr val="tx1">
                    <a:lumMod val="95000"/>
                    <a:lumOff val="5000"/>
                  </a:schemeClr>
                </a:solidFill>
              </a:rPr>
              <a:t>measured  using  substances that does  not  readily penetrate capillary membrane but remain in vascular system as </a:t>
            </a:r>
            <a:r>
              <a:rPr lang="en-CA" sz="2400" dirty="0">
                <a:solidFill>
                  <a:srgbClr val="C00000"/>
                </a:solidFill>
                <a:effectLst>
                  <a:outerShdw blurRad="38100" dist="38100" dir="2700000" algn="tl">
                    <a:srgbClr val="000000">
                      <a:alpha val="43137"/>
                    </a:srgbClr>
                  </a:outerShdw>
                </a:effectLst>
              </a:rPr>
              <a:t>Evans blue </a:t>
            </a:r>
            <a:r>
              <a:rPr lang="en-CA" sz="2400" dirty="0">
                <a:solidFill>
                  <a:schemeClr val="tx1">
                    <a:lumMod val="95000"/>
                    <a:lumOff val="5000"/>
                  </a:schemeClr>
                </a:solidFill>
              </a:rPr>
              <a:t>or </a:t>
            </a:r>
            <a:r>
              <a:rPr lang="en-CA" sz="2400" dirty="0">
                <a:solidFill>
                  <a:srgbClr val="C00000"/>
                </a:solidFill>
              </a:rPr>
              <a:t>albumin labeled with radioactive iodine.</a:t>
            </a:r>
            <a:endParaRPr lang="en-US" sz="2400" dirty="0">
              <a:solidFill>
                <a:srgbClr val="C00000"/>
              </a:solidFill>
            </a:endParaRPr>
          </a:p>
          <a:p>
            <a:pPr marL="0" indent="0">
              <a:buNone/>
            </a:pPr>
            <a:r>
              <a:rPr lang="en-CA" sz="2800" b="1" u="sng" dirty="0">
                <a:solidFill>
                  <a:schemeClr val="tx1">
                    <a:lumMod val="95000"/>
                    <a:lumOff val="5000"/>
                  </a:schemeClr>
                </a:solidFill>
                <a:effectLst>
                  <a:outerShdw blurRad="38100" dist="38100" dir="2700000" algn="tl">
                    <a:srgbClr val="000000">
                      <a:alpha val="43137"/>
                    </a:srgbClr>
                  </a:outerShdw>
                </a:effectLst>
              </a:rPr>
              <a:t>5- ISF </a:t>
            </a:r>
            <a:r>
              <a:rPr lang="en-CA" sz="2400" dirty="0">
                <a:solidFill>
                  <a:schemeClr val="tx1">
                    <a:lumMod val="95000"/>
                    <a:lumOff val="5000"/>
                  </a:schemeClr>
                </a:solidFill>
              </a:rPr>
              <a:t>can not be measured directly, However, it is calculated as follows: -</a:t>
            </a:r>
            <a:br>
              <a:rPr lang="en-CA" sz="2400" dirty="0">
                <a:solidFill>
                  <a:schemeClr val="tx1">
                    <a:lumMod val="95000"/>
                    <a:lumOff val="5000"/>
                  </a:schemeClr>
                </a:solidFill>
              </a:rPr>
            </a:br>
            <a:br>
              <a:rPr lang="en-CA" sz="2400" dirty="0">
                <a:solidFill>
                  <a:schemeClr val="tx1">
                    <a:lumMod val="95000"/>
                    <a:lumOff val="5000"/>
                  </a:schemeClr>
                </a:solidFill>
              </a:rPr>
            </a:br>
            <a:r>
              <a:rPr lang="en-CA" sz="2400" dirty="0">
                <a:solidFill>
                  <a:schemeClr val="tx1">
                    <a:lumMod val="95000"/>
                    <a:lumOff val="5000"/>
                  </a:schemeClr>
                </a:solidFill>
              </a:rPr>
              <a:t>ISF = ECF — plasma.</a:t>
            </a:r>
          </a:p>
          <a:p>
            <a:pPr marL="0" indent="0">
              <a:buNone/>
            </a:pPr>
            <a:endParaRPr lang="en-US" sz="2400" dirty="0">
              <a:solidFill>
                <a:schemeClr val="tx1">
                  <a:lumMod val="95000"/>
                  <a:lumOff val="5000"/>
                </a:schemeClr>
              </a:solidFill>
            </a:endParaRPr>
          </a:p>
        </p:txBody>
      </p:sp>
    </p:spTree>
    <p:extLst>
      <p:ext uri="{BB962C8B-B14F-4D97-AF65-F5344CB8AC3E}">
        <p14:creationId xmlns:p14="http://schemas.microsoft.com/office/powerpoint/2010/main" val="1867510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 y="457201"/>
            <a:ext cx="11597640" cy="1021079"/>
          </a:xfrm>
        </p:spPr>
        <p:txBody>
          <a:bodyPr>
            <a:normAutofit/>
          </a:bodyPr>
          <a:lstStyle/>
          <a:p>
            <a:pPr marL="0" indent="0" algn="ctr">
              <a:buNone/>
            </a:pPr>
            <a:endParaRPr lang="en-CA" dirty="0">
              <a:solidFill>
                <a:schemeClr val="tx1">
                  <a:lumMod val="95000"/>
                  <a:lumOff val="5000"/>
                </a:schemeClr>
              </a:solidFill>
            </a:endParaRPr>
          </a:p>
          <a:p>
            <a:pPr marL="0" indent="0" algn="ctr">
              <a:buNone/>
            </a:pPr>
            <a:r>
              <a:rPr lang="en-CA" dirty="0">
                <a:solidFill>
                  <a:srgbClr val="FF0000"/>
                </a:solidFill>
              </a:rPr>
              <a:t>You should save the </a:t>
            </a:r>
            <a:r>
              <a:rPr lang="en-CA" b="1" dirty="0">
                <a:solidFill>
                  <a:srgbClr val="FF0000"/>
                </a:solidFill>
              </a:rPr>
              <a:t>principle</a:t>
            </a:r>
            <a:r>
              <a:rPr lang="en-CA" dirty="0">
                <a:solidFill>
                  <a:srgbClr val="FF0000"/>
                </a:solidFill>
              </a:rPr>
              <a:t> and the </a:t>
            </a:r>
            <a:r>
              <a:rPr lang="en-CA" b="1" dirty="0">
                <a:solidFill>
                  <a:srgbClr val="FF0000"/>
                </a:solidFill>
              </a:rPr>
              <a:t>substance</a:t>
            </a:r>
            <a:r>
              <a:rPr lang="en-CA" dirty="0">
                <a:solidFill>
                  <a:srgbClr val="FF0000"/>
                </a:solidFill>
              </a:rPr>
              <a:t> which used to measurement</a:t>
            </a:r>
            <a:r>
              <a:rPr lang="en-CA" dirty="0">
                <a:solidFill>
                  <a:schemeClr val="tx1">
                    <a:lumMod val="95000"/>
                    <a:lumOff val="5000"/>
                  </a:schemeClr>
                </a:solidFill>
              </a:rPr>
              <a:t>. </a:t>
            </a:r>
            <a:endParaRPr lang="en-US" dirty="0">
              <a:solidFill>
                <a:schemeClr val="tx1">
                  <a:lumMod val="95000"/>
                  <a:lumOff val="5000"/>
                </a:schemeClr>
              </a:solidFill>
            </a:endParaRPr>
          </a:p>
        </p:txBody>
      </p:sp>
      <p:pic>
        <p:nvPicPr>
          <p:cNvPr id="4" name="Picture 3">
            <a:extLst>
              <a:ext uri="{FF2B5EF4-FFF2-40B4-BE49-F238E27FC236}">
                <a16:creationId xmlns:a16="http://schemas.microsoft.com/office/drawing/2014/main" id="{F6AEB876-EA04-4748-9829-BBB7F8B12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806809"/>
            <a:ext cx="10177272" cy="4288875"/>
          </a:xfrm>
          <a:prstGeom prst="rect">
            <a:avLst/>
          </a:prstGeom>
        </p:spPr>
      </p:pic>
    </p:spTree>
    <p:extLst>
      <p:ext uri="{BB962C8B-B14F-4D97-AF65-F5344CB8AC3E}">
        <p14:creationId xmlns:p14="http://schemas.microsoft.com/office/powerpoint/2010/main" val="2425905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2207D-F1F5-4464-A5BA-ECE82B047DEB}"/>
              </a:ext>
            </a:extLst>
          </p:cNvPr>
          <p:cNvPicPr>
            <a:picLocks noChangeAspect="1"/>
          </p:cNvPicPr>
          <p:nvPr/>
        </p:nvPicPr>
        <p:blipFill>
          <a:blip r:embed="rId2"/>
          <a:stretch>
            <a:fillRect/>
          </a:stretch>
        </p:blipFill>
        <p:spPr>
          <a:xfrm>
            <a:off x="908573" y="411219"/>
            <a:ext cx="10374854" cy="6035562"/>
          </a:xfrm>
          <a:prstGeom prst="rect">
            <a:avLst/>
          </a:prstGeom>
        </p:spPr>
      </p:pic>
    </p:spTree>
    <p:extLst>
      <p:ext uri="{BB962C8B-B14F-4D97-AF65-F5344CB8AC3E}">
        <p14:creationId xmlns:p14="http://schemas.microsoft.com/office/powerpoint/2010/main" val="3954680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D458-2B1C-4F26-88E2-7A97A4D698A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52F21FD-E861-4A3A-AC30-D12F00887436}"/>
              </a:ext>
            </a:extLst>
          </p:cNvPr>
          <p:cNvPicPr>
            <a:picLocks noChangeAspect="1"/>
          </p:cNvPicPr>
          <p:nvPr/>
        </p:nvPicPr>
        <p:blipFill>
          <a:blip r:embed="rId2"/>
          <a:stretch>
            <a:fillRect/>
          </a:stretch>
        </p:blipFill>
        <p:spPr>
          <a:xfrm>
            <a:off x="0" y="518160"/>
            <a:ext cx="12192000" cy="5321785"/>
          </a:xfrm>
          <a:prstGeom prst="rect">
            <a:avLst/>
          </a:prstGeom>
        </p:spPr>
      </p:pic>
      <p:sp>
        <p:nvSpPr>
          <p:cNvPr id="3" name="Rectangle 2">
            <a:extLst>
              <a:ext uri="{FF2B5EF4-FFF2-40B4-BE49-F238E27FC236}">
                <a16:creationId xmlns:a16="http://schemas.microsoft.com/office/drawing/2014/main" id="{64A08CB1-728F-4823-9B7F-481FE09EEF2F}"/>
              </a:ext>
            </a:extLst>
          </p:cNvPr>
          <p:cNvSpPr/>
          <p:nvPr/>
        </p:nvSpPr>
        <p:spPr>
          <a:xfrm>
            <a:off x="4465164" y="24825"/>
            <a:ext cx="7140096" cy="584775"/>
          </a:xfrm>
          <a:prstGeom prst="rect">
            <a:avLst/>
          </a:prstGeom>
        </p:spPr>
        <p:txBody>
          <a:bodyPr wrap="none">
            <a:spAutoFit/>
          </a:bodyPr>
          <a:lstStyle/>
          <a:p>
            <a:r>
              <a:rPr lang="en-US" sz="3200" dirty="0">
                <a:solidFill>
                  <a:srgbClr val="FF0000"/>
                </a:solidFill>
              </a:rPr>
              <a:t>hemostasis automatically blood clotting. </a:t>
            </a:r>
          </a:p>
        </p:txBody>
      </p:sp>
    </p:spTree>
    <p:extLst>
      <p:ext uri="{BB962C8B-B14F-4D97-AF65-F5344CB8AC3E}">
        <p14:creationId xmlns:p14="http://schemas.microsoft.com/office/powerpoint/2010/main" val="955204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4BFBD-55AE-4BED-AD7C-65A3A1E91CB3}"/>
              </a:ext>
            </a:extLst>
          </p:cNvPr>
          <p:cNvPicPr>
            <a:picLocks noChangeAspect="1"/>
          </p:cNvPicPr>
          <p:nvPr/>
        </p:nvPicPr>
        <p:blipFill>
          <a:blip r:embed="rId2"/>
          <a:stretch>
            <a:fillRect/>
          </a:stretch>
        </p:blipFill>
        <p:spPr>
          <a:xfrm>
            <a:off x="0" y="644260"/>
            <a:ext cx="12192000" cy="5569479"/>
          </a:xfrm>
          <a:prstGeom prst="rect">
            <a:avLst/>
          </a:prstGeom>
        </p:spPr>
      </p:pic>
    </p:spTree>
    <p:extLst>
      <p:ext uri="{BB962C8B-B14F-4D97-AF65-F5344CB8AC3E}">
        <p14:creationId xmlns:p14="http://schemas.microsoft.com/office/powerpoint/2010/main" val="3779303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47A8E2-E641-40F5-84F6-4B91B70EA906}"/>
              </a:ext>
            </a:extLst>
          </p:cNvPr>
          <p:cNvPicPr>
            <a:picLocks noChangeAspect="1"/>
          </p:cNvPicPr>
          <p:nvPr/>
        </p:nvPicPr>
        <p:blipFill>
          <a:blip r:embed="rId2"/>
          <a:stretch>
            <a:fillRect/>
          </a:stretch>
        </p:blipFill>
        <p:spPr>
          <a:xfrm>
            <a:off x="0" y="1112048"/>
            <a:ext cx="12192000" cy="3963344"/>
          </a:xfrm>
          <a:prstGeom prst="rect">
            <a:avLst/>
          </a:prstGeom>
        </p:spPr>
      </p:pic>
    </p:spTree>
    <p:extLst>
      <p:ext uri="{BB962C8B-B14F-4D97-AF65-F5344CB8AC3E}">
        <p14:creationId xmlns:p14="http://schemas.microsoft.com/office/powerpoint/2010/main" val="405180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31520"/>
            <a:ext cx="11269980" cy="7010400"/>
          </a:xfrm>
        </p:spPr>
        <p:txBody>
          <a:bodyPr>
            <a:normAutofit/>
          </a:bodyPr>
          <a:lstStyle/>
          <a:p>
            <a:pPr marL="0" indent="0" algn="ctr">
              <a:buNone/>
            </a:pPr>
            <a:endParaRPr lang="en-CA" sz="5400" b="1" dirty="0">
              <a:solidFill>
                <a:schemeClr val="tx1">
                  <a:lumMod val="95000"/>
                  <a:lumOff val="5000"/>
                </a:schemeClr>
              </a:solidFill>
              <a:latin typeface="Arial Black" panose="020B0A04020102020204" pitchFamily="34" charset="0"/>
            </a:endParaRPr>
          </a:p>
          <a:p>
            <a:pPr marL="0" indent="0" algn="ctr">
              <a:buNone/>
            </a:pPr>
            <a:r>
              <a:rPr lang="en-CA" sz="5400" b="1" dirty="0" err="1">
                <a:solidFill>
                  <a:schemeClr val="tx1">
                    <a:lumMod val="95000"/>
                    <a:lumOff val="5000"/>
                  </a:schemeClr>
                </a:solidFill>
                <a:latin typeface="Arial Black" panose="020B0A04020102020204" pitchFamily="34" charset="0"/>
              </a:rPr>
              <a:t>Donnan</a:t>
            </a:r>
            <a:r>
              <a:rPr lang="en-CA" sz="5400" b="1" dirty="0">
                <a:solidFill>
                  <a:schemeClr val="tx1">
                    <a:lumMod val="95000"/>
                    <a:lumOff val="5000"/>
                  </a:schemeClr>
                </a:solidFill>
                <a:latin typeface="Arial Black" panose="020B0A04020102020204" pitchFamily="34" charset="0"/>
              </a:rPr>
              <a:t> Effect</a:t>
            </a:r>
            <a:endParaRPr lang="en-US" sz="5400" b="1" dirty="0">
              <a:solidFill>
                <a:schemeClr val="tx1">
                  <a:lumMod val="95000"/>
                  <a:lumOff val="5000"/>
                </a:schemeClr>
              </a:solidFill>
              <a:latin typeface="Arial Black" panose="020B0A04020102020204" pitchFamily="34" charset="0"/>
            </a:endParaRPr>
          </a:p>
          <a:p>
            <a:pPr marL="0" indent="0" algn="ctr">
              <a:buNone/>
            </a:pPr>
            <a:r>
              <a:rPr lang="en-CA" sz="5400" b="1" dirty="0">
                <a:solidFill>
                  <a:schemeClr val="tx1">
                    <a:lumMod val="95000"/>
                    <a:lumOff val="5000"/>
                  </a:schemeClr>
                </a:solidFill>
                <a:latin typeface="Arial Black" panose="020B0A04020102020204" pitchFamily="34" charset="0"/>
              </a:rPr>
              <a:t>(Gibbs - </a:t>
            </a:r>
            <a:r>
              <a:rPr lang="en-CA" sz="5400" b="1" dirty="0" err="1">
                <a:solidFill>
                  <a:schemeClr val="tx1">
                    <a:lumMod val="95000"/>
                    <a:lumOff val="5000"/>
                  </a:schemeClr>
                </a:solidFill>
                <a:latin typeface="Arial Black" panose="020B0A04020102020204" pitchFamily="34" charset="0"/>
              </a:rPr>
              <a:t>Donnan</a:t>
            </a:r>
            <a:r>
              <a:rPr lang="en-CA" sz="5400" b="1" dirty="0">
                <a:solidFill>
                  <a:schemeClr val="tx1">
                    <a:lumMod val="95000"/>
                    <a:lumOff val="5000"/>
                  </a:schemeClr>
                </a:solidFill>
                <a:latin typeface="Arial Black" panose="020B0A04020102020204" pitchFamily="34" charset="0"/>
              </a:rPr>
              <a:t> Equilibrium)</a:t>
            </a:r>
            <a:endParaRPr lang="en-US" sz="5400" b="1" dirty="0">
              <a:solidFill>
                <a:schemeClr val="tx1">
                  <a:lumMod val="95000"/>
                  <a:lumOff val="5000"/>
                </a:schemeClr>
              </a:solidFill>
              <a:latin typeface="Arial Black" panose="020B0A04020102020204" pitchFamily="34" charset="0"/>
            </a:endParaRPr>
          </a:p>
          <a:p>
            <a:endParaRPr lang="en-US" sz="5400" b="1" dirty="0">
              <a:solidFill>
                <a:schemeClr val="tx1">
                  <a:lumMod val="95000"/>
                  <a:lumOff val="5000"/>
                </a:schemeClr>
              </a:solidFill>
              <a:latin typeface="Arial Black" panose="020B0A04020102020204" pitchFamily="34" charset="0"/>
            </a:endParaRPr>
          </a:p>
        </p:txBody>
      </p:sp>
    </p:spTree>
    <p:extLst>
      <p:ext uri="{BB962C8B-B14F-4D97-AF65-F5344CB8AC3E}">
        <p14:creationId xmlns:p14="http://schemas.microsoft.com/office/powerpoint/2010/main" val="1284184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4E011A-9B84-436C-859E-F7677DE50309}"/>
              </a:ext>
            </a:extLst>
          </p:cNvPr>
          <p:cNvPicPr>
            <a:picLocks noChangeAspect="1"/>
          </p:cNvPicPr>
          <p:nvPr/>
        </p:nvPicPr>
        <p:blipFill>
          <a:blip r:embed="rId2"/>
          <a:stretch>
            <a:fillRect/>
          </a:stretch>
        </p:blipFill>
        <p:spPr>
          <a:xfrm>
            <a:off x="0" y="0"/>
            <a:ext cx="12192000" cy="5330171"/>
          </a:xfrm>
          <a:prstGeom prst="rect">
            <a:avLst/>
          </a:prstGeom>
        </p:spPr>
      </p:pic>
    </p:spTree>
    <p:extLst>
      <p:ext uri="{BB962C8B-B14F-4D97-AF65-F5344CB8AC3E}">
        <p14:creationId xmlns:p14="http://schemas.microsoft.com/office/powerpoint/2010/main" val="230763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8889C-9352-4F62-9B34-38579D86D2AE}"/>
              </a:ext>
            </a:extLst>
          </p:cNvPr>
          <p:cNvPicPr>
            <a:picLocks noChangeAspect="1"/>
          </p:cNvPicPr>
          <p:nvPr/>
        </p:nvPicPr>
        <p:blipFill>
          <a:blip r:embed="rId2"/>
          <a:stretch>
            <a:fillRect/>
          </a:stretch>
        </p:blipFill>
        <p:spPr>
          <a:xfrm>
            <a:off x="0" y="2167990"/>
            <a:ext cx="12192000" cy="2522019"/>
          </a:xfrm>
          <a:prstGeom prst="rect">
            <a:avLst/>
          </a:prstGeom>
        </p:spPr>
      </p:pic>
    </p:spTree>
    <p:extLst>
      <p:ext uri="{BB962C8B-B14F-4D97-AF65-F5344CB8AC3E}">
        <p14:creationId xmlns:p14="http://schemas.microsoft.com/office/powerpoint/2010/main" val="1134967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0"/>
            <a:ext cx="9875520" cy="1356360"/>
          </a:xfrm>
        </p:spPr>
        <p:txBody>
          <a:bodyPr/>
          <a:lstStyle/>
          <a:p>
            <a:r>
              <a:rPr lang="en-CA" b="1" dirty="0">
                <a:solidFill>
                  <a:schemeClr val="tx1">
                    <a:lumMod val="95000"/>
                    <a:lumOff val="5000"/>
                  </a:schemeClr>
                </a:solidFill>
              </a:rPr>
              <a:t>Homeostasis</a:t>
            </a:r>
            <a:endParaRPr lang="en-US" dirty="0">
              <a:solidFill>
                <a:schemeClr val="tx1">
                  <a:lumMod val="95000"/>
                  <a:lumOff val="5000"/>
                </a:schemeClr>
              </a:solidFill>
            </a:endParaRPr>
          </a:p>
        </p:txBody>
      </p:sp>
      <p:sp>
        <p:nvSpPr>
          <p:cNvPr id="3" name="Content Placeholder 2"/>
          <p:cNvSpPr>
            <a:spLocks noGrp="1"/>
          </p:cNvSpPr>
          <p:nvPr>
            <p:ph idx="1"/>
          </p:nvPr>
        </p:nvSpPr>
        <p:spPr>
          <a:xfrm>
            <a:off x="426720" y="1158241"/>
            <a:ext cx="11003280" cy="5120324"/>
          </a:xfrm>
        </p:spPr>
        <p:txBody>
          <a:bodyPr>
            <a:normAutofit lnSpcReduction="10000"/>
          </a:bodyPr>
          <a:lstStyle/>
          <a:p>
            <a:pPr marL="0" indent="0">
              <a:buNone/>
            </a:pPr>
            <a:r>
              <a:rPr lang="en-CA" b="1" dirty="0">
                <a:solidFill>
                  <a:schemeClr val="tx1">
                    <a:lumMod val="95000"/>
                    <a:lumOff val="5000"/>
                  </a:schemeClr>
                </a:solidFill>
              </a:rPr>
              <a:t>Definition</a:t>
            </a:r>
            <a:endParaRPr lang="en-US" b="1" dirty="0">
              <a:solidFill>
                <a:schemeClr val="tx1">
                  <a:lumMod val="95000"/>
                  <a:lumOff val="5000"/>
                </a:schemeClr>
              </a:solidFill>
            </a:endParaRPr>
          </a:p>
          <a:p>
            <a:pPr marL="0" indent="0">
              <a:buNone/>
            </a:pPr>
            <a:r>
              <a:rPr lang="en-CA" dirty="0">
                <a:solidFill>
                  <a:schemeClr val="tx1">
                    <a:lumMod val="95000"/>
                    <a:lumOff val="5000"/>
                  </a:schemeClr>
                </a:solidFill>
              </a:rPr>
              <a:t>Homeostasis means keeping the composition of internal environment of the body (interstitial fluid or ECF) constant regarding:</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1- Volume (water content).</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2- Ions (Na'-, K+, Cr, HCO3") </a:t>
            </a:r>
          </a:p>
          <a:p>
            <a:pPr marL="0" indent="0">
              <a:buNone/>
            </a:pPr>
            <a:r>
              <a:rPr lang="en-CA" dirty="0">
                <a:solidFill>
                  <a:schemeClr val="tx1">
                    <a:lumMod val="95000"/>
                    <a:lumOff val="5000"/>
                  </a:schemeClr>
                </a:solidFill>
              </a:rPr>
              <a:t>3-temperature</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4-pH.</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❖Interstitial fluid or ECF is called the internal environment of the body because  it is the environment that surrounds the body cells.</a:t>
            </a:r>
          </a:p>
          <a:p>
            <a:pPr marL="0" indent="0">
              <a:buNone/>
            </a:pPr>
            <a:r>
              <a:rPr lang="en-CA" dirty="0">
                <a:solidFill>
                  <a:schemeClr val="tx1">
                    <a:lumMod val="95000"/>
                    <a:lumOff val="5000"/>
                  </a:schemeClr>
                </a:solidFill>
              </a:rPr>
              <a:t> Life is possible within narrow limits of change in the chemical  or physical properties of internal environment.</a:t>
            </a:r>
            <a:endParaRPr lang="en-US" dirty="0">
              <a:solidFill>
                <a:schemeClr val="tx1">
                  <a:lumMod val="95000"/>
                  <a:lumOff val="5000"/>
                </a:schemeClr>
              </a:solidFill>
            </a:endParaRPr>
          </a:p>
          <a:p>
            <a:pPr>
              <a:buFont typeface="Wingdings" panose="05000000000000000000" pitchFamily="2" charset="2"/>
              <a:buChar char="v"/>
            </a:pPr>
            <a:r>
              <a:rPr lang="en-CA" dirty="0">
                <a:solidFill>
                  <a:schemeClr val="tx1">
                    <a:lumMod val="95000"/>
                    <a:lumOff val="5000"/>
                  </a:schemeClr>
                </a:solidFill>
              </a:rPr>
              <a:t>Most biological systems in the body work, either directly or indirectly, to maintain homeostasis i.e. to keep the internal environment optimum for cellular function.</a:t>
            </a: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p:txBody>
      </p:sp>
    </p:spTree>
    <p:extLst>
      <p:ext uri="{BB962C8B-B14F-4D97-AF65-F5344CB8AC3E}">
        <p14:creationId xmlns:p14="http://schemas.microsoft.com/office/powerpoint/2010/main" val="2170199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3900" y="300749"/>
            <a:ext cx="10744200" cy="6256502"/>
          </a:xfrm>
        </p:spPr>
      </p:pic>
    </p:spTree>
    <p:extLst>
      <p:ext uri="{BB962C8B-B14F-4D97-AF65-F5344CB8AC3E}">
        <p14:creationId xmlns:p14="http://schemas.microsoft.com/office/powerpoint/2010/main" val="3546546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495616"/>
            <a:ext cx="11795760" cy="1143000"/>
          </a:xfrm>
        </p:spPr>
        <p:txBody>
          <a:bodyPr>
            <a:noAutofit/>
          </a:bodyPr>
          <a:lstStyle/>
          <a:p>
            <a:r>
              <a:rPr lang="en-CA" sz="3200" dirty="0">
                <a:solidFill>
                  <a:schemeClr val="tx1">
                    <a:lumMod val="95000"/>
                    <a:lumOff val="5000"/>
                  </a:schemeClr>
                </a:solidFill>
              </a:rPr>
              <a:t>The function of these biological systems is  regulated by 2 control systems:-</a:t>
            </a:r>
            <a:br>
              <a:rPr lang="en-US" sz="3200" dirty="0">
                <a:solidFill>
                  <a:schemeClr val="tx1">
                    <a:lumMod val="95000"/>
                    <a:lumOff val="5000"/>
                  </a:schemeClr>
                </a:solidFill>
              </a:rPr>
            </a:br>
            <a:endParaRPr lang="en-US" sz="3200" dirty="0">
              <a:solidFill>
                <a:schemeClr val="tx1">
                  <a:lumMod val="95000"/>
                  <a:lumOff val="5000"/>
                </a:schemeClr>
              </a:solidFill>
            </a:endParaRPr>
          </a:p>
        </p:txBody>
      </p:sp>
      <p:sp>
        <p:nvSpPr>
          <p:cNvPr id="3" name="Content Placeholder 2"/>
          <p:cNvSpPr>
            <a:spLocks noGrp="1"/>
          </p:cNvSpPr>
          <p:nvPr>
            <p:ph idx="1"/>
          </p:nvPr>
        </p:nvSpPr>
        <p:spPr>
          <a:xfrm>
            <a:off x="716280" y="1943101"/>
            <a:ext cx="8229600" cy="4525963"/>
          </a:xfrm>
        </p:spPr>
        <p:txBody>
          <a:bodyPr/>
          <a:lstStyle/>
          <a:p>
            <a:pPr marL="0" indent="0">
              <a:buNone/>
            </a:pPr>
            <a:r>
              <a:rPr lang="en-CA" dirty="0">
                <a:solidFill>
                  <a:schemeClr val="tx1">
                    <a:lumMod val="95000"/>
                    <a:lumOff val="5000"/>
                  </a:schemeClr>
                </a:solidFill>
              </a:rPr>
              <a:t>1- Nervous system rapid control system</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2- Endocrinal (hormonal) system slow control system.</a:t>
            </a:r>
            <a:endParaRPr lang="en-US" dirty="0">
              <a:solidFill>
                <a:schemeClr val="tx1">
                  <a:lumMod val="95000"/>
                  <a:lumOff val="5000"/>
                </a:schemeClr>
              </a:solidFill>
            </a:endParaRPr>
          </a:p>
          <a:p>
            <a:pPr marL="0" indent="0">
              <a:buNone/>
            </a:pPr>
            <a:endParaRPr lang="en-US" b="1" dirty="0">
              <a:solidFill>
                <a:schemeClr val="tx1">
                  <a:lumMod val="95000"/>
                  <a:lumOff val="5000"/>
                </a:schemeClr>
              </a:solidFill>
            </a:endParaRPr>
          </a:p>
        </p:txBody>
      </p:sp>
    </p:spTree>
    <p:extLst>
      <p:ext uri="{BB962C8B-B14F-4D97-AF65-F5344CB8AC3E}">
        <p14:creationId xmlns:p14="http://schemas.microsoft.com/office/powerpoint/2010/main" val="2099471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6267" y="579438"/>
            <a:ext cx="8229600" cy="563562"/>
          </a:xfrm>
        </p:spPr>
        <p:txBody>
          <a:bodyPr>
            <a:normAutofit fontScale="90000"/>
          </a:bodyPr>
          <a:lstStyle/>
          <a:p>
            <a:r>
              <a:rPr lang="en-CA" sz="3100" b="1" dirty="0">
                <a:solidFill>
                  <a:schemeClr val="tx1"/>
                </a:solidFill>
              </a:rPr>
              <a:t>Feedback control of the homeostatic mechanisms</a:t>
            </a:r>
            <a:br>
              <a:rPr lang="en-US" sz="3100"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274320" y="762000"/>
            <a:ext cx="12268195" cy="6096000"/>
          </a:xfrm>
        </p:spPr>
        <p:txBody>
          <a:bodyPr>
            <a:normAutofit fontScale="85000" lnSpcReduction="20000"/>
          </a:bodyPr>
          <a:lstStyle/>
          <a:p>
            <a:pPr marL="0" indent="0">
              <a:buNone/>
            </a:pPr>
            <a:r>
              <a:rPr lang="en-CA" b="1" dirty="0">
                <a:solidFill>
                  <a:schemeClr val="tx1"/>
                </a:solidFill>
              </a:rPr>
              <a:t>Definition:</a:t>
            </a:r>
          </a:p>
          <a:p>
            <a:pPr marL="0" indent="0">
              <a:buNone/>
            </a:pPr>
            <a:r>
              <a:rPr lang="en-CA" b="1" dirty="0">
                <a:solidFill>
                  <a:schemeClr val="tx1"/>
                </a:solidFill>
              </a:rPr>
              <a:t> </a:t>
            </a:r>
            <a:r>
              <a:rPr lang="en-CA" dirty="0">
                <a:solidFill>
                  <a:schemeClr val="tx1"/>
                </a:solidFill>
              </a:rPr>
              <a:t>feedback control means the control of certain function by the</a:t>
            </a:r>
            <a:endParaRPr lang="en-US" dirty="0">
              <a:solidFill>
                <a:schemeClr val="tx1"/>
              </a:solidFill>
            </a:endParaRPr>
          </a:p>
          <a:p>
            <a:pPr marL="0" indent="0">
              <a:buNone/>
            </a:pPr>
            <a:r>
              <a:rPr lang="en-CA" dirty="0">
                <a:solidFill>
                  <a:schemeClr val="tx1"/>
                </a:solidFill>
              </a:rPr>
              <a:t>resultant effect of this function.</a:t>
            </a:r>
            <a:endParaRPr lang="en-US" dirty="0">
              <a:solidFill>
                <a:schemeClr val="tx1"/>
              </a:solidFill>
            </a:endParaRPr>
          </a:p>
          <a:p>
            <a:pPr marL="0" indent="0">
              <a:buNone/>
            </a:pPr>
            <a:r>
              <a:rPr lang="en-CA" b="1" dirty="0">
                <a:solidFill>
                  <a:schemeClr val="tx1"/>
                </a:solidFill>
              </a:rPr>
              <a:t>Types:</a:t>
            </a:r>
            <a:endParaRPr lang="en-US" dirty="0">
              <a:solidFill>
                <a:schemeClr val="tx1"/>
              </a:solidFill>
            </a:endParaRPr>
          </a:p>
          <a:p>
            <a:pPr marL="0" indent="0">
              <a:buNone/>
            </a:pPr>
            <a:r>
              <a:rPr lang="en-CA" sz="3800" b="1" dirty="0">
                <a:solidFill>
                  <a:schemeClr val="tx1"/>
                </a:solidFill>
              </a:rPr>
              <a:t>1.</a:t>
            </a:r>
            <a:r>
              <a:rPr lang="en-CA" sz="3800" b="1" u="sng" dirty="0">
                <a:solidFill>
                  <a:schemeClr val="tx1"/>
                </a:solidFill>
              </a:rPr>
              <a:t>Negative feedback control</a:t>
            </a:r>
            <a:endParaRPr lang="en-US" sz="3800" dirty="0">
              <a:solidFill>
                <a:schemeClr val="tx1"/>
              </a:solidFill>
            </a:endParaRPr>
          </a:p>
          <a:p>
            <a:pPr marL="0" indent="0">
              <a:buNone/>
            </a:pPr>
            <a:r>
              <a:rPr lang="en-CA" dirty="0">
                <a:solidFill>
                  <a:schemeClr val="tx1"/>
                </a:solidFill>
              </a:rPr>
              <a:t>• The most common, in which the resultant effect of a function inhibits that function.</a:t>
            </a:r>
            <a:endParaRPr lang="en-US" dirty="0">
              <a:solidFill>
                <a:schemeClr val="tx1"/>
              </a:solidFill>
            </a:endParaRPr>
          </a:p>
          <a:p>
            <a:pPr marL="0" indent="0">
              <a:buNone/>
            </a:pPr>
            <a:r>
              <a:rPr lang="en-CA" dirty="0">
                <a:solidFill>
                  <a:schemeClr val="tx1"/>
                </a:solidFill>
              </a:rPr>
              <a:t>• Negative feedback control leads to stability of internal environment</a:t>
            </a:r>
            <a:endParaRPr lang="en-US" dirty="0">
              <a:solidFill>
                <a:schemeClr val="tx1"/>
              </a:solidFill>
            </a:endParaRPr>
          </a:p>
          <a:p>
            <a:pPr marL="0" indent="0">
              <a:buNone/>
            </a:pPr>
            <a:r>
              <a:rPr lang="en-CA" dirty="0">
                <a:solidFill>
                  <a:schemeClr val="tx1"/>
                </a:solidFill>
              </a:rPr>
              <a:t>• </a:t>
            </a:r>
            <a:r>
              <a:rPr lang="en-CA" sz="4200" dirty="0">
                <a:solidFill>
                  <a:schemeClr val="tx1"/>
                </a:solidFill>
              </a:rPr>
              <a:t>Examples:-</a:t>
            </a:r>
            <a:endParaRPr lang="en-US" sz="3800" dirty="0">
              <a:solidFill>
                <a:schemeClr val="tx1"/>
              </a:solidFill>
            </a:endParaRPr>
          </a:p>
          <a:p>
            <a:pPr marL="0" indent="0">
              <a:buNone/>
            </a:pPr>
            <a:r>
              <a:rPr lang="en-CA" b="1" u="sng" dirty="0">
                <a:solidFill>
                  <a:schemeClr val="tx1"/>
                </a:solidFill>
              </a:rPr>
              <a:t>a)  </a:t>
            </a:r>
            <a:r>
              <a:rPr lang="en-CA" u="sng" dirty="0">
                <a:solidFill>
                  <a:schemeClr val="tx1"/>
                </a:solidFill>
              </a:rPr>
              <a:t>Regulation of blood glucose level</a:t>
            </a:r>
            <a:r>
              <a:rPr lang="en-CA" b="1" u="sng" dirty="0">
                <a:solidFill>
                  <a:schemeClr val="tx1"/>
                </a:solidFill>
              </a:rPr>
              <a:t>:-</a:t>
            </a:r>
            <a:endParaRPr lang="en-US" u="sng" dirty="0">
              <a:solidFill>
                <a:schemeClr val="tx1"/>
              </a:solidFill>
            </a:endParaRPr>
          </a:p>
          <a:p>
            <a:pPr marL="0" indent="0">
              <a:buNone/>
            </a:pPr>
            <a:r>
              <a:rPr lang="en-CA" dirty="0">
                <a:solidFill>
                  <a:schemeClr val="tx1"/>
                </a:solidFill>
              </a:rPr>
              <a:t>  Blood glucose  &gt;&gt;   </a:t>
            </a:r>
            <a:r>
              <a:rPr lang="en-CA" b="1" dirty="0">
                <a:solidFill>
                  <a:schemeClr val="tx1"/>
                </a:solidFill>
              </a:rPr>
              <a:t>insulin </a:t>
            </a:r>
            <a:r>
              <a:rPr lang="en-CA" dirty="0">
                <a:solidFill>
                  <a:schemeClr val="tx1"/>
                </a:solidFill>
              </a:rPr>
              <a:t>secretion &gt;&gt;  glucose</a:t>
            </a:r>
            <a:r>
              <a:rPr lang="en-US" dirty="0">
                <a:solidFill>
                  <a:schemeClr val="tx1"/>
                </a:solidFill>
              </a:rPr>
              <a:t> </a:t>
            </a:r>
            <a:r>
              <a:rPr lang="en-CA" dirty="0">
                <a:solidFill>
                  <a:schemeClr val="tx1"/>
                </a:solidFill>
              </a:rPr>
              <a:t>utilization by tissues &gt;&gt; blood glucose back to normal.</a:t>
            </a:r>
            <a:endParaRPr lang="en-US" dirty="0">
              <a:solidFill>
                <a:schemeClr val="tx1"/>
              </a:solidFill>
            </a:endParaRPr>
          </a:p>
          <a:p>
            <a:pPr marL="0" indent="0">
              <a:buNone/>
            </a:pPr>
            <a:r>
              <a:rPr lang="en-CA" b="1" u="sng" dirty="0">
                <a:solidFill>
                  <a:schemeClr val="tx1"/>
                </a:solidFill>
              </a:rPr>
              <a:t>b)</a:t>
            </a:r>
            <a:r>
              <a:rPr lang="en-CA" u="sng" dirty="0">
                <a:solidFill>
                  <a:schemeClr val="tx1"/>
                </a:solidFill>
              </a:rPr>
              <a:t>  Regulation of CO2 in blood</a:t>
            </a:r>
            <a:r>
              <a:rPr lang="en-CA" dirty="0">
                <a:solidFill>
                  <a:schemeClr val="tx1"/>
                </a:solidFill>
              </a:rPr>
              <a:t>:-</a:t>
            </a:r>
            <a:endParaRPr lang="en-US" dirty="0">
              <a:solidFill>
                <a:schemeClr val="tx1"/>
              </a:solidFill>
            </a:endParaRPr>
          </a:p>
          <a:p>
            <a:pPr marL="0" indent="0">
              <a:buNone/>
            </a:pPr>
            <a:r>
              <a:rPr lang="en-CA" dirty="0">
                <a:solidFill>
                  <a:schemeClr val="tx1"/>
                </a:solidFill>
              </a:rPr>
              <a:t> CO2 in blood &gt;&gt;  hyperventilation &gt;&gt;  CO2 wash &gt;&gt;  CO2 &gt;&gt; back to normal </a:t>
            </a:r>
            <a:endParaRPr lang="en-US" dirty="0">
              <a:solidFill>
                <a:schemeClr val="tx1"/>
              </a:solidFill>
            </a:endParaRPr>
          </a:p>
          <a:p>
            <a:pPr marL="0" indent="0">
              <a:buNone/>
            </a:pPr>
            <a:br>
              <a:rPr lang="en-CA" dirty="0">
                <a:solidFill>
                  <a:schemeClr val="tx1"/>
                </a:solidFill>
              </a:rPr>
            </a:br>
            <a:r>
              <a:rPr lang="en-CA" b="1" u="sng" dirty="0">
                <a:solidFill>
                  <a:schemeClr val="tx1"/>
                </a:solidFill>
              </a:rPr>
              <a:t>c)</a:t>
            </a:r>
            <a:r>
              <a:rPr lang="en-CA" u="sng" dirty="0">
                <a:solidFill>
                  <a:schemeClr val="tx1"/>
                </a:solidFill>
              </a:rPr>
              <a:t> Regulation of arterial blood pressure (ABP)</a:t>
            </a:r>
            <a:endParaRPr lang="en-US" u="sng" dirty="0">
              <a:solidFill>
                <a:schemeClr val="tx1"/>
              </a:solidFill>
            </a:endParaRPr>
          </a:p>
          <a:p>
            <a:pPr marL="0" indent="0">
              <a:buNone/>
            </a:pPr>
            <a:r>
              <a:rPr lang="en-CA" dirty="0">
                <a:solidFill>
                  <a:schemeClr val="tx1"/>
                </a:solidFill>
              </a:rPr>
              <a:t> ABP &gt;&gt;  heart rate and vasodilatation &gt;&gt;  ABP &gt;&gt; back to normal</a:t>
            </a:r>
            <a:endParaRPr lang="en-US" dirty="0">
              <a:solidFill>
                <a:schemeClr val="tx1"/>
              </a:solidFill>
            </a:endParaRPr>
          </a:p>
          <a:p>
            <a:pPr marL="0" indent="0">
              <a:buNone/>
            </a:pPr>
            <a:endParaRPr lang="en-US" dirty="0">
              <a:solidFill>
                <a:schemeClr val="tx1"/>
              </a:solidFill>
            </a:endParaRPr>
          </a:p>
        </p:txBody>
      </p:sp>
      <p:cxnSp>
        <p:nvCxnSpPr>
          <p:cNvPr id="7" name="Straight Arrow Connector 6"/>
          <p:cNvCxnSpPr/>
          <p:nvPr/>
        </p:nvCxnSpPr>
        <p:spPr>
          <a:xfrm flipV="1">
            <a:off x="2255520" y="4466844"/>
            <a:ext cx="0" cy="289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8948" y="4439412"/>
            <a:ext cx="0" cy="3169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328160" y="4466844"/>
            <a:ext cx="0" cy="289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74320" y="5175504"/>
            <a:ext cx="0" cy="3169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89560" y="6161532"/>
            <a:ext cx="0" cy="3169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440680" y="5213604"/>
            <a:ext cx="0" cy="3169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167384" y="6161532"/>
            <a:ext cx="0" cy="3931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419600" y="6161532"/>
            <a:ext cx="0" cy="3931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935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 y="381001"/>
            <a:ext cx="11658600" cy="5745163"/>
          </a:xfrm>
        </p:spPr>
        <p:txBody>
          <a:bodyPr/>
          <a:lstStyle/>
          <a:p>
            <a:pPr marL="0" indent="0">
              <a:buNone/>
            </a:pPr>
            <a:r>
              <a:rPr lang="en-CA" b="1" dirty="0">
                <a:solidFill>
                  <a:schemeClr val="tx1">
                    <a:lumMod val="95000"/>
                    <a:lumOff val="5000"/>
                  </a:schemeClr>
                </a:solidFill>
              </a:rPr>
              <a:t>2. </a:t>
            </a:r>
            <a:r>
              <a:rPr lang="en-CA" b="1" u="sng" dirty="0">
                <a:solidFill>
                  <a:schemeClr val="tx1">
                    <a:lumMod val="95000"/>
                    <a:lumOff val="5000"/>
                  </a:schemeClr>
                </a:solidFill>
              </a:rPr>
              <a:t>Positive feedback control:-</a:t>
            </a:r>
            <a:endParaRPr lang="en-US" dirty="0">
              <a:solidFill>
                <a:schemeClr val="tx1">
                  <a:lumMod val="95000"/>
                  <a:lumOff val="5000"/>
                </a:schemeClr>
              </a:solidFill>
            </a:endParaRPr>
          </a:p>
          <a:p>
            <a:pPr marL="0" indent="0">
              <a:buNone/>
            </a:pPr>
            <a:r>
              <a:rPr lang="en-CA" b="1" dirty="0">
                <a:solidFill>
                  <a:schemeClr val="tx1">
                    <a:lumMod val="95000"/>
                    <a:lumOff val="5000"/>
                  </a:schemeClr>
                </a:solidFill>
              </a:rPr>
              <a:t>• </a:t>
            </a:r>
            <a:r>
              <a:rPr lang="en-CA" dirty="0">
                <a:solidFill>
                  <a:schemeClr val="tx1">
                    <a:lumMod val="95000"/>
                    <a:lumOff val="5000"/>
                  </a:schemeClr>
                </a:solidFill>
              </a:rPr>
              <a:t>Less common, in which the resultant effect of a function stimulates that function</a:t>
            </a:r>
            <a:endParaRPr lang="en-US" dirty="0">
              <a:solidFill>
                <a:schemeClr val="tx1">
                  <a:lumMod val="95000"/>
                  <a:lumOff val="5000"/>
                </a:schemeClr>
              </a:solidFill>
            </a:endParaRPr>
          </a:p>
          <a:p>
            <a:pPr marL="0" indent="0">
              <a:buNone/>
            </a:pPr>
            <a:r>
              <a:rPr lang="en-CA" dirty="0">
                <a:solidFill>
                  <a:schemeClr val="tx1">
                    <a:lumMod val="95000"/>
                    <a:lumOff val="5000"/>
                  </a:schemeClr>
                </a:solidFill>
              </a:rPr>
              <a:t>• It leads to instability of internal environment and often death due to vicious circle (death cycles) e.g.</a:t>
            </a: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348257"/>
            <a:ext cx="9753600" cy="3777907"/>
          </a:xfrm>
          <a:prstGeom prst="rect">
            <a:avLst/>
          </a:prstGeom>
        </p:spPr>
      </p:pic>
    </p:spTree>
    <p:extLst>
      <p:ext uri="{BB962C8B-B14F-4D97-AF65-F5344CB8AC3E}">
        <p14:creationId xmlns:p14="http://schemas.microsoft.com/office/powerpoint/2010/main" val="3630072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 y="708818"/>
            <a:ext cx="11369040" cy="5745163"/>
          </a:xfrm>
        </p:spPr>
        <p:txBody>
          <a:bodyPr>
            <a:normAutofit/>
          </a:bodyPr>
          <a:lstStyle/>
          <a:p>
            <a:pPr marL="0" indent="0">
              <a:buNone/>
            </a:pPr>
            <a:r>
              <a:rPr lang="en-CA" dirty="0">
                <a:solidFill>
                  <a:schemeClr val="tx1"/>
                </a:solidFill>
              </a:rPr>
              <a:t>• Positive feedback can some times be useful, i.e., operate in the body</a:t>
            </a:r>
            <a:r>
              <a:rPr lang="en-US" dirty="0">
                <a:solidFill>
                  <a:schemeClr val="tx1"/>
                </a:solidFill>
              </a:rPr>
              <a:t> </a:t>
            </a:r>
            <a:r>
              <a:rPr lang="en-CA" dirty="0">
                <a:solidFill>
                  <a:schemeClr val="tx1"/>
                </a:solidFill>
              </a:rPr>
              <a:t>to complete certain function e.g. , process of parturition (labor) Stretch of uterine cervix                   reflex uterine contraction	    descend of Baby             more  stretch of cervix	             more uterine contraction</a:t>
            </a:r>
          </a:p>
          <a:p>
            <a:pPr marL="0" indent="0">
              <a:buNone/>
            </a:pPr>
            <a:r>
              <a:rPr lang="en-CA" dirty="0">
                <a:solidFill>
                  <a:schemeClr val="tx1"/>
                </a:solidFill>
              </a:rPr>
              <a:t>          more</a:t>
            </a:r>
            <a:r>
              <a:rPr lang="en-US" dirty="0">
                <a:solidFill>
                  <a:schemeClr val="tx1"/>
                </a:solidFill>
              </a:rPr>
              <a:t> </a:t>
            </a:r>
            <a:r>
              <a:rPr lang="en-CA" dirty="0">
                <a:solidFill>
                  <a:schemeClr val="tx1"/>
                </a:solidFill>
              </a:rPr>
              <a:t>Descend of baby and so on until labor is complete </a:t>
            </a:r>
            <a:endParaRPr lang="en-US" dirty="0">
              <a:solidFill>
                <a:schemeClr val="tx1"/>
              </a:solidFill>
            </a:endParaRPr>
          </a:p>
          <a:p>
            <a:pPr marL="0" indent="0">
              <a:buNone/>
            </a:pPr>
            <a:br>
              <a:rPr lang="en-CA" dirty="0">
                <a:solidFill>
                  <a:schemeClr val="tx1"/>
                </a:solidFill>
              </a:rPr>
            </a:br>
            <a:r>
              <a:rPr lang="en-CA" dirty="0">
                <a:solidFill>
                  <a:schemeClr val="tx1"/>
                </a:solidFill>
              </a:rPr>
              <a:t> </a:t>
            </a:r>
            <a:endParaRPr lang="en-US" dirty="0">
              <a:solidFill>
                <a:schemeClr val="tx1"/>
              </a:solidFill>
            </a:endParaRPr>
          </a:p>
          <a:p>
            <a:pPr marL="0" indent="0">
              <a:buNone/>
            </a:pPr>
            <a:r>
              <a:rPr lang="en-US" dirty="0">
                <a:solidFill>
                  <a:schemeClr val="tx1"/>
                </a:solidFill>
              </a:rPr>
              <a:t>   </a:t>
            </a:r>
          </a:p>
        </p:txBody>
      </p:sp>
      <p:sp>
        <p:nvSpPr>
          <p:cNvPr id="4" name="Right Arrow 3"/>
          <p:cNvSpPr/>
          <p:nvPr/>
        </p:nvSpPr>
        <p:spPr>
          <a:xfrm>
            <a:off x="8458200" y="1101931"/>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889760" y="1421971"/>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818120" y="1421971"/>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465320" y="1421971"/>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11480" y="187452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BA06E18-F5C5-488D-8379-D20E022D6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739" y="2333848"/>
            <a:ext cx="5510521" cy="4137209"/>
          </a:xfrm>
          <a:prstGeom prst="rect">
            <a:avLst/>
          </a:prstGeom>
        </p:spPr>
      </p:pic>
    </p:spTree>
    <p:extLst>
      <p:ext uri="{BB962C8B-B14F-4D97-AF65-F5344CB8AC3E}">
        <p14:creationId xmlns:p14="http://schemas.microsoft.com/office/powerpoint/2010/main" val="196487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D80CA-843A-4D34-B9A7-2B189B4835F0}"/>
              </a:ext>
            </a:extLst>
          </p:cNvPr>
          <p:cNvPicPr>
            <a:picLocks noChangeAspect="1"/>
          </p:cNvPicPr>
          <p:nvPr/>
        </p:nvPicPr>
        <p:blipFill>
          <a:blip r:embed="rId2"/>
          <a:stretch>
            <a:fillRect/>
          </a:stretch>
        </p:blipFill>
        <p:spPr>
          <a:xfrm>
            <a:off x="397087" y="605775"/>
            <a:ext cx="5017876" cy="5646450"/>
          </a:xfrm>
          <a:prstGeom prst="rect">
            <a:avLst/>
          </a:prstGeom>
          <a:ln>
            <a:noFill/>
          </a:ln>
          <a:effectLst>
            <a:softEdge rad="112500"/>
          </a:effectLst>
        </p:spPr>
      </p:pic>
      <p:pic>
        <p:nvPicPr>
          <p:cNvPr id="6" name="Picture 5">
            <a:extLst>
              <a:ext uri="{FF2B5EF4-FFF2-40B4-BE49-F238E27FC236}">
                <a16:creationId xmlns:a16="http://schemas.microsoft.com/office/drawing/2014/main" id="{B47CEF50-3395-4C88-9C75-0D1869278439}"/>
              </a:ext>
            </a:extLst>
          </p:cNvPr>
          <p:cNvPicPr>
            <a:picLocks noChangeAspect="1"/>
          </p:cNvPicPr>
          <p:nvPr/>
        </p:nvPicPr>
        <p:blipFill>
          <a:blip r:embed="rId3"/>
          <a:stretch>
            <a:fillRect/>
          </a:stretch>
        </p:blipFill>
        <p:spPr>
          <a:xfrm>
            <a:off x="6600825" y="605774"/>
            <a:ext cx="5194088" cy="5646450"/>
          </a:xfrm>
          <a:prstGeom prst="rect">
            <a:avLst/>
          </a:prstGeom>
          <a:ln>
            <a:noFill/>
          </a:ln>
          <a:effectLst>
            <a:softEdge rad="112500"/>
          </a:effectLst>
        </p:spPr>
      </p:pic>
      <p:sp>
        <p:nvSpPr>
          <p:cNvPr id="7" name="Arrow: Right 6">
            <a:extLst>
              <a:ext uri="{FF2B5EF4-FFF2-40B4-BE49-F238E27FC236}">
                <a16:creationId xmlns:a16="http://schemas.microsoft.com/office/drawing/2014/main" id="{D31BE60C-A4D9-43C5-B87D-FF2214A1209C}"/>
              </a:ext>
            </a:extLst>
          </p:cNvPr>
          <p:cNvSpPr/>
          <p:nvPr/>
        </p:nvSpPr>
        <p:spPr>
          <a:xfrm>
            <a:off x="5453063" y="3050380"/>
            <a:ext cx="1138237" cy="757238"/>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049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17541D-3391-4E62-A1AD-9C6871FA344C}"/>
              </a:ext>
            </a:extLst>
          </p:cNvPr>
          <p:cNvPicPr>
            <a:picLocks noChangeAspect="1"/>
          </p:cNvPicPr>
          <p:nvPr/>
        </p:nvPicPr>
        <p:blipFill>
          <a:blip r:embed="rId2"/>
          <a:stretch>
            <a:fillRect/>
          </a:stretch>
        </p:blipFill>
        <p:spPr>
          <a:xfrm>
            <a:off x="261937" y="1637228"/>
            <a:ext cx="7038975" cy="4676775"/>
          </a:xfrm>
          <a:prstGeom prst="rect">
            <a:avLst/>
          </a:prstGeom>
        </p:spPr>
      </p:pic>
      <p:sp>
        <p:nvSpPr>
          <p:cNvPr id="6" name="Rectangle 5">
            <a:extLst>
              <a:ext uri="{FF2B5EF4-FFF2-40B4-BE49-F238E27FC236}">
                <a16:creationId xmlns:a16="http://schemas.microsoft.com/office/drawing/2014/main" id="{C75B9DDF-2AA7-47A9-9B09-D44A067F4359}"/>
              </a:ext>
            </a:extLst>
          </p:cNvPr>
          <p:cNvSpPr/>
          <p:nvPr/>
        </p:nvSpPr>
        <p:spPr>
          <a:xfrm>
            <a:off x="3273861" y="301109"/>
            <a:ext cx="5129930" cy="1107996"/>
          </a:xfrm>
          <a:prstGeom prst="rect">
            <a:avLst/>
          </a:prstGeom>
        </p:spPr>
        <p:txBody>
          <a:bodyPr wrap="none">
            <a:spAutoFit/>
          </a:bodyPr>
          <a:lstStyle/>
          <a:p>
            <a:pPr algn="ctr"/>
            <a:r>
              <a:rPr lang="en-CA" sz="6600" b="1" dirty="0" err="1">
                <a:solidFill>
                  <a:schemeClr val="tx1">
                    <a:lumMod val="95000"/>
                    <a:lumOff val="5000"/>
                  </a:schemeClr>
                </a:solidFill>
                <a:latin typeface="Baskerville Old Face" panose="02020602080505020303" pitchFamily="18" charset="0"/>
              </a:rPr>
              <a:t>Donnan</a:t>
            </a:r>
            <a:r>
              <a:rPr lang="en-CA" sz="6600" b="1" dirty="0">
                <a:solidFill>
                  <a:schemeClr val="tx1">
                    <a:lumMod val="95000"/>
                    <a:lumOff val="5000"/>
                  </a:schemeClr>
                </a:solidFill>
                <a:latin typeface="Baskerville Old Face" panose="02020602080505020303" pitchFamily="18" charset="0"/>
              </a:rPr>
              <a:t> Effect</a:t>
            </a:r>
            <a:endParaRPr lang="en-US" sz="6600" b="1" dirty="0">
              <a:solidFill>
                <a:schemeClr val="tx1">
                  <a:lumMod val="95000"/>
                  <a:lumOff val="5000"/>
                </a:schemeClr>
              </a:solidFill>
              <a:latin typeface="Baskerville Old Face" panose="02020602080505020303" pitchFamily="18" charset="0"/>
            </a:endParaRPr>
          </a:p>
        </p:txBody>
      </p:sp>
    </p:spTree>
    <p:extLst>
      <p:ext uri="{BB962C8B-B14F-4D97-AF65-F5344CB8AC3E}">
        <p14:creationId xmlns:p14="http://schemas.microsoft.com/office/powerpoint/2010/main" val="1591060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3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D4CB3-552A-4820-ACA9-0BAE1D9E92E1}"/>
              </a:ext>
            </a:extLst>
          </p:cNvPr>
          <p:cNvPicPr>
            <a:picLocks noChangeAspect="1"/>
          </p:cNvPicPr>
          <p:nvPr/>
        </p:nvPicPr>
        <p:blipFill>
          <a:blip r:embed="rId2"/>
          <a:stretch>
            <a:fillRect/>
          </a:stretch>
        </p:blipFill>
        <p:spPr>
          <a:xfrm>
            <a:off x="6400801" y="1030126"/>
            <a:ext cx="4861311" cy="4797747"/>
          </a:xfrm>
          <a:prstGeom prst="rect">
            <a:avLst/>
          </a:prstGeom>
        </p:spPr>
      </p:pic>
      <p:pic>
        <p:nvPicPr>
          <p:cNvPr id="5" name="Picture 4">
            <a:extLst>
              <a:ext uri="{FF2B5EF4-FFF2-40B4-BE49-F238E27FC236}">
                <a16:creationId xmlns:a16="http://schemas.microsoft.com/office/drawing/2014/main" id="{EA4356DB-0D56-4A28-9C63-9637902F98B5}"/>
              </a:ext>
            </a:extLst>
          </p:cNvPr>
          <p:cNvPicPr>
            <a:picLocks noChangeAspect="1"/>
          </p:cNvPicPr>
          <p:nvPr/>
        </p:nvPicPr>
        <p:blipFill>
          <a:blip r:embed="rId3"/>
          <a:stretch>
            <a:fillRect/>
          </a:stretch>
        </p:blipFill>
        <p:spPr>
          <a:xfrm>
            <a:off x="518896" y="1030125"/>
            <a:ext cx="4790302" cy="4797747"/>
          </a:xfrm>
          <a:prstGeom prst="rect">
            <a:avLst/>
          </a:prstGeom>
        </p:spPr>
      </p:pic>
    </p:spTree>
    <p:extLst>
      <p:ext uri="{BB962C8B-B14F-4D97-AF65-F5344CB8AC3E}">
        <p14:creationId xmlns:p14="http://schemas.microsoft.com/office/powerpoint/2010/main" val="422922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C391-43F2-49E4-9484-5C3D21160E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6FE8F7-CAD0-4613-9C93-E7D75891C57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6A48DB-2513-4C97-B7DD-7FD9AEF46FC6}"/>
              </a:ext>
            </a:extLst>
          </p:cNvPr>
          <p:cNvPicPr>
            <a:picLocks noChangeAspect="1"/>
          </p:cNvPicPr>
          <p:nvPr/>
        </p:nvPicPr>
        <p:blipFill>
          <a:blip r:embed="rId2"/>
          <a:stretch>
            <a:fillRect/>
          </a:stretch>
        </p:blipFill>
        <p:spPr>
          <a:xfrm>
            <a:off x="228602" y="253084"/>
            <a:ext cx="11715748" cy="6347741"/>
          </a:xfrm>
          <a:prstGeom prst="rect">
            <a:avLst/>
          </a:prstGeom>
        </p:spPr>
      </p:pic>
    </p:spTree>
    <p:extLst>
      <p:ext uri="{BB962C8B-B14F-4D97-AF65-F5344CB8AC3E}">
        <p14:creationId xmlns:p14="http://schemas.microsoft.com/office/powerpoint/2010/main" val="1896326499"/>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1299</TotalTime>
  <Words>3101</Words>
  <Application>Microsoft Office PowerPoint</Application>
  <PresentationFormat>Widescreen</PresentationFormat>
  <Paragraphs>219</Paragraphs>
  <Slides>47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 Black</vt:lpstr>
      <vt:lpstr>Baskerville Old Face</vt:lpstr>
      <vt:lpstr>Bodoni MT Black</vt:lpstr>
      <vt:lpstr>Calibri</vt:lpstr>
      <vt:lpstr>Candara</vt:lpstr>
      <vt:lpstr>Century Schoolbook</vt:lpstr>
      <vt:lpstr>Corbel</vt:lpstr>
      <vt:lpstr>Wingdings</vt:lpstr>
      <vt:lpstr>Basis</vt:lpstr>
      <vt:lpstr> introduction to Human Physiology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Donnan equilibrium</vt:lpstr>
      <vt:lpstr>Body Water </vt:lpstr>
      <vt:lpstr>PowerPoint Presentation</vt:lpstr>
      <vt:lpstr>PowerPoint Presentation</vt:lpstr>
      <vt:lpstr>PowerPoint Presentation</vt:lpstr>
      <vt:lpstr>Body Water</vt:lpstr>
      <vt:lpstr>Additional note…</vt:lpstr>
      <vt:lpstr>Normal variation</vt:lpstr>
      <vt:lpstr>PowerPoint Presentation</vt:lpstr>
      <vt:lpstr>Distribution of ions in ICF and ECF (in mEq/L)</vt:lpstr>
      <vt:lpstr>Functions (importance) of body water </vt:lpstr>
      <vt:lpstr>PowerPoint Presentation</vt:lpstr>
      <vt:lpstr>Functions (importance) of body water </vt:lpstr>
      <vt:lpstr>Functions (importance) of body water </vt:lpstr>
      <vt:lpstr>PowerPoint Presentation</vt:lpstr>
      <vt:lpstr>PowerPoint Presentation</vt:lpstr>
      <vt:lpstr>PowerPoint Presentation</vt:lpstr>
      <vt:lpstr>Measurement of body water compartments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Homeostasis</vt:lpstr>
      <vt:lpstr>PowerPoint Presentation</vt:lpstr>
      <vt:lpstr>The function of these biological systems is  regulated by 2 control systems:- </vt:lpstr>
      <vt:lpstr>Feedback control of the homeostatic mechanisms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Physiology </dc:title>
  <dc:creator>abdallah hattab</dc:creator>
  <cp:lastModifiedBy>abdallah hattab</cp:lastModifiedBy>
  <cp:revision>56</cp:revision>
  <dcterms:created xsi:type="dcterms:W3CDTF">2020-02-03T10:46:10Z</dcterms:created>
  <dcterms:modified xsi:type="dcterms:W3CDTF">2020-02-05T18:26:44Z</dcterms:modified>
</cp:coreProperties>
</file>