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8" r:id="rId4"/>
    <p:sldId id="259" r:id="rId5"/>
    <p:sldId id="273" r:id="rId6"/>
    <p:sldId id="262" r:id="rId7"/>
    <p:sldId id="263" r:id="rId8"/>
    <p:sldId id="264" r:id="rId9"/>
    <p:sldId id="286" r:id="rId10"/>
    <p:sldId id="287" r:id="rId11"/>
    <p:sldId id="281" r:id="rId12"/>
    <p:sldId id="283" r:id="rId13"/>
    <p:sldId id="285" r:id="rId14"/>
    <p:sldId id="265" r:id="rId15"/>
    <p:sldId id="266" r:id="rId16"/>
    <p:sldId id="274" r:id="rId17"/>
    <p:sldId id="275" r:id="rId18"/>
    <p:sldId id="267" r:id="rId19"/>
    <p:sldId id="277" r:id="rId20"/>
    <p:sldId id="268" r:id="rId21"/>
    <p:sldId id="269" r:id="rId22"/>
    <p:sldId id="270" r:id="rId23"/>
    <p:sldId id="288" r:id="rId24"/>
    <p:sldId id="289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4192" autoAdjust="0"/>
  </p:normalViewPr>
  <p:slideViewPr>
    <p:cSldViewPr snapToObjects="1">
      <p:cViewPr>
        <p:scale>
          <a:sx n="60" d="100"/>
          <a:sy n="60" d="100"/>
        </p:scale>
        <p:origin x="-10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01:55.004"/>
    </inkml:context>
    <inkml:brush xml:id="br0">
      <inkml:brushProperty name="width" value="0.26458" units="cm"/>
      <inkml:brushProperty name="height" value="0.52917" units="cm"/>
      <inkml:brushProperty name="color" value="#008500"/>
      <inkml:brushProperty name="tip" value="rectangle"/>
      <inkml:brushProperty name="rasterOp" value="maskPen"/>
    </inkml:brush>
  </inkml:definitions>
  <inkml:trace contextRef="#ctx0" brushRef="#br0">264 354,'-33'69,"6"3,27 8,-9 10,-1-40,0 0,-4 44,5-44,1-1,8 22,0-1,0-19,0-2,0 1,0 1,9 0,2 8,9-17,0 7,9 1,-7-8,25 7,-13 1,6-8,-2-2,-15-2,6-24,-18 13,7-25,-7 7,9-9,0 0,0 0,1 0,17 0,-14-9,32-20,-22-23,15-10,-18-8,-2-8,-9-5,-14 25,0-2,3-1,-1-1,-1-8,-2-1,0 0,1 1,3 4,0 0,-8-5,0 3,8-28,-9 0,0 53,0 5,-9 27,-11 2,-11 9,-1-9,-6 7,16-7,-7 9,0 0,6 0,3 18,11 31,8-2,2 7,-1 6,0 5,0 17,0 4,0-5,0 1,0 0,0-1,0 5,0-4,0-18,0-3,4 1,1-5,6 6,9-25,1-29,-1-9,9 0,11 0,-15-9,19-29,-30-25,1 15,-1-5,-7-6,-3-3,1-3,-1-2,-1-3,-6 0,-12 3,-6 2,-1-2,-9 4,-24 4,-9 6,3 4,-3 6,-2 9,0 8,5 8,3 7,-16 2,7 9,45 27,4 33,18 34,0-26,0 3,0-9,0 1,0 11,0 0,-1-16,2-2,1 0,5-3,22 28,14-39,17-15,9-27,12 0,2-18,-12-40,-39 15,-6-8,-7-16,-6-7,-2-5,-2-3,-3-12,-3-2,-2 7,-2 1,-2-3,-3 3,-6 20,-5 4,-3 11,-3 6,-28-23,10 39,12 13,9 18,0 0,0 63,5 2,1 11,6-13,1 5,0 2,-3 7,-1 1,2 0,4-7,2-2,0-1,-2 20,1-4,4-15,0-4,0-8,0-6,0 9,9-29,20-13,32-18,13-45,6-10,-42-5,-7-8,-7 12,-5-4,3-28,-6-8,-10 19,-5-4,-6 0,-6 2,-6 0,-2 0,1-7,-2-1,-9 11,-22 4,-7 12,8 17,-1 10,1 16,-1 14,4 17,2 17,3 23,3 18,4 3,5 3,5 3,2 4,3-5,1 4,2 1,3-3,2 11,3-4,4-2,3-11,3-2,0-3,-2 24,2-6,0-15,7-7,30 22,-3-49,33-22,-26-18,16-9,-18-26,-2-12,6-5,-3-6,7-25,-4-6,-16 27,-1-1,-3 0,4-33,-5-1,-11 29,-1-1,-3 3,3-19,-4 4,-6 4,-2 9,1 3,0 9,0 36,-9 9,-2 2,-9 9,0 27,0 24,8 41,7-30,2 5,2 13,2 2,-1 4,0 2,0 3,0-1,0-11,0-6,0-19,0-5,0 27,8-53,4-5,17-18,-7-9,7-11,0-39,-6-5,-8 12,-1-4,-7 5,-3-1,1-3,-1-2,-4 2,0 1,0-29,-9 14,-2 28,-18 3,6 16,3 2,11 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29.138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564 605,'-127'-139,"66"79,7 6,3-4,-16-3,22 7,-13-13,18 34,17-5,5 18,9 8,-2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06:03.869"/>
    </inkml:context>
    <inkml:brush xml:id="br0">
      <inkml:brushProperty name="width" value="0.26458" units="cm"/>
      <inkml:brushProperty name="height" value="0.52917" units="cm"/>
      <inkml:brushProperty name="color" value="#008500"/>
      <inkml:brushProperty name="tip" value="rectangle"/>
      <inkml:brushProperty name="rasterOp" value="maskPen"/>
    </inkml:brush>
  </inkml:definitions>
  <inkml:trace contextRef="#ctx0" brushRef="#br0">372 0,'-63'147,"34"-72,3-4,9-19,3-1,3 2,1 2,-6-1,1 0,5 41,3 4,7-30,0-4,0 1,7-5,10 14,9-23,8 4,-1-28,1 4,-1-23,1-2,-8-7,-2 0,-7 0,0-7,0-25,-8-5,6-28,-6 5,1-15,-3-1,1-8,-7-8,3 42,0 0,-4-1,0-1,0-6,0 0,0 7,0 0,0-4,0 2,0-33,0 4,0 37,0 6,-8 29,-8 10,-10 25,-15 18,-2 31,21-29,1 4,-2 11,5 5,7-2,3 2,-1 3,3-1,5-8,2-1,-2-7,2-1,14 41,19-22,10-18,14-20,-7-21,-9-3,14-7,-11-7,6-32,-3-23,-20-31,-11 33,-2-3,-9-12,-3-2,1 7,0-1,-2-12,-4 3,-7 26,-5 4,-21-34,-17 35,-21 33,4 8,-15 8,-8 30,45-10,1 5,-2 10,3 6,1 7,4 3,7-4,6 1,7 9,7 2,3-8,5 1,4 1,2 2,-1 2,0 1,-2 2,4 0,11 3,3 1,-3-4,4-3,11-12,2-4,13 24,-2-31,-7-17,7-10,2-14,7-25,8-20,-13-32,-16 39,-2-3,-15-13,-4-2,8 7,-2-1,-12-10,-2 1,4 13,-1 4,-3-35,-7 26,-25 24,-5 10,-21 15,-7 1,3 8,-5 0,9 0,15 15,2 11,23 17,3 7,15-7,0 6,0-14,0 6,0-15,7-1,2-16,8 6,0 2,0 1,0 7,-1-9,9 16,-14-11,11 10,-13-14,1 0,5-8,-6-1,23-1,3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16.958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866 1,'-69'9,"-3"29,1 7,26-16,2 2,-22 27,-13-15,18 6,8-9,-6-9,7 7,-1-6,-6-1,15-11,12 7,13-5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20.009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1 1,'69'44,"3"-8,8-36,10 0,1 0,1 0,-2 9,-1-7,-15 16,-5-15,-19 14,-19-14,-2 15,-9-16,18 34,14-3,19 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20.925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0 0,'83'56,"4"-11,-6-45,2 9,-3 11,7 2,-13 7,7-8,-12-1,-8 0,-10 9,16 11,-4 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22.809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1 1,'40'89,"-8"-43,3 0,-8 0,2 0,9 0,2-3,21 20,-10 4,-2-33,-8 4,-19-18,5-9,-25 7,16-16,11 43,22-9,21 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24.961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625 0,'-81'112,"41"-52,0-1,-4-6,-2-3,0-4,0-1,9-3,1-5,-23 5,30-13,9-20,9 27,-34 0,0 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26.444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524 1,'-76'56,"11"-12,36-44,7 0,-8 0,10 9,0-7,0 16,0-15,0 6,-9 0,-3 2,10 9,-5-9,-11 43,-16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22:41:28.026"/>
    </inkml:context>
    <inkml:brush xml:id="br0">
      <inkml:brushProperty name="width" value="0.26458" units="cm"/>
      <inkml:brushProperty name="height" value="0.52917" units="cm"/>
      <inkml:brushProperty name="color" value="#DF1300"/>
      <inkml:brushProperty name="tip" value="rectangle"/>
      <inkml:brushProperty name="rasterOp" value="maskPen"/>
    </inkml:brush>
  </inkml:definitions>
  <inkml:trace contextRef="#ctx0" brushRef="#br0">806 544,'-119'-87,"64"47,7 6,8 5,-9-3,-3 1,-17-7,15 7,-13-10,7 1,6 0,-4 0,18 8,17 12,5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10EC-4F49-F743-812A-000FA9D74CE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CF3C-EFE8-7C4F-8322-8151A70DF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1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URTI : upper respiratory tract infection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LRTI: lower respiratory tract infection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STI : sexually transmitted infection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CF3C-EFE8-7C4F-8322-8151A70DF9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37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b="1" i="1" dirty="0" smtClean="0">
                <a:latin typeface="Arial" pitchFamily="34" charset="0"/>
                <a:cs typeface="Arial" pitchFamily="34" charset="0"/>
              </a:rPr>
              <a:t>infants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the entire epiphysis, which is still largely cartilaginous, may be severely damaged.</a:t>
            </a:r>
          </a:p>
          <a:p>
            <a:pPr algn="l" rtl="0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In older </a:t>
            </a:r>
            <a:r>
              <a:rPr lang="en-US" altLang="en-US" b="1" i="1" dirty="0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, vascular occlusion may lead to necrosis of the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epiphyseal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bone.</a:t>
            </a:r>
          </a:p>
          <a:p>
            <a:pPr algn="l" rtl="0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b="1" i="1" dirty="0" smtClean="0">
                <a:latin typeface="Arial" pitchFamily="34" charset="0"/>
                <a:cs typeface="Arial" pitchFamily="34" charset="0"/>
              </a:rPr>
              <a:t>adults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the effects are usually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conﬁned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to the articular cartilage, but in late cases there may be extensive erosion due to Synovial proliferation and 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ingrowth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=======================================</a:t>
            </a:r>
            <a:r>
              <a:rPr lang="en-US" alt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</a:p>
          <a:p>
            <a:pPr algn="l" rtl="0"/>
            <a:r>
              <a:rPr lang="en-US" altLang="en-US" b="1" dirty="0" smtClean="0">
                <a:latin typeface="Arial" pitchFamily="34" charset="0"/>
                <a:cs typeface="Arial" pitchFamily="34" charset="0"/>
              </a:rPr>
              <a:t>bony </a:t>
            </a:r>
            <a:r>
              <a:rPr lang="en-US" altLang="en-US" b="1" u="sng" dirty="0" smtClean="0">
                <a:latin typeface="Arial" pitchFamily="34" charset="0"/>
                <a:cs typeface="Arial" pitchFamily="34" charset="0"/>
              </a:rPr>
              <a:t>ankylosis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 union of the bones of a joint by loss of articular cartilage, resulting in complete immobility.</a:t>
            </a:r>
            <a:endParaRPr lang="en-US" alt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D85683-8FB9-4649-9230-9B7C7B636C8C}" type="slidenum">
              <a:rPr lang="ar-JO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Patients with rheumatoid arthritis, and especially </a:t>
            </a:r>
          </a:p>
          <a:p>
            <a:r>
              <a:rPr lang="en-US" sz="1200" dirty="0" smtClean="0"/>
              <a:t>those on corticosteroid treatment, may develop a </a:t>
            </a:r>
          </a:p>
          <a:p>
            <a:r>
              <a:rPr lang="en-US" sz="1200" dirty="0" smtClean="0"/>
              <a:t>‘</a:t>
            </a:r>
            <a:r>
              <a:rPr lang="en-US" sz="1200" dirty="0" smtClean="0">
                <a:solidFill>
                  <a:schemeClr val="accent1"/>
                </a:solidFill>
              </a:rPr>
              <a:t>silent</a:t>
            </a:r>
            <a:r>
              <a:rPr lang="en-US" sz="1200" dirty="0" smtClean="0"/>
              <a:t>’ joint infection. Suspicion may be aroused </a:t>
            </a:r>
          </a:p>
          <a:p>
            <a:r>
              <a:rPr lang="en-US" sz="1200" dirty="0" smtClean="0"/>
              <a:t>by an unexplained </a:t>
            </a:r>
            <a:r>
              <a:rPr lang="en-US" sz="1200" u="sng" dirty="0" smtClean="0"/>
              <a:t>deterioration</a:t>
            </a:r>
            <a:r>
              <a:rPr lang="en-US" sz="1200" dirty="0" smtClean="0"/>
              <a:t> in the patient’s </a:t>
            </a:r>
          </a:p>
          <a:p>
            <a:r>
              <a:rPr lang="en-US" sz="1200" dirty="0" smtClean="0"/>
              <a:t>general condition; every joint should be carefully </a:t>
            </a:r>
          </a:p>
          <a:p>
            <a:r>
              <a:rPr lang="en-US" sz="1200" dirty="0" smtClean="0"/>
              <a:t>examined.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CF3C-EFE8-7C4F-8322-8151A70DF9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38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dirty="0" smtClean="0">
                <a:cs typeface="Arial" pitchFamily="34" charset="0"/>
              </a:rPr>
              <a:t>Position of  patient with septic arthritis  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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flexion and external rotation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max stretch to the joint capsule</a:t>
            </a:r>
          </a:p>
          <a:p>
            <a:pPr algn="l" rtl="0">
              <a:defRPr/>
            </a:pPr>
            <a:r>
              <a:rPr lang="en-US" dirty="0" smtClean="0">
                <a:cs typeface="Arial" pitchFamily="34" charset="0"/>
                <a:sym typeface="Wingdings" pitchFamily="2" charset="2"/>
              </a:rPr>
              <a:t>X ray joint blurring</a:t>
            </a:r>
            <a:endParaRPr lang="en-US" dirty="0" smtClean="0">
              <a:cs typeface="Arial" pitchFamily="34" charset="0"/>
            </a:endParaRPr>
          </a:p>
          <a:p>
            <a:pPr algn="l" rtl="0">
              <a:defRPr/>
            </a:pPr>
            <a:endParaRPr lang="ar-JO" dirty="0"/>
          </a:p>
        </p:txBody>
      </p:sp>
      <p:sp>
        <p:nvSpPr>
          <p:cNvPr id="542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D480EE-B3C8-4CA4-A4D9-CDDEF8F4F38C}" type="slidenum">
              <a:rPr lang="ar-JO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4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customXml" Target="../ink/ink8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3.xml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6.png"/><Relationship Id="rId19" Type="http://schemas.openxmlformats.org/officeDocument/2006/relationships/customXml" Target="../ink/ink7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025" y="38100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Septic arthritis </a:t>
            </a:r>
            <a:endParaRPr lang="en-US" sz="7200" b="1" dirty="0"/>
          </a:p>
        </p:txBody>
      </p:sp>
    </p:spTree>
    <p:extLst>
      <p:ext uri="{BB962C8B-B14F-4D97-AF65-F5344CB8AC3E}">
        <p14:creationId xmlns="" xmlns:p14="http://schemas.microsoft.com/office/powerpoint/2010/main" val="16343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228600"/>
            <a:ext cx="3238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In</a:t>
            </a:r>
            <a:r>
              <a:rPr sz="4400" b="0" spc="-6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children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066" y="1158495"/>
            <a:ext cx="8586893" cy="304506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10" dirty="0" smtClean="0">
                <a:cs typeface="Calibri"/>
              </a:rPr>
              <a:t>      </a:t>
            </a:r>
            <a:r>
              <a:rPr sz="2000" spc="-10" dirty="0" smtClean="0">
                <a:cs typeface="Calibri"/>
              </a:rPr>
              <a:t>Acute </a:t>
            </a:r>
            <a:r>
              <a:rPr sz="2000" spc="-5" dirty="0">
                <a:cs typeface="Calibri"/>
              </a:rPr>
              <a:t>pain </a:t>
            </a:r>
            <a:r>
              <a:rPr sz="2000" dirty="0">
                <a:cs typeface="Calibri"/>
              </a:rPr>
              <a:t>in a </a:t>
            </a:r>
            <a:r>
              <a:rPr sz="2000" spc="-5" dirty="0">
                <a:cs typeface="Calibri"/>
              </a:rPr>
              <a:t>single </a:t>
            </a:r>
            <a:r>
              <a:rPr sz="2000" spc="-15" dirty="0">
                <a:cs typeface="Calibri"/>
              </a:rPr>
              <a:t>large </a:t>
            </a:r>
            <a:r>
              <a:rPr sz="2000" spc="-5" dirty="0">
                <a:cs typeface="Calibri"/>
              </a:rPr>
              <a:t>joint (</a:t>
            </a:r>
            <a:r>
              <a:rPr sz="2000" spc="-5" dirty="0">
                <a:solidFill>
                  <a:srgbClr val="FF0000"/>
                </a:solidFill>
                <a:cs typeface="Calibri"/>
              </a:rPr>
              <a:t>commonly  </a:t>
            </a:r>
            <a:r>
              <a:rPr sz="2000" dirty="0">
                <a:solidFill>
                  <a:srgbClr val="FF0000"/>
                </a:solidFill>
                <a:cs typeface="Calibri"/>
              </a:rPr>
              <a:t>the </a:t>
            </a:r>
            <a:r>
              <a:rPr sz="2000" spc="-5" dirty="0" smtClean="0">
                <a:solidFill>
                  <a:srgbClr val="FF0000"/>
                </a:solidFill>
                <a:cs typeface="Calibri"/>
              </a:rPr>
              <a:t>hip</a:t>
            </a:r>
            <a:r>
              <a:rPr lang="en-US" sz="2000" spc="-5" dirty="0" smtClean="0">
                <a:cs typeface="Calibri"/>
              </a:rPr>
              <a:t>)</a:t>
            </a:r>
            <a:endParaRPr sz="2000" dirty="0">
              <a:cs typeface="Calibri"/>
            </a:endParaRPr>
          </a:p>
          <a:p>
            <a:pPr marL="355600" marR="2094864" indent="-342900">
              <a:lnSpc>
                <a:spcPct val="80000"/>
              </a:lnSpc>
              <a:spcBef>
                <a:spcPts val="675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10" dirty="0" smtClean="0">
                <a:cs typeface="Calibri"/>
              </a:rPr>
              <a:t>      </a:t>
            </a:r>
            <a:r>
              <a:rPr sz="2000" spc="-10" dirty="0" smtClean="0">
                <a:cs typeface="Calibri"/>
              </a:rPr>
              <a:t>Reluctance </a:t>
            </a:r>
            <a:r>
              <a:rPr sz="2000" spc="-15" dirty="0">
                <a:cs typeface="Calibri"/>
              </a:rPr>
              <a:t>to </a:t>
            </a:r>
            <a:r>
              <a:rPr sz="2000" spc="-5" dirty="0">
                <a:cs typeface="Calibri"/>
              </a:rPr>
              <a:t>move </a:t>
            </a:r>
            <a:r>
              <a:rPr sz="2000" dirty="0">
                <a:cs typeface="Calibri"/>
              </a:rPr>
              <a:t>the</a:t>
            </a:r>
            <a:r>
              <a:rPr sz="2000" spc="-85" dirty="0">
                <a:cs typeface="Calibri"/>
              </a:rPr>
              <a:t> </a:t>
            </a:r>
            <a:r>
              <a:rPr sz="2000" dirty="0">
                <a:cs typeface="Calibri"/>
              </a:rPr>
              <a:t>limb  </a:t>
            </a:r>
            <a:r>
              <a:rPr sz="2000" spc="-10" dirty="0">
                <a:cs typeface="Calibri"/>
              </a:rPr>
              <a:t>(pseudoparesis)</a:t>
            </a:r>
            <a:endParaRPr sz="20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15" dirty="0" smtClean="0">
                <a:cs typeface="Calibri"/>
              </a:rPr>
              <a:t>      </a:t>
            </a:r>
            <a:r>
              <a:rPr sz="2000" spc="-15" dirty="0" smtClean="0">
                <a:cs typeface="Calibri"/>
              </a:rPr>
              <a:t>Fever</a:t>
            </a:r>
            <a:endParaRPr sz="20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 smtClean="0">
                <a:cs typeface="Calibri"/>
              </a:rPr>
              <a:t>      </a:t>
            </a:r>
            <a:r>
              <a:rPr sz="2000" dirty="0" smtClean="0">
                <a:cs typeface="Calibri"/>
              </a:rPr>
              <a:t>Rapid</a:t>
            </a:r>
            <a:r>
              <a:rPr sz="2000" spc="-5" dirty="0" smtClean="0">
                <a:cs typeface="Calibri"/>
              </a:rPr>
              <a:t> </a:t>
            </a:r>
            <a:r>
              <a:rPr sz="2000" spc="-5" dirty="0">
                <a:cs typeface="Calibri"/>
              </a:rPr>
              <a:t>pulse</a:t>
            </a:r>
            <a:endParaRPr sz="20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cs typeface="Calibri"/>
              </a:rPr>
              <a:t>      </a:t>
            </a:r>
            <a:r>
              <a:rPr sz="2000" spc="-5" dirty="0" smtClean="0">
                <a:cs typeface="Calibri"/>
              </a:rPr>
              <a:t>Joint </a:t>
            </a:r>
            <a:r>
              <a:rPr sz="2000" spc="-5" dirty="0">
                <a:cs typeface="Calibri"/>
              </a:rPr>
              <a:t>swelling </a:t>
            </a:r>
            <a:r>
              <a:rPr sz="2000" dirty="0">
                <a:cs typeface="Calibri"/>
              </a:rPr>
              <a:t>and</a:t>
            </a:r>
            <a:r>
              <a:rPr sz="2000" spc="-3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redness</a:t>
            </a:r>
            <a:endParaRPr sz="20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cs typeface="Calibri"/>
              </a:rPr>
              <a:t>      </a:t>
            </a:r>
            <a:r>
              <a:rPr sz="2000" spc="-5" dirty="0" smtClean="0">
                <a:cs typeface="Calibri"/>
              </a:rPr>
              <a:t>Joint</a:t>
            </a:r>
            <a:r>
              <a:rPr sz="2000" spc="-20" dirty="0" smtClean="0">
                <a:cs typeface="Calibri"/>
              </a:rPr>
              <a:t> </a:t>
            </a:r>
            <a:r>
              <a:rPr sz="2000" spc="-5" dirty="0" smtClean="0">
                <a:cs typeface="Calibri"/>
              </a:rPr>
              <a:t>tenderness</a:t>
            </a:r>
            <a:endParaRPr sz="2000" dirty="0" smtClean="0">
              <a:cs typeface="Calibri"/>
            </a:endParaRPr>
          </a:p>
          <a:p>
            <a:pPr marL="355600" marR="455295" indent="-342900">
              <a:lnSpc>
                <a:spcPts val="2590"/>
              </a:lnSpc>
              <a:spcBef>
                <a:spcPts val="625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dirty="0" smtClean="0">
                <a:cs typeface="Calibri"/>
              </a:rPr>
              <a:t>     </a:t>
            </a:r>
            <a:r>
              <a:rPr sz="2000" dirty="0" smtClean="0">
                <a:cs typeface="Calibri"/>
              </a:rPr>
              <a:t>All </a:t>
            </a:r>
            <a:r>
              <a:rPr sz="2000" spc="-10" dirty="0" smtClean="0">
                <a:cs typeface="Calibri"/>
              </a:rPr>
              <a:t>movements </a:t>
            </a:r>
            <a:r>
              <a:rPr sz="2000" spc="-15" dirty="0" smtClean="0">
                <a:cs typeface="Calibri"/>
              </a:rPr>
              <a:t>are restricted </a:t>
            </a:r>
            <a:r>
              <a:rPr sz="2000" dirty="0" smtClean="0">
                <a:cs typeface="Calibri"/>
              </a:rPr>
              <a:t>and </a:t>
            </a:r>
            <a:r>
              <a:rPr sz="2000" spc="-10" dirty="0" smtClean="0">
                <a:cs typeface="Calibri"/>
              </a:rPr>
              <a:t>often completely </a:t>
            </a:r>
            <a:r>
              <a:rPr sz="2000" dirty="0" smtClean="0">
                <a:cs typeface="Calibri"/>
              </a:rPr>
              <a:t>abolished </a:t>
            </a:r>
            <a:r>
              <a:rPr sz="2000" spc="-10" dirty="0" smtClean="0">
                <a:cs typeface="Calibri"/>
              </a:rPr>
              <a:t>by </a:t>
            </a:r>
            <a:r>
              <a:rPr sz="2000" spc="-5" dirty="0" smtClean="0">
                <a:cs typeface="Calibri"/>
              </a:rPr>
              <a:t>pain </a:t>
            </a:r>
            <a:r>
              <a:rPr sz="2000" dirty="0" smtClean="0">
                <a:cs typeface="Calibri"/>
              </a:rPr>
              <a:t>and</a:t>
            </a:r>
            <a:r>
              <a:rPr sz="2000" spc="-95" dirty="0" smtClean="0">
                <a:cs typeface="Calibri"/>
              </a:rPr>
              <a:t> </a:t>
            </a:r>
            <a:r>
              <a:rPr sz="2000" spc="-5" dirty="0" smtClean="0">
                <a:cs typeface="Calibri"/>
              </a:rPr>
              <a:t>spasm</a:t>
            </a:r>
            <a:r>
              <a:rPr lang="en-US" sz="2000" spc="-5" dirty="0" smtClean="0">
                <a:cs typeface="Calibri"/>
              </a:rPr>
              <a:t>.</a:t>
            </a:r>
            <a:endParaRPr lang="en-US" sz="2000" spc="-10" dirty="0" smtClean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endParaRPr sz="20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6013" y="228600"/>
            <a:ext cx="4456109" cy="2549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46608"/>
            <a:ext cx="1051560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>
              <a:lnSpc>
                <a:spcPts val="3030"/>
              </a:lnSpc>
              <a:spcBef>
                <a:spcPts val="209"/>
              </a:spcBef>
            </a:pPr>
            <a:r>
              <a:rPr lang="en-US" sz="2400" b="1" spc="-5" dirty="0" smtClean="0">
                <a:latin typeface="+mn-lt"/>
              </a:rPr>
              <a:t>Kocher criteria: (for child with painful hip) :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1.</a:t>
            </a:r>
            <a:r>
              <a:rPr sz="2000" dirty="0" smtClean="0">
                <a:latin typeface="+mn-lt"/>
              </a:rPr>
              <a:t> </a:t>
            </a:r>
            <a:r>
              <a:rPr sz="2000" dirty="0">
                <a:latin typeface="+mn-lt"/>
              </a:rPr>
              <a:t>non-weight-bearing </a:t>
            </a:r>
            <a:r>
              <a:rPr sz="2000" spc="-5" dirty="0">
                <a:latin typeface="+mn-lt"/>
              </a:rPr>
              <a:t>on </a:t>
            </a:r>
            <a:r>
              <a:rPr sz="2000" spc="-10" dirty="0">
                <a:latin typeface="+mn-lt"/>
              </a:rPr>
              <a:t>affect </a:t>
            </a:r>
            <a:r>
              <a:rPr sz="2000" dirty="0" smtClean="0">
                <a:latin typeface="+mn-lt"/>
              </a:rPr>
              <a:t>side</a:t>
            </a:r>
            <a:r>
              <a:rPr lang="en-US" sz="2000" dirty="0" smtClean="0">
                <a:latin typeface="+mn-lt"/>
              </a:rPr>
              <a:t> .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2.</a:t>
            </a:r>
            <a:r>
              <a:rPr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ESR </a:t>
            </a:r>
            <a:r>
              <a:rPr sz="2000" dirty="0" smtClean="0">
                <a:latin typeface="+mn-lt"/>
              </a:rPr>
              <a:t>greater </a:t>
            </a:r>
            <a:r>
              <a:rPr sz="2000" dirty="0">
                <a:latin typeface="+mn-lt"/>
              </a:rPr>
              <a:t>than </a:t>
            </a:r>
            <a:r>
              <a:rPr sz="2000" spc="-5" dirty="0">
                <a:latin typeface="+mn-lt"/>
              </a:rPr>
              <a:t>40 </a:t>
            </a:r>
            <a:r>
              <a:rPr sz="2000" spc="-30" dirty="0" smtClean="0">
                <a:latin typeface="+mn-lt"/>
              </a:rPr>
              <a:t>mm/hr</a:t>
            </a:r>
            <a:r>
              <a:rPr lang="en-US" sz="2000" spc="-30" dirty="0" smtClean="0">
                <a:latin typeface="+mn-lt"/>
              </a:rPr>
              <a:t> .</a:t>
            </a:r>
            <a:br>
              <a:rPr lang="en-US" sz="2000" spc="-30" dirty="0" smtClean="0">
                <a:latin typeface="+mn-lt"/>
              </a:rPr>
            </a:br>
            <a:r>
              <a:rPr lang="en-US" sz="2000" spc="-30" dirty="0" smtClean="0">
                <a:latin typeface="+mn-lt"/>
              </a:rPr>
              <a:t>3.</a:t>
            </a:r>
            <a:r>
              <a:rPr sz="2000" spc="-25" dirty="0" smtClean="0">
                <a:latin typeface="+mn-lt"/>
              </a:rPr>
              <a:t>fever</a:t>
            </a:r>
            <a:r>
              <a:rPr lang="en-US" sz="2000" spc="-25" dirty="0" smtClean="0">
                <a:latin typeface="+mn-lt"/>
              </a:rPr>
              <a:t>.</a:t>
            </a:r>
            <a:r>
              <a:rPr lang="en-US" sz="2000" spc="-5" dirty="0" smtClean="0">
                <a:latin typeface="+mn-lt"/>
              </a:rPr>
              <a:t/>
            </a:r>
            <a:br>
              <a:rPr lang="en-US" sz="2000" spc="-5" dirty="0" smtClean="0">
                <a:latin typeface="+mn-lt"/>
              </a:rPr>
            </a:br>
            <a:r>
              <a:rPr lang="en-US" sz="2000" spc="-5" dirty="0" smtClean="0">
                <a:latin typeface="+mn-lt"/>
              </a:rPr>
              <a:t>4.</a:t>
            </a:r>
            <a:r>
              <a:rPr sz="2000" spc="-5" dirty="0" smtClean="0">
                <a:latin typeface="+mn-lt"/>
              </a:rPr>
              <a:t>WBC </a:t>
            </a:r>
            <a:r>
              <a:rPr sz="2000" spc="-5" dirty="0">
                <a:latin typeface="+mn-lt"/>
              </a:rPr>
              <a:t>count </a:t>
            </a:r>
            <a:r>
              <a:rPr sz="2000" dirty="0">
                <a:latin typeface="+mn-lt"/>
              </a:rPr>
              <a:t>of </a:t>
            </a:r>
            <a:r>
              <a:rPr sz="2000" spc="-5" dirty="0">
                <a:latin typeface="+mn-lt"/>
              </a:rPr>
              <a:t>&gt;12,000 </a:t>
            </a:r>
            <a:r>
              <a:rPr sz="2000" spc="-5" dirty="0" smtClean="0">
                <a:latin typeface="+mn-lt"/>
              </a:rPr>
              <a:t>mm3</a:t>
            </a:r>
            <a:r>
              <a:rPr lang="en-US" sz="2000" spc="-5" dirty="0" smtClean="0">
                <a:latin typeface="+mn-lt"/>
              </a:rPr>
              <a:t>.</a:t>
            </a:r>
            <a:endParaRPr sz="2000" spc="-5" dirty="0">
              <a:latin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2896630"/>
            <a:ext cx="10515600" cy="344709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7020" marR="5080" indent="1080770">
              <a:lnSpc>
                <a:spcPts val="3020"/>
              </a:lnSpc>
              <a:spcBef>
                <a:spcPts val="480"/>
              </a:spcBef>
              <a:buNone/>
              <a:tabLst>
                <a:tab pos="1586230" algn="l"/>
              </a:tabLst>
            </a:pPr>
            <a:r>
              <a:rPr lang="en-US" sz="2400" spc="-5" dirty="0" smtClean="0"/>
              <a:t>- when 4/4 </a:t>
            </a:r>
            <a:r>
              <a:rPr lang="en-US" sz="2400" dirty="0" smtClean="0"/>
              <a:t>criteria </a:t>
            </a:r>
            <a:r>
              <a:rPr lang="en-US" sz="2400" spc="-5" dirty="0" smtClean="0"/>
              <a:t>are met, </a:t>
            </a:r>
            <a:r>
              <a:rPr lang="en-US" sz="2400" dirty="0" smtClean="0"/>
              <a:t>there is </a:t>
            </a:r>
            <a:r>
              <a:rPr lang="en-US" sz="2400" spc="-5" dirty="0" smtClean="0"/>
              <a:t>a  99% chance that the </a:t>
            </a:r>
            <a:r>
              <a:rPr lang="en-US" sz="2400" dirty="0" smtClean="0"/>
              <a:t>child has </a:t>
            </a:r>
            <a:r>
              <a:rPr lang="en-US" sz="2400" spc="-5" dirty="0" smtClean="0"/>
              <a:t>septic</a:t>
            </a:r>
            <a:r>
              <a:rPr lang="en-US" sz="2400" spc="10" dirty="0" smtClean="0"/>
              <a:t> </a:t>
            </a:r>
            <a:r>
              <a:rPr lang="en-US" sz="2400" dirty="0" smtClean="0"/>
              <a:t>arthritis .</a:t>
            </a:r>
          </a:p>
          <a:p>
            <a:pPr marL="12700">
              <a:lnSpc>
                <a:spcPts val="2695"/>
              </a:lnSpc>
              <a:spcBef>
                <a:spcPts val="675"/>
              </a:spcBef>
            </a:pPr>
            <a:r>
              <a:rPr lang="en-US" sz="2400" spc="-5" dirty="0" smtClean="0"/>
              <a:t>when 3/4 </a:t>
            </a:r>
            <a:r>
              <a:rPr lang="en-US" sz="2400" dirty="0" smtClean="0"/>
              <a:t>criteria </a:t>
            </a:r>
            <a:r>
              <a:rPr lang="en-US" sz="2400" spc="-5" dirty="0" smtClean="0"/>
              <a:t>are met, </a:t>
            </a:r>
            <a:r>
              <a:rPr lang="en-US" sz="2400" dirty="0" smtClean="0"/>
              <a:t>there is </a:t>
            </a:r>
            <a:r>
              <a:rPr lang="en-US" sz="2400" spc="-5" dirty="0" smtClean="0"/>
              <a:t>a  93% chance of septic </a:t>
            </a:r>
            <a:r>
              <a:rPr lang="en-US" sz="2400" dirty="0" smtClean="0"/>
              <a:t>arthritis .</a:t>
            </a:r>
          </a:p>
          <a:p>
            <a:pPr marL="12700">
              <a:lnSpc>
                <a:spcPts val="2695"/>
              </a:lnSpc>
              <a:spcBef>
                <a:spcPts val="675"/>
              </a:spcBef>
            </a:pPr>
            <a:r>
              <a:rPr lang="en-US" sz="2400" spc="-5" dirty="0" smtClean="0">
                <a:latin typeface="Arial"/>
                <a:cs typeface="Arial"/>
              </a:rPr>
              <a:t>- when 2/4 </a:t>
            </a:r>
            <a:r>
              <a:rPr lang="en-US" sz="2400" dirty="0" smtClean="0">
                <a:latin typeface="Arial"/>
                <a:cs typeface="Arial"/>
              </a:rPr>
              <a:t>criteria </a:t>
            </a:r>
            <a:r>
              <a:rPr lang="en-US" sz="2400" spc="-5" dirty="0" smtClean="0">
                <a:latin typeface="Arial"/>
                <a:cs typeface="Arial"/>
              </a:rPr>
              <a:t>are met, </a:t>
            </a:r>
            <a:r>
              <a:rPr lang="en-US" sz="2400" dirty="0" smtClean="0">
                <a:latin typeface="Arial"/>
                <a:cs typeface="Arial"/>
              </a:rPr>
              <a:t>there </a:t>
            </a:r>
            <a:r>
              <a:rPr lang="en-US" sz="2400" spc="-5" dirty="0" smtClean="0">
                <a:latin typeface="Arial"/>
                <a:cs typeface="Arial"/>
              </a:rPr>
              <a:t>is a  40% chance of septic </a:t>
            </a:r>
            <a:r>
              <a:rPr lang="en-US" sz="2400" dirty="0" smtClean="0">
                <a:latin typeface="Arial"/>
                <a:cs typeface="Arial"/>
              </a:rPr>
              <a:t>arthritis .</a:t>
            </a:r>
          </a:p>
          <a:p>
            <a:pPr marL="12700">
              <a:lnSpc>
                <a:spcPts val="2695"/>
              </a:lnSpc>
              <a:spcBef>
                <a:spcPts val="675"/>
              </a:spcBef>
            </a:pPr>
            <a:r>
              <a:rPr lang="en-US" sz="2400" spc="-5" dirty="0" smtClean="0">
                <a:latin typeface="Arial"/>
                <a:cs typeface="Arial"/>
              </a:rPr>
              <a:t>- when 1/4 </a:t>
            </a:r>
            <a:r>
              <a:rPr lang="en-US" sz="2400" dirty="0" smtClean="0">
                <a:latin typeface="Arial"/>
                <a:cs typeface="Arial"/>
              </a:rPr>
              <a:t>criteria </a:t>
            </a:r>
            <a:r>
              <a:rPr lang="en-US" sz="2400" spc="-5" dirty="0" smtClean="0">
                <a:latin typeface="Arial"/>
                <a:cs typeface="Arial"/>
              </a:rPr>
              <a:t>are met, </a:t>
            </a:r>
            <a:r>
              <a:rPr lang="en-US" sz="2400" dirty="0" smtClean="0">
                <a:latin typeface="Arial"/>
                <a:cs typeface="Arial"/>
              </a:rPr>
              <a:t>there is </a:t>
            </a:r>
            <a:r>
              <a:rPr lang="en-US" sz="2400" spc="-5" dirty="0" smtClean="0">
                <a:latin typeface="Arial"/>
                <a:cs typeface="Arial"/>
              </a:rPr>
              <a:t>a  3% </a:t>
            </a:r>
            <a:r>
              <a:rPr lang="en-US" sz="2400" dirty="0" smtClean="0">
                <a:latin typeface="Arial"/>
                <a:cs typeface="Arial"/>
              </a:rPr>
              <a:t>chance of </a:t>
            </a:r>
            <a:r>
              <a:rPr lang="en-US" sz="2400" spc="-5" dirty="0" smtClean="0">
                <a:latin typeface="Arial"/>
                <a:cs typeface="Arial"/>
              </a:rPr>
              <a:t>septic</a:t>
            </a:r>
            <a:r>
              <a:rPr lang="en-US" sz="2400" spc="-25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arthritis .</a:t>
            </a:r>
          </a:p>
          <a:p>
            <a:pPr marL="12700">
              <a:lnSpc>
                <a:spcPts val="2695"/>
              </a:lnSpc>
              <a:spcBef>
                <a:spcPts val="675"/>
              </a:spcBef>
            </a:pPr>
            <a:endParaRPr lang="en-US" sz="2400" dirty="0" smtClean="0">
              <a:latin typeface="Arial"/>
              <a:cs typeface="Arial"/>
            </a:endParaRPr>
          </a:p>
          <a:p>
            <a:pPr marL="12700">
              <a:lnSpc>
                <a:spcPts val="2695"/>
              </a:lnSpc>
              <a:spcBef>
                <a:spcPts val="675"/>
              </a:spcBef>
            </a:pPr>
            <a:endParaRPr lang="en-US" sz="2400" dirty="0" smtClean="0"/>
          </a:p>
          <a:p>
            <a:pPr marL="12700">
              <a:lnSpc>
                <a:spcPts val="2695"/>
              </a:lnSpc>
              <a:spcBef>
                <a:spcPts val="675"/>
              </a:spcBef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225" y="317754"/>
            <a:ext cx="10079567" cy="592457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153035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Char char=""/>
              <a:tabLst>
                <a:tab pos="287020" algn="l"/>
              </a:tabLst>
            </a:pPr>
            <a:r>
              <a:rPr sz="2400" dirty="0">
                <a:cs typeface="Arial"/>
              </a:rPr>
              <a:t>epiphyseal plate prevents infection </a:t>
            </a:r>
            <a:r>
              <a:rPr sz="2400" spc="-5" dirty="0">
                <a:cs typeface="Arial"/>
              </a:rPr>
              <a:t>from </a:t>
            </a:r>
            <a:r>
              <a:rPr sz="2400" spc="-20" dirty="0">
                <a:cs typeface="Arial"/>
              </a:rPr>
              <a:t>entering  </a:t>
            </a:r>
            <a:r>
              <a:rPr sz="2400" dirty="0">
                <a:cs typeface="Arial"/>
              </a:rPr>
              <a:t>joint space in older</a:t>
            </a:r>
            <a:r>
              <a:rPr sz="2400" spc="-40" dirty="0">
                <a:cs typeface="Arial"/>
              </a:rPr>
              <a:t> </a:t>
            </a:r>
            <a:r>
              <a:rPr sz="2400" dirty="0" smtClean="0">
                <a:cs typeface="Arial"/>
              </a:rPr>
              <a:t>children</a:t>
            </a:r>
            <a:r>
              <a:rPr lang="en-US" sz="2400" dirty="0" smtClean="0">
                <a:cs typeface="Arial"/>
              </a:rPr>
              <a:t>.</a:t>
            </a:r>
            <a:endParaRPr sz="24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Arial"/>
              <a:buChar char=""/>
            </a:pPr>
            <a:endParaRPr sz="2400" dirty="0">
              <a:cs typeface="Times New Roman"/>
            </a:endParaRPr>
          </a:p>
          <a:p>
            <a:pPr marL="376555" indent="-363855">
              <a:lnSpc>
                <a:spcPct val="100000"/>
              </a:lnSpc>
              <a:buClr>
                <a:srgbClr val="D24717"/>
              </a:buClr>
              <a:buSzPct val="84615"/>
              <a:buChar char=""/>
              <a:tabLst>
                <a:tab pos="376555" algn="l"/>
                <a:tab pos="377190" algn="l"/>
              </a:tabLst>
            </a:pPr>
            <a:r>
              <a:rPr sz="2400" dirty="0">
                <a:cs typeface="Arial"/>
              </a:rPr>
              <a:t>but apparently does not act as a barrier in</a:t>
            </a:r>
            <a:r>
              <a:rPr sz="2400" spc="-40" dirty="0">
                <a:cs typeface="Arial"/>
              </a:rPr>
              <a:t> </a:t>
            </a:r>
            <a:r>
              <a:rPr sz="2400" dirty="0" smtClean="0">
                <a:cs typeface="Arial"/>
              </a:rPr>
              <a:t>infants</a:t>
            </a:r>
            <a:r>
              <a:rPr lang="en-US" sz="2400" dirty="0" smtClean="0">
                <a:cs typeface="Arial"/>
              </a:rPr>
              <a:t>.</a:t>
            </a:r>
            <a:endParaRPr sz="24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Arial"/>
              <a:buChar char=""/>
            </a:pPr>
            <a:endParaRPr sz="2400" dirty="0"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Char char=""/>
              <a:tabLst>
                <a:tab pos="287020" algn="l"/>
              </a:tabLst>
            </a:pPr>
            <a:r>
              <a:rPr sz="2400" dirty="0">
                <a:cs typeface="Arial"/>
              </a:rPr>
              <a:t>synovial membrane inserting distally to</a:t>
            </a:r>
            <a:r>
              <a:rPr sz="2400" spc="-55" dirty="0">
                <a:cs typeface="Arial"/>
              </a:rPr>
              <a:t> </a:t>
            </a:r>
            <a:r>
              <a:rPr sz="2400" spc="-15" dirty="0" smtClean="0">
                <a:cs typeface="Arial"/>
              </a:rPr>
              <a:t>epiphysis</a:t>
            </a:r>
            <a:r>
              <a:rPr lang="en-US" sz="2400" spc="-15" dirty="0" smtClean="0">
                <a:cs typeface="Arial"/>
              </a:rPr>
              <a:t> .</a:t>
            </a:r>
            <a:endParaRPr sz="24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Font typeface="Arial"/>
              <a:buChar char=""/>
            </a:pPr>
            <a:endParaRPr sz="2400" dirty="0">
              <a:cs typeface="Times New Roman"/>
            </a:endParaRPr>
          </a:p>
          <a:p>
            <a:pPr marL="287020" marR="891540" indent="-274320">
              <a:lnSpc>
                <a:spcPts val="2810"/>
              </a:lnSpc>
              <a:spcBef>
                <a:spcPts val="5"/>
              </a:spcBef>
              <a:buClr>
                <a:srgbClr val="D24717"/>
              </a:buClr>
              <a:buSzPct val="84615"/>
              <a:buChar char=""/>
              <a:tabLst>
                <a:tab pos="287020" algn="l"/>
              </a:tabLst>
            </a:pPr>
            <a:r>
              <a:rPr sz="2400" dirty="0">
                <a:cs typeface="Arial"/>
              </a:rPr>
              <a:t>allowing bacteria to spread directly from </a:t>
            </a:r>
            <a:r>
              <a:rPr sz="2400" spc="-430" dirty="0" smtClean="0">
                <a:cs typeface="Arial"/>
              </a:rPr>
              <a:t>t</a:t>
            </a:r>
            <a:r>
              <a:rPr lang="en-US" sz="2400" spc="-430" dirty="0" smtClean="0">
                <a:cs typeface="Arial"/>
              </a:rPr>
              <a:t> </a:t>
            </a:r>
            <a:r>
              <a:rPr sz="2400" spc="-430" dirty="0" smtClean="0">
                <a:cs typeface="Arial"/>
              </a:rPr>
              <a:t>he  </a:t>
            </a:r>
            <a:r>
              <a:rPr sz="2400" dirty="0">
                <a:cs typeface="Arial"/>
              </a:rPr>
              <a:t>metaphysis to joint</a:t>
            </a:r>
            <a:r>
              <a:rPr sz="2400" spc="-45" dirty="0">
                <a:cs typeface="Arial"/>
              </a:rPr>
              <a:t> </a:t>
            </a:r>
            <a:r>
              <a:rPr sz="2400" dirty="0" smtClean="0">
                <a:cs typeface="Arial"/>
              </a:rPr>
              <a:t>space</a:t>
            </a:r>
            <a:r>
              <a:rPr lang="en-US" sz="2400" dirty="0" smtClean="0">
                <a:cs typeface="Arial"/>
              </a:rPr>
              <a:t> .</a:t>
            </a:r>
          </a:p>
          <a:p>
            <a:pPr marL="287020" marR="891540" indent="-274320">
              <a:lnSpc>
                <a:spcPts val="2810"/>
              </a:lnSpc>
              <a:spcBef>
                <a:spcPts val="5"/>
              </a:spcBef>
              <a:buClr>
                <a:srgbClr val="D24717"/>
              </a:buClr>
              <a:buSzPct val="84615"/>
              <a:buChar char=""/>
              <a:tabLst>
                <a:tab pos="287020" algn="l"/>
              </a:tabLst>
            </a:pPr>
            <a:endParaRPr lang="en-US" sz="2400" dirty="0" smtClean="0">
              <a:cs typeface="Arial"/>
            </a:endParaRPr>
          </a:p>
          <a:p>
            <a:pPr marL="286385" marR="82550" indent="-273685">
              <a:lnSpc>
                <a:spcPct val="90000"/>
              </a:lnSpc>
              <a:spcBef>
                <a:spcPts val="430"/>
              </a:spcBef>
              <a:buClr>
                <a:srgbClr val="D24717"/>
              </a:buClr>
              <a:buSzPct val="83928"/>
              <a:buChar char=""/>
              <a:tabLst>
                <a:tab pos="287020" algn="l"/>
              </a:tabLst>
            </a:pPr>
            <a:r>
              <a:rPr lang="en-US" sz="2400" spc="-5" dirty="0" smtClean="0">
                <a:cs typeface="Arial"/>
              </a:rPr>
              <a:t>metaphysis of </a:t>
            </a:r>
            <a:r>
              <a:rPr lang="en-US" sz="2400" spc="-20" dirty="0" smtClean="0">
                <a:cs typeface="Arial"/>
              </a:rPr>
              <a:t>shoulder, </a:t>
            </a:r>
            <a:r>
              <a:rPr lang="en-US" sz="2400" dirty="0" smtClean="0">
                <a:cs typeface="Arial"/>
              </a:rPr>
              <a:t>hip, radial </a:t>
            </a:r>
            <a:r>
              <a:rPr lang="en-US" sz="2400" spc="-5" dirty="0" smtClean="0">
                <a:cs typeface="Arial"/>
              </a:rPr>
              <a:t>head, </a:t>
            </a:r>
            <a:r>
              <a:rPr lang="en-US" sz="2400" spc="-95" dirty="0" smtClean="0">
                <a:cs typeface="Arial"/>
              </a:rPr>
              <a:t>and  </a:t>
            </a:r>
            <a:r>
              <a:rPr lang="en-US" sz="2400" spc="-5" dirty="0" smtClean="0">
                <a:cs typeface="Arial"/>
              </a:rPr>
              <a:t>ankle remain </a:t>
            </a:r>
            <a:r>
              <a:rPr lang="en-US" sz="2400" dirty="0" smtClean="0">
                <a:cs typeface="Arial"/>
              </a:rPr>
              <a:t>intracapsular during </a:t>
            </a:r>
            <a:r>
              <a:rPr lang="en-US" sz="2400" spc="-5" dirty="0" smtClean="0">
                <a:cs typeface="Arial"/>
              </a:rPr>
              <a:t>early  </a:t>
            </a:r>
            <a:r>
              <a:rPr lang="en-US" sz="2400" dirty="0" smtClean="0">
                <a:cs typeface="Arial"/>
              </a:rPr>
              <a:t>childhood 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Arial"/>
              <a:buChar char=""/>
            </a:pPr>
            <a:endParaRPr lang="en-US" sz="2400" dirty="0" smtClean="0">
              <a:cs typeface="Times New Roman"/>
            </a:endParaRPr>
          </a:p>
          <a:p>
            <a:pPr marL="286385" marR="5080" indent="-273685">
              <a:lnSpc>
                <a:spcPts val="3030"/>
              </a:lnSpc>
              <a:buClr>
                <a:srgbClr val="D24717"/>
              </a:buClr>
              <a:buSzPct val="83928"/>
              <a:buChar char=""/>
              <a:tabLst>
                <a:tab pos="287020" algn="l"/>
              </a:tabLst>
            </a:pPr>
            <a:r>
              <a:rPr lang="en-US" sz="2400" spc="-5" dirty="0" smtClean="0">
                <a:cs typeface="Arial"/>
              </a:rPr>
              <a:t>the hip </a:t>
            </a:r>
            <a:r>
              <a:rPr lang="en-US" sz="2400" dirty="0" smtClean="0">
                <a:cs typeface="Arial"/>
              </a:rPr>
              <a:t>joint </a:t>
            </a:r>
            <a:r>
              <a:rPr lang="en-US" sz="2400" spc="-5" dirty="0" smtClean="0">
                <a:cs typeface="Arial"/>
              </a:rPr>
              <a:t>seems especially prone to </a:t>
            </a:r>
            <a:r>
              <a:rPr lang="en-US" sz="2400" spc="-60" dirty="0" smtClean="0">
                <a:cs typeface="Arial"/>
              </a:rPr>
              <a:t>sepsis  </a:t>
            </a:r>
            <a:r>
              <a:rPr lang="en-US" sz="2400" dirty="0" smtClean="0">
                <a:cs typeface="Arial"/>
              </a:rPr>
              <a:t>from adjacent</a:t>
            </a:r>
            <a:r>
              <a:rPr lang="en-US" sz="2400" spc="-20" dirty="0" smtClean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osteomyelitis 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Font typeface="Arial"/>
              <a:buChar char=""/>
            </a:pPr>
            <a:endParaRPr lang="en-US" sz="2400" dirty="0" smtClean="0">
              <a:cs typeface="Times New Roman"/>
            </a:endParaRPr>
          </a:p>
          <a:p>
            <a:pPr marL="286385" marR="640080" indent="-273685">
              <a:lnSpc>
                <a:spcPts val="3020"/>
              </a:lnSpc>
              <a:buClr>
                <a:srgbClr val="D24717"/>
              </a:buClr>
              <a:buSzPct val="83928"/>
              <a:buChar char=""/>
              <a:tabLst>
                <a:tab pos="287020" algn="l"/>
              </a:tabLst>
            </a:pPr>
            <a:r>
              <a:rPr lang="en-US" sz="2400" spc="-5" dirty="0" smtClean="0">
                <a:cs typeface="Arial"/>
              </a:rPr>
              <a:t>synovial </a:t>
            </a:r>
            <a:r>
              <a:rPr lang="en-US" sz="2400" dirty="0" smtClean="0">
                <a:cs typeface="Arial"/>
              </a:rPr>
              <a:t>reflections over </a:t>
            </a:r>
            <a:r>
              <a:rPr lang="en-US" sz="2400" spc="-5" dirty="0" smtClean="0">
                <a:cs typeface="Arial"/>
              </a:rPr>
              <a:t>the </a:t>
            </a:r>
            <a:r>
              <a:rPr lang="en-US" sz="2400" spc="-40" dirty="0" smtClean="0">
                <a:cs typeface="Arial"/>
              </a:rPr>
              <a:t>metaphyseal  </a:t>
            </a:r>
            <a:r>
              <a:rPr lang="en-US" sz="2400" spc="-5" dirty="0" smtClean="0">
                <a:cs typeface="Arial"/>
              </a:rPr>
              <a:t>bone decrease with</a:t>
            </a:r>
            <a:r>
              <a:rPr lang="en-US" sz="2400" spc="20" dirty="0" smtClean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age .</a:t>
            </a:r>
          </a:p>
          <a:p>
            <a:pPr marL="287020" marR="891540" indent="-274320">
              <a:lnSpc>
                <a:spcPts val="2810"/>
              </a:lnSpc>
              <a:spcBef>
                <a:spcPts val="5"/>
              </a:spcBef>
              <a:buClr>
                <a:srgbClr val="D24717"/>
              </a:buClr>
              <a:buSzPct val="84615"/>
              <a:buChar char=""/>
              <a:tabLst>
                <a:tab pos="287020" algn="l"/>
              </a:tabLst>
            </a:pPr>
            <a:endParaRPr sz="24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87" y="317500"/>
            <a:ext cx="405722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Arial"/>
                <a:cs typeface="Arial"/>
              </a:rPr>
              <a:t>Examination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87" y="990600"/>
            <a:ext cx="9591887" cy="4667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3325"/>
              </a:lnSpc>
              <a:spcBef>
                <a:spcPts val="95"/>
              </a:spcBef>
              <a:buClr>
                <a:srgbClr val="D24717"/>
              </a:buClr>
              <a:buSzPct val="83928"/>
              <a:tabLst>
                <a:tab pos="287655" algn="l"/>
              </a:tabLst>
            </a:pPr>
            <a:endParaRPr sz="2800" dirty="0">
              <a:latin typeface="Arial"/>
              <a:cs typeface="Arial"/>
            </a:endParaRPr>
          </a:p>
          <a:p>
            <a:pPr marL="287020" marR="52069" indent="-274320">
              <a:lnSpc>
                <a:spcPts val="2690"/>
              </a:lnSpc>
              <a:spcBef>
                <a:spcPts val="610"/>
              </a:spcBef>
              <a:buClr>
                <a:srgbClr val="D24717"/>
              </a:buClr>
              <a:buSzPct val="83928"/>
              <a:buChar char=""/>
              <a:tabLst>
                <a:tab pos="287655" algn="l"/>
              </a:tabLst>
            </a:pPr>
            <a:r>
              <a:rPr sz="2800" spc="-5" dirty="0">
                <a:latin typeface="Arial"/>
                <a:cs typeface="Arial"/>
              </a:rPr>
              <a:t>pain in </a:t>
            </a:r>
            <a:r>
              <a:rPr sz="2800" dirty="0">
                <a:latin typeface="Arial"/>
                <a:cs typeface="Arial"/>
              </a:rPr>
              <a:t>groin </a:t>
            </a:r>
            <a:r>
              <a:rPr sz="2800" spc="-5" dirty="0">
                <a:latin typeface="Arial"/>
                <a:cs typeface="Arial"/>
              </a:rPr>
              <a:t>area that </a:t>
            </a:r>
            <a:r>
              <a:rPr sz="2800" dirty="0">
                <a:latin typeface="Arial"/>
                <a:cs typeface="Arial"/>
              </a:rPr>
              <a:t>occasionally </a:t>
            </a:r>
            <a:r>
              <a:rPr sz="2800" spc="-55" dirty="0">
                <a:latin typeface="Arial"/>
                <a:cs typeface="Arial"/>
              </a:rPr>
              <a:t>radiates  </a:t>
            </a:r>
            <a:r>
              <a:rPr sz="2800" spc="-5" dirty="0">
                <a:latin typeface="Arial"/>
                <a:cs typeface="Arial"/>
              </a:rPr>
              <a:t>down the medial </a:t>
            </a:r>
            <a:r>
              <a:rPr sz="2800" dirty="0">
                <a:latin typeface="Arial"/>
                <a:cs typeface="Arial"/>
              </a:rPr>
              <a:t>side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thigh</a:t>
            </a:r>
            <a:r>
              <a:rPr lang="en-US" sz="2800" dirty="0" smtClean="0">
                <a:latin typeface="Arial"/>
                <a:cs typeface="Arial"/>
              </a:rPr>
              <a:t> 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24717"/>
              </a:buClr>
              <a:buFont typeface="Arial"/>
              <a:buChar char=""/>
            </a:pPr>
            <a:endParaRPr sz="2850" dirty="0">
              <a:latin typeface="Times New Roman"/>
              <a:cs typeface="Times New Roman"/>
            </a:endParaRPr>
          </a:p>
          <a:p>
            <a:pPr marL="287020" marR="109220" indent="490220">
              <a:lnSpc>
                <a:spcPts val="2690"/>
              </a:lnSpc>
            </a:pPr>
            <a:r>
              <a:rPr sz="2800" spc="-5" dirty="0">
                <a:latin typeface="Arial"/>
                <a:cs typeface="Arial"/>
              </a:rPr>
              <a:t>- </a:t>
            </a:r>
            <a:r>
              <a:rPr sz="2800" dirty="0">
                <a:latin typeface="Arial"/>
                <a:cs typeface="Arial"/>
              </a:rPr>
              <a:t>progressive accompanied by spasm of  </a:t>
            </a:r>
            <a:r>
              <a:rPr sz="2800" spc="-5" dirty="0">
                <a:latin typeface="Arial"/>
                <a:cs typeface="Arial"/>
              </a:rPr>
              <a:t>the hip </a:t>
            </a:r>
            <a:r>
              <a:rPr sz="2800" spc="-5" dirty="0" smtClean="0">
                <a:latin typeface="Arial"/>
                <a:cs typeface="Arial"/>
              </a:rPr>
              <a:t>muscles</a:t>
            </a:r>
            <a:r>
              <a:rPr lang="en-US" sz="2800" spc="-5" dirty="0" smtClean="0">
                <a:latin typeface="Arial"/>
                <a:cs typeface="Arial"/>
              </a:rPr>
              <a:t> 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287020" marR="5080" indent="608965">
              <a:lnSpc>
                <a:spcPts val="2690"/>
              </a:lnSpc>
            </a:pPr>
            <a:r>
              <a:rPr sz="2800" spc="-5" dirty="0">
                <a:latin typeface="Arial"/>
                <a:cs typeface="Arial"/>
              </a:rPr>
              <a:t>- hip </a:t>
            </a:r>
            <a:r>
              <a:rPr sz="2800" dirty="0">
                <a:latin typeface="Arial"/>
                <a:cs typeface="Arial"/>
              </a:rPr>
              <a:t>in flexion and external rotation </a:t>
            </a:r>
            <a:r>
              <a:rPr sz="2800" spc="-5" dirty="0">
                <a:latin typeface="Arial"/>
                <a:cs typeface="Arial"/>
              </a:rPr>
              <a:t>&amp;  </a:t>
            </a:r>
            <a:r>
              <a:rPr sz="2800" dirty="0">
                <a:latin typeface="Arial"/>
                <a:cs typeface="Arial"/>
              </a:rPr>
              <a:t>decreased internal rotation compared to the  </a:t>
            </a:r>
            <a:r>
              <a:rPr sz="2800" spc="-5" dirty="0">
                <a:latin typeface="Arial"/>
                <a:cs typeface="Arial"/>
              </a:rPr>
              <a:t>normal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hip</a:t>
            </a:r>
            <a:r>
              <a:rPr lang="en-US" sz="2800" spc="-5" dirty="0" smtClean="0">
                <a:latin typeface="Arial"/>
                <a:cs typeface="Arial"/>
              </a:rPr>
              <a:t> 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918210" lvl="1" indent="-218440">
              <a:lnSpc>
                <a:spcPts val="3025"/>
              </a:lnSpc>
              <a:buChar char="-"/>
              <a:tabLst>
                <a:tab pos="918210" algn="l"/>
              </a:tabLst>
            </a:pPr>
            <a:r>
              <a:rPr sz="2800" spc="-5" dirty="0">
                <a:latin typeface="Arial"/>
                <a:cs typeface="Arial"/>
              </a:rPr>
              <a:t>patient </a:t>
            </a:r>
            <a:r>
              <a:rPr sz="2800" dirty="0">
                <a:latin typeface="Arial"/>
                <a:cs typeface="Arial"/>
              </a:rPr>
              <a:t>resists </a:t>
            </a:r>
            <a:r>
              <a:rPr sz="2800" spc="-5" dirty="0">
                <a:latin typeface="Arial"/>
                <a:cs typeface="Arial"/>
              </a:rPr>
              <a:t>all attempts to move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hip</a:t>
            </a:r>
            <a:r>
              <a:rPr lang="en-US" sz="2800" dirty="0" smtClean="0">
                <a:latin typeface="Arial"/>
                <a:cs typeface="Arial"/>
              </a:rPr>
              <a:t> .</a:t>
            </a:r>
            <a:endParaRPr sz="2800" dirty="0">
              <a:latin typeface="Arial"/>
              <a:cs typeface="Arial"/>
            </a:endParaRPr>
          </a:p>
          <a:p>
            <a:pPr marL="896619" lvl="1" indent="-216535">
              <a:lnSpc>
                <a:spcPts val="3025"/>
              </a:lnSpc>
              <a:buChar char="-"/>
              <a:tabLst>
                <a:tab pos="897255" algn="l"/>
              </a:tabLst>
            </a:pPr>
            <a:r>
              <a:rPr sz="2800" spc="-5" dirty="0">
                <a:latin typeface="Arial"/>
                <a:cs typeface="Arial"/>
              </a:rPr>
              <a:t>palpate the SI joint for </a:t>
            </a:r>
            <a:r>
              <a:rPr sz="2800" dirty="0">
                <a:latin typeface="Arial"/>
                <a:cs typeface="Arial"/>
              </a:rPr>
              <a:t>local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tenderness</a:t>
            </a:r>
            <a:r>
              <a:rPr lang="en-US" sz="2800" dirty="0" smtClean="0">
                <a:latin typeface="Arial"/>
                <a:cs typeface="Arial"/>
              </a:rPr>
              <a:t> 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083" y="291073"/>
            <a:ext cx="425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Investigation::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082" y="1333727"/>
            <a:ext cx="3385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CBC -----( elevated WBC)</a:t>
            </a:r>
          </a:p>
          <a:p>
            <a:r>
              <a:rPr lang="en-US" sz="2200" smtClean="0"/>
              <a:t>CRP</a:t>
            </a:r>
            <a:endParaRPr lang="en-US" sz="2200" dirty="0" smtClean="0"/>
          </a:p>
          <a:p>
            <a:r>
              <a:rPr lang="en-US" sz="2200" dirty="0" smtClean="0"/>
              <a:t>ESR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42082" y="3515154"/>
            <a:ext cx="4211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confirmed by </a:t>
            </a:r>
            <a:r>
              <a:rPr lang="en-US" sz="2200" dirty="0" smtClean="0">
                <a:solidFill>
                  <a:srgbClr val="FF0000"/>
                </a:solidFill>
              </a:rPr>
              <a:t>joint </a:t>
            </a:r>
            <a:r>
              <a:rPr lang="en-US" sz="2200" dirty="0">
                <a:solidFill>
                  <a:srgbClr val="FF0000"/>
                </a:solidFill>
              </a:rPr>
              <a:t>aspiration</a:t>
            </a:r>
            <a:r>
              <a:rPr lang="en-US" sz="2200" dirty="0"/>
              <a:t> and immediate </a:t>
            </a:r>
            <a:r>
              <a:rPr lang="en-US" sz="2200" dirty="0" smtClean="0"/>
              <a:t>microbiological culture and sensitivity .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42082" y="5258518"/>
            <a:ext cx="317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Blood cultures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527" y="614238"/>
            <a:ext cx="274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Imaging::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6205" y="1075903"/>
            <a:ext cx="49218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chemeClr val="accent1"/>
                </a:solidFill>
              </a:rPr>
              <a:t>X-Ray : </a:t>
            </a:r>
          </a:p>
          <a:p>
            <a:r>
              <a:rPr lang="en-US" sz="2200" dirty="0"/>
              <a:t>-widening of </a:t>
            </a:r>
            <a:r>
              <a:rPr lang="en-US" sz="2200" dirty="0" smtClean="0"/>
              <a:t>the </a:t>
            </a:r>
            <a:r>
              <a:rPr lang="en-US" sz="2200" dirty="0"/>
              <a:t>joint space (due to the effusion)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/>
              <a:t>-Later, when the articular cartilage is </a:t>
            </a:r>
          </a:p>
          <a:p>
            <a:r>
              <a:rPr lang="en-US" sz="2200" dirty="0"/>
              <a:t>attacked, the ‘joint space’ is </a:t>
            </a:r>
            <a:r>
              <a:rPr lang="en-US" sz="2200" dirty="0" smtClean="0"/>
              <a:t>narrowed</a:t>
            </a:r>
          </a:p>
          <a:p>
            <a:endParaRPr lang="en-US" sz="2200" dirty="0" smtClean="0"/>
          </a:p>
          <a:p>
            <a:pPr marL="342900" indent="-342900">
              <a:buFontTx/>
              <a:buChar char="-"/>
            </a:pPr>
            <a:r>
              <a:rPr lang="en-US" sz="2200" dirty="0" smtClean="0"/>
              <a:t>In </a:t>
            </a:r>
            <a:r>
              <a:rPr lang="en-US" sz="2200" dirty="0"/>
              <a:t>advanced </a:t>
            </a:r>
            <a:r>
              <a:rPr lang="en-US" sz="2200" dirty="0" smtClean="0"/>
              <a:t>cases </a:t>
            </a:r>
            <a:r>
              <a:rPr lang="en-US" sz="2200" dirty="0"/>
              <a:t>there are signs of bone destruction</a:t>
            </a:r>
            <a:r>
              <a:rPr lang="en-US" sz="2200" dirty="0" smtClean="0"/>
              <a:t>.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  <a:p>
            <a:endParaRPr lang="en-US" sz="2200" dirty="0" smtClean="0"/>
          </a:p>
          <a:p>
            <a:r>
              <a:rPr lang="en-US" sz="2200" u="sng" dirty="0" smtClean="0">
                <a:solidFill>
                  <a:schemeClr val="accent1"/>
                </a:solidFill>
              </a:rPr>
              <a:t>Radio-isotope </a:t>
            </a:r>
            <a:r>
              <a:rPr lang="en-US" sz="2200" u="sng" dirty="0">
                <a:solidFill>
                  <a:schemeClr val="accent1"/>
                </a:solidFill>
              </a:rPr>
              <a:t>imaging and MRI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are </a:t>
            </a:r>
            <a:r>
              <a:rPr lang="en-US" sz="2200" dirty="0"/>
              <a:t>helpful </a:t>
            </a:r>
            <a:r>
              <a:rPr lang="en-US" sz="2200" dirty="0" smtClean="0"/>
              <a:t>for </a:t>
            </a:r>
            <a:r>
              <a:rPr lang="en-US" sz="2200" dirty="0"/>
              <a:t>detecting signs in difficult sites such as the </a:t>
            </a:r>
            <a:r>
              <a:rPr lang="en-US" sz="2200" dirty="0" err="1" smtClean="0"/>
              <a:t>sternoclavicular</a:t>
            </a:r>
            <a:r>
              <a:rPr lang="en-US" sz="2200" dirty="0" smtClean="0"/>
              <a:t> </a:t>
            </a:r>
            <a:r>
              <a:rPr lang="en-US" sz="2200" dirty="0"/>
              <a:t>and sacroiliac </a:t>
            </a:r>
            <a:r>
              <a:rPr lang="en-US" sz="2200" dirty="0" smtClean="0"/>
              <a:t>joints</a:t>
            </a:r>
            <a:r>
              <a:rPr lang="en-US" sz="2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15" y="4388231"/>
            <a:ext cx="1875351" cy="2171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99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92" y="762786"/>
            <a:ext cx="5000146" cy="3048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96" y="762786"/>
            <a:ext cx="4642212" cy="305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192" y="3957689"/>
            <a:ext cx="11277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x-ray: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(a) In this child the </a:t>
            </a:r>
            <a:r>
              <a:rPr lang="en-US" sz="2400" dirty="0" smtClean="0"/>
              <a:t>left </a:t>
            </a:r>
            <a:r>
              <a:rPr lang="en-US" sz="2400" dirty="0"/>
              <a:t>hip is subluxated and the soft tissues are swollen. </a:t>
            </a:r>
          </a:p>
          <a:p>
            <a:endParaRPr lang="en-US" sz="2400" dirty="0"/>
          </a:p>
          <a:p>
            <a:r>
              <a:rPr lang="en-US" sz="2400" dirty="0"/>
              <a:t>(b) If the infection persists untreated, the cartilaginous </a:t>
            </a:r>
          </a:p>
          <a:p>
            <a:r>
              <a:rPr lang="en-US" sz="2400" dirty="0" smtClean="0"/>
              <a:t>epiphysis </a:t>
            </a:r>
            <a:r>
              <a:rPr lang="en-US" sz="2400" dirty="0"/>
              <a:t>may be entirely destroyed leaving a permanent </a:t>
            </a:r>
          </a:p>
          <a:p>
            <a:r>
              <a:rPr lang="en-US" sz="2400" dirty="0"/>
              <a:t>pseudarthrosis (Tom Smith’s dislocation).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94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9B1370-0060-4F85-84E7-318B021EAD86}" type="slidenum">
              <a:rPr lang="ar-SA" altLang="en-US" smtClean="0">
                <a:solidFill>
                  <a:schemeClr val="tx2"/>
                </a:solidFill>
              </a:rPr>
              <a:pPr eaLnBrk="1" hangingPunct="1"/>
              <a:t>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667000" y="6027738"/>
            <a:ext cx="707813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Georgia" pitchFamily="18" charset="0"/>
              </a:rPr>
              <a:t>Septic arthritis in an adult knee joint .</a:t>
            </a:r>
            <a:endParaRPr lang="ar-JO" altLang="en-US" sz="2400">
              <a:latin typeface="Georgia" pitchFamily="18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214314"/>
            <a:ext cx="6987116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86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v4c17b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1" y="928689"/>
            <a:ext cx="7683500" cy="4143375"/>
          </a:xfrm>
          <a:noFill/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197C0C-0B67-4AEB-A529-1C5D09311E9C}" type="slidenum">
              <a:rPr lang="ar-SA" altLang="en-US" smtClean="0">
                <a:solidFill>
                  <a:schemeClr val="tx2"/>
                </a:solidFill>
              </a:rPr>
              <a:pPr eaLnBrk="1" hangingPunct="1"/>
              <a:t>17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20484" name="Picture 4" descr="v4c17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928689"/>
            <a:ext cx="4476751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94815" y="5433020"/>
            <a:ext cx="1074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cs typeface="Arial" pitchFamily="34" charset="0"/>
              </a:rPr>
              <a:t>Position of  patient with septic arthritis  </a:t>
            </a:r>
            <a:r>
              <a:rPr lang="en-US" b="1" i="1" u="sng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</a:t>
            </a:r>
            <a:r>
              <a:rPr lang="en-US" b="1" i="1" u="sng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flexion and external rotation </a:t>
            </a:r>
            <a:r>
              <a:rPr lang="en-US" b="1" dirty="0">
                <a:cs typeface="Arial" pitchFamily="34" charset="0"/>
                <a:sym typeface="Wingdings" pitchFamily="2" charset="2"/>
              </a:rPr>
              <a:t> max stretch to the joint capsule</a:t>
            </a:r>
          </a:p>
          <a:p>
            <a:pPr>
              <a:defRPr/>
            </a:pPr>
            <a:endParaRPr lang="ar-JO" b="1" dirty="0"/>
          </a:p>
        </p:txBody>
      </p:sp>
    </p:spTree>
    <p:extLst>
      <p:ext uri="{BB962C8B-B14F-4D97-AF65-F5344CB8AC3E}">
        <p14:creationId xmlns="" xmlns:p14="http://schemas.microsoft.com/office/powerpoint/2010/main" val="8963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023" y="439739"/>
            <a:ext cx="98508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Osteomyelitis near a joint may be indistinguishable </a:t>
            </a:r>
          </a:p>
          <a:p>
            <a:r>
              <a:rPr lang="en-US" sz="2200" dirty="0"/>
              <a:t>from septic arthritis; the safest is to assume that </a:t>
            </a:r>
          </a:p>
          <a:p>
            <a:r>
              <a:rPr lang="en-US" sz="2200" dirty="0" smtClean="0"/>
              <a:t>both </a:t>
            </a:r>
            <a:r>
              <a:rPr lang="en-US" sz="2200" dirty="0"/>
              <a:t>are present.</a:t>
            </a:r>
          </a:p>
          <a:p>
            <a:endParaRPr lang="en-US" sz="2200" dirty="0"/>
          </a:p>
          <a:p>
            <a:r>
              <a:rPr lang="en-US" sz="2200" dirty="0"/>
              <a:t>An acute </a:t>
            </a:r>
            <a:r>
              <a:rPr lang="en-US" sz="2200" dirty="0" err="1"/>
              <a:t>haemarthrosis</a:t>
            </a:r>
            <a:r>
              <a:rPr lang="en-US" sz="2200" dirty="0"/>
              <a:t>, either post-traumatic or </a:t>
            </a:r>
          </a:p>
          <a:p>
            <a:r>
              <a:rPr lang="en-US" sz="2200" dirty="0"/>
              <a:t>due to a </a:t>
            </a:r>
            <a:r>
              <a:rPr lang="en-US" sz="2200" dirty="0" err="1"/>
              <a:t>haemophilic</a:t>
            </a:r>
            <a:r>
              <a:rPr lang="en-US" sz="2200" dirty="0"/>
              <a:t> bleed, can closely resemble </a:t>
            </a:r>
          </a:p>
          <a:p>
            <a:r>
              <a:rPr lang="en-US" sz="2200" dirty="0"/>
              <a:t>infection. The history is helpful and joint aspiration </a:t>
            </a:r>
          </a:p>
          <a:p>
            <a:r>
              <a:rPr lang="en-US" sz="2200" dirty="0"/>
              <a:t>will resolve any doubt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Gout and pseudogout in adults can be </a:t>
            </a:r>
          </a:p>
          <a:p>
            <a:r>
              <a:rPr lang="en-US" sz="2200" dirty="0"/>
              <a:t>indistinguishable from joint infection and cellulitis. </a:t>
            </a:r>
          </a:p>
          <a:p>
            <a:r>
              <a:rPr lang="en-US" sz="2200" dirty="0" smtClean="0"/>
              <a:t>Aspirated </a:t>
            </a:r>
            <a:r>
              <a:rPr lang="en-US" sz="2200" dirty="0"/>
              <a:t>fluid may look turbid but the presence </a:t>
            </a:r>
          </a:p>
          <a:p>
            <a:r>
              <a:rPr lang="en-US" sz="2200" dirty="0" smtClean="0"/>
              <a:t>of </a:t>
            </a:r>
            <a:r>
              <a:rPr lang="en-US" sz="2200" dirty="0" err="1"/>
              <a:t>urate</a:t>
            </a:r>
            <a:r>
              <a:rPr lang="en-US" sz="2200" dirty="0"/>
              <a:t> or pyrophosphate crystals will confirm the </a:t>
            </a:r>
          </a:p>
          <a:p>
            <a:r>
              <a:rPr lang="en-US" sz="2200" dirty="0" smtClean="0"/>
              <a:t>diagnosis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7697922" y="446256"/>
            <a:ext cx="3769353" cy="10324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Mono articulate joint pain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921" y="1485215"/>
            <a:ext cx="3769353" cy="4634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novial-Fluid-Analy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9053513" cy="676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6520" y="567381"/>
            <a:ext cx="5666572" cy="10620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Septic arthritis </a:t>
            </a:r>
            <a:endParaRPr lang="en-US" sz="72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52663" y="1828800"/>
            <a:ext cx="28993" cy="1322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520" y="3414110"/>
            <a:ext cx="317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Infected 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4019521" y="3414110"/>
            <a:ext cx="1130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Joint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1621204"/>
            <a:ext cx="1667158" cy="1541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26608" y="2040683"/>
            <a:ext cx="28993" cy="1322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57478" y="1667455"/>
            <a:ext cx="1139214" cy="1541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13523" y="2040683"/>
            <a:ext cx="28993" cy="1322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1630" y="3433719"/>
            <a:ext cx="1971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Inflamation</a:t>
            </a:r>
            <a:endParaRPr lang="en-US" sz="2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781800" y="1098417"/>
            <a:ext cx="1139214" cy="1541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36643" y="1686753"/>
            <a:ext cx="1139214" cy="1541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46262" y="873357"/>
            <a:ext cx="399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Infection </a:t>
            </a:r>
            <a:r>
              <a:rPr lang="en-US" sz="3600" dirty="0">
                <a:solidFill>
                  <a:schemeClr val="accent1"/>
                </a:solidFill>
              </a:rPr>
              <a:t>in a joint</a:t>
            </a:r>
          </a:p>
        </p:txBody>
      </p:sp>
    </p:spTree>
    <p:extLst>
      <p:ext uri="{BB962C8B-B14F-4D97-AF65-F5344CB8AC3E}">
        <p14:creationId xmlns="" xmlns:p14="http://schemas.microsoft.com/office/powerpoint/2010/main" val="563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224" y="565384"/>
            <a:ext cx="6728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Complications::</a:t>
            </a:r>
            <a:endParaRPr lang="en-US" sz="3600" b="1" dirty="0">
              <a:solidFill>
                <a:schemeClr val="accent6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■ Dislocation: a tense effusion may cause </a:t>
            </a:r>
          </a:p>
          <a:p>
            <a:r>
              <a:rPr lang="en-US" sz="2400" dirty="0"/>
              <a:t>dislocation.</a:t>
            </a:r>
          </a:p>
          <a:p>
            <a:endParaRPr lang="en-US" sz="2400" dirty="0"/>
          </a:p>
          <a:p>
            <a:r>
              <a:rPr lang="en-US" sz="2400" dirty="0"/>
              <a:t>■ Epiphyseal destruction: in neglected infants the </a:t>
            </a:r>
          </a:p>
          <a:p>
            <a:r>
              <a:rPr lang="en-US" sz="2400" dirty="0"/>
              <a:t>largely cartilaginous epiphysis may be destroyed, </a:t>
            </a:r>
          </a:p>
          <a:p>
            <a:r>
              <a:rPr lang="en-US" sz="2400" dirty="0"/>
              <a:t>leaving an unstable </a:t>
            </a:r>
            <a:r>
              <a:rPr lang="en-US" sz="2400" dirty="0" smtClean="0"/>
              <a:t>pseudoarthrosis .</a:t>
            </a:r>
          </a:p>
          <a:p>
            <a:endParaRPr lang="en-US" sz="2400" dirty="0"/>
          </a:p>
          <a:p>
            <a:r>
              <a:rPr lang="en-US" sz="2400" dirty="0"/>
              <a:t>■ Growth disturbance: physeal damage may result </a:t>
            </a:r>
          </a:p>
          <a:p>
            <a:r>
              <a:rPr lang="en-US" sz="2400" dirty="0"/>
              <a:t>in shortening or deformity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■ Ankylosis: if articular cartilage is eroded, healing </a:t>
            </a:r>
          </a:p>
          <a:p>
            <a:r>
              <a:rPr lang="en-US" sz="2400" dirty="0"/>
              <a:t>may lead to ankylosis.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346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12" y="188461"/>
            <a:ext cx="873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Treatment ::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12" y="834792"/>
            <a:ext cx="120108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Treatment is then started </a:t>
            </a:r>
            <a:r>
              <a:rPr lang="en-US" sz="2200" dirty="0" smtClean="0"/>
              <a:t>without </a:t>
            </a:r>
            <a:r>
              <a:rPr lang="en-US" sz="2200" dirty="0"/>
              <a:t>further </a:t>
            </a:r>
            <a:r>
              <a:rPr lang="en-US" sz="2200" dirty="0" smtClean="0"/>
              <a:t>delay</a:t>
            </a:r>
          </a:p>
          <a:p>
            <a:endParaRPr lang="en-US" sz="2200" dirty="0" smtClean="0"/>
          </a:p>
          <a:p>
            <a:r>
              <a:rPr lang="en-US" sz="2200" b="1" dirty="0">
                <a:solidFill>
                  <a:schemeClr val="accent1"/>
                </a:solidFill>
              </a:rPr>
              <a:t>Antibiotics</a:t>
            </a:r>
          </a:p>
          <a:p>
            <a:pPr algn="ctr"/>
            <a:r>
              <a:rPr lang="en-US" sz="2200" dirty="0"/>
              <a:t>Intravenous </a:t>
            </a:r>
            <a:r>
              <a:rPr lang="en-US" sz="2200" dirty="0" smtClean="0"/>
              <a:t>------ a third-generation </a:t>
            </a:r>
            <a:r>
              <a:rPr lang="en-US" sz="2200" dirty="0"/>
              <a:t>cephalosporin will cover both </a:t>
            </a:r>
            <a:r>
              <a:rPr lang="en-US" sz="2200" dirty="0" smtClean="0"/>
              <a:t>Gram-positive and </a:t>
            </a:r>
            <a:r>
              <a:rPr lang="en-US" sz="2200" dirty="0"/>
              <a:t>Gram-negative </a:t>
            </a:r>
            <a:r>
              <a:rPr lang="en-US" sz="2200" dirty="0" smtClean="0"/>
              <a:t>organisms</a:t>
            </a:r>
          </a:p>
          <a:p>
            <a:pPr algn="ctr"/>
            <a:r>
              <a:rPr lang="en-US" sz="2200" dirty="0" smtClean="0"/>
              <a:t>        ------Once the bacterial sensitivity is known the appropriate drug is substituted.</a:t>
            </a:r>
          </a:p>
          <a:p>
            <a:pPr algn="ctr"/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dirty="0"/>
              <a:t>Intravenous administration </a:t>
            </a:r>
            <a:r>
              <a:rPr lang="en-US" sz="2200" dirty="0" smtClean="0"/>
              <a:t>is </a:t>
            </a:r>
            <a:r>
              <a:rPr lang="en-US" sz="2200" dirty="0"/>
              <a:t>continued for several </a:t>
            </a:r>
            <a:r>
              <a:rPr lang="en-US" sz="2200" dirty="0" smtClean="0"/>
              <a:t>weeks and </a:t>
            </a:r>
            <a:r>
              <a:rPr lang="en-US" sz="2200" dirty="0"/>
              <a:t>is followed by oral </a:t>
            </a:r>
          </a:p>
          <a:p>
            <a:r>
              <a:rPr lang="en-US" sz="2200" dirty="0"/>
              <a:t>antibiotics for a further 2 or 3 weeks.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71076" y="4131651"/>
            <a:ext cx="1095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Splintage</a:t>
            </a:r>
          </a:p>
          <a:p>
            <a:endParaRPr lang="en-US" sz="2200" dirty="0"/>
          </a:p>
          <a:p>
            <a:r>
              <a:rPr lang="en-US" sz="2200" dirty="0"/>
              <a:t>The joint must be rested either on a splint or in a </a:t>
            </a:r>
            <a:r>
              <a:rPr lang="en-US" sz="2200" dirty="0" smtClean="0"/>
              <a:t>widely </a:t>
            </a:r>
            <a:r>
              <a:rPr lang="en-US" sz="2200" dirty="0"/>
              <a:t>split </a:t>
            </a:r>
            <a:r>
              <a:rPr lang="en-US" sz="2200" dirty="0" smtClean="0"/>
              <a:t>plaster.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8915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98" y="537522"/>
            <a:ext cx="81256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</a:rPr>
              <a:t>Drainage</a:t>
            </a:r>
          </a:p>
          <a:p>
            <a:endParaRPr lang="en-US" dirty="0"/>
          </a:p>
          <a:p>
            <a:r>
              <a:rPr lang="en-US" sz="2200" dirty="0"/>
              <a:t>pus is drained and the joint </a:t>
            </a:r>
            <a:r>
              <a:rPr lang="en-US" sz="2200" dirty="0" smtClean="0"/>
              <a:t>washed out</a:t>
            </a:r>
          </a:p>
          <a:p>
            <a:endParaRPr lang="en-US" sz="2200" dirty="0"/>
          </a:p>
          <a:p>
            <a:r>
              <a:rPr lang="en-US" sz="2200" dirty="0"/>
              <a:t>-------open </a:t>
            </a:r>
            <a:r>
              <a:rPr lang="en-US" sz="2200" dirty="0" smtClean="0"/>
              <a:t>operation (the best to done ) </a:t>
            </a:r>
          </a:p>
          <a:p>
            <a:r>
              <a:rPr lang="en-US" sz="2200" dirty="0"/>
              <a:t>-------repeated needle aspiration and irrigation(superficial joint </a:t>
            </a:r>
            <a:r>
              <a:rPr lang="en-US" sz="2200" dirty="0" smtClean="0"/>
              <a:t>)</a:t>
            </a:r>
          </a:p>
          <a:p>
            <a:r>
              <a:rPr lang="en-US" sz="2200" dirty="0"/>
              <a:t>-------</a:t>
            </a:r>
            <a:r>
              <a:rPr lang="en-US" sz="2200" dirty="0" smtClean="0"/>
              <a:t>arthroscopy (knee joint) 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819005" y="3450293"/>
            <a:ext cx="9256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Once the patient’s general condition is good </a:t>
            </a:r>
          </a:p>
          <a:p>
            <a:r>
              <a:rPr lang="en-US" sz="2200" dirty="0"/>
              <a:t>and the joint is no longer inflamed, gentle and </a:t>
            </a:r>
          </a:p>
          <a:p>
            <a:r>
              <a:rPr lang="en-US" sz="2200" dirty="0"/>
              <a:t>gradually increasing movements are encouraged. </a:t>
            </a:r>
          </a:p>
          <a:p>
            <a:endParaRPr lang="en-US" sz="2200" dirty="0"/>
          </a:p>
          <a:p>
            <a:r>
              <a:rPr lang="en-US" sz="2200" dirty="0"/>
              <a:t>But if articular cartilage has been destroyed, the </a:t>
            </a:r>
          </a:p>
          <a:p>
            <a:r>
              <a:rPr lang="en-US" sz="2200" dirty="0"/>
              <a:t>aim is to keep the joint immobile in the optimum </a:t>
            </a:r>
          </a:p>
          <a:p>
            <a:r>
              <a:rPr lang="en-US" sz="2200" dirty="0"/>
              <a:t>position while ankylosis is awaited.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220px-SepticJointFlu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92" y="156202"/>
            <a:ext cx="4468408" cy="5687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0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Summary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monoarthritis</a:t>
            </a:r>
            <a:r>
              <a:rPr lang="en-US" dirty="0" smtClean="0"/>
              <a:t> should be evaluated emergently to roll out septic arthritis.</a:t>
            </a:r>
          </a:p>
          <a:p>
            <a:r>
              <a:rPr lang="en-US" dirty="0" smtClean="0"/>
              <a:t>Untreated septic arthritis can lead to a very serious complications. (joint destruction an sepsis)</a:t>
            </a:r>
          </a:p>
          <a:p>
            <a:r>
              <a:rPr lang="en-US" dirty="0" smtClean="0"/>
              <a:t>Appropriate history and examination are crucial.</a:t>
            </a:r>
          </a:p>
          <a:p>
            <a:r>
              <a:rPr lang="en-US" dirty="0" smtClean="0"/>
              <a:t>Aspiration is the key method for diagnosis and identifying the organism.</a:t>
            </a:r>
          </a:p>
          <a:p>
            <a:r>
              <a:rPr lang="en-US" dirty="0" smtClean="0"/>
              <a:t>Early treatment with IV antibiotics and leg </a:t>
            </a:r>
            <a:r>
              <a:rPr lang="en-US" dirty="0" err="1" smtClean="0"/>
              <a:t>splinttage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-you-clipart-medical-114170-1932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65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413" y="246449"/>
            <a:ext cx="36170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B050"/>
                </a:solidFill>
              </a:rPr>
              <a:t>Causative agents :</a:t>
            </a:r>
          </a:p>
          <a:p>
            <a:endParaRPr lang="en-US" sz="26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600" dirty="0" smtClean="0"/>
              <a:t>Staphylococcus aureus </a:t>
            </a:r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r>
              <a:rPr lang="en-US" sz="2600" dirty="0" smtClean="0"/>
              <a:t>Group A streptococcus </a:t>
            </a:r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r>
              <a:rPr lang="en-US" sz="2600" dirty="0" err="1" smtClean="0"/>
              <a:t>Neisseriae</a:t>
            </a:r>
            <a:r>
              <a:rPr lang="en-US" sz="2600" dirty="0" smtClean="0"/>
              <a:t> </a:t>
            </a:r>
            <a:r>
              <a:rPr lang="en-US" sz="2600" dirty="0" err="1" smtClean="0"/>
              <a:t>Gonorrhoea</a:t>
            </a:r>
            <a:r>
              <a:rPr lang="en-US" sz="2600" dirty="0" smtClean="0"/>
              <a:t> </a:t>
            </a:r>
          </a:p>
          <a:p>
            <a:endParaRPr lang="en-US" sz="2600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600" dirty="0" smtClean="0"/>
              <a:t>H</a:t>
            </a:r>
            <a:r>
              <a:rPr lang="en-US" sz="2600" dirty="0"/>
              <a:t>. </a:t>
            </a:r>
            <a:r>
              <a:rPr lang="en-US" sz="2600" dirty="0" err="1" smtClean="0"/>
              <a:t>influenzae</a:t>
            </a:r>
            <a:endParaRPr lang="en-US" sz="2600" dirty="0" smtClean="0"/>
          </a:p>
          <a:p>
            <a:r>
              <a:rPr lang="en-US" sz="2000" dirty="0" smtClean="0">
                <a:solidFill>
                  <a:srgbClr val="00B050"/>
                </a:solidFill>
              </a:rPr>
              <a:t>( </a:t>
            </a:r>
            <a:r>
              <a:rPr lang="en-US" sz="2000" dirty="0">
                <a:solidFill>
                  <a:srgbClr val="00B050"/>
                </a:solidFill>
              </a:rPr>
              <a:t>is </a:t>
            </a:r>
            <a:r>
              <a:rPr lang="en-US" sz="2000" dirty="0" smtClean="0">
                <a:solidFill>
                  <a:srgbClr val="00B050"/>
                </a:solidFill>
              </a:rPr>
              <a:t>an important </a:t>
            </a:r>
            <a:r>
              <a:rPr lang="en-US" sz="2000" dirty="0">
                <a:solidFill>
                  <a:srgbClr val="00B050"/>
                </a:solidFill>
              </a:rPr>
              <a:t>pathogen unless they have been vaccinated </a:t>
            </a:r>
            <a:r>
              <a:rPr lang="en-US" sz="2000" dirty="0" smtClean="0">
                <a:solidFill>
                  <a:srgbClr val="00B050"/>
                </a:solidFill>
              </a:rPr>
              <a:t>against </a:t>
            </a:r>
            <a:r>
              <a:rPr lang="en-US" sz="2000" dirty="0">
                <a:solidFill>
                  <a:srgbClr val="00B050"/>
                </a:solidFill>
              </a:rPr>
              <a:t>this organism</a:t>
            </a:r>
            <a:r>
              <a:rPr lang="en-US" sz="2000" dirty="0" smtClean="0">
                <a:solidFill>
                  <a:srgbClr val="00B050"/>
                </a:solidFill>
              </a:rPr>
              <a:t>.)</a:t>
            </a:r>
          </a:p>
        </p:txBody>
      </p:sp>
      <p:sp>
        <p:nvSpPr>
          <p:cNvPr id="3" name="Left Arrow Callout 2"/>
          <p:cNvSpPr/>
          <p:nvPr/>
        </p:nvSpPr>
        <p:spPr>
          <a:xfrm>
            <a:off x="4410682" y="766874"/>
            <a:ext cx="6128657" cy="1469329"/>
          </a:xfrm>
          <a:prstGeom prst="leftArrowCallou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First most common cause </a:t>
            </a:r>
            <a:endParaRPr lang="en-US" sz="2600" b="1" dirty="0"/>
          </a:p>
        </p:txBody>
      </p:sp>
    </p:spTree>
    <p:extLst>
      <p:ext uri="{BB962C8B-B14F-4D97-AF65-F5344CB8AC3E}">
        <p14:creationId xmlns="" xmlns:p14="http://schemas.microsoft.com/office/powerpoint/2010/main" val="1091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04" y="363558"/>
            <a:ext cx="76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Route for bacterial entry: 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610" y="1650752"/>
            <a:ext cx="3572252" cy="4640958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602454" y="1561575"/>
              <a:ext cx="349920" cy="671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5294" y="1466535"/>
                <a:ext cx="444960" cy="86148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7096940" y="1210453"/>
            <a:ext cx="761122" cy="590857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87862" y="882521"/>
            <a:ext cx="1901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Skin infection </a:t>
            </a:r>
          </a:p>
          <a:p>
            <a:r>
              <a:rPr lang="en-US" sz="2200" dirty="0" smtClean="0"/>
              <a:t>(S.aureus ) </a:t>
            </a:r>
            <a:endParaRPr lang="en-US" sz="2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70655" y="2393687"/>
            <a:ext cx="431799" cy="13177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6170655" y="4968711"/>
              <a:ext cx="291960" cy="5140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3495" y="4873311"/>
                <a:ext cx="387000" cy="70416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602454" y="5355571"/>
            <a:ext cx="1127523" cy="500871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58062" y="5506129"/>
            <a:ext cx="205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Osteomyelitis</a:t>
            </a:r>
            <a:endParaRPr lang="en-US" sz="22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170655" y="3820227"/>
            <a:ext cx="1" cy="1148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n 41"/>
          <p:cNvSpPr/>
          <p:nvPr/>
        </p:nvSpPr>
        <p:spPr>
          <a:xfrm rot="21357592">
            <a:off x="3866601" y="3023595"/>
            <a:ext cx="382543" cy="2974398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93766">
            <a:off x="98481" y="4323220"/>
            <a:ext cx="2541130" cy="1903394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V="1">
            <a:off x="2329981" y="4741154"/>
            <a:ext cx="1370154" cy="108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16040" y="6007774"/>
            <a:ext cx="2139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URTI </a:t>
            </a:r>
          </a:p>
          <a:p>
            <a:r>
              <a:rPr lang="en-US" sz="2200" dirty="0" smtClean="0"/>
              <a:t>LRTI</a:t>
            </a:r>
            <a:endParaRPr lang="en-US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815018" y="2537678"/>
            <a:ext cx="1134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STI </a:t>
            </a:r>
            <a:endParaRPr lang="en-US" sz="22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415610" y="4795214"/>
            <a:ext cx="1570799" cy="322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728840" y="3013814"/>
            <a:ext cx="1931089" cy="491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284044" y="3521142"/>
            <a:ext cx="1714281" cy="304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947" y="1267242"/>
            <a:ext cx="1398859" cy="1613038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>
          <a:xfrm>
            <a:off x="4415610" y="2753121"/>
            <a:ext cx="785399" cy="86851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22639" y="1250748"/>
            <a:ext cx="2306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Injection into the joint space </a:t>
            </a:r>
            <a:endParaRPr lang="en-US" sz="22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0076" y="3013814"/>
            <a:ext cx="2368732" cy="1476287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 flipH="1">
            <a:off x="6602455" y="3751957"/>
            <a:ext cx="25306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447689" y="4490101"/>
            <a:ext cx="2744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surgery under septic technique </a:t>
            </a:r>
            <a:endParaRPr lang="en-US" sz="2200" dirty="0"/>
          </a:p>
        </p:txBody>
      </p:sp>
      <p:sp>
        <p:nvSpPr>
          <p:cNvPr id="79" name="TextBox 78"/>
          <p:cNvSpPr txBox="1"/>
          <p:nvPr/>
        </p:nvSpPr>
        <p:spPr>
          <a:xfrm>
            <a:off x="9477096" y="1906736"/>
            <a:ext cx="21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Penetrating injuries </a:t>
            </a:r>
            <a:endParaRPr lang="en-US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81" name="Ink 80"/>
              <p14:cNvContentPartPr/>
              <p14:nvPr/>
            </p14:nvContentPartPr>
            <p14:xfrm>
              <a:off x="7662619" y="2377544"/>
              <a:ext cx="312120" cy="1962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5099" y="2282504"/>
                <a:ext cx="4068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82" name="Ink 81"/>
              <p14:cNvContentPartPr/>
              <p14:nvPr/>
            </p14:nvContentPartPr>
            <p14:xfrm>
              <a:off x="7894459" y="3160544"/>
              <a:ext cx="399240" cy="10188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46939" y="3065504"/>
                <a:ext cx="493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83" name="Ink 82"/>
              <p14:cNvContentPartPr/>
              <p14:nvPr/>
            </p14:nvContentPartPr>
            <p14:xfrm>
              <a:off x="7872859" y="4139384"/>
              <a:ext cx="348480" cy="13068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25339" y="4044344"/>
                <a:ext cx="4431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7">
            <p14:nvContentPartPr>
              <p14:cNvPr id="85" name="Ink 84"/>
              <p14:cNvContentPartPr/>
              <p14:nvPr/>
            </p14:nvContentPartPr>
            <p14:xfrm>
              <a:off x="7205779" y="5067104"/>
              <a:ext cx="239760" cy="27576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8259" y="4972064"/>
                <a:ext cx="3344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9">
            <p14:nvContentPartPr>
              <p14:cNvPr id="86" name="Ink 85"/>
              <p14:cNvContentPartPr/>
              <p14:nvPr/>
            </p14:nvContentPartPr>
            <p14:xfrm>
              <a:off x="4668499" y="5096264"/>
              <a:ext cx="225000" cy="26136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20979" y="5001224"/>
                <a:ext cx="3200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1">
            <p14:nvContentPartPr>
              <p14:cNvPr id="87" name="Ink 86"/>
              <p14:cNvContentPartPr/>
              <p14:nvPr/>
            </p14:nvContentPartPr>
            <p14:xfrm>
              <a:off x="4349539" y="4160984"/>
              <a:ext cx="189000" cy="10908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02019" y="4065944"/>
                <a:ext cx="2836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3">
            <p14:nvContentPartPr>
              <p14:cNvPr id="88" name="Ink 87"/>
              <p14:cNvContentPartPr/>
              <p14:nvPr/>
            </p14:nvContentPartPr>
            <p14:xfrm>
              <a:off x="4240819" y="2979464"/>
              <a:ext cx="290160" cy="19620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93299" y="2884424"/>
                <a:ext cx="3852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5">
            <p14:nvContentPartPr>
              <p14:cNvPr id="89" name="Ink 88"/>
              <p14:cNvContentPartPr/>
              <p14:nvPr/>
            </p14:nvContentPartPr>
            <p14:xfrm>
              <a:off x="4552579" y="2044184"/>
              <a:ext cx="203400" cy="21780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05059" y="1949144"/>
                <a:ext cx="298080" cy="4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7396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5" grpId="0"/>
      <p:bldP spid="42" grpId="0" animBg="1"/>
      <p:bldP spid="51" grpId="0"/>
      <p:bldP spid="55" grpId="0"/>
      <p:bldP spid="73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719667" y="260350"/>
            <a:ext cx="9366251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Pathology: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JO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2284" y="1196975"/>
            <a:ext cx="10287000" cy="532765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en-US" dirty="0" smtClean="0">
                <a:ea typeface="Majalla UI"/>
                <a:cs typeface="Majalla UI"/>
              </a:rPr>
              <a:t>There is an </a:t>
            </a:r>
            <a:r>
              <a:rPr lang="en-US" dirty="0" smtClean="0">
                <a:solidFill>
                  <a:srgbClr val="FF0000"/>
                </a:solidFill>
                <a:ea typeface="Majalla UI"/>
                <a:cs typeface="Majalla UI"/>
              </a:rPr>
              <a:t>acute synovitis </a:t>
            </a:r>
            <a:r>
              <a:rPr lang="en-US" dirty="0" smtClean="0">
                <a:ea typeface="Majalla UI"/>
                <a:cs typeface="Majalla UI"/>
              </a:rPr>
              <a:t>with a </a:t>
            </a:r>
            <a:r>
              <a:rPr lang="en-US" dirty="0" smtClean="0">
                <a:solidFill>
                  <a:srgbClr val="FF0000"/>
                </a:solidFill>
                <a:ea typeface="Majalla UI"/>
                <a:cs typeface="Majalla UI"/>
              </a:rPr>
              <a:t>purulent joint effusion </a:t>
            </a:r>
            <a:r>
              <a:rPr lang="en-US" dirty="0" smtClean="0">
                <a:ea typeface="Majalla UI"/>
                <a:cs typeface="Majalla UI"/>
              </a:rPr>
              <a:t>and Synovial membrane becomes </a:t>
            </a:r>
            <a:r>
              <a:rPr lang="en-US" dirty="0" smtClean="0">
                <a:solidFill>
                  <a:srgbClr val="FF0000"/>
                </a:solidFill>
                <a:ea typeface="Majalla UI"/>
                <a:cs typeface="Majalla UI"/>
              </a:rPr>
              <a:t>edematous, swollen </a:t>
            </a:r>
            <a:r>
              <a:rPr lang="en-US" dirty="0" smtClean="0">
                <a:ea typeface="Majalla UI"/>
                <a:cs typeface="Majalla UI"/>
              </a:rPr>
              <a:t>and </a:t>
            </a:r>
            <a:r>
              <a:rPr lang="en-US" dirty="0" smtClean="0">
                <a:solidFill>
                  <a:srgbClr val="FF0000"/>
                </a:solidFill>
                <a:ea typeface="Majalla UI"/>
                <a:cs typeface="Majalla UI"/>
              </a:rPr>
              <a:t>hyperemic</a:t>
            </a:r>
            <a:r>
              <a:rPr lang="en-US" dirty="0" smtClean="0">
                <a:ea typeface="Majalla UI"/>
                <a:cs typeface="Majalla UI"/>
              </a:rPr>
              <a:t> and an increase in synovial ﬂuid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en-US" dirty="0" smtClean="0">
                <a:ea typeface="Majalla UI"/>
                <a:cs typeface="Majalla UI"/>
              </a:rPr>
              <a:t>As pus appears in the joint, </a:t>
            </a:r>
            <a:r>
              <a:rPr lang="en-US" dirty="0" smtClean="0">
                <a:solidFill>
                  <a:srgbClr val="FF0000"/>
                </a:solidFill>
                <a:ea typeface="Majalla UI"/>
                <a:cs typeface="Majalla UI"/>
              </a:rPr>
              <a:t>articular cartilage is destroyed </a:t>
            </a:r>
            <a:r>
              <a:rPr lang="en-US" dirty="0" smtClean="0">
                <a:ea typeface="Majalla UI"/>
                <a:cs typeface="Majalla UI"/>
              </a:rPr>
              <a:t>by bacterial and cellular enzymes.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en-US" dirty="0" smtClean="0">
                <a:ea typeface="Majalla UI"/>
                <a:cs typeface="Majalla UI"/>
              </a:rPr>
              <a:t>If the infection is not arrested the cartilage may be completely destroyed.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"/>
              <a:defRPr/>
            </a:pPr>
            <a:r>
              <a:rPr lang="en-US" dirty="0" smtClean="0">
                <a:solidFill>
                  <a:srgbClr val="FF0000"/>
                </a:solidFill>
                <a:ea typeface="Majalla UI"/>
                <a:cs typeface="Majalla UI"/>
              </a:rPr>
              <a:t>Pus</a:t>
            </a:r>
            <a:r>
              <a:rPr lang="en-US" dirty="0" smtClean="0">
                <a:ea typeface="Majalla UI"/>
                <a:cs typeface="Majalla UI"/>
              </a:rPr>
              <a:t> may burst out of the joint to form </a:t>
            </a:r>
            <a:r>
              <a:rPr lang="en-US" dirty="0" smtClean="0">
                <a:solidFill>
                  <a:srgbClr val="FF0000"/>
                </a:solidFill>
                <a:ea typeface="Majalla UI"/>
                <a:cs typeface="Majalla UI"/>
              </a:rPr>
              <a:t>abscesses and sinuses.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With healing there may be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(1) complete resolution and a return to normal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(2) partial loss of articular cartilage and ﬁbrosis of the joint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(3) loss of articular cartilage and bony ankylosis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(4) bone destruction and permanent deformity of the joint.</a:t>
            </a:r>
            <a:endParaRPr lang="ar-JO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E7D470-9D6E-45DF-9DC0-C5325D036FDD}" type="slidenum">
              <a:rPr lang="ar-SA" altLang="en-US" smtClean="0">
                <a:solidFill>
                  <a:schemeClr val="tx2"/>
                </a:solidFill>
              </a:rPr>
              <a:pPr eaLnBrk="1" hangingPunct="1"/>
              <a:t>5</a:t>
            </a:fld>
            <a:endParaRPr lang="en-US" alt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5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306" y="1119195"/>
            <a:ext cx="966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With any </a:t>
            </a:r>
            <a:r>
              <a:rPr lang="en-US" sz="3600" dirty="0" err="1" smtClean="0">
                <a:solidFill>
                  <a:srgbClr val="FF0000"/>
                </a:solidFill>
              </a:rPr>
              <a:t>Monoarthritis</a:t>
            </a:r>
            <a:r>
              <a:rPr lang="en-US" sz="3600" dirty="0" smtClean="0"/>
              <a:t> , it's important to role out septic arthritis 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 rot="20083294">
            <a:off x="4149155" y="2523641"/>
            <a:ext cx="375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Why?!?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267200"/>
            <a:ext cx="8935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delay in diagnosis and treatment, particularly with septic arthritis, can have catastrophic results including sepsis, </a:t>
            </a:r>
            <a:r>
              <a:rPr lang="en-US" sz="2800" b="1" dirty="0" err="1" smtClean="0">
                <a:solidFill>
                  <a:srgbClr val="FF0000"/>
                </a:solidFill>
              </a:rPr>
              <a:t>bacteremia</a:t>
            </a:r>
            <a:r>
              <a:rPr lang="en-US" sz="2800" b="1" dirty="0" smtClean="0">
                <a:solidFill>
                  <a:srgbClr val="FF0000"/>
                </a:solidFill>
              </a:rPr>
              <a:t>, joint destruction, or death.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0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337" y="434912"/>
            <a:ext cx="9959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Septic arthritis is </a:t>
            </a:r>
            <a:r>
              <a:rPr lang="en-US" sz="2400" dirty="0" smtClean="0">
                <a:solidFill>
                  <a:srgbClr val="FF0000"/>
                </a:solidFill>
              </a:rPr>
              <a:t>Medical Emergency </a:t>
            </a:r>
            <a:r>
              <a:rPr lang="en-US" sz="2400" dirty="0" smtClean="0"/>
              <a:t>, require rapid diagnosis &amp;immediate  management to avoid </a:t>
            </a:r>
            <a:r>
              <a:rPr lang="en-US" sz="2400" dirty="0" smtClean="0">
                <a:solidFill>
                  <a:srgbClr val="FF0000"/>
                </a:solidFill>
              </a:rPr>
              <a:t>Irreversible</a:t>
            </a:r>
            <a:r>
              <a:rPr lang="en-US" sz="2400" dirty="0" smtClean="0"/>
              <a:t> joint  damage 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4" y="1896951"/>
            <a:ext cx="2081876" cy="2500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676" y="4474952"/>
            <a:ext cx="2723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infection spreads through the </a:t>
            </a:r>
            <a:r>
              <a:rPr lang="en-US" dirty="0" smtClean="0"/>
              <a:t>joint</a:t>
            </a:r>
          </a:p>
          <a:p>
            <a:r>
              <a:rPr lang="en-US" dirty="0"/>
              <a:t>there is an acute synovitis with a purulent joint </a:t>
            </a:r>
          </a:p>
          <a:p>
            <a:r>
              <a:rPr lang="en-US" dirty="0" smtClean="0"/>
              <a:t>Effusion.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87" y="1896951"/>
            <a:ext cx="1579040" cy="2500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8987" y="4483379"/>
            <a:ext cx="2457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articular </a:t>
            </a:r>
          </a:p>
          <a:p>
            <a:r>
              <a:rPr lang="en-US" dirty="0"/>
              <a:t>cartilage is eroded</a:t>
            </a:r>
            <a:r>
              <a:rPr lang="en-US" dirty="0" smtClean="0"/>
              <a:t>;</a:t>
            </a:r>
          </a:p>
          <a:p>
            <a:r>
              <a:rPr lang="en-US" dirty="0"/>
              <a:t>the articular cartilage is attacked by bacterial and cellular </a:t>
            </a:r>
            <a:r>
              <a:rPr lang="en-US" dirty="0" smtClean="0"/>
              <a:t>enzymes.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686" y="1896951"/>
            <a:ext cx="1673672" cy="2479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337" y="6037752"/>
            <a:ext cx="594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If the infection is not arrested, </a:t>
            </a: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cartilage may be completely destroyed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4957" y="4483379"/>
            <a:ext cx="231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Healing start , </a:t>
            </a:r>
            <a:r>
              <a:rPr lang="en-US" dirty="0"/>
              <a:t>the raw articular </a:t>
            </a:r>
            <a:r>
              <a:rPr lang="en-US" dirty="0" smtClean="0"/>
              <a:t>surfaces </a:t>
            </a:r>
            <a:r>
              <a:rPr lang="en-US" dirty="0"/>
              <a:t>may </a:t>
            </a:r>
            <a:r>
              <a:rPr lang="en-US" dirty="0" smtClean="0"/>
              <a:t>adhere.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017" y="1896951"/>
            <a:ext cx="1780372" cy="2426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33546" y="4612979"/>
            <a:ext cx="2477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Healing then leads </a:t>
            </a:r>
            <a:r>
              <a:rPr lang="en-US" dirty="0" smtClean="0"/>
              <a:t>to fibrous or  </a:t>
            </a:r>
            <a:r>
              <a:rPr lang="en-US" dirty="0"/>
              <a:t>bony </a:t>
            </a:r>
            <a:r>
              <a:rPr lang="en-US" dirty="0" smtClean="0"/>
              <a:t>ankylosis.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32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65" y="367653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Clinical features: 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77" y="1962076"/>
            <a:ext cx="3581400" cy="341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6162" y="167598"/>
            <a:ext cx="317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1.acute </a:t>
            </a:r>
            <a:r>
              <a:rPr lang="en-US" sz="2200" dirty="0"/>
              <a:t>pain and swelling in a </a:t>
            </a:r>
            <a:r>
              <a:rPr lang="en-US" sz="2200" dirty="0" smtClean="0"/>
              <a:t>single </a:t>
            </a:r>
            <a:r>
              <a:rPr lang="en-US" sz="2200" dirty="0"/>
              <a:t>large joint </a:t>
            </a:r>
          </a:p>
          <a:p>
            <a:r>
              <a:rPr lang="en-US" sz="2200" dirty="0" smtClean="0"/>
              <a:t>-any joint can be affected , </a:t>
            </a:r>
            <a:r>
              <a:rPr lang="en-US" sz="2000" dirty="0">
                <a:solidFill>
                  <a:srgbClr val="FF0000"/>
                </a:solidFill>
                <a:latin typeface="Calisto MT" pitchFamily="18" charset="0"/>
              </a:rPr>
              <a:t>Knee</a:t>
            </a:r>
            <a:r>
              <a:rPr lang="en-US" sz="2000" dirty="0">
                <a:latin typeface="Calisto MT" pitchFamily="18" charset="0"/>
              </a:rPr>
              <a:t> is the most commonly affected joint in adults, </a:t>
            </a:r>
            <a:r>
              <a:rPr lang="en-US" sz="2000" dirty="0">
                <a:solidFill>
                  <a:srgbClr val="FF0000"/>
                </a:solidFill>
                <a:latin typeface="Calisto MT" pitchFamily="18" charset="0"/>
              </a:rPr>
              <a:t>hip</a:t>
            </a:r>
            <a:r>
              <a:rPr lang="en-US" sz="2000" dirty="0">
                <a:latin typeface="Calisto MT" pitchFamily="18" charset="0"/>
              </a:rPr>
              <a:t> in children.</a:t>
            </a:r>
          </a:p>
          <a:p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942850" y="2291246"/>
            <a:ext cx="3175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2.Signs of Inflammation : </a:t>
            </a:r>
            <a:endParaRPr lang="en-US" sz="2200" dirty="0"/>
          </a:p>
          <a:p>
            <a:r>
              <a:rPr lang="en-US" sz="2200" dirty="0" smtClean="0">
                <a:solidFill>
                  <a:srgbClr val="FF0000"/>
                </a:solidFill>
              </a:rPr>
              <a:t>Redness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Warmth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Tenderness </a:t>
            </a:r>
          </a:p>
          <a:p>
            <a:r>
              <a:rPr lang="en-US" sz="2200" dirty="0" smtClean="0"/>
              <a:t>3.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Fever</a:t>
            </a:r>
            <a:r>
              <a:rPr lang="en-US" sz="2000" dirty="0" smtClean="0"/>
              <a:t> </a:t>
            </a:r>
          </a:p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46022" y="367653"/>
            <a:ext cx="3175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All movements are grossly restricted and often </a:t>
            </a:r>
          </a:p>
          <a:p>
            <a:r>
              <a:rPr lang="en-US" sz="2200" dirty="0"/>
              <a:t>completely abolished by pain and spasm </a:t>
            </a:r>
          </a:p>
          <a:p>
            <a:r>
              <a:rPr lang="en-US" sz="2200" dirty="0"/>
              <a:t>(pseudoparesis).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629797" y="4170022"/>
            <a:ext cx="37855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4.'</a:t>
            </a:r>
            <a:r>
              <a:rPr lang="en-US" sz="2400" u="sng" dirty="0" smtClean="0">
                <a:solidFill>
                  <a:schemeClr val="accent1"/>
                </a:solidFill>
              </a:rPr>
              <a:t>silent</a:t>
            </a:r>
            <a:r>
              <a:rPr lang="en-US" sz="2400" u="sng" dirty="0"/>
              <a:t>’ joint </a:t>
            </a:r>
            <a:r>
              <a:rPr lang="en-US" sz="2400" u="sng" dirty="0" smtClean="0"/>
              <a:t>infection: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rheumatoid arthritis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corticosteroid treatment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endParaRPr lang="en-US" sz="2600" dirty="0"/>
          </a:p>
        </p:txBody>
      </p:sp>
      <p:sp>
        <p:nvSpPr>
          <p:cNvPr id="10" name="Right Brace 9"/>
          <p:cNvSpPr/>
          <p:nvPr/>
        </p:nvSpPr>
        <p:spPr>
          <a:xfrm>
            <a:off x="8479322" y="4170022"/>
            <a:ext cx="266700" cy="1587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76783" y="4014795"/>
            <a:ext cx="3175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Suspicion </a:t>
            </a:r>
            <a:r>
              <a:rPr lang="en-US" sz="2200" dirty="0"/>
              <a:t>may </a:t>
            </a:r>
            <a:r>
              <a:rPr lang="en-US" sz="2200" dirty="0" smtClean="0"/>
              <a:t>be aroused by an unexplained </a:t>
            </a:r>
            <a:r>
              <a:rPr lang="en-US" sz="2200" u="sng" dirty="0"/>
              <a:t>deterioration</a:t>
            </a:r>
            <a:r>
              <a:rPr lang="en-US" sz="2200" dirty="0"/>
              <a:t> in the patient’s </a:t>
            </a:r>
          </a:p>
          <a:p>
            <a:r>
              <a:rPr lang="en-US" sz="2200" dirty="0"/>
              <a:t>general condition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3286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6215" y="461900"/>
            <a:ext cx="263651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In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adults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87" y="1749297"/>
            <a:ext cx="8826500" cy="383502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405765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Often </a:t>
            </a:r>
            <a:r>
              <a:rPr sz="3000" spc="-20" dirty="0">
                <a:latin typeface="Calibri"/>
                <a:cs typeface="Calibri"/>
              </a:rPr>
              <a:t>involve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superficial </a:t>
            </a:r>
            <a:r>
              <a:rPr sz="3000" spc="-10" dirty="0">
                <a:latin typeface="Calibri"/>
                <a:cs typeface="Calibri"/>
              </a:rPr>
              <a:t>joint </a:t>
            </a:r>
            <a:r>
              <a:rPr sz="3000" spc="-5" dirty="0">
                <a:latin typeface="Calibri"/>
                <a:cs typeface="Calibri"/>
              </a:rPr>
              <a:t>(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knee</a:t>
            </a:r>
            <a:r>
              <a:rPr sz="3000" spc="-5" dirty="0">
                <a:latin typeface="Calibri"/>
                <a:cs typeface="Calibri"/>
              </a:rPr>
              <a:t>,  </a:t>
            </a:r>
            <a:r>
              <a:rPr sz="3000" spc="-10" dirty="0">
                <a:latin typeface="Calibri"/>
                <a:cs typeface="Calibri"/>
              </a:rPr>
              <a:t>wrist, </a:t>
            </a:r>
            <a:r>
              <a:rPr sz="3000" spc="-45" dirty="0">
                <a:latin typeface="Calibri"/>
                <a:cs typeface="Calibri"/>
              </a:rPr>
              <a:t>finger, </a:t>
            </a:r>
            <a:r>
              <a:rPr sz="3000" dirty="0">
                <a:latin typeface="Calibri"/>
                <a:cs typeface="Calibri"/>
              </a:rPr>
              <a:t>ankle 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toe)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Joint painful, swollen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inflamed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Unable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bear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weight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30" dirty="0">
                <a:latin typeface="Calibri"/>
                <a:cs typeface="Calibri"/>
              </a:rPr>
              <a:t>Warm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tender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Evidence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gonococcal </a:t>
            </a:r>
            <a:r>
              <a:rPr sz="3000" spc="-15" dirty="0">
                <a:latin typeface="Calibri"/>
                <a:cs typeface="Calibri"/>
              </a:rPr>
              <a:t>infection </a:t>
            </a:r>
            <a:r>
              <a:rPr sz="3000" spc="-5" dirty="0">
                <a:latin typeface="Calibri"/>
                <a:cs typeface="Calibri"/>
              </a:rPr>
              <a:t>or drug  </a:t>
            </a:r>
            <a:r>
              <a:rPr sz="3000" dirty="0">
                <a:latin typeface="Calibri"/>
                <a:cs typeface="Calibri"/>
              </a:rPr>
              <a:t>abuse</a:t>
            </a:r>
          </a:p>
          <a:p>
            <a:pPr marL="355600" marR="19304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Patients </a:t>
            </a:r>
            <a:r>
              <a:rPr sz="3000" dirty="0">
                <a:latin typeface="Calibri"/>
                <a:cs typeface="Calibri"/>
              </a:rPr>
              <a:t>with RA and </a:t>
            </a:r>
            <a:r>
              <a:rPr sz="3000" spc="-5" dirty="0">
                <a:latin typeface="Calibri"/>
                <a:cs typeface="Calibri"/>
              </a:rPr>
              <a:t>on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corticosteroids 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10" dirty="0">
                <a:latin typeface="Calibri"/>
                <a:cs typeface="Calibri"/>
              </a:rPr>
              <a:t>develop silent joint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infection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8495" y="1857755"/>
            <a:ext cx="2731007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TM02455596[[fn=الربيع]]</Template>
  <TotalTime>1432</TotalTime>
  <Words>1387</Words>
  <Application>Microsoft Office PowerPoint</Application>
  <PresentationFormat>Custom</PresentationFormat>
  <Paragraphs>223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Septic arthritis </vt:lpstr>
      <vt:lpstr>Slide 2</vt:lpstr>
      <vt:lpstr>Slide 3</vt:lpstr>
      <vt:lpstr>Slide 4</vt:lpstr>
      <vt:lpstr>Pathology: </vt:lpstr>
      <vt:lpstr>Slide 6</vt:lpstr>
      <vt:lpstr>Slide 7</vt:lpstr>
      <vt:lpstr>Slide 8</vt:lpstr>
      <vt:lpstr>In adults</vt:lpstr>
      <vt:lpstr>In children</vt:lpstr>
      <vt:lpstr>Kocher criteria: (for child with painful hip) : 1. non-weight-bearing on affect side . 2. ESR greater than 40 mm/hr . 3.fever. 4.WBC count of &gt;12,000 mm3.</vt:lpstr>
      <vt:lpstr>Slide 12</vt:lpstr>
      <vt:lpstr>Examination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Summary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 Jafreh</dc:creator>
  <cp:lastModifiedBy>Ayah</cp:lastModifiedBy>
  <cp:revision>255</cp:revision>
  <dcterms:created xsi:type="dcterms:W3CDTF">2017-06-26T01:41:13Z</dcterms:created>
  <dcterms:modified xsi:type="dcterms:W3CDTF">2019-10-28T05:37:43Z</dcterms:modified>
</cp:coreProperties>
</file>