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sldIdLst>
    <p:sldId id="317" r:id="rId3"/>
    <p:sldId id="256" r:id="rId4"/>
    <p:sldId id="257" r:id="rId5"/>
    <p:sldId id="258" r:id="rId6"/>
    <p:sldId id="259" r:id="rId7"/>
    <p:sldId id="260" r:id="rId8"/>
    <p:sldId id="261"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6" r:id="rId28"/>
    <p:sldId id="287" r:id="rId29"/>
    <p:sldId id="283" r:id="rId30"/>
    <p:sldId id="284" r:id="rId31"/>
    <p:sldId id="285" r:id="rId32"/>
    <p:sldId id="289" r:id="rId33"/>
    <p:sldId id="290" r:id="rId34"/>
    <p:sldId id="314" r:id="rId35"/>
    <p:sldId id="291" r:id="rId36"/>
    <p:sldId id="292" r:id="rId37"/>
    <p:sldId id="293" r:id="rId38"/>
    <p:sldId id="294" r:id="rId39"/>
    <p:sldId id="295" r:id="rId40"/>
    <p:sldId id="296" r:id="rId41"/>
    <p:sldId id="297" r:id="rId42"/>
    <p:sldId id="298" r:id="rId43"/>
    <p:sldId id="299" r:id="rId44"/>
    <p:sldId id="308" r:id="rId45"/>
    <p:sldId id="300" r:id="rId46"/>
    <p:sldId id="301" r:id="rId47"/>
    <p:sldId id="307" r:id="rId48"/>
    <p:sldId id="302" r:id="rId49"/>
    <p:sldId id="303" r:id="rId50"/>
    <p:sldId id="304" r:id="rId51"/>
    <p:sldId id="305" r:id="rId52"/>
    <p:sldId id="306" r:id="rId53"/>
    <p:sldId id="309" r:id="rId54"/>
    <p:sldId id="310" r:id="rId55"/>
    <p:sldId id="311" r:id="rId56"/>
    <p:sldId id="312" r:id="rId57"/>
    <p:sldId id="315" r:id="rId58"/>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2" autoAdjust="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D8912C8-4DF4-4A8A-BB00-EE8E68520CA4}" type="datetimeFigureOut">
              <a:rPr lang="ar-SA" smtClean="0"/>
              <a:t>02/07/1441</a:t>
            </a:fld>
            <a:endParaRPr lang="ar-S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100C68B-DACF-44A3-B0CD-E09B9EF741FA}" type="slidenum">
              <a:rPr lang="ar-SA" smtClean="0"/>
              <a:t>‹#›</a:t>
            </a:fld>
            <a:endParaRPr lang="ar-SA"/>
          </a:p>
        </p:txBody>
      </p:sp>
    </p:spTree>
    <p:extLst>
      <p:ext uri="{BB962C8B-B14F-4D97-AF65-F5344CB8AC3E}">
        <p14:creationId xmlns:p14="http://schemas.microsoft.com/office/powerpoint/2010/main" val="1802505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33D47FFF-5D98-459A-B45B-EF6A252355CE}" type="slidenum">
              <a:rPr lang="en-US" altLang="en-US">
                <a:solidFill>
                  <a:prstClr val="black"/>
                </a:solidFill>
              </a:rPr>
              <a:pPr/>
              <a:t>1</a:t>
            </a:fld>
            <a:endParaRPr lang="en-US" altLang="en-US">
              <a:solidFill>
                <a:prstClr val="black"/>
              </a:solidFill>
            </a:endParaRPr>
          </a:p>
        </p:txBody>
      </p:sp>
      <p:sp>
        <p:nvSpPr>
          <p:cNvPr id="419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5512A8-DB7E-479E-8F72-EAEDA7801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 xmlns:a16="http://schemas.microsoft.com/office/drawing/2014/main" id="{D3B8A7EB-6DEF-4950-B0F4-EA25008FF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 xmlns:a16="http://schemas.microsoft.com/office/drawing/2014/main" id="{D3F78C8B-02D4-4B2C-88A0-C55A5AC7B1D7}"/>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5" name="Footer Placeholder 4">
            <a:extLst>
              <a:ext uri="{FF2B5EF4-FFF2-40B4-BE49-F238E27FC236}">
                <a16:creationId xmlns="" xmlns:a16="http://schemas.microsoft.com/office/drawing/2014/main" id="{70CE454D-B286-4D8D-A326-3AAF01026541}"/>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 xmlns:a16="http://schemas.microsoft.com/office/drawing/2014/main" id="{6F2C3B17-00F2-4E2A-BA5A-9D3AF0D0241E}"/>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151004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BF8CA8-C353-4CC7-A074-08BF54D7B9C6}"/>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 xmlns:a16="http://schemas.microsoft.com/office/drawing/2014/main" id="{0338F773-8E3D-4EA0-AA7D-9EAC32838B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2376E361-17BF-4196-9037-D89F22CCD9FC}"/>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5" name="Footer Placeholder 4">
            <a:extLst>
              <a:ext uri="{FF2B5EF4-FFF2-40B4-BE49-F238E27FC236}">
                <a16:creationId xmlns="" xmlns:a16="http://schemas.microsoft.com/office/drawing/2014/main" id="{7D59553C-86B5-494B-9702-B20F4CBD93C7}"/>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 xmlns:a16="http://schemas.microsoft.com/office/drawing/2014/main" id="{2F899E6B-F63E-4B1E-A911-019FF3BD77F1}"/>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44866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BE3F05F-01B9-4377-95D9-AD50E91F85A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 xmlns:a16="http://schemas.microsoft.com/office/drawing/2014/main" id="{7EE47610-5BBE-481D-93AB-7C904B4EFDC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48A37FC8-CBAC-42FB-BC61-20AC15D26100}"/>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5" name="Footer Placeholder 4">
            <a:extLst>
              <a:ext uri="{FF2B5EF4-FFF2-40B4-BE49-F238E27FC236}">
                <a16:creationId xmlns="" xmlns:a16="http://schemas.microsoft.com/office/drawing/2014/main" id="{274BAFDA-2B20-439F-B86B-FCB73DF1FCC5}"/>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 xmlns:a16="http://schemas.microsoft.com/office/drawing/2014/main" id="{FFA5E24D-A396-4ED6-9DE5-55957E1E8E8A}"/>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420055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77B0634-0F0C-4CA6-A9C7-E7E370DEF639}"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81900E-4458-4F44-AEC1-8651C1EBCF5B}" type="slidenum">
              <a:rPr lang="ar-SA" altLang="en-US"/>
              <a:pPr>
                <a:defRPr/>
              </a:pPr>
              <a:t>‹#›</a:t>
            </a:fld>
            <a:endParaRPr lang="en-US" altLang="en-US"/>
          </a:p>
        </p:txBody>
      </p:sp>
    </p:spTree>
    <p:extLst>
      <p:ext uri="{BB962C8B-B14F-4D97-AF65-F5344CB8AC3E}">
        <p14:creationId xmlns:p14="http://schemas.microsoft.com/office/powerpoint/2010/main" val="3825818937"/>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F740FA-9641-49BA-9A4C-4101DD0B8E07}"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800C1D-E5A2-439D-B08B-66AE4299DA21}" type="slidenum">
              <a:rPr lang="ar-SA" altLang="en-US"/>
              <a:pPr>
                <a:defRPr/>
              </a:pPr>
              <a:t>‹#›</a:t>
            </a:fld>
            <a:endParaRPr lang="en-US" altLang="en-US"/>
          </a:p>
        </p:txBody>
      </p:sp>
    </p:spTree>
    <p:extLst>
      <p:ext uri="{BB962C8B-B14F-4D97-AF65-F5344CB8AC3E}">
        <p14:creationId xmlns:p14="http://schemas.microsoft.com/office/powerpoint/2010/main" val="2146552417"/>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0AA79DC-66AD-44D2-954E-18790CA1F461}"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CD8A63-3C91-4298-AD9A-0A18E150F1FA}" type="slidenum">
              <a:rPr lang="ar-SA" altLang="en-US"/>
              <a:pPr>
                <a:defRPr/>
              </a:pPr>
              <a:t>‹#›</a:t>
            </a:fld>
            <a:endParaRPr lang="en-US" altLang="en-US"/>
          </a:p>
        </p:txBody>
      </p:sp>
    </p:spTree>
    <p:extLst>
      <p:ext uri="{BB962C8B-B14F-4D97-AF65-F5344CB8AC3E}">
        <p14:creationId xmlns:p14="http://schemas.microsoft.com/office/powerpoint/2010/main" val="3347220220"/>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FB267C-2D81-42C3-922E-6EA1B58F7209}" type="datetimeFigureOut">
              <a:rPr lang="en-US">
                <a:solidFill>
                  <a:prstClr val="black">
                    <a:tint val="75000"/>
                  </a:prstClr>
                </a:solidFill>
              </a:rPr>
              <a:pPr>
                <a:defRPr/>
              </a:pPr>
              <a:t>2/25/2020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F1031A-72EF-46F1-B2C6-AA94F5014AE0}" type="slidenum">
              <a:rPr lang="ar-SA" altLang="en-US"/>
              <a:pPr>
                <a:defRPr/>
              </a:pPr>
              <a:t>‹#›</a:t>
            </a:fld>
            <a:endParaRPr lang="en-US" altLang="en-US"/>
          </a:p>
        </p:txBody>
      </p:sp>
    </p:spTree>
    <p:extLst>
      <p:ext uri="{BB962C8B-B14F-4D97-AF65-F5344CB8AC3E}">
        <p14:creationId xmlns:p14="http://schemas.microsoft.com/office/powerpoint/2010/main" val="370548051"/>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3273076-5F1C-44AE-BCDB-CEB817FC971B}" type="datetimeFigureOut">
              <a:rPr lang="en-US">
                <a:solidFill>
                  <a:prstClr val="black">
                    <a:tint val="75000"/>
                  </a:prstClr>
                </a:solidFill>
              </a:rPr>
              <a:pPr>
                <a:defRPr/>
              </a:pPr>
              <a:t>2/25/2020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34D3DA4-B406-4904-9AA6-5D56AF3CC9F1}" type="slidenum">
              <a:rPr lang="ar-SA" altLang="en-US"/>
              <a:pPr>
                <a:defRPr/>
              </a:pPr>
              <a:t>‹#›</a:t>
            </a:fld>
            <a:endParaRPr lang="en-US" altLang="en-US"/>
          </a:p>
        </p:txBody>
      </p:sp>
    </p:spTree>
    <p:extLst>
      <p:ext uri="{BB962C8B-B14F-4D97-AF65-F5344CB8AC3E}">
        <p14:creationId xmlns:p14="http://schemas.microsoft.com/office/powerpoint/2010/main" val="3472452998"/>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659E9F-3BA0-4AE8-96C8-D8291FD01B9F}" type="datetimeFigureOut">
              <a:rPr lang="en-US">
                <a:solidFill>
                  <a:prstClr val="black">
                    <a:tint val="75000"/>
                  </a:prstClr>
                </a:solidFill>
              </a:rPr>
              <a:pPr>
                <a:defRPr/>
              </a:pPr>
              <a:t>2/25/2020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FC580-419D-4F29-BA07-A8C6C0040662}" type="slidenum">
              <a:rPr lang="ar-SA" altLang="en-US"/>
              <a:pPr>
                <a:defRPr/>
              </a:pPr>
              <a:t>‹#›</a:t>
            </a:fld>
            <a:endParaRPr lang="en-US" altLang="en-US"/>
          </a:p>
        </p:txBody>
      </p:sp>
    </p:spTree>
    <p:extLst>
      <p:ext uri="{BB962C8B-B14F-4D97-AF65-F5344CB8AC3E}">
        <p14:creationId xmlns:p14="http://schemas.microsoft.com/office/powerpoint/2010/main" val="4169051458"/>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D2820F-FE30-4FED-A10B-16A62A4DC2A4}" type="datetimeFigureOut">
              <a:rPr lang="en-US">
                <a:solidFill>
                  <a:prstClr val="black">
                    <a:tint val="75000"/>
                  </a:prstClr>
                </a:solidFill>
              </a:rPr>
              <a:pPr>
                <a:defRPr/>
              </a:pPr>
              <a:t>2/25/2020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BA0EABE-DBC3-401B-BA9F-59411BF1686A}" type="slidenum">
              <a:rPr lang="ar-SA" altLang="en-US"/>
              <a:pPr>
                <a:defRPr/>
              </a:pPr>
              <a:t>‹#›</a:t>
            </a:fld>
            <a:endParaRPr lang="en-US" altLang="en-US"/>
          </a:p>
        </p:txBody>
      </p:sp>
    </p:spTree>
    <p:extLst>
      <p:ext uri="{BB962C8B-B14F-4D97-AF65-F5344CB8AC3E}">
        <p14:creationId xmlns:p14="http://schemas.microsoft.com/office/powerpoint/2010/main" val="3722504727"/>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43B39E-4D35-4FF7-89A9-A09936A5EC5E}" type="datetimeFigureOut">
              <a:rPr lang="en-US">
                <a:solidFill>
                  <a:prstClr val="black">
                    <a:tint val="75000"/>
                  </a:prstClr>
                </a:solidFill>
              </a:rPr>
              <a:pPr>
                <a:defRPr/>
              </a:pPr>
              <a:t>2/25/2020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2C95E7-3411-4798-BCA7-82E86DF1CCCD}" type="slidenum">
              <a:rPr lang="ar-SA" altLang="en-US"/>
              <a:pPr>
                <a:defRPr/>
              </a:pPr>
              <a:t>‹#›</a:t>
            </a:fld>
            <a:endParaRPr lang="en-US" altLang="en-US"/>
          </a:p>
        </p:txBody>
      </p:sp>
    </p:spTree>
    <p:extLst>
      <p:ext uri="{BB962C8B-B14F-4D97-AF65-F5344CB8AC3E}">
        <p14:creationId xmlns:p14="http://schemas.microsoft.com/office/powerpoint/2010/main" val="3698182862"/>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36E69A-949F-4D03-AD72-A379A5248FFC}"/>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 xmlns:a16="http://schemas.microsoft.com/office/drawing/2014/main" id="{BC2E1E92-A164-4CDA-B36B-959E4E8C9D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F24D9A4A-3FAE-4222-AE7E-B50B847F2DC3}"/>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5" name="Footer Placeholder 4">
            <a:extLst>
              <a:ext uri="{FF2B5EF4-FFF2-40B4-BE49-F238E27FC236}">
                <a16:creationId xmlns="" xmlns:a16="http://schemas.microsoft.com/office/drawing/2014/main" id="{464D4C74-63AB-4814-BA02-CAA23A14A67F}"/>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 xmlns:a16="http://schemas.microsoft.com/office/drawing/2014/main" id="{A634D816-34E2-4595-9FB3-EB34FCA817D7}"/>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29524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32698C-6AAD-48E5-A5AA-B64E4BD30BBA}" type="datetimeFigureOut">
              <a:rPr lang="en-US">
                <a:solidFill>
                  <a:prstClr val="black">
                    <a:tint val="75000"/>
                  </a:prstClr>
                </a:solidFill>
              </a:rPr>
              <a:pPr>
                <a:defRPr/>
              </a:pPr>
              <a:t>2/25/2020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34F340-148F-43EE-87C5-6C8F3D0F2D74}" type="slidenum">
              <a:rPr lang="ar-SA" altLang="en-US"/>
              <a:pPr>
                <a:defRPr/>
              </a:pPr>
              <a:t>‹#›</a:t>
            </a:fld>
            <a:endParaRPr lang="en-US" altLang="en-US"/>
          </a:p>
        </p:txBody>
      </p:sp>
    </p:spTree>
    <p:extLst>
      <p:ext uri="{BB962C8B-B14F-4D97-AF65-F5344CB8AC3E}">
        <p14:creationId xmlns:p14="http://schemas.microsoft.com/office/powerpoint/2010/main" val="3825464691"/>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4B7EAC-E13A-49DF-8174-BEE27DFA4A3C}"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817A27-DAEA-4A45-9CC9-E6048464DC36}" type="slidenum">
              <a:rPr lang="ar-SA" altLang="en-US"/>
              <a:pPr>
                <a:defRPr/>
              </a:pPr>
              <a:t>‹#›</a:t>
            </a:fld>
            <a:endParaRPr lang="en-US" altLang="en-US"/>
          </a:p>
        </p:txBody>
      </p:sp>
    </p:spTree>
    <p:extLst>
      <p:ext uri="{BB962C8B-B14F-4D97-AF65-F5344CB8AC3E}">
        <p14:creationId xmlns:p14="http://schemas.microsoft.com/office/powerpoint/2010/main" val="1492493561"/>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EA3C6C-9C86-4A33-9A0F-A7F4F8714ED3}"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56EE45-3E0D-4E47-8C57-159AE9B76388}" type="slidenum">
              <a:rPr lang="ar-SA" altLang="en-US"/>
              <a:pPr>
                <a:defRPr/>
              </a:pPr>
              <a:t>‹#›</a:t>
            </a:fld>
            <a:endParaRPr lang="en-US" altLang="en-US"/>
          </a:p>
        </p:txBody>
      </p:sp>
    </p:spTree>
    <p:extLst>
      <p:ext uri="{BB962C8B-B14F-4D97-AF65-F5344CB8AC3E}">
        <p14:creationId xmlns:p14="http://schemas.microsoft.com/office/powerpoint/2010/main" val="2097747088"/>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239240-CDDB-4252-BD70-E2C704823230}"/>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 xmlns:a16="http://schemas.microsoft.com/office/drawing/2014/main" id="{DD555A1A-0D07-4039-A160-4918EDC8886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5157FF4-E0BB-4513-8EAA-814C4E857B9D}"/>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5" name="Footer Placeholder 4">
            <a:extLst>
              <a:ext uri="{FF2B5EF4-FFF2-40B4-BE49-F238E27FC236}">
                <a16:creationId xmlns="" xmlns:a16="http://schemas.microsoft.com/office/drawing/2014/main" id="{2D32F6A4-1E68-48D5-8210-1641621B61D8}"/>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 xmlns:a16="http://schemas.microsoft.com/office/drawing/2014/main" id="{74850C93-A69A-4E9E-90EA-A16465647851}"/>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241104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EA1FE6-5323-4DE5-B444-D4B85658252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 xmlns:a16="http://schemas.microsoft.com/office/drawing/2014/main" id="{28AC12A6-0F28-4860-8942-0EFB51B72A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 xmlns:a16="http://schemas.microsoft.com/office/drawing/2014/main" id="{2454D5DB-3A17-40A8-971B-1FB9997542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 xmlns:a16="http://schemas.microsoft.com/office/drawing/2014/main" id="{60EDF760-27A4-4E10-87FC-043705B6F762}"/>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6" name="Footer Placeholder 5">
            <a:extLst>
              <a:ext uri="{FF2B5EF4-FFF2-40B4-BE49-F238E27FC236}">
                <a16:creationId xmlns="" xmlns:a16="http://schemas.microsoft.com/office/drawing/2014/main" id="{33272117-229A-4F68-B7A0-E6DEEB56096C}"/>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 xmlns:a16="http://schemas.microsoft.com/office/drawing/2014/main" id="{C405CA2F-17DE-40C8-A67F-2415331020B9}"/>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27619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F69E53-5D15-4ECA-A9ED-DBD3C00BAC34}"/>
              </a:ext>
            </a:extLst>
          </p:cNvPr>
          <p:cNvSpPr>
            <a:spLocks noGrp="1"/>
          </p:cNvSpPr>
          <p:nvPr>
            <p:ph type="title"/>
          </p:nvPr>
        </p:nvSpPr>
        <p:spPr>
          <a:xfrm>
            <a:off x="839788" y="365127"/>
            <a:ext cx="10515600" cy="1325563"/>
          </a:xfrm>
        </p:spPr>
        <p:txBody>
          <a:bodyPr/>
          <a:lstStyle/>
          <a:p>
            <a:r>
              <a:rPr lang="en-US"/>
              <a:t>Click to edit Master title style</a:t>
            </a:r>
            <a:endParaRPr lang="ar-JO"/>
          </a:p>
        </p:txBody>
      </p:sp>
      <p:sp>
        <p:nvSpPr>
          <p:cNvPr id="3" name="Text Placeholder 2">
            <a:extLst>
              <a:ext uri="{FF2B5EF4-FFF2-40B4-BE49-F238E27FC236}">
                <a16:creationId xmlns="" xmlns:a16="http://schemas.microsoft.com/office/drawing/2014/main" id="{7BF4AEFC-8DA0-4DBB-A803-C83E845D215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E120119-EA85-42D4-9F2A-893114BE714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 xmlns:a16="http://schemas.microsoft.com/office/drawing/2014/main" id="{3524970C-E112-4502-AFF6-0CD9BAA227E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7FAF068-74B6-46E8-AE7C-13EE9E82BEA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 xmlns:a16="http://schemas.microsoft.com/office/drawing/2014/main" id="{FA012045-BBFD-43C7-A718-B4B8FB795F18}"/>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8" name="Footer Placeholder 7">
            <a:extLst>
              <a:ext uri="{FF2B5EF4-FFF2-40B4-BE49-F238E27FC236}">
                <a16:creationId xmlns="" xmlns:a16="http://schemas.microsoft.com/office/drawing/2014/main" id="{2E82FEA1-00BE-4C2B-AEFA-4AC644BFE8E4}"/>
              </a:ext>
            </a:extLst>
          </p:cNvPr>
          <p:cNvSpPr>
            <a:spLocks noGrp="1"/>
          </p:cNvSpPr>
          <p:nvPr>
            <p:ph type="ftr" sz="quarter" idx="11"/>
          </p:nvPr>
        </p:nvSpPr>
        <p:spPr/>
        <p:txBody>
          <a:bodyPr/>
          <a:lstStyle/>
          <a:p>
            <a:endParaRPr lang="ar-JO"/>
          </a:p>
        </p:txBody>
      </p:sp>
      <p:sp>
        <p:nvSpPr>
          <p:cNvPr id="9" name="Slide Number Placeholder 8">
            <a:extLst>
              <a:ext uri="{FF2B5EF4-FFF2-40B4-BE49-F238E27FC236}">
                <a16:creationId xmlns="" xmlns:a16="http://schemas.microsoft.com/office/drawing/2014/main" id="{96B4C834-1972-4609-973A-81453B269486}"/>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120279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707BDE-A1B5-4DD3-A185-883809EA0413}"/>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 xmlns:a16="http://schemas.microsoft.com/office/drawing/2014/main" id="{CEE8DB69-DAF1-44B1-8816-94D77C669863}"/>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4" name="Footer Placeholder 3">
            <a:extLst>
              <a:ext uri="{FF2B5EF4-FFF2-40B4-BE49-F238E27FC236}">
                <a16:creationId xmlns="" xmlns:a16="http://schemas.microsoft.com/office/drawing/2014/main" id="{89270302-E7F6-44F1-95BA-A415B0FCBD3C}"/>
              </a:ext>
            </a:extLst>
          </p:cNvPr>
          <p:cNvSpPr>
            <a:spLocks noGrp="1"/>
          </p:cNvSpPr>
          <p:nvPr>
            <p:ph type="ftr" sz="quarter" idx="11"/>
          </p:nvPr>
        </p:nvSpPr>
        <p:spPr/>
        <p:txBody>
          <a:bodyPr/>
          <a:lstStyle/>
          <a:p>
            <a:endParaRPr lang="ar-JO"/>
          </a:p>
        </p:txBody>
      </p:sp>
      <p:sp>
        <p:nvSpPr>
          <p:cNvPr id="5" name="Slide Number Placeholder 4">
            <a:extLst>
              <a:ext uri="{FF2B5EF4-FFF2-40B4-BE49-F238E27FC236}">
                <a16:creationId xmlns="" xmlns:a16="http://schemas.microsoft.com/office/drawing/2014/main" id="{C1C3BB82-21B3-4593-8532-E70EE57AAD42}"/>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130718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EC42AFD-95EF-44D1-BC30-5D96288B503F}"/>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3" name="Footer Placeholder 2">
            <a:extLst>
              <a:ext uri="{FF2B5EF4-FFF2-40B4-BE49-F238E27FC236}">
                <a16:creationId xmlns="" xmlns:a16="http://schemas.microsoft.com/office/drawing/2014/main" id="{5B31EFEB-98C7-49FA-8592-CE7DC35E39CA}"/>
              </a:ext>
            </a:extLst>
          </p:cNvPr>
          <p:cNvSpPr>
            <a:spLocks noGrp="1"/>
          </p:cNvSpPr>
          <p:nvPr>
            <p:ph type="ftr" sz="quarter" idx="11"/>
          </p:nvPr>
        </p:nvSpPr>
        <p:spPr/>
        <p:txBody>
          <a:bodyPr/>
          <a:lstStyle/>
          <a:p>
            <a:endParaRPr lang="ar-JO"/>
          </a:p>
        </p:txBody>
      </p:sp>
      <p:sp>
        <p:nvSpPr>
          <p:cNvPr id="4" name="Slide Number Placeholder 3">
            <a:extLst>
              <a:ext uri="{FF2B5EF4-FFF2-40B4-BE49-F238E27FC236}">
                <a16:creationId xmlns="" xmlns:a16="http://schemas.microsoft.com/office/drawing/2014/main" id="{BF13E1BE-095E-46C3-A723-402727F7F2EF}"/>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406010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D38AD3-C61E-4ED3-B5E7-F57CED196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 xmlns:a16="http://schemas.microsoft.com/office/drawing/2014/main" id="{5984205C-8878-4441-B2E9-061AA3ABDF7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 xmlns:a16="http://schemas.microsoft.com/office/drawing/2014/main" id="{26266589-3C6E-410E-9E42-09AC88DE8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7AF6B74-B196-48FD-BC64-8CA8C340AFF5}"/>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6" name="Footer Placeholder 5">
            <a:extLst>
              <a:ext uri="{FF2B5EF4-FFF2-40B4-BE49-F238E27FC236}">
                <a16:creationId xmlns="" xmlns:a16="http://schemas.microsoft.com/office/drawing/2014/main" id="{63319975-EC08-4716-858F-3745EA8E2B3B}"/>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 xmlns:a16="http://schemas.microsoft.com/office/drawing/2014/main" id="{60F95B53-A901-415F-9DAD-F7592670941A}"/>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381774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DEA7A-BEE7-4C60-A9FD-F01BE993E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 xmlns:a16="http://schemas.microsoft.com/office/drawing/2014/main" id="{BD216DA8-5200-4039-B315-5688F76B48FD}"/>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 xmlns:a16="http://schemas.microsoft.com/office/drawing/2014/main" id="{3A4CD162-3E8C-4886-BDD2-1F8C48F11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FDF8E0-23F7-411B-B30B-82437404DB15}"/>
              </a:ext>
            </a:extLst>
          </p:cNvPr>
          <p:cNvSpPr>
            <a:spLocks noGrp="1"/>
          </p:cNvSpPr>
          <p:nvPr>
            <p:ph type="dt" sz="half" idx="10"/>
          </p:nvPr>
        </p:nvSpPr>
        <p:spPr/>
        <p:txBody>
          <a:bodyPr/>
          <a:lstStyle/>
          <a:p>
            <a:fld id="{58924084-CEB3-4CFA-9C74-DA550CFC88FB}" type="datetimeFigureOut">
              <a:rPr lang="ar-JO" smtClean="0"/>
              <a:t>02/07/1441</a:t>
            </a:fld>
            <a:endParaRPr lang="ar-JO"/>
          </a:p>
        </p:txBody>
      </p:sp>
      <p:sp>
        <p:nvSpPr>
          <p:cNvPr id="6" name="Footer Placeholder 5">
            <a:extLst>
              <a:ext uri="{FF2B5EF4-FFF2-40B4-BE49-F238E27FC236}">
                <a16:creationId xmlns="" xmlns:a16="http://schemas.microsoft.com/office/drawing/2014/main" id="{AC75FBF2-ED78-4F91-8183-6B39B6782455}"/>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 xmlns:a16="http://schemas.microsoft.com/office/drawing/2014/main" id="{9909FF71-DF29-45C1-AAA4-33B54736DEA9}"/>
              </a:ext>
            </a:extLst>
          </p:cNvPr>
          <p:cNvSpPr>
            <a:spLocks noGrp="1"/>
          </p:cNvSpPr>
          <p:nvPr>
            <p:ph type="sldNum" sz="quarter" idx="12"/>
          </p:nvPr>
        </p:nvSpPr>
        <p:spPr/>
        <p:txBody>
          <a:bodyPr/>
          <a:lstStyle/>
          <a:p>
            <a:fld id="{BF544D11-4C78-4E34-8AC2-B750A1131A7B}" type="slidenum">
              <a:rPr lang="ar-JO" smtClean="0"/>
              <a:t>‹#›</a:t>
            </a:fld>
            <a:endParaRPr lang="ar-JO"/>
          </a:p>
        </p:txBody>
      </p:sp>
    </p:spTree>
    <p:extLst>
      <p:ext uri="{BB962C8B-B14F-4D97-AF65-F5344CB8AC3E}">
        <p14:creationId xmlns:p14="http://schemas.microsoft.com/office/powerpoint/2010/main" val="102932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928CADC-A2BF-4F06-94B6-CD7FB2D94FE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 xmlns:a16="http://schemas.microsoft.com/office/drawing/2014/main" id="{2383E5AA-2879-4C80-8295-FB24A20A6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EB83F164-1DA8-47A5-ACCE-DC1CE80E275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24084-CEB3-4CFA-9C74-DA550CFC88FB}" type="datetimeFigureOut">
              <a:rPr lang="ar-JO" smtClean="0"/>
              <a:t>02/07/1441</a:t>
            </a:fld>
            <a:endParaRPr lang="ar-JO"/>
          </a:p>
        </p:txBody>
      </p:sp>
      <p:sp>
        <p:nvSpPr>
          <p:cNvPr id="5" name="Footer Placeholder 4">
            <a:extLst>
              <a:ext uri="{FF2B5EF4-FFF2-40B4-BE49-F238E27FC236}">
                <a16:creationId xmlns="" xmlns:a16="http://schemas.microsoft.com/office/drawing/2014/main" id="{C8DC1B68-E866-4632-9B8E-07CA252A7FC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a:extLst>
              <a:ext uri="{FF2B5EF4-FFF2-40B4-BE49-F238E27FC236}">
                <a16:creationId xmlns="" xmlns:a16="http://schemas.microsoft.com/office/drawing/2014/main" id="{D57DD715-5AA3-4ECA-A0DE-4B72C386E10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44D11-4C78-4E34-8AC2-B750A1131A7B}" type="slidenum">
              <a:rPr lang="ar-JO" smtClean="0"/>
              <a:t>‹#›</a:t>
            </a:fld>
            <a:endParaRPr lang="ar-JO"/>
          </a:p>
        </p:txBody>
      </p:sp>
    </p:spTree>
    <p:extLst>
      <p:ext uri="{BB962C8B-B14F-4D97-AF65-F5344CB8AC3E}">
        <p14:creationId xmlns:p14="http://schemas.microsoft.com/office/powerpoint/2010/main" val="1410390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D5BCCDD-60FB-424E-9FEB-F7DBE1E7CEE7}"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F323087A-4C40-43F0-BB6E-A79BFC70C44A}" type="slidenum">
              <a:rPr lang="ar-SA" altLang="en-US"/>
              <a:pPr fontAlgn="base">
                <a:spcBef>
                  <a:spcPct val="0"/>
                </a:spcBef>
                <a:spcAft>
                  <a:spcPct val="0"/>
                </a:spcAft>
                <a:defRPr/>
              </a:pPr>
              <a:t>‹#›</a:t>
            </a:fld>
            <a:endParaRPr lang="en-US" altLang="en-US">
              <a:cs typeface="Arial" pitchFamily="34" charset="0"/>
            </a:endParaRPr>
          </a:p>
        </p:txBody>
      </p:sp>
    </p:spTree>
    <p:extLst>
      <p:ext uri="{BB962C8B-B14F-4D97-AF65-F5344CB8AC3E}">
        <p14:creationId xmlns:p14="http://schemas.microsoft.com/office/powerpoint/2010/main" val="1625424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zo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013" y="1003699"/>
            <a:ext cx="5892800" cy="462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Grp="1" noChangeArrowheads="1"/>
          </p:cNvSpPr>
          <p:nvPr>
            <p:ph type="ctrTitle"/>
          </p:nvPr>
        </p:nvSpPr>
        <p:spPr>
          <a:xfrm>
            <a:off x="914400" y="572397"/>
            <a:ext cx="10363200" cy="1162050"/>
          </a:xfrm>
        </p:spPr>
        <p:txBody>
          <a:bodyPr/>
          <a:lstStyle/>
          <a:p>
            <a:r>
              <a:rPr lang="en-US" altLang="en-US" sz="6600" u="sng" dirty="0" smtClean="0">
                <a:solidFill>
                  <a:srgbClr val="FF0000"/>
                </a:solidFill>
                <a:effectLst>
                  <a:outerShdw blurRad="38100" dist="38100" dir="2700000" algn="tl">
                    <a:srgbClr val="000000">
                      <a:alpha val="43137"/>
                    </a:srgbClr>
                  </a:outerShdw>
                </a:effectLst>
                <a:latin typeface="Arial" pitchFamily="34" charset="0"/>
              </a:rPr>
              <a:t>Skin Tumors </a:t>
            </a:r>
            <a:r>
              <a:rPr lang="en-US" altLang="en-US" sz="6600" u="sng" dirty="0" smtClean="0">
                <a:effectLst>
                  <a:outerShdw blurRad="38100" dist="38100" dir="2700000" algn="tl">
                    <a:srgbClr val="000000">
                      <a:alpha val="43137"/>
                    </a:srgbClr>
                  </a:outerShdw>
                </a:effectLst>
                <a:latin typeface="Arial" pitchFamily="34" charset="0"/>
              </a:rPr>
              <a:t/>
            </a:r>
            <a:br>
              <a:rPr lang="en-US" altLang="en-US" sz="6600" u="sng" dirty="0" smtClean="0">
                <a:effectLst>
                  <a:outerShdw blurRad="38100" dist="38100" dir="2700000" algn="tl">
                    <a:srgbClr val="000000">
                      <a:alpha val="43137"/>
                    </a:srgbClr>
                  </a:outerShdw>
                </a:effectLst>
                <a:latin typeface="Arial" pitchFamily="34" charset="0"/>
              </a:rPr>
            </a:br>
            <a:endParaRPr lang="en-US" altLang="en-US" sz="6600" u="sng" dirty="0" smtClean="0">
              <a:effectLst>
                <a:outerShdw blurRad="38100" dist="38100" dir="2700000" algn="tl">
                  <a:srgbClr val="000000">
                    <a:alpha val="43137"/>
                  </a:srgbClr>
                </a:outerShdw>
              </a:effectLst>
              <a:latin typeface="Arial" pitchFamily="34" charset="0"/>
            </a:endParaRPr>
          </a:p>
        </p:txBody>
      </p:sp>
      <p:sp>
        <p:nvSpPr>
          <p:cNvPr id="2" name="TextBox 1"/>
          <p:cNvSpPr txBox="1"/>
          <p:nvPr/>
        </p:nvSpPr>
        <p:spPr>
          <a:xfrm>
            <a:off x="68238" y="2053059"/>
            <a:ext cx="5868537" cy="3046988"/>
          </a:xfrm>
          <a:prstGeom prst="rect">
            <a:avLst/>
          </a:prstGeom>
          <a:noFill/>
          <a:ln w="28575">
            <a:solidFill>
              <a:schemeClr val="tx1"/>
            </a:solidFill>
          </a:ln>
        </p:spPr>
        <p:txBody>
          <a:bodyPr wrap="square" rtlCol="1">
            <a:spAutoFit/>
          </a:bodyPr>
          <a:lstStyle/>
          <a:p>
            <a:pPr algn="ctr"/>
            <a:r>
              <a:rPr lang="ar-JO" sz="4800" dirty="0" smtClean="0">
                <a:latin typeface="Traditional Arabic" pitchFamily="18" charset="-78"/>
                <a:cs typeface="Traditional Arabic" pitchFamily="18" charset="-78"/>
              </a:rPr>
              <a:t>- تم تفريغ اضافات الدكتور </a:t>
            </a:r>
            <a:r>
              <a:rPr lang="ar-JO" sz="4800" dirty="0" smtClean="0">
                <a:solidFill>
                  <a:srgbClr val="00B050"/>
                </a:solidFill>
                <a:latin typeface="Traditional Arabic" pitchFamily="18" charset="-78"/>
                <a:cs typeface="Traditional Arabic" pitchFamily="18" charset="-78"/>
              </a:rPr>
              <a:t>باللون الأخضر </a:t>
            </a:r>
            <a:r>
              <a:rPr lang="ar-JO" sz="4800" dirty="0" smtClean="0">
                <a:latin typeface="Traditional Arabic" pitchFamily="18" charset="-78"/>
                <a:cs typeface="Traditional Arabic" pitchFamily="18" charset="-78"/>
              </a:rPr>
              <a:t>, وما تم شرحه </a:t>
            </a:r>
            <a:r>
              <a:rPr lang="ar-JO" sz="4800" dirty="0" smtClean="0">
                <a:solidFill>
                  <a:srgbClr val="FF0000"/>
                </a:solidFill>
                <a:latin typeface="Traditional Arabic" pitchFamily="18" charset="-78"/>
                <a:cs typeface="Traditional Arabic" pitchFamily="18" charset="-78"/>
              </a:rPr>
              <a:t>باللون الأحمر</a:t>
            </a:r>
            <a:r>
              <a:rPr lang="ar-JO" sz="4800" dirty="0" smtClean="0">
                <a:latin typeface="Traditional Arabic" pitchFamily="18" charset="-78"/>
                <a:cs typeface="Traditional Arabic" pitchFamily="18" charset="-78"/>
              </a:rPr>
              <a:t>, واضافة صور توضيحية لفهم بعض النقاط   </a:t>
            </a:r>
            <a:endParaRPr lang="ar-SA" sz="4800" dirty="0">
              <a:latin typeface="Traditional Arabic" pitchFamily="18" charset="-78"/>
              <a:cs typeface="Traditional Arabic" pitchFamily="18" charset="-78"/>
            </a:endParaRPr>
          </a:p>
        </p:txBody>
      </p:sp>
      <p:sp>
        <p:nvSpPr>
          <p:cNvPr id="3" name="Smiley Face 2"/>
          <p:cNvSpPr/>
          <p:nvPr/>
        </p:nvSpPr>
        <p:spPr>
          <a:xfrm>
            <a:off x="1310183" y="4449164"/>
            <a:ext cx="573208" cy="382137"/>
          </a:xfrm>
          <a:prstGeom prst="smileyFac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5" name="TextBox 4"/>
          <p:cNvSpPr txBox="1"/>
          <p:nvPr/>
        </p:nvSpPr>
        <p:spPr>
          <a:xfrm>
            <a:off x="10223687" y="5738290"/>
            <a:ext cx="1674126" cy="830997"/>
          </a:xfrm>
          <a:prstGeom prst="rect">
            <a:avLst/>
          </a:prstGeom>
          <a:noFill/>
          <a:ln w="28575">
            <a:solidFill>
              <a:srgbClr val="00B0F0"/>
            </a:solidFill>
          </a:ln>
        </p:spPr>
        <p:txBody>
          <a:bodyPr wrap="square" rtlCol="1">
            <a:spAutoFit/>
          </a:bodyPr>
          <a:lstStyle/>
          <a:p>
            <a:pPr algn="r"/>
            <a:r>
              <a:rPr lang="ar-JO" sz="2400" dirty="0"/>
              <a:t>ت</a:t>
            </a:r>
            <a:r>
              <a:rPr lang="ar-JO" sz="2400" dirty="0" smtClean="0"/>
              <a:t>مارا الزيود    محمد ربعي       </a:t>
            </a:r>
            <a:endParaRPr lang="ar-SA" sz="2400" dirty="0"/>
          </a:p>
        </p:txBody>
      </p:sp>
    </p:spTree>
    <p:extLst>
      <p:ext uri="{BB962C8B-B14F-4D97-AF65-F5344CB8AC3E}">
        <p14:creationId xmlns:p14="http://schemas.microsoft.com/office/powerpoint/2010/main" val="3197522006"/>
      </p:ext>
    </p:extLst>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C433F68-F18F-4DDD-8BAD-29E11DB6E7F0}"/>
              </a:ext>
            </a:extLst>
          </p:cNvPr>
          <p:cNvSpPr>
            <a:spLocks noGrp="1"/>
          </p:cNvSpPr>
          <p:nvPr>
            <p:ph idx="1"/>
          </p:nvPr>
        </p:nvSpPr>
        <p:spPr>
          <a:xfrm>
            <a:off x="521677" y="545418"/>
            <a:ext cx="10515600" cy="5368580"/>
          </a:xfrm>
        </p:spPr>
        <p:txBody>
          <a:bodyPr>
            <a:normAutofit/>
          </a:bodyPr>
          <a:lstStyle/>
          <a:p>
            <a:pPr marL="0" indent="0">
              <a:buNone/>
            </a:pPr>
            <a:r>
              <a:rPr lang="en-US" b="1" dirty="0"/>
              <a:t>Syndromes associated with BCC:</a:t>
            </a:r>
          </a:p>
          <a:p>
            <a:pPr marL="0" indent="0">
              <a:buNone/>
            </a:pPr>
            <a:endParaRPr lang="en-US" dirty="0"/>
          </a:p>
          <a:p>
            <a:pPr marL="0" indent="0">
              <a:buNone/>
            </a:pPr>
            <a:r>
              <a:rPr lang="en-US" sz="1800" b="1" dirty="0"/>
              <a:t>a. </a:t>
            </a:r>
            <a:r>
              <a:rPr lang="en-US" sz="1800" b="1" dirty="0">
                <a:solidFill>
                  <a:srgbClr val="FF0000"/>
                </a:solidFill>
              </a:rPr>
              <a:t>Basal cell nevus syndrome (</a:t>
            </a:r>
            <a:r>
              <a:rPr lang="en-US" sz="1800" b="1" dirty="0" err="1">
                <a:solidFill>
                  <a:srgbClr val="FF0000"/>
                </a:solidFill>
              </a:rPr>
              <a:t>Gorlin’s</a:t>
            </a:r>
            <a:r>
              <a:rPr lang="en-US" sz="1800" b="1" dirty="0">
                <a:solidFill>
                  <a:srgbClr val="FF0000"/>
                </a:solidFill>
              </a:rPr>
              <a:t> syndrome</a:t>
            </a:r>
            <a:r>
              <a:rPr lang="en-US" sz="1800" b="1" dirty="0" smtClean="0"/>
              <a:t>) </a:t>
            </a:r>
            <a:r>
              <a:rPr lang="en-US" sz="1800" b="1" dirty="0" smtClean="0">
                <a:sym typeface="Wingdings" panose="05000000000000000000" pitchFamily="2" charset="2"/>
              </a:rPr>
              <a:t> mandibular cyst , palm pits , </a:t>
            </a:r>
            <a:r>
              <a:rPr lang="en-US" sz="1800" b="1" dirty="0" smtClean="0">
                <a:solidFill>
                  <a:srgbClr val="00B050"/>
                </a:solidFill>
                <a:sym typeface="Wingdings" panose="05000000000000000000" pitchFamily="2" charset="2"/>
              </a:rPr>
              <a:t>multiple</a:t>
            </a:r>
            <a:r>
              <a:rPr lang="en-US" sz="1800" b="1" dirty="0" smtClean="0">
                <a:sym typeface="Wingdings" panose="05000000000000000000" pitchFamily="2" charset="2"/>
              </a:rPr>
              <a:t> BCC </a:t>
            </a:r>
            <a:endParaRPr lang="en-US" sz="1800" b="1" dirty="0"/>
          </a:p>
          <a:p>
            <a:pPr marL="0" indent="0">
              <a:buNone/>
            </a:pPr>
            <a:r>
              <a:rPr lang="en-US" sz="1800" dirty="0" smtClean="0"/>
              <a:t>seen </a:t>
            </a:r>
            <a:r>
              <a:rPr lang="en-US" sz="1800" dirty="0"/>
              <a:t>early in childhood with </a:t>
            </a:r>
            <a:r>
              <a:rPr lang="en-US" sz="1800" dirty="0" smtClean="0"/>
              <a:t>malignant</a:t>
            </a:r>
          </a:p>
          <a:p>
            <a:pPr marL="0" indent="0">
              <a:buNone/>
            </a:pPr>
            <a:endParaRPr lang="en-US" sz="1800" dirty="0" smtClean="0"/>
          </a:p>
          <a:p>
            <a:pPr marL="0" indent="0">
              <a:buNone/>
            </a:pPr>
            <a:endParaRPr lang="en-US" sz="1800" dirty="0" smtClean="0"/>
          </a:p>
          <a:p>
            <a:pPr marL="0" indent="0">
              <a:buNone/>
            </a:pPr>
            <a:endParaRPr lang="en-US" sz="1800" dirty="0"/>
          </a:p>
          <a:p>
            <a:pPr marL="0" indent="0">
              <a:buNone/>
            </a:pPr>
            <a:r>
              <a:rPr lang="en-US" sz="1800" b="1" dirty="0"/>
              <a:t>b. </a:t>
            </a:r>
            <a:r>
              <a:rPr lang="en-US" sz="1800" b="1" dirty="0">
                <a:solidFill>
                  <a:srgbClr val="FF0000"/>
                </a:solidFill>
              </a:rPr>
              <a:t>Xeroderma pigmentosum (XP): </a:t>
            </a:r>
            <a:r>
              <a:rPr lang="en-US" sz="1800" dirty="0"/>
              <a:t>Patients have increased incidence of BCC,</a:t>
            </a:r>
          </a:p>
          <a:p>
            <a:pPr marL="0" indent="0">
              <a:buNone/>
            </a:pPr>
            <a:r>
              <a:rPr lang="en-US" sz="1800" dirty="0"/>
              <a:t>SCC, and malignant </a:t>
            </a:r>
            <a:r>
              <a:rPr lang="en-US" sz="1800" dirty="0" smtClean="0"/>
              <a:t>melanoma </a:t>
            </a:r>
            <a:r>
              <a:rPr lang="en-US" sz="2000" b="1" dirty="0" smtClean="0">
                <a:solidFill>
                  <a:srgbClr val="00B050"/>
                </a:solidFill>
              </a:rPr>
              <a:t>( increase RISK OF ALL SKIN CA ) + pathophysiology is important  </a:t>
            </a:r>
          </a:p>
          <a:p>
            <a:pPr marL="0" indent="0">
              <a:buNone/>
            </a:pPr>
            <a:r>
              <a:rPr lang="en-US" sz="2000" b="1" dirty="0" smtClean="0">
                <a:solidFill>
                  <a:srgbClr val="00B050"/>
                </a:solidFill>
              </a:rPr>
              <a:t> </a:t>
            </a:r>
            <a:endParaRPr lang="en-US" sz="2000" b="1" dirty="0">
              <a:solidFill>
                <a:srgbClr val="00B050"/>
              </a:solidFill>
            </a:endParaRPr>
          </a:p>
          <a:p>
            <a:pPr marL="0" indent="0">
              <a:buNone/>
            </a:pPr>
            <a:endParaRPr lang="en-US" sz="1800" b="1" dirty="0"/>
          </a:p>
          <a:p>
            <a:pPr marL="0" indent="0">
              <a:buNone/>
            </a:pPr>
            <a:r>
              <a:rPr lang="en-US" sz="1800" b="1" dirty="0"/>
              <a:t>c. </a:t>
            </a:r>
            <a:r>
              <a:rPr lang="en-US" sz="1800" b="1" dirty="0">
                <a:solidFill>
                  <a:srgbClr val="FF0000"/>
                </a:solidFill>
              </a:rPr>
              <a:t>Albinism</a:t>
            </a:r>
            <a:endParaRPr lang="ar-JO" sz="1800" b="1"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2554" y="1277817"/>
            <a:ext cx="2309447" cy="19929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117" y="3580034"/>
            <a:ext cx="1928886" cy="18517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782" y="4551652"/>
            <a:ext cx="3083169" cy="2028954"/>
          </a:xfrm>
          <a:prstGeom prst="rect">
            <a:avLst/>
          </a:prstGeom>
        </p:spPr>
      </p:pic>
    </p:spTree>
    <p:extLst>
      <p:ext uri="{BB962C8B-B14F-4D97-AF65-F5344CB8AC3E}">
        <p14:creationId xmlns:p14="http://schemas.microsoft.com/office/powerpoint/2010/main" val="196409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C788A42-B5C9-40F9-8483-A0968D4D16A0}"/>
              </a:ext>
            </a:extLst>
          </p:cNvPr>
          <p:cNvSpPr>
            <a:spLocks noGrp="1"/>
          </p:cNvSpPr>
          <p:nvPr>
            <p:ph idx="1"/>
          </p:nvPr>
        </p:nvSpPr>
        <p:spPr>
          <a:xfrm>
            <a:off x="838200" y="530087"/>
            <a:ext cx="10515600" cy="5646876"/>
          </a:xfrm>
        </p:spPr>
        <p:txBody>
          <a:bodyPr>
            <a:normAutofit/>
          </a:bodyPr>
          <a:lstStyle/>
          <a:p>
            <a:pPr marL="0" indent="0">
              <a:buNone/>
            </a:pPr>
            <a:r>
              <a:rPr lang="en-US" b="1" dirty="0"/>
              <a:t>BCC disease biology and characteristics</a:t>
            </a:r>
          </a:p>
          <a:p>
            <a:pPr marL="0" indent="0">
              <a:buNone/>
            </a:pPr>
            <a:endParaRPr lang="en-US" b="1" dirty="0"/>
          </a:p>
          <a:p>
            <a:pPr marL="0" indent="0">
              <a:buNone/>
            </a:pPr>
            <a:r>
              <a:rPr lang="en-US" sz="1800" dirty="0"/>
              <a:t>A. </a:t>
            </a:r>
            <a:r>
              <a:rPr lang="en-US" sz="1800" dirty="0">
                <a:solidFill>
                  <a:srgbClr val="FF0000"/>
                </a:solidFill>
              </a:rPr>
              <a:t>Basal keratinocytes </a:t>
            </a:r>
            <a:r>
              <a:rPr lang="en-US" sz="1800" dirty="0"/>
              <a:t>are the cell of origin, residing in the basal layer of the</a:t>
            </a:r>
          </a:p>
          <a:p>
            <a:pPr marL="0" indent="0">
              <a:buNone/>
            </a:pPr>
            <a:r>
              <a:rPr lang="en-US" sz="1800" dirty="0"/>
              <a:t>Epidermis at the </a:t>
            </a:r>
            <a:r>
              <a:rPr lang="en-US" sz="1800" dirty="0" err="1"/>
              <a:t>dermoepidermal</a:t>
            </a:r>
            <a:r>
              <a:rPr lang="en-US" sz="1800" dirty="0"/>
              <a:t> junction.</a:t>
            </a:r>
          </a:p>
          <a:p>
            <a:pPr marL="0" indent="0">
              <a:buNone/>
            </a:pPr>
            <a:endParaRPr lang="en-US" sz="1800" dirty="0"/>
          </a:p>
          <a:p>
            <a:pPr marL="0" indent="0">
              <a:buNone/>
            </a:pPr>
            <a:r>
              <a:rPr lang="en-US" sz="1800" dirty="0"/>
              <a:t>B. </a:t>
            </a:r>
            <a:r>
              <a:rPr lang="en-US" sz="1800" b="1" dirty="0">
                <a:solidFill>
                  <a:srgbClr val="FF0000"/>
                </a:solidFill>
              </a:rPr>
              <a:t>No</a:t>
            </a:r>
            <a:r>
              <a:rPr lang="en-US" sz="1800" dirty="0">
                <a:solidFill>
                  <a:srgbClr val="FF0000"/>
                </a:solidFill>
              </a:rPr>
              <a:t> universal clinical precursor lesion</a:t>
            </a:r>
          </a:p>
          <a:p>
            <a:pPr marL="0" indent="0">
              <a:buNone/>
            </a:pPr>
            <a:endParaRPr lang="en-US" sz="1800" dirty="0"/>
          </a:p>
          <a:p>
            <a:pPr marL="0" indent="0">
              <a:buNone/>
            </a:pPr>
            <a:r>
              <a:rPr lang="en-US" sz="1800" dirty="0"/>
              <a:t>C. BCC is most common in areas with high concentrations of pilosebaceous follicles and thus </a:t>
            </a:r>
            <a:r>
              <a:rPr lang="en-US" sz="1800" b="1" dirty="0">
                <a:solidFill>
                  <a:srgbClr val="FF0000"/>
                </a:solidFill>
              </a:rPr>
              <a:t>&gt;90% </a:t>
            </a:r>
            <a:r>
              <a:rPr lang="en-US" sz="1800" dirty="0">
                <a:solidFill>
                  <a:srgbClr val="FF0000"/>
                </a:solidFill>
              </a:rPr>
              <a:t>are found on the </a:t>
            </a:r>
            <a:r>
              <a:rPr lang="en-US" sz="1800" b="1" dirty="0">
                <a:solidFill>
                  <a:srgbClr val="FF0000"/>
                </a:solidFill>
              </a:rPr>
              <a:t>head</a:t>
            </a:r>
            <a:r>
              <a:rPr lang="en-US" sz="1800" dirty="0">
                <a:solidFill>
                  <a:srgbClr val="FF0000"/>
                </a:solidFill>
              </a:rPr>
              <a:t> and </a:t>
            </a:r>
            <a:r>
              <a:rPr lang="en-US" sz="1800" b="1" dirty="0" smtClean="0">
                <a:solidFill>
                  <a:srgbClr val="FF0000"/>
                </a:solidFill>
              </a:rPr>
              <a:t>neck </a:t>
            </a:r>
            <a:r>
              <a:rPr lang="en-US" sz="1800" dirty="0" smtClean="0">
                <a:solidFill>
                  <a:srgbClr val="FF0000"/>
                </a:solidFill>
              </a:rPr>
              <a:t>.</a:t>
            </a:r>
            <a:endParaRPr lang="en-US" sz="1800" dirty="0">
              <a:solidFill>
                <a:srgbClr val="FF0000"/>
              </a:solidFill>
            </a:endParaRPr>
          </a:p>
          <a:p>
            <a:pPr marL="0" indent="0">
              <a:buNone/>
            </a:pPr>
            <a:endParaRPr lang="en-US" sz="1800" dirty="0"/>
          </a:p>
          <a:p>
            <a:pPr marL="0" indent="0">
              <a:buNone/>
            </a:pPr>
            <a:r>
              <a:rPr lang="en-US" sz="1800" dirty="0"/>
              <a:t>D. </a:t>
            </a:r>
            <a:r>
              <a:rPr lang="en-US" sz="1800" dirty="0">
                <a:solidFill>
                  <a:srgbClr val="FF0000"/>
                </a:solidFill>
              </a:rPr>
              <a:t>Metastasis is </a:t>
            </a:r>
            <a:r>
              <a:rPr lang="en-US" sz="1800" b="1" dirty="0">
                <a:solidFill>
                  <a:srgbClr val="FF0000"/>
                </a:solidFill>
              </a:rPr>
              <a:t>rare</a:t>
            </a:r>
            <a:r>
              <a:rPr lang="en-US" sz="1800" dirty="0"/>
              <a:t>—termed “barely a cancer” by some researchers</a:t>
            </a:r>
          </a:p>
          <a:p>
            <a:pPr marL="0" indent="0">
              <a:buNone/>
            </a:pPr>
            <a:endParaRPr lang="en-US" sz="1800" dirty="0"/>
          </a:p>
          <a:p>
            <a:pPr marL="0" indent="0">
              <a:buNone/>
            </a:pPr>
            <a:r>
              <a:rPr lang="en-US" sz="1800" dirty="0"/>
              <a:t>E. Morbidity is caused by invasion of the tumor into underlying structures, including the sinuses, orbit, and brain. Typically, only a problem if neglected for many years.</a:t>
            </a:r>
            <a:endParaRPr lang="ar-JO" sz="1800" dirty="0"/>
          </a:p>
        </p:txBody>
      </p:sp>
    </p:spTree>
    <p:extLst>
      <p:ext uri="{BB962C8B-B14F-4D97-AF65-F5344CB8AC3E}">
        <p14:creationId xmlns:p14="http://schemas.microsoft.com/office/powerpoint/2010/main" val="502497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603BAE-CDB1-4C90-8209-550F385F1F5B}"/>
              </a:ext>
            </a:extLst>
          </p:cNvPr>
          <p:cNvSpPr>
            <a:spLocks noGrp="1"/>
          </p:cNvSpPr>
          <p:nvPr>
            <p:ph idx="1"/>
          </p:nvPr>
        </p:nvSpPr>
        <p:spPr>
          <a:xfrm>
            <a:off x="838200" y="781878"/>
            <a:ext cx="10515600" cy="5395085"/>
          </a:xfrm>
        </p:spPr>
        <p:txBody>
          <a:bodyPr>
            <a:normAutofit lnSpcReduction="10000"/>
          </a:bodyPr>
          <a:lstStyle/>
          <a:p>
            <a:pPr marL="0" indent="0">
              <a:buNone/>
            </a:pPr>
            <a:r>
              <a:rPr lang="en-US" b="1" dirty="0"/>
              <a:t>Types of </a:t>
            </a:r>
            <a:r>
              <a:rPr lang="en-US" b="1" dirty="0" smtClean="0"/>
              <a:t>BCC </a:t>
            </a:r>
            <a:r>
              <a:rPr lang="en-US" b="1" dirty="0" smtClean="0">
                <a:solidFill>
                  <a:srgbClr val="00B050"/>
                </a:solidFill>
              </a:rPr>
              <a:t>( definite dx is by histopathology ) </a:t>
            </a:r>
            <a:endParaRPr lang="en-US" b="1" dirty="0">
              <a:solidFill>
                <a:srgbClr val="00B050"/>
              </a:solidFill>
            </a:endParaRPr>
          </a:p>
          <a:p>
            <a:pPr marL="0" indent="0">
              <a:buNone/>
            </a:pPr>
            <a:endParaRPr lang="en-US" b="1" dirty="0"/>
          </a:p>
          <a:p>
            <a:pPr marL="0" indent="0">
              <a:buNone/>
            </a:pPr>
            <a:r>
              <a:rPr lang="en-US" sz="1800" b="1" dirty="0"/>
              <a:t>1. </a:t>
            </a:r>
            <a:r>
              <a:rPr lang="en-US" sz="1800" b="1" dirty="0">
                <a:solidFill>
                  <a:srgbClr val="FF0000"/>
                </a:solidFill>
              </a:rPr>
              <a:t>Nodular BCC</a:t>
            </a:r>
          </a:p>
          <a:p>
            <a:pPr marL="0" indent="0">
              <a:buNone/>
            </a:pPr>
            <a:r>
              <a:rPr lang="en-US" sz="1800" dirty="0"/>
              <a:t>a. The </a:t>
            </a:r>
            <a:r>
              <a:rPr lang="en-US" sz="1800" dirty="0" smtClean="0">
                <a:solidFill>
                  <a:srgbClr val="FF0000"/>
                </a:solidFill>
              </a:rPr>
              <a:t>*</a:t>
            </a:r>
            <a:r>
              <a:rPr lang="en-US" sz="2000" dirty="0" smtClean="0">
                <a:solidFill>
                  <a:srgbClr val="00B050"/>
                </a:solidFill>
              </a:rPr>
              <a:t>most </a:t>
            </a:r>
            <a:r>
              <a:rPr lang="en-US" sz="2000" dirty="0">
                <a:solidFill>
                  <a:srgbClr val="00B050"/>
                </a:solidFill>
              </a:rPr>
              <a:t>common type</a:t>
            </a:r>
            <a:r>
              <a:rPr lang="en-US" sz="1800" dirty="0"/>
              <a:t>, usually presenting as a single lesion consisting of</a:t>
            </a:r>
          </a:p>
          <a:p>
            <a:pPr marL="0" indent="0">
              <a:buNone/>
            </a:pPr>
            <a:r>
              <a:rPr lang="en-US" sz="1800" dirty="0"/>
              <a:t>pearly papules with </a:t>
            </a:r>
            <a:r>
              <a:rPr lang="en-US" sz="1800" u="sng" dirty="0">
                <a:solidFill>
                  <a:srgbClr val="FF0000"/>
                </a:solidFill>
              </a:rPr>
              <a:t>telangiectasias</a:t>
            </a:r>
            <a:r>
              <a:rPr lang="en-US" sz="1800" dirty="0">
                <a:solidFill>
                  <a:schemeClr val="accent6">
                    <a:lumMod val="75000"/>
                  </a:schemeClr>
                </a:solidFill>
              </a:rPr>
              <a:t>,</a:t>
            </a:r>
            <a:r>
              <a:rPr lang="en-US" sz="1800" dirty="0"/>
              <a:t> pruritus, and occasional bleeding.</a:t>
            </a:r>
          </a:p>
          <a:p>
            <a:pPr marL="0" indent="0">
              <a:buNone/>
            </a:pPr>
            <a:r>
              <a:rPr lang="en-US" sz="1800" dirty="0"/>
              <a:t>b. Lesion breakdown over time leads to </a:t>
            </a:r>
            <a:r>
              <a:rPr lang="en-US" sz="1800" dirty="0" err="1"/>
              <a:t>nodulo</a:t>
            </a:r>
            <a:r>
              <a:rPr lang="en-US" sz="1800" dirty="0"/>
              <a:t>-ulcerative BCC (“Rodent ulcer</a:t>
            </a:r>
            <a:r>
              <a:rPr lang="en-US" sz="1800" dirty="0" smtClean="0"/>
              <a:t>”).</a:t>
            </a:r>
          </a:p>
          <a:p>
            <a:pPr marL="0" indent="0">
              <a:buNone/>
            </a:pPr>
            <a:r>
              <a:rPr lang="en-US" sz="1800" dirty="0" smtClean="0">
                <a:solidFill>
                  <a:srgbClr val="00B050"/>
                </a:solidFill>
              </a:rPr>
              <a:t>Lesions usually on head and neck .</a:t>
            </a:r>
            <a:endParaRPr lang="en-US" sz="1800" dirty="0">
              <a:solidFill>
                <a:srgbClr val="00B050"/>
              </a:solidFill>
            </a:endParaRPr>
          </a:p>
          <a:p>
            <a:pPr marL="0" indent="0">
              <a:buNone/>
            </a:pPr>
            <a:endParaRPr lang="en-US" sz="1800" dirty="0"/>
          </a:p>
          <a:p>
            <a:pPr marL="0" indent="0">
              <a:buNone/>
            </a:pPr>
            <a:r>
              <a:rPr lang="en-US" sz="1800" b="1" dirty="0"/>
              <a:t>2. </a:t>
            </a:r>
            <a:r>
              <a:rPr lang="en-US" sz="1800" b="1" dirty="0">
                <a:solidFill>
                  <a:srgbClr val="FF0000"/>
                </a:solidFill>
              </a:rPr>
              <a:t>Superficial spreading </a:t>
            </a:r>
            <a:r>
              <a:rPr lang="en-US" sz="1800" b="1" dirty="0" smtClean="0">
                <a:solidFill>
                  <a:srgbClr val="FF0000"/>
                </a:solidFill>
              </a:rPr>
              <a:t>BCC </a:t>
            </a:r>
            <a:r>
              <a:rPr lang="en-US" sz="1800" b="1" dirty="0" smtClean="0">
                <a:solidFill>
                  <a:srgbClr val="00B050"/>
                </a:solidFill>
              </a:rPr>
              <a:t>( some time U cant differentiate  it from scare) </a:t>
            </a:r>
            <a:endParaRPr lang="en-US" sz="1800" b="1" dirty="0">
              <a:solidFill>
                <a:srgbClr val="00B050"/>
              </a:solidFill>
            </a:endParaRPr>
          </a:p>
          <a:p>
            <a:pPr marL="0" indent="0">
              <a:buNone/>
            </a:pPr>
            <a:r>
              <a:rPr lang="en-US" sz="1800" dirty="0"/>
              <a:t>a. Slow-growing, erythematous, with minimal induration, and located primarily</a:t>
            </a:r>
          </a:p>
          <a:p>
            <a:pPr marL="0" indent="0">
              <a:buNone/>
            </a:pPr>
            <a:r>
              <a:rPr lang="en-US" sz="1800" dirty="0"/>
              <a:t>on the trunk.</a:t>
            </a:r>
          </a:p>
          <a:p>
            <a:pPr marL="0" indent="0">
              <a:buNone/>
            </a:pPr>
            <a:r>
              <a:rPr lang="en-US" sz="1800" dirty="0"/>
              <a:t>b. It is easily confused with other scaly, eczematous dermatoses.</a:t>
            </a:r>
          </a:p>
          <a:p>
            <a:pPr marL="0" indent="0">
              <a:buNone/>
            </a:pPr>
            <a:r>
              <a:rPr lang="en-US" sz="1800" dirty="0"/>
              <a:t>c. The lesions are shallow with a characteristic horizontal growth pattern </a:t>
            </a:r>
            <a:r>
              <a:rPr lang="en-US" sz="1800" dirty="0" smtClean="0"/>
              <a:t>and</a:t>
            </a:r>
          </a:p>
          <a:p>
            <a:pPr marL="0" indent="0">
              <a:buNone/>
            </a:pPr>
            <a:r>
              <a:rPr lang="en-US" sz="1800" dirty="0" smtClean="0"/>
              <a:t> </a:t>
            </a:r>
            <a:r>
              <a:rPr lang="en-US" sz="1800" dirty="0"/>
              <a:t>often present in multiples.</a:t>
            </a:r>
          </a:p>
          <a:p>
            <a:pPr marL="0" indent="0">
              <a:buNone/>
            </a:pPr>
            <a:endParaRPr lang="en-US" sz="1800" dirty="0"/>
          </a:p>
          <a:p>
            <a:pPr marL="0" indent="0">
              <a:buNone/>
            </a:pPr>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104" y="1211283"/>
            <a:ext cx="3819896" cy="2612572"/>
          </a:xfrm>
          <a:prstGeom prst="rect">
            <a:avLst/>
          </a:prstGeom>
        </p:spPr>
      </p:pic>
      <p:cxnSp>
        <p:nvCxnSpPr>
          <p:cNvPr id="6" name="Straight Arrow Connector 5"/>
          <p:cNvCxnSpPr/>
          <p:nvPr/>
        </p:nvCxnSpPr>
        <p:spPr>
          <a:xfrm>
            <a:off x="9167753" y="1828800"/>
            <a:ext cx="510639" cy="522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515" y="4168239"/>
            <a:ext cx="3529940" cy="2606634"/>
          </a:xfrm>
          <a:prstGeom prst="rect">
            <a:avLst/>
          </a:prstGeom>
        </p:spPr>
      </p:pic>
    </p:spTree>
    <p:extLst>
      <p:ext uri="{BB962C8B-B14F-4D97-AF65-F5344CB8AC3E}">
        <p14:creationId xmlns:p14="http://schemas.microsoft.com/office/powerpoint/2010/main" val="85311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458E6B8-D99C-4366-A807-FDEE45346ADC}"/>
              </a:ext>
            </a:extLst>
          </p:cNvPr>
          <p:cNvSpPr>
            <a:spLocks noGrp="1"/>
          </p:cNvSpPr>
          <p:nvPr>
            <p:ph idx="1"/>
          </p:nvPr>
        </p:nvSpPr>
        <p:spPr>
          <a:xfrm>
            <a:off x="838200" y="676896"/>
            <a:ext cx="10515600" cy="5771407"/>
          </a:xfrm>
        </p:spPr>
        <p:txBody>
          <a:bodyPr>
            <a:normAutofit/>
          </a:bodyPr>
          <a:lstStyle/>
          <a:p>
            <a:pPr marL="0" indent="0">
              <a:buNone/>
            </a:pPr>
            <a:r>
              <a:rPr lang="en-US" sz="1800" b="1" dirty="0"/>
              <a:t>3. </a:t>
            </a:r>
            <a:r>
              <a:rPr lang="en-US" sz="1800" b="1" dirty="0" err="1">
                <a:solidFill>
                  <a:srgbClr val="FF0000"/>
                </a:solidFill>
              </a:rPr>
              <a:t>Morpheaform</a:t>
            </a:r>
            <a:r>
              <a:rPr lang="en-US" sz="1800" b="1" dirty="0">
                <a:solidFill>
                  <a:srgbClr val="FF0000"/>
                </a:solidFill>
              </a:rPr>
              <a:t> (sclerosing, fibrosing) BCC</a:t>
            </a:r>
          </a:p>
          <a:p>
            <a:pPr marL="0" indent="0">
              <a:buNone/>
            </a:pPr>
            <a:r>
              <a:rPr lang="en-US" sz="1800" dirty="0"/>
              <a:t>a. Flat, often </a:t>
            </a:r>
            <a:r>
              <a:rPr lang="en-US" sz="1800" dirty="0">
                <a:solidFill>
                  <a:srgbClr val="FF0000"/>
                </a:solidFill>
              </a:rPr>
              <a:t>yellowish or hypopigmented</a:t>
            </a:r>
            <a:r>
              <a:rPr lang="en-US" sz="1800" dirty="0"/>
              <a:t>, sometimes </a:t>
            </a:r>
            <a:r>
              <a:rPr lang="en-US" sz="1800" dirty="0">
                <a:solidFill>
                  <a:srgbClr val="FF0000"/>
                </a:solidFill>
              </a:rPr>
              <a:t>resembling scars </a:t>
            </a:r>
            <a:r>
              <a:rPr lang="en-US" sz="1800" dirty="0"/>
              <a:t>or normal skin.</a:t>
            </a:r>
          </a:p>
          <a:p>
            <a:pPr marL="0" indent="0">
              <a:buNone/>
            </a:pPr>
            <a:r>
              <a:rPr lang="en-US" sz="1800" dirty="0"/>
              <a:t>b. The </a:t>
            </a:r>
            <a:r>
              <a:rPr lang="en-US" sz="1800" u="sng" dirty="0">
                <a:solidFill>
                  <a:srgbClr val="FF0000"/>
                </a:solidFill>
              </a:rPr>
              <a:t>true extent of the lesion is usually greater than the clinical appearance</a:t>
            </a:r>
            <a:r>
              <a:rPr lang="en-US" sz="1800" dirty="0"/>
              <a:t>. </a:t>
            </a:r>
            <a:r>
              <a:rPr lang="en-US" sz="1800" b="1" dirty="0">
                <a:solidFill>
                  <a:srgbClr val="00B050"/>
                </a:solidFill>
              </a:rPr>
              <a:t>(Bad </a:t>
            </a:r>
            <a:r>
              <a:rPr lang="en-US" sz="1800" b="1" dirty="0" smtClean="0">
                <a:solidFill>
                  <a:srgbClr val="00B050"/>
                </a:solidFill>
              </a:rPr>
              <a:t>prognosis)</a:t>
            </a:r>
            <a:endParaRPr lang="en-US" sz="1800" b="1" dirty="0">
              <a:solidFill>
                <a:srgbClr val="00B050"/>
              </a:solidFill>
            </a:endParaRPr>
          </a:p>
          <a:p>
            <a:pPr marL="0" indent="0">
              <a:buNone/>
            </a:pPr>
            <a:r>
              <a:rPr lang="en-US" sz="1800" dirty="0"/>
              <a:t>c. There is a </a:t>
            </a:r>
            <a:r>
              <a:rPr lang="en-US" sz="1800" u="sng" dirty="0">
                <a:solidFill>
                  <a:srgbClr val="FF0000"/>
                </a:solidFill>
              </a:rPr>
              <a:t>high incidence of recurrence</a:t>
            </a:r>
            <a:r>
              <a:rPr lang="en-US" sz="1800" dirty="0"/>
              <a:t> or incomplete excision due to “fingerlike”</a:t>
            </a:r>
          </a:p>
          <a:p>
            <a:pPr marL="0" indent="0">
              <a:buNone/>
            </a:pPr>
            <a:r>
              <a:rPr lang="en-US" sz="1800" dirty="0"/>
              <a:t>extensions.</a:t>
            </a:r>
          </a:p>
          <a:p>
            <a:pPr marL="0" indent="0">
              <a:buNone/>
            </a:pPr>
            <a:r>
              <a:rPr lang="en-US" sz="1800" dirty="0"/>
              <a:t>d. Margins of 1 cm or Mohs extirpation is warranted</a:t>
            </a:r>
            <a:r>
              <a:rPr lang="en-US" sz="1800" dirty="0" smtClean="0"/>
              <a:t>.</a:t>
            </a:r>
          </a:p>
          <a:p>
            <a:pPr marL="0" indent="0">
              <a:buNone/>
            </a:pPr>
            <a:endParaRPr lang="en-US" sz="1800" dirty="0"/>
          </a:p>
          <a:p>
            <a:pPr marL="0" indent="0">
              <a:buNone/>
            </a:pPr>
            <a:r>
              <a:rPr lang="en-US" sz="1800" b="1" dirty="0"/>
              <a:t>4. </a:t>
            </a:r>
            <a:r>
              <a:rPr lang="en-US" sz="1800" b="1" dirty="0">
                <a:solidFill>
                  <a:srgbClr val="FF0000"/>
                </a:solidFill>
              </a:rPr>
              <a:t>Pigmented BCC</a:t>
            </a:r>
            <a:r>
              <a:rPr lang="en-US" sz="1800" dirty="0"/>
              <a:t>: Similar to nodular BCC; </a:t>
            </a:r>
            <a:endParaRPr lang="en-US" sz="1800" dirty="0" smtClean="0"/>
          </a:p>
          <a:p>
            <a:pPr marL="0" indent="0">
              <a:buNone/>
            </a:pPr>
            <a:r>
              <a:rPr lang="en-US" sz="1800" dirty="0" smtClean="0"/>
              <a:t>easily </a:t>
            </a:r>
            <a:r>
              <a:rPr lang="en-US" sz="1800" u="sng" dirty="0">
                <a:solidFill>
                  <a:srgbClr val="FF0000"/>
                </a:solidFill>
              </a:rPr>
              <a:t>confused with melanoma </a:t>
            </a:r>
            <a:r>
              <a:rPr lang="en-US" sz="1800" dirty="0"/>
              <a:t>due </a:t>
            </a:r>
            <a:r>
              <a:rPr lang="en-US" sz="1800" dirty="0" smtClean="0"/>
              <a:t>to : </a:t>
            </a:r>
            <a:r>
              <a:rPr lang="en-US" sz="1800" dirty="0"/>
              <a:t>its deep pigmentation and </a:t>
            </a:r>
            <a:r>
              <a:rPr lang="en-US" sz="1800" dirty="0" smtClean="0"/>
              <a:t>nodularity</a:t>
            </a:r>
          </a:p>
          <a:p>
            <a:pPr marL="0" indent="0">
              <a:buNone/>
            </a:pPr>
            <a:endParaRPr lang="en-US" sz="1800" dirty="0"/>
          </a:p>
          <a:p>
            <a:pPr marL="0" indent="0">
              <a:buNone/>
            </a:pPr>
            <a:r>
              <a:rPr lang="en-US" sz="1800" b="1" dirty="0">
                <a:solidFill>
                  <a:srgbClr val="FF0000"/>
                </a:solidFill>
              </a:rPr>
              <a:t>5. Adnexal BCC</a:t>
            </a:r>
          </a:p>
          <a:p>
            <a:pPr marL="0" indent="0">
              <a:buNone/>
            </a:pPr>
            <a:r>
              <a:rPr lang="en-US" sz="1800" dirty="0"/>
              <a:t>a. </a:t>
            </a:r>
            <a:r>
              <a:rPr lang="en-US" sz="1800" dirty="0">
                <a:solidFill>
                  <a:srgbClr val="FF0000"/>
                </a:solidFill>
              </a:rPr>
              <a:t>Uncommon</a:t>
            </a:r>
            <a:r>
              <a:rPr lang="en-US" sz="1800" dirty="0"/>
              <a:t> and found in older individuals.</a:t>
            </a:r>
          </a:p>
          <a:p>
            <a:pPr marL="0" indent="0">
              <a:buNone/>
            </a:pPr>
            <a:r>
              <a:rPr lang="en-US" sz="1800" dirty="0"/>
              <a:t>b. Tumors arise from sweat glands, and although they exhibit slow growth,</a:t>
            </a:r>
          </a:p>
          <a:p>
            <a:pPr marL="0" indent="0">
              <a:buNone/>
            </a:pPr>
            <a:r>
              <a:rPr lang="en-US" sz="1800" dirty="0"/>
              <a:t>they are locally invasive, with a high incidence of local recurrence.</a:t>
            </a:r>
            <a:endParaRPr lang="ar-JO" sz="1800" dirty="0"/>
          </a:p>
          <a:p>
            <a:endParaRPr lang="ar-JO"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855" y="2921332"/>
            <a:ext cx="2980707" cy="2090057"/>
          </a:xfrm>
          <a:prstGeom prst="rect">
            <a:avLst/>
          </a:prstGeom>
        </p:spPr>
      </p:pic>
    </p:spTree>
    <p:extLst>
      <p:ext uri="{BB962C8B-B14F-4D97-AF65-F5344CB8AC3E}">
        <p14:creationId xmlns:p14="http://schemas.microsoft.com/office/powerpoint/2010/main" val="186752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349E18F-D999-469E-8FA9-64B14B9584E1}"/>
              </a:ext>
            </a:extLst>
          </p:cNvPr>
          <p:cNvSpPr>
            <a:spLocks noGrp="1"/>
          </p:cNvSpPr>
          <p:nvPr>
            <p:ph idx="1"/>
          </p:nvPr>
        </p:nvSpPr>
        <p:spPr>
          <a:xfrm>
            <a:off x="785948" y="109184"/>
            <a:ext cx="10515600" cy="6581912"/>
          </a:xfrm>
        </p:spPr>
        <p:txBody>
          <a:bodyPr>
            <a:normAutofit/>
          </a:bodyPr>
          <a:lstStyle/>
          <a:p>
            <a:pPr marL="0" indent="0">
              <a:buNone/>
            </a:pPr>
            <a:r>
              <a:rPr lang="en-US" sz="2400" dirty="0" smtClean="0">
                <a:solidFill>
                  <a:srgbClr val="00B050"/>
                </a:solidFill>
              </a:rPr>
              <a:t># If there is a high suspicion of skin CA </a:t>
            </a:r>
            <a:r>
              <a:rPr lang="en-US" sz="2400" dirty="0" smtClean="0">
                <a:solidFill>
                  <a:srgbClr val="00B050"/>
                </a:solidFill>
                <a:sym typeface="Wingdings" panose="05000000000000000000" pitchFamily="2" charset="2"/>
              </a:rPr>
              <a:t> take biopsy ( excisional or incisional )  according to the size of the lesion   histopathology</a:t>
            </a:r>
            <a:r>
              <a:rPr lang="en-US" dirty="0" smtClean="0">
                <a:solidFill>
                  <a:schemeClr val="accent6">
                    <a:lumMod val="75000"/>
                  </a:schemeClr>
                </a:solidFill>
                <a:sym typeface="Wingdings" panose="05000000000000000000" pitchFamily="2" charset="2"/>
              </a:rPr>
              <a:t> </a:t>
            </a:r>
            <a:endParaRPr lang="en-US" dirty="0" smtClean="0">
              <a:solidFill>
                <a:schemeClr val="accent6">
                  <a:lumMod val="75000"/>
                </a:schemeClr>
              </a:solidFill>
            </a:endParaRPr>
          </a:p>
          <a:p>
            <a:pPr marL="0" indent="0">
              <a:buNone/>
            </a:pPr>
            <a:r>
              <a:rPr lang="en-US" sz="3000" b="1" dirty="0" smtClean="0"/>
              <a:t>Treatment </a:t>
            </a:r>
            <a:r>
              <a:rPr lang="en-US" sz="3000" b="1" dirty="0"/>
              <a:t>of BCC</a:t>
            </a:r>
          </a:p>
          <a:p>
            <a:pPr marL="342900" indent="-342900">
              <a:buAutoNum type="alphaUcPeriod"/>
            </a:pPr>
            <a:r>
              <a:rPr lang="en-US" sz="1800" dirty="0"/>
              <a:t>Standard surgical techniques: ≈95% cure </a:t>
            </a:r>
            <a:r>
              <a:rPr lang="en-US" sz="1800" dirty="0" smtClean="0"/>
              <a:t>rate</a:t>
            </a:r>
            <a:endParaRPr lang="en-US" sz="1800" dirty="0"/>
          </a:p>
          <a:p>
            <a:pPr marL="0" indent="0">
              <a:buNone/>
            </a:pPr>
            <a:r>
              <a:rPr lang="en-US" sz="1800" dirty="0"/>
              <a:t>1. Wide </a:t>
            </a:r>
            <a:r>
              <a:rPr lang="en-US" sz="1800" b="1" u="sng" dirty="0">
                <a:solidFill>
                  <a:srgbClr val="FF0000"/>
                </a:solidFill>
              </a:rPr>
              <a:t>local excision </a:t>
            </a:r>
            <a:r>
              <a:rPr lang="en-US" sz="1800" dirty="0"/>
              <a:t>of </a:t>
            </a:r>
            <a:r>
              <a:rPr lang="en-US" sz="2000" dirty="0"/>
              <a:t>BCC:</a:t>
            </a:r>
            <a:r>
              <a:rPr lang="en-US" sz="2000" dirty="0">
                <a:solidFill>
                  <a:srgbClr val="FF0000"/>
                </a:solidFill>
              </a:rPr>
              <a:t> </a:t>
            </a:r>
            <a:r>
              <a:rPr lang="en-US" sz="2000" b="1" dirty="0">
                <a:solidFill>
                  <a:srgbClr val="FF0000"/>
                </a:solidFill>
              </a:rPr>
              <a:t>3- to 5-mm </a:t>
            </a:r>
            <a:r>
              <a:rPr lang="en-US" sz="2000" dirty="0">
                <a:solidFill>
                  <a:srgbClr val="FF0000"/>
                </a:solidFill>
              </a:rPr>
              <a:t>margins </a:t>
            </a:r>
            <a:r>
              <a:rPr lang="en-US" sz="1800" dirty="0"/>
              <a:t>for nonaggressive types</a:t>
            </a:r>
          </a:p>
          <a:p>
            <a:pPr marL="0" indent="0">
              <a:buNone/>
            </a:pPr>
            <a:r>
              <a:rPr lang="en-US" sz="1800" dirty="0"/>
              <a:t>and</a:t>
            </a:r>
            <a:r>
              <a:rPr lang="en-US" sz="1800" dirty="0">
                <a:solidFill>
                  <a:srgbClr val="FF0000"/>
                </a:solidFill>
              </a:rPr>
              <a:t> </a:t>
            </a:r>
            <a:r>
              <a:rPr lang="en-US" sz="1800" b="1" dirty="0" smtClean="0">
                <a:solidFill>
                  <a:srgbClr val="FF0000"/>
                </a:solidFill>
              </a:rPr>
              <a:t>7-mm</a:t>
            </a:r>
            <a:r>
              <a:rPr lang="en-US" sz="1800" dirty="0" smtClean="0">
                <a:solidFill>
                  <a:srgbClr val="FF0000"/>
                </a:solidFill>
              </a:rPr>
              <a:t> up </a:t>
            </a:r>
            <a:r>
              <a:rPr lang="en-US" sz="1800" dirty="0" smtClean="0">
                <a:solidFill>
                  <a:srgbClr val="00B050"/>
                </a:solidFill>
              </a:rPr>
              <a:t>to 1cm </a:t>
            </a:r>
            <a:r>
              <a:rPr lang="en-US" sz="1800" dirty="0">
                <a:solidFill>
                  <a:srgbClr val="FF0000"/>
                </a:solidFill>
              </a:rPr>
              <a:t>margins for </a:t>
            </a:r>
            <a:r>
              <a:rPr lang="en-US" sz="1800" u="sng" dirty="0" err="1">
                <a:solidFill>
                  <a:srgbClr val="FF0000"/>
                </a:solidFill>
              </a:rPr>
              <a:t>morpheaform</a:t>
            </a:r>
            <a:r>
              <a:rPr lang="en-US" sz="1800" u="sng" dirty="0">
                <a:solidFill>
                  <a:srgbClr val="FF0000"/>
                </a:solidFill>
              </a:rPr>
              <a:t> </a:t>
            </a:r>
            <a:r>
              <a:rPr lang="en-US" sz="1800" u="sng" dirty="0" smtClean="0">
                <a:solidFill>
                  <a:srgbClr val="FF0000"/>
                </a:solidFill>
              </a:rPr>
              <a:t>type !! </a:t>
            </a:r>
            <a:r>
              <a:rPr lang="en-US" sz="1800" dirty="0" smtClean="0">
                <a:solidFill>
                  <a:srgbClr val="FF0000"/>
                </a:solidFill>
              </a:rPr>
              <a:t>.</a:t>
            </a:r>
          </a:p>
          <a:p>
            <a:pPr marL="0" indent="0">
              <a:buNone/>
            </a:pPr>
            <a:r>
              <a:rPr lang="en-US" sz="2000" dirty="0" smtClean="0">
                <a:solidFill>
                  <a:srgbClr val="00B050"/>
                </a:solidFill>
              </a:rPr>
              <a:t>*BCC </a:t>
            </a:r>
            <a:r>
              <a:rPr lang="en-US" sz="2000" dirty="0" smtClean="0">
                <a:solidFill>
                  <a:srgbClr val="00B050"/>
                </a:solidFill>
                <a:sym typeface="Wingdings" panose="05000000000000000000" pitchFamily="2" charset="2"/>
              </a:rPr>
              <a:t> </a:t>
            </a:r>
            <a:r>
              <a:rPr lang="en-US" sz="2000" b="1" u="sng" dirty="0" smtClean="0">
                <a:solidFill>
                  <a:srgbClr val="00B050"/>
                </a:solidFill>
                <a:sym typeface="Wingdings" panose="05000000000000000000" pitchFamily="2" charset="2"/>
              </a:rPr>
              <a:t>No</a:t>
            </a:r>
            <a:r>
              <a:rPr lang="en-US" sz="2000" b="1" dirty="0" smtClean="0">
                <a:solidFill>
                  <a:srgbClr val="00B050"/>
                </a:solidFill>
                <a:sym typeface="Wingdings" panose="05000000000000000000" pitchFamily="2" charset="2"/>
              </a:rPr>
              <a:t> LN Metastasis </a:t>
            </a:r>
            <a:r>
              <a:rPr lang="en-US" sz="2000" dirty="0" smtClean="0">
                <a:solidFill>
                  <a:srgbClr val="00B050"/>
                </a:solidFill>
                <a:sym typeface="Wingdings" panose="05000000000000000000" pitchFamily="2" charset="2"/>
              </a:rPr>
              <a:t>so it just require </a:t>
            </a:r>
            <a:r>
              <a:rPr lang="en-US" sz="2000" u="sng" dirty="0" smtClean="0">
                <a:solidFill>
                  <a:srgbClr val="00B050"/>
                </a:solidFill>
                <a:sym typeface="Wingdings" panose="05000000000000000000" pitchFamily="2" charset="2"/>
              </a:rPr>
              <a:t>local excision </a:t>
            </a:r>
            <a:r>
              <a:rPr lang="en-US" sz="2000" dirty="0" smtClean="0">
                <a:solidFill>
                  <a:srgbClr val="00B050"/>
                </a:solidFill>
                <a:sym typeface="Wingdings" panose="05000000000000000000" pitchFamily="2" charset="2"/>
              </a:rPr>
              <a:t>of the tumor (full thickness of the skin ) </a:t>
            </a:r>
          </a:p>
          <a:p>
            <a:pPr marL="0" indent="0">
              <a:buNone/>
            </a:pPr>
            <a:r>
              <a:rPr lang="en-US" sz="2000" dirty="0" smtClean="0">
                <a:solidFill>
                  <a:srgbClr val="00B050"/>
                </a:solidFill>
                <a:sym typeface="Wingdings" panose="05000000000000000000" pitchFamily="2" charset="2"/>
              </a:rPr>
              <a:t>* </a:t>
            </a:r>
            <a:r>
              <a:rPr lang="en-US" sz="2000" b="1" u="sng" dirty="0" smtClean="0">
                <a:solidFill>
                  <a:srgbClr val="00B050"/>
                </a:solidFill>
                <a:sym typeface="Wingdings" panose="05000000000000000000" pitchFamily="2" charset="2"/>
              </a:rPr>
              <a:t>No</a:t>
            </a:r>
            <a:r>
              <a:rPr lang="en-US" sz="2000" dirty="0" smtClean="0">
                <a:solidFill>
                  <a:srgbClr val="00B050"/>
                </a:solidFill>
                <a:sym typeface="Wingdings" panose="05000000000000000000" pitchFamily="2" charset="2"/>
              </a:rPr>
              <a:t> need for CT or tumor staging in BCC </a:t>
            </a:r>
            <a:endParaRPr lang="en-US" sz="1800" dirty="0">
              <a:solidFill>
                <a:srgbClr val="00B050"/>
              </a:solidFill>
            </a:endParaRPr>
          </a:p>
          <a:p>
            <a:pPr marL="0" indent="0">
              <a:buNone/>
            </a:pPr>
            <a:r>
              <a:rPr lang="en-US" sz="1800" dirty="0"/>
              <a:t>a. </a:t>
            </a:r>
            <a:r>
              <a:rPr lang="en-US" sz="1800" dirty="0">
                <a:solidFill>
                  <a:srgbClr val="FF0000"/>
                </a:solidFill>
              </a:rPr>
              <a:t>Frozen sections may be used to confirm negative margins intraoperatively.</a:t>
            </a:r>
          </a:p>
          <a:p>
            <a:pPr marL="0" indent="0">
              <a:buNone/>
            </a:pPr>
            <a:r>
              <a:rPr lang="en-US" sz="1800" dirty="0"/>
              <a:t>False negatives are common. </a:t>
            </a:r>
          </a:p>
          <a:p>
            <a:pPr marL="0" indent="0">
              <a:buNone/>
            </a:pPr>
            <a:r>
              <a:rPr lang="en-US" sz="1800" dirty="0"/>
              <a:t>2. </a:t>
            </a:r>
            <a:r>
              <a:rPr lang="en-US" sz="1800" dirty="0">
                <a:solidFill>
                  <a:srgbClr val="FF0000"/>
                </a:solidFill>
              </a:rPr>
              <a:t>Mohs surgery</a:t>
            </a:r>
            <a:r>
              <a:rPr lang="en-US" sz="1800" dirty="0"/>
              <a:t>: Sequential horizontal excision with immediate frozen section</a:t>
            </a:r>
          </a:p>
          <a:p>
            <a:pPr marL="0" indent="0">
              <a:buNone/>
            </a:pPr>
            <a:r>
              <a:rPr lang="en-US" sz="1800" dirty="0"/>
              <a:t>testing by dedicated Mohs </a:t>
            </a:r>
            <a:r>
              <a:rPr lang="en-US" sz="1800" dirty="0" err="1"/>
              <a:t>dermatopathologist</a:t>
            </a:r>
            <a:endParaRPr lang="en-US" sz="1800" dirty="0"/>
          </a:p>
          <a:p>
            <a:pPr marL="0" indent="0">
              <a:buNone/>
            </a:pPr>
            <a:r>
              <a:rPr lang="en-US" sz="1800" dirty="0"/>
              <a:t>a. *Indications include </a:t>
            </a:r>
            <a:r>
              <a:rPr lang="en-US" sz="1800" dirty="0" err="1"/>
              <a:t>morpheaform</a:t>
            </a:r>
            <a:r>
              <a:rPr lang="en-US" sz="1800" dirty="0"/>
              <a:t> BCC and/or lesions in aesthetically</a:t>
            </a:r>
          </a:p>
          <a:p>
            <a:pPr marL="0" indent="0">
              <a:buNone/>
            </a:pPr>
            <a:r>
              <a:rPr lang="en-US" sz="1800" dirty="0"/>
              <a:t>Sensitive areas (nose, eyelid, lip, etc</a:t>
            </a:r>
            <a:r>
              <a:rPr lang="en-US" sz="1800" dirty="0" smtClean="0"/>
              <a:t>.)</a:t>
            </a:r>
          </a:p>
          <a:p>
            <a:pPr marL="0" indent="0">
              <a:buNone/>
            </a:pPr>
            <a:r>
              <a:rPr lang="en-US" sz="1800" dirty="0" smtClean="0">
                <a:solidFill>
                  <a:srgbClr val="00B050"/>
                </a:solidFill>
              </a:rPr>
              <a:t>B. There is other method of treatment as radiological or curettage but not </a:t>
            </a:r>
            <a:r>
              <a:rPr lang="en-US" sz="1800" dirty="0" err="1" smtClean="0">
                <a:solidFill>
                  <a:srgbClr val="00B050"/>
                </a:solidFill>
              </a:rPr>
              <a:t>impo</a:t>
            </a:r>
            <a:r>
              <a:rPr lang="en-US" sz="1800" dirty="0" smtClean="0">
                <a:solidFill>
                  <a:srgbClr val="00B050"/>
                </a:solidFill>
              </a:rPr>
              <a:t>. </a:t>
            </a:r>
            <a:endParaRPr lang="en-US" sz="1800" dirty="0">
              <a:solidFill>
                <a:srgbClr val="00B050"/>
              </a:solidFill>
            </a:endParaRPr>
          </a:p>
          <a:p>
            <a:pPr marL="0" indent="0">
              <a:buNone/>
            </a:pPr>
            <a:endParaRPr lang="en-US" sz="1800" dirty="0"/>
          </a:p>
        </p:txBody>
      </p:sp>
      <p:sp>
        <p:nvSpPr>
          <p:cNvPr id="2" name="TextBox 1"/>
          <p:cNvSpPr txBox="1"/>
          <p:nvPr/>
        </p:nvSpPr>
        <p:spPr>
          <a:xfrm>
            <a:off x="8805355" y="1894115"/>
            <a:ext cx="3006635" cy="400110"/>
          </a:xfrm>
          <a:prstGeom prst="rect">
            <a:avLst/>
          </a:prstGeom>
          <a:noFill/>
          <a:ln w="28575">
            <a:solidFill>
              <a:schemeClr val="tx1"/>
            </a:solidFill>
          </a:ln>
        </p:spPr>
        <p:txBody>
          <a:bodyPr wrap="square" rtlCol="0">
            <a:spAutoFit/>
          </a:bodyPr>
          <a:lstStyle/>
          <a:p>
            <a:r>
              <a:rPr lang="en-US" sz="2000" b="1" dirty="0" smtClean="0">
                <a:solidFill>
                  <a:srgbClr val="00B050"/>
                </a:solidFill>
                <a:latin typeface="Agency FB" panose="020B0503020202020204" pitchFamily="34" charset="0"/>
              </a:rPr>
              <a:t>Safety margins are important</a:t>
            </a:r>
            <a:r>
              <a:rPr lang="en-US" sz="2000" b="1" dirty="0" smtClean="0">
                <a:solidFill>
                  <a:srgbClr val="00B050"/>
                </a:solidFill>
                <a:latin typeface="Agency FB" panose="020B0503020202020204" pitchFamily="34" charset="0"/>
                <a:sym typeface="Wingdings 2"/>
              </a:rPr>
              <a:t></a:t>
            </a:r>
            <a:r>
              <a:rPr lang="en-US" sz="2000" b="1" dirty="0" smtClean="0">
                <a:solidFill>
                  <a:srgbClr val="00B050"/>
                </a:solidFill>
                <a:latin typeface="Agency FB" panose="020B0503020202020204" pitchFamily="34" charset="0"/>
              </a:rPr>
              <a:t> </a:t>
            </a:r>
            <a:endParaRPr lang="en-US" sz="2000" b="1" dirty="0">
              <a:solidFill>
                <a:srgbClr val="00B050"/>
              </a:solidFill>
              <a:latin typeface="Agency FB" panose="020B0503020202020204" pitchFamily="34" charset="0"/>
            </a:endParaRPr>
          </a:p>
        </p:txBody>
      </p:sp>
    </p:spTree>
    <p:extLst>
      <p:ext uri="{BB962C8B-B14F-4D97-AF65-F5344CB8AC3E}">
        <p14:creationId xmlns:p14="http://schemas.microsoft.com/office/powerpoint/2010/main" val="344226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0121537-6F7F-48F6-BDD9-A085751A430A}"/>
              </a:ext>
            </a:extLst>
          </p:cNvPr>
          <p:cNvSpPr>
            <a:spLocks noGrp="1"/>
          </p:cNvSpPr>
          <p:nvPr>
            <p:ph idx="1"/>
          </p:nvPr>
        </p:nvSpPr>
        <p:spPr>
          <a:xfrm>
            <a:off x="838200" y="721520"/>
            <a:ext cx="10515600" cy="5414963"/>
          </a:xfrm>
        </p:spPr>
        <p:txBody>
          <a:bodyPr>
            <a:normAutofit/>
          </a:bodyPr>
          <a:lstStyle/>
          <a:p>
            <a:pPr marL="0" indent="0">
              <a:buNone/>
            </a:pPr>
            <a:r>
              <a:rPr lang="en-US" sz="1800" b="1" dirty="0" smtClean="0"/>
              <a:t>B</a:t>
            </a:r>
            <a:r>
              <a:rPr lang="en-US" sz="1800" b="1" dirty="0"/>
              <a:t>. Field therapies</a:t>
            </a:r>
          </a:p>
          <a:p>
            <a:pPr marL="0" indent="0">
              <a:buNone/>
            </a:pPr>
            <a:r>
              <a:rPr lang="en-US" sz="1800" dirty="0"/>
              <a:t>1.</a:t>
            </a:r>
            <a:r>
              <a:rPr lang="en-US" sz="1800" dirty="0">
                <a:solidFill>
                  <a:srgbClr val="FF0000"/>
                </a:solidFill>
              </a:rPr>
              <a:t> Curettage </a:t>
            </a:r>
            <a:r>
              <a:rPr lang="en-US" sz="1800" dirty="0"/>
              <a:t>and electrodessication can be used for BCC &lt;1 cm that is NOT a recurrent disease or </a:t>
            </a:r>
            <a:r>
              <a:rPr lang="en-US" sz="1800" dirty="0" err="1"/>
              <a:t>morpheaform</a:t>
            </a:r>
            <a:r>
              <a:rPr lang="en-US" sz="1800" dirty="0"/>
              <a:t> type, but leads to a widened scar.</a:t>
            </a:r>
          </a:p>
          <a:p>
            <a:pPr marL="0" indent="0">
              <a:buNone/>
            </a:pPr>
            <a:r>
              <a:rPr lang="en-US" sz="1800" dirty="0"/>
              <a:t>2. </a:t>
            </a:r>
            <a:r>
              <a:rPr lang="en-US" sz="1800" dirty="0">
                <a:solidFill>
                  <a:srgbClr val="FF0000"/>
                </a:solidFill>
              </a:rPr>
              <a:t>Cryotherapy</a:t>
            </a:r>
            <a:r>
              <a:rPr lang="en-US" sz="1800" dirty="0"/>
              <a:t> is effective for small BCC over bone or cartilage, tip of nose, or around the eye.</a:t>
            </a:r>
          </a:p>
          <a:p>
            <a:pPr marL="0" indent="0">
              <a:buNone/>
            </a:pPr>
            <a:r>
              <a:rPr lang="en-US" sz="1800" dirty="0"/>
              <a:t>3.</a:t>
            </a:r>
            <a:r>
              <a:rPr lang="en-US" sz="1800" dirty="0">
                <a:solidFill>
                  <a:srgbClr val="FF0000"/>
                </a:solidFill>
              </a:rPr>
              <a:t> Radiation is effective but requires multiple visits</a:t>
            </a:r>
            <a:r>
              <a:rPr lang="en-US" sz="1800" dirty="0"/>
              <a:t>. High cure rates (≈90%), but recurrence is relatively common many years (10 to 15) later.</a:t>
            </a:r>
          </a:p>
          <a:p>
            <a:pPr marL="0" indent="0">
              <a:buNone/>
            </a:pPr>
            <a:endParaRPr lang="en-US" sz="1800" dirty="0"/>
          </a:p>
          <a:p>
            <a:pPr marL="0" indent="0">
              <a:buNone/>
            </a:pPr>
            <a:r>
              <a:rPr lang="en-US" sz="1800" b="1" dirty="0"/>
              <a:t>C. Topical </a:t>
            </a:r>
            <a:r>
              <a:rPr lang="en-US" sz="1800" b="1" dirty="0" smtClean="0"/>
              <a:t>Pharmaceuticals </a:t>
            </a:r>
            <a:r>
              <a:rPr lang="en-US" sz="1800" b="1" dirty="0" smtClean="0">
                <a:solidFill>
                  <a:srgbClr val="00B050"/>
                </a:solidFill>
              </a:rPr>
              <a:t>in very aggressive case </a:t>
            </a:r>
            <a:endParaRPr lang="en-US" sz="1800" b="1" dirty="0">
              <a:solidFill>
                <a:srgbClr val="00B050"/>
              </a:solidFill>
            </a:endParaRPr>
          </a:p>
          <a:p>
            <a:pPr marL="0" indent="0">
              <a:buNone/>
            </a:pPr>
            <a:r>
              <a:rPr lang="en-US" sz="1800" dirty="0"/>
              <a:t>1. Imiquimod: Immune stimulant. FDA-approved only for superficial BCCs, with cure rates between 80% and 90%. The 5% cream is applied 5 times per week for 6 weeks or longer.</a:t>
            </a:r>
          </a:p>
          <a:p>
            <a:pPr marL="0" indent="0">
              <a:buNone/>
            </a:pPr>
            <a:r>
              <a:rPr lang="en-US" sz="1800" dirty="0"/>
              <a:t>2. 5-Fluorouracil (5-FU): Chemotherapy. FDA-approved for superficial BCCs, with similar cure rates to imiquimod. Five percent liquid or ointment is rubbed onto the tumor 2 times per day for 3 to 6 weeks.</a:t>
            </a:r>
          </a:p>
          <a:p>
            <a:pPr marL="0" indent="0">
              <a:buNone/>
            </a:pPr>
            <a:endParaRPr lang="en-US" sz="1800" dirty="0"/>
          </a:p>
          <a:p>
            <a:pPr marL="0" indent="0">
              <a:buNone/>
            </a:pPr>
            <a:r>
              <a:rPr lang="en-US" sz="1800" b="1" dirty="0"/>
              <a:t>D. Adjuvant radiation therapy (after surgery): </a:t>
            </a:r>
            <a:r>
              <a:rPr lang="en-US" sz="1800" dirty="0"/>
              <a:t>Useful for advanced, deeply invasive BCC</a:t>
            </a:r>
            <a:endParaRPr lang="ar-JO" sz="1800" dirty="0"/>
          </a:p>
        </p:txBody>
      </p:sp>
    </p:spTree>
    <p:extLst>
      <p:ext uri="{BB962C8B-B14F-4D97-AF65-F5344CB8AC3E}">
        <p14:creationId xmlns:p14="http://schemas.microsoft.com/office/powerpoint/2010/main" val="230191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2F2C92-4DA1-4154-8807-3B030B4A7303}"/>
              </a:ext>
            </a:extLst>
          </p:cNvPr>
          <p:cNvSpPr>
            <a:spLocks noGrp="1"/>
          </p:cNvSpPr>
          <p:nvPr>
            <p:ph type="title"/>
          </p:nvPr>
        </p:nvSpPr>
        <p:spPr>
          <a:xfrm>
            <a:off x="2484120" y="952956"/>
            <a:ext cx="10515600" cy="1325563"/>
          </a:xfrm>
        </p:spPr>
        <p:txBody>
          <a:bodyPr/>
          <a:lstStyle/>
          <a:p>
            <a:r>
              <a:rPr lang="en-US" b="1" dirty="0"/>
              <a:t>Squamous Cell Carcinoma</a:t>
            </a:r>
            <a:endParaRPr lang="ar-JO" b="1" dirty="0"/>
          </a:p>
        </p:txBody>
      </p:sp>
      <p:sp>
        <p:nvSpPr>
          <p:cNvPr id="3" name="Content Placeholder 2">
            <a:extLst>
              <a:ext uri="{FF2B5EF4-FFF2-40B4-BE49-F238E27FC236}">
                <a16:creationId xmlns="" xmlns:a16="http://schemas.microsoft.com/office/drawing/2014/main" id="{9F8EDF5E-8100-4A16-A7EB-8D81BB466749}"/>
              </a:ext>
            </a:extLst>
          </p:cNvPr>
          <p:cNvSpPr>
            <a:spLocks noGrp="1"/>
          </p:cNvSpPr>
          <p:nvPr>
            <p:ph idx="1"/>
          </p:nvPr>
        </p:nvSpPr>
        <p:spPr/>
        <p:txBody>
          <a:bodyPr/>
          <a:lstStyle/>
          <a:p>
            <a:pPr marL="0" indent="0">
              <a:buNone/>
            </a:pPr>
            <a:endParaRPr lang="en-US" dirty="0"/>
          </a:p>
          <a:p>
            <a:pPr marL="0" indent="0">
              <a:buNone/>
            </a:pPr>
            <a:r>
              <a:rPr lang="en-US" dirty="0"/>
              <a:t> </a:t>
            </a:r>
            <a:r>
              <a:rPr lang="en-US" b="1" dirty="0"/>
              <a:t>Incidence</a:t>
            </a:r>
          </a:p>
          <a:p>
            <a:pPr marL="0" indent="0">
              <a:buNone/>
            </a:pPr>
            <a:endParaRPr lang="en-US" b="1" dirty="0"/>
          </a:p>
          <a:p>
            <a:pPr marL="0" indent="0">
              <a:buNone/>
            </a:pPr>
            <a:r>
              <a:rPr lang="en-US" sz="1800" dirty="0">
                <a:solidFill>
                  <a:srgbClr val="FF0000"/>
                </a:solidFill>
              </a:rPr>
              <a:t> </a:t>
            </a:r>
            <a:r>
              <a:rPr lang="en-US" sz="1800" b="1" dirty="0">
                <a:solidFill>
                  <a:srgbClr val="FF0000"/>
                </a:solidFill>
              </a:rPr>
              <a:t>Second most common </a:t>
            </a:r>
            <a:r>
              <a:rPr lang="en-US" sz="1800" dirty="0">
                <a:solidFill>
                  <a:srgbClr val="FF0000"/>
                </a:solidFill>
              </a:rPr>
              <a:t>skin cancer after BCC.</a:t>
            </a:r>
          </a:p>
        </p:txBody>
      </p:sp>
    </p:spTree>
    <p:extLst>
      <p:ext uri="{BB962C8B-B14F-4D97-AF65-F5344CB8AC3E}">
        <p14:creationId xmlns:p14="http://schemas.microsoft.com/office/powerpoint/2010/main" val="208274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A50BE1B-82A1-4B46-92DA-43007D11FE8B}"/>
              </a:ext>
            </a:extLst>
          </p:cNvPr>
          <p:cNvSpPr>
            <a:spLocks noGrp="1"/>
          </p:cNvSpPr>
          <p:nvPr>
            <p:ph idx="1"/>
          </p:nvPr>
        </p:nvSpPr>
        <p:spPr>
          <a:xfrm>
            <a:off x="695696" y="269174"/>
            <a:ext cx="10515600" cy="6186252"/>
          </a:xfrm>
        </p:spPr>
        <p:txBody>
          <a:bodyPr>
            <a:normAutofit fontScale="92500" lnSpcReduction="20000"/>
          </a:bodyPr>
          <a:lstStyle/>
          <a:p>
            <a:pPr marL="0" indent="0">
              <a:buNone/>
            </a:pPr>
            <a:r>
              <a:rPr lang="en-US" sz="1800" b="1" dirty="0"/>
              <a:t>Risk factors :</a:t>
            </a:r>
          </a:p>
          <a:p>
            <a:pPr marL="0" indent="0">
              <a:buNone/>
            </a:pPr>
            <a:r>
              <a:rPr lang="en-US" sz="1800" dirty="0" smtClean="0"/>
              <a:t>1. </a:t>
            </a:r>
            <a:r>
              <a:rPr lang="en-US" sz="1800" dirty="0" smtClean="0">
                <a:solidFill>
                  <a:srgbClr val="FF0000"/>
                </a:solidFill>
              </a:rPr>
              <a:t>UV </a:t>
            </a:r>
            <a:r>
              <a:rPr lang="en-US" sz="1800" dirty="0">
                <a:solidFill>
                  <a:srgbClr val="FF0000"/>
                </a:solidFill>
              </a:rPr>
              <a:t>radiation: </a:t>
            </a:r>
            <a:r>
              <a:rPr lang="en-US" sz="1800" dirty="0"/>
              <a:t>Sun exposure and tanning booth use; PUVA therapy for psoriasis</a:t>
            </a:r>
          </a:p>
          <a:p>
            <a:pPr marL="342900" indent="-342900">
              <a:buAutoNum type="arabicPeriod"/>
            </a:pPr>
            <a:endParaRPr lang="en-US" sz="1800" dirty="0"/>
          </a:p>
          <a:p>
            <a:pPr marL="0" indent="0">
              <a:buNone/>
            </a:pPr>
            <a:r>
              <a:rPr lang="en-US" sz="1800" dirty="0"/>
              <a:t>2. </a:t>
            </a:r>
            <a:r>
              <a:rPr lang="en-US" sz="1800" dirty="0">
                <a:solidFill>
                  <a:srgbClr val="FF0000"/>
                </a:solidFill>
              </a:rPr>
              <a:t>Chemical exposure</a:t>
            </a:r>
            <a:r>
              <a:rPr lang="en-US" sz="1800" dirty="0"/>
              <a:t>, including some pesticides, organic hydrocarbons such as</a:t>
            </a:r>
          </a:p>
          <a:p>
            <a:pPr marL="0" indent="0">
              <a:buNone/>
            </a:pPr>
            <a:r>
              <a:rPr lang="en-US" sz="1800" dirty="0"/>
              <a:t>coal tar, fuel oil, paraffin oil, and arsenic (in welding materials)</a:t>
            </a:r>
          </a:p>
          <a:p>
            <a:pPr marL="0" indent="0">
              <a:buNone/>
            </a:pPr>
            <a:endParaRPr lang="en-US" sz="1800" dirty="0"/>
          </a:p>
          <a:p>
            <a:pPr marL="0" indent="0">
              <a:buNone/>
            </a:pPr>
            <a:r>
              <a:rPr lang="en-US" sz="1800" dirty="0"/>
              <a:t>3. </a:t>
            </a:r>
            <a:r>
              <a:rPr lang="en-US" sz="1800" b="1" dirty="0">
                <a:solidFill>
                  <a:srgbClr val="FF0000"/>
                </a:solidFill>
              </a:rPr>
              <a:t>Viral infection</a:t>
            </a:r>
            <a:r>
              <a:rPr lang="en-US" sz="1800" dirty="0">
                <a:solidFill>
                  <a:srgbClr val="FF0000"/>
                </a:solidFill>
              </a:rPr>
              <a:t>: Some types of human papillomavirus (HPV</a:t>
            </a:r>
            <a:r>
              <a:rPr lang="en-US" sz="1800" dirty="0" smtClean="0">
                <a:solidFill>
                  <a:srgbClr val="FF0000"/>
                </a:solidFill>
              </a:rPr>
              <a:t>) ; </a:t>
            </a:r>
            <a:r>
              <a:rPr lang="en-US" sz="1800" dirty="0">
                <a:solidFill>
                  <a:srgbClr val="FF0000"/>
                </a:solidFill>
              </a:rPr>
              <a:t>herpes simplex </a:t>
            </a:r>
            <a:r>
              <a:rPr lang="en-US" sz="1800" dirty="0" smtClean="0">
                <a:solidFill>
                  <a:srgbClr val="FF0000"/>
                </a:solidFill>
              </a:rPr>
              <a:t>virus  </a:t>
            </a:r>
            <a:r>
              <a:rPr lang="en-US" sz="2200" dirty="0" smtClean="0">
                <a:solidFill>
                  <a:schemeClr val="accent6">
                    <a:lumMod val="75000"/>
                  </a:schemeClr>
                </a:solidFill>
                <a:sym typeface="Wingdings" panose="05000000000000000000" pitchFamily="2" charset="2"/>
              </a:rPr>
              <a:t> </a:t>
            </a:r>
            <a:r>
              <a:rPr lang="en-US" sz="2200" dirty="0" smtClean="0">
                <a:solidFill>
                  <a:srgbClr val="00B050"/>
                </a:solidFill>
                <a:sym typeface="Wingdings" panose="05000000000000000000" pitchFamily="2" charset="2"/>
              </a:rPr>
              <a:t>very </a:t>
            </a:r>
            <a:r>
              <a:rPr lang="en-US" sz="2200" dirty="0" err="1" smtClean="0">
                <a:solidFill>
                  <a:srgbClr val="00B050"/>
                </a:solidFill>
                <a:sym typeface="Wingdings" panose="05000000000000000000" pitchFamily="2" charset="2"/>
              </a:rPr>
              <a:t>impo</a:t>
            </a:r>
            <a:r>
              <a:rPr lang="en-US" sz="2200" dirty="0" smtClean="0">
                <a:solidFill>
                  <a:srgbClr val="00B050"/>
                </a:solidFill>
                <a:sym typeface="Wingdings" panose="05000000000000000000" pitchFamily="2" charset="2"/>
              </a:rPr>
              <a:t> in head and neck tumor </a:t>
            </a:r>
            <a:endParaRPr lang="en-US" sz="2200" dirty="0">
              <a:solidFill>
                <a:srgbClr val="00B050"/>
              </a:solidFill>
            </a:endParaRPr>
          </a:p>
          <a:p>
            <a:pPr marL="0" indent="0">
              <a:buNone/>
            </a:pPr>
            <a:endParaRPr lang="en-US" sz="1800" dirty="0"/>
          </a:p>
          <a:p>
            <a:pPr marL="0" indent="0">
              <a:buNone/>
            </a:pPr>
            <a:r>
              <a:rPr lang="en-US" sz="1800" dirty="0"/>
              <a:t>4</a:t>
            </a:r>
            <a:r>
              <a:rPr lang="en-US" sz="1800" dirty="0">
                <a:solidFill>
                  <a:srgbClr val="FF0000"/>
                </a:solidFill>
              </a:rPr>
              <a:t>. Radiation</a:t>
            </a:r>
            <a:r>
              <a:rPr lang="en-US" sz="1800" dirty="0"/>
              <a:t>: Long latency between exposure and disease.</a:t>
            </a:r>
          </a:p>
          <a:p>
            <a:pPr marL="0" indent="0">
              <a:buNone/>
            </a:pPr>
            <a:endParaRPr lang="en-US" sz="1800" dirty="0"/>
          </a:p>
          <a:p>
            <a:pPr marL="0" indent="0">
              <a:buNone/>
            </a:pPr>
            <a:r>
              <a:rPr lang="en-US" sz="1800" dirty="0"/>
              <a:t>5. </a:t>
            </a:r>
            <a:r>
              <a:rPr lang="en-US" sz="1800" b="1" dirty="0" err="1">
                <a:solidFill>
                  <a:srgbClr val="FF0000"/>
                </a:solidFill>
              </a:rPr>
              <a:t>Marjolin’s</a:t>
            </a:r>
            <a:r>
              <a:rPr lang="en-US" sz="1800" b="1" dirty="0">
                <a:solidFill>
                  <a:srgbClr val="FF0000"/>
                </a:solidFill>
              </a:rPr>
              <a:t> ulcer</a:t>
            </a:r>
            <a:r>
              <a:rPr lang="en-US" sz="1800" dirty="0"/>
              <a:t>: </a:t>
            </a:r>
            <a:r>
              <a:rPr lang="en-US" sz="1800" dirty="0">
                <a:solidFill>
                  <a:srgbClr val="FF0000"/>
                </a:solidFill>
              </a:rPr>
              <a:t>SCC arising in a chronic wound </a:t>
            </a:r>
            <a:r>
              <a:rPr lang="en-US" sz="1800" dirty="0"/>
              <a:t>(i.e., chronic burn scars and</a:t>
            </a:r>
          </a:p>
          <a:p>
            <a:pPr marL="0" indent="0">
              <a:buNone/>
            </a:pPr>
            <a:r>
              <a:rPr lang="en-US" sz="1800" dirty="0"/>
              <a:t>pressure sores) secondary to genetic changes caused by chronic inflammation</a:t>
            </a:r>
            <a:r>
              <a:rPr lang="en-US" sz="1800" dirty="0" smtClean="0"/>
              <a:t>. </a:t>
            </a:r>
          </a:p>
          <a:p>
            <a:pPr>
              <a:buFontTx/>
              <a:buChar char="-"/>
            </a:pPr>
            <a:r>
              <a:rPr lang="en-US" sz="2400" dirty="0" smtClean="0">
                <a:solidFill>
                  <a:srgbClr val="00B050"/>
                </a:solidFill>
              </a:rPr>
              <a:t>Any non healing ulcer </a:t>
            </a:r>
            <a:r>
              <a:rPr lang="en-US" sz="2400" u="sng" dirty="0" smtClean="0">
                <a:solidFill>
                  <a:srgbClr val="00B050"/>
                </a:solidFill>
              </a:rPr>
              <a:t>you should </a:t>
            </a:r>
            <a:r>
              <a:rPr lang="en-US" sz="2400" dirty="0" smtClean="0">
                <a:solidFill>
                  <a:srgbClr val="00B050"/>
                </a:solidFill>
              </a:rPr>
              <a:t>think of CA </a:t>
            </a:r>
          </a:p>
          <a:p>
            <a:pPr marL="0" indent="0">
              <a:buNone/>
            </a:pPr>
            <a:r>
              <a:rPr lang="en-US" sz="2400" dirty="0" smtClean="0">
                <a:solidFill>
                  <a:srgbClr val="00B050"/>
                </a:solidFill>
              </a:rPr>
              <a:t>- Bad prognosis </a:t>
            </a:r>
            <a:endParaRPr lang="en-US" sz="1800" dirty="0">
              <a:solidFill>
                <a:srgbClr val="00B050"/>
              </a:solidFill>
            </a:endParaRPr>
          </a:p>
          <a:p>
            <a:pPr marL="0" indent="0">
              <a:buNone/>
            </a:pPr>
            <a:r>
              <a:rPr lang="en-US" sz="1800" dirty="0"/>
              <a:t>6. </a:t>
            </a:r>
            <a:r>
              <a:rPr lang="en-US" sz="1800" dirty="0">
                <a:solidFill>
                  <a:srgbClr val="FF0000"/>
                </a:solidFill>
              </a:rPr>
              <a:t>Impaired immunity</a:t>
            </a:r>
            <a:r>
              <a:rPr lang="en-US" sz="1800" dirty="0"/>
              <a:t>: That is, immunosuppression for transplants and AIDS.</a:t>
            </a:r>
          </a:p>
          <a:p>
            <a:pPr marL="0" indent="0">
              <a:buNone/>
            </a:pPr>
            <a:r>
              <a:rPr lang="en-US" sz="1800" dirty="0"/>
              <a:t>Ratio of SCC to BCC in these patients is 2:1.</a:t>
            </a:r>
          </a:p>
          <a:p>
            <a:pPr marL="0" indent="0">
              <a:buNone/>
            </a:pPr>
            <a:endParaRPr lang="en-US" sz="1800" dirty="0"/>
          </a:p>
          <a:p>
            <a:pPr marL="0" indent="0">
              <a:buNone/>
            </a:pPr>
            <a:r>
              <a:rPr lang="en-US" sz="1800" dirty="0"/>
              <a:t>7. </a:t>
            </a:r>
            <a:r>
              <a:rPr lang="en-US" sz="1800" b="1" dirty="0">
                <a:solidFill>
                  <a:srgbClr val="FF0000"/>
                </a:solidFill>
              </a:rPr>
              <a:t>Fitzpatrick skin type</a:t>
            </a:r>
            <a:endParaRPr lang="ar-JO" sz="1800" b="1" dirty="0">
              <a:solidFill>
                <a:srgbClr val="FF0000"/>
              </a:solidFill>
            </a:endParaRPr>
          </a:p>
        </p:txBody>
      </p:sp>
    </p:spTree>
    <p:extLst>
      <p:ext uri="{BB962C8B-B14F-4D97-AF65-F5344CB8AC3E}">
        <p14:creationId xmlns:p14="http://schemas.microsoft.com/office/powerpoint/2010/main" val="931608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D96CD17-148B-4F2A-A96D-4BF82C0ACB33}"/>
              </a:ext>
            </a:extLst>
          </p:cNvPr>
          <p:cNvSpPr>
            <a:spLocks noGrp="1"/>
          </p:cNvSpPr>
          <p:nvPr>
            <p:ph idx="1"/>
          </p:nvPr>
        </p:nvSpPr>
        <p:spPr>
          <a:xfrm>
            <a:off x="838200" y="554184"/>
            <a:ext cx="10515600" cy="5622781"/>
          </a:xfrm>
        </p:spPr>
        <p:txBody>
          <a:bodyPr>
            <a:normAutofit/>
          </a:bodyPr>
          <a:lstStyle/>
          <a:p>
            <a:pPr marL="0" indent="0">
              <a:buNone/>
            </a:pPr>
            <a:r>
              <a:rPr lang="en-US" sz="1800" b="1" dirty="0"/>
              <a:t>SCC disease biology and characteristics</a:t>
            </a:r>
          </a:p>
          <a:p>
            <a:pPr marL="0" indent="0">
              <a:buNone/>
            </a:pPr>
            <a:r>
              <a:rPr lang="en-US" sz="1800" b="1" dirty="0" smtClean="0">
                <a:solidFill>
                  <a:srgbClr val="FF0000"/>
                </a:solidFill>
              </a:rPr>
              <a:t>*Precursor lesions </a:t>
            </a:r>
            <a:r>
              <a:rPr lang="en-US" sz="1800" b="1" dirty="0" smtClean="0">
                <a:solidFill>
                  <a:srgbClr val="00B050"/>
                </a:solidFill>
              </a:rPr>
              <a:t>( premalignant , 10 % risk at least to be malignant )</a:t>
            </a:r>
            <a:endParaRPr lang="en-US" sz="1800" b="1" dirty="0">
              <a:solidFill>
                <a:srgbClr val="00B050"/>
              </a:solidFill>
            </a:endParaRPr>
          </a:p>
          <a:p>
            <a:pPr marL="342900" indent="-342900">
              <a:buAutoNum type="arabicPeriod"/>
            </a:pPr>
            <a:r>
              <a:rPr lang="en-US" sz="1800" b="1" dirty="0">
                <a:solidFill>
                  <a:srgbClr val="FF0000"/>
                </a:solidFill>
              </a:rPr>
              <a:t>Actinic keratoses </a:t>
            </a:r>
            <a:r>
              <a:rPr lang="en-US" sz="1800" b="1" dirty="0"/>
              <a:t>(AKs, or solar keratoses)</a:t>
            </a:r>
          </a:p>
          <a:p>
            <a:pPr marL="342900" indent="-342900">
              <a:buAutoNum type="alphaLcPeriod"/>
            </a:pPr>
            <a:r>
              <a:rPr lang="en-US" sz="1800" dirty="0"/>
              <a:t>Erythematous macules and papules with coarse, adherent scale</a:t>
            </a:r>
          </a:p>
          <a:p>
            <a:pPr marL="0" indent="0">
              <a:buNone/>
            </a:pPr>
            <a:r>
              <a:rPr lang="en-US" sz="1800" dirty="0"/>
              <a:t>b. Histologically resembles SCC in situ (pre-malignant</a:t>
            </a:r>
          </a:p>
          <a:p>
            <a:pPr marL="0" indent="0">
              <a:buNone/>
            </a:pPr>
            <a:r>
              <a:rPr lang="en-US" sz="1800" dirty="0"/>
              <a:t>c. AK is considered a precursor lesion; up to 5% progress to SCC; in turn,</a:t>
            </a:r>
          </a:p>
          <a:p>
            <a:pPr marL="0" indent="0">
              <a:buNone/>
            </a:pPr>
            <a:r>
              <a:rPr lang="en-US" sz="1800" dirty="0"/>
              <a:t>65% of all SCC arise from sites of </a:t>
            </a:r>
            <a:r>
              <a:rPr lang="en-US" sz="1800" dirty="0" err="1"/>
              <a:t>Aks</a:t>
            </a:r>
            <a:endParaRPr lang="en-US" sz="1800" dirty="0"/>
          </a:p>
          <a:p>
            <a:pPr marL="0" indent="0">
              <a:buNone/>
            </a:pPr>
            <a:endParaRPr lang="en-US" sz="1800" dirty="0"/>
          </a:p>
          <a:p>
            <a:pPr marL="0" indent="0">
              <a:buNone/>
            </a:pPr>
            <a:r>
              <a:rPr lang="en-US" sz="1800" b="1" dirty="0">
                <a:solidFill>
                  <a:srgbClr val="FF0000"/>
                </a:solidFill>
              </a:rPr>
              <a:t>2. Bowen’s disease (SCC in situ</a:t>
            </a:r>
            <a:r>
              <a:rPr lang="en-US" sz="1800" dirty="0">
                <a:solidFill>
                  <a:srgbClr val="FF0000"/>
                </a:solidFill>
              </a:rPr>
              <a:t>)</a:t>
            </a:r>
          </a:p>
          <a:p>
            <a:pPr marL="342900" indent="-342900">
              <a:buAutoNum type="alphaLcPeriod"/>
            </a:pPr>
            <a:r>
              <a:rPr lang="en-US" sz="1800" dirty="0"/>
              <a:t>Exhibits full-thickness cytologic atypia of the keratinocytes</a:t>
            </a:r>
          </a:p>
          <a:p>
            <a:pPr marL="0" indent="0">
              <a:buNone/>
            </a:pPr>
            <a:endParaRPr lang="en-US" sz="1800" dirty="0"/>
          </a:p>
          <a:p>
            <a:pPr marL="0" indent="0">
              <a:buNone/>
            </a:pPr>
            <a:r>
              <a:rPr lang="en-US" sz="1800" b="1" dirty="0"/>
              <a:t>b. </a:t>
            </a:r>
            <a:r>
              <a:rPr lang="en-US" sz="1800" b="1" dirty="0" err="1"/>
              <a:t>Erythroplasia</a:t>
            </a:r>
            <a:r>
              <a:rPr lang="en-US" sz="1800" b="1" dirty="0"/>
              <a:t> of </a:t>
            </a:r>
            <a:r>
              <a:rPr lang="en-US" sz="1800" b="1" dirty="0" err="1"/>
              <a:t>Queyrat</a:t>
            </a:r>
            <a:r>
              <a:rPr lang="en-US" sz="1800" b="1" dirty="0"/>
              <a:t> is SCC in situ of the glans penis</a:t>
            </a:r>
            <a:r>
              <a:rPr lang="en-US" b="1" dirty="0"/>
              <a:t>.</a:t>
            </a:r>
          </a:p>
        </p:txBody>
      </p:sp>
    </p:spTree>
    <p:extLst>
      <p:ext uri="{BB962C8B-B14F-4D97-AF65-F5344CB8AC3E}">
        <p14:creationId xmlns:p14="http://schemas.microsoft.com/office/powerpoint/2010/main" val="162642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812D39D-4F64-497F-A5A1-E221BA463B5A}"/>
              </a:ext>
            </a:extLst>
          </p:cNvPr>
          <p:cNvSpPr>
            <a:spLocks noGrp="1"/>
          </p:cNvSpPr>
          <p:nvPr>
            <p:ph idx="1"/>
          </p:nvPr>
        </p:nvSpPr>
        <p:spPr>
          <a:xfrm>
            <a:off x="838200" y="817418"/>
            <a:ext cx="10515600" cy="5359545"/>
          </a:xfrm>
        </p:spPr>
        <p:txBody>
          <a:bodyPr>
            <a:normAutofit/>
          </a:bodyPr>
          <a:lstStyle/>
          <a:p>
            <a:pPr marL="0" indent="0">
              <a:buNone/>
            </a:pPr>
            <a:r>
              <a:rPr lang="en-US" sz="1800" b="1" dirty="0">
                <a:solidFill>
                  <a:srgbClr val="FF0000"/>
                </a:solidFill>
              </a:rPr>
              <a:t>3. Leukoplakia</a:t>
            </a:r>
          </a:p>
          <a:p>
            <a:pPr marL="0" indent="0">
              <a:buNone/>
            </a:pPr>
            <a:r>
              <a:rPr lang="en-US" sz="1800" dirty="0"/>
              <a:t>a. Presents as a white patch on oral or other mucosa.</a:t>
            </a:r>
          </a:p>
          <a:p>
            <a:pPr marL="0" indent="0">
              <a:buNone/>
            </a:pPr>
            <a:r>
              <a:rPr lang="fr-FR" sz="1800" dirty="0"/>
              <a:t>b. </a:t>
            </a:r>
            <a:r>
              <a:rPr lang="fr-FR" sz="1800" dirty="0" err="1"/>
              <a:t>Malignant</a:t>
            </a:r>
            <a:r>
              <a:rPr lang="fr-FR" sz="1800" dirty="0"/>
              <a:t> transformation </a:t>
            </a:r>
            <a:r>
              <a:rPr lang="fr-FR" sz="1800" dirty="0" err="1"/>
              <a:t>occurs</a:t>
            </a:r>
            <a:r>
              <a:rPr lang="fr-FR" sz="1800" dirty="0"/>
              <a:t> in 15%.</a:t>
            </a:r>
          </a:p>
          <a:p>
            <a:pPr marL="0" indent="0">
              <a:buNone/>
            </a:pPr>
            <a:endParaRPr lang="fr-FR" sz="1800" dirty="0"/>
          </a:p>
          <a:p>
            <a:pPr marL="0" indent="0">
              <a:buNone/>
            </a:pPr>
            <a:r>
              <a:rPr lang="en-US" sz="1800" b="1" dirty="0"/>
              <a:t>4. Keratoacanthoma</a:t>
            </a:r>
          </a:p>
          <a:p>
            <a:pPr marL="0" indent="0">
              <a:buNone/>
            </a:pPr>
            <a:r>
              <a:rPr lang="en-US" sz="1800" dirty="0"/>
              <a:t>a. Benign skin tumor that is composed of squamous cells and keratin; may</a:t>
            </a:r>
          </a:p>
          <a:p>
            <a:pPr marL="0" indent="0">
              <a:buNone/>
            </a:pPr>
            <a:r>
              <a:rPr lang="en-US" sz="1800" dirty="0"/>
              <a:t>clinically resemble SCC.</a:t>
            </a:r>
          </a:p>
          <a:p>
            <a:pPr marL="0" indent="0">
              <a:buNone/>
            </a:pPr>
            <a:r>
              <a:rPr lang="en-US" sz="1800" dirty="0"/>
              <a:t>b. Etiology is unknown but thought to originate from hair follicles.</a:t>
            </a:r>
          </a:p>
          <a:p>
            <a:pPr marL="0" indent="0">
              <a:buNone/>
            </a:pPr>
            <a:r>
              <a:rPr lang="en-US" sz="1800" dirty="0"/>
              <a:t>c. Typically has a rapid 6-week growth phase followed by involution over the</a:t>
            </a:r>
          </a:p>
          <a:p>
            <a:pPr marL="0" indent="0">
              <a:buNone/>
            </a:pPr>
            <a:r>
              <a:rPr lang="en-US" sz="1800" dirty="0"/>
              <a:t>next 6 months. However, can progress to SCC in 5% to 10% of cases.</a:t>
            </a:r>
          </a:p>
          <a:p>
            <a:pPr marL="0" indent="0">
              <a:buNone/>
            </a:pPr>
            <a:r>
              <a:rPr lang="en-US" sz="1800" dirty="0"/>
              <a:t>d. Excision is the treatment of choice; may be difficult to differentiate from</a:t>
            </a:r>
          </a:p>
          <a:p>
            <a:pPr marL="0" indent="0">
              <a:buNone/>
            </a:pPr>
            <a:r>
              <a:rPr lang="en-US" sz="1800" dirty="0"/>
              <a:t>SCC histologically.</a:t>
            </a:r>
            <a:endParaRPr lang="ar-JO" sz="1800" dirty="0"/>
          </a:p>
          <a:p>
            <a:endParaRPr lang="ar-JO" dirty="0"/>
          </a:p>
        </p:txBody>
      </p:sp>
    </p:spTree>
    <p:extLst>
      <p:ext uri="{BB962C8B-B14F-4D97-AF65-F5344CB8AC3E}">
        <p14:creationId xmlns:p14="http://schemas.microsoft.com/office/powerpoint/2010/main" val="318374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2C8583-ACED-4283-B388-074B80AD51C6}"/>
              </a:ext>
            </a:extLst>
          </p:cNvPr>
          <p:cNvSpPr>
            <a:spLocks noGrp="1"/>
          </p:cNvSpPr>
          <p:nvPr>
            <p:ph type="ctrTitle"/>
          </p:nvPr>
        </p:nvSpPr>
        <p:spPr/>
        <p:txBody>
          <a:bodyPr>
            <a:normAutofit/>
          </a:bodyPr>
          <a:lstStyle/>
          <a:p>
            <a:r>
              <a:rPr lang="en-US" sz="8000" b="1" dirty="0"/>
              <a:t>Skin </a:t>
            </a:r>
            <a:r>
              <a:rPr lang="en-US" sz="8000" b="1" dirty="0" smtClean="0"/>
              <a:t>Tumors </a:t>
            </a:r>
            <a:r>
              <a:rPr lang="en-US" dirty="0"/>
              <a:t/>
            </a:r>
            <a:br>
              <a:rPr lang="en-US" dirty="0"/>
            </a:br>
            <a:endParaRPr lang="ar-JO" dirty="0"/>
          </a:p>
        </p:txBody>
      </p:sp>
      <p:sp>
        <p:nvSpPr>
          <p:cNvPr id="3" name="Subtitle 2">
            <a:extLst>
              <a:ext uri="{FF2B5EF4-FFF2-40B4-BE49-F238E27FC236}">
                <a16:creationId xmlns="" xmlns:a16="http://schemas.microsoft.com/office/drawing/2014/main" id="{6AB1B247-293B-49C9-911B-BD79D19FE016}"/>
              </a:ext>
            </a:extLst>
          </p:cNvPr>
          <p:cNvSpPr>
            <a:spLocks noGrp="1"/>
          </p:cNvSpPr>
          <p:nvPr>
            <p:ph type="subTitle" idx="1"/>
          </p:nvPr>
        </p:nvSpPr>
        <p:spPr/>
        <p:txBody>
          <a:bodyPr>
            <a:normAutofit/>
          </a:bodyPr>
          <a:lstStyle/>
          <a:p>
            <a:r>
              <a:rPr lang="en-US" sz="4000" dirty="0"/>
              <a:t>Dr. Saleh </a:t>
            </a:r>
            <a:r>
              <a:rPr lang="en-US" sz="4000" dirty="0" err="1"/>
              <a:t>Abualhaj</a:t>
            </a:r>
            <a:endParaRPr lang="en-US" sz="4000" dirty="0"/>
          </a:p>
          <a:p>
            <a:r>
              <a:rPr lang="en-US" sz="4000" dirty="0"/>
              <a:t>Plastic Surgeon</a:t>
            </a:r>
            <a:endParaRPr lang="ar-JO" sz="4000" dirty="0"/>
          </a:p>
        </p:txBody>
      </p:sp>
    </p:spTree>
    <p:extLst>
      <p:ext uri="{BB962C8B-B14F-4D97-AF65-F5344CB8AC3E}">
        <p14:creationId xmlns:p14="http://schemas.microsoft.com/office/powerpoint/2010/main" val="156240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86124AF-E340-460E-9656-4B563DEC9815}"/>
              </a:ext>
            </a:extLst>
          </p:cNvPr>
          <p:cNvSpPr>
            <a:spLocks noGrp="1"/>
          </p:cNvSpPr>
          <p:nvPr>
            <p:ph idx="1"/>
          </p:nvPr>
        </p:nvSpPr>
        <p:spPr>
          <a:xfrm>
            <a:off x="838200" y="775855"/>
            <a:ext cx="10515600" cy="5401108"/>
          </a:xfrm>
        </p:spPr>
        <p:txBody>
          <a:bodyPr>
            <a:normAutofit/>
          </a:bodyPr>
          <a:lstStyle/>
          <a:p>
            <a:pPr marL="0" indent="0">
              <a:buNone/>
            </a:pPr>
            <a:r>
              <a:rPr lang="en-US" b="1" dirty="0">
                <a:solidFill>
                  <a:srgbClr val="FF0000"/>
                </a:solidFill>
              </a:rPr>
              <a:t>Types of SCC</a:t>
            </a:r>
          </a:p>
          <a:p>
            <a:pPr marL="0" indent="0">
              <a:buNone/>
            </a:pPr>
            <a:endParaRPr lang="en-US" sz="1800" b="1" dirty="0"/>
          </a:p>
          <a:p>
            <a:pPr marL="0" indent="0">
              <a:buNone/>
            </a:pPr>
            <a:r>
              <a:rPr lang="en-US" sz="1800" b="1" dirty="0" smtClean="0"/>
              <a:t>1. </a:t>
            </a:r>
            <a:r>
              <a:rPr lang="en-US" sz="1800" b="1" dirty="0" err="1" smtClean="0">
                <a:solidFill>
                  <a:srgbClr val="FF0000"/>
                </a:solidFill>
              </a:rPr>
              <a:t>Verrucous</a:t>
            </a:r>
            <a:r>
              <a:rPr lang="en-US" sz="1800" b="1" dirty="0" smtClean="0">
                <a:solidFill>
                  <a:srgbClr val="FF0000"/>
                </a:solidFill>
              </a:rPr>
              <a:t> </a:t>
            </a:r>
            <a:r>
              <a:rPr lang="en-US" sz="1800" b="1" dirty="0">
                <a:solidFill>
                  <a:srgbClr val="FF0000"/>
                </a:solidFill>
              </a:rPr>
              <a:t>SCC</a:t>
            </a:r>
            <a:r>
              <a:rPr lang="en-US" sz="1800" dirty="0"/>
              <a:t>: Slow-growing, </a:t>
            </a:r>
            <a:r>
              <a:rPr lang="en-US" sz="1800" dirty="0" err="1" smtClean="0"/>
              <a:t>exophytic</a:t>
            </a:r>
            <a:r>
              <a:rPr lang="en-US" sz="1800" dirty="0" smtClean="0"/>
              <a:t> , </a:t>
            </a:r>
            <a:r>
              <a:rPr lang="en-US" sz="1800" b="1" dirty="0" err="1" smtClean="0">
                <a:solidFill>
                  <a:srgbClr val="00B050"/>
                </a:solidFill>
              </a:rPr>
              <a:t>fungated</a:t>
            </a:r>
            <a:r>
              <a:rPr lang="en-US" sz="1800" dirty="0" smtClean="0">
                <a:solidFill>
                  <a:schemeClr val="accent6">
                    <a:lumMod val="75000"/>
                  </a:schemeClr>
                </a:solidFill>
              </a:rPr>
              <a:t> </a:t>
            </a:r>
            <a:r>
              <a:rPr lang="en-US" sz="1800" dirty="0" smtClean="0"/>
              <a:t>, </a:t>
            </a:r>
            <a:r>
              <a:rPr lang="en-US" sz="1800" dirty="0"/>
              <a:t>and less likely to metastasize</a:t>
            </a:r>
            <a:r>
              <a:rPr lang="en-US" sz="1800" dirty="0" smtClean="0"/>
              <a:t>.</a:t>
            </a:r>
            <a:endParaRPr lang="en-US" sz="1800" dirty="0"/>
          </a:p>
          <a:p>
            <a:pPr marL="0" indent="0">
              <a:buNone/>
            </a:pPr>
            <a:endParaRPr lang="en-US" sz="1800" b="1" dirty="0" smtClean="0"/>
          </a:p>
          <a:p>
            <a:pPr marL="0" indent="0">
              <a:buNone/>
            </a:pPr>
            <a:r>
              <a:rPr lang="en-US" sz="1800" b="1" dirty="0" smtClean="0"/>
              <a:t>2</a:t>
            </a:r>
            <a:r>
              <a:rPr lang="en-US" sz="1800" b="1" dirty="0"/>
              <a:t>. </a:t>
            </a:r>
            <a:r>
              <a:rPr lang="en-US" sz="1800" b="1" dirty="0">
                <a:solidFill>
                  <a:srgbClr val="FF0000"/>
                </a:solidFill>
              </a:rPr>
              <a:t>Ulcerative SCC</a:t>
            </a:r>
            <a:r>
              <a:rPr lang="en-US" sz="1800" dirty="0"/>
              <a:t>: Grows rapidly and is locally invasive.</a:t>
            </a:r>
          </a:p>
          <a:p>
            <a:pPr marL="0" indent="0">
              <a:buNone/>
            </a:pPr>
            <a:r>
              <a:rPr lang="en-US" sz="1800" dirty="0"/>
              <a:t>a. Ulcerative SCC has </a:t>
            </a:r>
            <a:r>
              <a:rPr lang="en-US" sz="1800" u="sng" dirty="0">
                <a:solidFill>
                  <a:srgbClr val="FF0000"/>
                </a:solidFill>
              </a:rPr>
              <a:t>very aggressive growth characteristics</a:t>
            </a:r>
            <a:r>
              <a:rPr lang="en-US" sz="1800" dirty="0"/>
              <a:t>, raised borders,</a:t>
            </a:r>
          </a:p>
          <a:p>
            <a:pPr marL="0" indent="0">
              <a:buNone/>
            </a:pPr>
            <a:r>
              <a:rPr lang="en-US" sz="1800" dirty="0"/>
              <a:t>and central ulceration.</a:t>
            </a:r>
          </a:p>
          <a:p>
            <a:pPr marL="0" indent="0">
              <a:buNone/>
            </a:pPr>
            <a:r>
              <a:rPr lang="en-US" sz="1800" dirty="0"/>
              <a:t>b. &lt;50% 5-year survival if spread to lymph nodes in the head and neck.</a:t>
            </a:r>
          </a:p>
          <a:p>
            <a:pPr marL="0" indent="0">
              <a:buNone/>
            </a:pPr>
            <a:endParaRPr lang="en-US" sz="1800" dirty="0"/>
          </a:p>
          <a:p>
            <a:pPr marL="0" indent="0">
              <a:buNone/>
            </a:pPr>
            <a:r>
              <a:rPr lang="en-US" sz="1800" b="1" dirty="0"/>
              <a:t>3. </a:t>
            </a:r>
            <a:r>
              <a:rPr lang="en-US" sz="1800" b="1" dirty="0" err="1">
                <a:solidFill>
                  <a:srgbClr val="FF0000"/>
                </a:solidFill>
              </a:rPr>
              <a:t>Majorlin’s</a:t>
            </a:r>
            <a:r>
              <a:rPr lang="en-US" sz="1800" b="1" dirty="0">
                <a:solidFill>
                  <a:srgbClr val="FF0000"/>
                </a:solidFill>
              </a:rPr>
              <a:t> ulcer</a:t>
            </a:r>
          </a:p>
          <a:p>
            <a:pPr marL="0" indent="0">
              <a:buNone/>
            </a:pPr>
            <a:r>
              <a:rPr lang="en-US" sz="1800" dirty="0"/>
              <a:t>a. Arise from </a:t>
            </a:r>
            <a:r>
              <a:rPr lang="en-US" sz="1800" u="sng" dirty="0">
                <a:solidFill>
                  <a:srgbClr val="FF0000"/>
                </a:solidFill>
              </a:rPr>
              <a:t>chronic wounds </a:t>
            </a:r>
            <a:r>
              <a:rPr lang="en-US" sz="1800" dirty="0"/>
              <a:t>(burn, pressure ulcer, fistula, osteomyelitis tracks)</a:t>
            </a:r>
          </a:p>
          <a:p>
            <a:pPr marL="0" indent="0">
              <a:buNone/>
            </a:pPr>
            <a:r>
              <a:rPr lang="en-US" sz="1800" dirty="0"/>
              <a:t>b. Commonly metastasize to lymph nodes.</a:t>
            </a:r>
            <a:endParaRPr lang="ar-JO"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621" y="751362"/>
            <a:ext cx="3202379" cy="195621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666" y="4285257"/>
            <a:ext cx="2666183" cy="1833370"/>
          </a:xfrm>
          <a:prstGeom prst="rect">
            <a:avLst/>
          </a:prstGeom>
        </p:spPr>
      </p:pic>
    </p:spTree>
    <p:extLst>
      <p:ext uri="{BB962C8B-B14F-4D97-AF65-F5344CB8AC3E}">
        <p14:creationId xmlns:p14="http://schemas.microsoft.com/office/powerpoint/2010/main" val="413678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627FDF1-475B-4ABB-838B-563E335145AD}"/>
              </a:ext>
            </a:extLst>
          </p:cNvPr>
          <p:cNvSpPr>
            <a:spLocks noGrp="1"/>
          </p:cNvSpPr>
          <p:nvPr>
            <p:ph idx="1"/>
          </p:nvPr>
        </p:nvSpPr>
        <p:spPr>
          <a:xfrm>
            <a:off x="463138" y="463140"/>
            <a:ext cx="10890663" cy="5769243"/>
          </a:xfrm>
        </p:spPr>
        <p:txBody>
          <a:bodyPr>
            <a:normAutofit/>
          </a:bodyPr>
          <a:lstStyle/>
          <a:p>
            <a:pPr marL="0" indent="0">
              <a:buNone/>
            </a:pPr>
            <a:r>
              <a:rPr lang="en-US" sz="2000" b="1" dirty="0" smtClean="0">
                <a:solidFill>
                  <a:srgbClr val="00B050"/>
                </a:solidFill>
              </a:rPr>
              <a:t>&gt; In incisional biopsy </a:t>
            </a:r>
            <a:r>
              <a:rPr lang="en-US" sz="2000" b="1" dirty="0" smtClean="0">
                <a:solidFill>
                  <a:srgbClr val="00B050"/>
                </a:solidFill>
                <a:sym typeface="Wingdings" panose="05000000000000000000" pitchFamily="2" charset="2"/>
              </a:rPr>
              <a:t> take tissue from 4 quadrant </a:t>
            </a:r>
            <a:endParaRPr lang="en-US" sz="2000" b="1" dirty="0" smtClean="0">
              <a:solidFill>
                <a:srgbClr val="00B050"/>
              </a:solidFill>
            </a:endParaRPr>
          </a:p>
          <a:p>
            <a:pPr marL="0" indent="0">
              <a:buNone/>
            </a:pPr>
            <a:r>
              <a:rPr lang="en-US" sz="2000" b="1" dirty="0" smtClean="0"/>
              <a:t>SCC </a:t>
            </a:r>
            <a:r>
              <a:rPr lang="en-US" sz="2000" b="1" dirty="0"/>
              <a:t>treatment </a:t>
            </a:r>
            <a:r>
              <a:rPr lang="en-US" sz="2000" b="1" dirty="0" smtClean="0"/>
              <a:t>options</a:t>
            </a:r>
            <a:endParaRPr lang="en-US" sz="2000" b="1" dirty="0"/>
          </a:p>
          <a:p>
            <a:pPr marL="0" indent="0">
              <a:buNone/>
            </a:pPr>
            <a:r>
              <a:rPr lang="en-US" sz="1800" dirty="0"/>
              <a:t>A. Standard surgical techniques: </a:t>
            </a:r>
          </a:p>
          <a:p>
            <a:pPr marL="0" indent="0">
              <a:buNone/>
            </a:pPr>
            <a:r>
              <a:rPr lang="en-US" sz="1800" dirty="0"/>
              <a:t>90% to 95% cure rates; similar to BCC options</a:t>
            </a:r>
          </a:p>
          <a:p>
            <a:pPr marL="0" indent="0">
              <a:buNone/>
            </a:pPr>
            <a:r>
              <a:rPr lang="en-US" sz="1800" dirty="0"/>
              <a:t>1. </a:t>
            </a:r>
            <a:r>
              <a:rPr lang="en-US" sz="1800" b="1" u="sng" dirty="0">
                <a:solidFill>
                  <a:srgbClr val="FF0000"/>
                </a:solidFill>
              </a:rPr>
              <a:t>Wide local excision </a:t>
            </a:r>
            <a:r>
              <a:rPr lang="en-US" sz="1800" dirty="0"/>
              <a:t>of SCC: </a:t>
            </a:r>
            <a:r>
              <a:rPr lang="en-US" sz="1800" b="1" dirty="0">
                <a:solidFill>
                  <a:srgbClr val="FF0000"/>
                </a:solidFill>
              </a:rPr>
              <a:t>5- to 10-mm </a:t>
            </a:r>
            <a:r>
              <a:rPr lang="en-US" sz="1800" dirty="0">
                <a:solidFill>
                  <a:srgbClr val="FF0000"/>
                </a:solidFill>
              </a:rPr>
              <a:t>margins are usually sufficient</a:t>
            </a:r>
            <a:r>
              <a:rPr lang="en-US" sz="1800" dirty="0" smtClean="0"/>
              <a:t>. </a:t>
            </a:r>
            <a:r>
              <a:rPr lang="en-US" sz="1800" dirty="0" smtClean="0">
                <a:solidFill>
                  <a:srgbClr val="00B050"/>
                </a:solidFill>
              </a:rPr>
              <a:t>( mm not Cm </a:t>
            </a:r>
            <a:r>
              <a:rPr lang="en-US" sz="1800" dirty="0" smtClean="0">
                <a:solidFill>
                  <a:srgbClr val="00B050"/>
                </a:solidFill>
                <a:sym typeface="Wingdings 2"/>
              </a:rPr>
              <a:t></a:t>
            </a:r>
            <a:r>
              <a:rPr lang="en-US" sz="1800" dirty="0" smtClean="0">
                <a:solidFill>
                  <a:srgbClr val="00B050"/>
                </a:solidFill>
              </a:rPr>
              <a:t> )</a:t>
            </a:r>
            <a:endParaRPr lang="en-US" sz="1800" dirty="0">
              <a:solidFill>
                <a:srgbClr val="00B050"/>
              </a:solidFill>
            </a:endParaRPr>
          </a:p>
          <a:p>
            <a:pPr marL="0" indent="0">
              <a:buNone/>
            </a:pPr>
            <a:r>
              <a:rPr lang="en-US" sz="1800" dirty="0"/>
              <a:t>Frozen sections may be used to confirm negative margins intraoperatively.</a:t>
            </a:r>
          </a:p>
          <a:p>
            <a:pPr marL="0" indent="0">
              <a:buNone/>
            </a:pPr>
            <a:r>
              <a:rPr lang="en-US" sz="1800" dirty="0"/>
              <a:t>a</a:t>
            </a:r>
            <a:r>
              <a:rPr lang="en-US" sz="1800" dirty="0">
                <a:solidFill>
                  <a:srgbClr val="FF0000"/>
                </a:solidFill>
              </a:rPr>
              <a:t>. If &lt;2 cm, low grade and extends to dermis, 4-mm margin</a:t>
            </a:r>
          </a:p>
          <a:p>
            <a:pPr marL="0" indent="0">
              <a:buNone/>
            </a:pPr>
            <a:r>
              <a:rPr lang="en-US" sz="1800" dirty="0"/>
              <a:t>b. </a:t>
            </a:r>
            <a:r>
              <a:rPr lang="en-US" sz="1800" dirty="0">
                <a:solidFill>
                  <a:srgbClr val="FF0000"/>
                </a:solidFill>
              </a:rPr>
              <a:t>If &gt;2 cm, grade 2 to </a:t>
            </a:r>
            <a:r>
              <a:rPr lang="en-US" sz="1800" dirty="0" smtClean="0">
                <a:solidFill>
                  <a:srgbClr val="FF0000"/>
                </a:solidFill>
              </a:rPr>
              <a:t>4 , </a:t>
            </a:r>
            <a:r>
              <a:rPr lang="en-US" sz="1800" dirty="0">
                <a:solidFill>
                  <a:srgbClr val="FF0000"/>
                </a:solidFill>
              </a:rPr>
              <a:t>high risk or extension into fat, 6-mm margin</a:t>
            </a:r>
          </a:p>
          <a:p>
            <a:pPr marL="0" indent="0">
              <a:buNone/>
            </a:pPr>
            <a:r>
              <a:rPr lang="en-US" sz="1800" b="1" dirty="0" smtClean="0">
                <a:solidFill>
                  <a:srgbClr val="00B050"/>
                </a:solidFill>
              </a:rPr>
              <a:t>- Needs staging by CT  ! ( Risk of metastasis )</a:t>
            </a:r>
          </a:p>
          <a:p>
            <a:pPr marL="0" indent="0">
              <a:buNone/>
            </a:pPr>
            <a:r>
              <a:rPr lang="en-US" sz="1800" b="1" dirty="0" smtClean="0">
                <a:solidFill>
                  <a:srgbClr val="00B050"/>
                </a:solidFill>
              </a:rPr>
              <a:t>- May need LN dissection if involved and sentinel LN biopsy </a:t>
            </a:r>
            <a:r>
              <a:rPr lang="en-US" sz="1800" b="1" dirty="0">
                <a:solidFill>
                  <a:srgbClr val="00B050"/>
                </a:solidFill>
              </a:rPr>
              <a:t>!</a:t>
            </a:r>
          </a:p>
          <a:p>
            <a:pPr marL="0" indent="0">
              <a:buNone/>
            </a:pPr>
            <a:r>
              <a:rPr lang="en-US" sz="1800" dirty="0"/>
              <a:t>2.</a:t>
            </a:r>
            <a:r>
              <a:rPr lang="en-US" sz="1800" b="1" dirty="0">
                <a:solidFill>
                  <a:srgbClr val="FF0000"/>
                </a:solidFill>
              </a:rPr>
              <a:t> Mohs surgery</a:t>
            </a:r>
            <a:r>
              <a:rPr lang="en-US" sz="1800" dirty="0"/>
              <a:t>: Sequential horizontal excision with frozen section testing.</a:t>
            </a:r>
          </a:p>
          <a:p>
            <a:pPr marL="0" indent="0">
              <a:buNone/>
            </a:pPr>
            <a:r>
              <a:rPr lang="en-US" sz="1800" dirty="0"/>
              <a:t>Highest cure rate for SCC: 94% to 99%.</a:t>
            </a:r>
          </a:p>
          <a:p>
            <a:pPr marL="0" indent="0">
              <a:buNone/>
            </a:pPr>
            <a:r>
              <a:rPr lang="en-US" sz="1800" dirty="0"/>
              <a:t>-</a:t>
            </a:r>
            <a:r>
              <a:rPr lang="en-US" sz="1800" dirty="0" smtClean="0"/>
              <a:t> </a:t>
            </a:r>
            <a:r>
              <a:rPr lang="en-US" sz="1800" dirty="0" smtClean="0">
                <a:solidFill>
                  <a:srgbClr val="FF0000"/>
                </a:solidFill>
              </a:rPr>
              <a:t>Indications :: </a:t>
            </a:r>
            <a:r>
              <a:rPr lang="en-US" sz="1800" dirty="0">
                <a:solidFill>
                  <a:srgbClr val="FF0000"/>
                </a:solidFill>
              </a:rPr>
              <a:t>include recurrent, high-risk SCC, and/or lesions in aesthetically</a:t>
            </a:r>
          </a:p>
          <a:p>
            <a:pPr marL="0" indent="0">
              <a:buNone/>
            </a:pPr>
            <a:r>
              <a:rPr lang="en-US" sz="1800" dirty="0">
                <a:solidFill>
                  <a:srgbClr val="FF0000"/>
                </a:solidFill>
              </a:rPr>
              <a:t>sensitive areas (nose, eyelid, lip, etc.)</a:t>
            </a:r>
          </a:p>
        </p:txBody>
      </p:sp>
    </p:spTree>
    <p:extLst>
      <p:ext uri="{BB962C8B-B14F-4D97-AF65-F5344CB8AC3E}">
        <p14:creationId xmlns:p14="http://schemas.microsoft.com/office/powerpoint/2010/main" val="59223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5A5AC34-5338-4217-BF01-B2D2E204F61B}"/>
              </a:ext>
            </a:extLst>
          </p:cNvPr>
          <p:cNvSpPr>
            <a:spLocks noGrp="1"/>
          </p:cNvSpPr>
          <p:nvPr>
            <p:ph idx="1"/>
          </p:nvPr>
        </p:nvSpPr>
        <p:spPr>
          <a:xfrm>
            <a:off x="838200" y="623455"/>
            <a:ext cx="10515600" cy="5553508"/>
          </a:xfrm>
        </p:spPr>
        <p:txBody>
          <a:bodyPr>
            <a:normAutofit/>
          </a:bodyPr>
          <a:lstStyle/>
          <a:p>
            <a:pPr marL="0" indent="0">
              <a:buNone/>
            </a:pPr>
            <a:r>
              <a:rPr lang="en-US" sz="1800" b="1" dirty="0"/>
              <a:t>Field therapies</a:t>
            </a:r>
          </a:p>
          <a:p>
            <a:pPr marL="0" indent="0">
              <a:buNone/>
            </a:pPr>
            <a:r>
              <a:rPr lang="en-US" sz="1800" dirty="0"/>
              <a:t>1. Curettage, electrodessication, and cryotherapy are used much less in SCC</a:t>
            </a:r>
          </a:p>
          <a:p>
            <a:pPr marL="0" indent="0">
              <a:buNone/>
            </a:pPr>
            <a:r>
              <a:rPr lang="en-US" sz="1800" dirty="0"/>
              <a:t>treatment than in BCC treatment, because of higher risk associated with missed deep tumor portions, and the risk of scarring obscuring SCC recurrences.</a:t>
            </a:r>
          </a:p>
          <a:p>
            <a:pPr marL="0" indent="0">
              <a:buNone/>
            </a:pPr>
            <a:endParaRPr lang="en-US" sz="1800" dirty="0"/>
          </a:p>
          <a:p>
            <a:pPr marL="0" indent="0">
              <a:buNone/>
            </a:pPr>
            <a:r>
              <a:rPr lang="en-US" sz="1800" dirty="0"/>
              <a:t>2. </a:t>
            </a:r>
            <a:r>
              <a:rPr lang="en-US" sz="1800" b="1" dirty="0"/>
              <a:t>Radiation is reserved for unresectable lesions or for the very elderly</a:t>
            </a:r>
            <a:r>
              <a:rPr lang="en-US" sz="1800" dirty="0"/>
              <a:t>. Cure</a:t>
            </a:r>
          </a:p>
          <a:p>
            <a:pPr marL="0" indent="0">
              <a:buNone/>
            </a:pPr>
            <a:r>
              <a:rPr lang="en-US" sz="1800" dirty="0"/>
              <a:t>rates vary widely. Cosmetic damage and long-term risk of radiation must be</a:t>
            </a:r>
          </a:p>
          <a:p>
            <a:pPr marL="0" indent="0">
              <a:buNone/>
            </a:pPr>
            <a:r>
              <a:rPr lang="en-US" sz="1800" dirty="0"/>
              <a:t>considered.</a:t>
            </a:r>
          </a:p>
          <a:p>
            <a:pPr marL="0" indent="0">
              <a:buNone/>
            </a:pPr>
            <a:endParaRPr lang="en-US" sz="1800" dirty="0"/>
          </a:p>
          <a:p>
            <a:pPr marL="0" indent="0">
              <a:buNone/>
            </a:pPr>
            <a:endParaRPr lang="ar-JO" sz="1800" dirty="0"/>
          </a:p>
        </p:txBody>
      </p:sp>
    </p:spTree>
    <p:extLst>
      <p:ext uri="{BB962C8B-B14F-4D97-AF65-F5344CB8AC3E}">
        <p14:creationId xmlns:p14="http://schemas.microsoft.com/office/powerpoint/2010/main" val="139622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305B925-17D9-456B-85FC-C9E0DACD77EE}"/>
              </a:ext>
            </a:extLst>
          </p:cNvPr>
          <p:cNvSpPr>
            <a:spLocks noGrp="1"/>
          </p:cNvSpPr>
          <p:nvPr>
            <p:ph idx="1"/>
          </p:nvPr>
        </p:nvSpPr>
        <p:spPr>
          <a:xfrm>
            <a:off x="838200" y="651166"/>
            <a:ext cx="10515600" cy="5525799"/>
          </a:xfrm>
        </p:spPr>
        <p:txBody>
          <a:bodyPr>
            <a:normAutofit/>
          </a:bodyPr>
          <a:lstStyle/>
          <a:p>
            <a:pPr marL="0" indent="0">
              <a:buNone/>
            </a:pPr>
            <a:r>
              <a:rPr lang="en-US" sz="1800" b="1" dirty="0"/>
              <a:t>Regional lymphadenectomy</a:t>
            </a:r>
          </a:p>
          <a:p>
            <a:pPr marL="0" indent="0">
              <a:buNone/>
            </a:pPr>
            <a:r>
              <a:rPr lang="en-US" sz="1800" dirty="0"/>
              <a:t>1. Indicated for clinically positive (palpable) nodes.</a:t>
            </a:r>
          </a:p>
          <a:p>
            <a:pPr marL="0" indent="0">
              <a:buNone/>
            </a:pPr>
            <a:r>
              <a:rPr lang="en-US" sz="1800" dirty="0"/>
              <a:t>2. FNA: Confirm spread of SCC to palpable lymph node.</a:t>
            </a:r>
          </a:p>
          <a:p>
            <a:pPr marL="0" indent="0">
              <a:buNone/>
            </a:pPr>
            <a:r>
              <a:rPr lang="en-US" sz="1800" dirty="0"/>
              <a:t>3. ELND: Indicated for a tumor extending down to parotid capsule or a large lesion contiguous with a draining nodal basin.</a:t>
            </a:r>
          </a:p>
          <a:p>
            <a:pPr marL="0" indent="0">
              <a:buNone/>
            </a:pPr>
            <a:r>
              <a:rPr lang="en-US" sz="1800" dirty="0"/>
              <a:t>4. SLN biopsy: Considered for high-risk SCC without palpable nodes controversial).</a:t>
            </a:r>
          </a:p>
          <a:p>
            <a:pPr marL="0" indent="0">
              <a:buNone/>
            </a:pPr>
            <a:endParaRPr lang="en-US" sz="1800" dirty="0"/>
          </a:p>
          <a:p>
            <a:pPr marL="0" indent="0">
              <a:buNone/>
            </a:pPr>
            <a:r>
              <a:rPr lang="en-US" sz="1800" dirty="0"/>
              <a:t>D. </a:t>
            </a:r>
            <a:r>
              <a:rPr lang="en-US" sz="1800" b="1" dirty="0">
                <a:solidFill>
                  <a:srgbClr val="FF0000"/>
                </a:solidFill>
              </a:rPr>
              <a:t>Adjuvant radiation therapy</a:t>
            </a:r>
            <a:r>
              <a:rPr lang="en-US" sz="1800" dirty="0">
                <a:solidFill>
                  <a:srgbClr val="FF0000"/>
                </a:solidFill>
              </a:rPr>
              <a:t>: Used </a:t>
            </a:r>
            <a:r>
              <a:rPr lang="en-US" sz="1800" dirty="0" err="1">
                <a:solidFill>
                  <a:srgbClr val="FF0000"/>
                </a:solidFill>
              </a:rPr>
              <a:t>postexcision</a:t>
            </a:r>
            <a:r>
              <a:rPr lang="en-US" sz="1800" dirty="0">
                <a:solidFill>
                  <a:srgbClr val="FF0000"/>
                </a:solidFill>
              </a:rPr>
              <a:t> for </a:t>
            </a:r>
            <a:r>
              <a:rPr lang="en-US" sz="1800" dirty="0"/>
              <a:t>high-risk cutaneous SCC</a:t>
            </a:r>
            <a:r>
              <a:rPr lang="en-US" dirty="0" smtClean="0"/>
              <a:t>.</a:t>
            </a:r>
            <a:endParaRPr lang="ar-JO" dirty="0"/>
          </a:p>
        </p:txBody>
      </p:sp>
    </p:spTree>
    <p:extLst>
      <p:ext uri="{BB962C8B-B14F-4D97-AF65-F5344CB8AC3E}">
        <p14:creationId xmlns:p14="http://schemas.microsoft.com/office/powerpoint/2010/main" val="325368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3B553E-E2D4-4B0C-A045-92272CF7263C}"/>
              </a:ext>
            </a:extLst>
          </p:cNvPr>
          <p:cNvSpPr>
            <a:spLocks noGrp="1"/>
          </p:cNvSpPr>
          <p:nvPr>
            <p:ph type="title"/>
          </p:nvPr>
        </p:nvSpPr>
        <p:spPr>
          <a:xfrm>
            <a:off x="4169228" y="500064"/>
            <a:ext cx="10515600" cy="1325563"/>
          </a:xfrm>
        </p:spPr>
        <p:txBody>
          <a:bodyPr/>
          <a:lstStyle/>
          <a:p>
            <a:r>
              <a:rPr lang="en-US" sz="4800" b="1" dirty="0" smtClean="0"/>
              <a:t>Melanoma :</a:t>
            </a:r>
            <a:r>
              <a:rPr lang="en-US" b="1" dirty="0" smtClean="0"/>
              <a:t/>
            </a:r>
            <a:br>
              <a:rPr lang="en-US" b="1" dirty="0" smtClean="0"/>
            </a:br>
            <a:r>
              <a:rPr lang="en-US" sz="3600" b="1" dirty="0" smtClean="0">
                <a:solidFill>
                  <a:srgbClr val="00B050"/>
                </a:solidFill>
              </a:rPr>
              <a:t>least common ,, most aggressive </a:t>
            </a:r>
            <a:endParaRPr lang="ar-JO" sz="3600" dirty="0">
              <a:solidFill>
                <a:srgbClr val="00B050"/>
              </a:solidFill>
            </a:endParaRPr>
          </a:p>
        </p:txBody>
      </p:sp>
      <p:sp>
        <p:nvSpPr>
          <p:cNvPr id="3" name="Content Placeholder 2">
            <a:extLst>
              <a:ext uri="{FF2B5EF4-FFF2-40B4-BE49-F238E27FC236}">
                <a16:creationId xmlns="" xmlns:a16="http://schemas.microsoft.com/office/drawing/2014/main" id="{866DED55-D51F-485C-A0CF-6756FA7B78C6}"/>
              </a:ext>
            </a:extLst>
          </p:cNvPr>
          <p:cNvSpPr>
            <a:spLocks noGrp="1"/>
          </p:cNvSpPr>
          <p:nvPr>
            <p:ph idx="1"/>
          </p:nvPr>
        </p:nvSpPr>
        <p:spPr/>
        <p:txBody>
          <a:bodyPr>
            <a:normAutofit/>
          </a:bodyPr>
          <a:lstStyle/>
          <a:p>
            <a:pPr marL="0" indent="0">
              <a:buNone/>
            </a:pPr>
            <a:r>
              <a:rPr lang="en-US" sz="1800" b="1" dirty="0"/>
              <a:t>Epidemiology</a:t>
            </a:r>
          </a:p>
          <a:p>
            <a:pPr marL="0" indent="0">
              <a:buNone/>
            </a:pPr>
            <a:r>
              <a:rPr lang="en-US" sz="1800" dirty="0" smtClean="0"/>
              <a:t> 1. </a:t>
            </a:r>
            <a:r>
              <a:rPr lang="en-US" sz="1800" dirty="0" smtClean="0">
                <a:solidFill>
                  <a:srgbClr val="FF0000"/>
                </a:solidFill>
              </a:rPr>
              <a:t>Incidence </a:t>
            </a:r>
            <a:r>
              <a:rPr lang="en-US" sz="1800" dirty="0">
                <a:solidFill>
                  <a:srgbClr val="FF0000"/>
                </a:solidFill>
              </a:rPr>
              <a:t>is increasing</a:t>
            </a:r>
            <a:r>
              <a:rPr lang="en-US" sz="1800" dirty="0"/>
              <a:t>, faster than any other cancer in Western world</a:t>
            </a:r>
          </a:p>
          <a:p>
            <a:pPr marL="342900" indent="-342900">
              <a:buAutoNum type="alphaUcPeriod"/>
            </a:pPr>
            <a:endParaRPr lang="en-US" sz="1800" dirty="0"/>
          </a:p>
          <a:p>
            <a:pPr marL="0" indent="0">
              <a:buNone/>
            </a:pPr>
            <a:r>
              <a:rPr lang="en-US" sz="1800" dirty="0"/>
              <a:t>3. Lifetime risk in general population is 2% for children born today.</a:t>
            </a:r>
          </a:p>
          <a:p>
            <a:pPr marL="0" indent="0">
              <a:buNone/>
            </a:pPr>
            <a:endParaRPr lang="en-US" sz="1800" dirty="0"/>
          </a:p>
          <a:p>
            <a:pPr marL="0" indent="0">
              <a:buNone/>
            </a:pPr>
            <a:r>
              <a:rPr lang="en-US" sz="1800" dirty="0"/>
              <a:t>4. </a:t>
            </a:r>
            <a:r>
              <a:rPr lang="en-US" sz="1800" dirty="0">
                <a:solidFill>
                  <a:srgbClr val="FF0000"/>
                </a:solidFill>
              </a:rPr>
              <a:t>Less than 3% of all skin cancers</a:t>
            </a:r>
            <a:r>
              <a:rPr lang="en-US" sz="1800" dirty="0"/>
              <a:t>, but cause of 75% of skin cancer-related deaths.</a:t>
            </a:r>
          </a:p>
          <a:p>
            <a:pPr marL="0" indent="0">
              <a:buNone/>
            </a:pPr>
            <a:endParaRPr lang="en-US" sz="1800" dirty="0"/>
          </a:p>
          <a:p>
            <a:pPr marL="0" indent="0">
              <a:buNone/>
            </a:pPr>
            <a:r>
              <a:rPr lang="en-US" sz="1800" dirty="0"/>
              <a:t>5. Prognosis of metastatic disease has changed little in past 40 years (unlike many other cancers</a:t>
            </a:r>
            <a:r>
              <a:rPr lang="en-US" sz="1800" dirty="0" smtClean="0"/>
              <a:t>). </a:t>
            </a:r>
            <a:r>
              <a:rPr lang="en-US" sz="1800" dirty="0" smtClean="0">
                <a:solidFill>
                  <a:srgbClr val="00B050"/>
                </a:solidFill>
              </a:rPr>
              <a:t>Very aggressive tumor </a:t>
            </a:r>
            <a:endParaRPr lang="ar-JO" sz="1800" dirty="0">
              <a:solidFill>
                <a:srgbClr val="00B050"/>
              </a:solidFill>
            </a:endParaRPr>
          </a:p>
        </p:txBody>
      </p:sp>
    </p:spTree>
    <p:extLst>
      <p:ext uri="{BB962C8B-B14F-4D97-AF65-F5344CB8AC3E}">
        <p14:creationId xmlns:p14="http://schemas.microsoft.com/office/powerpoint/2010/main" val="261356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D078A97-039C-44A4-98A3-C6CBBC0869DB}"/>
              </a:ext>
            </a:extLst>
          </p:cNvPr>
          <p:cNvSpPr>
            <a:spLocks noGrp="1"/>
          </p:cNvSpPr>
          <p:nvPr>
            <p:ph idx="1"/>
          </p:nvPr>
        </p:nvSpPr>
        <p:spPr>
          <a:xfrm>
            <a:off x="838200" y="803564"/>
            <a:ext cx="10515600" cy="5373399"/>
          </a:xfrm>
        </p:spPr>
        <p:txBody>
          <a:bodyPr>
            <a:normAutofit/>
          </a:bodyPr>
          <a:lstStyle/>
          <a:p>
            <a:pPr marL="0" indent="0">
              <a:buNone/>
            </a:pPr>
            <a:r>
              <a:rPr lang="en-US" sz="1800" b="1" dirty="0">
                <a:solidFill>
                  <a:srgbClr val="FF0000"/>
                </a:solidFill>
              </a:rPr>
              <a:t>Risk factors</a:t>
            </a:r>
          </a:p>
          <a:p>
            <a:pPr marL="0" indent="0">
              <a:buNone/>
            </a:pPr>
            <a:endParaRPr lang="en-US" sz="1800" b="1" dirty="0">
              <a:solidFill>
                <a:srgbClr val="FF0000"/>
              </a:solidFill>
            </a:endParaRPr>
          </a:p>
          <a:p>
            <a:pPr marL="0" indent="0">
              <a:buNone/>
            </a:pPr>
            <a:r>
              <a:rPr lang="en-US" sz="1800" b="1" dirty="0"/>
              <a:t>1. </a:t>
            </a:r>
            <a:r>
              <a:rPr lang="en-US" sz="1800" b="1" dirty="0">
                <a:solidFill>
                  <a:srgbClr val="FF0000"/>
                </a:solidFill>
              </a:rPr>
              <a:t>Phenotypic include fair skin (Fitzpatrick I and II) </a:t>
            </a:r>
            <a:r>
              <a:rPr lang="en-US" sz="1800" dirty="0"/>
              <a:t>,freckling, light</a:t>
            </a:r>
          </a:p>
          <a:p>
            <a:pPr marL="0" indent="0">
              <a:buNone/>
            </a:pPr>
            <a:r>
              <a:rPr lang="en-US" sz="1800" dirty="0"/>
              <a:t>eye color, and light hair color (stronger risk factor than eye color). Darker skin</a:t>
            </a:r>
          </a:p>
          <a:p>
            <a:pPr marL="0" indent="0">
              <a:buNone/>
            </a:pPr>
            <a:r>
              <a:rPr lang="en-US" sz="1800" dirty="0"/>
              <a:t>is protective against melanoma.</a:t>
            </a:r>
          </a:p>
          <a:p>
            <a:pPr marL="0" indent="0">
              <a:buNone/>
            </a:pPr>
            <a:endParaRPr lang="en-US" sz="1800" dirty="0"/>
          </a:p>
          <a:p>
            <a:pPr marL="0" indent="0">
              <a:buNone/>
            </a:pPr>
            <a:r>
              <a:rPr lang="en-US" sz="1800" dirty="0"/>
              <a:t>2. </a:t>
            </a:r>
            <a:r>
              <a:rPr lang="en-US" sz="1800" dirty="0">
                <a:solidFill>
                  <a:srgbClr val="FF0000"/>
                </a:solidFill>
              </a:rPr>
              <a:t>Geographic: </a:t>
            </a:r>
            <a:r>
              <a:rPr lang="en-US" sz="1800" dirty="0"/>
              <a:t>High altitudes, lower latitudes have increased UV exposure, and</a:t>
            </a:r>
          </a:p>
          <a:p>
            <a:pPr marL="0" indent="0">
              <a:buNone/>
            </a:pPr>
            <a:r>
              <a:rPr lang="en-US" sz="1800" dirty="0"/>
              <a:t>therefore increased risk.</a:t>
            </a:r>
          </a:p>
          <a:p>
            <a:pPr marL="0" indent="0">
              <a:buNone/>
            </a:pPr>
            <a:endParaRPr lang="en-US" sz="1800" dirty="0"/>
          </a:p>
          <a:p>
            <a:pPr marL="0" indent="0">
              <a:buNone/>
            </a:pPr>
            <a:r>
              <a:rPr lang="en-US" sz="1800" dirty="0"/>
              <a:t>3. </a:t>
            </a:r>
            <a:r>
              <a:rPr lang="en-US" sz="1800" dirty="0">
                <a:solidFill>
                  <a:srgbClr val="FF0000"/>
                </a:solidFill>
              </a:rPr>
              <a:t>Gender: </a:t>
            </a:r>
            <a:r>
              <a:rPr lang="en-US" sz="1800" b="1" dirty="0">
                <a:solidFill>
                  <a:srgbClr val="FF0000"/>
                </a:solidFill>
              </a:rPr>
              <a:t>Females </a:t>
            </a:r>
            <a:r>
              <a:rPr lang="en-US" sz="1800" dirty="0">
                <a:solidFill>
                  <a:srgbClr val="FF0000"/>
                </a:solidFill>
              </a:rPr>
              <a:t>have </a:t>
            </a:r>
            <a:r>
              <a:rPr lang="en-US" sz="1800" u="sng" dirty="0">
                <a:solidFill>
                  <a:srgbClr val="FF0000"/>
                </a:solidFill>
              </a:rPr>
              <a:t>lower risk </a:t>
            </a:r>
            <a:r>
              <a:rPr lang="en-US" sz="1800" dirty="0">
                <a:solidFill>
                  <a:srgbClr val="FF0000"/>
                </a:solidFill>
              </a:rPr>
              <a:t>and </a:t>
            </a:r>
            <a:r>
              <a:rPr lang="en-US" sz="1800" u="sng" dirty="0">
                <a:solidFill>
                  <a:srgbClr val="FF0000"/>
                </a:solidFill>
              </a:rPr>
              <a:t>better </a:t>
            </a:r>
            <a:r>
              <a:rPr lang="en-US" sz="1800" u="sng" dirty="0" smtClean="0">
                <a:solidFill>
                  <a:srgbClr val="FF0000"/>
                </a:solidFill>
              </a:rPr>
              <a:t>prognosis </a:t>
            </a:r>
            <a:r>
              <a:rPr lang="en-US" sz="1800" dirty="0" smtClean="0">
                <a:solidFill>
                  <a:srgbClr val="FF0000"/>
                </a:solidFill>
              </a:rPr>
              <a:t>; </a:t>
            </a:r>
            <a:r>
              <a:rPr lang="en-US" sz="1800" dirty="0"/>
              <a:t>however, gender-based</a:t>
            </a:r>
          </a:p>
          <a:p>
            <a:pPr marL="0" indent="0">
              <a:buNone/>
            </a:pPr>
            <a:r>
              <a:rPr lang="en-US" sz="1800" dirty="0"/>
              <a:t>differences in risk are </a:t>
            </a:r>
            <a:r>
              <a:rPr lang="en-US" sz="1800" dirty="0" err="1"/>
              <a:t>lessenings</a:t>
            </a:r>
            <a:r>
              <a:rPr lang="en-US" sz="1800" dirty="0"/>
              <a:t>. </a:t>
            </a:r>
          </a:p>
          <a:p>
            <a:pPr marL="0" indent="0">
              <a:buNone/>
            </a:pPr>
            <a:r>
              <a:rPr lang="en-US" sz="1800" u="sng" dirty="0">
                <a:solidFill>
                  <a:srgbClr val="FF0000"/>
                </a:solidFill>
              </a:rPr>
              <a:t>Lower extremity </a:t>
            </a:r>
            <a:r>
              <a:rPr lang="en-US" sz="1800" dirty="0">
                <a:solidFill>
                  <a:srgbClr val="FF0000"/>
                </a:solidFill>
              </a:rPr>
              <a:t>is the most common site in </a:t>
            </a:r>
            <a:r>
              <a:rPr lang="en-US" sz="1800" dirty="0" smtClean="0">
                <a:solidFill>
                  <a:srgbClr val="FF0000"/>
                </a:solidFill>
              </a:rPr>
              <a:t>(females) ; </a:t>
            </a:r>
            <a:r>
              <a:rPr lang="en-US" sz="1800" b="1" dirty="0">
                <a:solidFill>
                  <a:srgbClr val="FF0000"/>
                </a:solidFill>
              </a:rPr>
              <a:t>males </a:t>
            </a:r>
            <a:r>
              <a:rPr lang="en-US" sz="1800" dirty="0">
                <a:solidFill>
                  <a:srgbClr val="FF0000"/>
                </a:solidFill>
              </a:rPr>
              <a:t>more commonly have lesions on the </a:t>
            </a:r>
            <a:r>
              <a:rPr lang="en-US" sz="1800" u="sng" dirty="0">
                <a:solidFill>
                  <a:srgbClr val="FF0000"/>
                </a:solidFill>
              </a:rPr>
              <a:t>head and trunk.</a:t>
            </a:r>
            <a:endParaRPr lang="ar-JO" sz="1800" u="sng" dirty="0">
              <a:solidFill>
                <a:srgbClr val="FF0000"/>
              </a:solidFill>
            </a:endParaRPr>
          </a:p>
        </p:txBody>
      </p:sp>
    </p:spTree>
    <p:extLst>
      <p:ext uri="{BB962C8B-B14F-4D97-AF65-F5344CB8AC3E}">
        <p14:creationId xmlns:p14="http://schemas.microsoft.com/office/powerpoint/2010/main" val="928556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2DC1C-BE9E-45A5-BA42-F586DEADDF3E}"/>
              </a:ext>
            </a:extLst>
          </p:cNvPr>
          <p:cNvSpPr>
            <a:spLocks noGrp="1"/>
          </p:cNvSpPr>
          <p:nvPr>
            <p:ph type="title"/>
          </p:nvPr>
        </p:nvSpPr>
        <p:spPr/>
        <p:txBody>
          <a:bodyPr/>
          <a:lstStyle/>
          <a:p>
            <a:endParaRPr lang="ar-JO"/>
          </a:p>
        </p:txBody>
      </p:sp>
      <p:pic>
        <p:nvPicPr>
          <p:cNvPr id="4" name="Content Placeholder 3">
            <a:extLst>
              <a:ext uri="{FF2B5EF4-FFF2-40B4-BE49-F238E27FC236}">
                <a16:creationId xmlns="" xmlns:a16="http://schemas.microsoft.com/office/drawing/2014/main" id="{2F30B3CC-B660-40A0-9E84-5DB6B48A4A08}"/>
              </a:ext>
            </a:extLst>
          </p:cNvPr>
          <p:cNvPicPr>
            <a:picLocks noGrp="1" noChangeAspect="1"/>
          </p:cNvPicPr>
          <p:nvPr>
            <p:ph idx="1"/>
          </p:nvPr>
        </p:nvPicPr>
        <p:blipFill>
          <a:blip r:embed="rId2"/>
          <a:stretch>
            <a:fillRect/>
          </a:stretch>
        </p:blipFill>
        <p:spPr>
          <a:xfrm>
            <a:off x="578944" y="157307"/>
            <a:ext cx="10774856" cy="3671454"/>
          </a:xfrm>
          <a:prstGeom prst="rect">
            <a:avLst/>
          </a:prstGeom>
        </p:spPr>
      </p:pic>
      <p:pic>
        <p:nvPicPr>
          <p:cNvPr id="3" name="Picture 2">
            <a:extLst>
              <a:ext uri="{FF2B5EF4-FFF2-40B4-BE49-F238E27FC236}">
                <a16:creationId xmlns="" xmlns:a16="http://schemas.microsoft.com/office/drawing/2014/main" id="{DF7E9729-B160-4906-84F5-706908C96A5C}"/>
              </a:ext>
            </a:extLst>
          </p:cNvPr>
          <p:cNvPicPr>
            <a:picLocks noChangeAspect="1"/>
          </p:cNvPicPr>
          <p:nvPr/>
        </p:nvPicPr>
        <p:blipFill>
          <a:blip r:embed="rId3"/>
          <a:stretch>
            <a:fillRect/>
          </a:stretch>
        </p:blipFill>
        <p:spPr>
          <a:xfrm>
            <a:off x="2116541" y="4062706"/>
            <a:ext cx="7059291" cy="2664115"/>
          </a:xfrm>
          <a:prstGeom prst="rect">
            <a:avLst/>
          </a:prstGeom>
        </p:spPr>
      </p:pic>
      <p:sp>
        <p:nvSpPr>
          <p:cNvPr id="5" name="TextBox 4"/>
          <p:cNvSpPr txBox="1"/>
          <p:nvPr/>
        </p:nvSpPr>
        <p:spPr>
          <a:xfrm>
            <a:off x="261257" y="4258492"/>
            <a:ext cx="1554480" cy="707886"/>
          </a:xfrm>
          <a:prstGeom prst="rect">
            <a:avLst/>
          </a:prstGeom>
          <a:noFill/>
          <a:ln w="12700">
            <a:solidFill>
              <a:schemeClr val="tx1"/>
            </a:solidFill>
          </a:ln>
        </p:spPr>
        <p:txBody>
          <a:bodyPr wrap="square" rtlCol="0">
            <a:spAutoFit/>
          </a:bodyPr>
          <a:lstStyle/>
          <a:p>
            <a:r>
              <a:rPr lang="ar-JO" sz="2000" dirty="0" err="1" smtClean="0">
                <a:solidFill>
                  <a:srgbClr val="00B050"/>
                </a:solidFill>
              </a:rPr>
              <a:t>بسأل</a:t>
            </a:r>
            <a:r>
              <a:rPr lang="ar-JO" sz="2000" dirty="0" smtClean="0">
                <a:solidFill>
                  <a:srgbClr val="00B050"/>
                </a:solidFill>
              </a:rPr>
              <a:t> عنه  بالامتحان ^__^</a:t>
            </a:r>
            <a:endParaRPr lang="en-US" sz="2000" dirty="0">
              <a:solidFill>
                <a:srgbClr val="00B050"/>
              </a:solidFill>
            </a:endParaRPr>
          </a:p>
        </p:txBody>
      </p:sp>
    </p:spTree>
    <p:extLst>
      <p:ext uri="{BB962C8B-B14F-4D97-AF65-F5344CB8AC3E}">
        <p14:creationId xmlns:p14="http://schemas.microsoft.com/office/powerpoint/2010/main" val="2315489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A25C7AE4-6121-4A69-A063-10D855C0DEE7}"/>
              </a:ext>
            </a:extLst>
          </p:cNvPr>
          <p:cNvPicPr>
            <a:picLocks noGrp="1" noChangeAspect="1"/>
          </p:cNvPicPr>
          <p:nvPr>
            <p:ph idx="1"/>
          </p:nvPr>
        </p:nvPicPr>
        <p:blipFill>
          <a:blip r:embed="rId2"/>
          <a:stretch>
            <a:fillRect/>
          </a:stretch>
        </p:blipFill>
        <p:spPr>
          <a:xfrm>
            <a:off x="484274" y="1066800"/>
            <a:ext cx="10291533" cy="4447670"/>
          </a:xfrm>
          <a:prstGeom prst="rect">
            <a:avLst/>
          </a:prstGeom>
        </p:spPr>
      </p:pic>
      <p:cxnSp>
        <p:nvCxnSpPr>
          <p:cNvPr id="3" name="Straight Arrow Connector 2"/>
          <p:cNvCxnSpPr/>
          <p:nvPr/>
        </p:nvCxnSpPr>
        <p:spPr>
          <a:xfrm>
            <a:off x="2398816" y="3871356"/>
            <a:ext cx="866899" cy="451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483927" y="4892634"/>
            <a:ext cx="878775" cy="3800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58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4280FBF-B686-4BAE-9F71-8CACE24A6B37}"/>
              </a:ext>
            </a:extLst>
          </p:cNvPr>
          <p:cNvSpPr>
            <a:spLocks noGrp="1"/>
          </p:cNvSpPr>
          <p:nvPr>
            <p:ph idx="1"/>
          </p:nvPr>
        </p:nvSpPr>
        <p:spPr>
          <a:xfrm>
            <a:off x="838200" y="858984"/>
            <a:ext cx="10515600" cy="5317981"/>
          </a:xfrm>
        </p:spPr>
        <p:txBody>
          <a:bodyPr>
            <a:normAutofit/>
          </a:bodyPr>
          <a:lstStyle/>
          <a:p>
            <a:pPr marL="0" indent="0">
              <a:buNone/>
            </a:pPr>
            <a:r>
              <a:rPr lang="en-US" sz="1800" dirty="0"/>
              <a:t>4. Race: </a:t>
            </a:r>
            <a:r>
              <a:rPr lang="en-US" sz="1800" u="sng" dirty="0">
                <a:solidFill>
                  <a:srgbClr val="FF0000"/>
                </a:solidFill>
              </a:rPr>
              <a:t>Incidence is </a:t>
            </a:r>
            <a:r>
              <a:rPr lang="en-US" sz="1800" u="sng" dirty="0" smtClean="0">
                <a:solidFill>
                  <a:srgbClr val="FF0000"/>
                </a:solidFill>
              </a:rPr>
              <a:t>lower </a:t>
            </a:r>
            <a:r>
              <a:rPr lang="en-US" sz="1800" dirty="0" smtClean="0"/>
              <a:t>, </a:t>
            </a:r>
            <a:r>
              <a:rPr lang="en-US" sz="1800" dirty="0">
                <a:solidFill>
                  <a:srgbClr val="FF0000"/>
                </a:solidFill>
              </a:rPr>
              <a:t>but </a:t>
            </a:r>
            <a:r>
              <a:rPr lang="en-US" sz="1800" u="sng" dirty="0">
                <a:solidFill>
                  <a:srgbClr val="FF0000"/>
                </a:solidFill>
              </a:rPr>
              <a:t>prognosis is worse </a:t>
            </a:r>
            <a:r>
              <a:rPr lang="en-US" sz="1800" dirty="0">
                <a:solidFill>
                  <a:srgbClr val="FF0000"/>
                </a:solidFill>
              </a:rPr>
              <a:t>for </a:t>
            </a:r>
            <a:r>
              <a:rPr lang="en-US" sz="1800" b="1" dirty="0" smtClean="0">
                <a:solidFill>
                  <a:srgbClr val="FF0000"/>
                </a:solidFill>
              </a:rPr>
              <a:t>African</a:t>
            </a:r>
            <a:r>
              <a:rPr lang="en-US" sz="1800" dirty="0" smtClean="0">
                <a:solidFill>
                  <a:srgbClr val="FF0000"/>
                </a:solidFill>
              </a:rPr>
              <a:t>-Americans , </a:t>
            </a:r>
            <a:r>
              <a:rPr lang="en-US" sz="1800" dirty="0" smtClean="0">
                <a:solidFill>
                  <a:srgbClr val="00B050"/>
                </a:solidFill>
              </a:rPr>
              <a:t>(Why ?! ) </a:t>
            </a:r>
            <a:r>
              <a:rPr lang="en-US" sz="1800" dirty="0">
                <a:solidFill>
                  <a:srgbClr val="FF0000"/>
                </a:solidFill>
              </a:rPr>
              <a:t>due to delayed diagnosis and/or worse disease subtype.</a:t>
            </a:r>
          </a:p>
          <a:p>
            <a:pPr marL="0" indent="0">
              <a:buNone/>
            </a:pPr>
            <a:endParaRPr lang="en-US" sz="1800" dirty="0"/>
          </a:p>
          <a:p>
            <a:pPr marL="0" indent="0">
              <a:buNone/>
            </a:pPr>
            <a:r>
              <a:rPr lang="en-US" sz="1800" dirty="0"/>
              <a:t>5. Affluence: Unlike most cancer types, higher socioeconomic status correlates with higher risk.</a:t>
            </a:r>
          </a:p>
          <a:p>
            <a:pPr marL="0" indent="0">
              <a:buNone/>
            </a:pPr>
            <a:endParaRPr lang="en-US" sz="1800" dirty="0"/>
          </a:p>
          <a:p>
            <a:pPr marL="0" indent="0">
              <a:buNone/>
            </a:pPr>
            <a:r>
              <a:rPr lang="en-US" sz="1800" dirty="0"/>
              <a:t>6. </a:t>
            </a:r>
            <a:r>
              <a:rPr lang="en-US" sz="1800" dirty="0">
                <a:solidFill>
                  <a:srgbClr val="FF0000"/>
                </a:solidFill>
              </a:rPr>
              <a:t>History of UV radiation exposure (</a:t>
            </a:r>
            <a:r>
              <a:rPr lang="en-US" sz="1800" dirty="0"/>
              <a:t>both UVA and UVB): Evidence for direct causality is less clear than for other skin cancer types</a:t>
            </a:r>
            <a:r>
              <a:rPr lang="en-US" sz="1800" u="sng" dirty="0">
                <a:solidFill>
                  <a:srgbClr val="FF0000"/>
                </a:solidFill>
              </a:rPr>
              <a:t>. </a:t>
            </a:r>
            <a:r>
              <a:rPr lang="en-US" sz="1800" b="1" u="sng" dirty="0">
                <a:solidFill>
                  <a:srgbClr val="FF0000"/>
                </a:solidFill>
              </a:rPr>
              <a:t>A history of blistering sunburns, particularly in early life</a:t>
            </a:r>
            <a:r>
              <a:rPr lang="en-US" sz="1800" u="sng" dirty="0">
                <a:solidFill>
                  <a:srgbClr val="FF0000"/>
                </a:solidFill>
              </a:rPr>
              <a:t>, correlates to increased risk of some melanoma types.</a:t>
            </a:r>
          </a:p>
          <a:p>
            <a:pPr marL="0" indent="0">
              <a:buNone/>
            </a:pPr>
            <a:endParaRPr lang="en-US" sz="1800" dirty="0"/>
          </a:p>
          <a:p>
            <a:pPr marL="0" indent="0">
              <a:buNone/>
            </a:pPr>
            <a:r>
              <a:rPr lang="en-US" sz="1800" dirty="0"/>
              <a:t>7. Previous melanoma is a strong predictive factor and confers a 3% to 5%</a:t>
            </a:r>
          </a:p>
          <a:p>
            <a:pPr marL="0" indent="0">
              <a:buNone/>
            </a:pPr>
            <a:r>
              <a:rPr lang="en-US" sz="1800" dirty="0"/>
              <a:t>chance of developing a second melanoma.</a:t>
            </a:r>
            <a:endParaRPr lang="ar-JO" sz="1800" dirty="0"/>
          </a:p>
        </p:txBody>
      </p:sp>
    </p:spTree>
    <p:extLst>
      <p:ext uri="{BB962C8B-B14F-4D97-AF65-F5344CB8AC3E}">
        <p14:creationId xmlns:p14="http://schemas.microsoft.com/office/powerpoint/2010/main" val="4165020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2AA51B-D17F-4D11-85BC-4B1C66E1A139}"/>
              </a:ext>
            </a:extLst>
          </p:cNvPr>
          <p:cNvSpPr>
            <a:spLocks noGrp="1"/>
          </p:cNvSpPr>
          <p:nvPr>
            <p:ph idx="1"/>
          </p:nvPr>
        </p:nvSpPr>
        <p:spPr>
          <a:xfrm>
            <a:off x="838200" y="817418"/>
            <a:ext cx="10515600" cy="5359545"/>
          </a:xfrm>
        </p:spPr>
        <p:txBody>
          <a:bodyPr>
            <a:normAutofit/>
          </a:bodyPr>
          <a:lstStyle/>
          <a:p>
            <a:pPr marL="0" indent="0">
              <a:buNone/>
            </a:pPr>
            <a:r>
              <a:rPr lang="en-US" sz="1800" dirty="0"/>
              <a:t>Family history: Vast majority of melanomas are sporadic; however, some</a:t>
            </a:r>
          </a:p>
          <a:p>
            <a:pPr marL="0" indent="0">
              <a:buNone/>
            </a:pPr>
            <a:r>
              <a:rPr lang="en-US" sz="1800" dirty="0"/>
              <a:t>hereditary forms exist (see also Genetics section below).</a:t>
            </a:r>
          </a:p>
          <a:p>
            <a:pPr marL="0" indent="0">
              <a:buNone/>
            </a:pPr>
            <a:endParaRPr lang="en-US" sz="1800" dirty="0"/>
          </a:p>
          <a:p>
            <a:pPr marL="342900" indent="-342900">
              <a:buAutoNum type="alphaLcPeriod"/>
            </a:pPr>
            <a:r>
              <a:rPr lang="en-US" sz="1800" b="1" dirty="0"/>
              <a:t>Familial melanoma (aka hereditary melanoma</a:t>
            </a:r>
            <a:r>
              <a:rPr lang="en-US" sz="1800" dirty="0"/>
              <a:t>): </a:t>
            </a:r>
          </a:p>
          <a:p>
            <a:pPr marL="0" indent="0">
              <a:buNone/>
            </a:pPr>
            <a:r>
              <a:rPr lang="en-US" sz="1800" dirty="0"/>
              <a:t>Two or more cases of melanoma in first-degree relatives may indicate familial melanoma, autosomal dominant transference with variable penetrance.</a:t>
            </a:r>
          </a:p>
          <a:p>
            <a:pPr marL="0" indent="0">
              <a:buNone/>
            </a:pPr>
            <a:endParaRPr lang="en-US" sz="1800" dirty="0"/>
          </a:p>
          <a:p>
            <a:pPr marL="0" indent="0">
              <a:buNone/>
            </a:pPr>
            <a:r>
              <a:rPr lang="en-US" sz="1800" b="1" dirty="0"/>
              <a:t>b. Dysplastic nevus syndrome (also known as familial atypical multiple mole and melanoma [FAMMM] syndrome): </a:t>
            </a:r>
          </a:p>
          <a:p>
            <a:pPr marL="0" indent="0">
              <a:buNone/>
            </a:pPr>
            <a:r>
              <a:rPr lang="en-US" sz="1800" dirty="0"/>
              <a:t>Patients have a first- or second-degree relative with malignant melanoma and typically have at least 50 melanocytic nevi. Mutations in CDKN2A typical. Patients need vigilant screening.</a:t>
            </a:r>
            <a:endParaRPr lang="ar-JO" sz="1800" dirty="0"/>
          </a:p>
        </p:txBody>
      </p:sp>
    </p:spTree>
    <p:extLst>
      <p:ext uri="{BB962C8B-B14F-4D97-AF65-F5344CB8AC3E}">
        <p14:creationId xmlns:p14="http://schemas.microsoft.com/office/powerpoint/2010/main" val="162017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457634-D3AD-4FAD-956F-2224A91481E8}"/>
              </a:ext>
            </a:extLst>
          </p:cNvPr>
          <p:cNvSpPr>
            <a:spLocks noGrp="1"/>
          </p:cNvSpPr>
          <p:nvPr>
            <p:ph type="title"/>
          </p:nvPr>
        </p:nvSpPr>
        <p:spPr>
          <a:xfrm>
            <a:off x="838200" y="365126"/>
            <a:ext cx="10515600" cy="1017108"/>
          </a:xfrm>
        </p:spPr>
        <p:txBody>
          <a:bodyPr>
            <a:normAutofit/>
          </a:bodyPr>
          <a:lstStyle/>
          <a:p>
            <a:r>
              <a:rPr lang="en-US" dirty="0"/>
              <a:t>Skin embryology</a:t>
            </a:r>
            <a:endParaRPr lang="ar-JO" dirty="0"/>
          </a:p>
        </p:txBody>
      </p:sp>
      <p:sp>
        <p:nvSpPr>
          <p:cNvPr id="3" name="Content Placeholder 2">
            <a:extLst>
              <a:ext uri="{FF2B5EF4-FFF2-40B4-BE49-F238E27FC236}">
                <a16:creationId xmlns="" xmlns:a16="http://schemas.microsoft.com/office/drawing/2014/main" id="{BE42ED92-37DD-4F31-9C16-2E5E44439A2E}"/>
              </a:ext>
            </a:extLst>
          </p:cNvPr>
          <p:cNvSpPr>
            <a:spLocks noGrp="1"/>
          </p:cNvSpPr>
          <p:nvPr>
            <p:ph idx="1"/>
          </p:nvPr>
        </p:nvSpPr>
        <p:spPr/>
        <p:txBody>
          <a:bodyPr/>
          <a:lstStyle/>
          <a:p>
            <a:pPr marL="0" indent="0">
              <a:buNone/>
            </a:pPr>
            <a:r>
              <a:rPr lang="en-US" dirty="0"/>
              <a:t>A. Epidermis: Ectoderm</a:t>
            </a:r>
          </a:p>
          <a:p>
            <a:pPr marL="0" indent="0">
              <a:buNone/>
            </a:pPr>
            <a:r>
              <a:rPr lang="en-US" dirty="0"/>
              <a:t>B. Dermis: Mesoderm</a:t>
            </a:r>
          </a:p>
          <a:p>
            <a:pPr marL="0" indent="0">
              <a:buNone/>
            </a:pPr>
            <a:r>
              <a:rPr lang="en-US" dirty="0"/>
              <a:t>C. Other cells</a:t>
            </a:r>
          </a:p>
          <a:p>
            <a:pPr marL="0" indent="0">
              <a:buNone/>
            </a:pPr>
            <a:r>
              <a:rPr lang="en-US" sz="2400" dirty="0"/>
              <a:t>1. Melanocytes: Neural crest</a:t>
            </a:r>
          </a:p>
          <a:p>
            <a:pPr marL="0" indent="0">
              <a:buNone/>
            </a:pPr>
            <a:r>
              <a:rPr lang="en-US" sz="2400" dirty="0"/>
              <a:t>2. Merkel cells: Neural cells</a:t>
            </a:r>
          </a:p>
          <a:p>
            <a:pPr marL="0" indent="0">
              <a:buNone/>
            </a:pPr>
            <a:r>
              <a:rPr lang="en-US" sz="2400" dirty="0"/>
              <a:t>3. Langerhans cells: Mesenchymal</a:t>
            </a:r>
            <a:endParaRPr lang="ar-JO" sz="2400" dirty="0"/>
          </a:p>
        </p:txBody>
      </p:sp>
      <p:sp>
        <p:nvSpPr>
          <p:cNvPr id="4" name="Right Arrow Callout 3"/>
          <p:cNvSpPr/>
          <p:nvPr/>
        </p:nvSpPr>
        <p:spPr>
          <a:xfrm>
            <a:off x="1136470" y="3304903"/>
            <a:ext cx="6048103" cy="888274"/>
          </a:xfrm>
          <a:prstGeom prst="rightArrowCallou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7380513" y="3328908"/>
            <a:ext cx="3357155" cy="923330"/>
          </a:xfrm>
          <a:prstGeom prst="rect">
            <a:avLst/>
          </a:prstGeom>
          <a:noFill/>
        </p:spPr>
        <p:txBody>
          <a:bodyPr wrap="square" rtlCol="0">
            <a:spAutoFit/>
          </a:bodyPr>
          <a:lstStyle/>
          <a:p>
            <a:r>
              <a:rPr lang="en-US" b="1" dirty="0" smtClean="0">
                <a:solidFill>
                  <a:srgbClr val="00B050"/>
                </a:solidFill>
              </a:rPr>
              <a:t>Neural cell origin tumor :</a:t>
            </a:r>
            <a:r>
              <a:rPr lang="en-US" dirty="0" smtClean="0">
                <a:solidFill>
                  <a:srgbClr val="00B050"/>
                </a:solidFill>
              </a:rPr>
              <a:t> </a:t>
            </a:r>
          </a:p>
          <a:p>
            <a:r>
              <a:rPr lang="en-US" dirty="0" smtClean="0">
                <a:solidFill>
                  <a:schemeClr val="accent6">
                    <a:lumMod val="50000"/>
                  </a:schemeClr>
                </a:solidFill>
              </a:rPr>
              <a:t>Usually have poor prognosis , aggressive , </a:t>
            </a:r>
            <a:r>
              <a:rPr lang="en-US" dirty="0" err="1" smtClean="0">
                <a:solidFill>
                  <a:schemeClr val="accent6">
                    <a:lumMod val="50000"/>
                  </a:schemeClr>
                </a:solidFill>
              </a:rPr>
              <a:t>mets</a:t>
            </a:r>
            <a:r>
              <a:rPr lang="en-US" dirty="0" smtClean="0">
                <a:solidFill>
                  <a:schemeClr val="accent6">
                    <a:lumMod val="50000"/>
                  </a:schemeClr>
                </a:solidFill>
              </a:rPr>
              <a:t>  </a:t>
            </a:r>
            <a:endParaRPr lang="en-US" dirty="0">
              <a:solidFill>
                <a:schemeClr val="accent6">
                  <a:lumMod val="50000"/>
                </a:schemeClr>
              </a:solidFill>
            </a:endParaRPr>
          </a:p>
        </p:txBody>
      </p:sp>
    </p:spTree>
    <p:extLst>
      <p:ext uri="{BB962C8B-B14F-4D97-AF65-F5344CB8AC3E}">
        <p14:creationId xmlns:p14="http://schemas.microsoft.com/office/powerpoint/2010/main" val="676861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EB28B6A-26EC-43D2-ABCA-C7EAA8D8D881}"/>
              </a:ext>
            </a:extLst>
          </p:cNvPr>
          <p:cNvSpPr>
            <a:spLocks noGrp="1"/>
          </p:cNvSpPr>
          <p:nvPr>
            <p:ph idx="1"/>
          </p:nvPr>
        </p:nvSpPr>
        <p:spPr>
          <a:xfrm>
            <a:off x="838200" y="928255"/>
            <a:ext cx="10515600" cy="5248708"/>
          </a:xfrm>
        </p:spPr>
        <p:txBody>
          <a:bodyPr>
            <a:normAutofit/>
          </a:bodyPr>
          <a:lstStyle/>
          <a:p>
            <a:pPr marL="0" indent="0">
              <a:buNone/>
            </a:pPr>
            <a:r>
              <a:rPr lang="en-US" sz="1900" b="1" dirty="0"/>
              <a:t>c. Xeroderma pigmentosum (XP)</a:t>
            </a:r>
          </a:p>
          <a:p>
            <a:pPr marL="0" indent="0">
              <a:buNone/>
            </a:pPr>
            <a:r>
              <a:rPr lang="en-US" sz="1900" dirty="0" err="1"/>
              <a:t>i</a:t>
            </a:r>
            <a:r>
              <a:rPr lang="en-US" sz="1900" dirty="0"/>
              <a:t>. Heterogeneous group of syndromes; due </a:t>
            </a:r>
            <a:r>
              <a:rPr lang="en-US" sz="1900" u="sng" dirty="0">
                <a:solidFill>
                  <a:srgbClr val="FF0000"/>
                </a:solidFill>
              </a:rPr>
              <a:t>mutations in various DNA repair genes.</a:t>
            </a:r>
          </a:p>
          <a:p>
            <a:pPr marL="0" indent="0">
              <a:buNone/>
            </a:pPr>
            <a:r>
              <a:rPr lang="en-US" sz="1900" dirty="0"/>
              <a:t>ii. </a:t>
            </a:r>
            <a:r>
              <a:rPr lang="en-US" sz="1900" u="sng" dirty="0">
                <a:solidFill>
                  <a:srgbClr val="FF0000"/>
                </a:solidFill>
              </a:rPr>
              <a:t>DNA damage by UV leads to early death secondary to metastatic spread</a:t>
            </a:r>
          </a:p>
          <a:p>
            <a:pPr marL="0" indent="0">
              <a:buNone/>
            </a:pPr>
            <a:r>
              <a:rPr lang="en-US" sz="1900" u="sng" dirty="0">
                <a:solidFill>
                  <a:srgbClr val="FF0000"/>
                </a:solidFill>
              </a:rPr>
              <a:t>of skin tumors.</a:t>
            </a:r>
          </a:p>
          <a:p>
            <a:pPr marL="0" indent="0">
              <a:buNone/>
            </a:pPr>
            <a:r>
              <a:rPr lang="en-US" sz="1900" dirty="0"/>
              <a:t>iii. Typically presents </a:t>
            </a:r>
            <a:r>
              <a:rPr lang="en-US" sz="1900" dirty="0" smtClean="0"/>
              <a:t>in </a:t>
            </a:r>
            <a:r>
              <a:rPr lang="en-US" sz="1900" dirty="0" smtClean="0">
                <a:solidFill>
                  <a:srgbClr val="FF0000"/>
                </a:solidFill>
              </a:rPr>
              <a:t>early childhood </a:t>
            </a:r>
            <a:r>
              <a:rPr lang="en-US" sz="1900" dirty="0"/>
              <a:t>with multiple BCCs; SCCs and melanomas</a:t>
            </a:r>
          </a:p>
          <a:p>
            <a:pPr marL="0" indent="0">
              <a:buNone/>
            </a:pPr>
            <a:r>
              <a:rPr lang="en-US" sz="1900" dirty="0"/>
              <a:t>typically cause death.</a:t>
            </a:r>
          </a:p>
          <a:p>
            <a:pPr marL="0" indent="0">
              <a:buNone/>
            </a:pPr>
            <a:r>
              <a:rPr lang="en-US" sz="1900" dirty="0"/>
              <a:t>iv. Restriction from sunlight exposure is mandatory, with </a:t>
            </a:r>
            <a:r>
              <a:rPr lang="en-US" sz="1900" dirty="0">
                <a:solidFill>
                  <a:srgbClr val="FF0000"/>
                </a:solidFill>
              </a:rPr>
              <a:t>aggressive surveillance</a:t>
            </a:r>
            <a:r>
              <a:rPr lang="en-US" sz="1900" dirty="0"/>
              <a:t>/ treatment of skin lesions</a:t>
            </a:r>
            <a:r>
              <a:rPr lang="en-US" dirty="0" smtClean="0"/>
              <a:t>. </a:t>
            </a:r>
            <a:r>
              <a:rPr lang="en-US" dirty="0" smtClean="0">
                <a:solidFill>
                  <a:srgbClr val="00B050"/>
                </a:solidFill>
              </a:rPr>
              <a:t>Bad prognosis  </a:t>
            </a:r>
            <a:endParaRPr lang="ar-JO" dirty="0">
              <a:solidFill>
                <a:srgbClr val="00B05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405" y="4051007"/>
            <a:ext cx="3800104" cy="24922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401" y="3811979"/>
            <a:ext cx="5522027" cy="2731326"/>
          </a:xfrm>
          <a:prstGeom prst="rect">
            <a:avLst/>
          </a:prstGeom>
        </p:spPr>
      </p:pic>
    </p:spTree>
    <p:extLst>
      <p:ext uri="{BB962C8B-B14F-4D97-AF65-F5344CB8AC3E}">
        <p14:creationId xmlns:p14="http://schemas.microsoft.com/office/powerpoint/2010/main" val="3057658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2BD58-16F5-42CB-8A46-888B6A822008}"/>
              </a:ext>
            </a:extLst>
          </p:cNvPr>
          <p:cNvSpPr>
            <a:spLocks noGrp="1"/>
          </p:cNvSpPr>
          <p:nvPr>
            <p:ph type="title"/>
          </p:nvPr>
        </p:nvSpPr>
        <p:spPr/>
        <p:txBody>
          <a:bodyPr/>
          <a:lstStyle/>
          <a:p>
            <a:r>
              <a:rPr lang="en-US" b="1" dirty="0"/>
              <a:t>melanoma disease biology and characteristics</a:t>
            </a:r>
            <a:endParaRPr lang="ar-JO" b="1" dirty="0"/>
          </a:p>
        </p:txBody>
      </p:sp>
      <p:sp>
        <p:nvSpPr>
          <p:cNvPr id="3" name="Content Placeholder 2">
            <a:extLst>
              <a:ext uri="{FF2B5EF4-FFF2-40B4-BE49-F238E27FC236}">
                <a16:creationId xmlns="" xmlns:a16="http://schemas.microsoft.com/office/drawing/2014/main" id="{38B454FE-E08B-4D3E-95FC-2DE1807F7463}"/>
              </a:ext>
            </a:extLst>
          </p:cNvPr>
          <p:cNvSpPr>
            <a:spLocks noGrp="1"/>
          </p:cNvSpPr>
          <p:nvPr>
            <p:ph idx="1"/>
          </p:nvPr>
        </p:nvSpPr>
        <p:spPr>
          <a:xfrm>
            <a:off x="838200" y="1690688"/>
            <a:ext cx="10515600" cy="4486275"/>
          </a:xfrm>
        </p:spPr>
        <p:txBody>
          <a:bodyPr>
            <a:normAutofit/>
          </a:bodyPr>
          <a:lstStyle/>
          <a:p>
            <a:pPr marL="0" indent="0">
              <a:buNone/>
            </a:pPr>
            <a:r>
              <a:rPr lang="en-US" sz="1800" b="1" dirty="0"/>
              <a:t>Precursor lesions</a:t>
            </a:r>
          </a:p>
          <a:p>
            <a:pPr marL="0" indent="0">
              <a:buNone/>
            </a:pPr>
            <a:r>
              <a:rPr lang="en-US" sz="1800" dirty="0"/>
              <a:t>2. Congenital nevi</a:t>
            </a:r>
          </a:p>
          <a:p>
            <a:pPr marL="342900" indent="-342900">
              <a:buAutoNum type="alphaLcPeriod"/>
            </a:pPr>
            <a:r>
              <a:rPr lang="en-US" sz="1800" b="1" dirty="0"/>
              <a:t>Malignant potential is more dependent on histology than on size.</a:t>
            </a:r>
          </a:p>
          <a:p>
            <a:pPr marL="0" indent="0">
              <a:buNone/>
            </a:pPr>
            <a:endParaRPr lang="en-US" sz="1800" b="1" dirty="0"/>
          </a:p>
          <a:p>
            <a:pPr marL="0" indent="0">
              <a:buNone/>
            </a:pPr>
            <a:r>
              <a:rPr lang="en-US" sz="1800" b="1" dirty="0"/>
              <a:t>b. Giant hairy nevi: Confer a 5% to 20% lifetime risk of melanoma </a:t>
            </a:r>
            <a:r>
              <a:rPr lang="en-US" sz="1800" dirty="0"/>
              <a:t>(difficult</a:t>
            </a:r>
          </a:p>
          <a:p>
            <a:pPr marL="0" indent="0">
              <a:buNone/>
            </a:pPr>
            <a:r>
              <a:rPr lang="en-US" sz="1800" dirty="0"/>
              <a:t>to predict risk accurately due to variability in size/location); prophylactic</a:t>
            </a:r>
          </a:p>
          <a:p>
            <a:pPr marL="0" indent="0">
              <a:buNone/>
            </a:pPr>
            <a:r>
              <a:rPr lang="en-US" sz="1800" dirty="0"/>
              <a:t>excision (often serially) is recommended</a:t>
            </a:r>
          </a:p>
          <a:p>
            <a:pPr marL="0" indent="0">
              <a:buNone/>
            </a:pPr>
            <a:endParaRPr lang="en-US" sz="1800" dirty="0"/>
          </a:p>
          <a:p>
            <a:pPr marL="0" indent="0">
              <a:buNone/>
            </a:pPr>
            <a:r>
              <a:rPr lang="en-US" sz="1800" b="1" dirty="0"/>
              <a:t>3. Acquired melanocytic nevi</a:t>
            </a:r>
          </a:p>
          <a:p>
            <a:pPr marL="0" indent="0">
              <a:buNone/>
            </a:pPr>
            <a:r>
              <a:rPr lang="en-US" sz="1800" dirty="0"/>
              <a:t>a. Typically appear at 6 to 12 months of age; usually &lt;5 mm</a:t>
            </a:r>
          </a:p>
          <a:p>
            <a:pPr marL="0" indent="0">
              <a:buNone/>
            </a:pPr>
            <a:r>
              <a:rPr lang="en-US" sz="1800" dirty="0"/>
              <a:t>b. Increase in number through the fourth decade then slowly regress.</a:t>
            </a:r>
          </a:p>
          <a:p>
            <a:pPr marL="0" indent="0">
              <a:buNone/>
            </a:pPr>
            <a:r>
              <a:rPr lang="en-US" sz="1800" dirty="0"/>
              <a:t>c. The greater the number of nevi, the greater the chance of melanoma.</a:t>
            </a:r>
            <a:endParaRPr lang="ar-JO" sz="1800" dirty="0"/>
          </a:p>
        </p:txBody>
      </p:sp>
    </p:spTree>
    <p:extLst>
      <p:ext uri="{BB962C8B-B14F-4D97-AF65-F5344CB8AC3E}">
        <p14:creationId xmlns:p14="http://schemas.microsoft.com/office/powerpoint/2010/main" val="245951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6D6910F-700C-4C98-A925-DAEBB7E88313}"/>
              </a:ext>
            </a:extLst>
          </p:cNvPr>
          <p:cNvSpPr>
            <a:spLocks noGrp="1"/>
          </p:cNvSpPr>
          <p:nvPr>
            <p:ph idx="1"/>
          </p:nvPr>
        </p:nvSpPr>
        <p:spPr>
          <a:xfrm>
            <a:off x="838200" y="886691"/>
            <a:ext cx="10515600" cy="5290272"/>
          </a:xfrm>
        </p:spPr>
        <p:txBody>
          <a:bodyPr>
            <a:normAutofit/>
          </a:bodyPr>
          <a:lstStyle/>
          <a:p>
            <a:pPr marL="0" indent="0">
              <a:buNone/>
            </a:pPr>
            <a:r>
              <a:rPr lang="en-US" sz="1800" b="1" dirty="0"/>
              <a:t>4. Dysplastic or atypical nevi</a:t>
            </a:r>
          </a:p>
          <a:p>
            <a:pPr marL="0" indent="0">
              <a:buNone/>
            </a:pPr>
            <a:r>
              <a:rPr lang="en-US" sz="1800" dirty="0"/>
              <a:t>a. Often appear in puberty</a:t>
            </a:r>
          </a:p>
          <a:p>
            <a:pPr marL="0" indent="0">
              <a:buNone/>
            </a:pPr>
            <a:r>
              <a:rPr lang="en-US" sz="1800" dirty="0"/>
              <a:t>b. Larger than common nevi (5 to 12 mm)</a:t>
            </a:r>
          </a:p>
          <a:p>
            <a:pPr marL="0" indent="0">
              <a:buNone/>
            </a:pPr>
            <a:r>
              <a:rPr lang="en-US" sz="1800" dirty="0"/>
              <a:t>c. Commonly found in covered areas</a:t>
            </a:r>
          </a:p>
          <a:p>
            <a:pPr marL="0" indent="0">
              <a:buNone/>
            </a:pPr>
            <a:r>
              <a:rPr lang="en-US" sz="1800" dirty="0"/>
              <a:t>d. May represent a precursor lesion and/or marker for increased risk for Melanoma development.</a:t>
            </a:r>
          </a:p>
          <a:p>
            <a:pPr marL="0" indent="0">
              <a:buNone/>
            </a:pPr>
            <a:endParaRPr lang="en-US" sz="1800" dirty="0"/>
          </a:p>
          <a:p>
            <a:pPr marL="0" indent="0">
              <a:buNone/>
            </a:pPr>
            <a:r>
              <a:rPr lang="en-US" sz="1800" b="1" dirty="0"/>
              <a:t>5. Melanoma in situ / atypical junctional melanocytic hyperplasia (AJMH) Also termed “lentigo </a:t>
            </a:r>
            <a:r>
              <a:rPr lang="en-US" sz="1800" b="1" dirty="0" err="1"/>
              <a:t>maligna</a:t>
            </a:r>
            <a:r>
              <a:rPr lang="en-US" sz="1800" b="1" dirty="0"/>
              <a:t>”; Hutchinson freckle</a:t>
            </a:r>
          </a:p>
          <a:p>
            <a:pPr marL="0" indent="0">
              <a:buNone/>
            </a:pPr>
            <a:r>
              <a:rPr lang="en-US" sz="1800" dirty="0"/>
              <a:t>a. Melanoma precursor lesion; no penetration of atypical cells beyond epidermal junction.</a:t>
            </a:r>
          </a:p>
          <a:p>
            <a:pPr marL="0" indent="0">
              <a:buNone/>
            </a:pPr>
            <a:r>
              <a:rPr lang="en-US" sz="1800" dirty="0"/>
              <a:t>b. May arise within dysplastic nevi</a:t>
            </a:r>
          </a:p>
          <a:p>
            <a:pPr marL="0" indent="0">
              <a:buNone/>
            </a:pPr>
            <a:r>
              <a:rPr lang="en-US" sz="1800" dirty="0"/>
              <a:t>c. Needs to be fully excised; 5-mm margins are recommended, but re-excision is often needed.</a:t>
            </a:r>
          </a:p>
        </p:txBody>
      </p:sp>
    </p:spTree>
    <p:extLst>
      <p:ext uri="{BB962C8B-B14F-4D97-AF65-F5344CB8AC3E}">
        <p14:creationId xmlns:p14="http://schemas.microsoft.com/office/powerpoint/2010/main" val="2772059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B275D7D-B8D1-4A57-B2C0-B6CA5E0082F9}"/>
              </a:ext>
            </a:extLst>
          </p:cNvPr>
          <p:cNvSpPr>
            <a:spLocks noGrp="1"/>
          </p:cNvSpPr>
          <p:nvPr>
            <p:ph idx="1"/>
          </p:nvPr>
        </p:nvSpPr>
        <p:spPr>
          <a:xfrm>
            <a:off x="838200" y="872838"/>
            <a:ext cx="10515600" cy="5304127"/>
          </a:xfrm>
        </p:spPr>
        <p:txBody>
          <a:bodyPr>
            <a:normAutofit/>
          </a:bodyPr>
          <a:lstStyle/>
          <a:p>
            <a:pPr marL="0" indent="0">
              <a:buNone/>
            </a:pPr>
            <a:r>
              <a:rPr lang="en-US" sz="1800" b="1" dirty="0"/>
              <a:t>6. Spitz nevus</a:t>
            </a:r>
          </a:p>
          <a:p>
            <a:pPr marL="0" indent="0">
              <a:buNone/>
            </a:pPr>
            <a:r>
              <a:rPr lang="en-US" sz="1800" dirty="0"/>
              <a:t>a. Benign lesion most commonly found in children and young adults (formerly called juvenile melanoma). NOT a melanoma precursor lesion.</a:t>
            </a:r>
          </a:p>
          <a:p>
            <a:pPr marL="0" indent="0">
              <a:buNone/>
            </a:pPr>
            <a:r>
              <a:rPr lang="en-US" sz="1800" dirty="0"/>
              <a:t>b. Presents as a well-circumscribed, raised lesion with variable pigmentation.</a:t>
            </a:r>
          </a:p>
          <a:p>
            <a:pPr marL="0" indent="0">
              <a:buNone/>
            </a:pPr>
            <a:r>
              <a:rPr lang="en-US" sz="1800" dirty="0"/>
              <a:t>c. Despite the lack of malignant potential, it is very difficult to distinguish</a:t>
            </a:r>
          </a:p>
          <a:p>
            <a:pPr marL="0" indent="0">
              <a:buNone/>
            </a:pPr>
            <a:r>
              <a:rPr lang="en-US" sz="1800" dirty="0" err="1"/>
              <a:t>histopathologically</a:t>
            </a:r>
            <a:r>
              <a:rPr lang="en-US" sz="1800" dirty="0"/>
              <a:t> from melanoma.</a:t>
            </a:r>
          </a:p>
          <a:p>
            <a:pPr marL="0" indent="0">
              <a:buNone/>
            </a:pPr>
            <a:r>
              <a:rPr lang="en-US" sz="1800" dirty="0"/>
              <a:t>d. Recent data indicate that Spitz nevi have mutations in the </a:t>
            </a:r>
            <a:r>
              <a:rPr lang="en-US" sz="1800" i="1" dirty="0"/>
              <a:t>HRAS </a:t>
            </a:r>
            <a:r>
              <a:rPr lang="en-US" sz="1800" dirty="0"/>
              <a:t>gene, distinct</a:t>
            </a:r>
          </a:p>
          <a:p>
            <a:pPr marL="0" indent="0">
              <a:buNone/>
            </a:pPr>
            <a:r>
              <a:rPr lang="en-US" sz="1800" dirty="0"/>
              <a:t>from the BRAF/NRAS mutations seen in melanoma</a:t>
            </a:r>
            <a:endParaRPr lang="ar-JO" sz="1800" dirty="0"/>
          </a:p>
          <a:p>
            <a:endParaRPr lang="ar-JO" dirty="0"/>
          </a:p>
        </p:txBody>
      </p:sp>
    </p:spTree>
    <p:extLst>
      <p:ext uri="{BB962C8B-B14F-4D97-AF65-F5344CB8AC3E}">
        <p14:creationId xmlns:p14="http://schemas.microsoft.com/office/powerpoint/2010/main" val="1714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6D90637-1E84-4004-9183-AA4569537F34}"/>
              </a:ext>
            </a:extLst>
          </p:cNvPr>
          <p:cNvSpPr>
            <a:spLocks noGrp="1"/>
          </p:cNvSpPr>
          <p:nvPr>
            <p:ph idx="1"/>
          </p:nvPr>
        </p:nvSpPr>
        <p:spPr>
          <a:xfrm>
            <a:off x="838200" y="1011384"/>
            <a:ext cx="10515600" cy="5165581"/>
          </a:xfrm>
        </p:spPr>
        <p:txBody>
          <a:bodyPr>
            <a:normAutofit/>
          </a:bodyPr>
          <a:lstStyle/>
          <a:p>
            <a:pPr marL="0" indent="0">
              <a:buNone/>
            </a:pPr>
            <a:r>
              <a:rPr lang="en-US" sz="1800" b="1" dirty="0"/>
              <a:t>Genetic mechanisms</a:t>
            </a:r>
          </a:p>
          <a:p>
            <a:pPr marL="0" indent="0">
              <a:buNone/>
            </a:pPr>
            <a:endParaRPr lang="en-US" sz="1800" b="1" dirty="0"/>
          </a:p>
          <a:p>
            <a:pPr marL="342900" indent="-342900">
              <a:buAutoNum type="arabicPeriod"/>
            </a:pPr>
            <a:r>
              <a:rPr lang="en-US" sz="1800" b="1" i="1" dirty="0"/>
              <a:t>p16/CDKN2A </a:t>
            </a:r>
            <a:r>
              <a:rPr lang="en-US" sz="1800" b="1" dirty="0"/>
              <a:t>gene: </a:t>
            </a:r>
            <a:r>
              <a:rPr lang="en-US" sz="1800" dirty="0"/>
              <a:t>Tumor suppressor gene that is mutated or deleted in the majority of melanoma cell lines; mutations found in some familial melanomas.</a:t>
            </a:r>
          </a:p>
          <a:p>
            <a:pPr marL="342900" indent="-342900">
              <a:buAutoNum type="arabicPeriod"/>
            </a:pPr>
            <a:endParaRPr lang="en-US" sz="1800" dirty="0"/>
          </a:p>
          <a:p>
            <a:pPr marL="0" indent="0">
              <a:buNone/>
            </a:pPr>
            <a:r>
              <a:rPr lang="en-US" sz="1800" b="1" dirty="0"/>
              <a:t>2. </a:t>
            </a:r>
            <a:r>
              <a:rPr lang="en-US" sz="1800" b="1" i="1" dirty="0"/>
              <a:t>CDK4 </a:t>
            </a:r>
            <a:r>
              <a:rPr lang="en-US" sz="1800" b="1" dirty="0"/>
              <a:t>gene: </a:t>
            </a:r>
            <a:r>
              <a:rPr lang="en-US" sz="1800" dirty="0"/>
              <a:t>Cell cycle regulator-like CDKN2A; plays a role in melanoma progression in a small proportion of familial and sporadic melanomas.</a:t>
            </a:r>
          </a:p>
          <a:p>
            <a:pPr marL="0" indent="0">
              <a:buNone/>
            </a:pPr>
            <a:endParaRPr lang="en-US" sz="1800" dirty="0"/>
          </a:p>
          <a:p>
            <a:pPr marL="0" indent="0">
              <a:buNone/>
            </a:pPr>
            <a:r>
              <a:rPr lang="en-US" sz="1800" b="1" dirty="0"/>
              <a:t>3. </a:t>
            </a:r>
            <a:r>
              <a:rPr lang="en-US" sz="1800" b="1" i="1" dirty="0"/>
              <a:t>MC1R </a:t>
            </a:r>
            <a:r>
              <a:rPr lang="en-US" sz="1800" b="1" dirty="0"/>
              <a:t>gene</a:t>
            </a:r>
            <a:r>
              <a:rPr lang="en-US" sz="1800" dirty="0"/>
              <a:t>: Pigmentation gene; certain isoforms correlate with fair skin/poor tanning ability as well as increased risk of melanoma.</a:t>
            </a:r>
            <a:endParaRPr lang="ar-JO" sz="1800" dirty="0"/>
          </a:p>
        </p:txBody>
      </p:sp>
    </p:spTree>
    <p:extLst>
      <p:ext uri="{BB962C8B-B14F-4D97-AF65-F5344CB8AC3E}">
        <p14:creationId xmlns:p14="http://schemas.microsoft.com/office/powerpoint/2010/main" val="250824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0F8CEC3-8237-4B32-8AFA-8707A6D2953A}"/>
              </a:ext>
            </a:extLst>
          </p:cNvPr>
          <p:cNvSpPr>
            <a:spLocks noGrp="1"/>
          </p:cNvSpPr>
          <p:nvPr>
            <p:ph idx="1"/>
          </p:nvPr>
        </p:nvSpPr>
        <p:spPr>
          <a:xfrm>
            <a:off x="838200" y="914402"/>
            <a:ext cx="10515600" cy="5262563"/>
          </a:xfrm>
        </p:spPr>
        <p:txBody>
          <a:bodyPr>
            <a:normAutofit/>
          </a:bodyPr>
          <a:lstStyle/>
          <a:p>
            <a:pPr marL="0" indent="0">
              <a:buNone/>
            </a:pPr>
            <a:r>
              <a:rPr lang="en-US" b="1" dirty="0">
                <a:solidFill>
                  <a:srgbClr val="FF0000"/>
                </a:solidFill>
              </a:rPr>
              <a:t>Classification of melanoma types</a:t>
            </a:r>
          </a:p>
          <a:p>
            <a:pPr marL="0" indent="0">
              <a:buNone/>
            </a:pPr>
            <a:endParaRPr lang="en-US" sz="1800" b="1" dirty="0"/>
          </a:p>
          <a:p>
            <a:pPr marL="0" indent="0">
              <a:buNone/>
            </a:pPr>
            <a:r>
              <a:rPr lang="en-US" sz="1800" b="1" dirty="0"/>
              <a:t>1. </a:t>
            </a:r>
            <a:r>
              <a:rPr lang="en-US" sz="1800" b="1" dirty="0">
                <a:solidFill>
                  <a:srgbClr val="FF0000"/>
                </a:solidFill>
              </a:rPr>
              <a:t>Superficial spreading </a:t>
            </a:r>
            <a:r>
              <a:rPr lang="en-US" sz="1800" b="1" dirty="0"/>
              <a:t>melanoma</a:t>
            </a:r>
          </a:p>
          <a:p>
            <a:pPr marL="0" indent="0">
              <a:buNone/>
            </a:pPr>
            <a:r>
              <a:rPr lang="en-US" sz="1800" dirty="0"/>
              <a:t>a. </a:t>
            </a:r>
            <a:r>
              <a:rPr lang="en-US" sz="1800" dirty="0" smtClean="0">
                <a:solidFill>
                  <a:srgbClr val="FF0000"/>
                </a:solidFill>
              </a:rPr>
              <a:t>*Most </a:t>
            </a:r>
            <a:r>
              <a:rPr lang="en-US" sz="1800" dirty="0">
                <a:solidFill>
                  <a:srgbClr val="FF0000"/>
                </a:solidFill>
              </a:rPr>
              <a:t>common type</a:t>
            </a:r>
            <a:r>
              <a:rPr lang="en-US" sz="1800" dirty="0"/>
              <a:t>, ≈70% cases</a:t>
            </a:r>
          </a:p>
          <a:p>
            <a:pPr marL="0" indent="0">
              <a:buNone/>
            </a:pPr>
            <a:r>
              <a:rPr lang="en-US" sz="1800" dirty="0"/>
              <a:t>b. Intermediate in malignant </a:t>
            </a:r>
            <a:r>
              <a:rPr lang="en-US" sz="1800" dirty="0" smtClean="0"/>
              <a:t>potency </a:t>
            </a:r>
            <a:r>
              <a:rPr lang="en-US" sz="1800" b="1" dirty="0" smtClean="0">
                <a:solidFill>
                  <a:srgbClr val="00B050"/>
                </a:solidFill>
              </a:rPr>
              <a:t> ( good prognosis because it has &gt; a horizontal spread )</a:t>
            </a:r>
            <a:endParaRPr lang="en-US" sz="1800" b="1" dirty="0">
              <a:solidFill>
                <a:srgbClr val="00B050"/>
              </a:solidFill>
            </a:endParaRPr>
          </a:p>
          <a:p>
            <a:pPr marL="0" indent="0">
              <a:buNone/>
            </a:pPr>
            <a:r>
              <a:rPr lang="en-US" sz="1800" dirty="0"/>
              <a:t>c. Most likely to arise from a preexisting nevus</a:t>
            </a:r>
          </a:p>
          <a:p>
            <a:pPr marL="0" indent="0">
              <a:buNone/>
            </a:pPr>
            <a:r>
              <a:rPr lang="en-US" sz="1800" dirty="0"/>
              <a:t>d. Affects both genders equally</a:t>
            </a:r>
          </a:p>
          <a:p>
            <a:pPr marL="0" indent="0">
              <a:buNone/>
            </a:pPr>
            <a:r>
              <a:rPr lang="en-US" sz="1800" dirty="0"/>
              <a:t>e. Median age at diagnosis is 50 years</a:t>
            </a:r>
          </a:p>
          <a:p>
            <a:pPr marL="0" indent="0">
              <a:buNone/>
            </a:pPr>
            <a:r>
              <a:rPr lang="en-US" sz="1800" dirty="0"/>
              <a:t>f. Upper back in men and lower legs in women are most common sites</a:t>
            </a:r>
          </a:p>
          <a:p>
            <a:pPr marL="0" indent="0">
              <a:buNone/>
            </a:pPr>
            <a:r>
              <a:rPr lang="en-US" sz="1800" dirty="0"/>
              <a:t>g. Irregular, asymmetric borders with color variegation</a:t>
            </a:r>
          </a:p>
          <a:p>
            <a:pPr marL="0" indent="0">
              <a:buNone/>
            </a:pPr>
            <a:r>
              <a:rPr lang="en-US" sz="1800" dirty="0"/>
              <a:t>h. </a:t>
            </a:r>
            <a:r>
              <a:rPr lang="en-US" sz="1800" u="sng" dirty="0">
                <a:solidFill>
                  <a:srgbClr val="FF0000"/>
                </a:solidFill>
              </a:rPr>
              <a:t>Radial growth </a:t>
            </a:r>
            <a:r>
              <a:rPr lang="en-US" sz="1800" dirty="0">
                <a:solidFill>
                  <a:srgbClr val="FF0000"/>
                </a:solidFill>
              </a:rPr>
              <a:t>phase early, vertical growth phase late</a:t>
            </a:r>
            <a:endParaRPr lang="ar-JO" sz="1800" dirty="0">
              <a:solidFill>
                <a:srgbClr val="FF0000"/>
              </a:solidFill>
            </a:endParaRPr>
          </a:p>
        </p:txBody>
      </p:sp>
    </p:spTree>
    <p:extLst>
      <p:ext uri="{BB962C8B-B14F-4D97-AF65-F5344CB8AC3E}">
        <p14:creationId xmlns:p14="http://schemas.microsoft.com/office/powerpoint/2010/main" val="1137560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7209B79-3D9B-4F59-AF26-D3089FFB6733}"/>
              </a:ext>
            </a:extLst>
          </p:cNvPr>
          <p:cNvSpPr>
            <a:spLocks noGrp="1"/>
          </p:cNvSpPr>
          <p:nvPr>
            <p:ph idx="1"/>
          </p:nvPr>
        </p:nvSpPr>
        <p:spPr>
          <a:xfrm>
            <a:off x="838200" y="775855"/>
            <a:ext cx="10515600" cy="5401108"/>
          </a:xfrm>
        </p:spPr>
        <p:txBody>
          <a:bodyPr>
            <a:normAutofit/>
          </a:bodyPr>
          <a:lstStyle/>
          <a:p>
            <a:pPr marL="0" indent="0">
              <a:buNone/>
            </a:pPr>
            <a:r>
              <a:rPr lang="en-US" sz="1800" b="1" dirty="0" smtClean="0"/>
              <a:t>2</a:t>
            </a:r>
            <a:r>
              <a:rPr lang="en-US" sz="1800" b="1" dirty="0" smtClean="0">
                <a:solidFill>
                  <a:srgbClr val="FF0000"/>
                </a:solidFill>
              </a:rPr>
              <a:t>. Nodular </a:t>
            </a:r>
            <a:r>
              <a:rPr lang="en-US" sz="1800" b="1" dirty="0">
                <a:solidFill>
                  <a:srgbClr val="FF0000"/>
                </a:solidFill>
              </a:rPr>
              <a:t>melanoma</a:t>
            </a:r>
          </a:p>
          <a:p>
            <a:pPr marL="0" indent="0">
              <a:buNone/>
            </a:pPr>
            <a:r>
              <a:rPr lang="en-US" sz="1800" dirty="0"/>
              <a:t>a. </a:t>
            </a:r>
            <a:r>
              <a:rPr lang="en-US" sz="1800" dirty="0">
                <a:solidFill>
                  <a:srgbClr val="FF0000"/>
                </a:solidFill>
              </a:rPr>
              <a:t>Second most common</a:t>
            </a:r>
            <a:r>
              <a:rPr lang="en-US" sz="1800" dirty="0"/>
              <a:t>: 15% to 30% cases</a:t>
            </a:r>
          </a:p>
          <a:p>
            <a:pPr marL="0" indent="0">
              <a:buNone/>
            </a:pPr>
            <a:r>
              <a:rPr lang="en-US" sz="1800" dirty="0"/>
              <a:t>b. </a:t>
            </a:r>
            <a:r>
              <a:rPr lang="en-US" sz="1800" dirty="0" smtClean="0">
                <a:solidFill>
                  <a:srgbClr val="FF0000"/>
                </a:solidFill>
              </a:rPr>
              <a:t>*Most </a:t>
            </a:r>
            <a:r>
              <a:rPr lang="en-US" sz="1800" dirty="0">
                <a:solidFill>
                  <a:srgbClr val="FF0000"/>
                </a:solidFill>
              </a:rPr>
              <a:t>aggressive </a:t>
            </a:r>
            <a:r>
              <a:rPr lang="en-US" sz="1800" dirty="0" smtClean="0">
                <a:solidFill>
                  <a:srgbClr val="FF0000"/>
                </a:solidFill>
              </a:rPr>
              <a:t>type  </a:t>
            </a:r>
            <a:r>
              <a:rPr lang="en-US" sz="1800" b="1" dirty="0" smtClean="0">
                <a:solidFill>
                  <a:srgbClr val="00B050"/>
                </a:solidFill>
              </a:rPr>
              <a:t>(worse prognosis )</a:t>
            </a:r>
            <a:endParaRPr lang="en-US" sz="1800" b="1" dirty="0">
              <a:solidFill>
                <a:srgbClr val="00B050"/>
              </a:solidFill>
            </a:endParaRPr>
          </a:p>
          <a:p>
            <a:pPr marL="0" indent="0">
              <a:buNone/>
            </a:pPr>
            <a:r>
              <a:rPr lang="en-US" sz="1800" dirty="0"/>
              <a:t>c. Typically do not arise from preexisting nevi</a:t>
            </a:r>
          </a:p>
          <a:p>
            <a:pPr marL="0" indent="0">
              <a:buNone/>
            </a:pPr>
            <a:r>
              <a:rPr lang="en-US" sz="1800" dirty="0"/>
              <a:t>d. Men are affected twice as frequently as women</a:t>
            </a:r>
          </a:p>
          <a:p>
            <a:pPr marL="0" indent="0">
              <a:buNone/>
            </a:pPr>
            <a:r>
              <a:rPr lang="en-US" sz="1800" dirty="0"/>
              <a:t>e. Median age at diagnosis is 50 years</a:t>
            </a:r>
          </a:p>
          <a:p>
            <a:pPr marL="0" indent="0">
              <a:buNone/>
            </a:pPr>
            <a:r>
              <a:rPr lang="en-US" sz="1800" dirty="0"/>
              <a:t>f. No clear association with sunlight exposure</a:t>
            </a:r>
          </a:p>
          <a:p>
            <a:pPr marL="0" indent="0">
              <a:buNone/>
            </a:pPr>
            <a:r>
              <a:rPr lang="en-US" sz="1800" dirty="0"/>
              <a:t>g. Typically bluish-black, with uniform, smooth borders</a:t>
            </a:r>
          </a:p>
          <a:p>
            <a:pPr marL="0" indent="0">
              <a:buNone/>
            </a:pPr>
            <a:r>
              <a:rPr lang="en-US" sz="1800" dirty="0"/>
              <a:t>h. 5% are amelanotic—associated with a poorer prognosis because of</a:t>
            </a:r>
          </a:p>
          <a:p>
            <a:pPr marL="0" indent="0">
              <a:buNone/>
            </a:pPr>
            <a:r>
              <a:rPr lang="en-US" sz="1800" dirty="0"/>
              <a:t>delayed diagnosis</a:t>
            </a:r>
          </a:p>
          <a:p>
            <a:pPr marL="0" indent="0">
              <a:buNone/>
            </a:pPr>
            <a:r>
              <a:rPr lang="en-US" sz="1800" dirty="0" err="1"/>
              <a:t>i</a:t>
            </a:r>
            <a:r>
              <a:rPr lang="en-US" sz="1800" dirty="0"/>
              <a:t>. </a:t>
            </a:r>
            <a:r>
              <a:rPr lang="en-US" sz="1800" u="sng" dirty="0">
                <a:solidFill>
                  <a:srgbClr val="FF0000"/>
                </a:solidFill>
              </a:rPr>
              <a:t>Vertical growth </a:t>
            </a:r>
            <a:r>
              <a:rPr lang="en-US" sz="1800" dirty="0">
                <a:solidFill>
                  <a:srgbClr val="FF0000"/>
                </a:solidFill>
              </a:rPr>
              <a:t>phase is a hallmark </a:t>
            </a:r>
            <a:r>
              <a:rPr lang="en-US" sz="1800" dirty="0" smtClean="0">
                <a:solidFill>
                  <a:srgbClr val="FF0000"/>
                </a:solidFill>
              </a:rPr>
              <a:t>feature</a:t>
            </a:r>
            <a:r>
              <a:rPr lang="en-US" sz="1800" dirty="0" smtClean="0">
                <a:solidFill>
                  <a:schemeClr val="accent6">
                    <a:lumMod val="75000"/>
                  </a:schemeClr>
                </a:solidFill>
              </a:rPr>
              <a:t> </a:t>
            </a:r>
            <a:r>
              <a:rPr lang="en-US" sz="1800" dirty="0" smtClean="0">
                <a:solidFill>
                  <a:srgbClr val="00B050"/>
                </a:solidFill>
              </a:rPr>
              <a:t>( cause of poor prognosis ) </a:t>
            </a:r>
            <a:r>
              <a:rPr lang="en-US" sz="1800" dirty="0" smtClean="0">
                <a:solidFill>
                  <a:srgbClr val="FF0000"/>
                </a:solidFill>
              </a:rPr>
              <a:t>; </a:t>
            </a:r>
            <a:r>
              <a:rPr lang="en-US" sz="1800" dirty="0">
                <a:solidFill>
                  <a:srgbClr val="FF0000"/>
                </a:solidFill>
              </a:rPr>
              <a:t>no radial </a:t>
            </a:r>
            <a:r>
              <a:rPr lang="en-US" sz="1800" dirty="0" smtClean="0">
                <a:solidFill>
                  <a:srgbClr val="FF0000"/>
                </a:solidFill>
              </a:rPr>
              <a:t>growth </a:t>
            </a:r>
            <a:endParaRPr lang="ar-JO" sz="1800" dirty="0">
              <a:solidFill>
                <a:srgbClr val="FF0000"/>
              </a:solidFill>
            </a:endParaRPr>
          </a:p>
        </p:txBody>
      </p:sp>
    </p:spTree>
    <p:extLst>
      <p:ext uri="{BB962C8B-B14F-4D97-AF65-F5344CB8AC3E}">
        <p14:creationId xmlns:p14="http://schemas.microsoft.com/office/powerpoint/2010/main" val="828630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BEA0730-651D-4643-8630-B482949CBF36}"/>
              </a:ext>
            </a:extLst>
          </p:cNvPr>
          <p:cNvSpPr>
            <a:spLocks noGrp="1"/>
          </p:cNvSpPr>
          <p:nvPr>
            <p:ph idx="1"/>
          </p:nvPr>
        </p:nvSpPr>
        <p:spPr>
          <a:xfrm>
            <a:off x="838200" y="692727"/>
            <a:ext cx="10515600" cy="5484236"/>
          </a:xfrm>
        </p:spPr>
        <p:txBody>
          <a:bodyPr>
            <a:normAutofit/>
          </a:bodyPr>
          <a:lstStyle/>
          <a:p>
            <a:pPr marL="0" indent="0">
              <a:buNone/>
            </a:pPr>
            <a:r>
              <a:rPr lang="en-US" sz="1800" b="1" dirty="0" smtClean="0"/>
              <a:t>3</a:t>
            </a:r>
            <a:r>
              <a:rPr lang="en-US" sz="1800" b="1" dirty="0" smtClean="0">
                <a:solidFill>
                  <a:srgbClr val="FF0000"/>
                </a:solidFill>
              </a:rPr>
              <a:t>. </a:t>
            </a:r>
            <a:r>
              <a:rPr lang="en-US" sz="1800" b="1" dirty="0" err="1" smtClean="0">
                <a:solidFill>
                  <a:srgbClr val="FF0000"/>
                </a:solidFill>
              </a:rPr>
              <a:t>Lentigo</a:t>
            </a:r>
            <a:r>
              <a:rPr lang="en-US" sz="1800" b="1" dirty="0" smtClean="0">
                <a:solidFill>
                  <a:srgbClr val="FF0000"/>
                </a:solidFill>
              </a:rPr>
              <a:t> </a:t>
            </a:r>
            <a:r>
              <a:rPr lang="en-US" sz="1800" b="1" dirty="0" err="1">
                <a:solidFill>
                  <a:srgbClr val="FF0000"/>
                </a:solidFill>
              </a:rPr>
              <a:t>maligna</a:t>
            </a:r>
            <a:r>
              <a:rPr lang="en-US" sz="1800" b="1" dirty="0">
                <a:solidFill>
                  <a:srgbClr val="FF0000"/>
                </a:solidFill>
              </a:rPr>
              <a:t> melanoma (LMM)</a:t>
            </a:r>
          </a:p>
          <a:p>
            <a:pPr marL="0" indent="0">
              <a:buNone/>
            </a:pPr>
            <a:r>
              <a:rPr lang="en-US" sz="1800" dirty="0"/>
              <a:t>a. 10% to 15% of cutaneous melanomas</a:t>
            </a:r>
          </a:p>
          <a:p>
            <a:pPr marL="0" indent="0">
              <a:buNone/>
            </a:pPr>
            <a:r>
              <a:rPr lang="en-US" sz="1800" dirty="0"/>
              <a:t>b. </a:t>
            </a:r>
            <a:r>
              <a:rPr lang="en-US" sz="1800" dirty="0" smtClean="0">
                <a:solidFill>
                  <a:srgbClr val="FF0000"/>
                </a:solidFill>
              </a:rPr>
              <a:t>*Least </a:t>
            </a:r>
            <a:r>
              <a:rPr lang="en-US" sz="1800" dirty="0">
                <a:solidFill>
                  <a:srgbClr val="FF0000"/>
                </a:solidFill>
              </a:rPr>
              <a:t>aggressive type</a:t>
            </a:r>
          </a:p>
          <a:p>
            <a:pPr marL="0" indent="0">
              <a:buNone/>
            </a:pPr>
            <a:r>
              <a:rPr lang="en-US" sz="1800" dirty="0"/>
              <a:t>c. Most clearly associated with sunlight/UV exposure</a:t>
            </a:r>
          </a:p>
          <a:p>
            <a:pPr marL="0" indent="0">
              <a:buNone/>
            </a:pPr>
            <a:r>
              <a:rPr lang="en-US" sz="1800" dirty="0"/>
              <a:t>d. Head, neck, and arms of elderly (sun-exposed areas) typically affected</a:t>
            </a:r>
          </a:p>
          <a:p>
            <a:pPr marL="0" indent="0">
              <a:buNone/>
            </a:pPr>
            <a:r>
              <a:rPr lang="en-US" sz="1800" dirty="0"/>
              <a:t>e. Women are affected more frequently than men</a:t>
            </a:r>
          </a:p>
          <a:p>
            <a:pPr marL="0" indent="0">
              <a:buNone/>
            </a:pPr>
            <a:r>
              <a:rPr lang="en-US" sz="1800" dirty="0"/>
              <a:t>f. The median age at diagnosis is 70 years</a:t>
            </a:r>
          </a:p>
          <a:p>
            <a:pPr marL="0" indent="0">
              <a:buNone/>
            </a:pPr>
            <a:r>
              <a:rPr lang="en-US" sz="1800" dirty="0"/>
              <a:t>g. Usually greater than 3 cm in diameter; irregular, asymmetric with color</a:t>
            </a:r>
          </a:p>
          <a:p>
            <a:pPr marL="0" indent="0">
              <a:buNone/>
            </a:pPr>
            <a:r>
              <a:rPr lang="en-US" sz="1800" dirty="0"/>
              <a:t>variegation, areas of regression may appear hypopigmented.</a:t>
            </a:r>
          </a:p>
          <a:p>
            <a:pPr marL="0" indent="0">
              <a:buNone/>
            </a:pPr>
            <a:r>
              <a:rPr lang="en-US" sz="1800" dirty="0"/>
              <a:t>h. Precursor lesion is lentigo </a:t>
            </a:r>
            <a:r>
              <a:rPr lang="en-US" sz="1800" dirty="0" err="1"/>
              <a:t>maligna</a:t>
            </a:r>
            <a:r>
              <a:rPr lang="en-US" sz="1800" dirty="0"/>
              <a:t> or Hutchinson freckle (histologically</a:t>
            </a:r>
          </a:p>
          <a:p>
            <a:pPr marL="0" indent="0">
              <a:buNone/>
            </a:pPr>
            <a:r>
              <a:rPr lang="en-US" sz="1800" dirty="0"/>
              <a:t>equivalent to melanoma in situ, or AJMH): </a:t>
            </a:r>
            <a:r>
              <a:rPr lang="en-US" sz="2400" dirty="0">
                <a:solidFill>
                  <a:srgbClr val="FF0000"/>
                </a:solidFill>
              </a:rPr>
              <a:t>radial growth phase only.</a:t>
            </a:r>
          </a:p>
          <a:p>
            <a:pPr marL="0" indent="0">
              <a:buNone/>
            </a:pPr>
            <a:r>
              <a:rPr lang="en-US" sz="1800" dirty="0"/>
              <a:t>Transition to vertical growth phase marks development of LMM.</a:t>
            </a:r>
          </a:p>
          <a:p>
            <a:pPr marL="0" indent="0">
              <a:buNone/>
            </a:pPr>
            <a:r>
              <a:rPr lang="en-US" sz="1800" dirty="0" err="1"/>
              <a:t>i</a:t>
            </a:r>
            <a:r>
              <a:rPr lang="en-US" sz="1800" dirty="0"/>
              <a:t>. Malignant degeneration is characterized by nodular development.</a:t>
            </a:r>
            <a:endParaRPr lang="ar-JO" sz="1800" dirty="0"/>
          </a:p>
        </p:txBody>
      </p:sp>
    </p:spTree>
    <p:extLst>
      <p:ext uri="{BB962C8B-B14F-4D97-AF65-F5344CB8AC3E}">
        <p14:creationId xmlns:p14="http://schemas.microsoft.com/office/powerpoint/2010/main" val="2670779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B2C84F3-1567-4335-9E74-128523216210}"/>
              </a:ext>
            </a:extLst>
          </p:cNvPr>
          <p:cNvSpPr>
            <a:spLocks noGrp="1"/>
          </p:cNvSpPr>
          <p:nvPr>
            <p:ph idx="1"/>
          </p:nvPr>
        </p:nvSpPr>
        <p:spPr>
          <a:xfrm>
            <a:off x="838200" y="706584"/>
            <a:ext cx="10515600" cy="5470381"/>
          </a:xfrm>
        </p:spPr>
        <p:txBody>
          <a:bodyPr>
            <a:normAutofit/>
          </a:bodyPr>
          <a:lstStyle/>
          <a:p>
            <a:pPr marL="0" indent="0">
              <a:buNone/>
            </a:pPr>
            <a:r>
              <a:rPr lang="en-US" sz="1800" b="1" dirty="0" smtClean="0">
                <a:solidFill>
                  <a:srgbClr val="FF0000"/>
                </a:solidFill>
              </a:rPr>
              <a:t>4. </a:t>
            </a:r>
            <a:r>
              <a:rPr lang="en-US" sz="1800" b="1" dirty="0" err="1" smtClean="0">
                <a:solidFill>
                  <a:srgbClr val="FF0000"/>
                </a:solidFill>
              </a:rPr>
              <a:t>Acral</a:t>
            </a:r>
            <a:r>
              <a:rPr lang="en-US" sz="1800" b="1" dirty="0" smtClean="0">
                <a:solidFill>
                  <a:srgbClr val="FF0000"/>
                </a:solidFill>
              </a:rPr>
              <a:t> </a:t>
            </a:r>
            <a:r>
              <a:rPr lang="en-US" sz="1800" b="1" dirty="0">
                <a:solidFill>
                  <a:srgbClr val="FF0000"/>
                </a:solidFill>
              </a:rPr>
              <a:t>lentiginous melanoma</a:t>
            </a:r>
          </a:p>
          <a:p>
            <a:pPr marL="0" indent="0">
              <a:buNone/>
            </a:pPr>
            <a:r>
              <a:rPr lang="en-US" sz="1800" dirty="0"/>
              <a:t>a. 2% to 8% of melanomas in Caucasians, 35% to 60% of melanomas in African-Americans, Hispanics, and Asians</a:t>
            </a:r>
          </a:p>
          <a:p>
            <a:pPr marL="0" indent="0">
              <a:buNone/>
            </a:pPr>
            <a:r>
              <a:rPr lang="en-US" sz="1800" dirty="0"/>
              <a:t>b. Presents in </a:t>
            </a:r>
            <a:r>
              <a:rPr lang="en-US" sz="1800" dirty="0">
                <a:solidFill>
                  <a:srgbClr val="FF0000"/>
                </a:solidFill>
              </a:rPr>
              <a:t>palms, soles, and beneath nail plate (subungual)</a:t>
            </a:r>
            <a:r>
              <a:rPr lang="en-US" sz="1800" dirty="0"/>
              <a:t>. Must be</a:t>
            </a:r>
          </a:p>
          <a:p>
            <a:pPr marL="0" indent="0">
              <a:buNone/>
            </a:pPr>
            <a:r>
              <a:rPr lang="en-US" sz="1800" dirty="0"/>
              <a:t>distinguished from melanonychia, a benign, linear, pigmented streak in the nail, common in African and Asian populations. Due to the risk of melanoma, biopsy of suspect lesions should be performed.</a:t>
            </a:r>
          </a:p>
          <a:p>
            <a:pPr marL="0" indent="0">
              <a:buNone/>
            </a:pPr>
            <a:r>
              <a:rPr lang="en-US" sz="1800" dirty="0"/>
              <a:t>c. Median age at diagnosis is ≈60 years</a:t>
            </a:r>
          </a:p>
          <a:p>
            <a:pPr marL="0" indent="0">
              <a:buNone/>
            </a:pPr>
            <a:r>
              <a:rPr lang="en-US" sz="1800" dirty="0"/>
              <a:t>d. Irregular pigmentation, large size (&gt;3 cm) common</a:t>
            </a:r>
          </a:p>
          <a:p>
            <a:pPr marL="0" indent="0">
              <a:buNone/>
            </a:pPr>
            <a:r>
              <a:rPr lang="en-US" sz="1800" dirty="0"/>
              <a:t>e. Most common site </a:t>
            </a:r>
            <a:r>
              <a:rPr lang="en-US" sz="1800" dirty="0" smtClean="0"/>
              <a:t>is :: </a:t>
            </a:r>
            <a:r>
              <a:rPr lang="en-US" sz="1800" dirty="0">
                <a:solidFill>
                  <a:srgbClr val="FF0000"/>
                </a:solidFill>
              </a:rPr>
              <a:t>great toe or </a:t>
            </a:r>
            <a:r>
              <a:rPr lang="en-US" sz="1800" dirty="0" smtClean="0">
                <a:solidFill>
                  <a:srgbClr val="FF0000"/>
                </a:solidFill>
              </a:rPr>
              <a:t>thumb . </a:t>
            </a:r>
            <a:endParaRPr lang="en-US" sz="1800" dirty="0">
              <a:solidFill>
                <a:srgbClr val="FF0000"/>
              </a:solidFill>
            </a:endParaRPr>
          </a:p>
          <a:p>
            <a:pPr marL="0" indent="0">
              <a:buNone/>
            </a:pPr>
            <a:r>
              <a:rPr lang="en-US" sz="1800" dirty="0"/>
              <a:t>f. </a:t>
            </a:r>
            <a:r>
              <a:rPr lang="en-US" sz="1800" dirty="0">
                <a:solidFill>
                  <a:srgbClr val="FF0000"/>
                </a:solidFill>
              </a:rPr>
              <a:t>Long radial growth phase, transition to vertical growth phase occurs with high risk of metastasis</a:t>
            </a:r>
            <a:r>
              <a:rPr lang="en-US" sz="1800" dirty="0" smtClean="0"/>
              <a:t>.</a:t>
            </a:r>
            <a:r>
              <a:rPr lang="en-US" sz="2400" dirty="0" smtClean="0">
                <a:solidFill>
                  <a:schemeClr val="accent6">
                    <a:lumMod val="75000"/>
                  </a:schemeClr>
                </a:solidFill>
                <a:sym typeface="Wingdings" panose="05000000000000000000" pitchFamily="2" charset="2"/>
              </a:rPr>
              <a:t> </a:t>
            </a:r>
            <a:r>
              <a:rPr lang="en-US" sz="2400" dirty="0" smtClean="0">
                <a:solidFill>
                  <a:srgbClr val="00B050"/>
                </a:solidFill>
                <a:sym typeface="Wingdings" panose="05000000000000000000" pitchFamily="2" charset="2"/>
              </a:rPr>
              <a:t>Bad prognosis </a:t>
            </a:r>
          </a:p>
          <a:p>
            <a:pPr marL="0" indent="0">
              <a:buNone/>
            </a:pPr>
            <a:r>
              <a:rPr lang="en-US" sz="2400" u="sng" dirty="0" smtClean="0">
                <a:solidFill>
                  <a:schemeClr val="accent6">
                    <a:lumMod val="75000"/>
                  </a:schemeClr>
                </a:solidFill>
                <a:sym typeface="Wingdings" panose="05000000000000000000" pitchFamily="2" charset="2"/>
              </a:rPr>
              <a:t> </a:t>
            </a:r>
            <a:r>
              <a:rPr lang="en-US" sz="2400" u="sng" dirty="0" smtClean="0">
                <a:solidFill>
                  <a:srgbClr val="00B050"/>
                </a:solidFill>
                <a:sym typeface="Wingdings" panose="05000000000000000000" pitchFamily="2" charset="2"/>
              </a:rPr>
              <a:t># The most important prognostic factor in malignant melanoma is depth = vertical extension .</a:t>
            </a:r>
            <a:endParaRPr lang="en-US" sz="2400" u="sng" dirty="0">
              <a:solidFill>
                <a:srgbClr val="00B050"/>
              </a:solidFill>
              <a:sym typeface="Wingdings" panose="05000000000000000000" pitchFamily="2" charset="2"/>
            </a:endParaRPr>
          </a:p>
        </p:txBody>
      </p:sp>
    </p:spTree>
    <p:extLst>
      <p:ext uri="{BB962C8B-B14F-4D97-AF65-F5344CB8AC3E}">
        <p14:creationId xmlns:p14="http://schemas.microsoft.com/office/powerpoint/2010/main" val="2941660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34C5A1-7AD0-4CA4-A41A-70986B5EAE45}"/>
              </a:ext>
            </a:extLst>
          </p:cNvPr>
          <p:cNvSpPr>
            <a:spLocks noGrp="1"/>
          </p:cNvSpPr>
          <p:nvPr>
            <p:ph idx="1"/>
          </p:nvPr>
        </p:nvSpPr>
        <p:spPr>
          <a:xfrm>
            <a:off x="838200" y="955966"/>
            <a:ext cx="10515600" cy="5220999"/>
          </a:xfrm>
        </p:spPr>
        <p:txBody>
          <a:bodyPr>
            <a:normAutofit lnSpcReduction="10000"/>
          </a:bodyPr>
          <a:lstStyle/>
          <a:p>
            <a:pPr marL="0" indent="0" algn="ctr">
              <a:buNone/>
            </a:pPr>
            <a:r>
              <a:rPr lang="en-US" b="1" dirty="0" err="1" smtClean="0">
                <a:solidFill>
                  <a:srgbClr val="FF0000"/>
                </a:solidFill>
              </a:rPr>
              <a:t>Noncutaneous</a:t>
            </a:r>
            <a:r>
              <a:rPr lang="en-US" b="1" dirty="0" smtClean="0">
                <a:solidFill>
                  <a:srgbClr val="FF0000"/>
                </a:solidFill>
              </a:rPr>
              <a:t> </a:t>
            </a:r>
            <a:r>
              <a:rPr lang="en-US" b="1" dirty="0">
                <a:solidFill>
                  <a:srgbClr val="FF0000"/>
                </a:solidFill>
              </a:rPr>
              <a:t>melanoma</a:t>
            </a:r>
          </a:p>
          <a:p>
            <a:pPr marL="0" indent="0">
              <a:buNone/>
            </a:pPr>
            <a:r>
              <a:rPr lang="en-US" sz="1800" b="1" dirty="0"/>
              <a:t>1. </a:t>
            </a:r>
            <a:r>
              <a:rPr lang="en-US" sz="1800" b="1" dirty="0">
                <a:solidFill>
                  <a:srgbClr val="FF0000"/>
                </a:solidFill>
              </a:rPr>
              <a:t>Mucosal melanoma</a:t>
            </a:r>
          </a:p>
          <a:p>
            <a:pPr marL="0" indent="0">
              <a:buNone/>
            </a:pPr>
            <a:r>
              <a:rPr lang="en-US" sz="1800" dirty="0"/>
              <a:t>a. Mucosal melanomas represent &lt;2% of melanomas, most commonly presenting within the genital tract, anorectal region, and head and neck mucosal surfaces.</a:t>
            </a:r>
          </a:p>
          <a:p>
            <a:pPr marL="0" indent="0">
              <a:buNone/>
            </a:pPr>
            <a:r>
              <a:rPr lang="en-US" sz="1800" dirty="0"/>
              <a:t>b. </a:t>
            </a:r>
            <a:r>
              <a:rPr lang="en-US" sz="1800" dirty="0">
                <a:solidFill>
                  <a:srgbClr val="FF0000"/>
                </a:solidFill>
              </a:rPr>
              <a:t>Difficult to detect</a:t>
            </a:r>
            <a:r>
              <a:rPr lang="en-US" sz="1800" dirty="0"/>
              <a:t>; </a:t>
            </a:r>
            <a:r>
              <a:rPr lang="en-US" sz="1800" dirty="0">
                <a:solidFill>
                  <a:srgbClr val="FF0000"/>
                </a:solidFill>
              </a:rPr>
              <a:t>typically advanced at the time of diagnosis with poor prognosis.</a:t>
            </a:r>
          </a:p>
          <a:p>
            <a:pPr marL="0" indent="0">
              <a:buNone/>
            </a:pPr>
            <a:r>
              <a:rPr lang="en-US" sz="1800" dirty="0"/>
              <a:t>c. Radical excision is of questionable benefit.</a:t>
            </a:r>
          </a:p>
          <a:p>
            <a:pPr marL="0" indent="0">
              <a:buNone/>
            </a:pPr>
            <a:endParaRPr lang="en-US" sz="1800" dirty="0"/>
          </a:p>
          <a:p>
            <a:pPr marL="0" indent="0">
              <a:buNone/>
            </a:pPr>
            <a:r>
              <a:rPr lang="en-US" sz="1800" b="1" dirty="0"/>
              <a:t>2. </a:t>
            </a:r>
            <a:r>
              <a:rPr lang="en-US" sz="1800" b="1" dirty="0">
                <a:solidFill>
                  <a:srgbClr val="FF0000"/>
                </a:solidFill>
              </a:rPr>
              <a:t>Ocular melanoma</a:t>
            </a:r>
          </a:p>
          <a:p>
            <a:pPr marL="342900" indent="-342900">
              <a:buAutoNum type="alphaLcPeriod"/>
            </a:pPr>
            <a:r>
              <a:rPr lang="en-US" sz="1800" dirty="0" smtClean="0"/>
              <a:t>Represent </a:t>
            </a:r>
            <a:r>
              <a:rPr lang="en-US" sz="1800" dirty="0"/>
              <a:t>2% to 5% of melanomas </a:t>
            </a:r>
            <a:r>
              <a:rPr lang="en-US" sz="1800" dirty="0">
                <a:solidFill>
                  <a:srgbClr val="FF0000"/>
                </a:solidFill>
              </a:rPr>
              <a:t>(most </a:t>
            </a:r>
            <a:r>
              <a:rPr lang="en-US" sz="1800" dirty="0" smtClean="0">
                <a:solidFill>
                  <a:srgbClr val="FF0000"/>
                </a:solidFill>
              </a:rPr>
              <a:t>common </a:t>
            </a:r>
            <a:r>
              <a:rPr lang="en-US" sz="1800" dirty="0" err="1">
                <a:solidFill>
                  <a:srgbClr val="FF0000"/>
                </a:solidFill>
              </a:rPr>
              <a:t>noncutaneous</a:t>
            </a:r>
            <a:r>
              <a:rPr lang="en-US" sz="1800">
                <a:solidFill>
                  <a:srgbClr val="FF0000"/>
                </a:solidFill>
              </a:rPr>
              <a:t>  </a:t>
            </a:r>
            <a:r>
              <a:rPr lang="en-US" sz="1800" smtClean="0">
                <a:solidFill>
                  <a:srgbClr val="FF0000"/>
                </a:solidFill>
              </a:rPr>
              <a:t>melanoma</a:t>
            </a:r>
            <a:r>
              <a:rPr lang="en-US" sz="1800" dirty="0" smtClean="0">
                <a:solidFill>
                  <a:srgbClr val="FF0000"/>
                </a:solidFill>
              </a:rPr>
              <a:t>) </a:t>
            </a:r>
          </a:p>
          <a:p>
            <a:pPr marL="342900" indent="-342900">
              <a:buAutoNum type="alphaLcPeriod"/>
            </a:pPr>
            <a:r>
              <a:rPr lang="en-US" sz="1800" dirty="0" smtClean="0"/>
              <a:t>b</a:t>
            </a:r>
            <a:r>
              <a:rPr lang="en-US" sz="1800" dirty="0"/>
              <a:t>. Interference with vision leads to earlier diagnosis.</a:t>
            </a:r>
          </a:p>
          <a:p>
            <a:pPr marL="0" indent="0">
              <a:buNone/>
            </a:pPr>
            <a:r>
              <a:rPr lang="en-US" sz="1800" dirty="0"/>
              <a:t>c. Melanomas of iris are similar to cutaneous melanomas in genetics/behavior; melanomas of the posterior uvea act more like mucosal melanomas and have a worse prognosis.</a:t>
            </a:r>
          </a:p>
          <a:p>
            <a:pPr marL="0" indent="0">
              <a:buNone/>
            </a:pPr>
            <a:r>
              <a:rPr lang="en-US" sz="1800" dirty="0"/>
              <a:t>d. The </a:t>
            </a:r>
            <a:r>
              <a:rPr lang="en-US" sz="1800" dirty="0">
                <a:solidFill>
                  <a:srgbClr val="FF0000"/>
                </a:solidFill>
              </a:rPr>
              <a:t>eye has no lymphatic drainage; therefore, no nodal metastasis is seen</a:t>
            </a:r>
          </a:p>
          <a:p>
            <a:pPr marL="0" indent="0">
              <a:buNone/>
            </a:pPr>
            <a:r>
              <a:rPr lang="en-US" sz="1800" dirty="0"/>
              <a:t>e. The liver is the main site of metastatic disease</a:t>
            </a:r>
          </a:p>
          <a:p>
            <a:pPr marL="0" indent="0">
              <a:buNone/>
            </a:pPr>
            <a:r>
              <a:rPr lang="en-US" sz="1800" dirty="0"/>
              <a:t>f. </a:t>
            </a:r>
            <a:r>
              <a:rPr lang="en-US" sz="1800" dirty="0">
                <a:solidFill>
                  <a:srgbClr val="FF0000"/>
                </a:solidFill>
              </a:rPr>
              <a:t>Treatment is by </a:t>
            </a:r>
            <a:r>
              <a:rPr lang="en-US" sz="1800" u="sng" dirty="0" smtClean="0">
                <a:solidFill>
                  <a:srgbClr val="FF0000"/>
                </a:solidFill>
              </a:rPr>
              <a:t>enucleation only </a:t>
            </a:r>
            <a:endParaRPr lang="ar-JO" sz="1800" u="sng" dirty="0">
              <a:solidFill>
                <a:srgbClr val="FF0000"/>
              </a:solidFill>
            </a:endParaRPr>
          </a:p>
        </p:txBody>
      </p:sp>
    </p:spTree>
    <p:extLst>
      <p:ext uri="{BB962C8B-B14F-4D97-AF65-F5344CB8AC3E}">
        <p14:creationId xmlns:p14="http://schemas.microsoft.com/office/powerpoint/2010/main" val="64806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42DF5-DFBD-4BF0-B90B-D5EE12CC200F}"/>
              </a:ext>
            </a:extLst>
          </p:cNvPr>
          <p:cNvSpPr>
            <a:spLocks noGrp="1"/>
          </p:cNvSpPr>
          <p:nvPr>
            <p:ph type="title"/>
          </p:nvPr>
        </p:nvSpPr>
        <p:spPr/>
        <p:txBody>
          <a:bodyPr/>
          <a:lstStyle/>
          <a:p>
            <a:r>
              <a:rPr lang="en-US" b="1" dirty="0"/>
              <a:t>Skin histology</a:t>
            </a:r>
            <a:endParaRPr lang="ar-JO" b="1" dirty="0"/>
          </a:p>
        </p:txBody>
      </p:sp>
      <p:sp>
        <p:nvSpPr>
          <p:cNvPr id="3" name="Content Placeholder 2">
            <a:extLst>
              <a:ext uri="{FF2B5EF4-FFF2-40B4-BE49-F238E27FC236}">
                <a16:creationId xmlns="" xmlns:a16="http://schemas.microsoft.com/office/drawing/2014/main" id="{75054103-20DF-4F34-B1AE-6B9EEC5D40C5}"/>
              </a:ext>
            </a:extLst>
          </p:cNvPr>
          <p:cNvSpPr>
            <a:spLocks noGrp="1"/>
          </p:cNvSpPr>
          <p:nvPr>
            <p:ph idx="1"/>
          </p:nvPr>
        </p:nvSpPr>
        <p:spPr>
          <a:xfrm>
            <a:off x="803031" y="1514844"/>
            <a:ext cx="10515600" cy="4486275"/>
          </a:xfrm>
        </p:spPr>
        <p:txBody>
          <a:bodyPr>
            <a:normAutofit/>
          </a:bodyPr>
          <a:lstStyle/>
          <a:p>
            <a:pPr marL="0" indent="0">
              <a:buNone/>
            </a:pPr>
            <a:r>
              <a:rPr lang="en-US" b="1" dirty="0"/>
              <a:t>A. Epidermis</a:t>
            </a:r>
          </a:p>
          <a:p>
            <a:pPr marL="0" indent="0">
              <a:buNone/>
            </a:pPr>
            <a:r>
              <a:rPr lang="en-US" sz="1800" b="1" dirty="0"/>
              <a:t>1. </a:t>
            </a:r>
            <a:r>
              <a:rPr lang="en-US" sz="1800" b="1" dirty="0" smtClean="0">
                <a:solidFill>
                  <a:srgbClr val="FF0000"/>
                </a:solidFill>
              </a:rPr>
              <a:t>Keratinocytes </a:t>
            </a:r>
            <a:r>
              <a:rPr lang="en-US" sz="1800" b="1" dirty="0" smtClean="0">
                <a:solidFill>
                  <a:srgbClr val="FF0000"/>
                </a:solidFill>
                <a:sym typeface="Wingdings" panose="05000000000000000000" pitchFamily="2" charset="2"/>
              </a:rPr>
              <a:t></a:t>
            </a:r>
            <a:r>
              <a:rPr lang="en-US" sz="1800" b="1" dirty="0" smtClean="0">
                <a:solidFill>
                  <a:srgbClr val="FF0000"/>
                </a:solidFill>
              </a:rPr>
              <a:t>  </a:t>
            </a:r>
            <a:r>
              <a:rPr lang="en-US" sz="2000" dirty="0" smtClean="0">
                <a:solidFill>
                  <a:srgbClr val="00B050"/>
                </a:solidFill>
              </a:rPr>
              <a:t>origin of SCC</a:t>
            </a:r>
            <a:endParaRPr lang="en-US" sz="2000" dirty="0">
              <a:solidFill>
                <a:srgbClr val="00B050"/>
              </a:solidFill>
            </a:endParaRPr>
          </a:p>
          <a:p>
            <a:pPr marL="0" indent="0">
              <a:buNone/>
            </a:pPr>
            <a:r>
              <a:rPr lang="en-US" sz="1800" dirty="0"/>
              <a:t>a. </a:t>
            </a:r>
            <a:r>
              <a:rPr lang="en-US" sz="1800" dirty="0">
                <a:solidFill>
                  <a:srgbClr val="FF0000"/>
                </a:solidFill>
              </a:rPr>
              <a:t>Primary cell in epidermis</a:t>
            </a:r>
          </a:p>
          <a:p>
            <a:pPr marL="0" indent="0">
              <a:buNone/>
            </a:pPr>
            <a:r>
              <a:rPr lang="en-US" sz="1800" dirty="0"/>
              <a:t>b. Start in basal layer (stratum germinativum or </a:t>
            </a:r>
            <a:r>
              <a:rPr lang="en-US" sz="1800" dirty="0" err="1"/>
              <a:t>basale</a:t>
            </a:r>
            <a:r>
              <a:rPr lang="en-US" sz="1800" dirty="0"/>
              <a:t>) and make their </a:t>
            </a:r>
            <a:r>
              <a:rPr lang="en-US" sz="1800" dirty="0" smtClean="0"/>
              <a:t>way </a:t>
            </a:r>
            <a:r>
              <a:rPr lang="en-US" sz="2400" dirty="0" smtClean="0">
                <a:solidFill>
                  <a:srgbClr val="00B050"/>
                </a:solidFill>
                <a:sym typeface="Wingdings" panose="05000000000000000000" pitchFamily="2" charset="2"/>
              </a:rPr>
              <a:t> origin of basal cell carcinoma </a:t>
            </a:r>
            <a:endParaRPr lang="en-US" sz="2400" dirty="0">
              <a:solidFill>
                <a:srgbClr val="00B050"/>
              </a:solidFill>
            </a:endParaRPr>
          </a:p>
          <a:p>
            <a:pPr marL="0" indent="0">
              <a:buNone/>
            </a:pPr>
            <a:r>
              <a:rPr lang="en-US" sz="1800" dirty="0"/>
              <a:t>to surface becoming a dead cornified layer (stratum corneum).</a:t>
            </a:r>
          </a:p>
          <a:p>
            <a:pPr marL="0" indent="0">
              <a:buNone/>
            </a:pPr>
            <a:r>
              <a:rPr lang="en-US" sz="1800" b="1" dirty="0"/>
              <a:t>2. Melanocytes</a:t>
            </a:r>
          </a:p>
          <a:p>
            <a:pPr marL="0" indent="0">
              <a:buNone/>
            </a:pPr>
            <a:r>
              <a:rPr lang="en-US" sz="1800" dirty="0"/>
              <a:t>a. Found in basal layer</a:t>
            </a:r>
          </a:p>
          <a:p>
            <a:pPr marL="0" indent="0">
              <a:buNone/>
            </a:pPr>
            <a:r>
              <a:rPr lang="en-US" sz="1800" dirty="0"/>
              <a:t>b. Protect against ultraviolet (UV) radiation</a:t>
            </a:r>
          </a:p>
          <a:p>
            <a:pPr marL="0" indent="0">
              <a:buNone/>
            </a:pPr>
            <a:r>
              <a:rPr lang="en-US" sz="1800" b="1" dirty="0"/>
              <a:t>3. Merkel cells</a:t>
            </a:r>
            <a:r>
              <a:rPr lang="en-US" sz="1800" dirty="0"/>
              <a:t>: </a:t>
            </a:r>
            <a:r>
              <a:rPr lang="en-US" sz="1800" dirty="0" err="1" smtClean="0"/>
              <a:t>Mechanoreceptorsa</a:t>
            </a:r>
            <a:endParaRPr lang="en-US" sz="1800" dirty="0"/>
          </a:p>
          <a:p>
            <a:pPr marL="0" indent="0">
              <a:buNone/>
            </a:pPr>
            <a:r>
              <a:rPr lang="de-DE" sz="1800" b="1" dirty="0"/>
              <a:t>4. Langerhans cells</a:t>
            </a:r>
            <a:r>
              <a:rPr lang="de-DE" sz="1800" dirty="0"/>
              <a:t>: Antigen-presenting cells in stratum spinosum</a:t>
            </a:r>
            <a:endParaRPr lang="ar-JO" sz="1800" dirty="0"/>
          </a:p>
        </p:txBody>
      </p:sp>
    </p:spTree>
    <p:extLst>
      <p:ext uri="{BB962C8B-B14F-4D97-AF65-F5344CB8AC3E}">
        <p14:creationId xmlns:p14="http://schemas.microsoft.com/office/powerpoint/2010/main" val="2471675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34ED633-D6CA-405A-A8DF-A79E2DE3775C}"/>
              </a:ext>
            </a:extLst>
          </p:cNvPr>
          <p:cNvSpPr>
            <a:spLocks noGrp="1"/>
          </p:cNvSpPr>
          <p:nvPr>
            <p:ph idx="1"/>
          </p:nvPr>
        </p:nvSpPr>
        <p:spPr>
          <a:xfrm>
            <a:off x="838200" y="692727"/>
            <a:ext cx="10515600" cy="5484236"/>
          </a:xfrm>
        </p:spPr>
        <p:txBody>
          <a:bodyPr>
            <a:normAutofit/>
          </a:bodyPr>
          <a:lstStyle/>
          <a:p>
            <a:pPr marL="0" indent="0">
              <a:buNone/>
            </a:pPr>
            <a:r>
              <a:rPr lang="en-US" sz="1800" b="1" dirty="0"/>
              <a:t>Melanoma with an unknown </a:t>
            </a:r>
            <a:r>
              <a:rPr lang="en-US" sz="1800" b="1" dirty="0" smtClean="0"/>
              <a:t>primary  </a:t>
            </a:r>
            <a:r>
              <a:rPr lang="en-US" sz="1800" b="1" dirty="0" smtClean="0">
                <a:solidFill>
                  <a:srgbClr val="00B050"/>
                </a:solidFill>
              </a:rPr>
              <a:t>( unknown origin ) </a:t>
            </a:r>
            <a:endParaRPr lang="en-US" sz="1800" b="1" dirty="0">
              <a:solidFill>
                <a:srgbClr val="00B050"/>
              </a:solidFill>
            </a:endParaRPr>
          </a:p>
          <a:p>
            <a:pPr marL="0" indent="0">
              <a:buNone/>
            </a:pPr>
            <a:r>
              <a:rPr lang="en-US" sz="1800" dirty="0"/>
              <a:t>1. Represent </a:t>
            </a:r>
            <a:r>
              <a:rPr lang="en-US" sz="1800" dirty="0">
                <a:solidFill>
                  <a:srgbClr val="FF0000"/>
                </a:solidFill>
              </a:rPr>
              <a:t>3% of melanomas</a:t>
            </a:r>
          </a:p>
          <a:p>
            <a:pPr marL="0" indent="0">
              <a:buNone/>
            </a:pPr>
            <a:r>
              <a:rPr lang="en-US" sz="1800" dirty="0"/>
              <a:t>2. Diagnosis is by exclusion</a:t>
            </a:r>
          </a:p>
          <a:p>
            <a:pPr marL="0" indent="0">
              <a:buNone/>
            </a:pPr>
            <a:r>
              <a:rPr lang="en-US" sz="1800" dirty="0"/>
              <a:t>3. </a:t>
            </a:r>
            <a:r>
              <a:rPr lang="en-US" sz="1800" dirty="0">
                <a:solidFill>
                  <a:srgbClr val="FF0000"/>
                </a:solidFill>
              </a:rPr>
              <a:t>Nodal metastases are the most common </a:t>
            </a:r>
            <a:r>
              <a:rPr lang="en-US" sz="1800" dirty="0" smtClean="0">
                <a:solidFill>
                  <a:srgbClr val="FF0000"/>
                </a:solidFill>
              </a:rPr>
              <a:t>presentation </a:t>
            </a:r>
            <a:r>
              <a:rPr lang="en-US" sz="1800" dirty="0" smtClean="0">
                <a:solidFill>
                  <a:srgbClr val="00B050"/>
                </a:solidFill>
              </a:rPr>
              <a:t>( axillary , inguinal )</a:t>
            </a:r>
            <a:endParaRPr lang="en-US" sz="1800" dirty="0">
              <a:solidFill>
                <a:srgbClr val="00B050"/>
              </a:solidFill>
            </a:endParaRPr>
          </a:p>
          <a:p>
            <a:pPr marL="0" indent="0">
              <a:buNone/>
            </a:pPr>
            <a:r>
              <a:rPr lang="en-US" sz="1800" dirty="0"/>
              <a:t>4. Prognosis is similar to metastatic melanomas with </a:t>
            </a:r>
            <a:r>
              <a:rPr lang="en-US" sz="1800" dirty="0" smtClean="0"/>
              <a:t>a  </a:t>
            </a:r>
            <a:r>
              <a:rPr lang="en-US" sz="1800" dirty="0"/>
              <a:t>known primary</a:t>
            </a:r>
            <a:r>
              <a:rPr lang="en-US" sz="1800" dirty="0" smtClean="0"/>
              <a:t>. </a:t>
            </a:r>
            <a:r>
              <a:rPr lang="en-US" sz="1800" dirty="0" smtClean="0">
                <a:sym typeface="Wingdings" panose="05000000000000000000" pitchFamily="2" charset="2"/>
              </a:rPr>
              <a:t> bad prognosis </a:t>
            </a:r>
          </a:p>
          <a:p>
            <a:pPr marL="0" indent="0">
              <a:buNone/>
            </a:pPr>
            <a:r>
              <a:rPr lang="en-US" sz="1800" dirty="0" smtClean="0">
                <a:sym typeface="Wingdings" panose="05000000000000000000" pitchFamily="2" charset="2"/>
              </a:rPr>
              <a:t>Only dissection of LN. </a:t>
            </a:r>
          </a:p>
          <a:p>
            <a:pPr marL="0" indent="0">
              <a:buNone/>
            </a:pPr>
            <a:endParaRPr lang="en-US" sz="1800" dirty="0" smtClean="0">
              <a:sym typeface="Wingdings" panose="05000000000000000000" pitchFamily="2" charset="2"/>
            </a:endParaRPr>
          </a:p>
          <a:p>
            <a:pPr marL="0" indent="0">
              <a:buNone/>
            </a:pPr>
            <a:r>
              <a:rPr lang="en-US" sz="2000" b="1" dirty="0" smtClean="0">
                <a:solidFill>
                  <a:srgbClr val="00B050"/>
                </a:solidFill>
                <a:sym typeface="Wingdings" panose="05000000000000000000" pitchFamily="2" charset="2"/>
              </a:rPr>
              <a:t># WHY this happen ?! As a theory : that metastatic tumor suppress the primary tumor ! </a:t>
            </a:r>
            <a:endParaRPr lang="ar-JO" sz="2000" b="1" dirty="0">
              <a:solidFill>
                <a:srgbClr val="00B050"/>
              </a:solidFill>
            </a:endParaRPr>
          </a:p>
        </p:txBody>
      </p:sp>
    </p:spTree>
    <p:extLst>
      <p:ext uri="{BB962C8B-B14F-4D97-AF65-F5344CB8AC3E}">
        <p14:creationId xmlns:p14="http://schemas.microsoft.com/office/powerpoint/2010/main" val="3101961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5A2976-D438-45E7-A253-D382BFB7B94B}"/>
              </a:ext>
            </a:extLst>
          </p:cNvPr>
          <p:cNvSpPr>
            <a:spLocks noGrp="1"/>
          </p:cNvSpPr>
          <p:nvPr>
            <p:ph type="title"/>
          </p:nvPr>
        </p:nvSpPr>
        <p:spPr/>
        <p:txBody>
          <a:bodyPr/>
          <a:lstStyle/>
          <a:p>
            <a:r>
              <a:rPr lang="en-US" b="1" dirty="0"/>
              <a:t>Diagnosis and staging of melanoma</a:t>
            </a:r>
            <a:endParaRPr lang="ar-JO" b="1" dirty="0"/>
          </a:p>
        </p:txBody>
      </p:sp>
      <p:sp>
        <p:nvSpPr>
          <p:cNvPr id="3" name="Content Placeholder 2">
            <a:extLst>
              <a:ext uri="{FF2B5EF4-FFF2-40B4-BE49-F238E27FC236}">
                <a16:creationId xmlns="" xmlns:a16="http://schemas.microsoft.com/office/drawing/2014/main" id="{B1BBF028-B260-4F75-B64A-9AF750ADA87E}"/>
              </a:ext>
            </a:extLst>
          </p:cNvPr>
          <p:cNvSpPr>
            <a:spLocks noGrp="1"/>
          </p:cNvSpPr>
          <p:nvPr>
            <p:ph idx="1"/>
          </p:nvPr>
        </p:nvSpPr>
        <p:spPr/>
        <p:txBody>
          <a:bodyPr>
            <a:normAutofit/>
          </a:bodyPr>
          <a:lstStyle/>
          <a:p>
            <a:pPr marL="0" indent="0">
              <a:buNone/>
            </a:pPr>
            <a:r>
              <a:rPr lang="en-US" sz="1800" dirty="0"/>
              <a:t>A. Physical examination is only 60% to 80% sensitive for diagnosing melanoma.</a:t>
            </a:r>
          </a:p>
          <a:p>
            <a:pPr marL="0" indent="0">
              <a:buNone/>
            </a:pPr>
            <a:r>
              <a:rPr lang="en-US" sz="1800" dirty="0"/>
              <a:t>Full-body photography to monitor </a:t>
            </a:r>
            <a:r>
              <a:rPr lang="en-US" sz="1800" dirty="0">
                <a:solidFill>
                  <a:srgbClr val="FF0000"/>
                </a:solidFill>
              </a:rPr>
              <a:t>atypical nevi </a:t>
            </a:r>
            <a:r>
              <a:rPr lang="en-US" sz="1800" dirty="0"/>
              <a:t>may increase sensitivity.</a:t>
            </a:r>
          </a:p>
          <a:p>
            <a:pPr marL="0" indent="0">
              <a:buNone/>
            </a:pPr>
            <a:r>
              <a:rPr lang="en-US" sz="1800" dirty="0"/>
              <a:t>B. </a:t>
            </a:r>
            <a:r>
              <a:rPr lang="en-US" sz="1800" u="sng" dirty="0">
                <a:solidFill>
                  <a:srgbClr val="FF0000"/>
                </a:solidFill>
              </a:rPr>
              <a:t>Common clinical features of melanoma </a:t>
            </a:r>
            <a:r>
              <a:rPr lang="en-US" sz="1800" u="sng" dirty="0" smtClean="0">
                <a:solidFill>
                  <a:srgbClr val="FF0000"/>
                </a:solidFill>
              </a:rPr>
              <a:t>lesions (nevi) : </a:t>
            </a:r>
            <a:r>
              <a:rPr lang="en-US" sz="1800" b="1" u="sng" dirty="0">
                <a:solidFill>
                  <a:srgbClr val="FF0000"/>
                </a:solidFill>
              </a:rPr>
              <a:t>(ABCDE)</a:t>
            </a:r>
          </a:p>
          <a:p>
            <a:pPr marL="457200" lvl="1" indent="0">
              <a:buNone/>
            </a:pPr>
            <a:r>
              <a:rPr lang="en-US" sz="2000" dirty="0"/>
              <a:t>1. </a:t>
            </a:r>
            <a:r>
              <a:rPr lang="en-US" sz="2000" dirty="0">
                <a:solidFill>
                  <a:srgbClr val="FF0000"/>
                </a:solidFill>
              </a:rPr>
              <a:t>A</a:t>
            </a:r>
            <a:r>
              <a:rPr lang="en-US" sz="2000" dirty="0"/>
              <a:t>symmetry</a:t>
            </a:r>
          </a:p>
          <a:p>
            <a:pPr marL="457200" lvl="1" indent="0">
              <a:buNone/>
            </a:pPr>
            <a:r>
              <a:rPr lang="en-US" sz="2000" dirty="0"/>
              <a:t>2. </a:t>
            </a:r>
            <a:r>
              <a:rPr lang="en-US" sz="2000" dirty="0">
                <a:solidFill>
                  <a:srgbClr val="FF0000"/>
                </a:solidFill>
              </a:rPr>
              <a:t>B</a:t>
            </a:r>
            <a:r>
              <a:rPr lang="en-US" sz="2000" dirty="0"/>
              <a:t>order </a:t>
            </a:r>
            <a:r>
              <a:rPr lang="en-US" sz="2000" dirty="0" smtClean="0"/>
              <a:t>irregularity &amp; </a:t>
            </a:r>
            <a:r>
              <a:rPr lang="en-US" sz="2000" b="1" dirty="0" smtClean="0">
                <a:solidFill>
                  <a:srgbClr val="FF0000"/>
                </a:solidFill>
              </a:rPr>
              <a:t>B</a:t>
            </a:r>
            <a:r>
              <a:rPr lang="en-US" sz="2000" dirty="0" smtClean="0">
                <a:solidFill>
                  <a:srgbClr val="00B050"/>
                </a:solidFill>
              </a:rPr>
              <a:t>leeding</a:t>
            </a:r>
            <a:endParaRPr lang="en-US" sz="2000" dirty="0">
              <a:solidFill>
                <a:srgbClr val="00B050"/>
              </a:solidFill>
            </a:endParaRPr>
          </a:p>
          <a:p>
            <a:pPr marL="457200" lvl="1" indent="0">
              <a:buNone/>
            </a:pPr>
            <a:r>
              <a:rPr lang="en-US" sz="2000" dirty="0"/>
              <a:t>3. </a:t>
            </a:r>
            <a:r>
              <a:rPr lang="en-US" sz="2000" dirty="0">
                <a:solidFill>
                  <a:srgbClr val="FF0000"/>
                </a:solidFill>
              </a:rPr>
              <a:t>C</a:t>
            </a:r>
            <a:r>
              <a:rPr lang="en-US" sz="2000" dirty="0"/>
              <a:t>olor </a:t>
            </a:r>
            <a:r>
              <a:rPr lang="en-US" sz="2000" dirty="0" smtClean="0"/>
              <a:t>variation </a:t>
            </a:r>
            <a:endParaRPr lang="en-US" sz="2000" dirty="0"/>
          </a:p>
          <a:p>
            <a:pPr marL="457200" lvl="1" indent="0">
              <a:buNone/>
            </a:pPr>
            <a:r>
              <a:rPr lang="en-US" sz="2000" dirty="0" smtClean="0"/>
              <a:t>4</a:t>
            </a:r>
            <a:r>
              <a:rPr lang="en-US" sz="2000" dirty="0"/>
              <a:t>. </a:t>
            </a:r>
            <a:r>
              <a:rPr lang="en-US" sz="2000" dirty="0">
                <a:solidFill>
                  <a:srgbClr val="FF0000"/>
                </a:solidFill>
              </a:rPr>
              <a:t>D</a:t>
            </a:r>
            <a:r>
              <a:rPr lang="en-US" sz="2000" dirty="0"/>
              <a:t>iameter &gt;6 mm</a:t>
            </a:r>
          </a:p>
          <a:p>
            <a:pPr marL="457200" lvl="1" indent="0">
              <a:buNone/>
            </a:pPr>
            <a:r>
              <a:rPr lang="en-US" sz="2000" dirty="0"/>
              <a:t>5. </a:t>
            </a:r>
            <a:r>
              <a:rPr lang="en-US" sz="2000" dirty="0">
                <a:solidFill>
                  <a:srgbClr val="FF0000"/>
                </a:solidFill>
              </a:rPr>
              <a:t>E</a:t>
            </a:r>
            <a:r>
              <a:rPr lang="en-US" sz="2000" dirty="0"/>
              <a:t>nlarging/evolving lesion</a:t>
            </a:r>
            <a:endParaRPr lang="ar-JO" sz="2000" dirty="0"/>
          </a:p>
        </p:txBody>
      </p:sp>
    </p:spTree>
    <p:extLst>
      <p:ext uri="{BB962C8B-B14F-4D97-AF65-F5344CB8AC3E}">
        <p14:creationId xmlns:p14="http://schemas.microsoft.com/office/powerpoint/2010/main" val="1757751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790F979-49E7-4C28-AA8B-9D057A3BDE03}"/>
              </a:ext>
            </a:extLst>
          </p:cNvPr>
          <p:cNvSpPr>
            <a:spLocks noGrp="1"/>
          </p:cNvSpPr>
          <p:nvPr>
            <p:ph idx="1"/>
          </p:nvPr>
        </p:nvSpPr>
        <p:spPr>
          <a:xfrm>
            <a:off x="838200" y="581891"/>
            <a:ext cx="10515600" cy="5595072"/>
          </a:xfrm>
        </p:spPr>
        <p:txBody>
          <a:bodyPr>
            <a:normAutofit/>
          </a:bodyPr>
          <a:lstStyle/>
          <a:p>
            <a:pPr marL="0" indent="0">
              <a:buNone/>
            </a:pPr>
            <a:r>
              <a:rPr lang="en-US" sz="1800" dirty="0">
                <a:solidFill>
                  <a:srgbClr val="FF0000"/>
                </a:solidFill>
              </a:rPr>
              <a:t>Diagnosis of primary melanoma is made by histologic analysis </a:t>
            </a:r>
            <a:r>
              <a:rPr lang="en-US" sz="1800" b="1" dirty="0">
                <a:solidFill>
                  <a:srgbClr val="FF0000"/>
                </a:solidFill>
              </a:rPr>
              <a:t>of </a:t>
            </a:r>
            <a:r>
              <a:rPr lang="en-US" sz="1800" b="1" dirty="0" smtClean="0">
                <a:solidFill>
                  <a:srgbClr val="FF0000"/>
                </a:solidFill>
              </a:rPr>
              <a:t>* </a:t>
            </a:r>
            <a:r>
              <a:rPr lang="en-US" sz="1800" b="1" u="sng" dirty="0" smtClean="0">
                <a:solidFill>
                  <a:srgbClr val="FF0000"/>
                </a:solidFill>
              </a:rPr>
              <a:t>full-thickness</a:t>
            </a:r>
            <a:endParaRPr lang="en-US" sz="1800" b="1" u="sng" dirty="0">
              <a:solidFill>
                <a:srgbClr val="FF0000"/>
              </a:solidFill>
            </a:endParaRPr>
          </a:p>
          <a:p>
            <a:pPr marL="0" indent="0">
              <a:buNone/>
            </a:pPr>
            <a:r>
              <a:rPr lang="en-US" sz="1800" b="1" u="sng" dirty="0">
                <a:solidFill>
                  <a:srgbClr val="FF0000"/>
                </a:solidFill>
              </a:rPr>
              <a:t>biopsy specimens</a:t>
            </a:r>
          </a:p>
          <a:p>
            <a:pPr marL="0" indent="0">
              <a:buNone/>
            </a:pPr>
            <a:r>
              <a:rPr lang="en-US" sz="1800" dirty="0"/>
              <a:t>1. </a:t>
            </a:r>
            <a:r>
              <a:rPr lang="en-US" sz="1800" u="sng" dirty="0">
                <a:solidFill>
                  <a:srgbClr val="FF0000"/>
                </a:solidFill>
              </a:rPr>
              <a:t>Excisional </a:t>
            </a:r>
            <a:r>
              <a:rPr lang="en-US" sz="1800" dirty="0"/>
              <a:t>biopsy is preferred for lesions &lt;1.5 cm in diameter. If possible,</a:t>
            </a:r>
          </a:p>
          <a:p>
            <a:pPr marL="0" indent="0">
              <a:buNone/>
            </a:pPr>
            <a:r>
              <a:rPr lang="en-US" sz="1800" dirty="0"/>
              <a:t>excise lesion with 1- to 2-mm margins.</a:t>
            </a:r>
          </a:p>
          <a:p>
            <a:pPr marL="0" indent="0">
              <a:buNone/>
            </a:pPr>
            <a:r>
              <a:rPr lang="en-US" sz="1800" dirty="0"/>
              <a:t>2. </a:t>
            </a:r>
            <a:r>
              <a:rPr lang="en-US" sz="1800" u="sng" dirty="0">
                <a:solidFill>
                  <a:srgbClr val="FF0000"/>
                </a:solidFill>
              </a:rPr>
              <a:t>Incisional</a:t>
            </a:r>
            <a:r>
              <a:rPr lang="en-US" sz="1800" dirty="0"/>
              <a:t> biopsy is appropriate when suspicion is low, the lesion is large</a:t>
            </a:r>
          </a:p>
          <a:p>
            <a:pPr marL="0" indent="0">
              <a:buNone/>
            </a:pPr>
            <a:r>
              <a:rPr lang="en-US" sz="1800" dirty="0"/>
              <a:t>(&gt;1.5 cm) or is located in a potentially disfiguring area (face, hands, and feet),</a:t>
            </a:r>
          </a:p>
          <a:p>
            <a:pPr marL="0" indent="0">
              <a:buNone/>
            </a:pPr>
            <a:r>
              <a:rPr lang="en-US" sz="1800" dirty="0"/>
              <a:t>or when it is impractical to perform complete excision. </a:t>
            </a:r>
            <a:r>
              <a:rPr lang="en-US" sz="1800" u="sng" dirty="0"/>
              <a:t>Incisional biopsy does</a:t>
            </a:r>
          </a:p>
          <a:p>
            <a:pPr marL="0" indent="0">
              <a:buNone/>
            </a:pPr>
            <a:r>
              <a:rPr lang="en-US" sz="1800" u="sng" dirty="0"/>
              <a:t>not increase risk of metastasis or affect patient survival.</a:t>
            </a:r>
          </a:p>
          <a:p>
            <a:pPr marL="0" indent="0">
              <a:buNone/>
            </a:pPr>
            <a:r>
              <a:rPr lang="en-US" sz="1800" dirty="0"/>
              <a:t>3. Permanent sectioning is used to determine tumor thickness</a:t>
            </a:r>
          </a:p>
          <a:p>
            <a:pPr marL="0" indent="0">
              <a:buNone/>
            </a:pPr>
            <a:r>
              <a:rPr lang="en-US" sz="1800" dirty="0"/>
              <a:t>4. Avoid shave biopsies, since they forfeit the ability to stage the lesion based</a:t>
            </a:r>
          </a:p>
          <a:p>
            <a:pPr marL="0" indent="0">
              <a:buNone/>
            </a:pPr>
            <a:r>
              <a:rPr lang="en-US" sz="1800" dirty="0"/>
              <a:t>on thickness</a:t>
            </a:r>
            <a:endParaRPr lang="ar-JO" sz="1800" dirty="0"/>
          </a:p>
        </p:txBody>
      </p:sp>
    </p:spTree>
    <p:extLst>
      <p:ext uri="{BB962C8B-B14F-4D97-AF65-F5344CB8AC3E}">
        <p14:creationId xmlns:p14="http://schemas.microsoft.com/office/powerpoint/2010/main" val="3466368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A409E-2023-46C9-AEF3-85FFD2828BB6}"/>
              </a:ext>
            </a:extLst>
          </p:cNvPr>
          <p:cNvSpPr>
            <a:spLocks noGrp="1"/>
          </p:cNvSpPr>
          <p:nvPr>
            <p:ph type="title"/>
          </p:nvPr>
        </p:nvSpPr>
        <p:spPr/>
        <p:txBody>
          <a:bodyPr/>
          <a:lstStyle/>
          <a:p>
            <a:r>
              <a:rPr lang="en-US" dirty="0" smtClean="0">
                <a:solidFill>
                  <a:srgbClr val="00B050"/>
                </a:solidFill>
              </a:rPr>
              <a:t># Very important</a:t>
            </a:r>
            <a:endParaRPr lang="ar-JO" dirty="0">
              <a:solidFill>
                <a:srgbClr val="00B050"/>
              </a:solidFill>
            </a:endParaRPr>
          </a:p>
        </p:txBody>
      </p:sp>
      <p:pic>
        <p:nvPicPr>
          <p:cNvPr id="4" name="Content Placeholder 3">
            <a:extLst>
              <a:ext uri="{FF2B5EF4-FFF2-40B4-BE49-F238E27FC236}">
                <a16:creationId xmlns="" xmlns:a16="http://schemas.microsoft.com/office/drawing/2014/main" id="{9B8B9869-273B-49E2-AA98-C9CB58E5D5EF}"/>
              </a:ext>
            </a:extLst>
          </p:cNvPr>
          <p:cNvPicPr>
            <a:picLocks noGrp="1" noChangeAspect="1"/>
          </p:cNvPicPr>
          <p:nvPr>
            <p:ph idx="1"/>
          </p:nvPr>
        </p:nvPicPr>
        <p:blipFill>
          <a:blip r:embed="rId2"/>
          <a:stretch>
            <a:fillRect/>
          </a:stretch>
        </p:blipFill>
        <p:spPr>
          <a:xfrm>
            <a:off x="394065" y="1495070"/>
            <a:ext cx="11134207" cy="3884452"/>
          </a:xfrm>
          <a:prstGeom prst="rect">
            <a:avLst/>
          </a:prstGeom>
        </p:spPr>
      </p:pic>
      <p:sp>
        <p:nvSpPr>
          <p:cNvPr id="3" name="TextBox 2"/>
          <p:cNvSpPr txBox="1"/>
          <p:nvPr/>
        </p:nvSpPr>
        <p:spPr>
          <a:xfrm>
            <a:off x="1110343" y="5695406"/>
            <a:ext cx="7837715" cy="677108"/>
          </a:xfrm>
          <a:prstGeom prst="rect">
            <a:avLst/>
          </a:prstGeom>
          <a:noFill/>
        </p:spPr>
        <p:txBody>
          <a:bodyPr wrap="square" rtlCol="0">
            <a:spAutoFit/>
          </a:bodyPr>
          <a:lstStyle/>
          <a:p>
            <a:r>
              <a:rPr lang="en-US" sz="2000" dirty="0" smtClean="0">
                <a:solidFill>
                  <a:srgbClr val="00B050"/>
                </a:solidFill>
              </a:rPr>
              <a:t>In malignant melanoma </a:t>
            </a:r>
            <a:r>
              <a:rPr lang="en-US" sz="2000" dirty="0" smtClean="0">
                <a:solidFill>
                  <a:srgbClr val="00B050"/>
                </a:solidFill>
                <a:sym typeface="Wingdings" panose="05000000000000000000" pitchFamily="2" charset="2"/>
              </a:rPr>
              <a:t> margin in *</a:t>
            </a:r>
            <a:r>
              <a:rPr lang="en-US" sz="2000" b="1" dirty="0" smtClean="0">
                <a:solidFill>
                  <a:srgbClr val="00B050"/>
                </a:solidFill>
                <a:sym typeface="Wingdings" panose="05000000000000000000" pitchFamily="2" charset="2"/>
              </a:rPr>
              <a:t>cm</a:t>
            </a:r>
            <a:r>
              <a:rPr lang="en-US" sz="2000" dirty="0" smtClean="0">
                <a:solidFill>
                  <a:srgbClr val="00B050"/>
                </a:solidFill>
                <a:sym typeface="Wingdings" panose="05000000000000000000" pitchFamily="2" charset="2"/>
              </a:rPr>
              <a:t> </a:t>
            </a:r>
          </a:p>
          <a:p>
            <a:endParaRPr lang="en-US" dirty="0"/>
          </a:p>
        </p:txBody>
      </p:sp>
    </p:spTree>
    <p:extLst>
      <p:ext uri="{BB962C8B-B14F-4D97-AF65-F5344CB8AC3E}">
        <p14:creationId xmlns:p14="http://schemas.microsoft.com/office/powerpoint/2010/main" val="2172473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6E14029-A317-4A07-AC08-572C5D7E274B}"/>
              </a:ext>
            </a:extLst>
          </p:cNvPr>
          <p:cNvSpPr>
            <a:spLocks noGrp="1"/>
          </p:cNvSpPr>
          <p:nvPr>
            <p:ph idx="1"/>
          </p:nvPr>
        </p:nvSpPr>
        <p:spPr>
          <a:xfrm>
            <a:off x="838200" y="845127"/>
            <a:ext cx="10515600" cy="5331836"/>
          </a:xfrm>
        </p:spPr>
        <p:txBody>
          <a:bodyPr>
            <a:normAutofit/>
          </a:bodyPr>
          <a:lstStyle/>
          <a:p>
            <a:pPr marL="0" indent="0">
              <a:buNone/>
            </a:pPr>
            <a:r>
              <a:rPr lang="en-US" sz="1800" dirty="0" smtClean="0"/>
              <a:t>Treatment </a:t>
            </a:r>
            <a:endParaRPr lang="en-US" sz="1800" dirty="0"/>
          </a:p>
          <a:p>
            <a:pPr marL="0" indent="0">
              <a:buNone/>
            </a:pPr>
            <a:r>
              <a:rPr lang="en-US" sz="1800" dirty="0" smtClean="0"/>
              <a:t>6</a:t>
            </a:r>
            <a:r>
              <a:rPr lang="en-US" sz="1800" dirty="0"/>
              <a:t>. </a:t>
            </a:r>
            <a:r>
              <a:rPr lang="en-US" sz="1800" dirty="0">
                <a:solidFill>
                  <a:srgbClr val="FF0000"/>
                </a:solidFill>
              </a:rPr>
              <a:t>Wide local excision for tissue </a:t>
            </a:r>
            <a:r>
              <a:rPr lang="en-US" sz="1800" dirty="0"/>
              <a:t>diagnosis can decrease the efficacy of future</a:t>
            </a:r>
          </a:p>
          <a:p>
            <a:pPr marL="0" indent="0">
              <a:buNone/>
            </a:pPr>
            <a:r>
              <a:rPr lang="en-US" sz="1800" dirty="0"/>
              <a:t>lymphatic mapping because of disruption of local lymphatics. Biopsy incisions</a:t>
            </a:r>
          </a:p>
          <a:p>
            <a:pPr marL="0" indent="0">
              <a:buNone/>
            </a:pPr>
            <a:r>
              <a:rPr lang="en-US" sz="1800" dirty="0"/>
              <a:t>should result in scars parallel to lymphatic drainage.</a:t>
            </a:r>
          </a:p>
          <a:p>
            <a:pPr marL="0" indent="0">
              <a:buNone/>
            </a:pPr>
            <a:r>
              <a:rPr lang="en-US" sz="1800" dirty="0" smtClean="0"/>
              <a:t> according to depth</a:t>
            </a:r>
            <a:r>
              <a:rPr lang="en-US" sz="1800" dirty="0" smtClean="0">
                <a:solidFill>
                  <a:srgbClr val="00B050"/>
                </a:solidFill>
              </a:rPr>
              <a:t>  ( in more than .75  mm depth we need to do sentinel LN biopsy .)</a:t>
            </a:r>
            <a:endParaRPr lang="en-US" sz="1800" dirty="0">
              <a:solidFill>
                <a:srgbClr val="00B050"/>
              </a:solidFill>
            </a:endParaRPr>
          </a:p>
          <a:p>
            <a:pPr marL="0" indent="0">
              <a:buNone/>
            </a:pPr>
            <a:r>
              <a:rPr lang="en-US" sz="1800" dirty="0"/>
              <a:t>7. Orientation of biopsy incisions should also take definitive surgical therapy</a:t>
            </a:r>
          </a:p>
          <a:p>
            <a:pPr marL="0" indent="0">
              <a:buNone/>
            </a:pPr>
            <a:r>
              <a:rPr lang="en-US" sz="1800" dirty="0"/>
              <a:t>into consideration.</a:t>
            </a:r>
          </a:p>
          <a:p>
            <a:pPr marL="0" indent="0">
              <a:buNone/>
            </a:pPr>
            <a:r>
              <a:rPr lang="en-US" sz="1800" dirty="0"/>
              <a:t>a. Extremity biopsies should use longitudinal incisions.</a:t>
            </a:r>
          </a:p>
          <a:p>
            <a:pPr marL="0" indent="0">
              <a:buNone/>
            </a:pPr>
            <a:r>
              <a:rPr lang="en-US" sz="1800" dirty="0"/>
              <a:t>b. Transverse incisions are sometimes preferable for preventing contractures</a:t>
            </a:r>
          </a:p>
          <a:p>
            <a:pPr marL="0" indent="0">
              <a:buNone/>
            </a:pPr>
            <a:r>
              <a:rPr lang="en-US" sz="1800" dirty="0"/>
              <a:t>over joints.</a:t>
            </a:r>
          </a:p>
          <a:p>
            <a:pPr marL="0" indent="0">
              <a:buNone/>
            </a:pPr>
            <a:r>
              <a:rPr lang="en-US" sz="1800" dirty="0"/>
              <a:t>c. Head and neck incisions should be placed within relaxed skin tension lines,</a:t>
            </a:r>
          </a:p>
          <a:p>
            <a:pPr marL="0" indent="0">
              <a:buNone/>
            </a:pPr>
            <a:r>
              <a:rPr lang="en-US" sz="1800" dirty="0"/>
              <a:t>keeping facial aesthetic units in mind.</a:t>
            </a:r>
            <a:endParaRPr lang="ar-JO" sz="1800" dirty="0"/>
          </a:p>
        </p:txBody>
      </p:sp>
    </p:spTree>
    <p:extLst>
      <p:ext uri="{BB962C8B-B14F-4D97-AF65-F5344CB8AC3E}">
        <p14:creationId xmlns:p14="http://schemas.microsoft.com/office/powerpoint/2010/main" val="83835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CFD3015-438E-4916-B956-AF7ED05E89F1}"/>
              </a:ext>
            </a:extLst>
          </p:cNvPr>
          <p:cNvSpPr>
            <a:spLocks noGrp="1"/>
          </p:cNvSpPr>
          <p:nvPr>
            <p:ph idx="1"/>
          </p:nvPr>
        </p:nvSpPr>
        <p:spPr>
          <a:xfrm>
            <a:off x="838200" y="858984"/>
            <a:ext cx="10515600" cy="5317981"/>
          </a:xfrm>
        </p:spPr>
        <p:txBody>
          <a:bodyPr>
            <a:normAutofit/>
          </a:bodyPr>
          <a:lstStyle/>
          <a:p>
            <a:pPr marL="0" indent="0">
              <a:buNone/>
            </a:pPr>
            <a:r>
              <a:rPr lang="en-US" sz="1800" b="1" dirty="0">
                <a:solidFill>
                  <a:srgbClr val="FF0000"/>
                </a:solidFill>
              </a:rPr>
              <a:t>Major prognostic factors: </a:t>
            </a:r>
          </a:p>
          <a:p>
            <a:pPr marL="342900" indent="-342900">
              <a:buAutoNum type="arabicParenR"/>
            </a:pPr>
            <a:r>
              <a:rPr lang="en-US" sz="1800" b="1" dirty="0" smtClean="0">
                <a:solidFill>
                  <a:srgbClr val="FF0000"/>
                </a:solidFill>
              </a:rPr>
              <a:t>Tumor thickness </a:t>
            </a:r>
            <a:r>
              <a:rPr lang="en-US" sz="1800" b="1" dirty="0" smtClean="0">
                <a:solidFill>
                  <a:srgbClr val="00B050"/>
                </a:solidFill>
              </a:rPr>
              <a:t>( BY mm or histological layer )</a:t>
            </a:r>
          </a:p>
          <a:p>
            <a:pPr marL="0" indent="0">
              <a:buNone/>
            </a:pPr>
            <a:r>
              <a:rPr lang="en-US" sz="1800" b="1" dirty="0" smtClean="0">
                <a:solidFill>
                  <a:srgbClr val="FF0000"/>
                </a:solidFill>
              </a:rPr>
              <a:t> 2)  </a:t>
            </a:r>
            <a:r>
              <a:rPr lang="en-US" sz="1800" b="1" dirty="0">
                <a:solidFill>
                  <a:srgbClr val="FF0000"/>
                </a:solidFill>
              </a:rPr>
              <a:t>Nodal </a:t>
            </a:r>
            <a:r>
              <a:rPr lang="en-US" sz="1800" b="1" dirty="0" smtClean="0">
                <a:solidFill>
                  <a:srgbClr val="FF0000"/>
                </a:solidFill>
              </a:rPr>
              <a:t>status ,  and  3) Metastases—TNM  </a:t>
            </a:r>
            <a:r>
              <a:rPr lang="en-US" sz="1800" b="1" dirty="0" smtClean="0">
                <a:solidFill>
                  <a:srgbClr val="FF0000"/>
                </a:solidFill>
                <a:sym typeface="Wingdings" panose="05000000000000000000" pitchFamily="2" charset="2"/>
              </a:rPr>
              <a:t> </a:t>
            </a:r>
            <a:r>
              <a:rPr lang="en-US" sz="1800" b="1" dirty="0" smtClean="0">
                <a:solidFill>
                  <a:srgbClr val="00B050"/>
                </a:solidFill>
                <a:sym typeface="Wingdings" panose="05000000000000000000" pitchFamily="2" charset="2"/>
              </a:rPr>
              <a:t>LN Mets occur in stage 3 </a:t>
            </a:r>
            <a:endParaRPr lang="en-US" sz="1800" b="1" dirty="0">
              <a:solidFill>
                <a:srgbClr val="00B050"/>
              </a:solidFill>
            </a:endParaRPr>
          </a:p>
          <a:p>
            <a:pPr marL="0" indent="0">
              <a:buNone/>
            </a:pPr>
            <a:endParaRPr lang="en-US" sz="1800" b="1" dirty="0"/>
          </a:p>
          <a:p>
            <a:pPr marL="342900" indent="-342900">
              <a:buAutoNum type="arabicPeriod"/>
            </a:pPr>
            <a:r>
              <a:rPr lang="en-US" sz="1800" dirty="0"/>
              <a:t>Breslow thickness is reported in </a:t>
            </a:r>
            <a:r>
              <a:rPr lang="en-US" sz="1800" dirty="0">
                <a:solidFill>
                  <a:srgbClr val="FF0000"/>
                </a:solidFill>
              </a:rPr>
              <a:t>millimeters</a:t>
            </a:r>
            <a:r>
              <a:rPr lang="en-US" sz="1800" dirty="0"/>
              <a:t>; thus, it </a:t>
            </a:r>
            <a:r>
              <a:rPr lang="en-US" sz="1800" dirty="0">
                <a:solidFill>
                  <a:srgbClr val="FF0000"/>
                </a:solidFill>
              </a:rPr>
              <a:t>is </a:t>
            </a:r>
            <a:r>
              <a:rPr lang="en-US" sz="1800" u="sng" dirty="0">
                <a:solidFill>
                  <a:srgbClr val="FF0000"/>
                </a:solidFill>
              </a:rPr>
              <a:t>more accurate </a:t>
            </a:r>
            <a:r>
              <a:rPr lang="en-US" sz="1800" dirty="0">
                <a:solidFill>
                  <a:srgbClr val="FF0000"/>
                </a:solidFill>
              </a:rPr>
              <a:t>and reproducible </a:t>
            </a:r>
            <a:r>
              <a:rPr lang="en-US" sz="1800" dirty="0"/>
              <a:t>than Clark level and is a </a:t>
            </a:r>
            <a:r>
              <a:rPr lang="en-US" sz="1800" dirty="0">
                <a:solidFill>
                  <a:srgbClr val="FF0000"/>
                </a:solidFill>
              </a:rPr>
              <a:t>better prognostic indicator.</a:t>
            </a:r>
          </a:p>
          <a:p>
            <a:pPr marL="342900" indent="-342900">
              <a:buAutoNum type="arabicPeriod"/>
            </a:pPr>
            <a:endParaRPr lang="en-US" sz="1800" dirty="0"/>
          </a:p>
          <a:p>
            <a:pPr marL="0" indent="0">
              <a:buNone/>
            </a:pPr>
            <a:r>
              <a:rPr lang="en-US" sz="1800" dirty="0"/>
              <a:t>2. Clark level is based on invasion through the </a:t>
            </a:r>
            <a:r>
              <a:rPr lang="en-US" sz="1800" dirty="0">
                <a:solidFill>
                  <a:srgbClr val="FF0000"/>
                </a:solidFill>
              </a:rPr>
              <a:t>histologic layers </a:t>
            </a:r>
            <a:r>
              <a:rPr lang="en-US" sz="1800" dirty="0"/>
              <a:t>of the skin; more </a:t>
            </a:r>
            <a:r>
              <a:rPr lang="en-US" sz="1800" dirty="0" smtClean="0"/>
              <a:t>subjective</a:t>
            </a:r>
          </a:p>
          <a:p>
            <a:pPr marL="0" indent="0">
              <a:buNone/>
            </a:pPr>
            <a:endParaRPr lang="en-US" sz="1800" dirty="0">
              <a:solidFill>
                <a:schemeClr val="accent6">
                  <a:lumMod val="75000"/>
                </a:schemeClr>
              </a:solidFill>
            </a:endParaRPr>
          </a:p>
          <a:p>
            <a:pPr marL="0" indent="0">
              <a:buNone/>
            </a:pPr>
            <a:r>
              <a:rPr lang="en-US" sz="1800" dirty="0" smtClean="0">
                <a:solidFill>
                  <a:srgbClr val="00B050"/>
                </a:solidFill>
              </a:rPr>
              <a:t>(SO) According to this grading we determine the safety margin and LN biopsy .</a:t>
            </a:r>
            <a:endParaRPr lang="en-US" sz="1800" dirty="0">
              <a:solidFill>
                <a:srgbClr val="00B050"/>
              </a:solidFill>
            </a:endParaRPr>
          </a:p>
          <a:p>
            <a:pPr marL="0" indent="0">
              <a:buNone/>
            </a:pPr>
            <a:r>
              <a:rPr lang="en-US" sz="1800" dirty="0" smtClean="0">
                <a:solidFill>
                  <a:srgbClr val="00B050"/>
                </a:solidFill>
              </a:rPr>
              <a:t>- We do </a:t>
            </a:r>
            <a:r>
              <a:rPr lang="en-US" sz="1800" b="1" dirty="0" smtClean="0">
                <a:solidFill>
                  <a:srgbClr val="00B050"/>
                </a:solidFill>
              </a:rPr>
              <a:t>sentinel LN biopsy </a:t>
            </a:r>
            <a:r>
              <a:rPr lang="en-US" sz="1800" dirty="0" smtClean="0">
                <a:solidFill>
                  <a:srgbClr val="00B050"/>
                </a:solidFill>
              </a:rPr>
              <a:t>if the LNs are clinically negative , if +</a:t>
            </a:r>
            <a:r>
              <a:rPr lang="en-US" sz="1800" dirty="0" err="1" smtClean="0">
                <a:solidFill>
                  <a:srgbClr val="00B050"/>
                </a:solidFill>
              </a:rPr>
              <a:t>ve</a:t>
            </a:r>
            <a:r>
              <a:rPr lang="en-US" sz="1800" dirty="0" smtClean="0">
                <a:solidFill>
                  <a:srgbClr val="00B050"/>
                </a:solidFill>
              </a:rPr>
              <a:t> we don’t do it ( </a:t>
            </a:r>
            <a:r>
              <a:rPr lang="en-US" sz="1800" b="1" dirty="0" smtClean="0">
                <a:solidFill>
                  <a:srgbClr val="00B050"/>
                </a:solidFill>
              </a:rPr>
              <a:t>dissection immediately</a:t>
            </a:r>
            <a:r>
              <a:rPr lang="en-US" sz="1800" dirty="0" smtClean="0">
                <a:solidFill>
                  <a:srgbClr val="00B050"/>
                </a:solidFill>
              </a:rPr>
              <a:t>).</a:t>
            </a:r>
            <a:endParaRPr lang="ar-JO" sz="1800" dirty="0">
              <a:solidFill>
                <a:srgbClr val="00B050"/>
              </a:solidFill>
            </a:endParaRPr>
          </a:p>
        </p:txBody>
      </p:sp>
    </p:spTree>
    <p:extLst>
      <p:ext uri="{BB962C8B-B14F-4D97-AF65-F5344CB8AC3E}">
        <p14:creationId xmlns:p14="http://schemas.microsoft.com/office/powerpoint/2010/main" val="3242857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A31CD94-FDCF-4173-9F71-7786227DBAA4}"/>
              </a:ext>
            </a:extLst>
          </p:cNvPr>
          <p:cNvSpPr>
            <a:spLocks noGrp="1"/>
          </p:cNvSpPr>
          <p:nvPr>
            <p:ph idx="1"/>
          </p:nvPr>
        </p:nvSpPr>
        <p:spPr>
          <a:xfrm>
            <a:off x="838200" y="748145"/>
            <a:ext cx="10515600" cy="5428818"/>
          </a:xfrm>
        </p:spPr>
        <p:txBody>
          <a:bodyPr>
            <a:normAutofit/>
          </a:bodyPr>
          <a:lstStyle/>
          <a:p>
            <a:pPr marL="0" indent="0">
              <a:buNone/>
            </a:pPr>
            <a:r>
              <a:rPr lang="en-US" sz="1800" dirty="0"/>
              <a:t>E. Other significant prognostic factors</a:t>
            </a:r>
          </a:p>
          <a:p>
            <a:pPr marL="0" indent="0">
              <a:buNone/>
            </a:pPr>
            <a:r>
              <a:rPr lang="en-US" sz="1800" dirty="0"/>
              <a:t>1. Anatomic location: Trunk lesions generally carry worse prognosis than those</a:t>
            </a:r>
          </a:p>
          <a:p>
            <a:pPr marL="0" indent="0">
              <a:buNone/>
            </a:pPr>
            <a:r>
              <a:rPr lang="en-US" sz="1800" dirty="0"/>
              <a:t>on the extremities.</a:t>
            </a:r>
          </a:p>
          <a:p>
            <a:pPr marL="0" indent="0">
              <a:buNone/>
            </a:pPr>
            <a:endParaRPr lang="en-US" sz="1800" dirty="0"/>
          </a:p>
          <a:p>
            <a:pPr marL="0" indent="0">
              <a:buNone/>
            </a:pPr>
            <a:r>
              <a:rPr lang="en-US" sz="1800" dirty="0"/>
              <a:t>2. Sex: For a given melanoma, women generally have a better prognosis; women</a:t>
            </a:r>
          </a:p>
          <a:p>
            <a:pPr marL="0" indent="0">
              <a:buNone/>
            </a:pPr>
            <a:r>
              <a:rPr lang="en-US" sz="1800" dirty="0"/>
              <a:t>are also more likely to have extremity melanomas which carry a better prognosis.</a:t>
            </a:r>
          </a:p>
          <a:p>
            <a:pPr marL="0" indent="0">
              <a:buNone/>
            </a:pPr>
            <a:endParaRPr lang="en-US" sz="1800" dirty="0"/>
          </a:p>
          <a:p>
            <a:pPr marL="0" indent="0">
              <a:buNone/>
            </a:pPr>
            <a:r>
              <a:rPr lang="en-US" sz="1800" dirty="0"/>
              <a:t>3. Ulceration is a poor prognostic sign</a:t>
            </a:r>
          </a:p>
          <a:p>
            <a:pPr marL="0" indent="0">
              <a:buNone/>
            </a:pPr>
            <a:endParaRPr lang="en-US" sz="1800" dirty="0"/>
          </a:p>
          <a:p>
            <a:pPr marL="0" indent="0">
              <a:buNone/>
            </a:pPr>
            <a:r>
              <a:rPr lang="en-US" sz="1800" dirty="0"/>
              <a:t>4. Lymph node involvement or in-transit metastases are more significant than</a:t>
            </a:r>
          </a:p>
          <a:p>
            <a:pPr marL="0" indent="0">
              <a:buNone/>
            </a:pPr>
            <a:r>
              <a:rPr lang="en-US" sz="1800" dirty="0"/>
              <a:t>any other prognostic factors.</a:t>
            </a:r>
          </a:p>
          <a:p>
            <a:pPr marL="0" indent="0">
              <a:buNone/>
            </a:pPr>
            <a:endParaRPr lang="en-US" sz="1800" dirty="0"/>
          </a:p>
          <a:p>
            <a:pPr marL="0" indent="0">
              <a:buNone/>
            </a:pPr>
            <a:r>
              <a:rPr lang="en-US" sz="1800" dirty="0"/>
              <a:t>F. The American Joint Committee on Cancer has developed a staging system</a:t>
            </a:r>
          </a:p>
          <a:p>
            <a:pPr marL="0" indent="0">
              <a:buNone/>
            </a:pPr>
            <a:r>
              <a:rPr lang="en-US" sz="1800" dirty="0"/>
              <a:t>based on TNM classification </a:t>
            </a:r>
            <a:endParaRPr lang="ar-JO" sz="1800" dirty="0"/>
          </a:p>
        </p:txBody>
      </p:sp>
    </p:spTree>
    <p:extLst>
      <p:ext uri="{BB962C8B-B14F-4D97-AF65-F5344CB8AC3E}">
        <p14:creationId xmlns:p14="http://schemas.microsoft.com/office/powerpoint/2010/main" val="17234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888CDE-F245-4B0A-A182-B2A1B99EC78B}"/>
              </a:ext>
            </a:extLst>
          </p:cNvPr>
          <p:cNvSpPr>
            <a:spLocks noGrp="1"/>
          </p:cNvSpPr>
          <p:nvPr>
            <p:ph type="title"/>
          </p:nvPr>
        </p:nvSpPr>
        <p:spPr/>
        <p:txBody>
          <a:bodyPr/>
          <a:lstStyle/>
          <a:p>
            <a:endParaRPr lang="ar-JO"/>
          </a:p>
        </p:txBody>
      </p:sp>
      <p:pic>
        <p:nvPicPr>
          <p:cNvPr id="4" name="Content Placeholder 3">
            <a:extLst>
              <a:ext uri="{FF2B5EF4-FFF2-40B4-BE49-F238E27FC236}">
                <a16:creationId xmlns="" xmlns:a16="http://schemas.microsoft.com/office/drawing/2014/main" id="{2E7EC4F2-6F16-4680-87C9-5CD1D9B75474}"/>
              </a:ext>
            </a:extLst>
          </p:cNvPr>
          <p:cNvPicPr>
            <a:picLocks noGrp="1" noChangeAspect="1"/>
          </p:cNvPicPr>
          <p:nvPr>
            <p:ph idx="1"/>
          </p:nvPr>
        </p:nvPicPr>
        <p:blipFill>
          <a:blip r:embed="rId2"/>
          <a:stretch>
            <a:fillRect/>
          </a:stretch>
        </p:blipFill>
        <p:spPr>
          <a:xfrm>
            <a:off x="838202" y="734291"/>
            <a:ext cx="10388527" cy="5070764"/>
          </a:xfrm>
          <a:prstGeom prst="rect">
            <a:avLst/>
          </a:prstGeom>
        </p:spPr>
      </p:pic>
    </p:spTree>
    <p:extLst>
      <p:ext uri="{BB962C8B-B14F-4D97-AF65-F5344CB8AC3E}">
        <p14:creationId xmlns:p14="http://schemas.microsoft.com/office/powerpoint/2010/main" val="165486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C788F-85F9-4BCF-8184-DC1E96982A97}"/>
              </a:ext>
            </a:extLst>
          </p:cNvPr>
          <p:cNvSpPr>
            <a:spLocks noGrp="1"/>
          </p:cNvSpPr>
          <p:nvPr>
            <p:ph type="title"/>
          </p:nvPr>
        </p:nvSpPr>
        <p:spPr/>
        <p:txBody>
          <a:bodyPr/>
          <a:lstStyle/>
          <a:p>
            <a:endParaRPr lang="ar-JO"/>
          </a:p>
        </p:txBody>
      </p:sp>
      <p:pic>
        <p:nvPicPr>
          <p:cNvPr id="4" name="Content Placeholder 3">
            <a:extLst>
              <a:ext uri="{FF2B5EF4-FFF2-40B4-BE49-F238E27FC236}">
                <a16:creationId xmlns="" xmlns:a16="http://schemas.microsoft.com/office/drawing/2014/main" id="{67F79D70-9595-474A-9F8E-EB36CD5F2760}"/>
              </a:ext>
            </a:extLst>
          </p:cNvPr>
          <p:cNvPicPr>
            <a:picLocks noGrp="1" noChangeAspect="1"/>
          </p:cNvPicPr>
          <p:nvPr>
            <p:ph idx="1"/>
          </p:nvPr>
        </p:nvPicPr>
        <p:blipFill>
          <a:blip r:embed="rId2"/>
          <a:stretch>
            <a:fillRect/>
          </a:stretch>
        </p:blipFill>
        <p:spPr>
          <a:xfrm>
            <a:off x="2632365" y="174740"/>
            <a:ext cx="5824747" cy="6508523"/>
          </a:xfrm>
          <a:prstGeom prst="rect">
            <a:avLst/>
          </a:prstGeom>
        </p:spPr>
      </p:pic>
    </p:spTree>
    <p:extLst>
      <p:ext uri="{BB962C8B-B14F-4D97-AF65-F5344CB8AC3E}">
        <p14:creationId xmlns:p14="http://schemas.microsoft.com/office/powerpoint/2010/main" val="89567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7BD8402-52DD-4334-AEA7-BF4753D13EE0}"/>
              </a:ext>
            </a:extLst>
          </p:cNvPr>
          <p:cNvSpPr>
            <a:spLocks noGrp="1"/>
          </p:cNvSpPr>
          <p:nvPr>
            <p:ph idx="1"/>
          </p:nvPr>
        </p:nvSpPr>
        <p:spPr>
          <a:xfrm>
            <a:off x="838200" y="789709"/>
            <a:ext cx="10515600" cy="5387254"/>
          </a:xfrm>
        </p:spPr>
        <p:txBody>
          <a:bodyPr>
            <a:normAutofit/>
          </a:bodyPr>
          <a:lstStyle/>
          <a:p>
            <a:pPr marL="0" indent="0">
              <a:buNone/>
            </a:pPr>
            <a:r>
              <a:rPr lang="en-US" sz="1800" b="1" dirty="0"/>
              <a:t>melanoma treatment</a:t>
            </a:r>
          </a:p>
          <a:p>
            <a:pPr marL="0" indent="0">
              <a:buNone/>
            </a:pPr>
            <a:r>
              <a:rPr lang="en-US" sz="1800" dirty="0"/>
              <a:t>A. Definitive management of melanoma</a:t>
            </a:r>
          </a:p>
          <a:p>
            <a:pPr marL="0" indent="0">
              <a:buNone/>
            </a:pPr>
            <a:r>
              <a:rPr lang="en-US" sz="1800" dirty="0"/>
              <a:t>1. </a:t>
            </a:r>
            <a:r>
              <a:rPr lang="en-US" sz="1800" dirty="0">
                <a:solidFill>
                  <a:srgbClr val="FF0000"/>
                </a:solidFill>
              </a:rPr>
              <a:t>Wide local excision is the treatment of choice.</a:t>
            </a:r>
          </a:p>
          <a:p>
            <a:pPr marL="0" indent="0">
              <a:buNone/>
            </a:pPr>
            <a:r>
              <a:rPr lang="en-US" sz="1800" dirty="0"/>
              <a:t>2. Recommended </a:t>
            </a:r>
            <a:r>
              <a:rPr lang="en-US" sz="1800" dirty="0">
                <a:solidFill>
                  <a:srgbClr val="FF0000"/>
                </a:solidFill>
              </a:rPr>
              <a:t>surgical margins depend on tumor thickness </a:t>
            </a:r>
          </a:p>
          <a:p>
            <a:pPr marL="0" indent="0">
              <a:buNone/>
            </a:pPr>
            <a:r>
              <a:rPr lang="en-US" sz="1800" dirty="0"/>
              <a:t>3. Subungual melanoma requires amputation proximal to the DIPJ for fingers and proximal to IP joint for the thumb.</a:t>
            </a:r>
            <a:endParaRPr lang="ar-JO" sz="1800" dirty="0"/>
          </a:p>
        </p:txBody>
      </p:sp>
    </p:spTree>
    <p:extLst>
      <p:ext uri="{BB962C8B-B14F-4D97-AF65-F5344CB8AC3E}">
        <p14:creationId xmlns:p14="http://schemas.microsoft.com/office/powerpoint/2010/main" val="43561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3AD6C96-A2AF-4E22-97D5-C1D1934060EC}"/>
              </a:ext>
            </a:extLst>
          </p:cNvPr>
          <p:cNvSpPr>
            <a:spLocks noGrp="1"/>
          </p:cNvSpPr>
          <p:nvPr>
            <p:ph idx="1"/>
          </p:nvPr>
        </p:nvSpPr>
        <p:spPr>
          <a:xfrm>
            <a:off x="838200" y="795132"/>
            <a:ext cx="10515600" cy="5381833"/>
          </a:xfrm>
        </p:spPr>
        <p:txBody>
          <a:bodyPr>
            <a:normAutofit/>
          </a:bodyPr>
          <a:lstStyle/>
          <a:p>
            <a:pPr marL="0" indent="0">
              <a:buNone/>
            </a:pPr>
            <a:r>
              <a:rPr lang="en-US" sz="3300" b="1" dirty="0"/>
              <a:t>B. </a:t>
            </a:r>
            <a:r>
              <a:rPr lang="en-US" sz="3300" b="1" dirty="0" smtClean="0"/>
              <a:t>Dermis</a:t>
            </a:r>
            <a:r>
              <a:rPr lang="ar-JO" sz="3300" b="1" dirty="0" smtClean="0"/>
              <a:t>   </a:t>
            </a:r>
            <a:endParaRPr lang="en-US" sz="3300" b="1" dirty="0"/>
          </a:p>
          <a:p>
            <a:pPr marL="0" indent="0">
              <a:buNone/>
            </a:pPr>
            <a:r>
              <a:rPr lang="en-US" sz="1800" b="1" dirty="0"/>
              <a:t>1. Cell types</a:t>
            </a:r>
            <a:r>
              <a:rPr lang="en-US" sz="1800" dirty="0"/>
              <a:t>: Fibroblast, macrophage, and mast cell</a:t>
            </a:r>
          </a:p>
          <a:p>
            <a:pPr marL="0" indent="0">
              <a:buNone/>
            </a:pPr>
            <a:r>
              <a:rPr lang="en-US" sz="1800" b="1" dirty="0"/>
              <a:t>2. </a:t>
            </a:r>
            <a:r>
              <a:rPr lang="en-US" sz="1800" b="1" dirty="0">
                <a:solidFill>
                  <a:srgbClr val="FF0000"/>
                </a:solidFill>
              </a:rPr>
              <a:t>Papillary dermis</a:t>
            </a:r>
          </a:p>
          <a:p>
            <a:pPr marL="0" indent="0">
              <a:buNone/>
            </a:pPr>
            <a:r>
              <a:rPr lang="en-US" sz="1800" dirty="0"/>
              <a:t>a. Similar thickness to epidermis</a:t>
            </a:r>
          </a:p>
          <a:p>
            <a:pPr marL="0" indent="0">
              <a:buNone/>
            </a:pPr>
            <a:r>
              <a:rPr lang="en-US" sz="1800" dirty="0"/>
              <a:t>b. High content of type III collagen, less type I</a:t>
            </a:r>
          </a:p>
          <a:p>
            <a:pPr marL="0" indent="0">
              <a:buNone/>
            </a:pPr>
            <a:r>
              <a:rPr lang="en-US" sz="1800" dirty="0"/>
              <a:t>c. Site of collagenase activity.</a:t>
            </a:r>
          </a:p>
          <a:p>
            <a:pPr marL="0" indent="0">
              <a:buNone/>
            </a:pPr>
            <a:r>
              <a:rPr lang="en-US" sz="1800" dirty="0"/>
              <a:t>d. Intertwines with the rete ridges of the epidermis.</a:t>
            </a:r>
          </a:p>
          <a:p>
            <a:pPr marL="0" indent="0">
              <a:buNone/>
            </a:pPr>
            <a:r>
              <a:rPr lang="en-US" sz="1800" dirty="0"/>
              <a:t>e. Contains terminal networks of Meissner corpuscles and capillaries.</a:t>
            </a:r>
          </a:p>
          <a:p>
            <a:pPr marL="0" indent="0">
              <a:buNone/>
            </a:pPr>
            <a:r>
              <a:rPr lang="en-US" sz="1800" b="1" dirty="0">
                <a:solidFill>
                  <a:srgbClr val="FF0000"/>
                </a:solidFill>
              </a:rPr>
              <a:t>3. Reticular dermis</a:t>
            </a:r>
          </a:p>
          <a:p>
            <a:pPr marL="0" indent="0">
              <a:buNone/>
            </a:pPr>
            <a:r>
              <a:rPr lang="en-US" sz="1800" dirty="0"/>
              <a:t>a. Majority of the dermal layer</a:t>
            </a:r>
          </a:p>
          <a:p>
            <a:pPr marL="0" indent="0">
              <a:buNone/>
            </a:pPr>
            <a:r>
              <a:rPr lang="en-US" sz="1800" dirty="0"/>
              <a:t>b. Mostly type I collagen bundles with elastic fibers between</a:t>
            </a:r>
          </a:p>
          <a:p>
            <a:pPr marL="0" indent="0">
              <a:buNone/>
            </a:pPr>
            <a:r>
              <a:rPr lang="en-US" sz="1800" dirty="0"/>
              <a:t>c. Contains roots of the hair, sebaceous glands, sweat glands, receptors, nails, and blood vessels</a:t>
            </a:r>
            <a:endParaRPr lang="ar-JO" sz="1800" dirty="0"/>
          </a:p>
        </p:txBody>
      </p:sp>
      <p:sp>
        <p:nvSpPr>
          <p:cNvPr id="2" name="TextBox 1"/>
          <p:cNvSpPr txBox="1"/>
          <p:nvPr/>
        </p:nvSpPr>
        <p:spPr>
          <a:xfrm>
            <a:off x="7772401" y="849088"/>
            <a:ext cx="3801291" cy="1015663"/>
          </a:xfrm>
          <a:prstGeom prst="rect">
            <a:avLst/>
          </a:prstGeom>
          <a:noFill/>
        </p:spPr>
        <p:txBody>
          <a:bodyPr wrap="square" rtlCol="0">
            <a:spAutoFit/>
          </a:bodyPr>
          <a:lstStyle/>
          <a:p>
            <a:r>
              <a:rPr lang="en-US" sz="2000" dirty="0" smtClean="0">
                <a:solidFill>
                  <a:srgbClr val="00B050"/>
                </a:solidFill>
              </a:rPr>
              <a:t>Dermis layers important in classification of tumors  esp. in case of malignant melanoma </a:t>
            </a:r>
            <a:endParaRPr lang="en-US" sz="2000" dirty="0">
              <a:solidFill>
                <a:srgbClr val="00B050"/>
              </a:solidFill>
            </a:endParaRPr>
          </a:p>
        </p:txBody>
      </p:sp>
    </p:spTree>
    <p:extLst>
      <p:ext uri="{BB962C8B-B14F-4D97-AF65-F5344CB8AC3E}">
        <p14:creationId xmlns:p14="http://schemas.microsoft.com/office/powerpoint/2010/main" val="4128683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359DC77-5BBE-4074-8F4F-D51EDB3AF006}"/>
              </a:ext>
            </a:extLst>
          </p:cNvPr>
          <p:cNvSpPr>
            <a:spLocks noGrp="1"/>
          </p:cNvSpPr>
          <p:nvPr>
            <p:ph idx="1"/>
          </p:nvPr>
        </p:nvSpPr>
        <p:spPr>
          <a:xfrm>
            <a:off x="838200" y="775855"/>
            <a:ext cx="10515600" cy="5401108"/>
          </a:xfrm>
        </p:spPr>
        <p:txBody>
          <a:bodyPr>
            <a:normAutofit/>
          </a:bodyPr>
          <a:lstStyle/>
          <a:p>
            <a:pPr marL="0" indent="0">
              <a:buNone/>
            </a:pPr>
            <a:r>
              <a:rPr lang="en-US" sz="1800" b="1" dirty="0"/>
              <a:t>2. Sentinel lymph node biopsy (SLNB)</a:t>
            </a:r>
          </a:p>
          <a:p>
            <a:pPr marL="0" indent="0">
              <a:buNone/>
            </a:pPr>
            <a:r>
              <a:rPr lang="en-US" sz="1800" dirty="0"/>
              <a:t>a. In the sentinel node theory, a sentinel node will be the first lymph node seeded by tumor cells, and therefore, excision of sentinel node(s) alone is adequate to determine nodal status. The morbidity of SLNB is considerably less than ELND. Sentinel node(s) can be detected in &gt;90% to 95% of patients. SLNB is now widely considered the standard of care.</a:t>
            </a:r>
          </a:p>
          <a:p>
            <a:pPr marL="0" indent="0">
              <a:buNone/>
            </a:pPr>
            <a:r>
              <a:rPr lang="en-US" sz="1800" dirty="0"/>
              <a:t>b. SLNB is performed in conjunction with wide local excision of the primary tumor. Lymphatic mapping is performed to determine the first lymph node that drains the primary tumor site (sentinel node).</a:t>
            </a:r>
          </a:p>
          <a:p>
            <a:pPr marL="0" indent="0">
              <a:buNone/>
            </a:pPr>
            <a:r>
              <a:rPr lang="en-US" sz="1800" dirty="0"/>
              <a:t>c. SLNB-positive patients undergo staged regional lymphadenectomy and may be candidates for adjuvant therapy.</a:t>
            </a:r>
          </a:p>
          <a:p>
            <a:pPr marL="0" indent="0">
              <a:buNone/>
            </a:pPr>
            <a:r>
              <a:rPr lang="en-US" sz="1800" dirty="0"/>
              <a:t>d. Preoperative nuclear imaging is performed with </a:t>
            </a:r>
            <a:r>
              <a:rPr lang="en-US" sz="1800" b="1" dirty="0"/>
              <a:t>radiolabeled colloid solution (technetium-99</a:t>
            </a:r>
            <a:r>
              <a:rPr lang="en-US" sz="1800" dirty="0"/>
              <a:t>) injected intradermally at the primary tumor. This can be done on the day of or day prior to surgery. Lymphoscintigraphic imaging localizes the sentinel node basin(s) (some tumor sites can drain to multiple basins).</a:t>
            </a:r>
            <a:endParaRPr lang="ar-JO" sz="1800" dirty="0"/>
          </a:p>
        </p:txBody>
      </p:sp>
    </p:spTree>
    <p:extLst>
      <p:ext uri="{BB962C8B-B14F-4D97-AF65-F5344CB8AC3E}">
        <p14:creationId xmlns:p14="http://schemas.microsoft.com/office/powerpoint/2010/main" val="277268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D8B58FA-6206-45B3-8945-C31C7B5B8852}"/>
              </a:ext>
            </a:extLst>
          </p:cNvPr>
          <p:cNvSpPr>
            <a:spLocks noGrp="1"/>
          </p:cNvSpPr>
          <p:nvPr>
            <p:ph idx="1"/>
          </p:nvPr>
        </p:nvSpPr>
        <p:spPr>
          <a:xfrm>
            <a:off x="838200" y="927654"/>
            <a:ext cx="10515600" cy="5249311"/>
          </a:xfrm>
        </p:spPr>
        <p:txBody>
          <a:bodyPr>
            <a:normAutofit/>
          </a:bodyPr>
          <a:lstStyle/>
          <a:p>
            <a:pPr marL="0" indent="0">
              <a:buNone/>
            </a:pPr>
            <a:r>
              <a:rPr lang="en-US" sz="1800" dirty="0"/>
              <a:t>e. In the operating room, a lymphangiography dye </a:t>
            </a:r>
            <a:r>
              <a:rPr lang="en-US" sz="1800" b="1" dirty="0"/>
              <a:t>(</a:t>
            </a:r>
            <a:r>
              <a:rPr lang="en-US" sz="1800" b="1" dirty="0" err="1"/>
              <a:t>lymphazurin</a:t>
            </a:r>
            <a:r>
              <a:rPr lang="en-US" sz="1800" b="1" dirty="0"/>
              <a:t> or methylene blue</a:t>
            </a:r>
            <a:r>
              <a:rPr lang="en-US" sz="1800" dirty="0"/>
              <a:t>) can be injected intradermally at the periphery of the primary tumor site prior to excision of the primary tumor.</a:t>
            </a:r>
          </a:p>
          <a:p>
            <a:pPr marL="0" indent="0">
              <a:buNone/>
            </a:pPr>
            <a:r>
              <a:rPr lang="en-US" sz="1800" dirty="0" err="1"/>
              <a:t>i</a:t>
            </a:r>
            <a:r>
              <a:rPr lang="en-US" sz="1800" dirty="0"/>
              <a:t>. Mark edges of the lesion before injection to avoid obscuring them with the dye and take care with the dye because spills are difficult to manage.</a:t>
            </a:r>
          </a:p>
          <a:p>
            <a:pPr marL="0" indent="0">
              <a:buNone/>
            </a:pPr>
            <a:r>
              <a:rPr lang="en-US" sz="1800" dirty="0"/>
              <a:t>ii. Potential sentinel nodes will appear blue when exploring the nodal basin, giving secondary confirmation to localization with Geiger counter detection of Tc99.</a:t>
            </a:r>
          </a:p>
          <a:p>
            <a:pPr marL="0" indent="0">
              <a:buNone/>
            </a:pPr>
            <a:r>
              <a:rPr lang="en-US" sz="1800" dirty="0"/>
              <a:t>iii. Dye injection may briefly interfere with pulse-oximeter readings; alert anesthesiologist at the time of injection.</a:t>
            </a:r>
          </a:p>
          <a:p>
            <a:pPr marL="0" indent="0">
              <a:buNone/>
            </a:pPr>
            <a:r>
              <a:rPr lang="en-US" sz="1800" dirty="0"/>
              <a:t>iv. Caution: Risk of allergy or anaphylaxis with dye injection</a:t>
            </a:r>
          </a:p>
          <a:p>
            <a:pPr marL="0" indent="0">
              <a:buNone/>
            </a:pPr>
            <a:r>
              <a:rPr lang="en-US" sz="1800" dirty="0"/>
              <a:t>f. Following excision of the primary tumor, drapes, instruments, gowns, and gloves are changed and regional lymph node basin(s) identified by lymphoscintigraphy are explored. All radioactive (“hot”) and/or blue nodes are excised.</a:t>
            </a:r>
          </a:p>
          <a:p>
            <a:pPr marL="0" indent="0">
              <a:buNone/>
            </a:pPr>
            <a:r>
              <a:rPr lang="en-US" sz="1800" dirty="0"/>
              <a:t>g. Histologic analysis of sentinel node with immunohistochemical staining identifies </a:t>
            </a:r>
            <a:r>
              <a:rPr lang="en-US" sz="1800" dirty="0" err="1"/>
              <a:t>micrometastases</a:t>
            </a:r>
            <a:r>
              <a:rPr lang="en-US" sz="1800" dirty="0"/>
              <a:t>. Permanent sections are required; frozen sections cannot reliably differentiate normal from neoplastic melanocytes.</a:t>
            </a:r>
            <a:endParaRPr lang="ar-JO" sz="1800" dirty="0"/>
          </a:p>
        </p:txBody>
      </p:sp>
    </p:spTree>
    <p:extLst>
      <p:ext uri="{BB962C8B-B14F-4D97-AF65-F5344CB8AC3E}">
        <p14:creationId xmlns:p14="http://schemas.microsoft.com/office/powerpoint/2010/main" val="306759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6033C9D-FCDE-41E9-BE94-C92E2D41ACF9}"/>
              </a:ext>
            </a:extLst>
          </p:cNvPr>
          <p:cNvSpPr>
            <a:spLocks noGrp="1"/>
          </p:cNvSpPr>
          <p:nvPr>
            <p:ph idx="1"/>
          </p:nvPr>
        </p:nvSpPr>
        <p:spPr>
          <a:xfrm>
            <a:off x="838200" y="581891"/>
            <a:ext cx="10515600" cy="5595072"/>
          </a:xfrm>
        </p:spPr>
        <p:txBody>
          <a:bodyPr>
            <a:normAutofit fontScale="92500" lnSpcReduction="10000"/>
          </a:bodyPr>
          <a:lstStyle/>
          <a:p>
            <a:pPr marL="0" indent="0">
              <a:buNone/>
            </a:pPr>
            <a:r>
              <a:rPr lang="en-US" sz="1800" b="1" dirty="0" smtClean="0">
                <a:solidFill>
                  <a:srgbClr val="00B050"/>
                </a:solidFill>
              </a:rPr>
              <a:t># In melanoma and SCC if LN is +</a:t>
            </a:r>
            <a:r>
              <a:rPr lang="en-US" sz="1800" b="1" dirty="0" err="1" smtClean="0">
                <a:solidFill>
                  <a:srgbClr val="00B050"/>
                </a:solidFill>
              </a:rPr>
              <a:t>ve</a:t>
            </a:r>
            <a:r>
              <a:rPr lang="en-US" sz="1800" b="1" dirty="0" smtClean="0">
                <a:solidFill>
                  <a:srgbClr val="00B050"/>
                </a:solidFill>
              </a:rPr>
              <a:t> we </a:t>
            </a:r>
            <a:r>
              <a:rPr lang="en-US" sz="1800" b="1" dirty="0" smtClean="0">
                <a:solidFill>
                  <a:srgbClr val="00B050"/>
                </a:solidFill>
                <a:sym typeface="Wingdings" panose="05000000000000000000" pitchFamily="2" charset="2"/>
              </a:rPr>
              <a:t> staging of LN </a:t>
            </a:r>
            <a:r>
              <a:rPr lang="en-US" sz="1800" b="1" dirty="0" err="1" smtClean="0">
                <a:solidFill>
                  <a:srgbClr val="00B050"/>
                </a:solidFill>
                <a:sym typeface="Wingdings" panose="05000000000000000000" pitchFamily="2" charset="2"/>
              </a:rPr>
              <a:t>mets</a:t>
            </a:r>
            <a:r>
              <a:rPr lang="en-US" sz="1800" b="1" dirty="0" smtClean="0">
                <a:solidFill>
                  <a:srgbClr val="00B050"/>
                </a:solidFill>
                <a:sym typeface="Wingdings" panose="05000000000000000000" pitchFamily="2" charset="2"/>
              </a:rPr>
              <a:t>  by chest /abdomen CT scan , if the </a:t>
            </a:r>
            <a:r>
              <a:rPr lang="en-US" sz="1800" b="1" dirty="0" err="1" smtClean="0">
                <a:solidFill>
                  <a:srgbClr val="00B050"/>
                </a:solidFill>
                <a:sym typeface="Wingdings" panose="05000000000000000000" pitchFamily="2" charset="2"/>
              </a:rPr>
              <a:t>pt</a:t>
            </a:r>
            <a:r>
              <a:rPr lang="en-US" sz="1800" b="1" dirty="0" smtClean="0">
                <a:solidFill>
                  <a:srgbClr val="00B050"/>
                </a:solidFill>
                <a:sym typeface="Wingdings" panose="05000000000000000000" pitchFamily="2" charset="2"/>
              </a:rPr>
              <a:t> has symptoms </a:t>
            </a:r>
          </a:p>
          <a:p>
            <a:pPr marL="0" indent="0">
              <a:buNone/>
            </a:pPr>
            <a:r>
              <a:rPr lang="en-US" sz="1800" b="1" dirty="0" smtClean="0">
                <a:solidFill>
                  <a:srgbClr val="00B050"/>
                </a:solidFill>
                <a:sym typeface="Wingdings" panose="05000000000000000000" pitchFamily="2" charset="2"/>
              </a:rPr>
              <a:t>Headache  brain </a:t>
            </a:r>
            <a:r>
              <a:rPr lang="en-US" sz="1800" b="1" dirty="0" err="1" smtClean="0">
                <a:solidFill>
                  <a:srgbClr val="00B050"/>
                </a:solidFill>
                <a:sym typeface="Wingdings" panose="05000000000000000000" pitchFamily="2" charset="2"/>
              </a:rPr>
              <a:t>ct</a:t>
            </a:r>
            <a:r>
              <a:rPr lang="en-US" sz="1800" b="1" dirty="0" smtClean="0">
                <a:solidFill>
                  <a:srgbClr val="00B050"/>
                </a:solidFill>
                <a:sym typeface="Wingdings" panose="05000000000000000000" pitchFamily="2" charset="2"/>
              </a:rPr>
              <a:t> </a:t>
            </a:r>
          </a:p>
          <a:p>
            <a:pPr marL="0" indent="0">
              <a:buNone/>
            </a:pPr>
            <a:r>
              <a:rPr lang="en-US" sz="1800" b="1" dirty="0" smtClean="0">
                <a:solidFill>
                  <a:srgbClr val="00B050"/>
                </a:solidFill>
                <a:sym typeface="Wingdings" panose="05000000000000000000" pitchFamily="2" charset="2"/>
              </a:rPr>
              <a:t>Elevated liver enzyme  liver u/s </a:t>
            </a:r>
            <a:endParaRPr lang="en-US" sz="1800" b="1" dirty="0" smtClean="0">
              <a:solidFill>
                <a:srgbClr val="00B050"/>
              </a:solidFill>
            </a:endParaRPr>
          </a:p>
          <a:p>
            <a:pPr marL="0" indent="0">
              <a:buNone/>
            </a:pPr>
            <a:r>
              <a:rPr lang="en-US" sz="1800" b="1" dirty="0" smtClean="0"/>
              <a:t>Surveillance </a:t>
            </a:r>
            <a:r>
              <a:rPr lang="en-US" sz="1800" b="1" dirty="0"/>
              <a:t>and treatment of melanoma recurrence</a:t>
            </a:r>
          </a:p>
          <a:p>
            <a:pPr marL="0" indent="0">
              <a:buNone/>
            </a:pPr>
            <a:endParaRPr lang="en-US" sz="1800" b="1" dirty="0"/>
          </a:p>
          <a:p>
            <a:pPr marL="342900" indent="-342900">
              <a:buAutoNum type="arabicPeriod"/>
            </a:pPr>
            <a:r>
              <a:rPr lang="en-US" sz="1800" dirty="0"/>
              <a:t>Asymptomatic patients should be seen every 3 to 4 months for 2 years, then every 6 months for 3 years, and then annually. The most accurate way to detect metastatic disease is to take a thorough history.</a:t>
            </a:r>
          </a:p>
          <a:p>
            <a:pPr marL="342900" indent="-342900">
              <a:buAutoNum type="arabicPeriod"/>
            </a:pPr>
            <a:endParaRPr lang="en-US" sz="1800" dirty="0"/>
          </a:p>
          <a:p>
            <a:pPr marL="0" indent="0">
              <a:buNone/>
            </a:pPr>
            <a:r>
              <a:rPr lang="en-US" sz="1800" dirty="0"/>
              <a:t>2</a:t>
            </a:r>
            <a:r>
              <a:rPr lang="en-US" sz="1800" b="1" dirty="0">
                <a:solidFill>
                  <a:srgbClr val="FF0000"/>
                </a:solidFill>
              </a:rPr>
              <a:t>. Chest X-ray </a:t>
            </a:r>
            <a:r>
              <a:rPr lang="en-US" sz="1800" b="1" dirty="0"/>
              <a:t>and liver function tests </a:t>
            </a:r>
            <a:r>
              <a:rPr lang="en-US" sz="1800" b="1" dirty="0">
                <a:solidFill>
                  <a:srgbClr val="FF0000"/>
                </a:solidFill>
              </a:rPr>
              <a:t>(LDH and alkaline phosphatase</a:t>
            </a:r>
            <a:r>
              <a:rPr lang="en-US" sz="1800" b="1" dirty="0"/>
              <a:t>) are usually sufficient; more extensive work-ups including CT scans have not altered outcomes.</a:t>
            </a:r>
          </a:p>
          <a:p>
            <a:pPr marL="0" indent="0">
              <a:buNone/>
            </a:pPr>
            <a:endParaRPr lang="en-US" sz="1800" b="1" dirty="0"/>
          </a:p>
          <a:p>
            <a:pPr marL="0" indent="0">
              <a:buNone/>
            </a:pPr>
            <a:r>
              <a:rPr lang="en-US" sz="1800" dirty="0"/>
              <a:t>3</a:t>
            </a:r>
            <a:r>
              <a:rPr lang="en-US" sz="1800" b="1" dirty="0"/>
              <a:t>. Local recurrences typically occur within 5 cm of the original lesion, usually within 3 to 5 years </a:t>
            </a:r>
            <a:r>
              <a:rPr lang="en-US" sz="1800" dirty="0"/>
              <a:t>after primary excision; most often this represents incomplete excision of the primary tumor.</a:t>
            </a:r>
          </a:p>
          <a:p>
            <a:pPr marL="0" indent="0">
              <a:buNone/>
            </a:pPr>
            <a:endParaRPr lang="en-US" sz="1800" dirty="0"/>
          </a:p>
          <a:p>
            <a:pPr marL="0" indent="0">
              <a:buNone/>
            </a:pPr>
            <a:r>
              <a:rPr lang="en-US" sz="1800" b="1" dirty="0"/>
              <a:t>4. The most common sites of recurrence are the skin, subcutaneous tissues, distant lymph nodes, then other sites (lung, liver, brain, bone, GI tract).</a:t>
            </a:r>
          </a:p>
          <a:p>
            <a:pPr marL="0" indent="0">
              <a:buNone/>
            </a:pPr>
            <a:r>
              <a:rPr lang="en-US" sz="1800" dirty="0"/>
              <a:t>5. Re-excision is the primary treatment for local, small, isolated lesions</a:t>
            </a:r>
          </a:p>
          <a:p>
            <a:pPr marL="0" indent="0">
              <a:buNone/>
            </a:pPr>
            <a:r>
              <a:rPr lang="en-US" sz="1800" dirty="0"/>
              <a:t>6. Surgery is effective for palliation in patients with isolated recurrences in skin, CNS, lung, or GI tract.</a:t>
            </a:r>
            <a:endParaRPr lang="ar-JO" sz="1800" dirty="0"/>
          </a:p>
        </p:txBody>
      </p:sp>
    </p:spTree>
    <p:extLst>
      <p:ext uri="{BB962C8B-B14F-4D97-AF65-F5344CB8AC3E}">
        <p14:creationId xmlns:p14="http://schemas.microsoft.com/office/powerpoint/2010/main" val="1973783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E8AFA71-EB14-4CC5-B67D-9E9376F41BFA}"/>
              </a:ext>
            </a:extLst>
          </p:cNvPr>
          <p:cNvSpPr>
            <a:spLocks noGrp="1"/>
          </p:cNvSpPr>
          <p:nvPr>
            <p:ph idx="1"/>
          </p:nvPr>
        </p:nvSpPr>
        <p:spPr>
          <a:xfrm>
            <a:off x="602673" y="617611"/>
            <a:ext cx="10515600" cy="5622781"/>
          </a:xfrm>
        </p:spPr>
        <p:txBody>
          <a:bodyPr>
            <a:normAutofit/>
          </a:bodyPr>
          <a:lstStyle/>
          <a:p>
            <a:pPr marL="0" indent="0">
              <a:buNone/>
            </a:pPr>
            <a:r>
              <a:rPr lang="en-US" sz="1800" b="1" dirty="0"/>
              <a:t>Chemotherapy</a:t>
            </a:r>
            <a:r>
              <a:rPr lang="en-US" sz="1800" dirty="0"/>
              <a:t>: Complete remission is rare. </a:t>
            </a:r>
            <a:r>
              <a:rPr lang="en-US" sz="1800" b="1" dirty="0" err="1"/>
              <a:t>Decarbazine</a:t>
            </a:r>
            <a:r>
              <a:rPr lang="en-US" sz="1800" b="1" dirty="0"/>
              <a:t> (DTIC), </a:t>
            </a:r>
            <a:r>
              <a:rPr lang="en-US" sz="1800" b="1" dirty="0" err="1"/>
              <a:t>carmustine</a:t>
            </a:r>
            <a:r>
              <a:rPr lang="en-US" sz="1800" b="1" dirty="0"/>
              <a:t>, cisplatin, and tamoxifen </a:t>
            </a:r>
            <a:r>
              <a:rPr lang="en-US" sz="1800" dirty="0"/>
              <a:t>in combination are most frequently used. Isolated </a:t>
            </a:r>
            <a:r>
              <a:rPr lang="en-US" sz="1800" dirty="0" err="1"/>
              <a:t>hyperthermic</a:t>
            </a:r>
            <a:r>
              <a:rPr lang="en-US" sz="1800" dirty="0"/>
              <a:t> limb perfusion for extensive extremity cutaneous disease (melphalan and tumor necrosis factor) is used at some centers</a:t>
            </a:r>
            <a:r>
              <a:rPr lang="en-US" sz="1800" dirty="0" smtClean="0"/>
              <a:t>. </a:t>
            </a:r>
            <a:r>
              <a:rPr lang="en-US" sz="1800" dirty="0" smtClean="0">
                <a:solidFill>
                  <a:schemeClr val="accent6">
                    <a:lumMod val="75000"/>
                  </a:schemeClr>
                </a:solidFill>
              </a:rPr>
              <a:t>Not effective against malignant melanoma </a:t>
            </a:r>
            <a:endParaRPr lang="en-US" sz="1800" dirty="0">
              <a:solidFill>
                <a:schemeClr val="accent6">
                  <a:lumMod val="75000"/>
                </a:schemeClr>
              </a:solidFill>
            </a:endParaRPr>
          </a:p>
          <a:p>
            <a:pPr marL="0" indent="0">
              <a:buNone/>
            </a:pPr>
            <a:endParaRPr lang="en-US" sz="1800" dirty="0"/>
          </a:p>
          <a:p>
            <a:pPr marL="0" indent="0">
              <a:buNone/>
            </a:pPr>
            <a:r>
              <a:rPr lang="en-US" sz="1800" b="1" dirty="0"/>
              <a:t>8. Cytokine </a:t>
            </a:r>
            <a:r>
              <a:rPr lang="en-US" sz="1800" dirty="0"/>
              <a:t>therapy has been demonstrated to produce relatively high levels of tumor response, albeit transient. FDA-approved regimens include </a:t>
            </a:r>
            <a:r>
              <a:rPr lang="en-US" sz="1800" b="1" dirty="0"/>
              <a:t>interferon-α (IFN-α) for stage III disease and interleukin-2 (IL-2) for stage IV disease</a:t>
            </a:r>
            <a:r>
              <a:rPr lang="en-US" sz="1800" dirty="0"/>
              <a:t>; however, these therapies demonstrate little or no improvement in overall survival.</a:t>
            </a:r>
          </a:p>
          <a:p>
            <a:pPr marL="0" indent="0">
              <a:buNone/>
            </a:pPr>
            <a:endParaRPr lang="en-US" sz="1800" dirty="0"/>
          </a:p>
          <a:p>
            <a:pPr marL="0" indent="0">
              <a:buNone/>
            </a:pPr>
            <a:r>
              <a:rPr lang="en-US" sz="1800" b="1" dirty="0"/>
              <a:t>9. Immunotherapies with monoclonal antibodies, tumor vaccines, and modified immune cells </a:t>
            </a:r>
            <a:r>
              <a:rPr lang="en-US" sz="1800" dirty="0"/>
              <a:t>have been the subject of active investigation for several decades. Despite a number of dramatic successes, these modalities have yet to prove applicable.</a:t>
            </a:r>
          </a:p>
          <a:p>
            <a:pPr marL="0" indent="0">
              <a:buNone/>
            </a:pPr>
            <a:endParaRPr lang="en-US" sz="1800" dirty="0"/>
          </a:p>
          <a:p>
            <a:pPr marL="0" indent="0">
              <a:buNone/>
            </a:pPr>
            <a:r>
              <a:rPr lang="en-US" sz="1800" b="1" dirty="0"/>
              <a:t>10. Selective cell-signaling inhibitors (e.g., vemurafenib) </a:t>
            </a:r>
            <a:r>
              <a:rPr lang="en-US" sz="1800" dirty="0"/>
              <a:t>have recently been developed and can produce dramatic tumor responses in appropriately chosen patients. Increases in survival time, however, do not translate to improve overall survival, as resistant melanomas return with added aggressiveness.</a:t>
            </a:r>
          </a:p>
          <a:p>
            <a:pPr marL="0" indent="0">
              <a:buNone/>
            </a:pPr>
            <a:r>
              <a:rPr lang="en-US" sz="1800" b="1" dirty="0"/>
              <a:t>11. Mean survival with disseminated disease is 6 months. Respiratory failure and CNS complications are the most common causes of death</a:t>
            </a:r>
            <a:endParaRPr lang="ar-JO" sz="1800" b="1" dirty="0"/>
          </a:p>
        </p:txBody>
      </p:sp>
    </p:spTree>
    <p:extLst>
      <p:ext uri="{BB962C8B-B14F-4D97-AF65-F5344CB8AC3E}">
        <p14:creationId xmlns:p14="http://schemas.microsoft.com/office/powerpoint/2010/main" val="222622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A085E3C-621C-4BC8-B0B7-6B5FC03385DF}"/>
              </a:ext>
            </a:extLst>
          </p:cNvPr>
          <p:cNvSpPr>
            <a:spLocks noGrp="1"/>
          </p:cNvSpPr>
          <p:nvPr>
            <p:ph idx="1"/>
          </p:nvPr>
        </p:nvSpPr>
        <p:spPr>
          <a:xfrm>
            <a:off x="838200" y="623455"/>
            <a:ext cx="10515600" cy="5553508"/>
          </a:xfrm>
        </p:spPr>
        <p:txBody>
          <a:bodyPr>
            <a:normAutofit/>
          </a:bodyPr>
          <a:lstStyle/>
          <a:p>
            <a:pPr marL="0" indent="0">
              <a:buNone/>
            </a:pPr>
            <a:r>
              <a:rPr lang="en-US" sz="1800" dirty="0"/>
              <a:t>Less common skin cancers</a:t>
            </a:r>
          </a:p>
          <a:p>
            <a:pPr marL="0" indent="0">
              <a:buNone/>
            </a:pPr>
            <a:r>
              <a:rPr lang="it-IT" sz="1800" b="1" dirty="0"/>
              <a:t>A. Merkel cell carcinoma (MCC)</a:t>
            </a:r>
          </a:p>
          <a:p>
            <a:pPr marL="0" indent="0">
              <a:buNone/>
            </a:pPr>
            <a:r>
              <a:rPr lang="en-US" sz="1800" dirty="0"/>
              <a:t>1. Rare, malignant neuroendocrine tumor arising within the dermis from cells of</a:t>
            </a:r>
          </a:p>
          <a:p>
            <a:pPr marL="0" indent="0">
              <a:buNone/>
            </a:pPr>
            <a:r>
              <a:rPr lang="en-US" sz="1800" dirty="0"/>
              <a:t>neural crest origin.</a:t>
            </a:r>
          </a:p>
          <a:p>
            <a:pPr marL="0" indent="0">
              <a:buNone/>
            </a:pPr>
            <a:r>
              <a:rPr lang="en-US" sz="1800" dirty="0"/>
              <a:t>2. Incidence is increasing for unknown reasons; 1,500 cases per year in the United States.</a:t>
            </a:r>
          </a:p>
          <a:p>
            <a:pPr marL="0" indent="0">
              <a:buNone/>
            </a:pPr>
            <a:r>
              <a:rPr lang="en-US" sz="1800" dirty="0"/>
              <a:t>3. Risk factors include age over 65; history of extensive sunlight exposure; fair skin; and immunosuppression (HIV; organ transplants).</a:t>
            </a:r>
          </a:p>
          <a:p>
            <a:pPr marL="0" indent="0">
              <a:buNone/>
            </a:pPr>
            <a:r>
              <a:rPr lang="en-US" sz="1800" dirty="0"/>
              <a:t>4. Recent research has implicated Merkel cell polyomavirus in 80% of MCC cases</a:t>
            </a:r>
          </a:p>
          <a:p>
            <a:pPr marL="0" indent="0">
              <a:buNone/>
            </a:pPr>
            <a:r>
              <a:rPr lang="en-US" sz="1800" dirty="0"/>
              <a:t>5. Presents as a purple to red </a:t>
            </a:r>
            <a:r>
              <a:rPr lang="en-US" sz="1800" dirty="0" err="1"/>
              <a:t>papulonodule</a:t>
            </a:r>
            <a:r>
              <a:rPr lang="en-US" sz="1800" dirty="0"/>
              <a:t> or indurated plaque; 50% involve the head and neck, 40% the extremities, and 10% the trunk.</a:t>
            </a:r>
          </a:p>
          <a:p>
            <a:pPr marL="0" indent="0">
              <a:buNone/>
            </a:pPr>
            <a:r>
              <a:rPr lang="en-US" sz="1800" b="1" dirty="0"/>
              <a:t>6. MCC is aggressive, with radial spread, high local recurrence, and regional and systemic metastasis</a:t>
            </a:r>
            <a:r>
              <a:rPr lang="en-US" sz="1800" dirty="0"/>
              <a:t>.</a:t>
            </a:r>
          </a:p>
          <a:p>
            <a:pPr marL="0" indent="0">
              <a:buNone/>
            </a:pPr>
            <a:r>
              <a:rPr lang="en-US" sz="1800" b="1" dirty="0"/>
              <a:t>7. Treatment involves local excision with wide (up to 3 cm) margins; SLN biopsy, and postoperative radiation started several weeks later.</a:t>
            </a:r>
          </a:p>
          <a:p>
            <a:pPr marL="0" indent="0">
              <a:buNone/>
            </a:pPr>
            <a:r>
              <a:rPr lang="en-US" sz="1800" dirty="0"/>
              <a:t>8. Poor prognosis; 50% survival at five years.</a:t>
            </a:r>
            <a:endParaRPr lang="ar-JO" sz="1800" dirty="0"/>
          </a:p>
        </p:txBody>
      </p:sp>
    </p:spTree>
    <p:extLst>
      <p:ext uri="{BB962C8B-B14F-4D97-AF65-F5344CB8AC3E}">
        <p14:creationId xmlns:p14="http://schemas.microsoft.com/office/powerpoint/2010/main" val="320058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11EECC4-9E0D-4167-98C5-9CE4B70A6FBD}"/>
              </a:ext>
            </a:extLst>
          </p:cNvPr>
          <p:cNvSpPr>
            <a:spLocks noGrp="1"/>
          </p:cNvSpPr>
          <p:nvPr>
            <p:ph idx="1"/>
          </p:nvPr>
        </p:nvSpPr>
        <p:spPr>
          <a:xfrm>
            <a:off x="838200" y="997527"/>
            <a:ext cx="10515600" cy="5179436"/>
          </a:xfrm>
        </p:spPr>
        <p:txBody>
          <a:bodyPr>
            <a:normAutofit/>
          </a:bodyPr>
          <a:lstStyle/>
          <a:p>
            <a:pPr marL="0" indent="0">
              <a:buNone/>
            </a:pPr>
            <a:r>
              <a:rPr lang="en-US" sz="1800" b="1" dirty="0"/>
              <a:t>B. Microcystic adnexal carcinoma</a:t>
            </a:r>
          </a:p>
          <a:p>
            <a:pPr marL="0" indent="0">
              <a:buNone/>
            </a:pPr>
            <a:r>
              <a:rPr lang="en-US" sz="1800" dirty="0"/>
              <a:t>1. Pathophysiology is subject of debate, but many authors support dual follicular</a:t>
            </a:r>
          </a:p>
          <a:p>
            <a:pPr marL="0" indent="0">
              <a:buNone/>
            </a:pPr>
            <a:r>
              <a:rPr lang="en-US" sz="1800" dirty="0"/>
              <a:t>and eccrine differentiation.</a:t>
            </a:r>
          </a:p>
          <a:p>
            <a:pPr marL="0" indent="0">
              <a:buNone/>
            </a:pPr>
            <a:r>
              <a:rPr lang="en-US" sz="1800" dirty="0"/>
              <a:t>2. Tumor is invasive and locally destructive.</a:t>
            </a:r>
          </a:p>
          <a:p>
            <a:pPr marL="0" indent="0">
              <a:buNone/>
            </a:pPr>
            <a:r>
              <a:rPr lang="en-US" sz="1800" dirty="0"/>
              <a:t>3. Presents as a white to pink papule–plaque primarily on the head and neck.</a:t>
            </a:r>
          </a:p>
          <a:p>
            <a:pPr marL="0" indent="0">
              <a:buNone/>
            </a:pPr>
            <a:endParaRPr lang="en-US" sz="1800" dirty="0"/>
          </a:p>
          <a:p>
            <a:pPr marL="0" indent="0">
              <a:buNone/>
            </a:pPr>
            <a:r>
              <a:rPr lang="en-US" sz="1800" b="1" dirty="0"/>
              <a:t>C. Sebaceous gland carcinoma</a:t>
            </a:r>
          </a:p>
          <a:p>
            <a:pPr marL="0" indent="0">
              <a:buNone/>
            </a:pPr>
            <a:r>
              <a:rPr lang="en-US" sz="1800" dirty="0"/>
              <a:t>1. Malignant tumor derived from adnexal epithelium of sebaceous glands.</a:t>
            </a:r>
          </a:p>
          <a:p>
            <a:pPr marL="0" indent="0">
              <a:buNone/>
            </a:pPr>
            <a:r>
              <a:rPr lang="en-US" sz="1800" dirty="0"/>
              <a:t>2. Most are periocular; sebaceous gland carcinomas elsewhere are vanishingly rare.</a:t>
            </a:r>
          </a:p>
          <a:p>
            <a:pPr marL="0" indent="0">
              <a:buNone/>
            </a:pPr>
            <a:r>
              <a:rPr lang="en-US" sz="1800" dirty="0"/>
              <a:t>3. Yellowish to pink, slowly growing </a:t>
            </a:r>
            <a:r>
              <a:rPr lang="en-US" sz="1800" dirty="0" err="1"/>
              <a:t>papulonodule</a:t>
            </a:r>
            <a:r>
              <a:rPr lang="en-US" sz="1800" dirty="0"/>
              <a:t> on eyelid (resembles chalazion).</a:t>
            </a:r>
            <a:endParaRPr lang="ar-JO" sz="1800" dirty="0"/>
          </a:p>
        </p:txBody>
      </p:sp>
    </p:spTree>
    <p:extLst>
      <p:ext uri="{BB962C8B-B14F-4D97-AF65-F5344CB8AC3E}">
        <p14:creationId xmlns:p14="http://schemas.microsoft.com/office/powerpoint/2010/main" val="171725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75" y="222070"/>
            <a:ext cx="10515600" cy="6204857"/>
          </a:xfrm>
        </p:spPr>
        <p:txBody>
          <a:bodyPr>
            <a:normAutofit/>
          </a:bodyPr>
          <a:lstStyle/>
          <a:p>
            <a:r>
              <a:rPr lang="en-US" b="1" dirty="0" smtClean="0">
                <a:solidFill>
                  <a:srgbClr val="00B050"/>
                </a:solidFill>
              </a:rPr>
              <a:t>BCC</a:t>
            </a:r>
          </a:p>
          <a:p>
            <a:pPr lvl="1"/>
            <a:r>
              <a:rPr lang="en-US" dirty="0" smtClean="0">
                <a:solidFill>
                  <a:srgbClr val="00B050"/>
                </a:solidFill>
              </a:rPr>
              <a:t>Wide local excision only </a:t>
            </a:r>
          </a:p>
          <a:p>
            <a:pPr lvl="1"/>
            <a:r>
              <a:rPr lang="en-US" dirty="0" smtClean="0">
                <a:solidFill>
                  <a:srgbClr val="00B050"/>
                </a:solidFill>
              </a:rPr>
              <a:t>No need to post op chemo or radiotherapy </a:t>
            </a:r>
          </a:p>
          <a:p>
            <a:endParaRPr lang="en-US" b="1" dirty="0">
              <a:solidFill>
                <a:srgbClr val="00B050"/>
              </a:solidFill>
            </a:endParaRPr>
          </a:p>
          <a:p>
            <a:r>
              <a:rPr lang="en-US" b="1" dirty="0" smtClean="0">
                <a:solidFill>
                  <a:srgbClr val="00B050"/>
                </a:solidFill>
              </a:rPr>
              <a:t>SCC</a:t>
            </a:r>
          </a:p>
          <a:p>
            <a:pPr lvl="1"/>
            <a:r>
              <a:rPr lang="en-US" dirty="0" smtClean="0">
                <a:solidFill>
                  <a:srgbClr val="00B050"/>
                </a:solidFill>
              </a:rPr>
              <a:t>Wide local excision </a:t>
            </a:r>
          </a:p>
          <a:p>
            <a:pPr lvl="1"/>
            <a:r>
              <a:rPr lang="en-US" dirty="0" smtClean="0">
                <a:solidFill>
                  <a:srgbClr val="00B050"/>
                </a:solidFill>
              </a:rPr>
              <a:t>Staging </a:t>
            </a:r>
          </a:p>
          <a:p>
            <a:pPr lvl="1"/>
            <a:r>
              <a:rPr lang="en-US" dirty="0" smtClean="0">
                <a:solidFill>
                  <a:srgbClr val="00B050"/>
                </a:solidFill>
              </a:rPr>
              <a:t>More than T3 </a:t>
            </a:r>
            <a:r>
              <a:rPr lang="en-US" dirty="0" smtClean="0">
                <a:solidFill>
                  <a:srgbClr val="00B050"/>
                </a:solidFill>
                <a:sym typeface="Wingdings" panose="05000000000000000000" pitchFamily="2" charset="2"/>
              </a:rPr>
              <a:t> LN biopsy </a:t>
            </a:r>
          </a:p>
          <a:p>
            <a:pPr lvl="1"/>
            <a:r>
              <a:rPr lang="en-US" dirty="0" smtClean="0">
                <a:solidFill>
                  <a:srgbClr val="00B050"/>
                </a:solidFill>
                <a:sym typeface="Wingdings" panose="05000000000000000000" pitchFamily="2" charset="2"/>
              </a:rPr>
              <a:t>Post op radiotherapy , ( post op chemo isn’t effective ) </a:t>
            </a:r>
            <a:endParaRPr lang="en-US" dirty="0" smtClean="0">
              <a:solidFill>
                <a:srgbClr val="00B050"/>
              </a:solidFill>
            </a:endParaRPr>
          </a:p>
          <a:p>
            <a:endParaRPr lang="en-US" b="1" dirty="0">
              <a:solidFill>
                <a:srgbClr val="00B050"/>
              </a:solidFill>
            </a:endParaRPr>
          </a:p>
          <a:p>
            <a:r>
              <a:rPr lang="en-US" b="1" dirty="0" smtClean="0">
                <a:solidFill>
                  <a:srgbClr val="00B050"/>
                </a:solidFill>
              </a:rPr>
              <a:t>Malignant Melanoma </a:t>
            </a:r>
          </a:p>
          <a:p>
            <a:pPr lvl="1"/>
            <a:r>
              <a:rPr lang="en-US" dirty="0" smtClean="0">
                <a:solidFill>
                  <a:srgbClr val="00B050"/>
                </a:solidFill>
              </a:rPr>
              <a:t>Biopsy </a:t>
            </a:r>
            <a:r>
              <a:rPr lang="en-US" dirty="0" smtClean="0">
                <a:solidFill>
                  <a:srgbClr val="00B050"/>
                </a:solidFill>
                <a:sym typeface="Wingdings" panose="05000000000000000000" pitchFamily="2" charset="2"/>
              </a:rPr>
              <a:t> according to depth  wide local excision </a:t>
            </a:r>
          </a:p>
          <a:p>
            <a:pPr lvl="1"/>
            <a:r>
              <a:rPr lang="en-US" dirty="0" smtClean="0">
                <a:solidFill>
                  <a:srgbClr val="00B050"/>
                </a:solidFill>
                <a:sym typeface="Wingdings" panose="05000000000000000000" pitchFamily="2" charset="2"/>
              </a:rPr>
              <a:t>Post op chemo and radiotherapy </a:t>
            </a:r>
            <a:endParaRPr lang="en-US" dirty="0" smtClean="0">
              <a:solidFill>
                <a:srgbClr val="00B050"/>
              </a:solidFill>
            </a:endParaRPr>
          </a:p>
          <a:p>
            <a:endParaRPr lang="en-US" dirty="0"/>
          </a:p>
        </p:txBody>
      </p:sp>
    </p:spTree>
    <p:extLst>
      <p:ext uri="{BB962C8B-B14F-4D97-AF65-F5344CB8AC3E}">
        <p14:creationId xmlns:p14="http://schemas.microsoft.com/office/powerpoint/2010/main" val="402087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5EB06CA-E1FB-473E-A235-54109EACB484}"/>
              </a:ext>
            </a:extLst>
          </p:cNvPr>
          <p:cNvSpPr>
            <a:spLocks noGrp="1"/>
          </p:cNvSpPr>
          <p:nvPr>
            <p:ph idx="1"/>
          </p:nvPr>
        </p:nvSpPr>
        <p:spPr>
          <a:xfrm>
            <a:off x="838200" y="1073428"/>
            <a:ext cx="10515600" cy="5103537"/>
          </a:xfrm>
        </p:spPr>
        <p:txBody>
          <a:bodyPr>
            <a:normAutofit/>
          </a:bodyPr>
          <a:lstStyle/>
          <a:p>
            <a:pPr marL="0" indent="0">
              <a:buNone/>
            </a:pPr>
            <a:r>
              <a:rPr lang="en-US" sz="3000" b="1" dirty="0"/>
              <a:t>C. Tissue components </a:t>
            </a:r>
          </a:p>
          <a:p>
            <a:pPr marL="0" indent="0">
              <a:buNone/>
            </a:pPr>
            <a:r>
              <a:rPr lang="en-US" sz="1800" b="1" dirty="0"/>
              <a:t>a. </a:t>
            </a:r>
            <a:r>
              <a:rPr lang="en-US" sz="1800" b="1" dirty="0">
                <a:solidFill>
                  <a:srgbClr val="FF0000"/>
                </a:solidFill>
              </a:rPr>
              <a:t>Collagen</a:t>
            </a:r>
          </a:p>
          <a:p>
            <a:pPr marL="0" indent="0">
              <a:buNone/>
            </a:pPr>
            <a:r>
              <a:rPr lang="en-US" sz="1800" dirty="0" err="1"/>
              <a:t>i</a:t>
            </a:r>
            <a:r>
              <a:rPr lang="en-US" sz="1800" dirty="0"/>
              <a:t>. Tensile strength</a:t>
            </a:r>
          </a:p>
          <a:p>
            <a:pPr marL="0" indent="0">
              <a:buNone/>
            </a:pPr>
            <a:r>
              <a:rPr lang="en-US" sz="1800" dirty="0"/>
              <a:t>ii. Type I to type III—4:1 ratio in adult skin</a:t>
            </a:r>
          </a:p>
          <a:p>
            <a:pPr marL="0" indent="0">
              <a:buNone/>
            </a:pPr>
            <a:r>
              <a:rPr lang="en-US" sz="1800" dirty="0"/>
              <a:t>iii. Immature scar type I to type III—2:1 ratio in adult skin.</a:t>
            </a:r>
          </a:p>
          <a:p>
            <a:pPr marL="0" indent="0">
              <a:buNone/>
            </a:pPr>
            <a:r>
              <a:rPr lang="en-US" sz="1800" b="1" dirty="0"/>
              <a:t>b. </a:t>
            </a:r>
            <a:r>
              <a:rPr lang="en-US" sz="1800" b="1" dirty="0">
                <a:solidFill>
                  <a:srgbClr val="FF0000"/>
                </a:solidFill>
              </a:rPr>
              <a:t>Elastin</a:t>
            </a:r>
          </a:p>
          <a:p>
            <a:pPr marL="0" indent="0">
              <a:buNone/>
            </a:pPr>
            <a:r>
              <a:rPr lang="en-US" sz="1800" dirty="0" err="1"/>
              <a:t>i</a:t>
            </a:r>
            <a:r>
              <a:rPr lang="en-US" sz="1800" dirty="0"/>
              <a:t>. Interdigitates with collagen</a:t>
            </a:r>
          </a:p>
          <a:p>
            <a:pPr marL="0" indent="0">
              <a:buNone/>
            </a:pPr>
            <a:r>
              <a:rPr lang="en-US" sz="1800" dirty="0"/>
              <a:t>ii. Important in skin recoil and decreases with aging</a:t>
            </a:r>
          </a:p>
          <a:p>
            <a:pPr marL="0" indent="0">
              <a:buNone/>
            </a:pPr>
            <a:r>
              <a:rPr lang="en-US" sz="1800" dirty="0"/>
              <a:t>iii. Composed of the protein fibrillin</a:t>
            </a:r>
          </a:p>
          <a:p>
            <a:pPr marL="0" indent="0">
              <a:buNone/>
            </a:pPr>
            <a:r>
              <a:rPr lang="en-US" sz="1800" b="1" dirty="0"/>
              <a:t>c. Ground substance</a:t>
            </a:r>
          </a:p>
          <a:p>
            <a:pPr marL="0" indent="0">
              <a:buNone/>
            </a:pPr>
            <a:r>
              <a:rPr lang="en-US" sz="1800" dirty="0" err="1"/>
              <a:t>i</a:t>
            </a:r>
            <a:r>
              <a:rPr lang="en-US" sz="1800" dirty="0"/>
              <a:t>. Noncellular component of extracellular matrix with fibers</a:t>
            </a:r>
          </a:p>
          <a:p>
            <a:pPr marL="0" indent="0">
              <a:buNone/>
            </a:pPr>
            <a:r>
              <a:rPr lang="en-US" sz="1800" dirty="0"/>
              <a:t>ii. Composed of glycosaminoglycans (hyaluronic acid and proteoglycans)</a:t>
            </a:r>
            <a:endParaRPr lang="ar-JO" sz="1800" dirty="0"/>
          </a:p>
        </p:txBody>
      </p:sp>
    </p:spTree>
    <p:extLst>
      <p:ext uri="{BB962C8B-B14F-4D97-AF65-F5344CB8AC3E}">
        <p14:creationId xmlns:p14="http://schemas.microsoft.com/office/powerpoint/2010/main" val="226037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9F75E-1FF1-4D33-B1C8-0D43D4B1B238}"/>
              </a:ext>
            </a:extLst>
          </p:cNvPr>
          <p:cNvSpPr>
            <a:spLocks noGrp="1"/>
          </p:cNvSpPr>
          <p:nvPr>
            <p:ph type="title"/>
          </p:nvPr>
        </p:nvSpPr>
        <p:spPr/>
        <p:txBody>
          <a:bodyPr/>
          <a:lstStyle/>
          <a:p>
            <a:r>
              <a:rPr lang="en-US" b="1" dirty="0"/>
              <a:t>Skin malignancies</a:t>
            </a:r>
            <a:endParaRPr lang="ar-JO" b="1" dirty="0"/>
          </a:p>
        </p:txBody>
      </p:sp>
      <p:sp>
        <p:nvSpPr>
          <p:cNvPr id="3" name="Content Placeholder 2">
            <a:extLst>
              <a:ext uri="{FF2B5EF4-FFF2-40B4-BE49-F238E27FC236}">
                <a16:creationId xmlns="" xmlns:a16="http://schemas.microsoft.com/office/drawing/2014/main" id="{A4D9117B-6A1B-45D8-8D42-B69C6F2B0E7F}"/>
              </a:ext>
            </a:extLst>
          </p:cNvPr>
          <p:cNvSpPr>
            <a:spLocks noGrp="1"/>
          </p:cNvSpPr>
          <p:nvPr>
            <p:ph idx="1"/>
          </p:nvPr>
        </p:nvSpPr>
        <p:spPr/>
        <p:txBody>
          <a:bodyPr>
            <a:normAutofit/>
          </a:bodyPr>
          <a:lstStyle/>
          <a:p>
            <a:pPr marL="0" indent="0">
              <a:buNone/>
            </a:pPr>
            <a:endParaRPr lang="en-US" sz="1800" dirty="0"/>
          </a:p>
          <a:p>
            <a:pPr marL="0" indent="0">
              <a:buNone/>
            </a:pPr>
            <a:r>
              <a:rPr lang="en-US" sz="1800" dirty="0"/>
              <a:t>A. Generally grouped into three types </a:t>
            </a:r>
            <a:r>
              <a:rPr lang="en-US" sz="1800" dirty="0" smtClean="0"/>
              <a:t>( listed </a:t>
            </a:r>
            <a:r>
              <a:rPr lang="en-US" sz="1800" dirty="0"/>
              <a:t>from </a:t>
            </a:r>
            <a:r>
              <a:rPr lang="en-US" sz="1800" dirty="0">
                <a:solidFill>
                  <a:srgbClr val="FF0000"/>
                </a:solidFill>
              </a:rPr>
              <a:t>most common to </a:t>
            </a:r>
            <a:r>
              <a:rPr lang="en-US" sz="1800" dirty="0" smtClean="0">
                <a:solidFill>
                  <a:srgbClr val="FF0000"/>
                </a:solidFill>
              </a:rPr>
              <a:t>least </a:t>
            </a:r>
            <a:r>
              <a:rPr lang="en-US" sz="1800" dirty="0" smtClean="0"/>
              <a:t>)</a:t>
            </a:r>
            <a:endParaRPr lang="en-US" sz="1800" dirty="0"/>
          </a:p>
          <a:p>
            <a:pPr marL="0" indent="0">
              <a:buNone/>
            </a:pPr>
            <a:r>
              <a:rPr lang="it-IT" sz="1800" b="1" dirty="0"/>
              <a:t>B. Basal cell carcinoma </a:t>
            </a:r>
            <a:r>
              <a:rPr lang="it-IT" sz="1800" b="1" dirty="0">
                <a:solidFill>
                  <a:srgbClr val="FF0000"/>
                </a:solidFill>
              </a:rPr>
              <a:t>(BCC</a:t>
            </a:r>
            <a:r>
              <a:rPr lang="it-IT" sz="1800" b="1" dirty="0" smtClean="0">
                <a:solidFill>
                  <a:srgbClr val="FF0000"/>
                </a:solidFill>
              </a:rPr>
              <a:t>) </a:t>
            </a:r>
            <a:r>
              <a:rPr lang="it-IT" sz="1800" b="1" dirty="0" smtClean="0"/>
              <a:t>&gt; </a:t>
            </a:r>
            <a:r>
              <a:rPr lang="en-US" sz="1800" b="1" dirty="0" smtClean="0">
                <a:solidFill>
                  <a:srgbClr val="00B050"/>
                </a:solidFill>
              </a:rPr>
              <a:t>(most </a:t>
            </a:r>
            <a:r>
              <a:rPr lang="en-US" sz="1800" b="1" dirty="0">
                <a:solidFill>
                  <a:srgbClr val="00B050"/>
                </a:solidFill>
              </a:rPr>
              <a:t>common and better prognosis </a:t>
            </a:r>
            <a:r>
              <a:rPr lang="en-US" sz="1800" b="1" dirty="0" smtClean="0">
                <a:solidFill>
                  <a:srgbClr val="00B050"/>
                </a:solidFill>
              </a:rPr>
              <a:t>)</a:t>
            </a:r>
            <a:endParaRPr lang="it-IT" sz="1800" b="1" dirty="0">
              <a:solidFill>
                <a:srgbClr val="FF0000"/>
              </a:solidFill>
            </a:endParaRPr>
          </a:p>
          <a:p>
            <a:pPr marL="0" indent="0">
              <a:buNone/>
            </a:pPr>
            <a:r>
              <a:rPr lang="en-US" sz="1800" b="1" dirty="0"/>
              <a:t>C. Squamous cell carcinoma </a:t>
            </a:r>
            <a:r>
              <a:rPr lang="en-US" sz="1800" b="1" dirty="0">
                <a:solidFill>
                  <a:srgbClr val="FF0000"/>
                </a:solidFill>
              </a:rPr>
              <a:t>(SCC)</a:t>
            </a:r>
          </a:p>
          <a:p>
            <a:pPr marL="0" indent="0">
              <a:buNone/>
            </a:pPr>
            <a:r>
              <a:rPr lang="en-US" sz="1800" b="1" dirty="0"/>
              <a:t>D. </a:t>
            </a:r>
            <a:r>
              <a:rPr lang="en-US" sz="1800" b="1" dirty="0" smtClean="0">
                <a:solidFill>
                  <a:srgbClr val="FF0000"/>
                </a:solidFill>
              </a:rPr>
              <a:t>Melanoma</a:t>
            </a:r>
            <a:r>
              <a:rPr lang="en-US" sz="1800" b="1" dirty="0" smtClean="0"/>
              <a:t> &gt; </a:t>
            </a:r>
            <a:r>
              <a:rPr lang="en-US" sz="1800" b="1" dirty="0" smtClean="0">
                <a:solidFill>
                  <a:srgbClr val="00B050"/>
                </a:solidFill>
              </a:rPr>
              <a:t>( worse prognosis )</a:t>
            </a:r>
            <a:endParaRPr lang="en-US" sz="1800" b="1" dirty="0">
              <a:solidFill>
                <a:srgbClr val="00B050"/>
              </a:solidFill>
            </a:endParaRPr>
          </a:p>
          <a:p>
            <a:pPr marL="0" indent="0">
              <a:buNone/>
            </a:pPr>
            <a:endParaRPr lang="en-US" sz="1800" dirty="0"/>
          </a:p>
          <a:p>
            <a:pPr marL="0" indent="0">
              <a:buNone/>
            </a:pPr>
            <a:r>
              <a:rPr lang="en-US" sz="1800" b="1" dirty="0"/>
              <a:t>1. </a:t>
            </a:r>
            <a:r>
              <a:rPr lang="en-US" sz="1800" b="1" dirty="0">
                <a:solidFill>
                  <a:srgbClr val="FF0000"/>
                </a:solidFill>
              </a:rPr>
              <a:t>The ratio </a:t>
            </a:r>
            <a:r>
              <a:rPr lang="en-US" sz="1800" b="1" dirty="0"/>
              <a:t>of BCC to SCC to melanoma is ≈</a:t>
            </a:r>
            <a:r>
              <a:rPr lang="en-US" sz="1800" b="1" dirty="0" smtClean="0"/>
              <a:t>40:10:1 </a:t>
            </a:r>
            <a:r>
              <a:rPr lang="en-US" sz="1800" b="1" dirty="0" smtClean="0">
                <a:solidFill>
                  <a:srgbClr val="00B050"/>
                </a:solidFill>
              </a:rPr>
              <a:t>( BCC is the most common the SCC then melanoma )</a:t>
            </a:r>
            <a:endParaRPr lang="en-US" sz="1800" b="1" dirty="0">
              <a:solidFill>
                <a:srgbClr val="00B050"/>
              </a:solidFill>
            </a:endParaRPr>
          </a:p>
        </p:txBody>
      </p:sp>
    </p:spTree>
    <p:extLst>
      <p:ext uri="{BB962C8B-B14F-4D97-AF65-F5344CB8AC3E}">
        <p14:creationId xmlns:p14="http://schemas.microsoft.com/office/powerpoint/2010/main" val="222615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D4F4F9-5436-4FD2-ADE1-A71331630DB9}"/>
              </a:ext>
            </a:extLst>
          </p:cNvPr>
          <p:cNvSpPr>
            <a:spLocks noGrp="1"/>
          </p:cNvSpPr>
          <p:nvPr>
            <p:ph type="title"/>
          </p:nvPr>
        </p:nvSpPr>
        <p:spPr/>
        <p:txBody>
          <a:bodyPr>
            <a:normAutofit/>
          </a:bodyPr>
          <a:lstStyle/>
          <a:p>
            <a:r>
              <a:rPr lang="en-US" b="1" dirty="0"/>
              <a:t>Basal Cell Carcinoma (BCC)</a:t>
            </a:r>
            <a:endParaRPr lang="ar-JO" b="1" dirty="0"/>
          </a:p>
        </p:txBody>
      </p:sp>
      <p:sp>
        <p:nvSpPr>
          <p:cNvPr id="3" name="Content Placeholder 2">
            <a:extLst>
              <a:ext uri="{FF2B5EF4-FFF2-40B4-BE49-F238E27FC236}">
                <a16:creationId xmlns="" xmlns:a16="http://schemas.microsoft.com/office/drawing/2014/main" id="{6EB1B01D-7E72-41F4-A374-05DDFB819E0E}"/>
              </a:ext>
            </a:extLst>
          </p:cNvPr>
          <p:cNvSpPr>
            <a:spLocks noGrp="1"/>
          </p:cNvSpPr>
          <p:nvPr>
            <p:ph idx="1"/>
          </p:nvPr>
        </p:nvSpPr>
        <p:spPr/>
        <p:txBody>
          <a:bodyPr>
            <a:normAutofit/>
          </a:bodyPr>
          <a:lstStyle/>
          <a:p>
            <a:pPr marL="0" indent="0">
              <a:buNone/>
            </a:pPr>
            <a:r>
              <a:rPr lang="en-US" b="1" dirty="0"/>
              <a:t>Incidence</a:t>
            </a:r>
          </a:p>
          <a:p>
            <a:pPr marL="0" indent="0">
              <a:buNone/>
            </a:pPr>
            <a:r>
              <a:rPr lang="en-US" sz="1800" dirty="0"/>
              <a:t>1. BCC is the </a:t>
            </a:r>
            <a:r>
              <a:rPr lang="en-US" sz="1800" b="1" dirty="0">
                <a:solidFill>
                  <a:srgbClr val="FF0000"/>
                </a:solidFill>
              </a:rPr>
              <a:t>most common skin </a:t>
            </a:r>
            <a:r>
              <a:rPr lang="en-US" sz="1800" b="1" dirty="0" smtClean="0">
                <a:solidFill>
                  <a:srgbClr val="FF0000"/>
                </a:solidFill>
              </a:rPr>
              <a:t>cancer , </a:t>
            </a:r>
            <a:r>
              <a:rPr lang="en-US" sz="1800" dirty="0"/>
              <a:t>accounting for </a:t>
            </a:r>
            <a:r>
              <a:rPr lang="en-US" sz="1800" b="1" dirty="0">
                <a:solidFill>
                  <a:srgbClr val="FF0000"/>
                </a:solidFill>
              </a:rPr>
              <a:t>≈80% </a:t>
            </a:r>
            <a:r>
              <a:rPr lang="en-US" sz="1800" dirty="0"/>
              <a:t>of all skin cancers.</a:t>
            </a:r>
          </a:p>
          <a:p>
            <a:pPr marL="0" indent="0">
              <a:buNone/>
            </a:pPr>
            <a:r>
              <a:rPr lang="en-US" sz="1800" dirty="0"/>
              <a:t>2. Roughly 2.8 million new cases per year in the United States.</a:t>
            </a:r>
            <a:endParaRPr lang="ar-JO" sz="1800" dirty="0"/>
          </a:p>
        </p:txBody>
      </p:sp>
    </p:spTree>
    <p:extLst>
      <p:ext uri="{BB962C8B-B14F-4D97-AF65-F5344CB8AC3E}">
        <p14:creationId xmlns:p14="http://schemas.microsoft.com/office/powerpoint/2010/main" val="188840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4629846-F6E4-4DE9-82E9-3E3D678F11E1}"/>
              </a:ext>
            </a:extLst>
          </p:cNvPr>
          <p:cNvSpPr>
            <a:spLocks noGrp="1"/>
          </p:cNvSpPr>
          <p:nvPr>
            <p:ph idx="1"/>
          </p:nvPr>
        </p:nvSpPr>
        <p:spPr>
          <a:xfrm>
            <a:off x="826477" y="654454"/>
            <a:ext cx="10515600" cy="5381833"/>
          </a:xfrm>
        </p:spPr>
        <p:txBody>
          <a:bodyPr>
            <a:normAutofit fontScale="85000" lnSpcReduction="10000"/>
          </a:bodyPr>
          <a:lstStyle/>
          <a:p>
            <a:pPr marL="0" indent="0">
              <a:buNone/>
            </a:pPr>
            <a:r>
              <a:rPr lang="en-US" sz="3000" dirty="0"/>
              <a:t>Risk </a:t>
            </a:r>
            <a:r>
              <a:rPr lang="en-US" sz="3000" dirty="0" smtClean="0"/>
              <a:t>factors of BCC </a:t>
            </a:r>
            <a:r>
              <a:rPr lang="en-US" sz="3000" dirty="0" smtClean="0">
                <a:solidFill>
                  <a:srgbClr val="00B050"/>
                </a:solidFill>
              </a:rPr>
              <a:t>( if there is a risk factor in the </a:t>
            </a:r>
            <a:r>
              <a:rPr lang="en-US" sz="3000" dirty="0" err="1" smtClean="0">
                <a:solidFill>
                  <a:srgbClr val="00B050"/>
                </a:solidFill>
              </a:rPr>
              <a:t>Hx</a:t>
            </a:r>
            <a:r>
              <a:rPr lang="en-US" sz="3000" dirty="0" smtClean="0">
                <a:solidFill>
                  <a:srgbClr val="00B050"/>
                </a:solidFill>
              </a:rPr>
              <a:t> think of malignancy )</a:t>
            </a:r>
            <a:endParaRPr lang="en-US" sz="3000" dirty="0">
              <a:solidFill>
                <a:srgbClr val="00B050"/>
              </a:solidFill>
            </a:endParaRPr>
          </a:p>
          <a:p>
            <a:pPr marL="0" indent="0">
              <a:buNone/>
            </a:pPr>
            <a:r>
              <a:rPr lang="en-US" sz="1900" b="1" dirty="0"/>
              <a:t>1. </a:t>
            </a:r>
            <a:r>
              <a:rPr lang="en-US" sz="1900" b="1" dirty="0">
                <a:solidFill>
                  <a:srgbClr val="FF0000"/>
                </a:solidFill>
              </a:rPr>
              <a:t>Sun exposure </a:t>
            </a:r>
            <a:r>
              <a:rPr lang="en-US" sz="1900" dirty="0"/>
              <a:t>(increased with lower latitudes, high altitude</a:t>
            </a:r>
            <a:r>
              <a:rPr lang="en-US" sz="1900" dirty="0" smtClean="0">
                <a:solidFill>
                  <a:schemeClr val="accent6">
                    <a:lumMod val="75000"/>
                  </a:schemeClr>
                </a:solidFill>
              </a:rPr>
              <a:t>) </a:t>
            </a:r>
            <a:r>
              <a:rPr lang="en-US" sz="1900" dirty="0" smtClean="0"/>
              <a:t>: </a:t>
            </a:r>
            <a:r>
              <a:rPr lang="en-US" sz="1900" dirty="0"/>
              <a:t>36% of BCCs originate from the area of previously diagnosed actinic keratosis (AKs), but have distinct cells of origin. </a:t>
            </a:r>
            <a:r>
              <a:rPr lang="en-US" sz="1900" b="1" dirty="0">
                <a:solidFill>
                  <a:srgbClr val="00B050"/>
                </a:solidFill>
              </a:rPr>
              <a:t>+ </a:t>
            </a:r>
            <a:r>
              <a:rPr lang="en-US" sz="1900" b="1" dirty="0" smtClean="0">
                <a:solidFill>
                  <a:srgbClr val="00B050"/>
                </a:solidFill>
              </a:rPr>
              <a:t>occupation : ( degree of exposure to sun ) </a:t>
            </a:r>
            <a:endParaRPr lang="en-US" sz="1900" b="1" dirty="0">
              <a:solidFill>
                <a:srgbClr val="00B050"/>
              </a:solidFill>
            </a:endParaRPr>
          </a:p>
          <a:p>
            <a:pPr marL="0" indent="0">
              <a:buNone/>
            </a:pPr>
            <a:endParaRPr lang="en-US" sz="1900" dirty="0"/>
          </a:p>
          <a:p>
            <a:pPr marL="0" indent="0">
              <a:buNone/>
            </a:pPr>
            <a:r>
              <a:rPr lang="en-US" sz="1900" b="1" dirty="0"/>
              <a:t>2. </a:t>
            </a:r>
            <a:r>
              <a:rPr lang="en-US" sz="1900" b="1" dirty="0">
                <a:solidFill>
                  <a:srgbClr val="FF0000"/>
                </a:solidFill>
              </a:rPr>
              <a:t>Advancing </a:t>
            </a:r>
            <a:r>
              <a:rPr lang="en-US" sz="1900" b="1" dirty="0" smtClean="0">
                <a:solidFill>
                  <a:srgbClr val="FF0000"/>
                </a:solidFill>
              </a:rPr>
              <a:t>age</a:t>
            </a:r>
            <a:r>
              <a:rPr lang="en-US" sz="1900" b="1" dirty="0" smtClean="0">
                <a:solidFill>
                  <a:srgbClr val="00B050"/>
                </a:solidFill>
              </a:rPr>
              <a:t> ( risk increase with age )</a:t>
            </a:r>
            <a:endParaRPr lang="en-US" sz="1900" b="1" dirty="0">
              <a:solidFill>
                <a:srgbClr val="00B050"/>
              </a:solidFill>
            </a:endParaRPr>
          </a:p>
          <a:p>
            <a:pPr marL="0" indent="0">
              <a:buNone/>
            </a:pPr>
            <a:endParaRPr lang="en-US" sz="1900" b="1" dirty="0"/>
          </a:p>
          <a:p>
            <a:pPr marL="0" indent="0">
              <a:buNone/>
            </a:pPr>
            <a:r>
              <a:rPr lang="en-US" sz="1900" b="1" dirty="0"/>
              <a:t>3. Fair complexion</a:t>
            </a:r>
          </a:p>
          <a:p>
            <a:pPr marL="0" indent="0">
              <a:buNone/>
            </a:pPr>
            <a:endParaRPr lang="en-US" sz="1900" b="1" dirty="0"/>
          </a:p>
          <a:p>
            <a:pPr marL="0" indent="0">
              <a:buNone/>
            </a:pPr>
            <a:r>
              <a:rPr lang="en-US" sz="1900" b="1" dirty="0"/>
              <a:t>4. </a:t>
            </a:r>
            <a:r>
              <a:rPr lang="en-US" sz="1900" b="1" dirty="0">
                <a:solidFill>
                  <a:srgbClr val="FF0000"/>
                </a:solidFill>
              </a:rPr>
              <a:t>Long-term exposure to psoralens and UVA therapy </a:t>
            </a:r>
            <a:r>
              <a:rPr lang="en-US" sz="1900" dirty="0"/>
              <a:t>(i.e., PUVA therapy </a:t>
            </a:r>
            <a:r>
              <a:rPr lang="en-US" sz="1900" dirty="0" err="1"/>
              <a:t>forpsoriasis</a:t>
            </a:r>
            <a:r>
              <a:rPr lang="en-US" sz="1900" dirty="0"/>
              <a:t>)</a:t>
            </a:r>
          </a:p>
          <a:p>
            <a:pPr marL="0" indent="0">
              <a:buNone/>
            </a:pPr>
            <a:endParaRPr lang="en-US" sz="1900" dirty="0"/>
          </a:p>
          <a:p>
            <a:pPr marL="0" indent="0">
              <a:buNone/>
            </a:pPr>
            <a:r>
              <a:rPr lang="en-US" sz="1900" b="1" dirty="0"/>
              <a:t>5. </a:t>
            </a:r>
            <a:r>
              <a:rPr lang="en-US" sz="1900" b="1" dirty="0">
                <a:solidFill>
                  <a:srgbClr val="FF0000"/>
                </a:solidFill>
              </a:rPr>
              <a:t>Immunosuppression</a:t>
            </a:r>
            <a:r>
              <a:rPr lang="en-US" sz="1900" dirty="0"/>
              <a:t>, most commonly seen in </a:t>
            </a:r>
            <a:r>
              <a:rPr lang="en-US" sz="1900" u="sng" dirty="0"/>
              <a:t>transplant patients</a:t>
            </a:r>
          </a:p>
          <a:p>
            <a:pPr marL="0" indent="0">
              <a:buNone/>
            </a:pPr>
            <a:endParaRPr lang="en-US" sz="1900" dirty="0"/>
          </a:p>
          <a:p>
            <a:pPr marL="0" indent="0">
              <a:buNone/>
            </a:pPr>
            <a:r>
              <a:rPr lang="en-US" sz="1900" b="1" dirty="0"/>
              <a:t>6. Nevus </a:t>
            </a:r>
            <a:r>
              <a:rPr lang="en-US" sz="1900" b="1" dirty="0" err="1"/>
              <a:t>sebaceus</a:t>
            </a:r>
            <a:r>
              <a:rPr lang="en-US" sz="1900" b="1" dirty="0"/>
              <a:t> of </a:t>
            </a:r>
            <a:r>
              <a:rPr lang="en-US" sz="1900" b="1" dirty="0" err="1"/>
              <a:t>Jadassohn</a:t>
            </a:r>
            <a:r>
              <a:rPr lang="en-US" sz="1900" dirty="0"/>
              <a:t>, a superficial skin lesion typically in the head and neck regions, presents as an irregular, raised, yellow to pink, non–</a:t>
            </a:r>
            <a:r>
              <a:rPr lang="en-US" sz="1900" dirty="0" err="1"/>
              <a:t>hairbearing</a:t>
            </a:r>
            <a:r>
              <a:rPr lang="en-US" sz="1900" dirty="0"/>
              <a:t> raised mass. They are usually present at birth or develop in early childhood, and approximately 15% undergo malignant transformation to BCC.</a:t>
            </a:r>
          </a:p>
          <a:p>
            <a:pPr marL="0" indent="0">
              <a:buNone/>
            </a:pPr>
            <a:endParaRPr lang="en-US" sz="1900" dirty="0"/>
          </a:p>
          <a:p>
            <a:pPr marL="0" indent="0">
              <a:buNone/>
            </a:pPr>
            <a:r>
              <a:rPr lang="en-US" sz="1900" b="1" dirty="0"/>
              <a:t>7. </a:t>
            </a:r>
            <a:r>
              <a:rPr lang="en-US" sz="1900" b="1" dirty="0">
                <a:solidFill>
                  <a:srgbClr val="FF0000"/>
                </a:solidFill>
              </a:rPr>
              <a:t>Arsenic exposure</a:t>
            </a:r>
            <a:endParaRPr lang="ar-JO" sz="1900" b="1" dirty="0">
              <a:solidFill>
                <a:srgbClr val="FF0000"/>
              </a:solidFill>
            </a:endParaRPr>
          </a:p>
        </p:txBody>
      </p:sp>
    </p:spTree>
    <p:extLst>
      <p:ext uri="{BB962C8B-B14F-4D97-AF65-F5344CB8AC3E}">
        <p14:creationId xmlns:p14="http://schemas.microsoft.com/office/powerpoint/2010/main" val="3172045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2713</TotalTime>
  <Words>5558</Words>
  <Application>Microsoft Office PowerPoint</Application>
  <PresentationFormat>Custom</PresentationFormat>
  <Paragraphs>520</Paragraphs>
  <Slides>56</Slides>
  <Notes>1</Notes>
  <HiddenSlides>17</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Office Theme</vt:lpstr>
      <vt:lpstr>1_Office Theme</vt:lpstr>
      <vt:lpstr>Skin Tumors  </vt:lpstr>
      <vt:lpstr>Skin Tumors  </vt:lpstr>
      <vt:lpstr>Skin embryology</vt:lpstr>
      <vt:lpstr>Skin histology</vt:lpstr>
      <vt:lpstr>PowerPoint Presentation</vt:lpstr>
      <vt:lpstr>PowerPoint Presentation</vt:lpstr>
      <vt:lpstr>Skin malignancies</vt:lpstr>
      <vt:lpstr>Basal Cell Carcinoma (BCC)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Squamous Cell Carcinoma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Melanoma : least common ,, most aggressive </vt:lpstr>
      <vt:lpstr>PowerPoint Presentation</vt:lpstr>
      <vt:lpstr>PowerPoint Presentation</vt:lpstr>
      <vt:lpstr>PowerPoint Presentation</vt:lpstr>
      <vt:lpstr>PowerPoint Presentation</vt:lpstr>
      <vt:lpstr>PowerPoint Presentation</vt:lpstr>
      <vt:lpstr>PowerPoint Presentation</vt:lpstr>
      <vt:lpstr>melanoma disease biology and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 and staging of melanoma</vt:lpstr>
      <vt:lpstr>PowerPoint Presentation</vt:lpstr>
      <vt:lpstr># Very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saleh</dc:creator>
  <cp:lastModifiedBy>Rabai </cp:lastModifiedBy>
  <cp:revision>105</cp:revision>
  <dcterms:created xsi:type="dcterms:W3CDTF">2020-02-06T17:16:49Z</dcterms:created>
  <dcterms:modified xsi:type="dcterms:W3CDTF">2020-02-25T01:12:49Z</dcterms:modified>
</cp:coreProperties>
</file>