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70"/>
  </p:notesMasterIdLst>
  <p:sldIdLst>
    <p:sldId id="265" r:id="rId2"/>
    <p:sldId id="266" r:id="rId3"/>
    <p:sldId id="342" r:id="rId4"/>
    <p:sldId id="268" r:id="rId5"/>
    <p:sldId id="269" r:id="rId6"/>
    <p:sldId id="270" r:id="rId7"/>
    <p:sldId id="271" r:id="rId8"/>
    <p:sldId id="273" r:id="rId9"/>
    <p:sldId id="274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343" r:id="rId29"/>
    <p:sldId id="325" r:id="rId30"/>
    <p:sldId id="329" r:id="rId31"/>
    <p:sldId id="327" r:id="rId32"/>
    <p:sldId id="296" r:id="rId33"/>
    <p:sldId id="297" r:id="rId34"/>
    <p:sldId id="298" r:id="rId35"/>
    <p:sldId id="331" r:id="rId36"/>
    <p:sldId id="299" r:id="rId37"/>
    <p:sldId id="334" r:id="rId38"/>
    <p:sldId id="335" r:id="rId39"/>
    <p:sldId id="300" r:id="rId40"/>
    <p:sldId id="301" r:id="rId41"/>
    <p:sldId id="302" r:id="rId42"/>
    <p:sldId id="303" r:id="rId43"/>
    <p:sldId id="304" r:id="rId44"/>
    <p:sldId id="305" r:id="rId45"/>
    <p:sldId id="337" r:id="rId46"/>
    <p:sldId id="338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40" r:id="rId63"/>
    <p:sldId id="341" r:id="rId64"/>
    <p:sldId id="321" r:id="rId65"/>
    <p:sldId id="322" r:id="rId66"/>
    <p:sldId id="323" r:id="rId67"/>
    <p:sldId id="324" r:id="rId68"/>
    <p:sldId id="263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5C4FA-3F19-4AA4-A306-761DF8E06C08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8C76A-5CD4-462E-BDA3-58BEBF2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01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1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thazar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althazar"/>
                <a:buNone/>
              </a:pPr>
              <a:t>12</a:t>
            </a:fld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83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919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431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302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10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53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thazar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althazar"/>
                <a:buNone/>
              </a:pPr>
              <a:t>18</a:t>
            </a:fld>
            <a:endParaRPr/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025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076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10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557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428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8178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04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067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thazar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althazar"/>
                <a:buNone/>
              </a:pPr>
              <a:t>25</a:t>
            </a:fld>
            <a:endParaRPr/>
          </a:p>
        </p:txBody>
      </p:sp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71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lthazar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Balthazar"/>
                <a:ea typeface="Balthazar"/>
                <a:cs typeface="Balthazar"/>
                <a:sym typeface="Balthazar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Balthazar"/>
                <a:buNone/>
              </a:pPr>
              <a:t>26</a:t>
            </a:fld>
            <a:endParaRPr/>
          </a:p>
        </p:txBody>
      </p:sp>
      <p:sp>
        <p:nvSpPr>
          <p:cNvPr id="253" name="Google Shape;2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260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000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8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547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852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377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542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B8102-A3DA-4CB5-9734-268868B35E13}" type="slidenum">
              <a:rPr lang="ar-SA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  <p:extLst>
      <p:ext uri="{BB962C8B-B14F-4D97-AF65-F5344CB8AC3E}">
        <p14:creationId xmlns:p14="http://schemas.microsoft.com/office/powerpoint/2010/main" val="4085376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39</a:t>
            </a:fld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649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40</a:t>
            </a:fld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980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156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750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43</a:t>
            </a:fld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000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913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7EBD7AF-CA0C-4432-8856-9B1B378B8A1E}" type="slidenum">
              <a:rPr lang="ar-SA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1036398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75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1307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186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HPLC</a:t>
            </a:r>
            <a:endParaRPr/>
          </a:p>
        </p:txBody>
      </p:sp>
      <p:sp>
        <p:nvSpPr>
          <p:cNvPr id="270" name="Google Shape;270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978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369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4401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52</a:t>
            </a:fld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50" tIns="46025" rIns="92050" bIns="460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264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2769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21935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581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0916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44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92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2377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5786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5877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4020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871843F-A698-4C3D-ACEC-47F25A9DD09C}" type="slidenum">
              <a:rPr lang="ar-SA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</p:spTree>
    <p:extLst>
      <p:ext uri="{BB962C8B-B14F-4D97-AF65-F5344CB8AC3E}">
        <p14:creationId xmlns:p14="http://schemas.microsoft.com/office/powerpoint/2010/main" val="1849970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4910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426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66</a:t>
            </a:fld>
            <a:endParaRPr/>
          </a:p>
        </p:txBody>
      </p:sp>
      <p:sp>
        <p:nvSpPr>
          <p:cNvPr id="368" name="Google Shape;3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--/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αα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thal minor, asymptomatic more common in Asia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Higher risk of producing offspring with severe a thalassemia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/-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thal minor, asymptomatic more common in Africa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1623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3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27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14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20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75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15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2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1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8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2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3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4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46B8-FEF3-4358-BFEA-EA98F17DC739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9EDB7-64D0-4BDF-A62B-D15117459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209800" y="609600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2500" lnSpcReduction="2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ts val="2000"/>
            </a:pPr>
            <a:endParaRPr sz="2000" dirty="0">
              <a:solidFill>
                <a:srgbClr val="898989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888888"/>
              </a:buClr>
              <a:buSzPts val="2000"/>
            </a:pPr>
            <a:endParaRPr sz="2000" dirty="0">
              <a:solidFill>
                <a:srgbClr val="898989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rgbClr val="888888"/>
              </a:buClr>
              <a:buSzPts val="2000"/>
            </a:pPr>
            <a:endParaRPr sz="2000" dirty="0">
              <a:solidFill>
                <a:srgbClr val="898989"/>
              </a:solidFill>
              <a:latin typeface="Balthazar"/>
              <a:ea typeface="Balthazar"/>
              <a:cs typeface="Balthazar"/>
              <a:sym typeface="Balthazar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dk1"/>
              </a:buClr>
              <a:buSzPts val="3500"/>
            </a:pPr>
            <a:r>
              <a:rPr lang="en-US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Hemolytic </a:t>
            </a:r>
            <a:r>
              <a:rPr lang="en-US" sz="35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Anemia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dk1"/>
              </a:buClr>
              <a:buSzPts val="3500"/>
            </a:pPr>
            <a:r>
              <a:rPr lang="en-US" sz="3500" b="1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Hemoglobinopathies</a:t>
            </a:r>
            <a:endParaRPr dirty="0"/>
          </a:p>
        </p:txBody>
      </p:sp>
      <p:sp>
        <p:nvSpPr>
          <p:cNvPr id="102" name="Google Shape;102;p15"/>
          <p:cNvSpPr txBox="1"/>
          <p:nvPr/>
        </p:nvSpPr>
        <p:spPr>
          <a:xfrm>
            <a:off x="1787236" y="4807527"/>
            <a:ext cx="4953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dirty="0" err="1" smtClean="0">
                <a:latin typeface="Balthazar"/>
                <a:ea typeface="Balthazar"/>
                <a:cs typeface="Balthazar"/>
                <a:sym typeface="Balthazar"/>
              </a:rPr>
              <a:t>Sura</a:t>
            </a:r>
            <a:r>
              <a:rPr lang="en-US" dirty="0" smtClean="0">
                <a:latin typeface="Balthazar"/>
                <a:ea typeface="Balthazar"/>
                <a:cs typeface="Balthazar"/>
                <a:sym typeface="Balthazar"/>
              </a:rPr>
              <a:t> Al </a:t>
            </a:r>
            <a:r>
              <a:rPr lang="en-US" dirty="0" err="1" smtClean="0">
                <a:latin typeface="Balthazar"/>
                <a:ea typeface="Balthazar"/>
                <a:cs typeface="Balthazar"/>
                <a:sym typeface="Balthazar"/>
              </a:rPr>
              <a:t>Rawabdeh</a:t>
            </a:r>
            <a:r>
              <a:rPr lang="en-US" dirty="0" smtClean="0">
                <a:latin typeface="Balthazar"/>
                <a:ea typeface="Balthazar"/>
                <a:cs typeface="Balthazar"/>
                <a:sym typeface="Balthazar"/>
              </a:rPr>
              <a:t> MD</a:t>
            </a:r>
          </a:p>
          <a:p>
            <a:pPr>
              <a:buClr>
                <a:schemeClr val="dk1"/>
              </a:buClr>
              <a:buSzPts val="1800"/>
            </a:pPr>
            <a:r>
              <a:rPr lang="en-US" dirty="0" smtClean="0">
                <a:latin typeface="Balthazar"/>
                <a:sym typeface="Balthazar"/>
              </a:rPr>
              <a:t>3 - April- 2023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1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1440873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HEREDITARY SPHEROCYTOSIS</a:t>
            </a:r>
            <a:endParaRPr dirty="0"/>
          </a:p>
        </p:txBody>
      </p:sp>
      <p:sp>
        <p:nvSpPr>
          <p:cNvPr id="153" name="Google Shape;153;p24"/>
          <p:cNvSpPr txBox="1">
            <a:spLocks noGrp="1"/>
          </p:cNvSpPr>
          <p:nvPr>
            <p:ph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Inherited</a:t>
            </a: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defect in red cell </a:t>
            </a: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membrane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Fromation of </a:t>
            </a:r>
            <a:r>
              <a:rPr lang="en-US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spherocytes</a:t>
            </a: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nondeformable cells: highly vulnerable to sequestration and destruction in the spleen</a:t>
            </a:r>
            <a:endParaRPr/>
          </a:p>
        </p:txBody>
      </p:sp>
      <p:pic>
        <p:nvPicPr>
          <p:cNvPr id="154" name="Google Shape;154;p24" descr="S01871-013-f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973" y="4419600"/>
            <a:ext cx="7137400" cy="243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5903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HEREDITARY SPHEROCYTOSIS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idx="1"/>
          </p:nvPr>
        </p:nvSpPr>
        <p:spPr>
          <a:xfrm>
            <a:off x="443346" y="1417637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Etiology: mutations in </a:t>
            </a:r>
            <a:r>
              <a:rPr lang="en-US" b="1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Spectrin</a:t>
            </a:r>
            <a:r>
              <a:rPr lang="en-US" b="1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Ankyrin</a:t>
            </a:r>
            <a:r>
              <a:rPr lang="en-US" b="1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, and band 3</a:t>
            </a:r>
            <a:endParaRPr dirty="0">
              <a:latin typeface="Arial Rounded MT Bold" panose="020F0704030504030204" pitchFamily="34" charset="0"/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General features:</a:t>
            </a:r>
            <a:endParaRPr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Autosomal dominant </a:t>
            </a: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trait</a:t>
            </a:r>
            <a:endParaRPr sz="1800"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Spherocytes</a:t>
            </a: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 in peripheral blood: </a:t>
            </a: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Dark red, lack central pallor, Increase MCHC</a:t>
            </a:r>
            <a:endParaRPr sz="1800"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High reticulocyte count</a:t>
            </a:r>
            <a:endParaRPr sz="1800"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Increased osmotic fragility especially after incubation for 24 hours at 37</a:t>
            </a:r>
            <a:r>
              <a:rPr lang="en-US" sz="1800" baseline="30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o</a:t>
            </a: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C (in hypotonic)</a:t>
            </a:r>
            <a:endParaRPr sz="1800"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Destruction in the spleen</a:t>
            </a:r>
            <a:endParaRPr sz="1800"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Splenomegaly</a:t>
            </a:r>
            <a:endParaRPr sz="1800" dirty="0">
              <a:latin typeface="Arial Rounded MT Bold" panose="020F0704030504030204" pitchFamily="34" charset="0"/>
            </a:endParaRPr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18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Splenectomy helps in correcting anemia, but red cell defect persist</a:t>
            </a:r>
            <a:endParaRPr sz="1800" dirty="0">
              <a:latin typeface="Arial Rounded MT Bold" panose="020F0704030504030204" pitchFamily="34" charset="0"/>
            </a:endParaRPr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2066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25582"/>
            <a:ext cx="5535612" cy="426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331" y="3137431"/>
            <a:ext cx="5096669" cy="37205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267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CLINICAL</a:t>
            </a:r>
            <a:r>
              <a:rPr lang="en-US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3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FEATURES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idx="1"/>
          </p:nvPr>
        </p:nvSpPr>
        <p:spPr>
          <a:xfrm>
            <a:off x="734291" y="151707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Anemia, splenomegaly and jaundice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Severity of anemia correlates with </a:t>
            </a:r>
            <a:r>
              <a:rPr lang="en-US" sz="32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spectrin</a:t>
            </a:r>
            <a:r>
              <a:rPr lang="en-US"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deficiency.</a:t>
            </a:r>
            <a:endParaRPr dirty="0"/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sz="32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Complications</a:t>
            </a:r>
            <a:r>
              <a:rPr lang="en-US"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Gallbladder stones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Aplastic crisis: Due to infection by Parvovirus B19</a:t>
            </a:r>
            <a:endParaRPr dirty="0"/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530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-381000" y="226897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4000" b="1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G6PD Deficiency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420310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2057400" y="381000"/>
            <a:ext cx="8001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Role of glucose-6-phosphate dehydrogenase (G6PD) in defense against oxidant injury</a:t>
            </a:r>
            <a:endParaRPr/>
          </a:p>
        </p:txBody>
      </p:sp>
      <p:pic>
        <p:nvPicPr>
          <p:cNvPr id="183" name="Google Shape;183;p29"/>
          <p:cNvPicPr preferRelativeResize="0">
            <a:picLocks noGrp="1"/>
          </p:cNvPicPr>
          <p:nvPr>
            <p:ph type="body" sz="half" idx="2"/>
          </p:nvPr>
        </p:nvPicPr>
        <p:blipFill rotWithShape="1">
          <a:blip r:embed="rId3">
            <a:alphaModFix/>
          </a:blip>
          <a:srcRect r="10"/>
          <a:stretch/>
        </p:blipFill>
        <p:spPr>
          <a:xfrm>
            <a:off x="2916382" y="2209800"/>
            <a:ext cx="4761000" cy="40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The disposal of H2O2, a potential oxidant, is dependent on the adequacy of reduced glutathione (GSH), which is generated by the action of NADPH. The synthesis of NADPH is dependent on the activity of G6PD</a:t>
            </a:r>
            <a:endParaRPr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G6PD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idx="1"/>
          </p:nvPr>
        </p:nvSpPr>
        <p:spPr>
          <a:xfrm>
            <a:off x="581890" y="1704109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G6PD gene  located on chromosome X.</a:t>
            </a:r>
            <a:endParaRPr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342900" indent="-1905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000" dirty="0">
              <a:solidFill>
                <a:schemeClr val="tx1"/>
              </a:solidFill>
              <a:latin typeface="Arial Rounded MT Bold" panose="020F0704030504030204" pitchFamily="34" charset="0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85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Decrease in GSH causes hemolysis in cells exposed to oxidant agent.</a:t>
            </a:r>
            <a:endParaRPr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342900" indent="-190500">
              <a:lnSpc>
                <a:spcPct val="85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000" dirty="0">
              <a:solidFill>
                <a:schemeClr val="tx1"/>
              </a:solidFill>
              <a:latin typeface="Arial Rounded MT Bold" panose="020F0704030504030204" pitchFamily="34" charset="0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85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In the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A-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(African) type: Normal enzyme but decrease half life</a:t>
            </a:r>
            <a:endParaRPr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Only aging RBCs have decreased G6PD</a:t>
            </a:r>
            <a:endParaRPr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000" dirty="0">
              <a:solidFill>
                <a:schemeClr val="tx1"/>
              </a:solidFill>
              <a:latin typeface="Arial Rounded MT Bold" panose="020F0704030504030204" pitchFamily="34" charset="0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85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(Med) </a:t>
            </a:r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editerranean type: more severe, Enzyme deficiency</a:t>
            </a:r>
            <a:endParaRPr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tx1"/>
              </a:solidFill>
              <a:latin typeface="Arial Rounded MT Bold" panose="020F0704030504030204" pitchFamily="34" charset="0"/>
              <a:ea typeface="Corbel"/>
              <a:cs typeface="Corbel"/>
              <a:sym typeface="Corbel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6624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G6PD deficiency </a:t>
            </a:r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idx="1"/>
          </p:nvPr>
        </p:nvSpPr>
        <p:spPr>
          <a:xfrm>
            <a:off x="775854" y="1662546"/>
            <a:ext cx="8229600" cy="475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Patients are </a:t>
            </a:r>
            <a:r>
              <a:rPr lang="en-US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asymptomatic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until exposed to environmental factors that produce oxidants and so hemolysis:</a:t>
            </a:r>
            <a:endParaRPr dirty="0"/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Drugs: </a:t>
            </a:r>
            <a:r>
              <a:rPr lang="en-US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eg</a:t>
            </a: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Antimalarial, sulfonamides, </a:t>
            </a:r>
            <a:r>
              <a:rPr lang="en-US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furantoins</a:t>
            </a: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,…etc.</a:t>
            </a:r>
            <a:endParaRPr sz="2000" dirty="0"/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Favism</a:t>
            </a:r>
            <a:endParaRPr sz="2000" dirty="0"/>
          </a:p>
          <a:p>
            <a:pPr marL="742950" lvl="1" indent="-28575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Products of free radicals in infections.</a:t>
            </a:r>
            <a:endParaRPr sz="2000" dirty="0"/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0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Features of Extra/Intravascular hemolysis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Oxidation leads to </a:t>
            </a:r>
            <a:r>
              <a:rPr lang="en-US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denaturation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of globin chains, and precipitation at membranes forming </a:t>
            </a:r>
            <a:r>
              <a:rPr lang="en-US" sz="2400" b="1" dirty="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Heinz bodies</a:t>
            </a:r>
            <a:endParaRPr dirty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RBCs: </a:t>
            </a:r>
            <a:r>
              <a:rPr lang="en-US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Bite cells and Heinz bodies</a:t>
            </a:r>
            <a:endParaRPr dirty="0"/>
          </a:p>
          <a:p>
            <a:pPr marL="342900" indent="-34290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Males more vulnerable than female</a:t>
            </a:r>
            <a:endParaRPr dirty="0"/>
          </a:p>
          <a:p>
            <a:pPr marL="342900" indent="-21590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sz="2000" b="1" dirty="0">
              <a:solidFill>
                <a:schemeClr val="folHlink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1590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sz="2000" b="1" dirty="0">
              <a:solidFill>
                <a:schemeClr val="folHlink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5824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2" descr="S01871-013-f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1" y="1066800"/>
            <a:ext cx="5953125" cy="4559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1395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IMMUNE HEMOLYTIC ANEMIA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idx="1"/>
          </p:nvPr>
        </p:nvSpPr>
        <p:spPr>
          <a:xfrm>
            <a:off x="900546" y="1246909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33400" indent="-533400">
              <a:lnSpc>
                <a:spcPct val="16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Due to </a:t>
            </a:r>
            <a:r>
              <a:rPr lang="en-US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antibodies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dirty="0"/>
          </a:p>
          <a:p>
            <a:pPr marL="533400" indent="-533400">
              <a:lnSpc>
                <a:spcPct val="16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Antibodies may arise </a:t>
            </a:r>
            <a:r>
              <a:rPr lang="en-US" sz="24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spontaneously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or be </a:t>
            </a:r>
            <a:r>
              <a:rPr lang="en-US" sz="24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induced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by exogenous agent such as chemicals or drugs.</a:t>
            </a:r>
            <a:endParaRPr dirty="0"/>
          </a:p>
          <a:p>
            <a:pPr marL="533400" indent="-533400">
              <a:lnSpc>
                <a:spcPct val="16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Uncommon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and classified according to:</a:t>
            </a:r>
            <a:endParaRPr dirty="0"/>
          </a:p>
          <a:p>
            <a:pPr marL="533400" indent="-533400">
              <a:lnSpc>
                <a:spcPct val="16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AutoNum type="arabicParenBoth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nature of the antibody</a:t>
            </a:r>
            <a:endParaRPr dirty="0"/>
          </a:p>
          <a:p>
            <a:pPr marL="533400" indent="-533400">
              <a:lnSpc>
                <a:spcPct val="16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AutoNum type="arabicParenBoth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presence of predisposing conditions. </a:t>
            </a:r>
            <a:endParaRPr dirty="0"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881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Hemolytic anemia</a:t>
            </a:r>
            <a:br>
              <a:rPr lang="en-US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Outlines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Definition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Causes and Features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Hereditary Spherocytosis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G6PD deficiency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Immune mediated hemolytic anemia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PNH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Hemolytic Anemia Due to Mechanical Trauma to RBC</a:t>
            </a:r>
            <a:endParaRPr/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1397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sz="3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92579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Diagnosis</a:t>
            </a:r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idx="1"/>
          </p:nvPr>
        </p:nvSpPr>
        <p:spPr>
          <a:xfrm>
            <a:off x="1233055" y="165561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Detection of antibodies and/or complement on red cells: 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Direct Coombs </a:t>
            </a:r>
            <a:r>
              <a:rPr lang="en-US" sz="2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antiglobulin</a:t>
            </a: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test</a:t>
            </a:r>
            <a:endParaRPr dirty="0"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Indirect Coombs test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55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COOMB’s Test</a:t>
            </a:r>
            <a:endParaRPr dirty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20" name="Google Shape;220;p3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9277" t="23567" r="35795" b="19188"/>
          <a:stretch/>
        </p:blipFill>
        <p:spPr>
          <a:xfrm>
            <a:off x="2133600" y="1417637"/>
            <a:ext cx="83184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12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11168" t="23674" r="38635" b="19182"/>
          <a:stretch/>
        </p:blipFill>
        <p:spPr>
          <a:xfrm>
            <a:off x="789708" y="623455"/>
            <a:ext cx="9781309" cy="570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9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IMMUNE HEMOLYTIC ANEMIA</a:t>
            </a:r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sz="half" idx="1"/>
          </p:nvPr>
        </p:nvSpPr>
        <p:spPr>
          <a:xfrm>
            <a:off x="19050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Warm Antibody: IgG type active at 37 </a:t>
            </a:r>
            <a:r>
              <a:rPr lang="en-US" sz="2000" b="1" baseline="30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</a:t>
            </a:r>
            <a:r>
              <a:rPr lang="en-US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 </a:t>
            </a:r>
            <a:endParaRPr/>
          </a:p>
          <a:p>
            <a:pPr marL="342900" indent="-34290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80% of immune hemolytic anemia</a:t>
            </a:r>
            <a:endParaRPr/>
          </a:p>
          <a:p>
            <a:pPr marL="742950" lvl="1" indent="-2857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Primary (70%)</a:t>
            </a:r>
            <a:endParaRPr/>
          </a:p>
          <a:p>
            <a:pPr marL="742950" lvl="1" indent="-28575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Secondary: </a:t>
            </a:r>
            <a:endParaRPr/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 cell lymphoid neoplasm (CLL)</a:t>
            </a:r>
            <a:endParaRPr/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SLE</a:t>
            </a:r>
            <a:endParaRPr/>
          </a:p>
          <a:p>
            <a:pPr lvl="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Drugs</a:t>
            </a:r>
            <a:endParaRPr/>
          </a:p>
          <a:p>
            <a:pPr lvl="2" indent="-101600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  <a:p>
            <a:pPr marL="342900" indent="-21590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sz="20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37"/>
          <p:cNvSpPr txBox="1">
            <a:spLocks noGrp="1"/>
          </p:cNvSpPr>
          <p:nvPr>
            <p:ph sz="half" idx="2"/>
          </p:nvPr>
        </p:nvSpPr>
        <p:spPr>
          <a:xfrm>
            <a:off x="5943600" y="1600200"/>
            <a:ext cx="4724400" cy="49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Cold</a:t>
            </a:r>
            <a:r>
              <a:rPr lang="en-US" sz="18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Antibody: IgM type active below 30</a:t>
            </a:r>
            <a:r>
              <a:rPr lang="en-US" sz="1800" b="1" baseline="30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</a:t>
            </a: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 </a:t>
            </a:r>
            <a:endParaRPr/>
          </a:p>
          <a:p>
            <a:pPr marL="742950" lvl="1" indent="-285750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Acute</a:t>
            </a:r>
            <a:endParaRPr/>
          </a:p>
          <a:p>
            <a:pPr lvl="2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Infectious mono </a:t>
            </a:r>
            <a:endParaRPr/>
          </a:p>
          <a:p>
            <a:pPr lvl="2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Mycoplasma infection</a:t>
            </a:r>
            <a:endParaRPr/>
          </a:p>
          <a:p>
            <a:pPr marL="742950" lvl="1" indent="-285750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Chronic: </a:t>
            </a:r>
            <a:endParaRPr/>
          </a:p>
          <a:p>
            <a:pPr lvl="2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Idiopathic</a:t>
            </a:r>
            <a:endParaRPr/>
          </a:p>
          <a:p>
            <a:pPr lvl="2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 cell Lymphoid neoplasm (Lymphoplasmacytic lymphoma)</a:t>
            </a:r>
            <a:endParaRPr/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Clr>
                <a:schemeClr val="dk1"/>
              </a:buClr>
              <a:buSzPts val="1800"/>
              <a:buNone/>
            </a:pPr>
            <a:endParaRPr sz="1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  <a:p>
            <a:pPr marL="342900">
              <a:spcBef>
                <a:spcPts val="360"/>
              </a:spcBef>
              <a:buClr>
                <a:schemeClr val="dk1"/>
              </a:buClr>
              <a:buSzPts val="1800"/>
              <a:buNone/>
            </a:pPr>
            <a:endParaRPr sz="1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1790700" y="1600200"/>
            <a:ext cx="4114800" cy="487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6019800" y="1600200"/>
            <a:ext cx="4648200" cy="487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</p:spTree>
    <p:extLst>
      <p:ext uri="{BB962C8B-B14F-4D97-AF65-F5344CB8AC3E}">
        <p14:creationId xmlns:p14="http://schemas.microsoft.com/office/powerpoint/2010/main" val="155784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Paroxysmal Nocturnal Hemoglobinuria</a:t>
            </a:r>
            <a:endParaRPr b="1" dirty="0"/>
          </a:p>
        </p:txBody>
      </p:sp>
      <p:sp>
        <p:nvSpPr>
          <p:cNvPr id="240" name="Google Shape;240;p38"/>
          <p:cNvSpPr txBox="1">
            <a:spLocks noGrp="1"/>
          </p:cNvSpPr>
          <p:nvPr>
            <p:ph idx="1"/>
          </p:nvPr>
        </p:nvSpPr>
        <p:spPr>
          <a:xfrm>
            <a:off x="651164" y="1417637"/>
            <a:ext cx="9144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Acquired mutations in gene PIGA (required for the synthesis of phosphatidylinositol glycan (PIG), a membrane anchor that is a component of many proteins).</a:t>
            </a:r>
            <a:endParaRPr dirty="0"/>
          </a:p>
          <a:p>
            <a:pPr marL="342900" indent="-1905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affected and thus deficient (GPI-linked proteins) include several proteins that limit the activation of complement: </a:t>
            </a:r>
            <a:r>
              <a:rPr lang="en-US" sz="24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CD59</a:t>
            </a: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 potent inhibitor of C3 convertase.</a:t>
            </a:r>
            <a:endParaRPr dirty="0"/>
          </a:p>
          <a:p>
            <a:pPr marL="342900" indent="-1905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PIGA-deficient precursors give rise to red cells that are sensitive to complement-mediated lysis</a:t>
            </a:r>
            <a:endParaRPr dirty="0"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57688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9" descr="D:\SCContent\0721601871\graphics\fullsize\S01871-013-f0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413" y="685800"/>
            <a:ext cx="6378575" cy="381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8" name="Google Shape;248;p39"/>
          <p:cNvSpPr txBox="1"/>
          <p:nvPr/>
        </p:nvSpPr>
        <p:spPr>
          <a:xfrm>
            <a:off x="1905000" y="4759325"/>
            <a:ext cx="8229600" cy="1076400"/>
          </a:xfrm>
          <a:prstGeom prst="rect">
            <a:avLst/>
          </a:pr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Two kinds of membrane proteins: trans membrane and glycosyl phosphatidyl inositol (GPI)-linked</a:t>
            </a:r>
            <a:endParaRPr/>
          </a:p>
          <a:p>
            <a:pPr>
              <a:buClr>
                <a:schemeClr val="dk1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latter are anchored to cell membranes through a covalent attachment to a glycosyl phospatidyl inositol moiety. </a:t>
            </a:r>
            <a:endParaRPr/>
          </a:p>
          <a:p>
            <a:pPr>
              <a:buClr>
                <a:schemeClr val="dk1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PNH, GPI cannot be synthesized, leading to a global deficiency of GPI-linked membrane proteins</a:t>
            </a:r>
            <a:endParaRPr/>
          </a:p>
        </p:txBody>
      </p:sp>
      <p:sp>
        <p:nvSpPr>
          <p:cNvPr id="249" name="Google Shape;249;p39" descr="top_logo"/>
          <p:cNvSpPr txBox="1"/>
          <p:nvPr/>
        </p:nvSpPr>
        <p:spPr>
          <a:xfrm>
            <a:off x="1538287" y="9525"/>
            <a:ext cx="3019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Balthazar"/>
              <a:ea typeface="Balthazar"/>
              <a:cs typeface="Balthazar"/>
              <a:sym typeface="Balthazar"/>
            </a:endParaRPr>
          </a:p>
        </p:txBody>
      </p:sp>
      <p:sp>
        <p:nvSpPr>
          <p:cNvPr id="250" name="Google Shape;250;p39"/>
          <p:cNvSpPr txBox="1"/>
          <p:nvPr/>
        </p:nvSpPr>
        <p:spPr>
          <a:xfrm>
            <a:off x="10042525" y="5561012"/>
            <a:ext cx="4605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Clr>
                <a:schemeClr val="dk1"/>
              </a:buClr>
              <a:buSzPts val="700"/>
            </a:pPr>
            <a:r>
              <a:rPr lang="en-US" sz="7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4768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PNH</a:t>
            </a: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idx="1"/>
          </p:nvPr>
        </p:nvSpPr>
        <p:spPr>
          <a:xfrm>
            <a:off x="1828800" y="1295400"/>
            <a:ext cx="8534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Young adults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Chronic hemolysis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Normochromic normocytic anemia 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Reticulocytosis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Venous thrombosis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Diagnosis: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Positive sucrose hemolysis test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Positive acidified serum test (</a:t>
            </a:r>
            <a:r>
              <a:rPr lang="en-US" sz="24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Ham test): </a:t>
            </a:r>
            <a:r>
              <a:rPr lang="en-US" sz="3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low sensitivity and specificity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Flow cytometry for expression of CD59, CD55</a:t>
            </a:r>
            <a:endParaRPr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6196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Hemolytic Anemia Due to Mechanical Trauma to RBC</a:t>
            </a:r>
            <a:endParaRPr b="1" dirty="0"/>
          </a:p>
        </p:txBody>
      </p:sp>
      <p:sp>
        <p:nvSpPr>
          <p:cNvPr id="268" name="Google Shape;268;p42"/>
          <p:cNvSpPr txBox="1">
            <a:spLocks noGrp="1"/>
          </p:cNvSpPr>
          <p:nvPr>
            <p:ph sz="half" idx="1"/>
          </p:nvPr>
        </p:nvSpPr>
        <p:spPr>
          <a:xfrm>
            <a:off x="1828800" y="1981200"/>
            <a:ext cx="441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Etiology</a:t>
            </a:r>
            <a:endParaRPr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Artificial valves</a:t>
            </a:r>
            <a:endParaRPr sz="2400" dirty="0"/>
          </a:p>
          <a:p>
            <a:pPr marL="342900" indent="-34290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Microangiopathic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hemolytic anemia</a:t>
            </a:r>
            <a:endParaRPr sz="2400" dirty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DIC</a:t>
            </a:r>
            <a:endParaRPr sz="2000" dirty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Malignant hypertension</a:t>
            </a:r>
            <a:endParaRPr sz="2000" dirty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TTP</a:t>
            </a:r>
            <a:endParaRPr sz="2000" dirty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Hemolytic uremic syndrome</a:t>
            </a:r>
            <a:endParaRPr sz="2000" dirty="0"/>
          </a:p>
          <a:p>
            <a:pPr marL="342900" indent="-1651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sz="24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  <a:p>
            <a:pPr marL="342900" indent="-16510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42"/>
          <p:cNvSpPr txBox="1">
            <a:spLocks noGrp="1"/>
          </p:cNvSpPr>
          <p:nvPr>
            <p:ph sz="half" idx="2"/>
          </p:nvPr>
        </p:nvSpPr>
        <p:spPr>
          <a:xfrm>
            <a:off x="6477000" y="1981200"/>
            <a:ext cx="35703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b="1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Morphology</a:t>
            </a:r>
            <a:endParaRPr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Significant </a:t>
            </a:r>
            <a:r>
              <a:rPr lang="en-US" sz="2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poikilocytosis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with helmet cells/ </a:t>
            </a:r>
            <a:r>
              <a:rPr lang="en-US" sz="2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schistocytes</a:t>
            </a:r>
            <a:r>
              <a:rPr lang="en-US" sz="2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burr cells, and triangle cells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893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01871-013-f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450258"/>
            <a:ext cx="9069686" cy="6407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81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88412" y="326352"/>
            <a:ext cx="7766936" cy="1646302"/>
          </a:xfrm>
        </p:spPr>
        <p:txBody>
          <a:bodyPr/>
          <a:lstStyle/>
          <a:p>
            <a:r>
              <a:rPr lang="en-US" dirty="0" smtClean="0"/>
              <a:t>HEMOGLOBINOPATHIES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6" y="1972654"/>
            <a:ext cx="6207155" cy="46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6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Hemolytic anemia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5" y="1930401"/>
            <a:ext cx="9457266" cy="41109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Hemolytic anemias are a diverse group of disorders that </a:t>
            </a:r>
            <a:r>
              <a:rPr lang="en-US" sz="2000" dirty="0">
                <a:latin typeface="Arial Rounded MT Bold" panose="020F0704030504030204" pitchFamily="34" charset="0"/>
              </a:rPr>
              <a:t> have </a:t>
            </a:r>
            <a:r>
              <a:rPr lang="en-US" sz="2000" dirty="0">
                <a:latin typeface="Arial Rounded MT Bold" panose="020F0704030504030204" pitchFamily="34" charset="0"/>
              </a:rPr>
              <a:t>as a common feature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accelerated red cell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destruction 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(hemolysis)</a:t>
            </a:r>
            <a:r>
              <a:rPr lang="en-US" sz="2000" dirty="0">
                <a:latin typeface="Arial Rounded MT Bold" panose="020F0704030504030204" pitchFamily="34" charset="0"/>
              </a:rPr>
              <a:t>. </a:t>
            </a:r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There are several ways to organize hemolytic anemias.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One approach groups them according to whether the </a:t>
            </a:r>
            <a:r>
              <a:rPr lang="en-US" sz="2000" dirty="0">
                <a:latin typeface="Arial Rounded MT Bold" panose="020F0704030504030204" pitchFamily="34" charset="0"/>
              </a:rPr>
              <a:t>pathogenic </a:t>
            </a:r>
            <a:r>
              <a:rPr lang="en-US" sz="2000" dirty="0">
                <a:latin typeface="Arial Rounded MT Bold" panose="020F0704030504030204" pitchFamily="34" charset="0"/>
              </a:rPr>
              <a:t>red cell defect is intrinsic (</a:t>
            </a:r>
            <a:r>
              <a:rPr lang="en-US" sz="2000" dirty="0" err="1">
                <a:latin typeface="Arial Rounded MT Bold" panose="020F0704030504030204" pitchFamily="34" charset="0"/>
              </a:rPr>
              <a:t>intracorpuscular</a:t>
            </a:r>
            <a:r>
              <a:rPr lang="en-US" sz="2000" dirty="0">
                <a:latin typeface="Arial Rounded MT Bold" panose="020F0704030504030204" pitchFamily="34" charset="0"/>
              </a:rPr>
              <a:t>) or extrinsic </a:t>
            </a:r>
            <a:r>
              <a:rPr lang="en-US" sz="2000" dirty="0">
                <a:latin typeface="Arial Rounded MT Bold" panose="020F0704030504030204" pitchFamily="34" charset="0"/>
              </a:rPr>
              <a:t>(</a:t>
            </a:r>
            <a:r>
              <a:rPr lang="en-US" sz="2000" dirty="0" err="1">
                <a:latin typeface="Arial Rounded MT Bold" panose="020F0704030504030204" pitchFamily="34" charset="0"/>
              </a:rPr>
              <a:t>extracorpuscular</a:t>
            </a:r>
            <a:r>
              <a:rPr lang="en-US" sz="2000" dirty="0">
                <a:latin typeface="Arial Rounded MT Bold" panose="020F0704030504030204" pitchFamily="34" charset="0"/>
              </a:rPr>
              <a:t>) 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A </a:t>
            </a:r>
            <a:r>
              <a:rPr lang="en-US" sz="2000" dirty="0">
                <a:latin typeface="Arial Rounded MT Bold" panose="020F0704030504030204" pitchFamily="34" charset="0"/>
              </a:rPr>
              <a:t>second more clinically </a:t>
            </a:r>
            <a:r>
              <a:rPr lang="en-US" sz="2000" dirty="0">
                <a:latin typeface="Arial Rounded MT Bold" panose="020F0704030504030204" pitchFamily="34" charset="0"/>
              </a:rPr>
              <a:t>useful </a:t>
            </a:r>
            <a:r>
              <a:rPr lang="en-US" sz="2000" dirty="0">
                <a:latin typeface="Arial Rounded MT Bold" panose="020F0704030504030204" pitchFamily="34" charset="0"/>
              </a:rPr>
              <a:t>approach groups hemolytic anemias according to </a:t>
            </a:r>
            <a:r>
              <a:rPr lang="en-US" sz="2000" dirty="0">
                <a:latin typeface="Arial Rounded MT Bold" panose="020F0704030504030204" pitchFamily="34" charset="0"/>
              </a:rPr>
              <a:t>whether </a:t>
            </a:r>
            <a:r>
              <a:rPr lang="en-US" sz="2000" dirty="0">
                <a:latin typeface="Arial Rounded MT Bold" panose="020F0704030504030204" pitchFamily="34" charset="0"/>
              </a:rPr>
              <a:t>hemolysis is primarily extravascular or </a:t>
            </a:r>
            <a:r>
              <a:rPr lang="en-US" sz="2000" dirty="0">
                <a:latin typeface="Arial Rounded MT Bold" panose="020F0704030504030204" pitchFamily="34" charset="0"/>
              </a:rPr>
              <a:t>intravascular.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Extravascular </a:t>
            </a:r>
            <a:r>
              <a:rPr lang="en-US" sz="2000" dirty="0">
                <a:latin typeface="Arial Rounded MT Bold" panose="020F0704030504030204" pitchFamily="34" charset="0"/>
              </a:rPr>
              <a:t>hemolysis is caused by defects that </a:t>
            </a:r>
            <a:r>
              <a:rPr lang="en-US" sz="2000" dirty="0">
                <a:latin typeface="Arial Rounded MT Bold" panose="020F0704030504030204" pitchFamily="34" charset="0"/>
              </a:rPr>
              <a:t> increase </a:t>
            </a:r>
            <a:r>
              <a:rPr lang="en-US" sz="2000" dirty="0">
                <a:latin typeface="Arial Rounded MT Bold" panose="020F0704030504030204" pitchFamily="34" charset="0"/>
              </a:rPr>
              <a:t>the destruction of red cells by phagocytes, </a:t>
            </a:r>
            <a:r>
              <a:rPr lang="en-US" sz="2000" dirty="0">
                <a:latin typeface="Arial Rounded MT Bold" panose="020F0704030504030204" pitchFamily="34" charset="0"/>
              </a:rPr>
              <a:t>particularly </a:t>
            </a:r>
            <a:r>
              <a:rPr lang="en-US" sz="2000" dirty="0">
                <a:latin typeface="Arial Rounded MT Bold" panose="020F0704030504030204" pitchFamily="34" charset="0"/>
              </a:rPr>
              <a:t>in the spleen</a:t>
            </a:r>
          </a:p>
        </p:txBody>
      </p:sp>
    </p:spTree>
    <p:extLst>
      <p:ext uri="{BB962C8B-B14F-4D97-AF65-F5344CB8AC3E}">
        <p14:creationId xmlns:p14="http://schemas.microsoft.com/office/powerpoint/2010/main" val="2996235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Hemoglobin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229601" cy="38807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Normal types of hemoglobin include: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Hemoglobin (</a:t>
            </a:r>
            <a:r>
              <a:rPr lang="en-US" sz="2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Hgb</a:t>
            </a:r>
            <a:r>
              <a:rPr lang="en-US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 A</a:t>
            </a:r>
            <a:r>
              <a:rPr lang="en-US" sz="2000" dirty="0">
                <a:latin typeface="Arial Rounded MT Bold" panose="020F0704030504030204" pitchFamily="34" charset="0"/>
              </a:rPr>
              <a:t>, the most common type of hemoglobin in healthy adults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Hemoglobin (</a:t>
            </a:r>
            <a:r>
              <a:rPr lang="en-US" sz="2000" b="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Hgb</a:t>
            </a:r>
            <a:r>
              <a:rPr lang="en-US" sz="2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) F</a:t>
            </a:r>
            <a:r>
              <a:rPr lang="en-US" sz="2000" dirty="0">
                <a:latin typeface="Arial Rounded MT Bold" panose="020F0704030504030204" pitchFamily="34" charset="0"/>
              </a:rPr>
              <a:t>, fetal hemoglobin. This type of hemoglobin is found in unborn babies and newborns. </a:t>
            </a:r>
            <a:r>
              <a:rPr lang="en-US" sz="2000" dirty="0" err="1">
                <a:latin typeface="Arial Rounded MT Bold" panose="020F0704030504030204" pitchFamily="34" charset="0"/>
              </a:rPr>
              <a:t>HgbF</a:t>
            </a:r>
            <a:r>
              <a:rPr lang="en-US" sz="2000" dirty="0">
                <a:latin typeface="Arial Rounded MT Bold" panose="020F0704030504030204" pitchFamily="34" charset="0"/>
              </a:rPr>
              <a:t> is replaced by </a:t>
            </a:r>
            <a:r>
              <a:rPr lang="en-US" sz="2000" dirty="0" err="1">
                <a:latin typeface="Arial Rounded MT Bold" panose="020F0704030504030204" pitchFamily="34" charset="0"/>
              </a:rPr>
              <a:t>HgbA</a:t>
            </a:r>
            <a:r>
              <a:rPr lang="en-US" sz="2000" dirty="0">
                <a:latin typeface="Arial Rounded MT Bold" panose="020F0704030504030204" pitchFamily="34" charset="0"/>
              </a:rPr>
              <a:t> shortly after birth.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If levels of </a:t>
            </a:r>
            <a:r>
              <a:rPr lang="en-US" sz="2000" dirty="0" err="1">
                <a:latin typeface="Arial Rounded MT Bold" panose="020F0704030504030204" pitchFamily="34" charset="0"/>
              </a:rPr>
              <a:t>HgbA</a:t>
            </a:r>
            <a:r>
              <a:rPr lang="en-US" sz="2000" dirty="0">
                <a:latin typeface="Arial Rounded MT Bold" panose="020F0704030504030204" pitchFamily="34" charset="0"/>
              </a:rPr>
              <a:t> or </a:t>
            </a:r>
            <a:r>
              <a:rPr lang="en-US" sz="2000" dirty="0" err="1">
                <a:latin typeface="Arial Rounded MT Bold" panose="020F0704030504030204" pitchFamily="34" charset="0"/>
              </a:rPr>
              <a:t>HgbF</a:t>
            </a:r>
            <a:r>
              <a:rPr lang="en-US" sz="2000" dirty="0">
                <a:latin typeface="Arial Rounded MT Bold" panose="020F0704030504030204" pitchFamily="34" charset="0"/>
              </a:rPr>
              <a:t> are too high or too low, it can indicate certain types of anemia.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63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1873250" y="123825"/>
            <a:ext cx="70548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00"/>
            </a:pPr>
            <a:r>
              <a:rPr lang="en-US" sz="28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NORMAL HUMAN HEMOGLOBINS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idx="1"/>
          </p:nvPr>
        </p:nvSpPr>
        <p:spPr>
          <a:xfrm>
            <a:off x="1514475" y="1573212"/>
            <a:ext cx="7772400" cy="510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Hemoglobin A (α2β2): 95% of adult hemoglobin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Hemoglobin A2 (α2δ2): 3% of adult hemoglobin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Hemoglobin F (α2γ2) :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ts val="100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75% at birth 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ts val="100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&lt; 5% at 6 months 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ts val="100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&lt; 1% in adults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/>
        <p:spPr>
          <a:xfrm>
            <a:off x="5791200" y="3269439"/>
            <a:ext cx="3962400" cy="342028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12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00"/>
            </a:pPr>
            <a:r>
              <a:rPr lang="en-US" sz="28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SICKLE CELL DISEASE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3" name="Google Shape;203;p24"/>
          <p:cNvSpPr txBox="1">
            <a:spLocks noGrp="1"/>
          </p:cNvSpPr>
          <p:nvPr>
            <p:ph idx="1"/>
          </p:nvPr>
        </p:nvSpPr>
        <p:spPr>
          <a:xfrm>
            <a:off x="1835150" y="1428750"/>
            <a:ext cx="845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Most common familial hemolytic anemia in the world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Recessive inheritance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Point mutation resulting in the substitution of valine for the glutamic acid at the 6th position of the β chain of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04" name="Google Shape;204;p24" descr="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3409950"/>
            <a:ext cx="43815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285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 descr="نتيجة بحث الصور عن ‪Hb S polymerization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81000"/>
            <a:ext cx="84582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13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181100"/>
            <a:ext cx="89725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6" descr="S01871-013-f0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8313" y="614363"/>
            <a:ext cx="8715375" cy="56292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6" name="Google Shape;216;p26"/>
          <p:cNvSpPr txBox="1"/>
          <p:nvPr/>
        </p:nvSpPr>
        <p:spPr>
          <a:xfrm>
            <a:off x="2135187" y="5800281"/>
            <a:ext cx="7848600" cy="369291"/>
          </a:xfrm>
          <a:prstGeom prst="rect">
            <a:avLst/>
          </a:prstGeom>
          <a:solidFill>
            <a:schemeClr val="dk1">
              <a:alpha val="376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99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417Su2001sicklecell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413125" y="6361113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Normal RBCs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6934200" y="6324601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Sickled RBCs</a:t>
            </a:r>
          </a:p>
        </p:txBody>
      </p:sp>
    </p:spTree>
    <p:extLst>
      <p:ext uri="{BB962C8B-B14F-4D97-AF65-F5344CB8AC3E}">
        <p14:creationId xmlns:p14="http://schemas.microsoft.com/office/powerpoint/2010/main" val="1153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01871-013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135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2201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70548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00"/>
            </a:pPr>
            <a:r>
              <a:rPr lang="en-US" sz="28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FACTORS AFFECTING THE DEGREE OF SICKLING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idx="1"/>
          </p:nvPr>
        </p:nvSpPr>
        <p:spPr>
          <a:xfrm>
            <a:off x="1662112" y="1654175"/>
            <a:ext cx="8970900" cy="500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rmAutofit/>
          </a:bodyPr>
          <a:lstStyle/>
          <a:p>
            <a:pPr marL="533400" indent="-533400">
              <a:lnSpc>
                <a:spcPct val="11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AutoNum type="arabicParenBoth"/>
            </a:pP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Presence of </a:t>
            </a:r>
            <a:r>
              <a:rPr lang="en-US" sz="2400" b="1" u="sng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other than </a:t>
            </a:r>
            <a:r>
              <a:rPr lang="en-US" sz="2400" b="1" u="sng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HbS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1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Heterozygous 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HbA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HbS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60:40:  - Sickle cell trait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HbC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Mutant β-globin, lysine residue instead of the normal glutamic acid residue at position 6: aggregate with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HbS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HbSC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a milder form the disease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HbF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Newborns with sickle cell anemia do not manifest the disease until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HbF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falls to adult levels, generally around the age of 6 months.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620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900"/>
            </a:pPr>
            <a:r>
              <a:rPr lang="en-US" sz="29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29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Intrinsic (</a:t>
            </a:r>
            <a:r>
              <a:rPr lang="en-US" sz="3200" dirty="0" err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Intracorpuscular</a:t>
            </a: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) abnormalities:</a:t>
            </a:r>
            <a:b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9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29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2200" b="1" u="sng" dirty="0" err="1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A.Hereditary</a:t>
            </a:r>
            <a:r>
              <a:rPr lang="en-US" sz="2200" b="1" u="sng" dirty="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 defects</a:t>
            </a:r>
            <a:r>
              <a:rPr lang="en-US" sz="22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22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1.Defects in RBC membrane: Spherocytosis</a:t>
            </a:r>
            <a:b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2.Enzyme defects: G6PD Deficiency</a:t>
            </a:r>
            <a:b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3. Disorder of Hemoglobin synthesis:</a:t>
            </a:r>
            <a:b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Structurally abnormal hemoglobin synthesis (</a:t>
            </a:r>
            <a:r>
              <a:rPr lang="en-US" sz="2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Hemoglobinopathies</a:t>
            </a: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):  Sickle cell disease  </a:t>
            </a:r>
            <a:b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Deficient globin synthesis: Thalassemia syndromes</a:t>
            </a:r>
            <a:b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200" b="1" u="sng" dirty="0">
                <a:solidFill>
                  <a:srgbClr val="C00000"/>
                </a:solidFill>
                <a:latin typeface="Corbel"/>
                <a:ea typeface="Corbel"/>
                <a:cs typeface="Corbel"/>
                <a:sym typeface="Corbel"/>
              </a:rPr>
              <a:t>B. Acquired Defects</a:t>
            </a:r>
            <a:r>
              <a:rPr lang="en-US" sz="22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220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 Membrane defect: PNH (paroxysmal nocturnal hemoglobinuria)</a:t>
            </a:r>
            <a:r>
              <a:rPr lang="en-US" sz="29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29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2900" dirty="0">
                <a:solidFill>
                  <a:srgbClr val="FFFF00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2900" dirty="0">
                <a:solidFill>
                  <a:srgbClr val="FFFF00"/>
                </a:solidFill>
                <a:latin typeface="Balthazar"/>
                <a:ea typeface="Balthazar"/>
                <a:cs typeface="Balthazar"/>
                <a:sym typeface="Balthazar"/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4732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body" idx="4294967295"/>
          </p:nvPr>
        </p:nvSpPr>
        <p:spPr>
          <a:xfrm>
            <a:off x="644092" y="762000"/>
            <a:ext cx="8970962" cy="635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rmAutofit/>
          </a:bodyPr>
          <a:lstStyle/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2240"/>
              <a:buNone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Corbel"/>
                <a:cs typeface="Corbel"/>
                <a:sym typeface="Corbel"/>
              </a:rPr>
              <a:t> </a:t>
            </a:r>
            <a:endParaRPr dirty="0"/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2240"/>
              <a:buNone/>
            </a:pPr>
            <a:endParaRPr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2240"/>
              <a:buNone/>
            </a:pPr>
            <a:r>
              <a:rPr lang="en-US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(2</a:t>
            </a:r>
            <a:r>
              <a:rPr lang="en-US" b="1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Intracellular  Concentration of </a:t>
            </a:r>
            <a:r>
              <a:rPr lang="en-US" sz="2400" b="1" u="sng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HbS</a:t>
            </a: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Red cell Dehydration: Increase MCHC, Facilitates sickling</a:t>
            </a:r>
            <a:endParaRPr dirty="0">
              <a:solidFill>
                <a:schemeClr val="tx1"/>
              </a:solidFill>
            </a:endParaRPr>
          </a:p>
          <a:p>
            <a:pPr marL="533400" indent="-41148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33400" indent="-533400">
              <a:lnSpc>
                <a:spcPct val="11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(3</a:t>
            </a:r>
            <a:r>
              <a:rPr lang="en-US" sz="2400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</a:t>
            </a: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Transit time for red cells through microvasculature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Sickling in microvascular beds is confined to areas of the body in which blood flow is sluggish: Spleen and BM</a:t>
            </a:r>
            <a:endParaRPr dirty="0">
              <a:solidFill>
                <a:schemeClr val="tx1"/>
              </a:solidFill>
            </a:endParaRPr>
          </a:p>
          <a:p>
            <a:pPr marL="533400" indent="-533400">
              <a:lnSpc>
                <a:spcPct val="11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Inflammation: slows the flow by increasing the adhesion of leukocytes and RBC’s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812234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2209800" y="219075"/>
            <a:ext cx="70548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00"/>
            </a:pPr>
            <a:r>
              <a:rPr lang="en-US" sz="28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 CONSEQUENCES OF SICKLE CELL DISEASE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idx="1"/>
          </p:nvPr>
        </p:nvSpPr>
        <p:spPr>
          <a:xfrm>
            <a:off x="2057400" y="16002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8AD0D6"/>
              </a:buClr>
              <a:buSzPts val="2240"/>
              <a:buNone/>
            </a:pPr>
            <a:r>
              <a:rPr lang="en-US" dirty="0">
                <a:solidFill>
                  <a:schemeClr val="folHlink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(1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</a:t>
            </a: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Chronic hemolytic anemia 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(life span decreased from a normal 120 days to 20 days) to 10-20 days.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(2) </a:t>
            </a: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Microvasculature obstruction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Ischemic tissue damage: Pain Crises</a:t>
            </a:r>
            <a:endParaRPr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bones, liver, kidneys, skin, retina,…etc.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buClr>
                <a:srgbClr val="8AD0D6"/>
              </a:buClr>
              <a:buSzPts val="1920"/>
              <a:buNone/>
            </a:pPr>
            <a:r>
              <a:rPr lang="en-US" sz="2400" b="1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(3) Crises: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buClr>
                <a:srgbClr val="8AD0D6"/>
              </a:buClr>
              <a:buSzPts val="1920"/>
              <a:buFont typeface="Noto Sans Symbols"/>
              <a:buAutoNum type="arabicPeriod"/>
            </a:pP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Vaso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-occlusive or painful crises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buClr>
                <a:srgbClr val="8AD0D6"/>
              </a:buClr>
              <a:buSzPts val="1920"/>
              <a:buFont typeface="Noto Sans Symbols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Aplastic crises: Due to infection by Parvovirus B19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buClr>
                <a:srgbClr val="8AD0D6"/>
              </a:buClr>
              <a:buSzPts val="1920"/>
              <a:buFont typeface="Noto Sans Symbols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Hemolytic crises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7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2800"/>
            </a:pPr>
            <a:r>
              <a:rPr lang="en-US" sz="28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Extramedullary</a:t>
            </a:r>
            <a:r>
              <a:rPr lang="en-US" sz="28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hematopoiesis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idx="1"/>
          </p:nvPr>
        </p:nvSpPr>
        <p:spPr>
          <a:xfrm>
            <a:off x="1170709" y="1711037"/>
            <a:ext cx="6853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There is a compensatory hyperplasia of erythroid progenitors in the marrow: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⭶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Causes bone resorption → secondary new bone formation →  prominent cheekbones and changes in the skull resembling a “crewcut” in radiographs.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Extramedullary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hematopoiesis may appear in the liver and spleen.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1" descr="S01871-013-f0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95251"/>
            <a:ext cx="8153400" cy="67579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48" name="Google Shape;248;p31"/>
          <p:cNvSpPr txBox="1"/>
          <p:nvPr/>
        </p:nvSpPr>
        <p:spPr>
          <a:xfrm>
            <a:off x="2135187" y="5800281"/>
            <a:ext cx="7848600" cy="369291"/>
          </a:xfrm>
          <a:prstGeom prst="rect">
            <a:avLst/>
          </a:prstGeom>
          <a:solidFill>
            <a:schemeClr val="dk1">
              <a:alpha val="3765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0026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idx="1"/>
          </p:nvPr>
        </p:nvSpPr>
        <p:spPr>
          <a:xfrm>
            <a:off x="2351087" y="2052637"/>
            <a:ext cx="6711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children: moderate splenomegaly due to red pulp congestion caused by entrapment of sickled red cells.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chronic splenic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erythrostasis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→ hypoxic damage and infarcts, which over time reduce the spleen to a useless fibrous tissue (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autosplenectomy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→  Increased risk of infections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Confers protection against Plasmodium falciparum malaria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1905000" y="609601"/>
            <a:ext cx="80772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2"/>
              </a:buClr>
              <a:buSzPts val="4400"/>
            </a:pPr>
            <a:r>
              <a:rPr lang="en-US" sz="4400" dirty="0">
                <a:latin typeface="Libre Franklin"/>
                <a:ea typeface="Libre Franklin"/>
                <a:cs typeface="Libre Franklin"/>
                <a:sym typeface="Libre Franklin"/>
              </a:rPr>
              <a:t>Splenomegaly- auto splenectomy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146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pperplate Gothic Light" pitchFamily="34" charset="0"/>
              </a:rPr>
              <a:t>Spleen in Sickle Cell Anemia</a:t>
            </a:r>
          </a:p>
        </p:txBody>
      </p:sp>
      <p:pic>
        <p:nvPicPr>
          <p:cNvPr id="80899" name="Picture 1" descr="D:\SCContent\0721601871\graphics\fullsize\S01871-013-f0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78831"/>
            <a:ext cx="4419600" cy="30241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1" descr="D:\SCContent\0721601871\graphics\fullsize\S01871-013-f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590926"/>
            <a:ext cx="4335463" cy="32670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D:\SCContent\0721601871\graphics\fullsize\S01871-013-f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8305800" cy="489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1905000" y="6012012"/>
            <a:ext cx="8078788" cy="461665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Figure </a:t>
            </a:r>
            <a:r>
              <a:rPr lang="en-US" altLang="en-US" sz="1200" dirty="0"/>
              <a:t>13-12: </a:t>
            </a:r>
            <a:r>
              <a:rPr lang="en-US" altLang="en-US" sz="1200" dirty="0"/>
              <a:t>Splenic remnant in sickle cell anemia. (Courtesy of Drs. Dennis Burns and Darren </a:t>
            </a:r>
            <a:r>
              <a:rPr lang="en-US" altLang="en-US" sz="1200" dirty="0" err="1"/>
              <a:t>Wirthwein</a:t>
            </a:r>
            <a:r>
              <a:rPr lang="en-US" altLang="en-US" sz="1200" dirty="0"/>
              <a:t>, Department of Pathology, University of Texas Southwestern Medical School, Dallas, TX.)</a:t>
            </a:r>
          </a:p>
        </p:txBody>
      </p:sp>
      <p:sp>
        <p:nvSpPr>
          <p:cNvPr id="81924" name="Picture 5" descr="top_logo"/>
          <p:cNvSpPr>
            <a:spLocks noChangeAspect="1" noChangeArrowheads="1"/>
          </p:cNvSpPr>
          <p:nvPr/>
        </p:nvSpPr>
        <p:spPr bwMode="auto">
          <a:xfrm>
            <a:off x="1538289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36794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Complications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idx="1"/>
          </p:nvPr>
        </p:nvSpPr>
        <p:spPr>
          <a:xfrm>
            <a:off x="2351087" y="2052637"/>
            <a:ext cx="6711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Acute chest syndrome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Stroke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Two leading causes of ischemia-related death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47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1971675" y="314325"/>
            <a:ext cx="70548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Laboratory diagnosis of sickle cell anemia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idx="1"/>
          </p:nvPr>
        </p:nvSpPr>
        <p:spPr>
          <a:xfrm>
            <a:off x="1981200" y="19050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4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Clinical History: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4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Asymptomatic till 6 months of age.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4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Moderate to severe anemia (6-8 g/dl).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4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Unremitting course punctuated by sudden crises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4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CBC and blood smear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4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Hemoglobin electrophoresis 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98059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sz="4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3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433387"/>
            <a:ext cx="77724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1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616527" y="1356735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Destruction can occur :</a:t>
            </a:r>
            <a:b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1. Intravascular </a:t>
            </a:r>
            <a:b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2. </a:t>
            </a:r>
            <a:r>
              <a:rPr lang="en-US" sz="2400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Extravascular </a:t>
            </a:r>
            <a: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( Within tissue macrophage, mainly liver and spleen)</a:t>
            </a:r>
            <a:br>
              <a:rPr lang="en-US" sz="24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endParaRPr dirty="0"/>
          </a:p>
        </p:txBody>
      </p:sp>
      <p:sp>
        <p:nvSpPr>
          <p:cNvPr id="136" name="Google Shape;136;p21"/>
          <p:cNvSpPr txBox="1"/>
          <p:nvPr/>
        </p:nvSpPr>
        <p:spPr>
          <a:xfrm>
            <a:off x="4190999" y="533400"/>
            <a:ext cx="46551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Hemolytic</a:t>
            </a:r>
            <a:r>
              <a:rPr lang="en-US" sz="2000" b="1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anemia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53444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>
            <a:spLocks noGrp="1"/>
          </p:cNvSpPr>
          <p:nvPr>
            <p:ph type="title"/>
          </p:nvPr>
        </p:nvSpPr>
        <p:spPr>
          <a:xfrm>
            <a:off x="1828800" y="274637"/>
            <a:ext cx="8382000" cy="5745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3600"/>
            </a:pPr>
            <a:r>
              <a:rPr lang="en-US" sz="3600" dirty="0">
                <a:solidFill>
                  <a:schemeClr val="lt2"/>
                </a:solidFill>
                <a:latin typeface="Balthazar"/>
                <a:ea typeface="Balthazar"/>
                <a:cs typeface="Balthazar"/>
                <a:sym typeface="Balthazar"/>
              </a:rPr>
              <a:t>                        </a:t>
            </a: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Treatment</a:t>
            </a:r>
            <a:r>
              <a:rPr lang="en-US" sz="3600" dirty="0">
                <a:solidFill>
                  <a:schemeClr val="tx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3600" dirty="0">
                <a:solidFill>
                  <a:schemeClr val="lt2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3600" dirty="0">
                <a:solidFill>
                  <a:schemeClr val="lt2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2800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1- 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Adequate hydration</a:t>
            </a:r>
            <a:b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2- Pain relief</a:t>
            </a:r>
            <a:b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3- Antibiotic therapy</a:t>
            </a:r>
            <a:b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4-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Hydroxyruea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5- In severe cases, exchange transfusion to reduce the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Hgb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S.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57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ctrTitle"/>
          </p:nvPr>
        </p:nvSpPr>
        <p:spPr>
          <a:xfrm>
            <a:off x="2390775" y="1447800"/>
            <a:ext cx="6619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7200"/>
            </a:pPr>
            <a:r>
              <a:rPr lang="en-US" sz="7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Thalassemia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837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86598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FEATURES OF THALASSEMIAS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0" name="Google Shape;290;p38"/>
          <p:cNvSpPr txBox="1">
            <a:spLocks noGrp="1"/>
          </p:cNvSpPr>
          <p:nvPr>
            <p:ph idx="1"/>
          </p:nvPr>
        </p:nvSpPr>
        <p:spPr>
          <a:xfrm>
            <a:off x="706582" y="1440873"/>
            <a:ext cx="8991600" cy="521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075" tIns="46025" rIns="92075" bIns="46025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Inherited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Mutations that decrease globin chain synthesis (Alpha or Beta) leading to hypochromic microcytic anemia.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Quantitative defect → Imbalance of globin chains →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  Reduced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synthesis and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anaemia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Precipitation of abnormal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→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haemolysis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ineffective erythropoiesis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§        Alpha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§        Beta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§        Delta-beta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§        Gamma-delta-beta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442841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ctrTitle"/>
          </p:nvPr>
        </p:nvSpPr>
        <p:spPr>
          <a:xfrm>
            <a:off x="2390775" y="1447800"/>
            <a:ext cx="6619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 −</a:t>
            </a:r>
            <a:r>
              <a:rPr lang="en-US" sz="7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Thalassemia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553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idx="1"/>
          </p:nvPr>
        </p:nvSpPr>
        <p:spPr>
          <a:xfrm>
            <a:off x="817418" y="942109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Mutations associated with β-thalassemia :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(1) β0: No β-globin chains are produced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(2) β+: Reduced (but detectable) β-globin 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synthesis.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600"/>
              <a:buNone/>
            </a:pPr>
            <a:endParaRPr sz="2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600"/>
              <a:buNone/>
            </a:pP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2400" u="sng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Mutations leading to aberrant RNA splicing are the most common cause of β-thalassemia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u="sng" dirty="0">
              <a:solidFill>
                <a:schemeClr val="l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855757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l-GR" sz="4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 −</a:t>
            </a:r>
            <a:r>
              <a:rPr lang="en-US" sz="4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Thalassemia</a:t>
            </a:r>
            <a:endParaRPr sz="42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idx="1"/>
          </p:nvPr>
        </p:nvSpPr>
        <p:spPr>
          <a:xfrm>
            <a:off x="1048760" y="2121910"/>
            <a:ext cx="6711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β-thalassemia minor ( β-thalassemia trait):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⭶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Persons inheriting one abnormal allele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⭶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Asymptomatic or mildly symptomatic. 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β-Thalassemia major: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 Persons inheriting any two β0 and β+ alleles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9211020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Mechanisms of Anemia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3" name="Google Shape;313;p42"/>
          <p:cNvSpPr txBox="1">
            <a:spLocks noGrp="1"/>
          </p:cNvSpPr>
          <p:nvPr>
            <p:ph idx="1"/>
          </p:nvPr>
        </p:nvSpPr>
        <p:spPr>
          <a:xfrm>
            <a:off x="332509" y="1704109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Reduced synthesis of β-globin → Inadequate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HbA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formation → hypochromic microcytic anemia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Imbalance in β- and α-globin chain synthesis →  excess unpaired α chains → aggregate into insoluble precipitates →  bind and severely damage the membranes of both red cells and erythroid precursors → ineffective erythropoiesis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Few red cells that are produced have a shortened life span due to extravascular hemolysis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457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β−</a:t>
            </a: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THALASSEMIA MAJOR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9" name="Google Shape;319;p43"/>
          <p:cNvSpPr txBox="1">
            <a:spLocks noGrp="1"/>
          </p:cNvSpPr>
          <p:nvPr>
            <p:ph idx="1"/>
          </p:nvPr>
        </p:nvSpPr>
        <p:spPr>
          <a:xfrm>
            <a:off x="2351087" y="2052637"/>
            <a:ext cx="6711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Genotype</a:t>
            </a:r>
            <a:r>
              <a:rPr lang="en-US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0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/β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0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, 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/β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, 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0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/β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Age of manifestations: 6-9 months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 Level: 3-6 gm/dl (if un-transfused)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Transfusion dependent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1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β−</a:t>
            </a: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THALASSEMIA MAJOR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5" name="Google Shape;325;p44"/>
          <p:cNvSpPr txBox="1"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Very high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HbF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absent or decreased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HbA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HbA2 Normal or increased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Expansion of bone marrow, impair bone growth: Skeletal deformities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Extramedullary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hematopoiesis and hepatosplenomegaly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Stunted growth and cachexia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Secondary hemochromatosis: May lead to cardiac dysfunction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Bone marrow transplantation at an early age is the treatment of choice</a:t>
            </a:r>
            <a:endParaRPr dirty="0">
              <a:solidFill>
                <a:schemeClr val="tx1"/>
              </a:solidFill>
            </a:endParaRPr>
          </a:p>
          <a:p>
            <a:pPr marL="342900" indent="-220980">
              <a:buClr>
                <a:srgbClr val="8AD0D6"/>
              </a:buClr>
              <a:buSzPts val="1920"/>
              <a:buNone/>
            </a:pPr>
            <a:endParaRPr sz="2400" dirty="0">
              <a:solidFill>
                <a:schemeClr val="tx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2673686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5" descr="Thalassemia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304800"/>
            <a:ext cx="76200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5"/>
          <p:cNvSpPr txBox="1"/>
          <p:nvPr/>
        </p:nvSpPr>
        <p:spPr>
          <a:xfrm>
            <a:off x="4175125" y="6284912"/>
            <a:ext cx="48579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1800"/>
            </a:pPr>
            <a:r>
              <a:rPr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Hypochromic microcytic RBCs in Thalassemia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353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905000" y="274637"/>
            <a:ext cx="8305800" cy="589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Clues? </a:t>
            </a:r>
            <a:r>
              <a:rPr lang="en-US" b="1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b="1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b="1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b="1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</a:br>
            <a:r>
              <a:rPr lang="en-US" sz="32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Intravascular Hemolysis: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Hb-uria, Hb-emia, and Hemosiderinuria</a:t>
            </a:r>
            <a:b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Unconjugated hyperbilirubinemia and Jaundice ( </a:t>
            </a:r>
            <a:r>
              <a:rPr lang="en-US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Due to conversion of heme to bilirubin)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Marked decrease in Haptoglobin (circulating protein that binds and clears free hemoglobin)</a:t>
            </a:r>
            <a:b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en-US"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en-US" sz="2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 Incresed LDH (Lactate dehydrogenase)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3187227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 −</a:t>
            </a:r>
            <a:r>
              <a:rPr lang="en-US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THALASSEMIA MINOR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7" name="Google Shape;337;p46"/>
          <p:cNvSpPr txBox="1">
            <a:spLocks noGrp="1"/>
          </p:cNvSpPr>
          <p:nvPr>
            <p:ph idx="1"/>
          </p:nvPr>
        </p:nvSpPr>
        <p:spPr>
          <a:xfrm>
            <a:off x="813232" y="2024928"/>
            <a:ext cx="6711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Heterozygous for 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0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ορ</a:t>
            </a:r>
            <a:r>
              <a:rPr lang="en-US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β</a:t>
            </a:r>
            <a:r>
              <a:rPr lang="en-US" baseline="30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gene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increased HbA2 (&gt; 3.5%) and/or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HbF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(1- 5%)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Mild microcytic anemia (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9-11 g/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dL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Differential </a:t>
            </a:r>
            <a:r>
              <a:rPr lang="en-US" sz="24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Dx</a:t>
            </a: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Iron deficiency anemia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None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9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/>
          <p:nvPr/>
        </p:nvSpPr>
        <p:spPr>
          <a:xfrm>
            <a:off x="2743200" y="1522413"/>
            <a:ext cx="15891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Genotype</a:t>
            </a:r>
            <a:endParaRPr dirty="0"/>
          </a:p>
          <a:p>
            <a:pPr>
              <a:buClr>
                <a:schemeClr val="lt1"/>
              </a:buClr>
              <a:buSzPts val="2400"/>
            </a:pPr>
            <a:endParaRPr sz="2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>
              <a:buClr>
                <a:schemeClr val="lt1"/>
              </a:buClr>
              <a:buSzPts val="2400"/>
            </a:pPr>
            <a:endParaRPr sz="2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+</a:t>
            </a:r>
            <a:endParaRPr dirty="0"/>
          </a:p>
          <a:p>
            <a:pPr>
              <a:buClr>
                <a:schemeClr val="lt1"/>
              </a:buClr>
              <a:buSzPts val="2400"/>
            </a:pPr>
            <a:endParaRPr sz="2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+</a:t>
            </a:r>
            <a:endParaRPr dirty="0"/>
          </a:p>
          <a:p>
            <a:pPr>
              <a:buClr>
                <a:schemeClr val="lt1"/>
              </a:buClr>
              <a:buSzPts val="2400"/>
            </a:pPr>
            <a:endParaRPr sz="2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0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  </a:t>
            </a:r>
            <a:r>
              <a:rPr lang="en-US" sz="24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thal</a:t>
            </a:r>
            <a:endParaRPr dirty="0"/>
          </a:p>
          <a:p>
            <a:pPr>
              <a:buClr>
                <a:schemeClr val="lt1"/>
              </a:buClr>
              <a:buSzPts val="2400"/>
            </a:pPr>
            <a:endParaRPr sz="24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24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+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to Sans Symbols"/>
                <a:ea typeface="Noto Sans Symbols"/>
                <a:cs typeface="Noto Sans Symbols"/>
                <a:sym typeface="Noto Sans Symbols"/>
              </a:rPr>
              <a:t>  </a:t>
            </a:r>
            <a:r>
              <a:rPr lang="en-US" sz="24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thal</a:t>
            </a:r>
            <a:endParaRPr dirty="0"/>
          </a:p>
        </p:txBody>
      </p:sp>
      <p:sp>
        <p:nvSpPr>
          <p:cNvPr id="343" name="Google Shape;343;p47"/>
          <p:cNvSpPr txBox="1"/>
          <p:nvPr/>
        </p:nvSpPr>
        <p:spPr>
          <a:xfrm>
            <a:off x="5181600" y="1524001"/>
            <a:ext cx="13842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Hb A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0%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5-35%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2-10%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Slight 🡫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Slight 🡫</a:t>
            </a:r>
            <a:endParaRPr/>
          </a:p>
        </p:txBody>
      </p:sp>
      <p:sp>
        <p:nvSpPr>
          <p:cNvPr id="344" name="Google Shape;344;p47"/>
          <p:cNvSpPr txBox="1"/>
          <p:nvPr/>
        </p:nvSpPr>
        <p:spPr>
          <a:xfrm>
            <a:off x="6705600" y="1524001"/>
            <a:ext cx="13701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Hb A2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Variable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Variable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Variable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3.5-7%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3.5-7%</a:t>
            </a:r>
            <a:endParaRPr/>
          </a:p>
        </p:txBody>
      </p:sp>
      <p:sp>
        <p:nvSpPr>
          <p:cNvPr id="345" name="Google Shape;345;p47"/>
          <p:cNvSpPr txBox="1"/>
          <p:nvPr/>
        </p:nvSpPr>
        <p:spPr>
          <a:xfrm>
            <a:off x="8534400" y="1524001"/>
            <a:ext cx="14526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Hb F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&gt;95%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20-80%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&gt;85%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up to 5%</a:t>
            </a:r>
            <a:endParaRPr/>
          </a:p>
          <a:p>
            <a:pPr>
              <a:buClr>
                <a:schemeClr val="lt1"/>
              </a:buClr>
              <a:buSzPts val="2400"/>
            </a:pPr>
            <a:endParaRPr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folHlink"/>
              </a:buClr>
              <a:buSzPts val="2400"/>
            </a:pPr>
            <a:r>
              <a:rPr 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up to 5%</a:t>
            </a:r>
            <a:endParaRPr/>
          </a:p>
        </p:txBody>
      </p:sp>
      <p:cxnSp>
        <p:nvCxnSpPr>
          <p:cNvPr id="346" name="Google Shape;346;p47"/>
          <p:cNvCxnSpPr/>
          <p:nvPr/>
        </p:nvCxnSpPr>
        <p:spPr>
          <a:xfrm>
            <a:off x="1524000" y="14478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47" name="Google Shape;347;p47"/>
          <p:cNvSpPr txBox="1"/>
          <p:nvPr/>
        </p:nvSpPr>
        <p:spPr>
          <a:xfrm rot="-5340330">
            <a:off x="1639040" y="2856627"/>
            <a:ext cx="1538332" cy="39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chemeClr val="folHlink"/>
              </a:buClr>
              <a:buSzPts val="2000"/>
            </a:pP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Homozygous</a:t>
            </a:r>
            <a:endParaRPr/>
          </a:p>
        </p:txBody>
      </p:sp>
      <p:sp>
        <p:nvSpPr>
          <p:cNvPr id="348" name="Google Shape;348;p47"/>
          <p:cNvSpPr txBox="1"/>
          <p:nvPr/>
        </p:nvSpPr>
        <p:spPr>
          <a:xfrm rot="-5339760">
            <a:off x="1493209" y="4983966"/>
            <a:ext cx="1677858" cy="39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buClr>
                <a:schemeClr val="folHlink"/>
              </a:buClr>
              <a:buSzPts val="2000"/>
            </a:pPr>
            <a:r>
              <a: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Heterozygous</a:t>
            </a:r>
            <a:endParaRPr/>
          </a:p>
        </p:txBody>
      </p:sp>
      <p:cxnSp>
        <p:nvCxnSpPr>
          <p:cNvPr id="349" name="Google Shape;349;p47"/>
          <p:cNvCxnSpPr/>
          <p:nvPr/>
        </p:nvCxnSpPr>
        <p:spPr>
          <a:xfrm>
            <a:off x="2667000" y="2286000"/>
            <a:ext cx="0" cy="18288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diamond" w="med" len="med"/>
            <a:tailEnd type="diamond" w="med" len="med"/>
          </a:ln>
        </p:spPr>
      </p:cxnSp>
      <p:cxnSp>
        <p:nvCxnSpPr>
          <p:cNvPr id="350" name="Google Shape;350;p47"/>
          <p:cNvCxnSpPr/>
          <p:nvPr/>
        </p:nvCxnSpPr>
        <p:spPr>
          <a:xfrm>
            <a:off x="2667000" y="4343400"/>
            <a:ext cx="0" cy="15240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diamond" w="med" len="med"/>
            <a:tailEnd type="diamond" w="med" len="med"/>
          </a:ln>
        </p:spPr>
      </p:cxnSp>
      <p:cxnSp>
        <p:nvCxnSpPr>
          <p:cNvPr id="351" name="Google Shape;351;p47"/>
          <p:cNvCxnSpPr/>
          <p:nvPr/>
        </p:nvCxnSpPr>
        <p:spPr>
          <a:xfrm>
            <a:off x="1524000" y="20574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2" name="Google Shape;352;p47"/>
          <p:cNvCxnSpPr/>
          <p:nvPr/>
        </p:nvCxnSpPr>
        <p:spPr>
          <a:xfrm>
            <a:off x="1524000" y="4191000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47"/>
          <p:cNvCxnSpPr/>
          <p:nvPr/>
        </p:nvCxnSpPr>
        <p:spPr>
          <a:xfrm>
            <a:off x="1524000" y="60198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4" name="Google Shape;354;p47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sz="4200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4" y="94150"/>
            <a:ext cx="10557163" cy="64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64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D:\SCContent\9781416029731\graphics\fullsize\S9781416029731-012-f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9525"/>
            <a:ext cx="9210675" cy="6848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2135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r-JO" altLang="en-US" sz="800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5529263" y="6516689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30 January 2012 05:46 PM)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5524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sp>
        <p:nvSpPr>
          <p:cNvPr id="88070" name="Picture 5" descr="top_logo"/>
          <p:cNvSpPr>
            <a:spLocks noChangeAspect="1" noChangeArrowheads="1"/>
          </p:cNvSpPr>
          <p:nvPr/>
        </p:nvSpPr>
        <p:spPr bwMode="auto">
          <a:xfrm>
            <a:off x="1538289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19047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C:\Users\suhaib\Desktop\M272_pic\intranet.tdmu.edu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864" y="457200"/>
            <a:ext cx="884980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8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>
            <a:spLocks noGrp="1"/>
          </p:cNvSpPr>
          <p:nvPr>
            <p:ph type="ctrTitle"/>
          </p:nvPr>
        </p:nvSpPr>
        <p:spPr>
          <a:xfrm>
            <a:off x="2390775" y="1447800"/>
            <a:ext cx="82011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7200"/>
            </a:pPr>
            <a:r>
              <a:rPr lang="en-US" sz="72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72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Thalassemia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71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5400"/>
            </a:pPr>
            <a:r>
              <a:rPr lang="en-US" sz="54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5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-Thalassemia</a:t>
            </a:r>
            <a:br>
              <a:rPr lang="en-US" sz="5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365" name="Google Shape;365;p49"/>
          <p:cNvSpPr txBox="1">
            <a:spLocks noGrp="1"/>
          </p:cNvSpPr>
          <p:nvPr>
            <p:ph idx="1"/>
          </p:nvPr>
        </p:nvSpPr>
        <p:spPr>
          <a:xfrm>
            <a:off x="2351087" y="2052637"/>
            <a:ext cx="67119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Caused mainly by deletions involving one or more of the a-globin genes.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8AD0D6"/>
              </a:buClr>
              <a:buSzPts val="1920"/>
              <a:buFont typeface="Noto Sans Symbols"/>
              <a:buChar char="►"/>
            </a:pPr>
            <a:r>
              <a:rPr lang="en-US" sz="24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Severity of the disease is proportional to the number of a-globin genes that are missing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033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title"/>
          </p:nvPr>
        </p:nvSpPr>
        <p:spPr>
          <a:xfrm>
            <a:off x="2008187" y="452437"/>
            <a:ext cx="7056300" cy="1400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200"/>
            </a:pPr>
            <a:r>
              <a:rPr lang="en-US" sz="4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α-Thalassemia</a:t>
            </a:r>
            <a:br>
              <a:rPr lang="en-US" sz="4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372" name="Google Shape;372;p50"/>
          <p:cNvSpPr txBox="1">
            <a:spLocks noGrp="1"/>
          </p:cNvSpPr>
          <p:nvPr>
            <p:ph idx="1"/>
          </p:nvPr>
        </p:nvSpPr>
        <p:spPr>
          <a:xfrm>
            <a:off x="1828800" y="1371600"/>
            <a:ext cx="4953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rgbClr val="8AD0D6"/>
              </a:buClr>
              <a:buSzPts val="2240"/>
              <a:buNone/>
            </a:pPr>
            <a:endParaRPr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/>
              <a:ea typeface="Corbel"/>
              <a:cs typeface="Corbel"/>
              <a:sym typeface="Corbel"/>
            </a:endParaRPr>
          </a:p>
          <a:p>
            <a:pPr marL="342900" indent="-342900">
              <a:lnSpc>
                <a:spcPct val="120000"/>
              </a:lnSpc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α/αα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silent carrier state, asymptomatic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--/</a:t>
            </a:r>
            <a:r>
              <a:rPr lang="en-US" sz="2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αα, 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/-</a:t>
            </a:r>
            <a:r>
              <a:rPr lang="en-US" sz="2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</a:t>
            </a:r>
            <a:r>
              <a:rPr lang="en-US" sz="2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thal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minor, asymptomatic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--/-</a:t>
            </a:r>
            <a:r>
              <a:rPr lang="en-US" sz="2000" dirty="0">
                <a:solidFill>
                  <a:schemeClr val="tx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 Excess beta: </a:t>
            </a:r>
            <a:r>
              <a:rPr lang="en-US" sz="20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 4: </a:t>
            </a:r>
            <a:r>
              <a:rPr lang="en-US" sz="26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HbH</a:t>
            </a:r>
            <a:r>
              <a:rPr lang="en-US" sz="26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disease            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8AD0D6"/>
              </a:buClr>
              <a:buSzPts val="1600"/>
              <a:buFont typeface="Noto Sans Symbols"/>
              <a:buChar char="►"/>
            </a:pP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--/--	:   Excess Gamma : </a:t>
            </a:r>
            <a:r>
              <a:rPr lang="en-US" sz="26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Hb</a:t>
            </a:r>
            <a:r>
              <a:rPr lang="en-US" sz="2600" dirty="0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Barts</a:t>
            </a:r>
            <a:endParaRPr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8AD0D6"/>
              </a:buClr>
              <a:buSzPts val="1600"/>
              <a:buNone/>
            </a:pP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Death in utero          (Hydrops </a:t>
            </a:r>
            <a:r>
              <a:rPr lang="en-US" sz="2000" dirty="0" err="1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fetalis</a:t>
            </a:r>
            <a:r>
              <a:rPr lang="en-US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73" name="Google Shape;37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600200"/>
            <a:ext cx="32004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8065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81000"/>
            <a:ext cx="82296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854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LUCK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4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Hemolytic Anemia</a:t>
            </a:r>
            <a:endParaRPr dirty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Extravascular Hemolysis:</a:t>
            </a:r>
            <a:r>
              <a:rPr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More common</a:t>
            </a:r>
            <a:b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No Hb-uria, Hb-emia, and Hemosiderinuria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- Jaundice</a:t>
            </a:r>
            <a:b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Mild decrease in Haptoglobin</a:t>
            </a:r>
            <a:b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Splenomegaly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073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idx="1"/>
          </p:nvPr>
        </p:nvSpPr>
        <p:spPr>
          <a:xfrm>
            <a:off x="491836" y="112914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Extrinsic (</a:t>
            </a:r>
            <a:r>
              <a:rPr lang="en-US" sz="3200" dirty="0" err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Extracorpuscular</a:t>
            </a: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) abnormalities: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endParaRPr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indent="-1778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Antibody- </a:t>
            </a:r>
            <a:r>
              <a:rPr lang="en-US" sz="2000" dirty="0" smtClean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mediated</a:t>
            </a:r>
          </a:p>
          <a:p>
            <a:pPr marL="0" indent="-1778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-"/>
            </a:pPr>
            <a:endParaRPr sz="2000" dirty="0">
              <a:latin typeface="Arial Rounded MT Bold" panose="020F0704030504030204" pitchFamily="34" charset="0"/>
            </a:endParaRPr>
          </a:p>
          <a:p>
            <a:pPr marL="0" indent="-1778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Mechanical trauma to red </a:t>
            </a:r>
            <a:r>
              <a:rPr lang="en-US" sz="2000" dirty="0" smtClean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cells</a:t>
            </a:r>
          </a:p>
          <a:p>
            <a:pPr marL="0" indent="-1778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-"/>
            </a:pPr>
            <a:endParaRPr sz="2000" dirty="0">
              <a:latin typeface="Arial Rounded MT Bold" panose="020F0704030504030204" pitchFamily="34" charset="0"/>
            </a:endParaRPr>
          </a:p>
          <a:p>
            <a:pPr marL="0" indent="-1778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Libre Franklin"/>
                <a:cs typeface="Libre Franklin"/>
                <a:sym typeface="Libre Franklin"/>
              </a:rPr>
              <a:t>Infection: Malaria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0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Features of Hemolytic Anemia</a:t>
            </a:r>
            <a:r>
              <a:rPr lang="en-US" sz="32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  <a:t/>
            </a:r>
            <a:br>
              <a:rPr lang="en-US" sz="3200" dirty="0">
                <a:solidFill>
                  <a:schemeClr val="dk1"/>
                </a:solidFill>
                <a:latin typeface="Balthazar"/>
                <a:ea typeface="Balthazar"/>
                <a:cs typeface="Balthazar"/>
                <a:sym typeface="Balthazar"/>
              </a:rPr>
            </a:b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idx="1"/>
          </p:nvPr>
        </p:nvSpPr>
        <p:spPr>
          <a:xfrm>
            <a:off x="221673" y="1219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Shortened RBCs survival</a:t>
            </a:r>
            <a:endParaRPr sz="20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Elevated erythropoietin level leading to increased </a:t>
            </a:r>
            <a:r>
              <a:rPr lang="en-US" sz="2000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erythrpoiesis</a:t>
            </a: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 (</a:t>
            </a:r>
            <a:r>
              <a:rPr lang="en-US" sz="2000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erthyroid</a:t>
            </a: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 hyperplasia) and early release of RBCs from marrow</a:t>
            </a:r>
            <a:endParaRPr sz="20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Reticulocytosis</a:t>
            </a: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 in peripheral blood</a:t>
            </a:r>
            <a:endParaRPr sz="20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Retention of the products of degraded red cells (including iron) by the body.</a:t>
            </a:r>
            <a:endParaRPr sz="20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Jaundice and Increase LDH</a:t>
            </a:r>
            <a:endParaRPr sz="2000" dirty="0">
              <a:latin typeface="Arial Rounded MT Bold" panose="020F07040305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In severe hemolytic anemia: </a:t>
            </a:r>
            <a:r>
              <a:rPr lang="en-US" sz="2000" dirty="0" err="1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Extramedullary</a:t>
            </a:r>
            <a:r>
              <a:rPr lang="en-US" sz="2000" dirty="0">
                <a:solidFill>
                  <a:schemeClr val="dk1"/>
                </a:solidFill>
                <a:latin typeface="Arial Rounded MT Bold" panose="020F0704030504030204" pitchFamily="34" charset="0"/>
                <a:ea typeface="Corbel"/>
                <a:cs typeface="Corbel"/>
                <a:sym typeface="Corbel"/>
              </a:rPr>
              <a:t> hematopoiesis  in the liver, spleen, and lymph nodes.</a:t>
            </a:r>
            <a:endParaRPr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115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1848</Words>
  <Application>Microsoft Office PowerPoint</Application>
  <PresentationFormat>Widescreen</PresentationFormat>
  <Paragraphs>336</Paragraphs>
  <Slides>68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Arial</vt:lpstr>
      <vt:lpstr>Arial Narrow</vt:lpstr>
      <vt:lpstr>Arial Rounded MT Bold</vt:lpstr>
      <vt:lpstr>Balthazar</vt:lpstr>
      <vt:lpstr>Calibri</vt:lpstr>
      <vt:lpstr>Century Gothic</vt:lpstr>
      <vt:lpstr>Copperplate Gothic Light</vt:lpstr>
      <vt:lpstr>Corbel</vt:lpstr>
      <vt:lpstr>Libre Franklin</vt:lpstr>
      <vt:lpstr>Libre Franklin Medium</vt:lpstr>
      <vt:lpstr>Noto Sans Symbols</vt:lpstr>
      <vt:lpstr>Times New Roman</vt:lpstr>
      <vt:lpstr>Trebuchet MS</vt:lpstr>
      <vt:lpstr>Wingdings 3</vt:lpstr>
      <vt:lpstr>Facet</vt:lpstr>
      <vt:lpstr>PowerPoint Presentation</vt:lpstr>
      <vt:lpstr>Hemolytic anemia Outlines</vt:lpstr>
      <vt:lpstr>Hemolytic anemia </vt:lpstr>
      <vt:lpstr> Intrinsic (Intracorpuscular) abnormalities:  A.Hereditary defects 1.Defects in RBC membrane: Spherocytosis 2.Enzyme defects: G6PD Deficiency 3. Disorder of Hemoglobin synthesis: - Structurally abnormal hemoglobin synthesis (Hemoglobinopathies):  Sickle cell disease   - Deficient globin synthesis: Thalassemia syndromes  B. Acquired Defects 1. Membrane defect: PNH (paroxysmal nocturnal hemoglobinuria)  </vt:lpstr>
      <vt:lpstr>Destruction can occur :  1. Intravascular   2. Extravascular ( Within tissue macrophage, mainly liver and spleen) </vt:lpstr>
      <vt:lpstr>Clues?   Intravascular Hemolysis:  - Hb-uria, Hb-emia, and Hemosiderinuria - Unconjugated hyperbilirubinemia and Jaundice ( Due to conversion of heme to bilirubin) - Marked decrease in Haptoglobin (circulating protein that binds and clears free hemoglobin)  - Incresed LDH (Lactate dehydrogenase)  </vt:lpstr>
      <vt:lpstr>Hemolytic Anemia</vt:lpstr>
      <vt:lpstr>PowerPoint Presentation</vt:lpstr>
      <vt:lpstr>Features of Hemolytic Anemia </vt:lpstr>
      <vt:lpstr>HEREDITARY SPHEROCYTOSIS</vt:lpstr>
      <vt:lpstr>HEREDITARY SPHEROCYTOSIS</vt:lpstr>
      <vt:lpstr>PowerPoint Presentation</vt:lpstr>
      <vt:lpstr>CLINICAL FEATURES</vt:lpstr>
      <vt:lpstr>G6PD Deficiency</vt:lpstr>
      <vt:lpstr>Role of glucose-6-phosphate dehydrogenase (G6PD) in defense against oxidant injury</vt:lpstr>
      <vt:lpstr>G6PD</vt:lpstr>
      <vt:lpstr>G6PD deficiency </vt:lpstr>
      <vt:lpstr>PowerPoint Presentation</vt:lpstr>
      <vt:lpstr>IMMUNE HEMOLYTIC ANEMIA</vt:lpstr>
      <vt:lpstr>Diagnosis</vt:lpstr>
      <vt:lpstr>COOMB’s Test</vt:lpstr>
      <vt:lpstr>PowerPoint Presentation</vt:lpstr>
      <vt:lpstr>IMMUNE HEMOLYTIC ANEMIA</vt:lpstr>
      <vt:lpstr>Paroxysmal Nocturnal Hemoglobinuria</vt:lpstr>
      <vt:lpstr>PowerPoint Presentation</vt:lpstr>
      <vt:lpstr>PNH</vt:lpstr>
      <vt:lpstr>Hemolytic Anemia Due to Mechanical Trauma to RBC</vt:lpstr>
      <vt:lpstr>PowerPoint Presentation</vt:lpstr>
      <vt:lpstr>HEMOGLOBINOPATHIES</vt:lpstr>
      <vt:lpstr>PowerPoint Presentation</vt:lpstr>
      <vt:lpstr>Hemoglobin types</vt:lpstr>
      <vt:lpstr>NORMAL HUMAN HEMOGLOBINS</vt:lpstr>
      <vt:lpstr>SICKLE CELL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THE DEGREE OF SICKLING</vt:lpstr>
      <vt:lpstr>PowerPoint Presentation</vt:lpstr>
      <vt:lpstr>CLINICAL CONSEQUENCES OF SICKLE CELL DISEASE</vt:lpstr>
      <vt:lpstr>Extramedullary hematopoiesis</vt:lpstr>
      <vt:lpstr>PowerPoint Presentation</vt:lpstr>
      <vt:lpstr>PowerPoint Presentation</vt:lpstr>
      <vt:lpstr>Spleen in Sickle Cell Anemia</vt:lpstr>
      <vt:lpstr>PowerPoint Presentation</vt:lpstr>
      <vt:lpstr>Complications</vt:lpstr>
      <vt:lpstr>Laboratory diagnosis of sickle cell anemia</vt:lpstr>
      <vt:lpstr>PowerPoint Presentation</vt:lpstr>
      <vt:lpstr>                        Treatment  1- Adequate hydration 2- Pain relief 3- Antibiotic therapy 4- Hydroxyruea 5- In severe cases, exchange transfusion to reduce the Hgb S.</vt:lpstr>
      <vt:lpstr>Thalassemia</vt:lpstr>
      <vt:lpstr>FEATURES OF THALASSEMIAS</vt:lpstr>
      <vt:lpstr>β −Thalassemia</vt:lpstr>
      <vt:lpstr>PowerPoint Presentation</vt:lpstr>
      <vt:lpstr>β −Thalassemia</vt:lpstr>
      <vt:lpstr>Mechanisms of Anemia</vt:lpstr>
      <vt:lpstr>β−THALASSEMIA MAJOR</vt:lpstr>
      <vt:lpstr>β−THALASSEMIA MAJOR</vt:lpstr>
      <vt:lpstr>PowerPoint Presentation</vt:lpstr>
      <vt:lpstr>β −THALASSEMIA MINOR</vt:lpstr>
      <vt:lpstr>PowerPoint Presentation</vt:lpstr>
      <vt:lpstr>PowerPoint Presentation</vt:lpstr>
      <vt:lpstr>PowerPoint Presentation</vt:lpstr>
      <vt:lpstr>α- Thalassemia</vt:lpstr>
      <vt:lpstr>α-Thalassemia </vt:lpstr>
      <vt:lpstr>α-Thalassemia </vt:lpstr>
      <vt:lpstr>PowerPoint Presentation</vt:lpstr>
      <vt:lpstr>                                      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26</cp:revision>
  <dcterms:created xsi:type="dcterms:W3CDTF">2023-04-02T20:02:11Z</dcterms:created>
  <dcterms:modified xsi:type="dcterms:W3CDTF">2023-04-02T20:52:02Z</dcterms:modified>
</cp:coreProperties>
</file>