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4" r:id="rId9"/>
    <p:sldId id="263" r:id="rId10"/>
    <p:sldId id="265" r:id="rId11"/>
    <p:sldId id="266" r:id="rId12"/>
    <p:sldId id="303" r:id="rId13"/>
    <p:sldId id="306" r:id="rId14"/>
    <p:sldId id="307" r:id="rId15"/>
    <p:sldId id="301" r:id="rId16"/>
    <p:sldId id="308" r:id="rId17"/>
    <p:sldId id="271" r:id="rId18"/>
    <p:sldId id="302" r:id="rId19"/>
    <p:sldId id="270" r:id="rId20"/>
    <p:sldId id="304" r:id="rId21"/>
    <p:sldId id="272" r:id="rId22"/>
    <p:sldId id="273" r:id="rId23"/>
    <p:sldId id="274" r:id="rId24"/>
    <p:sldId id="275" r:id="rId25"/>
    <p:sldId id="300" r:id="rId26"/>
    <p:sldId id="276" r:id="rId27"/>
    <p:sldId id="277" r:id="rId28"/>
    <p:sldId id="27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69"/>
    <p:restoredTop sz="95755"/>
  </p:normalViewPr>
  <p:slideViewPr>
    <p:cSldViewPr snapToGrid="0" snapToObjects="1">
      <p:cViewPr varScale="1">
        <p:scale>
          <a:sx n="88" d="100"/>
          <a:sy n="88" d="100"/>
        </p:scale>
        <p:origin x="1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BCF69-4304-5947-B247-B13EA891471B}" type="doc">
      <dgm:prSet loTypeId="urn:microsoft.com/office/officeart/2005/8/layout/hierarchy1" loCatId="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5352603-FC73-6C4A-8ED3-7FD4DDEA2FA3}">
      <dgm:prSet phldrT="[Text]" custT="1"/>
      <dgm:spPr/>
      <dgm:t>
        <a:bodyPr/>
        <a:lstStyle/>
        <a:p>
          <a:pPr rtl="0"/>
          <a:r>
            <a:rPr lang="en-US" sz="5400" dirty="0"/>
            <a:t>Definitive</a:t>
          </a:r>
        </a:p>
      </dgm:t>
    </dgm:pt>
    <dgm:pt modelId="{48CB9E3F-BE14-E843-A79D-673A3551B908}" type="parTrans" cxnId="{67ADDE34-D716-E549-AF61-184C11866182}">
      <dgm:prSet/>
      <dgm:spPr/>
      <dgm:t>
        <a:bodyPr/>
        <a:lstStyle/>
        <a:p>
          <a:endParaRPr lang="en-US"/>
        </a:p>
      </dgm:t>
    </dgm:pt>
    <dgm:pt modelId="{87B7A525-842E-1F41-8B45-ABD47F669AAC}" type="sibTrans" cxnId="{67ADDE34-D716-E549-AF61-184C11866182}">
      <dgm:prSet/>
      <dgm:spPr/>
      <dgm:t>
        <a:bodyPr/>
        <a:lstStyle/>
        <a:p>
          <a:endParaRPr lang="en-US"/>
        </a:p>
      </dgm:t>
    </dgm:pt>
    <dgm:pt modelId="{5A81B53D-65E5-A646-829C-A58E2D5BCBD2}">
      <dgm:prSet phldrT="[Text]"/>
      <dgm:spPr/>
      <dgm:t>
        <a:bodyPr/>
        <a:lstStyle/>
        <a:p>
          <a:pPr rtl="0"/>
          <a:r>
            <a:rPr lang="en-US" dirty="0"/>
            <a:t>STEMI</a:t>
          </a:r>
        </a:p>
      </dgm:t>
    </dgm:pt>
    <dgm:pt modelId="{3CD51CA8-BDF8-6744-B6F5-393DB3836E18}" type="parTrans" cxnId="{6DB75FCA-B1DB-B044-9B72-DEEEFA9FF40F}">
      <dgm:prSet/>
      <dgm:spPr/>
      <dgm:t>
        <a:bodyPr/>
        <a:lstStyle/>
        <a:p>
          <a:endParaRPr lang="en-US"/>
        </a:p>
      </dgm:t>
    </dgm:pt>
    <dgm:pt modelId="{DE233925-8C67-1344-8F8D-F7CB6369C453}" type="sibTrans" cxnId="{6DB75FCA-B1DB-B044-9B72-DEEEFA9FF40F}">
      <dgm:prSet/>
      <dgm:spPr/>
      <dgm:t>
        <a:bodyPr/>
        <a:lstStyle/>
        <a:p>
          <a:endParaRPr lang="en-US"/>
        </a:p>
      </dgm:t>
    </dgm:pt>
    <dgm:pt modelId="{D6B865B1-2983-BA4C-94A9-BED3F8CC506D}">
      <dgm:prSet phldrT="[Text]"/>
      <dgm:spPr/>
      <dgm:t>
        <a:bodyPr/>
        <a:lstStyle/>
        <a:p>
          <a:pPr rtl="0"/>
          <a:r>
            <a:rPr lang="en-US" dirty="0"/>
            <a:t>NSTEMI</a:t>
          </a:r>
        </a:p>
      </dgm:t>
    </dgm:pt>
    <dgm:pt modelId="{A02B6CA0-0D48-194C-B2DB-2AE77C88D8C5}" type="parTrans" cxnId="{5B6AD9EC-1B99-3C45-91B2-E53723B82E35}">
      <dgm:prSet/>
      <dgm:spPr/>
      <dgm:t>
        <a:bodyPr/>
        <a:lstStyle/>
        <a:p>
          <a:endParaRPr lang="en-US"/>
        </a:p>
      </dgm:t>
    </dgm:pt>
    <dgm:pt modelId="{AE65417C-D807-6F46-B0F0-09B68AB14680}" type="sibTrans" cxnId="{5B6AD9EC-1B99-3C45-91B2-E53723B82E35}">
      <dgm:prSet/>
      <dgm:spPr/>
      <dgm:t>
        <a:bodyPr/>
        <a:lstStyle/>
        <a:p>
          <a:endParaRPr lang="en-US"/>
        </a:p>
      </dgm:t>
    </dgm:pt>
    <dgm:pt modelId="{1E6BDD74-7966-3141-BB44-80C9C8EB202A}">
      <dgm:prSet phldrT="[Text]" custT="1"/>
      <dgm:spPr/>
      <dgm:t>
        <a:bodyPr/>
        <a:lstStyle/>
        <a:p>
          <a:pPr rtl="0"/>
          <a:r>
            <a:rPr lang="en-US" sz="5400" dirty="0"/>
            <a:t>Initial</a:t>
          </a:r>
        </a:p>
      </dgm:t>
    </dgm:pt>
    <dgm:pt modelId="{D9572E51-0A33-0548-A74D-6F1D4091357B}" type="parTrans" cxnId="{61E45142-90EB-E04A-9569-0483892B7DBD}">
      <dgm:prSet/>
      <dgm:spPr/>
      <dgm:t>
        <a:bodyPr/>
        <a:lstStyle/>
        <a:p>
          <a:endParaRPr lang="en-US"/>
        </a:p>
      </dgm:t>
    </dgm:pt>
    <dgm:pt modelId="{6CE054CD-34C7-B343-9630-98181C6C8AB4}" type="sibTrans" cxnId="{61E45142-90EB-E04A-9569-0483892B7DBD}">
      <dgm:prSet/>
      <dgm:spPr/>
      <dgm:t>
        <a:bodyPr/>
        <a:lstStyle/>
        <a:p>
          <a:endParaRPr lang="en-US"/>
        </a:p>
      </dgm:t>
    </dgm:pt>
    <dgm:pt modelId="{EA7F659F-136B-5541-A051-23696EB1E40E}">
      <dgm:prSet phldrT="[Text]" custT="1"/>
      <dgm:spPr/>
      <dgm:t>
        <a:bodyPr/>
        <a:lstStyle/>
        <a:p>
          <a:pPr rtl="0"/>
          <a:r>
            <a:rPr lang="en-US" sz="5400" dirty="0"/>
            <a:t>Management</a:t>
          </a:r>
        </a:p>
      </dgm:t>
    </dgm:pt>
    <dgm:pt modelId="{BA2AEB79-2B92-C144-B28F-C4DD41E220A9}" type="sibTrans" cxnId="{2CFCE8FD-4739-0D45-AEAF-A70C40E097F7}">
      <dgm:prSet/>
      <dgm:spPr/>
      <dgm:t>
        <a:bodyPr/>
        <a:lstStyle/>
        <a:p>
          <a:endParaRPr lang="en-US"/>
        </a:p>
      </dgm:t>
    </dgm:pt>
    <dgm:pt modelId="{CC2EAF17-16EA-224C-BC1F-665025F6E472}" type="parTrans" cxnId="{2CFCE8FD-4739-0D45-AEAF-A70C40E097F7}">
      <dgm:prSet/>
      <dgm:spPr/>
      <dgm:t>
        <a:bodyPr/>
        <a:lstStyle/>
        <a:p>
          <a:endParaRPr lang="en-US"/>
        </a:p>
      </dgm:t>
    </dgm:pt>
    <dgm:pt modelId="{24C134DA-7C04-CE4A-A558-BA98F146AADE}" type="pres">
      <dgm:prSet presAssocID="{EC9BCF69-4304-5947-B247-B13EA89147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AE7951-CFFC-1B4F-9ACE-4FAC530A6E06}" type="pres">
      <dgm:prSet presAssocID="{EA7F659F-136B-5541-A051-23696EB1E40E}" presName="hierRoot1" presStyleCnt="0"/>
      <dgm:spPr/>
    </dgm:pt>
    <dgm:pt modelId="{38E1F6E0-E932-4E49-8565-BED45B649E81}" type="pres">
      <dgm:prSet presAssocID="{EA7F659F-136B-5541-A051-23696EB1E40E}" presName="composite" presStyleCnt="0"/>
      <dgm:spPr/>
    </dgm:pt>
    <dgm:pt modelId="{D156F7B6-59B6-AD48-895D-CE840F547EB4}" type="pres">
      <dgm:prSet presAssocID="{EA7F659F-136B-5541-A051-23696EB1E40E}" presName="background" presStyleLbl="node0" presStyleIdx="0" presStyleCnt="1"/>
      <dgm:spPr/>
    </dgm:pt>
    <dgm:pt modelId="{241EEF35-67F3-8244-A388-B6942F4827DA}" type="pres">
      <dgm:prSet presAssocID="{EA7F659F-136B-5541-A051-23696EB1E40E}" presName="text" presStyleLbl="fgAcc0" presStyleIdx="0" presStyleCnt="1" custScaleX="4447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B9234E-6244-B24C-B051-8D4CC1F45303}" type="pres">
      <dgm:prSet presAssocID="{EA7F659F-136B-5541-A051-23696EB1E40E}" presName="hierChild2" presStyleCnt="0"/>
      <dgm:spPr/>
    </dgm:pt>
    <dgm:pt modelId="{B5453BDA-8238-2147-ADAF-B86A9667B4A3}" type="pres">
      <dgm:prSet presAssocID="{48CB9E3F-BE14-E843-A79D-673A3551B90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2F98109-E7C3-664C-8F76-E17FE70E6F96}" type="pres">
      <dgm:prSet presAssocID="{F5352603-FC73-6C4A-8ED3-7FD4DDEA2FA3}" presName="hierRoot2" presStyleCnt="0"/>
      <dgm:spPr/>
    </dgm:pt>
    <dgm:pt modelId="{9B404D56-F063-BB46-89AF-0D303DA6AEA8}" type="pres">
      <dgm:prSet presAssocID="{F5352603-FC73-6C4A-8ED3-7FD4DDEA2FA3}" presName="composite2" presStyleCnt="0"/>
      <dgm:spPr/>
    </dgm:pt>
    <dgm:pt modelId="{FB980D24-9810-8E44-9568-95337C1618FE}" type="pres">
      <dgm:prSet presAssocID="{F5352603-FC73-6C4A-8ED3-7FD4DDEA2FA3}" presName="background2" presStyleLbl="node2" presStyleIdx="0" presStyleCnt="2"/>
      <dgm:spPr/>
    </dgm:pt>
    <dgm:pt modelId="{912CA4D8-514E-6D4D-A934-78A2FFFD1E82}" type="pres">
      <dgm:prSet presAssocID="{F5352603-FC73-6C4A-8ED3-7FD4DDEA2FA3}" presName="text2" presStyleLbl="fgAcc2" presStyleIdx="0" presStyleCnt="2" custScaleX="2554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837948-F0FA-3745-980D-BE8AEF1D7817}" type="pres">
      <dgm:prSet presAssocID="{F5352603-FC73-6C4A-8ED3-7FD4DDEA2FA3}" presName="hierChild3" presStyleCnt="0"/>
      <dgm:spPr/>
    </dgm:pt>
    <dgm:pt modelId="{730FBC9B-EA83-BF4A-B749-180D6D9A9EB3}" type="pres">
      <dgm:prSet presAssocID="{3CD51CA8-BDF8-6744-B6F5-393DB3836E18}" presName="Name17" presStyleLbl="parChTrans1D3" presStyleIdx="0" presStyleCnt="2"/>
      <dgm:spPr/>
      <dgm:t>
        <a:bodyPr/>
        <a:lstStyle/>
        <a:p>
          <a:endParaRPr lang="en-US"/>
        </a:p>
      </dgm:t>
    </dgm:pt>
    <dgm:pt modelId="{9E1BC575-0364-BA4E-8D18-ED7873644CAD}" type="pres">
      <dgm:prSet presAssocID="{5A81B53D-65E5-A646-829C-A58E2D5BCBD2}" presName="hierRoot3" presStyleCnt="0"/>
      <dgm:spPr/>
    </dgm:pt>
    <dgm:pt modelId="{AC7885AC-6965-E945-9A1D-69377D2B4F3E}" type="pres">
      <dgm:prSet presAssocID="{5A81B53D-65E5-A646-829C-A58E2D5BCBD2}" presName="composite3" presStyleCnt="0"/>
      <dgm:spPr/>
    </dgm:pt>
    <dgm:pt modelId="{8B8CFD97-73B3-2146-BF3B-577CA938E9A7}" type="pres">
      <dgm:prSet presAssocID="{5A81B53D-65E5-A646-829C-A58E2D5BCBD2}" presName="background3" presStyleLbl="node3" presStyleIdx="0" presStyleCnt="2"/>
      <dgm:spPr/>
    </dgm:pt>
    <dgm:pt modelId="{12F9249A-D538-C24D-BA44-AEF5BA921B75}" type="pres">
      <dgm:prSet presAssocID="{5A81B53D-65E5-A646-829C-A58E2D5BCBD2}" presName="text3" presStyleLbl="fgAcc3" presStyleIdx="0" presStyleCnt="2" custScaleX="1267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8091B0-97D3-E444-A8B8-3A7F63966DC6}" type="pres">
      <dgm:prSet presAssocID="{5A81B53D-65E5-A646-829C-A58E2D5BCBD2}" presName="hierChild4" presStyleCnt="0"/>
      <dgm:spPr/>
    </dgm:pt>
    <dgm:pt modelId="{FE1BD3DA-9D82-9546-BC05-814883401494}" type="pres">
      <dgm:prSet presAssocID="{A02B6CA0-0D48-194C-B2DB-2AE77C88D8C5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1F730EA-285F-2145-B64A-0DB4CC688D6A}" type="pres">
      <dgm:prSet presAssocID="{D6B865B1-2983-BA4C-94A9-BED3F8CC506D}" presName="hierRoot3" presStyleCnt="0"/>
      <dgm:spPr/>
    </dgm:pt>
    <dgm:pt modelId="{4831AA93-9EEB-D84E-B8BC-ACEA1019E8EE}" type="pres">
      <dgm:prSet presAssocID="{D6B865B1-2983-BA4C-94A9-BED3F8CC506D}" presName="composite3" presStyleCnt="0"/>
      <dgm:spPr/>
    </dgm:pt>
    <dgm:pt modelId="{98A9608A-61CB-B04E-88E7-54EBCC6368C3}" type="pres">
      <dgm:prSet presAssocID="{D6B865B1-2983-BA4C-94A9-BED3F8CC506D}" presName="background3" presStyleLbl="node3" presStyleIdx="1" presStyleCnt="2"/>
      <dgm:spPr/>
    </dgm:pt>
    <dgm:pt modelId="{38FB2CB6-7C50-6E46-B399-3CE170BB5ABE}" type="pres">
      <dgm:prSet presAssocID="{D6B865B1-2983-BA4C-94A9-BED3F8CC506D}" presName="text3" presStyleLbl="fgAcc3" presStyleIdx="1" presStyleCnt="2" custScaleX="111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5D8783-BD4B-444C-8BA3-1BA3B25CEBA3}" type="pres">
      <dgm:prSet presAssocID="{D6B865B1-2983-BA4C-94A9-BED3F8CC506D}" presName="hierChild4" presStyleCnt="0"/>
      <dgm:spPr/>
    </dgm:pt>
    <dgm:pt modelId="{56616370-6BB8-324B-A8F0-65E2DF01EC4E}" type="pres">
      <dgm:prSet presAssocID="{D9572E51-0A33-0548-A74D-6F1D4091357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8D0A3A5-D0B2-0540-B8D3-7BAA5B7F7A96}" type="pres">
      <dgm:prSet presAssocID="{1E6BDD74-7966-3141-BB44-80C9C8EB202A}" presName="hierRoot2" presStyleCnt="0"/>
      <dgm:spPr/>
    </dgm:pt>
    <dgm:pt modelId="{8013FE69-3080-5341-97F9-189ACD01ACD0}" type="pres">
      <dgm:prSet presAssocID="{1E6BDD74-7966-3141-BB44-80C9C8EB202A}" presName="composite2" presStyleCnt="0"/>
      <dgm:spPr/>
    </dgm:pt>
    <dgm:pt modelId="{B32882CA-69D9-6B41-AF36-2273FC11C0C7}" type="pres">
      <dgm:prSet presAssocID="{1E6BDD74-7966-3141-BB44-80C9C8EB202A}" presName="background2" presStyleLbl="node2" presStyleIdx="1" presStyleCnt="2"/>
      <dgm:spPr/>
    </dgm:pt>
    <dgm:pt modelId="{4C4A3EF8-2AB6-8C44-9BE8-E5E1E5CFB867}" type="pres">
      <dgm:prSet presAssocID="{1E6BDD74-7966-3141-BB44-80C9C8EB202A}" presName="text2" presStyleLbl="fgAcc2" presStyleIdx="1" presStyleCnt="2" custScaleX="2416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BAE6EE-7C7E-DD42-B34C-C4CD12838B6F}" type="pres">
      <dgm:prSet presAssocID="{1E6BDD74-7966-3141-BB44-80C9C8EB202A}" presName="hierChild3" presStyleCnt="0"/>
      <dgm:spPr/>
    </dgm:pt>
  </dgm:ptLst>
  <dgm:cxnLst>
    <dgm:cxn modelId="{61E45142-90EB-E04A-9569-0483892B7DBD}" srcId="{EA7F659F-136B-5541-A051-23696EB1E40E}" destId="{1E6BDD74-7966-3141-BB44-80C9C8EB202A}" srcOrd="1" destOrd="0" parTransId="{D9572E51-0A33-0548-A74D-6F1D4091357B}" sibTransId="{6CE054CD-34C7-B343-9630-98181C6C8AB4}"/>
    <dgm:cxn modelId="{9C280D89-7D3A-CE4C-980E-9B40B5851067}" type="presOf" srcId="{48CB9E3F-BE14-E843-A79D-673A3551B908}" destId="{B5453BDA-8238-2147-ADAF-B86A9667B4A3}" srcOrd="0" destOrd="0" presId="urn:microsoft.com/office/officeart/2005/8/layout/hierarchy1"/>
    <dgm:cxn modelId="{EFA8DD3E-EB6B-8A45-A575-CC0166A8924B}" type="presOf" srcId="{3CD51CA8-BDF8-6744-B6F5-393DB3836E18}" destId="{730FBC9B-EA83-BF4A-B749-180D6D9A9EB3}" srcOrd="0" destOrd="0" presId="urn:microsoft.com/office/officeart/2005/8/layout/hierarchy1"/>
    <dgm:cxn modelId="{DD3101B5-A0A7-6E4C-89BD-71309B124143}" type="presOf" srcId="{D9572E51-0A33-0548-A74D-6F1D4091357B}" destId="{56616370-6BB8-324B-A8F0-65E2DF01EC4E}" srcOrd="0" destOrd="0" presId="urn:microsoft.com/office/officeart/2005/8/layout/hierarchy1"/>
    <dgm:cxn modelId="{6DB75FCA-B1DB-B044-9B72-DEEEFA9FF40F}" srcId="{F5352603-FC73-6C4A-8ED3-7FD4DDEA2FA3}" destId="{5A81B53D-65E5-A646-829C-A58E2D5BCBD2}" srcOrd="0" destOrd="0" parTransId="{3CD51CA8-BDF8-6744-B6F5-393DB3836E18}" sibTransId="{DE233925-8C67-1344-8F8D-F7CB6369C453}"/>
    <dgm:cxn modelId="{96459CA5-1B72-1E43-8A58-4400EA1F531A}" type="presOf" srcId="{1E6BDD74-7966-3141-BB44-80C9C8EB202A}" destId="{4C4A3EF8-2AB6-8C44-9BE8-E5E1E5CFB867}" srcOrd="0" destOrd="0" presId="urn:microsoft.com/office/officeart/2005/8/layout/hierarchy1"/>
    <dgm:cxn modelId="{67ADDE34-D716-E549-AF61-184C11866182}" srcId="{EA7F659F-136B-5541-A051-23696EB1E40E}" destId="{F5352603-FC73-6C4A-8ED3-7FD4DDEA2FA3}" srcOrd="0" destOrd="0" parTransId="{48CB9E3F-BE14-E843-A79D-673A3551B908}" sibTransId="{87B7A525-842E-1F41-8B45-ABD47F669AAC}"/>
    <dgm:cxn modelId="{7BDDCCFF-FEB2-E34A-B211-38FBC4510F60}" type="presOf" srcId="{EC9BCF69-4304-5947-B247-B13EA891471B}" destId="{24C134DA-7C04-CE4A-A558-BA98F146AADE}" srcOrd="0" destOrd="0" presId="urn:microsoft.com/office/officeart/2005/8/layout/hierarchy1"/>
    <dgm:cxn modelId="{5B6AD9EC-1B99-3C45-91B2-E53723B82E35}" srcId="{F5352603-FC73-6C4A-8ED3-7FD4DDEA2FA3}" destId="{D6B865B1-2983-BA4C-94A9-BED3F8CC506D}" srcOrd="1" destOrd="0" parTransId="{A02B6CA0-0D48-194C-B2DB-2AE77C88D8C5}" sibTransId="{AE65417C-D807-6F46-B0F0-09B68AB14680}"/>
    <dgm:cxn modelId="{3AE0667E-4F0F-C349-A2C3-278EDCF0300B}" type="presOf" srcId="{F5352603-FC73-6C4A-8ED3-7FD4DDEA2FA3}" destId="{912CA4D8-514E-6D4D-A934-78A2FFFD1E82}" srcOrd="0" destOrd="0" presId="urn:microsoft.com/office/officeart/2005/8/layout/hierarchy1"/>
    <dgm:cxn modelId="{66791989-CA9C-FC46-BA92-0419B952E474}" type="presOf" srcId="{EA7F659F-136B-5541-A051-23696EB1E40E}" destId="{241EEF35-67F3-8244-A388-B6942F4827DA}" srcOrd="0" destOrd="0" presId="urn:microsoft.com/office/officeart/2005/8/layout/hierarchy1"/>
    <dgm:cxn modelId="{A3BA2801-61B5-B045-AB33-1E74EE8D9D5C}" type="presOf" srcId="{D6B865B1-2983-BA4C-94A9-BED3F8CC506D}" destId="{38FB2CB6-7C50-6E46-B399-3CE170BB5ABE}" srcOrd="0" destOrd="0" presId="urn:microsoft.com/office/officeart/2005/8/layout/hierarchy1"/>
    <dgm:cxn modelId="{2CFCE8FD-4739-0D45-AEAF-A70C40E097F7}" srcId="{EC9BCF69-4304-5947-B247-B13EA891471B}" destId="{EA7F659F-136B-5541-A051-23696EB1E40E}" srcOrd="0" destOrd="0" parTransId="{CC2EAF17-16EA-224C-BC1F-665025F6E472}" sibTransId="{BA2AEB79-2B92-C144-B28F-C4DD41E220A9}"/>
    <dgm:cxn modelId="{AC74D774-F64D-F144-A4C8-3DB63709D34E}" type="presOf" srcId="{5A81B53D-65E5-A646-829C-A58E2D5BCBD2}" destId="{12F9249A-D538-C24D-BA44-AEF5BA921B75}" srcOrd="0" destOrd="0" presId="urn:microsoft.com/office/officeart/2005/8/layout/hierarchy1"/>
    <dgm:cxn modelId="{AE94D825-2E8E-8047-9DFA-DFCC1AD8E167}" type="presOf" srcId="{A02B6CA0-0D48-194C-B2DB-2AE77C88D8C5}" destId="{FE1BD3DA-9D82-9546-BC05-814883401494}" srcOrd="0" destOrd="0" presId="urn:microsoft.com/office/officeart/2005/8/layout/hierarchy1"/>
    <dgm:cxn modelId="{8CC3C920-56C1-2742-90A5-0E02C8EBE6B5}" type="presParOf" srcId="{24C134DA-7C04-CE4A-A558-BA98F146AADE}" destId="{A0AE7951-CFFC-1B4F-9ACE-4FAC530A6E06}" srcOrd="0" destOrd="0" presId="urn:microsoft.com/office/officeart/2005/8/layout/hierarchy1"/>
    <dgm:cxn modelId="{4EB0D207-28A6-7047-B621-F0096ED21D0D}" type="presParOf" srcId="{A0AE7951-CFFC-1B4F-9ACE-4FAC530A6E06}" destId="{38E1F6E0-E932-4E49-8565-BED45B649E81}" srcOrd="0" destOrd="0" presId="urn:microsoft.com/office/officeart/2005/8/layout/hierarchy1"/>
    <dgm:cxn modelId="{C56F586B-B20C-B248-A252-D14740422C97}" type="presParOf" srcId="{38E1F6E0-E932-4E49-8565-BED45B649E81}" destId="{D156F7B6-59B6-AD48-895D-CE840F547EB4}" srcOrd="0" destOrd="0" presId="urn:microsoft.com/office/officeart/2005/8/layout/hierarchy1"/>
    <dgm:cxn modelId="{810EEB2D-6799-2E44-8477-B9E046D24248}" type="presParOf" srcId="{38E1F6E0-E932-4E49-8565-BED45B649E81}" destId="{241EEF35-67F3-8244-A388-B6942F4827DA}" srcOrd="1" destOrd="0" presId="urn:microsoft.com/office/officeart/2005/8/layout/hierarchy1"/>
    <dgm:cxn modelId="{9E764C8D-6ECF-2442-A234-3294EAB251F2}" type="presParOf" srcId="{A0AE7951-CFFC-1B4F-9ACE-4FAC530A6E06}" destId="{F2B9234E-6244-B24C-B051-8D4CC1F45303}" srcOrd="1" destOrd="0" presId="urn:microsoft.com/office/officeart/2005/8/layout/hierarchy1"/>
    <dgm:cxn modelId="{586BA98E-0488-EE4C-A404-5982DEAD48E4}" type="presParOf" srcId="{F2B9234E-6244-B24C-B051-8D4CC1F45303}" destId="{B5453BDA-8238-2147-ADAF-B86A9667B4A3}" srcOrd="0" destOrd="0" presId="urn:microsoft.com/office/officeart/2005/8/layout/hierarchy1"/>
    <dgm:cxn modelId="{9DD9332A-6608-EC4D-BC19-56F8A838DA78}" type="presParOf" srcId="{F2B9234E-6244-B24C-B051-8D4CC1F45303}" destId="{E2F98109-E7C3-664C-8F76-E17FE70E6F96}" srcOrd="1" destOrd="0" presId="urn:microsoft.com/office/officeart/2005/8/layout/hierarchy1"/>
    <dgm:cxn modelId="{2C4F7EF9-5B04-2342-B74D-313BA0755A33}" type="presParOf" srcId="{E2F98109-E7C3-664C-8F76-E17FE70E6F96}" destId="{9B404D56-F063-BB46-89AF-0D303DA6AEA8}" srcOrd="0" destOrd="0" presId="urn:microsoft.com/office/officeart/2005/8/layout/hierarchy1"/>
    <dgm:cxn modelId="{C068268B-8667-204B-96DA-C6EC4B141C6E}" type="presParOf" srcId="{9B404D56-F063-BB46-89AF-0D303DA6AEA8}" destId="{FB980D24-9810-8E44-9568-95337C1618FE}" srcOrd="0" destOrd="0" presId="urn:microsoft.com/office/officeart/2005/8/layout/hierarchy1"/>
    <dgm:cxn modelId="{0CB38B3E-E119-3C47-8D58-B0761549029F}" type="presParOf" srcId="{9B404D56-F063-BB46-89AF-0D303DA6AEA8}" destId="{912CA4D8-514E-6D4D-A934-78A2FFFD1E82}" srcOrd="1" destOrd="0" presId="urn:microsoft.com/office/officeart/2005/8/layout/hierarchy1"/>
    <dgm:cxn modelId="{1B79666F-7DB2-F44E-BA63-DB18F1EFE58E}" type="presParOf" srcId="{E2F98109-E7C3-664C-8F76-E17FE70E6F96}" destId="{8A837948-F0FA-3745-980D-BE8AEF1D7817}" srcOrd="1" destOrd="0" presId="urn:microsoft.com/office/officeart/2005/8/layout/hierarchy1"/>
    <dgm:cxn modelId="{D52B6120-A373-594D-9503-A3767225C3A6}" type="presParOf" srcId="{8A837948-F0FA-3745-980D-BE8AEF1D7817}" destId="{730FBC9B-EA83-BF4A-B749-180D6D9A9EB3}" srcOrd="0" destOrd="0" presId="urn:microsoft.com/office/officeart/2005/8/layout/hierarchy1"/>
    <dgm:cxn modelId="{FF786207-6B9B-6D40-855A-162F2436138D}" type="presParOf" srcId="{8A837948-F0FA-3745-980D-BE8AEF1D7817}" destId="{9E1BC575-0364-BA4E-8D18-ED7873644CAD}" srcOrd="1" destOrd="0" presId="urn:microsoft.com/office/officeart/2005/8/layout/hierarchy1"/>
    <dgm:cxn modelId="{B7CC9197-97E2-674E-96D4-50AFDBA04953}" type="presParOf" srcId="{9E1BC575-0364-BA4E-8D18-ED7873644CAD}" destId="{AC7885AC-6965-E945-9A1D-69377D2B4F3E}" srcOrd="0" destOrd="0" presId="urn:microsoft.com/office/officeart/2005/8/layout/hierarchy1"/>
    <dgm:cxn modelId="{FCE7B9DA-1AEA-0641-A95E-95417FC89E44}" type="presParOf" srcId="{AC7885AC-6965-E945-9A1D-69377D2B4F3E}" destId="{8B8CFD97-73B3-2146-BF3B-577CA938E9A7}" srcOrd="0" destOrd="0" presId="urn:microsoft.com/office/officeart/2005/8/layout/hierarchy1"/>
    <dgm:cxn modelId="{2E54EA5B-A463-504F-98A6-F1E287026547}" type="presParOf" srcId="{AC7885AC-6965-E945-9A1D-69377D2B4F3E}" destId="{12F9249A-D538-C24D-BA44-AEF5BA921B75}" srcOrd="1" destOrd="0" presId="urn:microsoft.com/office/officeart/2005/8/layout/hierarchy1"/>
    <dgm:cxn modelId="{FDA9B340-A0A1-F246-BE03-A5682B850C9A}" type="presParOf" srcId="{9E1BC575-0364-BA4E-8D18-ED7873644CAD}" destId="{6B8091B0-97D3-E444-A8B8-3A7F63966DC6}" srcOrd="1" destOrd="0" presId="urn:microsoft.com/office/officeart/2005/8/layout/hierarchy1"/>
    <dgm:cxn modelId="{53562195-4E7A-964F-B1C9-150D8EC9EDA2}" type="presParOf" srcId="{8A837948-F0FA-3745-980D-BE8AEF1D7817}" destId="{FE1BD3DA-9D82-9546-BC05-814883401494}" srcOrd="2" destOrd="0" presId="urn:microsoft.com/office/officeart/2005/8/layout/hierarchy1"/>
    <dgm:cxn modelId="{FD4638B1-B056-F84F-A703-A4753FC0D049}" type="presParOf" srcId="{8A837948-F0FA-3745-980D-BE8AEF1D7817}" destId="{91F730EA-285F-2145-B64A-0DB4CC688D6A}" srcOrd="3" destOrd="0" presId="urn:microsoft.com/office/officeart/2005/8/layout/hierarchy1"/>
    <dgm:cxn modelId="{FB343A0D-88E7-8E4D-95F1-CF5F21C60B14}" type="presParOf" srcId="{91F730EA-285F-2145-B64A-0DB4CC688D6A}" destId="{4831AA93-9EEB-D84E-B8BC-ACEA1019E8EE}" srcOrd="0" destOrd="0" presId="urn:microsoft.com/office/officeart/2005/8/layout/hierarchy1"/>
    <dgm:cxn modelId="{8277CC3A-1968-E949-B52B-12FB4CD5E430}" type="presParOf" srcId="{4831AA93-9EEB-D84E-B8BC-ACEA1019E8EE}" destId="{98A9608A-61CB-B04E-88E7-54EBCC6368C3}" srcOrd="0" destOrd="0" presId="urn:microsoft.com/office/officeart/2005/8/layout/hierarchy1"/>
    <dgm:cxn modelId="{BDF04678-3C8E-F043-BF62-48C11895CB5C}" type="presParOf" srcId="{4831AA93-9EEB-D84E-B8BC-ACEA1019E8EE}" destId="{38FB2CB6-7C50-6E46-B399-3CE170BB5ABE}" srcOrd="1" destOrd="0" presId="urn:microsoft.com/office/officeart/2005/8/layout/hierarchy1"/>
    <dgm:cxn modelId="{AFC688A6-A46A-2F46-93C9-832B9295BEFB}" type="presParOf" srcId="{91F730EA-285F-2145-B64A-0DB4CC688D6A}" destId="{445D8783-BD4B-444C-8BA3-1BA3B25CEBA3}" srcOrd="1" destOrd="0" presId="urn:microsoft.com/office/officeart/2005/8/layout/hierarchy1"/>
    <dgm:cxn modelId="{357F0122-A492-C544-A4F6-578208242A87}" type="presParOf" srcId="{F2B9234E-6244-B24C-B051-8D4CC1F45303}" destId="{56616370-6BB8-324B-A8F0-65E2DF01EC4E}" srcOrd="2" destOrd="0" presId="urn:microsoft.com/office/officeart/2005/8/layout/hierarchy1"/>
    <dgm:cxn modelId="{EE1527D1-E2FA-F042-ACB0-A82FA8F03870}" type="presParOf" srcId="{F2B9234E-6244-B24C-B051-8D4CC1F45303}" destId="{48D0A3A5-D0B2-0540-B8D3-7BAA5B7F7A96}" srcOrd="3" destOrd="0" presId="urn:microsoft.com/office/officeart/2005/8/layout/hierarchy1"/>
    <dgm:cxn modelId="{872CACEC-41E0-A64D-8D46-5B75E8270B95}" type="presParOf" srcId="{48D0A3A5-D0B2-0540-B8D3-7BAA5B7F7A96}" destId="{8013FE69-3080-5341-97F9-189ACD01ACD0}" srcOrd="0" destOrd="0" presId="urn:microsoft.com/office/officeart/2005/8/layout/hierarchy1"/>
    <dgm:cxn modelId="{4FDEE6A7-C8F9-C649-A69E-C89C894642B6}" type="presParOf" srcId="{8013FE69-3080-5341-97F9-189ACD01ACD0}" destId="{B32882CA-69D9-6B41-AF36-2273FC11C0C7}" srcOrd="0" destOrd="0" presId="urn:microsoft.com/office/officeart/2005/8/layout/hierarchy1"/>
    <dgm:cxn modelId="{BB5018F6-4C4D-AC4D-B67D-0B4878CFD80D}" type="presParOf" srcId="{8013FE69-3080-5341-97F9-189ACD01ACD0}" destId="{4C4A3EF8-2AB6-8C44-9BE8-E5E1E5CFB867}" srcOrd="1" destOrd="0" presId="urn:microsoft.com/office/officeart/2005/8/layout/hierarchy1"/>
    <dgm:cxn modelId="{EF1AE7C7-D4E1-4642-B823-6CF35F1668BA}" type="presParOf" srcId="{48D0A3A5-D0B2-0540-B8D3-7BAA5B7F7A96}" destId="{66BAE6EE-7C7E-DD42-B34C-C4CD12838B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C29BCA-3145-F249-88B5-716F323FFBB6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6B501B-99C8-0E4F-A498-ABD8D92466C2}">
      <dgm:prSet phldrT="[Text]" custT="1"/>
      <dgm:spPr/>
      <dgm:t>
        <a:bodyPr/>
        <a:lstStyle/>
        <a:p>
          <a:pPr rtl="0"/>
          <a:r>
            <a:rPr lang="en-US" sz="2900" dirty="0"/>
            <a:t> </a:t>
          </a:r>
          <a:r>
            <a:rPr lang="en-US" sz="3200" dirty="0"/>
            <a:t>Methods of Revascularization</a:t>
          </a:r>
        </a:p>
      </dgm:t>
    </dgm:pt>
    <dgm:pt modelId="{F705396E-8F70-4F41-AECC-4E2805C938DE}" type="parTrans" cxnId="{174C6A11-839C-5841-A0D8-9910B5675AF3}">
      <dgm:prSet/>
      <dgm:spPr/>
      <dgm:t>
        <a:bodyPr/>
        <a:lstStyle/>
        <a:p>
          <a:endParaRPr lang="en-US"/>
        </a:p>
      </dgm:t>
    </dgm:pt>
    <dgm:pt modelId="{AF2135BE-E196-374A-B3D5-9734DBF7E422}" type="sibTrans" cxnId="{174C6A11-839C-5841-A0D8-9910B5675AF3}">
      <dgm:prSet/>
      <dgm:spPr/>
      <dgm:t>
        <a:bodyPr/>
        <a:lstStyle/>
        <a:p>
          <a:endParaRPr lang="en-US"/>
        </a:p>
      </dgm:t>
    </dgm:pt>
    <dgm:pt modelId="{5DFA923B-4074-1C4E-A342-68C1890C804E}">
      <dgm:prSet phldrT="[Text]" custT="1"/>
      <dgm:spPr/>
      <dgm:t>
        <a:bodyPr/>
        <a:lstStyle/>
        <a:p>
          <a:r>
            <a:rPr lang="en-US" sz="3200" spc="-10" dirty="0">
              <a:solidFill>
                <a:schemeClr val="tx1"/>
              </a:solidFill>
              <a:latin typeface="Times New Roman"/>
              <a:cs typeface="Times New Roman"/>
            </a:rPr>
            <a:t>Percutaneous coronary </a:t>
          </a:r>
          <a:r>
            <a:rPr lang="en-US" sz="3200" spc="-35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3200" spc="-10" dirty="0">
              <a:solidFill>
                <a:schemeClr val="tx1"/>
              </a:solidFill>
              <a:latin typeface="Times New Roman"/>
              <a:cs typeface="Times New Roman"/>
            </a:rPr>
            <a:t>intervention </a:t>
          </a:r>
          <a:r>
            <a:rPr lang="en-US" sz="3200" spc="-5" dirty="0">
              <a:solidFill>
                <a:schemeClr val="tx1"/>
              </a:solidFill>
              <a:latin typeface="Times New Roman"/>
              <a:cs typeface="Times New Roman"/>
            </a:rPr>
            <a:t>(PCI)</a:t>
          </a:r>
          <a:endParaRPr lang="en-US" sz="3200" dirty="0">
            <a:solidFill>
              <a:schemeClr val="tx1"/>
            </a:solidFill>
          </a:endParaRPr>
        </a:p>
      </dgm:t>
    </dgm:pt>
    <dgm:pt modelId="{896EDD89-AB0F-4741-B954-7F41662D264E}" type="parTrans" cxnId="{26DF7217-E64C-654E-BC55-2C32ECAF7FB0}">
      <dgm:prSet/>
      <dgm:spPr/>
      <dgm:t>
        <a:bodyPr/>
        <a:lstStyle/>
        <a:p>
          <a:endParaRPr lang="en-US"/>
        </a:p>
      </dgm:t>
    </dgm:pt>
    <dgm:pt modelId="{BF2B2932-4887-044D-A924-1EFFD36905B2}" type="sibTrans" cxnId="{26DF7217-E64C-654E-BC55-2C32ECAF7FB0}">
      <dgm:prSet/>
      <dgm:spPr/>
      <dgm:t>
        <a:bodyPr/>
        <a:lstStyle/>
        <a:p>
          <a:endParaRPr lang="en-US"/>
        </a:p>
      </dgm:t>
    </dgm:pt>
    <dgm:pt modelId="{C58FC83C-5606-5549-B79C-847A1BC97635}">
      <dgm:prSet phldrT="[Text]" custT="1"/>
      <dgm:spPr/>
      <dgm:t>
        <a:bodyPr/>
        <a:lstStyle/>
        <a:p>
          <a:r>
            <a:rPr lang="en-US" sz="3200" spc="-5" dirty="0">
              <a:solidFill>
                <a:schemeClr val="tx1"/>
              </a:solidFill>
              <a:latin typeface="Times New Roman"/>
              <a:cs typeface="Times New Roman"/>
            </a:rPr>
            <a:t>Coronary</a:t>
          </a:r>
          <a:r>
            <a:rPr lang="en-US" sz="3200" spc="-4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3200" spc="-10" dirty="0">
              <a:solidFill>
                <a:schemeClr val="tx1"/>
              </a:solidFill>
              <a:latin typeface="Times New Roman"/>
              <a:cs typeface="Times New Roman"/>
            </a:rPr>
            <a:t>artery</a:t>
          </a:r>
          <a:r>
            <a:rPr lang="en-US" sz="3200" spc="-4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3200" spc="-5" dirty="0">
              <a:solidFill>
                <a:schemeClr val="tx1"/>
              </a:solidFill>
              <a:latin typeface="Times New Roman"/>
              <a:cs typeface="Times New Roman"/>
            </a:rPr>
            <a:t>bypass </a:t>
          </a:r>
          <a:r>
            <a:rPr lang="en-US" sz="3200" spc="-35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3200" spc="-5" dirty="0">
              <a:solidFill>
                <a:schemeClr val="tx1"/>
              </a:solidFill>
              <a:latin typeface="Times New Roman"/>
              <a:cs typeface="Times New Roman"/>
            </a:rPr>
            <a:t>grafting</a:t>
          </a:r>
          <a:r>
            <a:rPr lang="en-US" sz="3200" spc="-15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3200" spc="-5" dirty="0">
              <a:solidFill>
                <a:schemeClr val="tx1"/>
              </a:solidFill>
              <a:latin typeface="Times New Roman"/>
              <a:cs typeface="Times New Roman"/>
            </a:rPr>
            <a:t>(CABG)</a:t>
          </a:r>
          <a:endParaRPr lang="en-US" sz="3200" dirty="0">
            <a:solidFill>
              <a:schemeClr val="tx1"/>
            </a:solidFill>
          </a:endParaRPr>
        </a:p>
      </dgm:t>
    </dgm:pt>
    <dgm:pt modelId="{46EC524A-1AC6-F44F-99E3-E6C3434C795E}" type="parTrans" cxnId="{19DC5E68-F404-354C-A684-27BC4FDA5367}">
      <dgm:prSet/>
      <dgm:spPr/>
      <dgm:t>
        <a:bodyPr/>
        <a:lstStyle/>
        <a:p>
          <a:endParaRPr lang="en-US"/>
        </a:p>
      </dgm:t>
    </dgm:pt>
    <dgm:pt modelId="{5C711631-5B3D-CA4A-A996-61E791D1A990}" type="sibTrans" cxnId="{19DC5E68-F404-354C-A684-27BC4FDA5367}">
      <dgm:prSet/>
      <dgm:spPr/>
      <dgm:t>
        <a:bodyPr/>
        <a:lstStyle/>
        <a:p>
          <a:endParaRPr lang="en-US"/>
        </a:p>
      </dgm:t>
    </dgm:pt>
    <dgm:pt modelId="{A884E714-328C-8245-A58C-E020C5EF6ADE}">
      <dgm:prSet phldrT="[Text]" custT="1"/>
      <dgm:spPr/>
      <dgm:t>
        <a:bodyPr/>
        <a:lstStyle/>
        <a:p>
          <a:r>
            <a:rPr lang="en-US" sz="3200" spc="-10" dirty="0">
              <a:solidFill>
                <a:schemeClr val="tx1"/>
              </a:solidFill>
              <a:latin typeface="Times New Roman"/>
              <a:cs typeface="Times New Roman"/>
            </a:rPr>
            <a:t>Thrombolytic</a:t>
          </a:r>
          <a:r>
            <a:rPr lang="en-US" sz="3200" spc="-15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3200" spc="-10" dirty="0">
              <a:solidFill>
                <a:schemeClr val="tx1"/>
              </a:solidFill>
              <a:latin typeface="Times New Roman"/>
              <a:cs typeface="Times New Roman"/>
            </a:rPr>
            <a:t>therapy</a:t>
          </a:r>
          <a:endParaRPr lang="en-US" sz="3200" dirty="0">
            <a:solidFill>
              <a:schemeClr val="tx1"/>
            </a:solidFill>
          </a:endParaRPr>
        </a:p>
      </dgm:t>
    </dgm:pt>
    <dgm:pt modelId="{454A3A2C-269F-D849-8D14-4311B58C353F}" type="parTrans" cxnId="{A9CE07B1-B788-B349-9FEA-DFC837922F86}">
      <dgm:prSet/>
      <dgm:spPr/>
      <dgm:t>
        <a:bodyPr/>
        <a:lstStyle/>
        <a:p>
          <a:endParaRPr lang="en-US"/>
        </a:p>
      </dgm:t>
    </dgm:pt>
    <dgm:pt modelId="{96B03A03-75DF-7D41-BC31-FC4946425D8C}" type="sibTrans" cxnId="{A9CE07B1-B788-B349-9FEA-DFC837922F86}">
      <dgm:prSet/>
      <dgm:spPr/>
      <dgm:t>
        <a:bodyPr/>
        <a:lstStyle/>
        <a:p>
          <a:endParaRPr lang="en-US"/>
        </a:p>
      </dgm:t>
    </dgm:pt>
    <dgm:pt modelId="{35F7BFC8-0175-8643-BD6D-25E80519BAA6}" type="pres">
      <dgm:prSet presAssocID="{81C29BCA-3145-F249-88B5-716F323FFB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F9F168-C816-404B-9089-A43C45F89A35}" type="pres">
      <dgm:prSet presAssocID="{D36B501B-99C8-0E4F-A498-ABD8D92466C2}" presName="hierRoot1" presStyleCnt="0"/>
      <dgm:spPr/>
    </dgm:pt>
    <dgm:pt modelId="{0F93E5B7-124B-6447-A342-4988C3C32A31}" type="pres">
      <dgm:prSet presAssocID="{D36B501B-99C8-0E4F-A498-ABD8D92466C2}" presName="composite" presStyleCnt="0"/>
      <dgm:spPr/>
    </dgm:pt>
    <dgm:pt modelId="{9C7B9B44-0653-AC4A-91A3-5BCAB2EFFF75}" type="pres">
      <dgm:prSet presAssocID="{D36B501B-99C8-0E4F-A498-ABD8D92466C2}" presName="background" presStyleLbl="node0" presStyleIdx="0" presStyleCnt="1"/>
      <dgm:spPr/>
    </dgm:pt>
    <dgm:pt modelId="{F2603A30-1BB7-1142-9DF1-DBA7B87957E4}" type="pres">
      <dgm:prSet presAssocID="{D36B501B-99C8-0E4F-A498-ABD8D92466C2}" presName="text" presStyleLbl="fgAcc0" presStyleIdx="0" presStyleCnt="1" custScaleX="3859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FACF4B-C815-224F-97FF-17F555A5EDB1}" type="pres">
      <dgm:prSet presAssocID="{D36B501B-99C8-0E4F-A498-ABD8D92466C2}" presName="hierChild2" presStyleCnt="0"/>
      <dgm:spPr/>
    </dgm:pt>
    <dgm:pt modelId="{47AB9D54-022F-F34D-93E5-2EE56A094303}" type="pres">
      <dgm:prSet presAssocID="{896EDD89-AB0F-4741-B954-7F41662D264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1B81E410-D068-1945-8317-830D35369CB1}" type="pres">
      <dgm:prSet presAssocID="{5DFA923B-4074-1C4E-A342-68C1890C804E}" presName="hierRoot2" presStyleCnt="0"/>
      <dgm:spPr/>
    </dgm:pt>
    <dgm:pt modelId="{BFB85ED0-E6BC-504D-B6AE-95319ACB81C2}" type="pres">
      <dgm:prSet presAssocID="{5DFA923B-4074-1C4E-A342-68C1890C804E}" presName="composite2" presStyleCnt="0"/>
      <dgm:spPr/>
    </dgm:pt>
    <dgm:pt modelId="{0FA1B798-47B0-7841-86AF-EEC242E2D374}" type="pres">
      <dgm:prSet presAssocID="{5DFA923B-4074-1C4E-A342-68C1890C804E}" presName="background2" presStyleLbl="node2" presStyleIdx="0" presStyleCnt="3"/>
      <dgm:spPr/>
    </dgm:pt>
    <dgm:pt modelId="{19C9E2AD-CE28-EC4A-B549-B115ADAD28DE}" type="pres">
      <dgm:prSet presAssocID="{5DFA923B-4074-1C4E-A342-68C1890C804E}" presName="text2" presStyleLbl="fgAcc2" presStyleIdx="0" presStyleCnt="3" custScaleX="180339" custScaleY="199789" custLinFactY="3223" custLinFactNeighborX="-723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021E68-7C96-3D4F-9FBE-12FCD8D56EC0}" type="pres">
      <dgm:prSet presAssocID="{5DFA923B-4074-1C4E-A342-68C1890C804E}" presName="hierChild3" presStyleCnt="0"/>
      <dgm:spPr/>
    </dgm:pt>
    <dgm:pt modelId="{4E2B827D-A9B0-4A49-BE36-632E28A9C6B9}" type="pres">
      <dgm:prSet presAssocID="{46EC524A-1AC6-F44F-99E3-E6C3434C795E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38703A6-B90E-D84E-BB61-9684FD15C9C9}" type="pres">
      <dgm:prSet presAssocID="{C58FC83C-5606-5549-B79C-847A1BC97635}" presName="hierRoot2" presStyleCnt="0"/>
      <dgm:spPr/>
    </dgm:pt>
    <dgm:pt modelId="{4F27130C-65FF-8944-8519-D7E5F7526FEE}" type="pres">
      <dgm:prSet presAssocID="{C58FC83C-5606-5549-B79C-847A1BC97635}" presName="composite2" presStyleCnt="0"/>
      <dgm:spPr/>
    </dgm:pt>
    <dgm:pt modelId="{496AF41E-AD6F-DC4D-B31A-8EC4DC6A15A4}" type="pres">
      <dgm:prSet presAssocID="{C58FC83C-5606-5549-B79C-847A1BC97635}" presName="background2" presStyleLbl="node2" presStyleIdx="1" presStyleCnt="3"/>
      <dgm:spPr/>
    </dgm:pt>
    <dgm:pt modelId="{AFE26459-8F59-F049-B58A-C3B0C5F12586}" type="pres">
      <dgm:prSet presAssocID="{C58FC83C-5606-5549-B79C-847A1BC97635}" presName="text2" presStyleLbl="fgAcc2" presStyleIdx="1" presStyleCnt="3" custScaleX="189961" custScaleY="2002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DE9BC7-F4BB-2444-B588-2C6578336F18}" type="pres">
      <dgm:prSet presAssocID="{C58FC83C-5606-5549-B79C-847A1BC97635}" presName="hierChild3" presStyleCnt="0"/>
      <dgm:spPr/>
    </dgm:pt>
    <dgm:pt modelId="{89B6105F-3071-5B41-8C6C-DCA9CACE2A54}" type="pres">
      <dgm:prSet presAssocID="{454A3A2C-269F-D849-8D14-4311B58C353F}" presName="Name10" presStyleLbl="parChTrans1D2" presStyleIdx="2" presStyleCnt="3"/>
      <dgm:spPr/>
      <dgm:t>
        <a:bodyPr/>
        <a:lstStyle/>
        <a:p>
          <a:endParaRPr lang="en-US"/>
        </a:p>
      </dgm:t>
    </dgm:pt>
    <dgm:pt modelId="{FC81651D-0F05-D64A-8F27-67240C535E49}" type="pres">
      <dgm:prSet presAssocID="{A884E714-328C-8245-A58C-E020C5EF6ADE}" presName="hierRoot2" presStyleCnt="0"/>
      <dgm:spPr/>
    </dgm:pt>
    <dgm:pt modelId="{AE7B61F1-1067-7848-99C4-30FEF8AB78B8}" type="pres">
      <dgm:prSet presAssocID="{A884E714-328C-8245-A58C-E020C5EF6ADE}" presName="composite2" presStyleCnt="0"/>
      <dgm:spPr/>
    </dgm:pt>
    <dgm:pt modelId="{A110B0BB-9875-2F44-8139-E4DEC9F822B5}" type="pres">
      <dgm:prSet presAssocID="{A884E714-328C-8245-A58C-E020C5EF6ADE}" presName="background2" presStyleLbl="node2" presStyleIdx="2" presStyleCnt="3"/>
      <dgm:spPr/>
    </dgm:pt>
    <dgm:pt modelId="{F7E93C15-8D62-5C4C-8637-EC3D09617E46}" type="pres">
      <dgm:prSet presAssocID="{A884E714-328C-8245-A58C-E020C5EF6ADE}" presName="text2" presStyleLbl="fgAcc2" presStyleIdx="2" presStyleCnt="3" custScaleX="238935" custScaleY="218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02BC4F-17F3-2E49-9025-348A9CBC9AA8}" type="pres">
      <dgm:prSet presAssocID="{A884E714-328C-8245-A58C-E020C5EF6ADE}" presName="hierChild3" presStyleCnt="0"/>
      <dgm:spPr/>
    </dgm:pt>
  </dgm:ptLst>
  <dgm:cxnLst>
    <dgm:cxn modelId="{EBA66F87-E482-C04E-9C40-E89F7C230659}" type="presOf" srcId="{81C29BCA-3145-F249-88B5-716F323FFBB6}" destId="{35F7BFC8-0175-8643-BD6D-25E80519BAA6}" srcOrd="0" destOrd="0" presId="urn:microsoft.com/office/officeart/2005/8/layout/hierarchy1"/>
    <dgm:cxn modelId="{93B434C5-2B45-8541-8FAF-A59B17DF3BCD}" type="presOf" srcId="{454A3A2C-269F-D849-8D14-4311B58C353F}" destId="{89B6105F-3071-5B41-8C6C-DCA9CACE2A54}" srcOrd="0" destOrd="0" presId="urn:microsoft.com/office/officeart/2005/8/layout/hierarchy1"/>
    <dgm:cxn modelId="{174C6A11-839C-5841-A0D8-9910B5675AF3}" srcId="{81C29BCA-3145-F249-88B5-716F323FFBB6}" destId="{D36B501B-99C8-0E4F-A498-ABD8D92466C2}" srcOrd="0" destOrd="0" parTransId="{F705396E-8F70-4F41-AECC-4E2805C938DE}" sibTransId="{AF2135BE-E196-374A-B3D5-9734DBF7E422}"/>
    <dgm:cxn modelId="{26DF7217-E64C-654E-BC55-2C32ECAF7FB0}" srcId="{D36B501B-99C8-0E4F-A498-ABD8D92466C2}" destId="{5DFA923B-4074-1C4E-A342-68C1890C804E}" srcOrd="0" destOrd="0" parTransId="{896EDD89-AB0F-4741-B954-7F41662D264E}" sibTransId="{BF2B2932-4887-044D-A924-1EFFD36905B2}"/>
    <dgm:cxn modelId="{ECECA314-B8BB-DE4B-8523-7F28DE252FC0}" type="presOf" srcId="{C58FC83C-5606-5549-B79C-847A1BC97635}" destId="{AFE26459-8F59-F049-B58A-C3B0C5F12586}" srcOrd="0" destOrd="0" presId="urn:microsoft.com/office/officeart/2005/8/layout/hierarchy1"/>
    <dgm:cxn modelId="{19DC5E68-F404-354C-A684-27BC4FDA5367}" srcId="{D36B501B-99C8-0E4F-A498-ABD8D92466C2}" destId="{C58FC83C-5606-5549-B79C-847A1BC97635}" srcOrd="1" destOrd="0" parTransId="{46EC524A-1AC6-F44F-99E3-E6C3434C795E}" sibTransId="{5C711631-5B3D-CA4A-A996-61E791D1A990}"/>
    <dgm:cxn modelId="{0AEC1FF0-FDF9-C647-BBF0-16DE6B73EAB6}" type="presOf" srcId="{896EDD89-AB0F-4741-B954-7F41662D264E}" destId="{47AB9D54-022F-F34D-93E5-2EE56A094303}" srcOrd="0" destOrd="0" presId="urn:microsoft.com/office/officeart/2005/8/layout/hierarchy1"/>
    <dgm:cxn modelId="{A9CE07B1-B788-B349-9FEA-DFC837922F86}" srcId="{D36B501B-99C8-0E4F-A498-ABD8D92466C2}" destId="{A884E714-328C-8245-A58C-E020C5EF6ADE}" srcOrd="2" destOrd="0" parTransId="{454A3A2C-269F-D849-8D14-4311B58C353F}" sibTransId="{96B03A03-75DF-7D41-BC31-FC4946425D8C}"/>
    <dgm:cxn modelId="{BB03CBC1-F4C7-F444-9368-9F94D3F5C2EB}" type="presOf" srcId="{A884E714-328C-8245-A58C-E020C5EF6ADE}" destId="{F7E93C15-8D62-5C4C-8637-EC3D09617E46}" srcOrd="0" destOrd="0" presId="urn:microsoft.com/office/officeart/2005/8/layout/hierarchy1"/>
    <dgm:cxn modelId="{8B7F542C-32E3-7F43-B13E-4BE91DB4FE3E}" type="presOf" srcId="{46EC524A-1AC6-F44F-99E3-E6C3434C795E}" destId="{4E2B827D-A9B0-4A49-BE36-632E28A9C6B9}" srcOrd="0" destOrd="0" presId="urn:microsoft.com/office/officeart/2005/8/layout/hierarchy1"/>
    <dgm:cxn modelId="{B2234FA2-1947-8840-AB95-A0D4294C275C}" type="presOf" srcId="{D36B501B-99C8-0E4F-A498-ABD8D92466C2}" destId="{F2603A30-1BB7-1142-9DF1-DBA7B87957E4}" srcOrd="0" destOrd="0" presId="urn:microsoft.com/office/officeart/2005/8/layout/hierarchy1"/>
    <dgm:cxn modelId="{5714DC78-F09C-C647-953D-C57F46C9309D}" type="presOf" srcId="{5DFA923B-4074-1C4E-A342-68C1890C804E}" destId="{19C9E2AD-CE28-EC4A-B549-B115ADAD28DE}" srcOrd="0" destOrd="0" presId="urn:microsoft.com/office/officeart/2005/8/layout/hierarchy1"/>
    <dgm:cxn modelId="{19ECC6E0-88B2-4E48-9B71-BC63CFB6CE0B}" type="presParOf" srcId="{35F7BFC8-0175-8643-BD6D-25E80519BAA6}" destId="{A8F9F168-C816-404B-9089-A43C45F89A35}" srcOrd="0" destOrd="0" presId="urn:microsoft.com/office/officeart/2005/8/layout/hierarchy1"/>
    <dgm:cxn modelId="{E573B938-886C-F74D-A361-6944E03875F8}" type="presParOf" srcId="{A8F9F168-C816-404B-9089-A43C45F89A35}" destId="{0F93E5B7-124B-6447-A342-4988C3C32A31}" srcOrd="0" destOrd="0" presId="urn:microsoft.com/office/officeart/2005/8/layout/hierarchy1"/>
    <dgm:cxn modelId="{D6A9AD60-9843-D444-A189-7EECA4DEFCE7}" type="presParOf" srcId="{0F93E5B7-124B-6447-A342-4988C3C32A31}" destId="{9C7B9B44-0653-AC4A-91A3-5BCAB2EFFF75}" srcOrd="0" destOrd="0" presId="urn:microsoft.com/office/officeart/2005/8/layout/hierarchy1"/>
    <dgm:cxn modelId="{F8E29043-3841-DE4F-A96F-0B938E1BCB01}" type="presParOf" srcId="{0F93E5B7-124B-6447-A342-4988C3C32A31}" destId="{F2603A30-1BB7-1142-9DF1-DBA7B87957E4}" srcOrd="1" destOrd="0" presId="urn:microsoft.com/office/officeart/2005/8/layout/hierarchy1"/>
    <dgm:cxn modelId="{B14D11DA-EF56-1447-83A6-1E491B14D783}" type="presParOf" srcId="{A8F9F168-C816-404B-9089-A43C45F89A35}" destId="{A5FACF4B-C815-224F-97FF-17F555A5EDB1}" srcOrd="1" destOrd="0" presId="urn:microsoft.com/office/officeart/2005/8/layout/hierarchy1"/>
    <dgm:cxn modelId="{BF3C2C82-C9FB-6F48-97AD-9B9C6263586F}" type="presParOf" srcId="{A5FACF4B-C815-224F-97FF-17F555A5EDB1}" destId="{47AB9D54-022F-F34D-93E5-2EE56A094303}" srcOrd="0" destOrd="0" presId="urn:microsoft.com/office/officeart/2005/8/layout/hierarchy1"/>
    <dgm:cxn modelId="{949110F6-B7AB-7945-B763-8D4059272648}" type="presParOf" srcId="{A5FACF4B-C815-224F-97FF-17F555A5EDB1}" destId="{1B81E410-D068-1945-8317-830D35369CB1}" srcOrd="1" destOrd="0" presId="urn:microsoft.com/office/officeart/2005/8/layout/hierarchy1"/>
    <dgm:cxn modelId="{75B80012-A290-3B4F-8BB4-51C2564742C2}" type="presParOf" srcId="{1B81E410-D068-1945-8317-830D35369CB1}" destId="{BFB85ED0-E6BC-504D-B6AE-95319ACB81C2}" srcOrd="0" destOrd="0" presId="urn:microsoft.com/office/officeart/2005/8/layout/hierarchy1"/>
    <dgm:cxn modelId="{6944B7D3-002E-C948-81C0-78AB7CD44906}" type="presParOf" srcId="{BFB85ED0-E6BC-504D-B6AE-95319ACB81C2}" destId="{0FA1B798-47B0-7841-86AF-EEC242E2D374}" srcOrd="0" destOrd="0" presId="urn:microsoft.com/office/officeart/2005/8/layout/hierarchy1"/>
    <dgm:cxn modelId="{50C09CCA-18D9-B74C-A849-3254B934B73C}" type="presParOf" srcId="{BFB85ED0-E6BC-504D-B6AE-95319ACB81C2}" destId="{19C9E2AD-CE28-EC4A-B549-B115ADAD28DE}" srcOrd="1" destOrd="0" presId="urn:microsoft.com/office/officeart/2005/8/layout/hierarchy1"/>
    <dgm:cxn modelId="{C2A7958C-841C-F04A-A4D1-D5E961546017}" type="presParOf" srcId="{1B81E410-D068-1945-8317-830D35369CB1}" destId="{81021E68-7C96-3D4F-9FBE-12FCD8D56EC0}" srcOrd="1" destOrd="0" presId="urn:microsoft.com/office/officeart/2005/8/layout/hierarchy1"/>
    <dgm:cxn modelId="{9F9F2115-A75F-354C-886A-9C1E3E7EEFBB}" type="presParOf" srcId="{A5FACF4B-C815-224F-97FF-17F555A5EDB1}" destId="{4E2B827D-A9B0-4A49-BE36-632E28A9C6B9}" srcOrd="2" destOrd="0" presId="urn:microsoft.com/office/officeart/2005/8/layout/hierarchy1"/>
    <dgm:cxn modelId="{8B7564A1-C651-E54A-9563-B2E1B34507DB}" type="presParOf" srcId="{A5FACF4B-C815-224F-97FF-17F555A5EDB1}" destId="{238703A6-B90E-D84E-BB61-9684FD15C9C9}" srcOrd="3" destOrd="0" presId="urn:microsoft.com/office/officeart/2005/8/layout/hierarchy1"/>
    <dgm:cxn modelId="{1FBE8414-71EF-6A46-A79F-8A329A2ED7C8}" type="presParOf" srcId="{238703A6-B90E-D84E-BB61-9684FD15C9C9}" destId="{4F27130C-65FF-8944-8519-D7E5F7526FEE}" srcOrd="0" destOrd="0" presId="urn:microsoft.com/office/officeart/2005/8/layout/hierarchy1"/>
    <dgm:cxn modelId="{4F0BFF7B-C69A-3E44-BFA3-92442CBD6DE5}" type="presParOf" srcId="{4F27130C-65FF-8944-8519-D7E5F7526FEE}" destId="{496AF41E-AD6F-DC4D-B31A-8EC4DC6A15A4}" srcOrd="0" destOrd="0" presId="urn:microsoft.com/office/officeart/2005/8/layout/hierarchy1"/>
    <dgm:cxn modelId="{9462BA89-070B-8045-8579-588F7B2558D9}" type="presParOf" srcId="{4F27130C-65FF-8944-8519-D7E5F7526FEE}" destId="{AFE26459-8F59-F049-B58A-C3B0C5F12586}" srcOrd="1" destOrd="0" presId="urn:microsoft.com/office/officeart/2005/8/layout/hierarchy1"/>
    <dgm:cxn modelId="{AECFB3FE-C584-A245-9CE5-3813A981918C}" type="presParOf" srcId="{238703A6-B90E-D84E-BB61-9684FD15C9C9}" destId="{79DE9BC7-F4BB-2444-B588-2C6578336F18}" srcOrd="1" destOrd="0" presId="urn:microsoft.com/office/officeart/2005/8/layout/hierarchy1"/>
    <dgm:cxn modelId="{C8ED2053-19F4-E44B-BF3C-570914A0EF8C}" type="presParOf" srcId="{A5FACF4B-C815-224F-97FF-17F555A5EDB1}" destId="{89B6105F-3071-5B41-8C6C-DCA9CACE2A54}" srcOrd="4" destOrd="0" presId="urn:microsoft.com/office/officeart/2005/8/layout/hierarchy1"/>
    <dgm:cxn modelId="{EB316583-BE57-3245-AB22-11B34CE468F6}" type="presParOf" srcId="{A5FACF4B-C815-224F-97FF-17F555A5EDB1}" destId="{FC81651D-0F05-D64A-8F27-67240C535E49}" srcOrd="5" destOrd="0" presId="urn:microsoft.com/office/officeart/2005/8/layout/hierarchy1"/>
    <dgm:cxn modelId="{A295F7E3-8CD6-FD47-B1F3-9B5FC5D1E147}" type="presParOf" srcId="{FC81651D-0F05-D64A-8F27-67240C535E49}" destId="{AE7B61F1-1067-7848-99C4-30FEF8AB78B8}" srcOrd="0" destOrd="0" presId="urn:microsoft.com/office/officeart/2005/8/layout/hierarchy1"/>
    <dgm:cxn modelId="{4F8EC82B-ABC1-1C47-9BC2-A4DA21030F34}" type="presParOf" srcId="{AE7B61F1-1067-7848-99C4-30FEF8AB78B8}" destId="{A110B0BB-9875-2F44-8139-E4DEC9F822B5}" srcOrd="0" destOrd="0" presId="urn:microsoft.com/office/officeart/2005/8/layout/hierarchy1"/>
    <dgm:cxn modelId="{19019040-796F-E046-A2F7-111E911BF13E}" type="presParOf" srcId="{AE7B61F1-1067-7848-99C4-30FEF8AB78B8}" destId="{F7E93C15-8D62-5C4C-8637-EC3D09617E46}" srcOrd="1" destOrd="0" presId="urn:microsoft.com/office/officeart/2005/8/layout/hierarchy1"/>
    <dgm:cxn modelId="{862C03FA-0E42-D84D-9F20-0A671AED32EA}" type="presParOf" srcId="{FC81651D-0F05-D64A-8F27-67240C535E49}" destId="{8F02BC4F-17F3-2E49-9025-348A9CBC9AA8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16370-6BB8-324B-A8F0-65E2DF01EC4E}">
      <dsp:nvSpPr>
        <dsp:cNvPr id="0" name=""/>
        <dsp:cNvSpPr/>
      </dsp:nvSpPr>
      <dsp:spPr>
        <a:xfrm>
          <a:off x="4721103" y="1463221"/>
          <a:ext cx="2501468" cy="523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073"/>
              </a:lnTo>
              <a:lnTo>
                <a:pt x="2501468" y="357073"/>
              </a:lnTo>
              <a:lnTo>
                <a:pt x="2501468" y="523974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BD3DA-9D82-9546-BC05-814883401494}">
      <dsp:nvSpPr>
        <dsp:cNvPr id="0" name=""/>
        <dsp:cNvSpPr/>
      </dsp:nvSpPr>
      <dsp:spPr>
        <a:xfrm>
          <a:off x="2344253" y="3131231"/>
          <a:ext cx="1342001" cy="523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073"/>
              </a:lnTo>
              <a:lnTo>
                <a:pt x="1342001" y="357073"/>
              </a:lnTo>
              <a:lnTo>
                <a:pt x="1342001" y="523974"/>
              </a:lnTo>
            </a:path>
          </a:pathLst>
        </a:custGeom>
        <a:noFill/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FBC9B-EA83-BF4A-B749-180D6D9A9EB3}">
      <dsp:nvSpPr>
        <dsp:cNvPr id="0" name=""/>
        <dsp:cNvSpPr/>
      </dsp:nvSpPr>
      <dsp:spPr>
        <a:xfrm>
          <a:off x="1143599" y="3131231"/>
          <a:ext cx="1200654" cy="523974"/>
        </a:xfrm>
        <a:custGeom>
          <a:avLst/>
          <a:gdLst/>
          <a:ahLst/>
          <a:cxnLst/>
          <a:rect l="0" t="0" r="0" b="0"/>
          <a:pathLst>
            <a:path>
              <a:moveTo>
                <a:pt x="1200654" y="0"/>
              </a:moveTo>
              <a:lnTo>
                <a:pt x="1200654" y="357073"/>
              </a:lnTo>
              <a:lnTo>
                <a:pt x="0" y="357073"/>
              </a:lnTo>
              <a:lnTo>
                <a:pt x="0" y="523974"/>
              </a:lnTo>
            </a:path>
          </a:pathLst>
        </a:custGeom>
        <a:noFill/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53BDA-8238-2147-ADAF-B86A9667B4A3}">
      <dsp:nvSpPr>
        <dsp:cNvPr id="0" name=""/>
        <dsp:cNvSpPr/>
      </dsp:nvSpPr>
      <dsp:spPr>
        <a:xfrm>
          <a:off x="2344253" y="1463221"/>
          <a:ext cx="2376849" cy="523974"/>
        </a:xfrm>
        <a:custGeom>
          <a:avLst/>
          <a:gdLst/>
          <a:ahLst/>
          <a:cxnLst/>
          <a:rect l="0" t="0" r="0" b="0"/>
          <a:pathLst>
            <a:path>
              <a:moveTo>
                <a:pt x="2376849" y="0"/>
              </a:moveTo>
              <a:lnTo>
                <a:pt x="2376849" y="357073"/>
              </a:lnTo>
              <a:lnTo>
                <a:pt x="0" y="357073"/>
              </a:lnTo>
              <a:lnTo>
                <a:pt x="0" y="523974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F7B6-59B6-AD48-895D-CE840F547EB4}">
      <dsp:nvSpPr>
        <dsp:cNvPr id="0" name=""/>
        <dsp:cNvSpPr/>
      </dsp:nvSpPr>
      <dsp:spPr>
        <a:xfrm>
          <a:off x="715130" y="319185"/>
          <a:ext cx="8011945" cy="1144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1EEF35-67F3-8244-A388-B6942F4827DA}">
      <dsp:nvSpPr>
        <dsp:cNvPr id="0" name=""/>
        <dsp:cNvSpPr/>
      </dsp:nvSpPr>
      <dsp:spPr>
        <a:xfrm>
          <a:off x="915311" y="509357"/>
          <a:ext cx="8011945" cy="11440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Management</a:t>
          </a:r>
        </a:p>
      </dsp:txBody>
      <dsp:txXfrm>
        <a:off x="948819" y="542865"/>
        <a:ext cx="7944929" cy="1077019"/>
      </dsp:txXfrm>
    </dsp:sp>
    <dsp:sp modelId="{FB980D24-9810-8E44-9568-95337C1618FE}">
      <dsp:nvSpPr>
        <dsp:cNvPr id="0" name=""/>
        <dsp:cNvSpPr/>
      </dsp:nvSpPr>
      <dsp:spPr>
        <a:xfrm>
          <a:off x="42966" y="1987195"/>
          <a:ext cx="4602573" cy="1144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2CA4D8-514E-6D4D-A934-78A2FFFD1E82}">
      <dsp:nvSpPr>
        <dsp:cNvPr id="0" name=""/>
        <dsp:cNvSpPr/>
      </dsp:nvSpPr>
      <dsp:spPr>
        <a:xfrm>
          <a:off x="243148" y="2177368"/>
          <a:ext cx="4602573" cy="11440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Definitive</a:t>
          </a:r>
        </a:p>
      </dsp:txBody>
      <dsp:txXfrm>
        <a:off x="276656" y="2210876"/>
        <a:ext cx="4535557" cy="1077019"/>
      </dsp:txXfrm>
    </dsp:sp>
    <dsp:sp modelId="{8B8CFD97-73B3-2146-BF3B-577CA938E9A7}">
      <dsp:nvSpPr>
        <dsp:cNvPr id="0" name=""/>
        <dsp:cNvSpPr/>
      </dsp:nvSpPr>
      <dsp:spPr>
        <a:xfrm>
          <a:off x="1779" y="3655206"/>
          <a:ext cx="2283639" cy="1144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F9249A-D538-C24D-BA44-AEF5BA921B75}">
      <dsp:nvSpPr>
        <dsp:cNvPr id="0" name=""/>
        <dsp:cNvSpPr/>
      </dsp:nvSpPr>
      <dsp:spPr>
        <a:xfrm>
          <a:off x="201960" y="3845378"/>
          <a:ext cx="2283639" cy="11440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STEMI</a:t>
          </a:r>
        </a:p>
      </dsp:txBody>
      <dsp:txXfrm>
        <a:off x="235468" y="3878886"/>
        <a:ext cx="2216623" cy="1077019"/>
      </dsp:txXfrm>
    </dsp:sp>
    <dsp:sp modelId="{98A9608A-61CB-B04E-88E7-54EBCC6368C3}">
      <dsp:nvSpPr>
        <dsp:cNvPr id="0" name=""/>
        <dsp:cNvSpPr/>
      </dsp:nvSpPr>
      <dsp:spPr>
        <a:xfrm>
          <a:off x="2685781" y="3655206"/>
          <a:ext cx="2000945" cy="1144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FB2CB6-7C50-6E46-B399-3CE170BB5ABE}">
      <dsp:nvSpPr>
        <dsp:cNvPr id="0" name=""/>
        <dsp:cNvSpPr/>
      </dsp:nvSpPr>
      <dsp:spPr>
        <a:xfrm>
          <a:off x="2885963" y="3845378"/>
          <a:ext cx="2000945" cy="11440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NSTEMI</a:t>
          </a:r>
        </a:p>
      </dsp:txBody>
      <dsp:txXfrm>
        <a:off x="2919471" y="3878886"/>
        <a:ext cx="1933929" cy="1077019"/>
      </dsp:txXfrm>
    </dsp:sp>
    <dsp:sp modelId="{B32882CA-69D9-6B41-AF36-2273FC11C0C7}">
      <dsp:nvSpPr>
        <dsp:cNvPr id="0" name=""/>
        <dsp:cNvSpPr/>
      </dsp:nvSpPr>
      <dsp:spPr>
        <a:xfrm>
          <a:off x="5045903" y="1987195"/>
          <a:ext cx="4353336" cy="1144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4A3EF8-2AB6-8C44-9BE8-E5E1E5CFB867}">
      <dsp:nvSpPr>
        <dsp:cNvPr id="0" name=""/>
        <dsp:cNvSpPr/>
      </dsp:nvSpPr>
      <dsp:spPr>
        <a:xfrm>
          <a:off x="5246084" y="2177368"/>
          <a:ext cx="4353336" cy="11440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Initial</a:t>
          </a:r>
        </a:p>
      </dsp:txBody>
      <dsp:txXfrm>
        <a:off x="5279592" y="2210876"/>
        <a:ext cx="4286320" cy="1077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6105F-3071-5B41-8C6C-DCA9CACE2A54}">
      <dsp:nvSpPr>
        <dsp:cNvPr id="0" name=""/>
        <dsp:cNvSpPr/>
      </dsp:nvSpPr>
      <dsp:spPr>
        <a:xfrm>
          <a:off x="4891102" y="1188800"/>
          <a:ext cx="3100556" cy="434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333"/>
              </a:lnTo>
              <a:lnTo>
                <a:pt x="3100556" y="296333"/>
              </a:lnTo>
              <a:lnTo>
                <a:pt x="3100556" y="4348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B827D-A9B0-4A49-BE36-632E28A9C6B9}">
      <dsp:nvSpPr>
        <dsp:cNvPr id="0" name=""/>
        <dsp:cNvSpPr/>
      </dsp:nvSpPr>
      <dsp:spPr>
        <a:xfrm>
          <a:off x="4453048" y="1188800"/>
          <a:ext cx="438053" cy="434843"/>
        </a:xfrm>
        <a:custGeom>
          <a:avLst/>
          <a:gdLst/>
          <a:ahLst/>
          <a:cxnLst/>
          <a:rect l="0" t="0" r="0" b="0"/>
          <a:pathLst>
            <a:path>
              <a:moveTo>
                <a:pt x="438053" y="0"/>
              </a:moveTo>
              <a:lnTo>
                <a:pt x="438053" y="296333"/>
              </a:lnTo>
              <a:lnTo>
                <a:pt x="0" y="296333"/>
              </a:lnTo>
              <a:lnTo>
                <a:pt x="0" y="4348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B9D54-022F-F34D-93E5-2EE56A094303}">
      <dsp:nvSpPr>
        <dsp:cNvPr id="0" name=""/>
        <dsp:cNvSpPr/>
      </dsp:nvSpPr>
      <dsp:spPr>
        <a:xfrm>
          <a:off x="1244302" y="1188800"/>
          <a:ext cx="3646799" cy="850153"/>
        </a:xfrm>
        <a:custGeom>
          <a:avLst/>
          <a:gdLst/>
          <a:ahLst/>
          <a:cxnLst/>
          <a:rect l="0" t="0" r="0" b="0"/>
          <a:pathLst>
            <a:path>
              <a:moveTo>
                <a:pt x="3646799" y="0"/>
              </a:moveTo>
              <a:lnTo>
                <a:pt x="3646799" y="711643"/>
              </a:lnTo>
              <a:lnTo>
                <a:pt x="0" y="711643"/>
              </a:lnTo>
              <a:lnTo>
                <a:pt x="0" y="8501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B9B44-0653-AC4A-91A3-5BCAB2EFFF75}">
      <dsp:nvSpPr>
        <dsp:cNvPr id="0" name=""/>
        <dsp:cNvSpPr/>
      </dsp:nvSpPr>
      <dsp:spPr>
        <a:xfrm>
          <a:off x="2005763" y="239371"/>
          <a:ext cx="5770677" cy="949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03A30-1BB7-1142-9DF1-DBA7B87957E4}">
      <dsp:nvSpPr>
        <dsp:cNvPr id="0" name=""/>
        <dsp:cNvSpPr/>
      </dsp:nvSpPr>
      <dsp:spPr>
        <a:xfrm>
          <a:off x="2171892" y="397194"/>
          <a:ext cx="5770677" cy="949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 </a:t>
          </a:r>
          <a:r>
            <a:rPr lang="en-US" sz="3200" kern="1200" dirty="0"/>
            <a:t>Methods of Revascularization</a:t>
          </a:r>
        </a:p>
      </dsp:txBody>
      <dsp:txXfrm>
        <a:off x="2199700" y="425002"/>
        <a:ext cx="5715061" cy="893813"/>
      </dsp:txXfrm>
    </dsp:sp>
    <dsp:sp modelId="{0FA1B798-47B0-7841-86AF-EEC242E2D374}">
      <dsp:nvSpPr>
        <dsp:cNvPr id="0" name=""/>
        <dsp:cNvSpPr/>
      </dsp:nvSpPr>
      <dsp:spPr>
        <a:xfrm>
          <a:off x="-103879" y="2038954"/>
          <a:ext cx="2696364" cy="1896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9E2AD-CE28-EC4A-B549-B115ADAD28DE}">
      <dsp:nvSpPr>
        <dsp:cNvPr id="0" name=""/>
        <dsp:cNvSpPr/>
      </dsp:nvSpPr>
      <dsp:spPr>
        <a:xfrm>
          <a:off x="62249" y="2196777"/>
          <a:ext cx="2696364" cy="1896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pc="-10" dirty="0">
              <a:solidFill>
                <a:schemeClr val="tx1"/>
              </a:solidFill>
              <a:latin typeface="Times New Roman"/>
              <a:cs typeface="Times New Roman"/>
            </a:rPr>
            <a:t>Percutaneous coronary </a:t>
          </a:r>
          <a:r>
            <a:rPr lang="en-US" sz="3200" kern="1200" spc="-35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3200" kern="1200" spc="-10" dirty="0">
              <a:solidFill>
                <a:schemeClr val="tx1"/>
              </a:solidFill>
              <a:latin typeface="Times New Roman"/>
              <a:cs typeface="Times New Roman"/>
            </a:rPr>
            <a:t>intervention </a:t>
          </a:r>
          <a:r>
            <a:rPr lang="en-US" sz="3200" kern="1200" spc="-5" dirty="0">
              <a:solidFill>
                <a:schemeClr val="tx1"/>
              </a:solidFill>
              <a:latin typeface="Times New Roman"/>
              <a:cs typeface="Times New Roman"/>
            </a:rPr>
            <a:t>(PCI)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17806" y="2252334"/>
        <a:ext cx="2585250" cy="1785741"/>
      </dsp:txXfrm>
    </dsp:sp>
    <dsp:sp modelId="{496AF41E-AD6F-DC4D-B31A-8EC4DC6A15A4}">
      <dsp:nvSpPr>
        <dsp:cNvPr id="0" name=""/>
        <dsp:cNvSpPr/>
      </dsp:nvSpPr>
      <dsp:spPr>
        <a:xfrm>
          <a:off x="3032934" y="1623644"/>
          <a:ext cx="2840229" cy="1900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26459-8F59-F049-B58A-C3B0C5F12586}">
      <dsp:nvSpPr>
        <dsp:cNvPr id="0" name=""/>
        <dsp:cNvSpPr/>
      </dsp:nvSpPr>
      <dsp:spPr>
        <a:xfrm>
          <a:off x="3199063" y="1781467"/>
          <a:ext cx="2840229" cy="1900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pc="-5" dirty="0">
              <a:solidFill>
                <a:schemeClr val="tx1"/>
              </a:solidFill>
              <a:latin typeface="Times New Roman"/>
              <a:cs typeface="Times New Roman"/>
            </a:rPr>
            <a:t>Coronary</a:t>
          </a:r>
          <a:r>
            <a:rPr lang="en-US" sz="3200" kern="1200" spc="-4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3200" kern="1200" spc="-10" dirty="0">
              <a:solidFill>
                <a:schemeClr val="tx1"/>
              </a:solidFill>
              <a:latin typeface="Times New Roman"/>
              <a:cs typeface="Times New Roman"/>
            </a:rPr>
            <a:t>artery</a:t>
          </a:r>
          <a:r>
            <a:rPr lang="en-US" sz="3200" kern="1200" spc="-4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3200" kern="1200" spc="-5" dirty="0">
              <a:solidFill>
                <a:schemeClr val="tx1"/>
              </a:solidFill>
              <a:latin typeface="Times New Roman"/>
              <a:cs typeface="Times New Roman"/>
            </a:rPr>
            <a:t>bypass </a:t>
          </a:r>
          <a:r>
            <a:rPr lang="en-US" sz="3200" kern="1200" spc="-35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3200" kern="1200" spc="-5" dirty="0">
              <a:solidFill>
                <a:schemeClr val="tx1"/>
              </a:solidFill>
              <a:latin typeface="Times New Roman"/>
              <a:cs typeface="Times New Roman"/>
            </a:rPr>
            <a:t>grafting</a:t>
          </a:r>
          <a:r>
            <a:rPr lang="en-US" sz="3200" kern="1200" spc="-15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3200" kern="1200" spc="-5" dirty="0">
              <a:solidFill>
                <a:schemeClr val="tx1"/>
              </a:solidFill>
              <a:latin typeface="Times New Roman"/>
              <a:cs typeface="Times New Roman"/>
            </a:rPr>
            <a:t>(CABG)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254740" y="1837144"/>
        <a:ext cx="2728875" cy="1789584"/>
      </dsp:txXfrm>
    </dsp:sp>
    <dsp:sp modelId="{A110B0BB-9875-2F44-8139-E4DEC9F822B5}">
      <dsp:nvSpPr>
        <dsp:cNvPr id="0" name=""/>
        <dsp:cNvSpPr/>
      </dsp:nvSpPr>
      <dsp:spPr>
        <a:xfrm>
          <a:off x="6205422" y="1623644"/>
          <a:ext cx="3572471" cy="2072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93C15-8D62-5C4C-8637-EC3D09617E46}">
      <dsp:nvSpPr>
        <dsp:cNvPr id="0" name=""/>
        <dsp:cNvSpPr/>
      </dsp:nvSpPr>
      <dsp:spPr>
        <a:xfrm>
          <a:off x="6371552" y="1781467"/>
          <a:ext cx="3572471" cy="2072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pc="-10" dirty="0">
              <a:solidFill>
                <a:schemeClr val="tx1"/>
              </a:solidFill>
              <a:latin typeface="Times New Roman"/>
              <a:cs typeface="Times New Roman"/>
            </a:rPr>
            <a:t>Thrombolytic</a:t>
          </a:r>
          <a:r>
            <a:rPr lang="en-US" sz="3200" kern="1200" spc="-15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3200" kern="1200" spc="-10" dirty="0">
              <a:solidFill>
                <a:schemeClr val="tx1"/>
              </a:solidFill>
              <a:latin typeface="Times New Roman"/>
              <a:cs typeface="Times New Roman"/>
            </a:rPr>
            <a:t>therapy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6432262" y="1842177"/>
        <a:ext cx="3451051" cy="1951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5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5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2996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86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2393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60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99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0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7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3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3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2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6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4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7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3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9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ED3731-3A7A-2042-9ED1-A790E4A764E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94038" y="2828925"/>
            <a:ext cx="9097962" cy="1336675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M</a:t>
            </a:r>
            <a:r>
              <a:rPr lang="x-none" sz="8800" dirty="0"/>
              <a:t>i </a:t>
            </a:r>
            <a:r>
              <a:rPr lang="x-none" sz="8800" dirty="0" smtClean="0"/>
              <a:t>management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x-none" sz="8800" dirty="0" smtClean="0"/>
              <a:t> </a:t>
            </a:r>
            <a:endParaRPr lang="x-none" sz="8800" dirty="0"/>
          </a:p>
        </p:txBody>
      </p:sp>
    </p:spTree>
    <p:extLst>
      <p:ext uri="{BB962C8B-B14F-4D97-AF65-F5344CB8AC3E}">
        <p14:creationId xmlns:p14="http://schemas.microsoft.com/office/powerpoint/2010/main" val="39881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8B6A71-DD5D-FF45-94D4-85BCE6345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4" y="304800"/>
            <a:ext cx="10600266" cy="1181100"/>
          </a:xfrm>
        </p:spPr>
        <p:txBody>
          <a:bodyPr/>
          <a:lstStyle/>
          <a:p>
            <a:r>
              <a:rPr lang="x-none" dirty="0"/>
              <a:t>  </a:t>
            </a:r>
            <a:r>
              <a:rPr lang="x-none" u="sng" dirty="0"/>
              <a:t>Biomarkers</a:t>
            </a:r>
            <a:r>
              <a:rPr lang="x-none" dirty="0"/>
              <a:t>                                     </a:t>
            </a:r>
            <a:r>
              <a:rPr lang="x-none" u="sng" dirty="0"/>
              <a:t>ECG</a:t>
            </a:r>
          </a:p>
        </p:txBody>
      </p:sp>
      <p:pic>
        <p:nvPicPr>
          <p:cNvPr id="2049" name="Picture 1" descr="page6image33453264">
            <a:extLst>
              <a:ext uri="{FF2B5EF4-FFF2-40B4-BE49-F238E27FC236}">
                <a16:creationId xmlns="" xmlns:a16="http://schemas.microsoft.com/office/drawing/2014/main" id="{365287F5-247E-8A45-AED4-9852F84107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4413" y="2320925"/>
            <a:ext cx="44450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ge7image33461744">
            <a:extLst>
              <a:ext uri="{FF2B5EF4-FFF2-40B4-BE49-F238E27FC236}">
                <a16:creationId xmlns="" xmlns:a16="http://schemas.microsoft.com/office/drawing/2014/main" id="{344632FF-AD68-7A46-B628-71292C79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" y="1834041"/>
            <a:ext cx="5076743" cy="502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52E92-61E9-A941-AA9E-87180790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Principles of MI Management </a:t>
            </a:r>
            <a:br>
              <a:rPr lang="en-US" u="sng" dirty="0"/>
            </a:br>
            <a:endParaRPr lang="x-none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CB4175-D3D4-D74B-BBB0-902B858D6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9600"/>
            <a:ext cx="9601200" cy="4428067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Patients should ideally be managed in a dedicated cardiac unit, where the necessary monitoring and resuscitation facilities are available. </a:t>
            </a:r>
          </a:p>
          <a:p>
            <a:r>
              <a:rPr lang="en-US" sz="3200" dirty="0"/>
              <a:t>Clinical risk factor analysis using tools such as the GRACE score should be performed to identify patients that should be selected for intensive therapy, and specifically early inpatient coronary angiography </a:t>
            </a:r>
          </a:p>
          <a:p>
            <a:r>
              <a:rPr lang="en-US" sz="3200" dirty="0"/>
              <a:t>If there are no complications and risk factor analysis shows that angiography is not required, the patient can be mobilized from the second day and discharged after 2–3 days. </a:t>
            </a:r>
          </a:p>
          <a:p>
            <a:r>
              <a:rPr lang="en-US" sz="3200" dirty="0"/>
              <a:t>Establish the IV access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892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6">
            <a:extLst>
              <a:ext uri="{FF2B5EF4-FFF2-40B4-BE49-F238E27FC236}">
                <a16:creationId xmlns="" xmlns:a16="http://schemas.microsoft.com/office/drawing/2014/main" id="{C5F79084-E805-48DA-8EAC-CD5FD493E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Timeline&#10;&#10;Description automatically generated with medium confidence">
            <a:extLst>
              <a:ext uri="{FF2B5EF4-FFF2-40B4-BE49-F238E27FC236}">
                <a16:creationId xmlns="" xmlns:a16="http://schemas.microsoft.com/office/drawing/2014/main" id="{55A486F8-7CBA-FB45-89C1-0CCFC3E4D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22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GRACE Score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89212" y="1447800"/>
            <a:ext cx="8915400" cy="5499100"/>
          </a:xfrm>
        </p:spPr>
        <p:txBody>
          <a:bodyPr/>
          <a:lstStyle/>
          <a:p>
            <a:r>
              <a:rPr lang="en-US" dirty="0" smtClean="0"/>
              <a:t>The GRACE Score is prospective studied scoring system used to risk stratify patients with ACS to estimate their in-hospital and 3-month to 3-year mortality.</a:t>
            </a:r>
          </a:p>
          <a:p>
            <a:r>
              <a:rPr lang="en-US" dirty="0" smtClean="0"/>
              <a:t>Global registry of acute coronary events.</a:t>
            </a:r>
          </a:p>
          <a:p>
            <a:r>
              <a:rPr lang="en-US" dirty="0" smtClean="0"/>
              <a:t>Involves 8 variables : </a:t>
            </a:r>
          </a:p>
          <a:p>
            <a:pPr marL="0" indent="0">
              <a:buNone/>
            </a:pPr>
            <a:r>
              <a:rPr lang="en-US" dirty="0" smtClean="0"/>
              <a:t>1- </a:t>
            </a:r>
            <a:r>
              <a:rPr lang="en-US" dirty="0" err="1" smtClean="0"/>
              <a:t>killip</a:t>
            </a:r>
            <a:r>
              <a:rPr lang="en-US" dirty="0" smtClean="0"/>
              <a:t> class </a:t>
            </a:r>
          </a:p>
          <a:p>
            <a:pPr marL="0" indent="0">
              <a:buNone/>
            </a:pPr>
            <a:r>
              <a:rPr lang="en-US" dirty="0" smtClean="0"/>
              <a:t>2- age </a:t>
            </a:r>
          </a:p>
          <a:p>
            <a:pPr marL="0" indent="0">
              <a:buNone/>
            </a:pPr>
            <a:r>
              <a:rPr lang="en-US" dirty="0" smtClean="0"/>
              <a:t>3- Heart rate</a:t>
            </a:r>
          </a:p>
          <a:p>
            <a:pPr marL="0" indent="0">
              <a:buNone/>
            </a:pPr>
            <a:r>
              <a:rPr lang="en-US" dirty="0" smtClean="0"/>
              <a:t>4- SBP</a:t>
            </a:r>
          </a:p>
          <a:p>
            <a:pPr marL="0" indent="0">
              <a:buNone/>
            </a:pPr>
            <a:r>
              <a:rPr lang="en-US" dirty="0" smtClean="0"/>
              <a:t>5- serum creatinine level</a:t>
            </a:r>
          </a:p>
          <a:p>
            <a:pPr marL="0" indent="0">
              <a:buNone/>
            </a:pPr>
            <a:r>
              <a:rPr lang="en-US" dirty="0" smtClean="0"/>
              <a:t>6- cardiac arrest at admission</a:t>
            </a:r>
          </a:p>
          <a:p>
            <a:pPr marL="0" indent="0">
              <a:buNone/>
            </a:pPr>
            <a:r>
              <a:rPr lang="en-US" dirty="0" smtClean="0"/>
              <a:t>7- elevated cardiac enzymes </a:t>
            </a:r>
          </a:p>
          <a:p>
            <a:pPr marL="0" indent="0">
              <a:buNone/>
            </a:pPr>
            <a:r>
              <a:rPr lang="en-US" dirty="0" smtClean="0"/>
              <a:t>8- ST - segment deviation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Killip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lassing system used in patients with acute myocardial infarction (heart attack ) taking into account physical examination and the development of heart failure</a:t>
            </a:r>
          </a:p>
          <a:p>
            <a:r>
              <a:rPr lang="en-US" dirty="0" smtClean="0"/>
              <a:t>Class </a:t>
            </a:r>
            <a:r>
              <a:rPr lang="en-US" dirty="0"/>
              <a:t>I</a:t>
            </a:r>
            <a:r>
              <a:rPr lang="en-US" dirty="0" smtClean="0"/>
              <a:t> : no evidence of heart failure</a:t>
            </a:r>
          </a:p>
          <a:p>
            <a:r>
              <a:rPr lang="en-US" dirty="0" smtClean="0"/>
              <a:t>Class II : mild to moderate heart failure ( </a:t>
            </a:r>
            <a:r>
              <a:rPr lang="en-US" dirty="0" err="1" smtClean="0"/>
              <a:t>eg</a:t>
            </a:r>
            <a:r>
              <a:rPr lang="en-US" dirty="0" smtClean="0"/>
              <a:t>. S3 gallop , jugular venous distention )</a:t>
            </a:r>
          </a:p>
          <a:p>
            <a:r>
              <a:rPr lang="en-US" dirty="0" smtClean="0"/>
              <a:t>Class III : overt pulmonary edema </a:t>
            </a:r>
          </a:p>
          <a:p>
            <a:r>
              <a:rPr lang="en-US" dirty="0" smtClean="0"/>
              <a:t>Class IV : cardiogenic shock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="" xmlns:a16="http://schemas.microsoft.com/office/drawing/2014/main" id="{AA6EC888-B85F-410F-B430-06583E94B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1">
            <a:extLst>
              <a:ext uri="{FF2B5EF4-FFF2-40B4-BE49-F238E27FC236}">
                <a16:creationId xmlns="" xmlns:a16="http://schemas.microsoft.com/office/drawing/2014/main" id="{69805AF4-7989-43AB-9A60-14E3F851FB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="" xmlns:a16="http://schemas.microsoft.com/office/drawing/2014/main" id="{E0036B63-B0EC-4AF3-95D3-2E2DCA25F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="" xmlns:a16="http://schemas.microsoft.com/office/drawing/2014/main" id="{1122C8FF-A680-0D44-91A9-042CEEC46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297" y="892697"/>
            <a:ext cx="6411952" cy="5257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34415D-F53C-7949-9CEE-A9798D8F28FF}"/>
              </a:ext>
            </a:extLst>
          </p:cNvPr>
          <p:cNvSpPr txBox="1"/>
          <p:nvPr/>
        </p:nvSpPr>
        <p:spPr>
          <a:xfrm>
            <a:off x="998787" y="2251800"/>
            <a:ext cx="2386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 smtClean="0"/>
              <a:t>GRA</a:t>
            </a:r>
            <a:r>
              <a:rPr lang="en-US" sz="4800" dirty="0" smtClean="0"/>
              <a:t>CE </a:t>
            </a:r>
            <a:r>
              <a:rPr lang="x-none" sz="4800" dirty="0" smtClean="0"/>
              <a:t>Score</a:t>
            </a:r>
            <a:endParaRPr lang="x-none" sz="4800" dirty="0"/>
          </a:p>
        </p:txBody>
      </p:sp>
    </p:spTree>
    <p:extLst>
      <p:ext uri="{BB962C8B-B14F-4D97-AF65-F5344CB8AC3E}">
        <p14:creationId xmlns:p14="http://schemas.microsoft.com/office/powerpoint/2010/main" val="29922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68 year old male having SBP 99mmhg , heart rate 95/min , </a:t>
            </a:r>
            <a:r>
              <a:rPr lang="en-US" dirty="0" err="1" smtClean="0"/>
              <a:t>killip</a:t>
            </a:r>
            <a:r>
              <a:rPr lang="en-US" dirty="0" smtClean="0"/>
              <a:t> class II , serum creatinine level 76umol/L. He has </a:t>
            </a:r>
            <a:r>
              <a:rPr lang="en-US" dirty="0" err="1" smtClean="0"/>
              <a:t>st</a:t>
            </a:r>
            <a:r>
              <a:rPr lang="en-US" dirty="0" smtClean="0"/>
              <a:t> segment elevation and elevated cardiac enzymes , what is the probability of in hospital death ?</a:t>
            </a:r>
          </a:p>
          <a:p>
            <a:pPr marL="0" indent="0">
              <a:buNone/>
            </a:pPr>
            <a:r>
              <a:rPr lang="en-US" dirty="0" smtClean="0"/>
              <a:t>Answer : 18%</a:t>
            </a:r>
          </a:p>
        </p:txBody>
      </p:sp>
    </p:spTree>
    <p:extLst>
      <p:ext uri="{BB962C8B-B14F-4D97-AF65-F5344CB8AC3E}">
        <p14:creationId xmlns:p14="http://schemas.microsoft.com/office/powerpoint/2010/main" val="25211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F96F2C0-9010-224C-8AF8-B1ACBE8BF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277687"/>
              </p:ext>
            </p:extLst>
          </p:nvPr>
        </p:nvGraphicFramePr>
        <p:xfrm>
          <a:off x="1371600" y="558800"/>
          <a:ext cx="96012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2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D5A12-012F-3C42-A00A-ACCCF4C73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63" y="95491"/>
            <a:ext cx="9601200" cy="895109"/>
          </a:xfrm>
        </p:spPr>
        <p:txBody>
          <a:bodyPr/>
          <a:lstStyle/>
          <a:p>
            <a:r>
              <a:rPr lang="en-US" dirty="0"/>
              <a:t>I</a:t>
            </a:r>
            <a:r>
              <a:rPr lang="x-none" dirty="0"/>
              <a:t>nitial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351D08-6AD9-B145-8D03-0AE4F49CD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21803"/>
            <a:ext cx="9601200" cy="5940705"/>
          </a:xfrm>
        </p:spPr>
        <p:txBody>
          <a:bodyPr>
            <a:normAutofit/>
          </a:bodyPr>
          <a:lstStyle/>
          <a:p>
            <a:r>
              <a:rPr lang="x-none" dirty="0"/>
              <a:t>1-Admit patient to a cradiac monitored floor (CCU ) and establish IV access. Give sup-plemental oxygen for hypoxia and analgesics( nitrates, morphine ).</a:t>
            </a:r>
          </a:p>
          <a:p>
            <a:r>
              <a:rPr lang="x-none" dirty="0"/>
              <a:t>2- Medical Therapy 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x-none" dirty="0"/>
              <a:t>- Aspirin </a:t>
            </a:r>
          </a:p>
          <a:p>
            <a:pPr marL="0" indent="0">
              <a:buNone/>
            </a:pPr>
            <a:r>
              <a:rPr lang="x-none" dirty="0"/>
              <a:t>B- P2Y12 Inhibitors( Clopidogrel ,Ticagrelor )</a:t>
            </a:r>
          </a:p>
          <a:p>
            <a:pPr marL="0" indent="0">
              <a:buNone/>
            </a:pPr>
            <a:r>
              <a:rPr lang="x-none" dirty="0"/>
              <a:t>C- b-Blockers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x-none" dirty="0"/>
              <a:t>- ACE Inhibitors </a:t>
            </a:r>
          </a:p>
          <a:p>
            <a:pPr marL="0" indent="0">
              <a:buNone/>
            </a:pPr>
            <a:r>
              <a:rPr lang="x-none" dirty="0"/>
              <a:t>E- Statins </a:t>
            </a:r>
          </a:p>
          <a:p>
            <a:pPr marL="0" indent="0">
              <a:buNone/>
            </a:pPr>
            <a:r>
              <a:rPr lang="x-none" dirty="0"/>
              <a:t>F- Oxygen </a:t>
            </a:r>
          </a:p>
          <a:p>
            <a:pPr marL="0" indent="0">
              <a:buNone/>
            </a:pPr>
            <a:r>
              <a:rPr lang="x-none" dirty="0"/>
              <a:t>G- Nitrates </a:t>
            </a:r>
          </a:p>
          <a:p>
            <a:pPr marL="0" indent="0">
              <a:buNone/>
            </a:pPr>
            <a:r>
              <a:rPr lang="x-none" dirty="0"/>
              <a:t>H- Morphine </a:t>
            </a:r>
          </a:p>
          <a:p>
            <a:pPr marL="0" indent="0">
              <a:buNone/>
            </a:pPr>
            <a:r>
              <a:rPr lang="x-none" dirty="0"/>
              <a:t>I- Heparin </a:t>
            </a:r>
          </a:p>
        </p:txBody>
      </p:sp>
    </p:spTree>
    <p:extLst>
      <p:ext uri="{BB962C8B-B14F-4D97-AF65-F5344CB8AC3E}">
        <p14:creationId xmlns:p14="http://schemas.microsoft.com/office/powerpoint/2010/main" val="3844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824852-FB78-2E4B-89AE-74A117B6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700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x-none" dirty="0"/>
              <a:t>Definitive Manag</a:t>
            </a:r>
            <a:r>
              <a:rPr lang="en-US" dirty="0"/>
              <a:t>e</a:t>
            </a:r>
            <a:r>
              <a:rPr lang="x-none" dirty="0"/>
              <a:t>ment </a:t>
            </a:r>
            <a:br>
              <a:rPr lang="x-none" dirty="0"/>
            </a:br>
            <a:r>
              <a:rPr lang="en-US" spc="15" dirty="0">
                <a:solidFill>
                  <a:schemeClr val="tx1"/>
                </a:solidFill>
              </a:rPr>
              <a:t>STEMI</a:t>
            </a:r>
            <a:r>
              <a:rPr lang="en-US" spc="-35" dirty="0">
                <a:solidFill>
                  <a:schemeClr val="tx1"/>
                </a:solidFill>
              </a:rPr>
              <a:t> </a:t>
            </a:r>
            <a:r>
              <a:rPr lang="en-US" spc="10" dirty="0">
                <a:solidFill>
                  <a:schemeClr val="tx1"/>
                </a:solidFill>
              </a:rPr>
              <a:t>Management</a:t>
            </a:r>
            <a:r>
              <a:rPr lang="x-none" dirty="0">
                <a:solidFill>
                  <a:schemeClr val="tx1"/>
                </a:solidFill>
              </a:rPr>
              <a:t/>
            </a:r>
            <a:br>
              <a:rPr lang="x-none" dirty="0">
                <a:solidFill>
                  <a:schemeClr val="tx1"/>
                </a:solidFill>
              </a:rPr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CE614D-7F1A-A743-B42B-EE0DD0219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266" y="1151467"/>
            <a:ext cx="9601200" cy="3581400"/>
          </a:xfrm>
        </p:spPr>
        <p:txBody>
          <a:bodyPr/>
          <a:lstStyle/>
          <a:p>
            <a:pPr marL="605790" indent="-593725">
              <a:lnSpc>
                <a:spcPct val="100000"/>
              </a:lnSpc>
              <a:spcBef>
                <a:spcPts val="1470"/>
              </a:spcBef>
              <a:buClr>
                <a:srgbClr val="000000"/>
              </a:buClr>
              <a:buChar char="●"/>
              <a:tabLst>
                <a:tab pos="605155" algn="l"/>
                <a:tab pos="606425" algn="l"/>
              </a:tabLst>
            </a:pPr>
            <a:r>
              <a:rPr lang="en-US" sz="3200" spc="-5" dirty="0">
                <a:solidFill>
                  <a:schemeClr val="tx1"/>
                </a:solidFill>
                <a:latin typeface="Times New Roman"/>
                <a:cs typeface="Times New Roman"/>
              </a:rPr>
              <a:t>Emergency</a:t>
            </a:r>
            <a:r>
              <a:rPr lang="en-US" sz="32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Revascularization</a:t>
            </a:r>
          </a:p>
          <a:p>
            <a:pPr marL="589280" indent="-526415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Segoe UI Symbol"/>
              <a:buChar char="➢"/>
              <a:tabLst>
                <a:tab pos="589280" algn="l"/>
                <a:tab pos="589915" algn="l"/>
              </a:tabLst>
            </a:pPr>
            <a:r>
              <a:rPr lang="en-US" sz="3200" spc="-5" dirty="0">
                <a:solidFill>
                  <a:schemeClr val="tx1"/>
                </a:solidFill>
                <a:latin typeface="Times New Roman"/>
                <a:cs typeface="Times New Roman"/>
              </a:rPr>
              <a:t>Benefit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tx1"/>
                </a:solidFill>
                <a:latin typeface="Times New Roman"/>
                <a:cs typeface="Times New Roman"/>
              </a:rPr>
              <a:t>highest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tx1"/>
                </a:solidFill>
                <a:latin typeface="Times New Roman"/>
                <a:cs typeface="Times New Roman"/>
              </a:rPr>
              <a:t>when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tx1"/>
                </a:solidFill>
                <a:latin typeface="Times New Roman"/>
                <a:cs typeface="Times New Roman"/>
              </a:rPr>
              <a:t>performed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tx1"/>
                </a:solidFill>
                <a:latin typeface="Times New Roman"/>
                <a:cs typeface="Times New Roman"/>
              </a:rPr>
              <a:t>early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tx1"/>
                </a:solidFill>
                <a:latin typeface="Times New Roman"/>
                <a:cs typeface="Times New Roman"/>
              </a:rPr>
              <a:t>(within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90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tx1"/>
                </a:solidFill>
                <a:latin typeface="Times New Roman"/>
                <a:cs typeface="Times New Roman"/>
              </a:rPr>
              <a:t>min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tx1"/>
                </a:solidFill>
                <a:latin typeface="Times New Roman"/>
                <a:cs typeface="Times New Roman"/>
              </a:rPr>
              <a:t>hospital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tx1"/>
                </a:solidFill>
                <a:latin typeface="Times New Roman"/>
                <a:cs typeface="Times New Roman"/>
              </a:rPr>
              <a:t>arrival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for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tx1"/>
                </a:solidFill>
                <a:latin typeface="Times New Roman"/>
                <a:cs typeface="Times New Roman"/>
              </a:rPr>
              <a:t>all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tx1"/>
                </a:solidFill>
                <a:latin typeface="Times New Roman"/>
                <a:cs typeface="Times New Roman"/>
              </a:rPr>
              <a:t>patient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tx1"/>
                </a:solidFill>
                <a:latin typeface="Times New Roman"/>
                <a:cs typeface="Times New Roman"/>
              </a:rPr>
              <a:t>with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tx1"/>
                </a:solidFill>
                <a:latin typeface="Times New Roman"/>
                <a:cs typeface="Times New Roman"/>
              </a:rPr>
              <a:t>STEMI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or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tx1"/>
                </a:solidFill>
                <a:latin typeface="Times New Roman"/>
                <a:cs typeface="Times New Roman"/>
              </a:rPr>
              <a:t>LBB</a:t>
            </a:r>
            <a:endParaRPr lang="en-US"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x-none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D7078BEF-4A71-CF45-86E3-F9FA480D94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457921"/>
              </p:ext>
            </p:extLst>
          </p:nvPr>
        </p:nvGraphicFramePr>
        <p:xfrm>
          <a:off x="1295401" y="2637366"/>
          <a:ext cx="9948334" cy="409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6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0ABC8-6F30-0043-A39D-80DDC0F1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11015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u="sng" dirty="0"/>
              <a:t>M</a:t>
            </a:r>
            <a:r>
              <a:rPr lang="x-none" sz="4800" u="sng" dirty="0"/>
              <a:t>yocardial infarction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237681-8595-1444-B524-9EB492219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336431"/>
            <a:ext cx="9601200" cy="5310554"/>
          </a:xfrm>
        </p:spPr>
        <p:txBody>
          <a:bodyPr>
            <a:noAutofit/>
          </a:bodyPr>
          <a:lstStyle/>
          <a:p>
            <a:r>
              <a:rPr lang="en-US" sz="3600" dirty="0" smtClean="0"/>
              <a:t>MI one of ischemic heart disease , </a:t>
            </a:r>
            <a:r>
              <a:rPr lang="en-US" sz="3600" dirty="0"/>
              <a:t>occurs when there is a diminished blood supply to the heart due to blockage of the coronary vessels which leads to myocardial cell damage and ischemia (necrosis).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( time is muscle ) </a:t>
            </a:r>
            <a:r>
              <a:rPr lang="en-US" sz="3600" dirty="0" smtClean="0">
                <a:solidFill>
                  <a:schemeClr val="tx1"/>
                </a:solidFill>
              </a:rPr>
              <a:t>The </a:t>
            </a:r>
            <a:r>
              <a:rPr lang="en-US" sz="3600" dirty="0">
                <a:solidFill>
                  <a:schemeClr val="tx1"/>
                </a:solidFill>
              </a:rPr>
              <a:t>faster blood flow can be restored the better chance the patient has of minimizing irreversible death of the cardiac cells.</a:t>
            </a:r>
          </a:p>
          <a:p>
            <a:r>
              <a:rPr lang="en-US" sz="3600" dirty="0"/>
              <a:t>A</a:t>
            </a:r>
            <a:r>
              <a:rPr lang="x-none" sz="3600" dirty="0"/>
              <a:t>lso known as </a:t>
            </a:r>
            <a:r>
              <a:rPr lang="x-none" sz="3600" dirty="0">
                <a:solidFill>
                  <a:srgbClr val="FF0000"/>
                </a:solidFill>
              </a:rPr>
              <a:t>heart attack </a:t>
            </a:r>
          </a:p>
        </p:txBody>
      </p:sp>
    </p:spTree>
    <p:extLst>
      <p:ext uri="{BB962C8B-B14F-4D97-AF65-F5344CB8AC3E}">
        <p14:creationId xmlns:p14="http://schemas.microsoft.com/office/powerpoint/2010/main" val="39079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7EB655-BB0F-FB4C-8231-9976D7BE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95491"/>
            <a:ext cx="9601200" cy="1485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Percutaneous coronary intervention</a:t>
            </a:r>
            <a:r>
              <a:rPr lang="en-US" spc="5" dirty="0">
                <a:solidFill>
                  <a:schemeClr val="tx1"/>
                </a:solidFill>
              </a:rPr>
              <a:t> (PCI)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85BF6F-C27D-2D4A-9463-8BD08A052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634" y="1875098"/>
            <a:ext cx="10700795" cy="6030411"/>
          </a:xfrm>
        </p:spPr>
        <p:txBody>
          <a:bodyPr>
            <a:normAutofit/>
          </a:bodyPr>
          <a:lstStyle/>
          <a:p>
            <a:pPr marL="561340" marR="5080" indent="-549275">
              <a:lnSpc>
                <a:spcPct val="100000"/>
              </a:lnSpc>
              <a:spcBef>
                <a:spcPts val="100"/>
              </a:spcBef>
              <a:buFont typeface="Times New Roman"/>
              <a:buChar char="●"/>
              <a:tabLst>
                <a:tab pos="592455" algn="l"/>
                <a:tab pos="593725" algn="l"/>
              </a:tabLst>
            </a:pPr>
            <a:r>
              <a:rPr lang="en-US" spc="-5" dirty="0">
                <a:latin typeface="Times New Roman"/>
                <a:cs typeface="Times New Roman"/>
              </a:rPr>
              <a:t>This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preferred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treatment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for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STEMI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as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long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as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it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can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be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performed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as quickly as possible </a:t>
            </a:r>
            <a:r>
              <a:rPr lang="en-US" spc="-385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(door </a:t>
            </a:r>
            <a:r>
              <a:rPr lang="en-US" spc="-5" dirty="0">
                <a:latin typeface="Times New Roman"/>
                <a:cs typeface="Times New Roman"/>
              </a:rPr>
              <a:t>to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balloon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time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less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than</a:t>
            </a:r>
            <a:r>
              <a:rPr lang="en-US" dirty="0">
                <a:latin typeface="Times New Roman"/>
                <a:cs typeface="Times New Roman"/>
              </a:rPr>
              <a:t> 90 </a:t>
            </a:r>
            <a:r>
              <a:rPr lang="en-US" spc="-5" dirty="0">
                <a:latin typeface="Times New Roman"/>
                <a:cs typeface="Times New Roman"/>
              </a:rPr>
              <a:t>min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spc="-5" dirty="0">
                <a:latin typeface="Times New Roman"/>
                <a:cs typeface="Times New Roman"/>
              </a:rPr>
              <a:t>and</a:t>
            </a:r>
            <a:r>
              <a:rPr lang="en-US" dirty="0">
                <a:latin typeface="Times New Roman"/>
                <a:cs typeface="Times New Roman"/>
              </a:rPr>
              <a:t> by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skilled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personnel.</a:t>
            </a: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●"/>
            </a:pPr>
            <a:endParaRPr lang="en-US" dirty="0">
              <a:latin typeface="Times New Roman"/>
              <a:cs typeface="Times New Roman"/>
            </a:endParaRPr>
          </a:p>
          <a:p>
            <a:pPr marL="561340" marR="269875" indent="-549275">
              <a:lnSpc>
                <a:spcPct val="100000"/>
              </a:lnSpc>
              <a:spcBef>
                <a:spcPts val="5"/>
              </a:spcBef>
              <a:buFont typeface="Times New Roman"/>
              <a:buChar char="●"/>
              <a:tabLst>
                <a:tab pos="592455" algn="l"/>
                <a:tab pos="593725" algn="l"/>
              </a:tabLst>
            </a:pPr>
            <a:r>
              <a:rPr lang="en-US" dirty="0"/>
              <a:t>	</a:t>
            </a:r>
            <a:r>
              <a:rPr lang="en-US" spc="-5" dirty="0">
                <a:latin typeface="Times New Roman"/>
                <a:cs typeface="Times New Roman"/>
              </a:rPr>
              <a:t>Also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preferred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in</a:t>
            </a:r>
            <a:r>
              <a:rPr lang="en-US" spc="1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patients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with</a:t>
            </a:r>
            <a:r>
              <a:rPr lang="en-US" spc="1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contraindications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for</a:t>
            </a:r>
            <a:r>
              <a:rPr lang="en-US" spc="1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thrombolytic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therapy;</a:t>
            </a:r>
            <a:r>
              <a:rPr lang="en-US" spc="1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no </a:t>
            </a:r>
            <a:r>
              <a:rPr lang="en-US" spc="-38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risk </a:t>
            </a:r>
            <a:r>
              <a:rPr lang="en-US" dirty="0">
                <a:latin typeface="Times New Roman"/>
                <a:cs typeface="Times New Roman"/>
              </a:rPr>
              <a:t>for </a:t>
            </a:r>
            <a:r>
              <a:rPr lang="en-US" spc="-5" dirty="0">
                <a:latin typeface="Times New Roman"/>
                <a:cs typeface="Times New Roman"/>
              </a:rPr>
              <a:t>intracranial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hemorrhage.</a:t>
            </a: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●"/>
            </a:pPr>
            <a:endParaRPr lang="en-US" dirty="0">
              <a:latin typeface="Times New Roman"/>
              <a:cs typeface="Times New Roman"/>
            </a:endParaRPr>
          </a:p>
          <a:p>
            <a:pPr marL="593090" indent="-581025">
              <a:lnSpc>
                <a:spcPct val="100000"/>
              </a:lnSpc>
              <a:buChar char="●"/>
              <a:tabLst>
                <a:tab pos="592455" algn="l"/>
                <a:tab pos="593725" algn="l"/>
              </a:tabLst>
            </a:pPr>
            <a:r>
              <a:rPr lang="en-US" dirty="0">
                <a:latin typeface="Times New Roman"/>
                <a:cs typeface="Times New Roman"/>
              </a:rPr>
              <a:t>It</a:t>
            </a:r>
            <a:r>
              <a:rPr lang="en-US" spc="-5" dirty="0">
                <a:latin typeface="Times New Roman"/>
                <a:cs typeface="Times New Roman"/>
              </a:rPr>
              <a:t> 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proved to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reduce </a:t>
            </a:r>
            <a:r>
              <a:rPr lang="en-US" spc="-15" dirty="0">
                <a:latin typeface="Times New Roman"/>
                <a:cs typeface="Times New Roman"/>
              </a:rPr>
              <a:t>mortality.</a:t>
            </a: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●"/>
            </a:pPr>
            <a:endParaRPr lang="en-US" dirty="0">
              <a:latin typeface="Times New Roman"/>
              <a:cs typeface="Times New Roman"/>
            </a:endParaRPr>
          </a:p>
          <a:p>
            <a:pPr marL="510540" marR="2619375" lvl="1" indent="-447675">
              <a:lnSpc>
                <a:spcPts val="1839"/>
              </a:lnSpc>
              <a:spcBef>
                <a:spcPts val="1300"/>
              </a:spcBef>
              <a:buFont typeface="Times New Roman"/>
              <a:buChar char="●"/>
              <a:tabLst>
                <a:tab pos="539750" algn="l"/>
                <a:tab pos="540385" algn="l"/>
              </a:tabLst>
            </a:pPr>
            <a:r>
              <a:rPr lang="en-US" i="0" dirty="0"/>
              <a:t>	</a:t>
            </a:r>
            <a:r>
              <a:rPr lang="en-US" i="0" spc="-10" dirty="0">
                <a:latin typeface="Times New Roman"/>
                <a:cs typeface="Times New Roman"/>
              </a:rPr>
              <a:t>Clopidogrel </a:t>
            </a:r>
            <a:r>
              <a:rPr lang="en-US" i="0" spc="-5" dirty="0">
                <a:latin typeface="Times New Roman"/>
                <a:cs typeface="Times New Roman"/>
              </a:rPr>
              <a:t>or ticagrelor </a:t>
            </a:r>
            <a:r>
              <a:rPr lang="en-US" i="0" spc="-10" dirty="0">
                <a:latin typeface="Times New Roman"/>
                <a:cs typeface="Times New Roman"/>
              </a:rPr>
              <a:t>therapy</a:t>
            </a:r>
            <a:r>
              <a:rPr lang="en-US" i="0" spc="-5" dirty="0">
                <a:latin typeface="Times New Roman"/>
                <a:cs typeface="Times New Roman"/>
              </a:rPr>
              <a:t> should be initiated in </a:t>
            </a:r>
            <a:r>
              <a:rPr lang="en-US" i="0" spc="-345" dirty="0">
                <a:latin typeface="Times New Roman"/>
                <a:cs typeface="Times New Roman"/>
              </a:rPr>
              <a:t> </a:t>
            </a:r>
            <a:r>
              <a:rPr lang="en-US" i="0" spc="-5" dirty="0">
                <a:latin typeface="Times New Roman"/>
                <a:cs typeface="Times New Roman"/>
              </a:rPr>
              <a:t>all </a:t>
            </a:r>
            <a:r>
              <a:rPr lang="en-US" i="0" spc="-10" dirty="0">
                <a:latin typeface="Times New Roman"/>
                <a:cs typeface="Times New Roman"/>
              </a:rPr>
              <a:t>patients</a:t>
            </a:r>
            <a:r>
              <a:rPr lang="en-US" i="0" spc="-5" dirty="0">
                <a:latin typeface="Times New Roman"/>
                <a:cs typeface="Times New Roman"/>
              </a:rPr>
              <a:t> who </a:t>
            </a:r>
            <a:r>
              <a:rPr lang="en-US" i="0" spc="-10" dirty="0">
                <a:latin typeface="Times New Roman"/>
                <a:cs typeface="Times New Roman"/>
              </a:rPr>
              <a:t>undergo</a:t>
            </a:r>
            <a:r>
              <a:rPr lang="en-US" i="0" spc="-5" dirty="0">
                <a:latin typeface="Times New Roman"/>
                <a:cs typeface="Times New Roman"/>
              </a:rPr>
              <a:t> PCI </a:t>
            </a:r>
            <a:r>
              <a:rPr lang="en-US" i="0" spc="-10" dirty="0">
                <a:latin typeface="Times New Roman"/>
                <a:cs typeface="Times New Roman"/>
              </a:rPr>
              <a:t>and</a:t>
            </a:r>
            <a:r>
              <a:rPr lang="en-US" i="0" spc="-5" dirty="0">
                <a:latin typeface="Times New Roman"/>
                <a:cs typeface="Times New Roman"/>
              </a:rPr>
              <a:t> </a:t>
            </a:r>
            <a:r>
              <a:rPr lang="en-US" i="0" spc="-10" dirty="0">
                <a:latin typeface="Times New Roman"/>
                <a:cs typeface="Times New Roman"/>
              </a:rPr>
              <a:t>receive</a:t>
            </a:r>
            <a:r>
              <a:rPr lang="en-US" i="0" spc="-5" dirty="0">
                <a:latin typeface="Times New Roman"/>
                <a:cs typeface="Times New Roman"/>
              </a:rPr>
              <a:t> a stent.</a:t>
            </a:r>
            <a:endParaRPr lang="en-US" i="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Times New Roman"/>
              <a:buChar char="●"/>
            </a:pPr>
            <a:endParaRPr lang="en-US" i="0" dirty="0">
              <a:latin typeface="Times New Roman"/>
              <a:cs typeface="Times New Roman"/>
            </a:endParaRPr>
          </a:p>
          <a:p>
            <a:pPr marL="510540" marR="2602865" lvl="1" indent="-447675">
              <a:lnSpc>
                <a:spcPct val="101200"/>
              </a:lnSpc>
              <a:buFont typeface="Times New Roman"/>
              <a:buChar char="●"/>
              <a:tabLst>
                <a:tab pos="539750" algn="l"/>
                <a:tab pos="540385" algn="l"/>
              </a:tabLst>
            </a:pPr>
            <a:r>
              <a:rPr lang="en-US" i="0" dirty="0"/>
              <a:t>	</a:t>
            </a:r>
            <a:r>
              <a:rPr lang="en-US" i="0" spc="-10" dirty="0">
                <a:latin typeface="Times New Roman"/>
                <a:cs typeface="Times New Roman"/>
              </a:rPr>
              <a:t>Dual</a:t>
            </a:r>
            <a:r>
              <a:rPr lang="en-US" i="0" dirty="0">
                <a:latin typeface="Times New Roman"/>
                <a:cs typeface="Times New Roman"/>
              </a:rPr>
              <a:t> </a:t>
            </a:r>
            <a:r>
              <a:rPr lang="en-US" i="0" spc="-10" dirty="0">
                <a:latin typeface="Times New Roman"/>
                <a:cs typeface="Times New Roman"/>
              </a:rPr>
              <a:t>antiplatelet</a:t>
            </a:r>
            <a:r>
              <a:rPr lang="en-US" i="0" dirty="0">
                <a:latin typeface="Times New Roman"/>
                <a:cs typeface="Times New Roman"/>
              </a:rPr>
              <a:t> </a:t>
            </a:r>
            <a:r>
              <a:rPr lang="en-US" i="0" spc="-10" dirty="0">
                <a:latin typeface="Times New Roman"/>
                <a:cs typeface="Times New Roman"/>
              </a:rPr>
              <a:t>treatment</a:t>
            </a:r>
            <a:r>
              <a:rPr lang="en-US" i="0" dirty="0">
                <a:latin typeface="Times New Roman"/>
                <a:cs typeface="Times New Roman"/>
              </a:rPr>
              <a:t> </a:t>
            </a:r>
            <a:r>
              <a:rPr lang="en-US" i="0" spc="-5" dirty="0">
                <a:latin typeface="Times New Roman"/>
                <a:cs typeface="Times New Roman"/>
              </a:rPr>
              <a:t>with</a:t>
            </a:r>
            <a:r>
              <a:rPr lang="en-US" i="0" dirty="0">
                <a:latin typeface="Times New Roman"/>
                <a:cs typeface="Times New Roman"/>
              </a:rPr>
              <a:t> </a:t>
            </a:r>
            <a:r>
              <a:rPr lang="en-US" i="0" spc="-10" dirty="0">
                <a:latin typeface="Times New Roman"/>
                <a:cs typeface="Times New Roman"/>
              </a:rPr>
              <a:t>aspirin</a:t>
            </a:r>
            <a:r>
              <a:rPr lang="en-US" i="0" dirty="0">
                <a:latin typeface="Times New Roman"/>
                <a:cs typeface="Times New Roman"/>
              </a:rPr>
              <a:t> </a:t>
            </a:r>
            <a:r>
              <a:rPr lang="en-US" i="0" spc="-10" dirty="0">
                <a:latin typeface="Times New Roman"/>
                <a:cs typeface="Times New Roman"/>
              </a:rPr>
              <a:t>and</a:t>
            </a:r>
            <a:r>
              <a:rPr lang="en-US" i="0" dirty="0">
                <a:latin typeface="Times New Roman"/>
                <a:cs typeface="Times New Roman"/>
              </a:rPr>
              <a:t> </a:t>
            </a:r>
            <a:r>
              <a:rPr lang="en-US" i="0" spc="-5" dirty="0">
                <a:latin typeface="Times New Roman"/>
                <a:cs typeface="Times New Roman"/>
              </a:rPr>
              <a:t>a</a:t>
            </a:r>
            <a:r>
              <a:rPr lang="en-US" i="0" dirty="0">
                <a:latin typeface="Times New Roman"/>
                <a:cs typeface="Times New Roman"/>
              </a:rPr>
              <a:t> </a:t>
            </a:r>
            <a:r>
              <a:rPr lang="en-US" i="0" spc="-5" dirty="0">
                <a:latin typeface="Times New Roman"/>
                <a:cs typeface="Times New Roman"/>
              </a:rPr>
              <a:t>P2Y12 </a:t>
            </a:r>
            <a:r>
              <a:rPr lang="en-US" i="0" dirty="0">
                <a:latin typeface="Times New Roman"/>
                <a:cs typeface="Times New Roman"/>
              </a:rPr>
              <a:t> </a:t>
            </a:r>
            <a:r>
              <a:rPr lang="en-US" i="0" spc="-5" dirty="0">
                <a:latin typeface="Times New Roman"/>
                <a:cs typeface="Times New Roman"/>
              </a:rPr>
              <a:t>inhibitor</a:t>
            </a:r>
            <a:r>
              <a:rPr lang="en-US" i="0" spc="-20" dirty="0">
                <a:latin typeface="Times New Roman"/>
                <a:cs typeface="Times New Roman"/>
              </a:rPr>
              <a:t> </a:t>
            </a:r>
            <a:r>
              <a:rPr lang="en-US" i="0" spc="-5" dirty="0">
                <a:latin typeface="Times New Roman"/>
                <a:cs typeface="Times New Roman"/>
              </a:rPr>
              <a:t>(clopidogrel</a:t>
            </a:r>
            <a:r>
              <a:rPr lang="en-US" i="0" spc="-20" dirty="0">
                <a:latin typeface="Times New Roman"/>
                <a:cs typeface="Times New Roman"/>
              </a:rPr>
              <a:t> </a:t>
            </a:r>
            <a:r>
              <a:rPr lang="en-US" i="0" spc="-5" dirty="0">
                <a:latin typeface="Times New Roman"/>
                <a:cs typeface="Times New Roman"/>
              </a:rPr>
              <a:t>or</a:t>
            </a:r>
            <a:r>
              <a:rPr lang="en-US" i="0" spc="-15" dirty="0">
                <a:latin typeface="Times New Roman"/>
                <a:cs typeface="Times New Roman"/>
              </a:rPr>
              <a:t> </a:t>
            </a:r>
            <a:r>
              <a:rPr lang="en-US" i="0" spc="-5" dirty="0">
                <a:latin typeface="Times New Roman"/>
                <a:cs typeface="Times New Roman"/>
              </a:rPr>
              <a:t>ticagrelor)</a:t>
            </a:r>
            <a:r>
              <a:rPr lang="en-US" i="0" spc="-20" dirty="0">
                <a:latin typeface="Times New Roman"/>
                <a:cs typeface="Times New Roman"/>
              </a:rPr>
              <a:t> </a:t>
            </a:r>
            <a:r>
              <a:rPr lang="en-US" i="0" spc="-5" dirty="0">
                <a:latin typeface="Times New Roman"/>
                <a:cs typeface="Times New Roman"/>
              </a:rPr>
              <a:t>should</a:t>
            </a:r>
            <a:r>
              <a:rPr lang="en-US" i="0" spc="-15" dirty="0">
                <a:latin typeface="Times New Roman"/>
                <a:cs typeface="Times New Roman"/>
              </a:rPr>
              <a:t> </a:t>
            </a:r>
            <a:r>
              <a:rPr lang="en-US" i="0" spc="-5" dirty="0">
                <a:latin typeface="Times New Roman"/>
                <a:cs typeface="Times New Roman"/>
              </a:rPr>
              <a:t>continue</a:t>
            </a:r>
            <a:r>
              <a:rPr lang="en-US" i="0" spc="-15" dirty="0">
                <a:latin typeface="Times New Roman"/>
                <a:cs typeface="Times New Roman"/>
              </a:rPr>
              <a:t> </a:t>
            </a:r>
            <a:r>
              <a:rPr lang="en-US" i="0" spc="-10" dirty="0">
                <a:latin typeface="Times New Roman"/>
                <a:cs typeface="Times New Roman"/>
              </a:rPr>
              <a:t>according</a:t>
            </a:r>
            <a:r>
              <a:rPr lang="en-US" i="0" spc="-5" dirty="0">
                <a:latin typeface="Times New Roman"/>
                <a:cs typeface="Times New Roman"/>
              </a:rPr>
              <a:t> to the type of</a:t>
            </a:r>
            <a:r>
              <a:rPr lang="en-US" i="0" spc="-10" dirty="0">
                <a:latin typeface="Times New Roman"/>
                <a:cs typeface="Times New Roman"/>
              </a:rPr>
              <a:t> </a:t>
            </a:r>
            <a:r>
              <a:rPr lang="en-US" i="0" spc="-5" dirty="0">
                <a:latin typeface="Times New Roman"/>
                <a:cs typeface="Times New Roman"/>
              </a:rPr>
              <a:t>stent.</a:t>
            </a:r>
            <a:endParaRPr lang="en-US" i="0" dirty="0">
              <a:latin typeface="Times New Roman"/>
              <a:cs typeface="Times New Roman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236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="" xmlns:a16="http://schemas.microsoft.com/office/drawing/2014/main" id="{8EFEC032-677F-D246-AAB3-2A3CBB29E532}"/>
              </a:ext>
            </a:extLst>
          </p:cNvPr>
          <p:cNvPicPr/>
          <p:nvPr/>
        </p:nvPicPr>
        <p:blipFill rotWithShape="1">
          <a:blip r:embed="rId2" cstate="print"/>
          <a:srcRect l="27" r="-2" b="-2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BC46CD03-D076-40A3-9AA4-2B7BB288B1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915D5-B24B-184E-82AC-9694A725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725" y="0"/>
            <a:ext cx="10118690" cy="1485900"/>
          </a:xfrm>
        </p:spPr>
        <p:txBody>
          <a:bodyPr>
            <a:normAutofit/>
          </a:bodyPr>
          <a:lstStyle/>
          <a:p>
            <a:r>
              <a:rPr lang="en-US" u="sng" dirty="0"/>
              <a:t>Percutaneous coronary intervention</a:t>
            </a:r>
            <a:r>
              <a:rPr lang="en-US" u="sng" spc="5" dirty="0"/>
              <a:t> (PCI)</a:t>
            </a:r>
            <a:endParaRPr lang="x-none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B0E712-9FA3-0145-B7E5-5CF689BE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791" y="1354015"/>
            <a:ext cx="10807917" cy="5152293"/>
          </a:xfrm>
        </p:spPr>
        <p:txBody>
          <a:bodyPr>
            <a:normAutofit fontScale="55000" lnSpcReduction="20000"/>
          </a:bodyPr>
          <a:lstStyle/>
          <a:p>
            <a:pPr marL="561340" marR="5080" indent="-549275">
              <a:spcBef>
                <a:spcPts val="100"/>
              </a:spcBef>
              <a:buFont typeface="Times New Roman"/>
              <a:buChar char="●"/>
              <a:tabLst>
                <a:tab pos="592455" algn="l"/>
                <a:tab pos="593725" algn="l"/>
              </a:tabLst>
            </a:pPr>
            <a:r>
              <a:rPr lang="en-US" sz="3300" dirty="0"/>
              <a:t>	</a:t>
            </a:r>
            <a:r>
              <a:rPr lang="en-US" sz="4000" spc="-5" dirty="0">
                <a:latin typeface="Times New Roman"/>
                <a:cs typeface="Times New Roman"/>
              </a:rPr>
              <a:t>This</a:t>
            </a:r>
            <a:r>
              <a:rPr lang="en-US" sz="4000" spc="5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preferred</a:t>
            </a:r>
            <a:r>
              <a:rPr lang="en-US" sz="4000" spc="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treatment</a:t>
            </a:r>
            <a:r>
              <a:rPr lang="en-US" sz="4000" spc="10" dirty="0">
                <a:latin typeface="Times New Roman"/>
                <a:cs typeface="Times New Roman"/>
              </a:rPr>
              <a:t> </a:t>
            </a:r>
            <a:r>
              <a:rPr lang="en-US" sz="4000" dirty="0">
                <a:latin typeface="Times New Roman"/>
                <a:cs typeface="Times New Roman"/>
              </a:rPr>
              <a:t>for</a:t>
            </a:r>
            <a:r>
              <a:rPr lang="en-US" sz="4000" spc="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STEMI</a:t>
            </a:r>
            <a:r>
              <a:rPr lang="en-US" sz="4000" spc="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as</a:t>
            </a:r>
            <a:r>
              <a:rPr lang="en-US" sz="4000" spc="5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long</a:t>
            </a:r>
            <a:r>
              <a:rPr lang="en-US" sz="4000" spc="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as</a:t>
            </a:r>
            <a:r>
              <a:rPr lang="en-US" sz="4000" spc="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it</a:t>
            </a:r>
            <a:r>
              <a:rPr lang="en-US" sz="4000" spc="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can</a:t>
            </a:r>
            <a:r>
              <a:rPr lang="en-US" sz="4000" spc="5" dirty="0">
                <a:latin typeface="Times New Roman"/>
                <a:cs typeface="Times New Roman"/>
              </a:rPr>
              <a:t> </a:t>
            </a:r>
            <a:r>
              <a:rPr lang="en-US" sz="4000" dirty="0">
                <a:latin typeface="Times New Roman"/>
                <a:cs typeface="Times New Roman"/>
              </a:rPr>
              <a:t>be</a:t>
            </a:r>
            <a:r>
              <a:rPr lang="en-US" sz="4000" spc="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performed</a:t>
            </a:r>
            <a:r>
              <a:rPr lang="en-US" sz="4000" spc="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expeditiously </a:t>
            </a:r>
            <a:r>
              <a:rPr lang="en-US" sz="4000" spc="-385" dirty="0">
                <a:latin typeface="Times New Roman"/>
                <a:cs typeface="Times New Roman"/>
              </a:rPr>
              <a:t> </a:t>
            </a:r>
            <a:r>
              <a:rPr lang="en-US" sz="4000" dirty="0">
                <a:latin typeface="Times New Roman"/>
                <a:cs typeface="Times New Roman"/>
              </a:rPr>
              <a:t>(door </a:t>
            </a:r>
            <a:r>
              <a:rPr lang="en-US" sz="4000" spc="-5" dirty="0">
                <a:latin typeface="Times New Roman"/>
                <a:cs typeface="Times New Roman"/>
              </a:rPr>
              <a:t>to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balloon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time</a:t>
            </a:r>
            <a:r>
              <a:rPr lang="en-US" sz="4000" spc="5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less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than</a:t>
            </a:r>
            <a:r>
              <a:rPr lang="en-US" sz="4000" dirty="0">
                <a:latin typeface="Times New Roman"/>
                <a:cs typeface="Times New Roman"/>
              </a:rPr>
              <a:t> 90 </a:t>
            </a:r>
            <a:r>
              <a:rPr lang="en-US" sz="4000" spc="-5" dirty="0">
                <a:latin typeface="Times New Roman"/>
                <a:cs typeface="Times New Roman"/>
              </a:rPr>
              <a:t>min</a:t>
            </a:r>
            <a:r>
              <a:rPr lang="en-US" sz="4000" spc="5" dirty="0">
                <a:latin typeface="Times New Roman"/>
                <a:cs typeface="Times New Roman"/>
              </a:rPr>
              <a:t> </a:t>
            </a:r>
            <a:r>
              <a:rPr lang="en-US" sz="4000" dirty="0">
                <a:latin typeface="Times New Roman"/>
                <a:cs typeface="Times New Roman"/>
              </a:rPr>
              <a:t>) </a:t>
            </a:r>
            <a:r>
              <a:rPr lang="en-US" sz="4000" spc="-5" dirty="0">
                <a:latin typeface="Times New Roman"/>
                <a:cs typeface="Times New Roman"/>
              </a:rPr>
              <a:t>and</a:t>
            </a:r>
            <a:r>
              <a:rPr lang="en-US" sz="4000" dirty="0">
                <a:latin typeface="Times New Roman"/>
                <a:cs typeface="Times New Roman"/>
              </a:rPr>
              <a:t> by</a:t>
            </a:r>
            <a:r>
              <a:rPr lang="en-US" sz="4000" spc="5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skilled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personnel.</a:t>
            </a:r>
            <a:endParaRPr lang="en-US" sz="4000" dirty="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  <a:buFont typeface="Times New Roman"/>
              <a:buChar char="●"/>
            </a:pPr>
            <a:endParaRPr lang="en-US" sz="4000" dirty="0">
              <a:latin typeface="Times New Roman"/>
              <a:cs typeface="Times New Roman"/>
            </a:endParaRPr>
          </a:p>
          <a:p>
            <a:pPr marL="561340" marR="269875" indent="-549275">
              <a:spcBef>
                <a:spcPts val="5"/>
              </a:spcBef>
              <a:buFont typeface="Times New Roman"/>
              <a:buChar char="●"/>
              <a:tabLst>
                <a:tab pos="592455" algn="l"/>
                <a:tab pos="593725" algn="l"/>
              </a:tabLst>
            </a:pPr>
            <a:r>
              <a:rPr lang="en-US" sz="4000" dirty="0"/>
              <a:t>	</a:t>
            </a:r>
            <a:r>
              <a:rPr lang="en-US" sz="4000" spc="-5" dirty="0">
                <a:latin typeface="Times New Roman"/>
                <a:cs typeface="Times New Roman"/>
              </a:rPr>
              <a:t>Also</a:t>
            </a:r>
            <a:r>
              <a:rPr lang="en-US" sz="4000" spc="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preferred</a:t>
            </a:r>
            <a:r>
              <a:rPr lang="en-US" sz="4000" spc="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in</a:t>
            </a:r>
            <a:r>
              <a:rPr lang="en-US" sz="4000" spc="15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patients</a:t>
            </a:r>
            <a:r>
              <a:rPr lang="en-US" sz="4000" spc="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with</a:t>
            </a:r>
            <a:r>
              <a:rPr lang="en-US" sz="4000" spc="15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contraindications</a:t>
            </a:r>
            <a:r>
              <a:rPr lang="en-US" sz="4000" spc="10" dirty="0">
                <a:latin typeface="Times New Roman"/>
                <a:cs typeface="Times New Roman"/>
              </a:rPr>
              <a:t> </a:t>
            </a:r>
            <a:r>
              <a:rPr lang="en-US" sz="4000" dirty="0">
                <a:latin typeface="Times New Roman"/>
                <a:cs typeface="Times New Roman"/>
              </a:rPr>
              <a:t>for</a:t>
            </a:r>
            <a:r>
              <a:rPr lang="en-US" sz="4000" spc="15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thrombolytic</a:t>
            </a:r>
            <a:r>
              <a:rPr lang="en-US" sz="4000" spc="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therapy;</a:t>
            </a:r>
            <a:r>
              <a:rPr lang="en-US" sz="4000" spc="15" dirty="0">
                <a:latin typeface="Times New Roman"/>
                <a:cs typeface="Times New Roman"/>
              </a:rPr>
              <a:t> </a:t>
            </a:r>
            <a:r>
              <a:rPr lang="en-US" sz="4000" dirty="0">
                <a:latin typeface="Times New Roman"/>
                <a:cs typeface="Times New Roman"/>
              </a:rPr>
              <a:t>no </a:t>
            </a:r>
            <a:r>
              <a:rPr lang="en-US" sz="4000" spc="-385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risk </a:t>
            </a:r>
            <a:r>
              <a:rPr lang="en-US" sz="4000" dirty="0">
                <a:latin typeface="Times New Roman"/>
                <a:cs typeface="Times New Roman"/>
              </a:rPr>
              <a:t>for </a:t>
            </a:r>
            <a:r>
              <a:rPr lang="en-US" sz="4000" spc="-5" dirty="0">
                <a:latin typeface="Times New Roman"/>
                <a:cs typeface="Times New Roman"/>
              </a:rPr>
              <a:t>intracranial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hemorrhage.</a:t>
            </a:r>
            <a:endParaRPr lang="en-US" sz="4000" dirty="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  <a:buFont typeface="Times New Roman"/>
              <a:buChar char="●"/>
            </a:pPr>
            <a:endParaRPr lang="en-US" sz="4000" dirty="0">
              <a:latin typeface="Times New Roman"/>
              <a:cs typeface="Times New Roman"/>
            </a:endParaRPr>
          </a:p>
          <a:p>
            <a:pPr marL="593090" indent="-581025">
              <a:buChar char="●"/>
              <a:tabLst>
                <a:tab pos="592455" algn="l"/>
                <a:tab pos="593725" algn="l"/>
              </a:tabLst>
            </a:pPr>
            <a:r>
              <a:rPr lang="en-US" sz="4000" dirty="0">
                <a:latin typeface="Times New Roman"/>
                <a:cs typeface="Times New Roman"/>
              </a:rPr>
              <a:t>It</a:t>
            </a:r>
            <a:r>
              <a:rPr lang="en-US" sz="4000" spc="-5" dirty="0">
                <a:latin typeface="Times New Roman"/>
                <a:cs typeface="Times New Roman"/>
              </a:rPr>
              <a:t> is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proved to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reduce </a:t>
            </a:r>
            <a:r>
              <a:rPr lang="en-US" sz="4000" spc="-15" dirty="0">
                <a:latin typeface="Times New Roman"/>
                <a:cs typeface="Times New Roman"/>
              </a:rPr>
              <a:t>mortality.</a:t>
            </a:r>
            <a:endParaRPr lang="en-US" sz="4000" dirty="0">
              <a:latin typeface="Times New Roman"/>
              <a:cs typeface="Times New Roman"/>
            </a:endParaRPr>
          </a:p>
          <a:p>
            <a:pPr>
              <a:buFont typeface="Times New Roman"/>
              <a:buChar char="●"/>
            </a:pPr>
            <a:endParaRPr lang="en-US" sz="4000" dirty="0">
              <a:latin typeface="Times New Roman"/>
              <a:cs typeface="Times New Roman"/>
            </a:endParaRPr>
          </a:p>
          <a:p>
            <a:pPr marL="510540" marR="2619375" lvl="1" indent="-447675">
              <a:spcBef>
                <a:spcPts val="1300"/>
              </a:spcBef>
              <a:buFont typeface="Times New Roman"/>
              <a:buChar char="●"/>
              <a:tabLst>
                <a:tab pos="539750" algn="l"/>
                <a:tab pos="540385" algn="l"/>
              </a:tabLst>
            </a:pPr>
            <a:r>
              <a:rPr lang="en-US" sz="4000" dirty="0"/>
              <a:t>	</a:t>
            </a:r>
            <a:r>
              <a:rPr lang="en-US" sz="4000" spc="-10" dirty="0">
                <a:latin typeface="Times New Roman"/>
                <a:cs typeface="Times New Roman"/>
              </a:rPr>
              <a:t>Clopidogrel </a:t>
            </a:r>
            <a:r>
              <a:rPr lang="en-US" sz="4000" spc="-5" dirty="0">
                <a:latin typeface="Times New Roman"/>
                <a:cs typeface="Times New Roman"/>
              </a:rPr>
              <a:t>or ticagrelor </a:t>
            </a:r>
            <a:r>
              <a:rPr lang="en-US" sz="4000" spc="-10" dirty="0">
                <a:latin typeface="Times New Roman"/>
                <a:cs typeface="Times New Roman"/>
              </a:rPr>
              <a:t>therapy</a:t>
            </a:r>
            <a:r>
              <a:rPr lang="en-US" sz="4000" spc="-5" dirty="0">
                <a:latin typeface="Times New Roman"/>
                <a:cs typeface="Times New Roman"/>
              </a:rPr>
              <a:t> should be initiated in </a:t>
            </a:r>
            <a:r>
              <a:rPr lang="en-US" sz="4000" spc="-345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all </a:t>
            </a:r>
            <a:r>
              <a:rPr lang="en-US" sz="4000" spc="-10" dirty="0">
                <a:latin typeface="Times New Roman"/>
                <a:cs typeface="Times New Roman"/>
              </a:rPr>
              <a:t>patients</a:t>
            </a:r>
            <a:r>
              <a:rPr lang="en-US" sz="4000" spc="-5" dirty="0">
                <a:latin typeface="Times New Roman"/>
                <a:cs typeface="Times New Roman"/>
              </a:rPr>
              <a:t> who </a:t>
            </a:r>
            <a:r>
              <a:rPr lang="en-US" sz="4000" spc="-10" dirty="0">
                <a:latin typeface="Times New Roman"/>
                <a:cs typeface="Times New Roman"/>
              </a:rPr>
              <a:t>undergo</a:t>
            </a:r>
            <a:r>
              <a:rPr lang="en-US" sz="4000" spc="-5" dirty="0">
                <a:latin typeface="Times New Roman"/>
                <a:cs typeface="Times New Roman"/>
              </a:rPr>
              <a:t> PCI </a:t>
            </a:r>
            <a:r>
              <a:rPr lang="en-US" sz="4000" spc="-10" dirty="0">
                <a:latin typeface="Times New Roman"/>
                <a:cs typeface="Times New Roman"/>
              </a:rPr>
              <a:t>and</a:t>
            </a:r>
            <a:r>
              <a:rPr lang="en-US" sz="4000" spc="-5" dirty="0">
                <a:latin typeface="Times New Roman"/>
                <a:cs typeface="Times New Roman"/>
              </a:rPr>
              <a:t> </a:t>
            </a:r>
            <a:r>
              <a:rPr lang="en-US" sz="4000" spc="-10" dirty="0">
                <a:latin typeface="Times New Roman"/>
                <a:cs typeface="Times New Roman"/>
              </a:rPr>
              <a:t>receive</a:t>
            </a:r>
            <a:r>
              <a:rPr lang="en-US" sz="4000" spc="-5" dirty="0">
                <a:latin typeface="Times New Roman"/>
                <a:cs typeface="Times New Roman"/>
              </a:rPr>
              <a:t> a stent.</a:t>
            </a:r>
            <a:endParaRPr lang="en-US" sz="4000" dirty="0">
              <a:latin typeface="Times New Roman"/>
              <a:cs typeface="Times New Roman"/>
            </a:endParaRPr>
          </a:p>
          <a:p>
            <a:pPr lvl="1">
              <a:spcBef>
                <a:spcPts val="40"/>
              </a:spcBef>
              <a:buFont typeface="Times New Roman"/>
              <a:buChar char="●"/>
            </a:pPr>
            <a:endParaRPr lang="en-US" sz="4000" dirty="0">
              <a:latin typeface="Times New Roman"/>
              <a:cs typeface="Times New Roman"/>
            </a:endParaRPr>
          </a:p>
          <a:p>
            <a:pPr marL="510540" marR="2602865" lvl="1" indent="-447675">
              <a:buFont typeface="Times New Roman"/>
              <a:buChar char="●"/>
              <a:tabLst>
                <a:tab pos="539750" algn="l"/>
                <a:tab pos="540385" algn="l"/>
              </a:tabLst>
            </a:pPr>
            <a:r>
              <a:rPr lang="en-US" sz="4000" dirty="0"/>
              <a:t>	</a:t>
            </a:r>
            <a:r>
              <a:rPr lang="en-US" sz="4000" spc="-10" dirty="0">
                <a:latin typeface="Times New Roman"/>
                <a:cs typeface="Times New Roman"/>
              </a:rPr>
              <a:t>Dual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spc="-10" dirty="0">
                <a:latin typeface="Times New Roman"/>
                <a:cs typeface="Times New Roman"/>
              </a:rPr>
              <a:t>antiplatelet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spc="-10" dirty="0">
                <a:latin typeface="Times New Roman"/>
                <a:cs typeface="Times New Roman"/>
              </a:rPr>
              <a:t>treatment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with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spc="-10" dirty="0">
                <a:latin typeface="Times New Roman"/>
                <a:cs typeface="Times New Roman"/>
              </a:rPr>
              <a:t>aspirin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spc="-10" dirty="0">
                <a:latin typeface="Times New Roman"/>
                <a:cs typeface="Times New Roman"/>
              </a:rPr>
              <a:t>and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a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P2Y12 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inhibitor</a:t>
            </a:r>
            <a:r>
              <a:rPr lang="en-US" sz="4000" spc="-2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(clopidogrel</a:t>
            </a:r>
            <a:r>
              <a:rPr lang="en-US" sz="4000" spc="-2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or</a:t>
            </a:r>
            <a:r>
              <a:rPr lang="en-US" sz="4000" spc="-15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ticagrelor)</a:t>
            </a:r>
            <a:r>
              <a:rPr lang="en-US" sz="4000" spc="-2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should</a:t>
            </a:r>
            <a:r>
              <a:rPr lang="en-US" sz="4000" spc="-15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continue</a:t>
            </a:r>
            <a:r>
              <a:rPr lang="en-US" sz="4000" spc="-15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for </a:t>
            </a:r>
            <a:r>
              <a:rPr lang="en-US" sz="4000" spc="-345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30/12</a:t>
            </a:r>
            <a:r>
              <a:rPr lang="en-US" sz="4000" spc="-10" dirty="0">
                <a:latin typeface="Times New Roman"/>
                <a:cs typeface="Times New Roman"/>
              </a:rPr>
              <a:t> months</a:t>
            </a:r>
            <a:r>
              <a:rPr lang="en-US" sz="4000" spc="-5" dirty="0">
                <a:latin typeface="Times New Roman"/>
                <a:cs typeface="Times New Roman"/>
              </a:rPr>
              <a:t> </a:t>
            </a:r>
            <a:r>
              <a:rPr lang="en-US" sz="4000" spc="-10" dirty="0">
                <a:latin typeface="Times New Roman"/>
                <a:cs typeface="Times New Roman"/>
              </a:rPr>
              <a:t>according</a:t>
            </a:r>
            <a:r>
              <a:rPr lang="en-US" sz="4000" spc="-5" dirty="0">
                <a:latin typeface="Times New Roman"/>
                <a:cs typeface="Times New Roman"/>
              </a:rPr>
              <a:t> to the type of</a:t>
            </a:r>
            <a:r>
              <a:rPr lang="en-US" sz="4000" spc="-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stent.</a:t>
            </a:r>
            <a:endParaRPr lang="en-US" sz="4000" dirty="0">
              <a:latin typeface="Times New Roman"/>
              <a:cs typeface="Times New Roman"/>
            </a:endParaRPr>
          </a:p>
          <a:p>
            <a:endParaRPr lang="x-none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8D28697-83F7-4C09-A9B2-6CAA588556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FB65433-9177-1C4B-BE3C-A72DF9258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E48B48-E97B-174B-9EB6-FDE098F0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7312"/>
            <a:ext cx="9601200" cy="1211874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Thrombolytic</a:t>
            </a:r>
            <a:r>
              <a:rPr lang="en-US" u="sng" spc="-30" dirty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tx1"/>
                </a:solidFill>
              </a:rPr>
              <a:t>therapy</a:t>
            </a:r>
            <a:endParaRPr lang="x-none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3B6C00-E15B-2243-9F5F-FE917F53C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985" y="1143000"/>
            <a:ext cx="10533184" cy="5537688"/>
          </a:xfrm>
        </p:spPr>
        <p:txBody>
          <a:bodyPr>
            <a:normAutofit fontScale="92500" lnSpcReduction="20000"/>
          </a:bodyPr>
          <a:lstStyle/>
          <a:p>
            <a:pPr marL="459740" marR="276225" indent="-447675">
              <a:lnSpc>
                <a:spcPct val="101200"/>
              </a:lnSpc>
              <a:spcBef>
                <a:spcPts val="70"/>
              </a:spcBef>
              <a:buFont typeface="Times New Roman"/>
              <a:buChar char="●"/>
              <a:tabLst>
                <a:tab pos="488950" algn="l"/>
                <a:tab pos="489584" algn="l"/>
              </a:tabLst>
            </a:pPr>
            <a:r>
              <a:rPr lang="en-US" sz="3000" dirty="0"/>
              <a:t>	</a:t>
            </a:r>
            <a:r>
              <a:rPr lang="en-US" sz="3000" spc="-5" dirty="0"/>
              <a:t>It is useful for </a:t>
            </a:r>
            <a:r>
              <a:rPr lang="en-US" sz="3000" spc="-10" dirty="0"/>
              <a:t>patients </a:t>
            </a:r>
            <a:r>
              <a:rPr lang="en-US" sz="3000" spc="-5" dirty="0"/>
              <a:t>who present </a:t>
            </a:r>
            <a:r>
              <a:rPr lang="en-US" sz="3000" spc="-15" dirty="0"/>
              <a:t>later, </a:t>
            </a:r>
            <a:r>
              <a:rPr lang="en-US" sz="3000" spc="-10" dirty="0"/>
              <a:t>and </a:t>
            </a:r>
            <a:r>
              <a:rPr lang="en-US" sz="3000" spc="-5" dirty="0"/>
              <a:t>for </a:t>
            </a:r>
            <a:r>
              <a:rPr lang="en-US" sz="3000" spc="-350" dirty="0"/>
              <a:t> </a:t>
            </a:r>
            <a:r>
              <a:rPr lang="en-US" sz="3000" spc="-5" dirty="0"/>
              <a:t>those in </a:t>
            </a:r>
            <a:r>
              <a:rPr lang="en-US" sz="3000" spc="-10" dirty="0"/>
              <a:t>whom</a:t>
            </a:r>
            <a:r>
              <a:rPr lang="en-US" sz="3000" spc="-5" dirty="0"/>
              <a:t> PCI is </a:t>
            </a:r>
            <a:r>
              <a:rPr lang="en-US" sz="3000" spc="-10" dirty="0"/>
              <a:t>contraindicated.</a:t>
            </a:r>
          </a:p>
          <a:p>
            <a:pPr marL="459740" marR="59055" indent="29209">
              <a:lnSpc>
                <a:spcPct val="101200"/>
              </a:lnSpc>
            </a:pPr>
            <a:r>
              <a:rPr lang="en-US" sz="3000" spc="-10" dirty="0"/>
              <a:t>Early</a:t>
            </a:r>
            <a:r>
              <a:rPr lang="en-US" sz="3000" dirty="0"/>
              <a:t> </a:t>
            </a:r>
            <a:r>
              <a:rPr lang="en-US" sz="3000" spc="-10" dirty="0"/>
              <a:t>treatment</a:t>
            </a:r>
            <a:r>
              <a:rPr lang="en-US" sz="3000" dirty="0"/>
              <a:t> </a:t>
            </a:r>
            <a:r>
              <a:rPr lang="en-US" sz="3000" spc="-5" dirty="0"/>
              <a:t>is</a:t>
            </a:r>
            <a:r>
              <a:rPr lang="en-US" sz="3000" dirty="0"/>
              <a:t> </a:t>
            </a:r>
            <a:r>
              <a:rPr lang="en-US" sz="3000" spc="-10" dirty="0"/>
              <a:t>crucial</a:t>
            </a:r>
            <a:r>
              <a:rPr lang="en-US" sz="3000" dirty="0"/>
              <a:t> </a:t>
            </a:r>
            <a:r>
              <a:rPr lang="en-US" sz="3000" spc="-5" dirty="0"/>
              <a:t>to</a:t>
            </a:r>
            <a:r>
              <a:rPr lang="en-US" sz="3000" spc="5" dirty="0"/>
              <a:t> </a:t>
            </a:r>
            <a:r>
              <a:rPr lang="en-US" sz="3000" spc="-10" dirty="0"/>
              <a:t>salvage</a:t>
            </a:r>
            <a:r>
              <a:rPr lang="en-US" sz="3000" dirty="0"/>
              <a:t> </a:t>
            </a:r>
            <a:r>
              <a:rPr lang="en-US" sz="3000" spc="-10" dirty="0"/>
              <a:t>as</a:t>
            </a:r>
            <a:r>
              <a:rPr lang="en-US" sz="3000" dirty="0"/>
              <a:t> </a:t>
            </a:r>
            <a:r>
              <a:rPr lang="en-US" sz="3000" spc="-10" dirty="0"/>
              <a:t>much</a:t>
            </a:r>
            <a:r>
              <a:rPr lang="en-US" sz="3000" dirty="0"/>
              <a:t> </a:t>
            </a:r>
            <a:r>
              <a:rPr lang="en-US" sz="3000" spc="-5" dirty="0"/>
              <a:t>of</a:t>
            </a:r>
            <a:r>
              <a:rPr lang="en-US" sz="3000" dirty="0"/>
              <a:t> </a:t>
            </a:r>
            <a:r>
              <a:rPr lang="en-US" sz="3000" spc="-5" dirty="0"/>
              <a:t>the </a:t>
            </a:r>
            <a:r>
              <a:rPr lang="en-US" sz="3000" dirty="0"/>
              <a:t> </a:t>
            </a:r>
            <a:r>
              <a:rPr lang="en-US" sz="3000" spc="-10" dirty="0"/>
              <a:t>myocardium</a:t>
            </a:r>
            <a:r>
              <a:rPr lang="en-US" sz="3000" spc="-5" dirty="0"/>
              <a:t> </a:t>
            </a:r>
            <a:r>
              <a:rPr lang="en-US" sz="3000" spc="-10" dirty="0"/>
              <a:t>as</a:t>
            </a:r>
            <a:r>
              <a:rPr lang="en-US" sz="3000" spc="-5" dirty="0"/>
              <a:t> possible, </a:t>
            </a:r>
            <a:r>
              <a:rPr lang="en-US" sz="3000" spc="-10" dirty="0"/>
              <a:t>Administer</a:t>
            </a:r>
            <a:r>
              <a:rPr lang="en-US" sz="3000" dirty="0"/>
              <a:t> </a:t>
            </a:r>
            <a:r>
              <a:rPr lang="en-US" sz="3000" spc="-10" dirty="0"/>
              <a:t>as</a:t>
            </a:r>
            <a:r>
              <a:rPr lang="en-US" sz="3000" spc="-5" dirty="0"/>
              <a:t> soon </a:t>
            </a:r>
            <a:r>
              <a:rPr lang="en-US" sz="3000" spc="-10" dirty="0"/>
              <a:t>as </a:t>
            </a:r>
            <a:r>
              <a:rPr lang="en-US" sz="3000" spc="-5" dirty="0"/>
              <a:t> possible up to 24 hours </a:t>
            </a:r>
            <a:r>
              <a:rPr lang="en-US" sz="3000" spc="-10" dirty="0"/>
              <a:t>after </a:t>
            </a:r>
            <a:r>
              <a:rPr lang="en-US" sz="3000" spc="-5" dirty="0"/>
              <a:t>the onset of </a:t>
            </a:r>
            <a:r>
              <a:rPr lang="en-US" sz="3000" spc="-10" dirty="0"/>
              <a:t>chest </a:t>
            </a:r>
            <a:r>
              <a:rPr lang="en-US" sz="3000" spc="-5" dirty="0"/>
              <a:t>pain, </a:t>
            </a:r>
            <a:r>
              <a:rPr lang="en-US" sz="3000" spc="-350" dirty="0"/>
              <a:t> </a:t>
            </a:r>
            <a:r>
              <a:rPr lang="en-US" sz="3000" spc="-10" dirty="0"/>
              <a:t>Outcome </a:t>
            </a:r>
            <a:r>
              <a:rPr lang="en-US" sz="3000" spc="-5" dirty="0"/>
              <a:t>is best if</a:t>
            </a:r>
            <a:r>
              <a:rPr lang="en-US" sz="3000" spc="-10" dirty="0"/>
              <a:t> given</a:t>
            </a:r>
            <a:r>
              <a:rPr lang="en-US" sz="3000" spc="-5" dirty="0"/>
              <a:t> within the</a:t>
            </a:r>
            <a:r>
              <a:rPr lang="en-US" sz="3000" spc="-10" dirty="0"/>
              <a:t> </a:t>
            </a:r>
            <a:r>
              <a:rPr lang="en-US" sz="3000" spc="-5" dirty="0"/>
              <a:t>first 6 hours.</a:t>
            </a:r>
          </a:p>
          <a:p>
            <a:pPr marL="459740" marR="262255" indent="29209">
              <a:lnSpc>
                <a:spcPct val="101200"/>
              </a:lnSpc>
            </a:pPr>
            <a:r>
              <a:rPr lang="en-US" sz="3000" b="1" spc="-5" dirty="0">
                <a:latin typeface="Times New Roman"/>
                <a:cs typeface="Times New Roman"/>
              </a:rPr>
              <a:t>Indications</a:t>
            </a:r>
            <a:r>
              <a:rPr lang="en-US" sz="3000" spc="-5" dirty="0"/>
              <a:t>:</a:t>
            </a:r>
            <a:r>
              <a:rPr lang="en-US" sz="3000" spc="-10" dirty="0"/>
              <a:t> </a:t>
            </a:r>
            <a:r>
              <a:rPr lang="en-US" sz="3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ST-segment</a:t>
            </a:r>
            <a:r>
              <a:rPr lang="en-US" sz="3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000" spc="-10" dirty="0"/>
              <a:t>elevation</a:t>
            </a:r>
            <a:r>
              <a:rPr lang="en-US" sz="3000" spc="-5" dirty="0"/>
              <a:t> in</a:t>
            </a:r>
            <a:r>
              <a:rPr lang="en-US" sz="3000" spc="-10" dirty="0"/>
              <a:t> </a:t>
            </a:r>
            <a:r>
              <a:rPr lang="en-US" sz="3000" spc="-5" dirty="0"/>
              <a:t>two </a:t>
            </a:r>
            <a:r>
              <a:rPr lang="en-US" sz="3000" dirty="0"/>
              <a:t> </a:t>
            </a:r>
            <a:r>
              <a:rPr lang="en-US" sz="3000" spc="-5" dirty="0"/>
              <a:t>contiguous </a:t>
            </a:r>
            <a:r>
              <a:rPr lang="en-US" sz="3000" spc="-10" dirty="0"/>
              <a:t>ECG leads </a:t>
            </a:r>
            <a:r>
              <a:rPr lang="en-US" sz="3000" spc="-5" dirty="0"/>
              <a:t>in </a:t>
            </a:r>
            <a:r>
              <a:rPr lang="en-US" sz="3000" spc="-10" dirty="0"/>
              <a:t>patients </a:t>
            </a:r>
            <a:r>
              <a:rPr lang="en-US" sz="3000" spc="-5" dirty="0"/>
              <a:t>with pain onset </a:t>
            </a:r>
            <a:r>
              <a:rPr lang="en-US" sz="3000" spc="-350" dirty="0"/>
              <a:t> </a:t>
            </a:r>
            <a:r>
              <a:rPr lang="en-US" sz="3000" spc="-5" dirty="0"/>
              <a:t>within 6 hours who </a:t>
            </a:r>
            <a:r>
              <a:rPr lang="en-US" sz="3000" spc="-10" dirty="0"/>
              <a:t>have been </a:t>
            </a:r>
            <a:r>
              <a:rPr lang="en-US" sz="3000" spc="-5" dirty="0"/>
              <a:t>refractory to </a:t>
            </a:r>
            <a:r>
              <a:rPr lang="en-US" sz="3000" dirty="0"/>
              <a:t> </a:t>
            </a:r>
            <a:r>
              <a:rPr lang="en-US" sz="3000" spc="-10" dirty="0"/>
              <a:t>nitroglycerin.</a:t>
            </a:r>
          </a:p>
          <a:p>
            <a:pPr marL="459740" marR="5080" indent="29209">
              <a:lnSpc>
                <a:spcPct val="101200"/>
              </a:lnSpc>
            </a:pPr>
            <a:r>
              <a:rPr lang="en-US" sz="3000" spc="-10" dirty="0">
                <a:solidFill>
                  <a:srgbClr val="C00000"/>
                </a:solidFill>
              </a:rPr>
              <a:t>Alteplase</a:t>
            </a:r>
            <a:r>
              <a:rPr lang="en-US" sz="3000" spc="-5" dirty="0">
                <a:solidFill>
                  <a:srgbClr val="C00000"/>
                </a:solidFill>
              </a:rPr>
              <a:t> </a:t>
            </a:r>
            <a:r>
              <a:rPr lang="en-US" sz="3000" spc="-10" dirty="0"/>
              <a:t>has</a:t>
            </a:r>
            <a:r>
              <a:rPr lang="en-US" sz="3000" dirty="0"/>
              <a:t> </a:t>
            </a:r>
            <a:r>
              <a:rPr lang="en-US" sz="3000" spc="-10" dirty="0"/>
              <a:t>been</a:t>
            </a:r>
            <a:r>
              <a:rPr lang="en-US" sz="3000" spc="-5" dirty="0"/>
              <a:t> shown</a:t>
            </a:r>
            <a:r>
              <a:rPr lang="en-US" sz="3000" dirty="0"/>
              <a:t> </a:t>
            </a:r>
            <a:r>
              <a:rPr lang="en-US" sz="3000" spc="-5" dirty="0"/>
              <a:t>to </a:t>
            </a:r>
            <a:r>
              <a:rPr lang="en-US" sz="3000" spc="-10" dirty="0"/>
              <a:t>have</a:t>
            </a:r>
            <a:r>
              <a:rPr lang="en-US" sz="3000" dirty="0"/>
              <a:t> </a:t>
            </a:r>
            <a:r>
              <a:rPr lang="en-US" sz="3000" spc="-5" dirty="0"/>
              <a:t>the</a:t>
            </a:r>
            <a:r>
              <a:rPr lang="en-US" sz="3000" dirty="0"/>
              <a:t> </a:t>
            </a:r>
            <a:r>
              <a:rPr lang="en-US" sz="3000" spc="-5" dirty="0"/>
              <a:t>best </a:t>
            </a:r>
            <a:r>
              <a:rPr lang="en-US" sz="3000" spc="-10" dirty="0"/>
              <a:t>outcomes </a:t>
            </a:r>
            <a:r>
              <a:rPr lang="en-US" sz="3000" spc="-345" dirty="0"/>
              <a:t> </a:t>
            </a:r>
            <a:r>
              <a:rPr lang="en-US" sz="3000" spc="-10" dirty="0"/>
              <a:t>among</a:t>
            </a:r>
            <a:r>
              <a:rPr lang="en-US" sz="3000" spc="-5" dirty="0"/>
              <a:t> thrombolytic </a:t>
            </a:r>
            <a:r>
              <a:rPr lang="en-US" sz="3000" spc="-10" dirty="0"/>
              <a:t>medications,</a:t>
            </a:r>
            <a:r>
              <a:rPr lang="en-US" sz="3000" spc="-5" dirty="0"/>
              <a:t> </a:t>
            </a:r>
            <a:r>
              <a:rPr lang="en-US" sz="3000" spc="-10" dirty="0"/>
              <a:t>and</a:t>
            </a:r>
            <a:r>
              <a:rPr lang="en-US" sz="3000" spc="-5" dirty="0"/>
              <a:t> is the first </a:t>
            </a:r>
            <a:r>
              <a:rPr lang="en-US" sz="3000" dirty="0"/>
              <a:t> </a:t>
            </a:r>
            <a:r>
              <a:rPr lang="en-US" sz="3000" spc="-10" dirty="0"/>
              <a:t>choice</a:t>
            </a:r>
            <a:r>
              <a:rPr lang="en-US" sz="3000" spc="-5" dirty="0"/>
              <a:t> in </a:t>
            </a:r>
            <a:r>
              <a:rPr lang="en-US" sz="3000" spc="-10" dirty="0"/>
              <a:t>many</a:t>
            </a:r>
            <a:r>
              <a:rPr lang="en-US" sz="3000" spc="-5" dirty="0"/>
              <a:t> </a:t>
            </a:r>
            <a:r>
              <a:rPr lang="en-US" sz="3000" spc="-10" dirty="0"/>
              <a:t>centers,</a:t>
            </a:r>
            <a:r>
              <a:rPr lang="en-US" sz="3000" spc="-5" dirty="0"/>
              <a:t> despite its </a:t>
            </a:r>
            <a:r>
              <a:rPr lang="en-US" sz="3000" spc="-10" dirty="0"/>
              <a:t>high</a:t>
            </a:r>
            <a:r>
              <a:rPr lang="en-US" sz="3000" spc="-5" dirty="0"/>
              <a:t> costs.</a:t>
            </a:r>
          </a:p>
          <a:p>
            <a:pPr marL="459740" marR="344170">
              <a:lnSpc>
                <a:spcPct val="101200"/>
              </a:lnSpc>
            </a:pPr>
            <a:r>
              <a:rPr lang="en-US" sz="3000" spc="-5" dirty="0"/>
              <a:t>Alternatives</a:t>
            </a:r>
            <a:r>
              <a:rPr lang="en-US" sz="3000" dirty="0"/>
              <a:t> </a:t>
            </a:r>
            <a:r>
              <a:rPr lang="en-US" sz="3000" spc="-5" dirty="0"/>
              <a:t>include</a:t>
            </a:r>
            <a:r>
              <a:rPr lang="en-US" sz="3000" spc="5" dirty="0"/>
              <a:t> </a:t>
            </a:r>
            <a:r>
              <a:rPr lang="en-US" sz="3000" spc="-10" dirty="0"/>
              <a:t>streptokinase,</a:t>
            </a:r>
            <a:r>
              <a:rPr lang="en-US" sz="3000" spc="10" dirty="0"/>
              <a:t> </a:t>
            </a:r>
            <a:r>
              <a:rPr lang="en-US" sz="3000" spc="-10" dirty="0"/>
              <a:t>Tenecteplase, </a:t>
            </a:r>
            <a:r>
              <a:rPr lang="en-US" sz="3000" spc="-350" dirty="0"/>
              <a:t> </a:t>
            </a:r>
            <a:r>
              <a:rPr lang="en-US" sz="3000" spc="-10" dirty="0" err="1"/>
              <a:t>reteplase</a:t>
            </a:r>
            <a:r>
              <a:rPr lang="en-US" sz="3000" spc="-10" dirty="0"/>
              <a:t>,</a:t>
            </a:r>
            <a:r>
              <a:rPr lang="en-US" sz="3000" spc="-5" dirty="0"/>
              <a:t> </a:t>
            </a:r>
            <a:r>
              <a:rPr lang="en-US" sz="3000" spc="-10" dirty="0" err="1"/>
              <a:t>lanoteplase</a:t>
            </a:r>
            <a:r>
              <a:rPr lang="en-US" sz="3000" spc="-10" dirty="0"/>
              <a:t>,</a:t>
            </a:r>
            <a:r>
              <a:rPr lang="en-US" sz="3000" spc="-5" dirty="0"/>
              <a:t> </a:t>
            </a:r>
            <a:r>
              <a:rPr lang="en-US" sz="3000" spc="-10" dirty="0"/>
              <a:t>and</a:t>
            </a:r>
            <a:r>
              <a:rPr lang="en-US" sz="3000" spc="-5" dirty="0"/>
              <a:t> urokinase.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573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2CDEE-63ED-F048-BA64-CECF367B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246" y="175846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u="sng" spc="-5" dirty="0">
                <a:solidFill>
                  <a:schemeClr val="tx1"/>
                </a:solidFill>
                <a:latin typeface="Times New Roman"/>
                <a:cs typeface="Times New Roman"/>
              </a:rPr>
              <a:t>Absolute</a:t>
            </a:r>
            <a:r>
              <a:rPr lang="en-US" u="sng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u="sng" spc="-5" dirty="0">
                <a:solidFill>
                  <a:schemeClr val="tx1"/>
                </a:solidFill>
                <a:latin typeface="Times New Roman"/>
                <a:cs typeface="Times New Roman"/>
              </a:rPr>
              <a:t>Contraindications</a:t>
            </a:r>
            <a:r>
              <a:rPr lang="en-US" u="sng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u="sng" spc="-5" dirty="0">
                <a:solidFill>
                  <a:schemeClr val="tx1"/>
                </a:solidFill>
                <a:latin typeface="Times New Roman"/>
                <a:cs typeface="Times New Roman"/>
              </a:rPr>
              <a:t>to</a:t>
            </a:r>
            <a:r>
              <a:rPr lang="en-US" u="sng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u="sng" spc="-5" dirty="0">
                <a:solidFill>
                  <a:schemeClr val="tx1"/>
                </a:solidFill>
                <a:latin typeface="Times New Roman"/>
                <a:cs typeface="Times New Roman"/>
              </a:rPr>
              <a:t>Thrombolytic</a:t>
            </a:r>
            <a:r>
              <a:rPr lang="en-US" u="sng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u="sng" spc="-5" dirty="0">
                <a:solidFill>
                  <a:schemeClr val="tx1"/>
                </a:solidFill>
                <a:latin typeface="Times New Roman"/>
                <a:cs typeface="Times New Roman"/>
              </a:rPr>
              <a:t>Therapy:</a:t>
            </a:r>
            <a:r>
              <a:rPr lang="en-US" u="sng" dirty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en-US" u="sng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lang="x-none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EDAE6A-5C83-2A42-A11C-21473FB0D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60370"/>
            <a:ext cx="9933800" cy="5614601"/>
          </a:xfrm>
        </p:spPr>
        <p:txBody>
          <a:bodyPr>
            <a:noAutofit/>
          </a:bodyPr>
          <a:lstStyle/>
          <a:p>
            <a:pPr marL="671830" indent="-659765">
              <a:lnSpc>
                <a:spcPct val="100000"/>
              </a:lnSpc>
              <a:spcBef>
                <a:spcPts val="90"/>
              </a:spcBef>
              <a:buChar char="●"/>
              <a:tabLst>
                <a:tab pos="671830" algn="l"/>
                <a:tab pos="672465" algn="l"/>
              </a:tabLst>
            </a:pPr>
            <a:r>
              <a:rPr lang="en-US" sz="3200" spc="-15" dirty="0">
                <a:latin typeface="Times New Roman"/>
                <a:cs typeface="Times New Roman"/>
              </a:rPr>
              <a:t>Trauma:</a:t>
            </a:r>
            <a:r>
              <a:rPr lang="en-US" sz="3200" spc="-5" dirty="0">
                <a:latin typeface="Times New Roman"/>
                <a:cs typeface="Times New Roman"/>
              </a:rPr>
              <a:t> </a:t>
            </a:r>
            <a:r>
              <a:rPr lang="en-US" sz="3200" spc="-10" dirty="0">
                <a:latin typeface="Times New Roman"/>
                <a:cs typeface="Times New Roman"/>
              </a:rPr>
              <a:t>Recent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spc="-10" dirty="0">
                <a:latin typeface="Times New Roman"/>
                <a:cs typeface="Times New Roman"/>
              </a:rPr>
              <a:t>head</a:t>
            </a:r>
            <a:r>
              <a:rPr lang="en-US" sz="3200" spc="-5" dirty="0">
                <a:latin typeface="Times New Roman"/>
                <a:cs typeface="Times New Roman"/>
              </a:rPr>
              <a:t> </a:t>
            </a:r>
            <a:r>
              <a:rPr lang="en-US" sz="3200" spc="-10" dirty="0">
                <a:latin typeface="Times New Roman"/>
                <a:cs typeface="Times New Roman"/>
              </a:rPr>
              <a:t>trauma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or </a:t>
            </a:r>
            <a:r>
              <a:rPr lang="en-US" sz="3200" spc="-10" dirty="0">
                <a:latin typeface="Times New Roman"/>
                <a:cs typeface="Times New Roman"/>
              </a:rPr>
              <a:t>traumatic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CPR.</a:t>
            </a:r>
            <a:endParaRPr lang="en-US" sz="3200" dirty="0">
              <a:latin typeface="Times New Roman"/>
              <a:cs typeface="Times New Roman"/>
            </a:endParaRPr>
          </a:p>
          <a:p>
            <a:pPr marL="671830" indent="-659765">
              <a:lnSpc>
                <a:spcPct val="100000"/>
              </a:lnSpc>
              <a:buChar char="●"/>
              <a:tabLst>
                <a:tab pos="671830" algn="l"/>
                <a:tab pos="672465" algn="l"/>
              </a:tabLst>
            </a:pPr>
            <a:r>
              <a:rPr lang="en-US" sz="3200" spc="-10" dirty="0">
                <a:latin typeface="Times New Roman"/>
                <a:cs typeface="Times New Roman"/>
              </a:rPr>
              <a:t>Previous</a:t>
            </a:r>
            <a:r>
              <a:rPr lang="en-US" sz="3200" spc="-30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stroke.</a:t>
            </a:r>
            <a:endParaRPr lang="en-US" sz="3200" dirty="0">
              <a:latin typeface="Times New Roman"/>
              <a:cs typeface="Times New Roman"/>
            </a:endParaRPr>
          </a:p>
          <a:p>
            <a:pPr marL="671830" indent="-659765">
              <a:lnSpc>
                <a:spcPct val="100000"/>
              </a:lnSpc>
              <a:buChar char="●"/>
              <a:tabLst>
                <a:tab pos="671830" algn="l"/>
                <a:tab pos="672465" algn="l"/>
              </a:tabLst>
            </a:pPr>
            <a:r>
              <a:rPr lang="en-US" sz="3200" spc="-10" dirty="0">
                <a:latin typeface="Times New Roman"/>
                <a:cs typeface="Times New Roman"/>
              </a:rPr>
              <a:t>Recent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invasive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procedure</a:t>
            </a:r>
            <a:r>
              <a:rPr lang="en-US" sz="3200" spc="-1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or</a:t>
            </a:r>
            <a:r>
              <a:rPr lang="en-US" sz="3200" spc="-20" dirty="0">
                <a:latin typeface="Times New Roman"/>
                <a:cs typeface="Times New Roman"/>
              </a:rPr>
              <a:t> surgery.</a:t>
            </a:r>
            <a:endParaRPr lang="en-US" sz="3200" dirty="0">
              <a:latin typeface="Times New Roman"/>
              <a:cs typeface="Times New Roman"/>
            </a:endParaRPr>
          </a:p>
          <a:p>
            <a:pPr marL="671830" indent="-659765">
              <a:lnSpc>
                <a:spcPct val="100000"/>
              </a:lnSpc>
              <a:buChar char="●"/>
              <a:tabLst>
                <a:tab pos="671830" algn="l"/>
                <a:tab pos="672465" algn="l"/>
              </a:tabLst>
            </a:pPr>
            <a:r>
              <a:rPr lang="en-US" sz="3200" spc="-5" dirty="0">
                <a:latin typeface="Times New Roman"/>
                <a:cs typeface="Times New Roman"/>
              </a:rPr>
              <a:t>Dissecting</a:t>
            </a:r>
            <a:r>
              <a:rPr lang="en-US" sz="3200" spc="-2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aortic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spc="-10" dirty="0">
                <a:latin typeface="Times New Roman"/>
                <a:cs typeface="Times New Roman"/>
              </a:rPr>
              <a:t>aneurysm.</a:t>
            </a:r>
            <a:endParaRPr lang="en-US" sz="3200" dirty="0">
              <a:latin typeface="Times New Roman"/>
              <a:cs typeface="Times New Roman"/>
            </a:endParaRPr>
          </a:p>
          <a:p>
            <a:pPr marL="671830" indent="-659765">
              <a:lnSpc>
                <a:spcPct val="100000"/>
              </a:lnSpc>
              <a:spcBef>
                <a:spcPts val="5"/>
              </a:spcBef>
              <a:buChar char="●"/>
              <a:tabLst>
                <a:tab pos="671830" algn="l"/>
                <a:tab pos="672465" algn="l"/>
              </a:tabLst>
            </a:pPr>
            <a:r>
              <a:rPr lang="en-US" sz="3200" spc="-5" dirty="0">
                <a:latin typeface="Times New Roman"/>
                <a:cs typeface="Times New Roman"/>
              </a:rPr>
              <a:t>Active</a:t>
            </a:r>
            <a:r>
              <a:rPr lang="en-US" sz="3200" spc="-15" dirty="0">
                <a:latin typeface="Times New Roman"/>
                <a:cs typeface="Times New Roman"/>
              </a:rPr>
              <a:t> </a:t>
            </a:r>
            <a:r>
              <a:rPr lang="en-US" sz="3200" spc="-10" dirty="0">
                <a:latin typeface="Times New Roman"/>
                <a:cs typeface="Times New Roman"/>
              </a:rPr>
              <a:t>bleeding </a:t>
            </a:r>
            <a:r>
              <a:rPr lang="en-US" sz="3200" spc="-5" dirty="0">
                <a:latin typeface="Times New Roman"/>
                <a:cs typeface="Times New Roman"/>
              </a:rPr>
              <a:t>or</a:t>
            </a:r>
            <a:r>
              <a:rPr lang="en-US" sz="3200" spc="-10" dirty="0">
                <a:latin typeface="Times New Roman"/>
                <a:cs typeface="Times New Roman"/>
              </a:rPr>
              <a:t> bleeding </a:t>
            </a:r>
            <a:r>
              <a:rPr lang="en-US" sz="3200" spc="-5" dirty="0">
                <a:latin typeface="Times New Roman"/>
                <a:cs typeface="Times New Roman"/>
              </a:rPr>
              <a:t>diathesis.</a:t>
            </a:r>
          </a:p>
          <a:p>
            <a:pPr marL="671830" indent="-659765">
              <a:lnSpc>
                <a:spcPct val="100000"/>
              </a:lnSpc>
              <a:spcBef>
                <a:spcPts val="5"/>
              </a:spcBef>
              <a:buChar char="●"/>
              <a:tabLst>
                <a:tab pos="671830" algn="l"/>
                <a:tab pos="672465" algn="l"/>
              </a:tabLst>
            </a:pPr>
            <a:r>
              <a:rPr lang="en-US" sz="3200" dirty="0"/>
              <a:t>P</a:t>
            </a:r>
            <a:r>
              <a:rPr lang="x-none" sz="3200" dirty="0"/>
              <a:t>regnancy </a:t>
            </a:r>
            <a:endParaRPr lang="en-US" sz="3200" dirty="0"/>
          </a:p>
          <a:p>
            <a:pPr marL="12065" indent="0">
              <a:lnSpc>
                <a:spcPct val="100000"/>
              </a:lnSpc>
              <a:spcBef>
                <a:spcPts val="5"/>
              </a:spcBef>
              <a:buNone/>
              <a:tabLst>
                <a:tab pos="671830" algn="l"/>
                <a:tab pos="672465" algn="l"/>
              </a:tabLst>
            </a:pPr>
            <a:endParaRPr lang="en-US" sz="3200" dirty="0"/>
          </a:p>
          <a:p>
            <a:pPr marL="12065" indent="0">
              <a:lnSpc>
                <a:spcPct val="100000"/>
              </a:lnSpc>
              <a:spcBef>
                <a:spcPts val="5"/>
              </a:spcBef>
              <a:buNone/>
              <a:tabLst>
                <a:tab pos="671830" algn="l"/>
                <a:tab pos="672465" algn="l"/>
              </a:tabLst>
            </a:pPr>
            <a:r>
              <a:rPr lang="en-US" sz="3200" b="1" dirty="0" smtClean="0"/>
              <a:t>Complications</a:t>
            </a:r>
            <a:r>
              <a:rPr lang="en-US" sz="3200" dirty="0" smtClean="0"/>
              <a:t> : internal bleeding , hypotension or some parts of the broken clot may go and cause infarctions in other areas.</a:t>
            </a:r>
          </a:p>
        </p:txBody>
      </p:sp>
    </p:spTree>
    <p:extLst>
      <p:ext uri="{BB962C8B-B14F-4D97-AF65-F5344CB8AC3E}">
        <p14:creationId xmlns:p14="http://schemas.microsoft.com/office/powerpoint/2010/main" val="26883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F72776-B69D-A74F-87CB-A7629D94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6" y="247650"/>
            <a:ext cx="9601200" cy="1036027"/>
          </a:xfrm>
        </p:spPr>
        <p:txBody>
          <a:bodyPr/>
          <a:lstStyle/>
          <a:p>
            <a:r>
              <a:rPr lang="en-US" u="sng" spc="5" dirty="0">
                <a:solidFill>
                  <a:schemeClr val="tx1"/>
                </a:solidFill>
              </a:rPr>
              <a:t>Coronary</a:t>
            </a:r>
            <a:r>
              <a:rPr lang="en-US" u="sng" spc="-10" dirty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tx1"/>
                </a:solidFill>
              </a:rPr>
              <a:t>Artery</a:t>
            </a:r>
            <a:r>
              <a:rPr lang="en-US" u="sng" spc="-10" dirty="0">
                <a:solidFill>
                  <a:schemeClr val="tx1"/>
                </a:solidFill>
              </a:rPr>
              <a:t> </a:t>
            </a:r>
            <a:r>
              <a:rPr lang="en-US" u="sng" spc="5" dirty="0">
                <a:solidFill>
                  <a:schemeClr val="tx1"/>
                </a:solidFill>
              </a:rPr>
              <a:t>Bypass</a:t>
            </a:r>
            <a:r>
              <a:rPr lang="en-US" u="sng" spc="-10" dirty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tx1"/>
                </a:solidFill>
              </a:rPr>
              <a:t>Grafting</a:t>
            </a:r>
            <a:r>
              <a:rPr lang="en-US" u="sng" spc="-10" dirty="0">
                <a:solidFill>
                  <a:schemeClr val="tx1"/>
                </a:solidFill>
              </a:rPr>
              <a:t> </a:t>
            </a:r>
            <a:r>
              <a:rPr lang="en-US" u="sng" spc="5" dirty="0">
                <a:solidFill>
                  <a:schemeClr val="tx1"/>
                </a:solidFill>
              </a:rPr>
              <a:t>(CABG)</a:t>
            </a:r>
            <a:endParaRPr lang="x-none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109B17-8A0F-3B4E-815C-503E61EFD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0585"/>
            <a:ext cx="9601200" cy="5449765"/>
          </a:xfrm>
        </p:spPr>
        <p:txBody>
          <a:bodyPr/>
          <a:lstStyle/>
          <a:p>
            <a:r>
              <a:rPr lang="en-US" sz="2800" spc="-10" dirty="0">
                <a:latin typeface="Times New Roman"/>
                <a:cs typeface="Times New Roman"/>
              </a:rPr>
              <a:t>Less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often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used</a:t>
            </a:r>
            <a:r>
              <a:rPr lang="en-US" sz="2800" spc="-5" dirty="0">
                <a:latin typeface="Times New Roman"/>
                <a:cs typeface="Times New Roman"/>
              </a:rPr>
              <a:t> than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the </a:t>
            </a:r>
            <a:r>
              <a:rPr lang="en-US" sz="2800" spc="-10" dirty="0">
                <a:latin typeface="Times New Roman"/>
                <a:cs typeface="Times New Roman"/>
              </a:rPr>
              <a:t>other</a:t>
            </a:r>
            <a:r>
              <a:rPr lang="en-US" sz="2800" spc="-5" dirty="0">
                <a:latin typeface="Times New Roman"/>
                <a:cs typeface="Times New Roman"/>
              </a:rPr>
              <a:t> two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in the </a:t>
            </a:r>
            <a:r>
              <a:rPr lang="en-US" sz="2800" spc="-10" dirty="0">
                <a:latin typeface="Times New Roman"/>
                <a:cs typeface="Times New Roman"/>
              </a:rPr>
              <a:t>acute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setting.</a:t>
            </a:r>
            <a:endParaRPr lang="en-US" sz="2800" dirty="0">
              <a:latin typeface="Times New Roman"/>
              <a:cs typeface="Times New Roman"/>
            </a:endParaRPr>
          </a:p>
          <a:p>
            <a:pPr marL="459740" marR="243204" indent="-447675">
              <a:lnSpc>
                <a:spcPct val="101200"/>
              </a:lnSpc>
              <a:spcBef>
                <a:spcPts val="70"/>
              </a:spcBef>
              <a:buFont typeface="Times New Roman"/>
              <a:buChar char="●"/>
              <a:tabLst>
                <a:tab pos="488950" algn="l"/>
                <a:tab pos="489584" algn="l"/>
              </a:tabLst>
            </a:pPr>
            <a:r>
              <a:rPr lang="en-US" sz="2800" spc="-10" dirty="0">
                <a:latin typeface="Times New Roman"/>
                <a:cs typeface="Times New Roman"/>
              </a:rPr>
              <a:t>Benefits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of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CABG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include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low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rates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of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event-free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and </a:t>
            </a:r>
            <a:r>
              <a:rPr lang="en-US" sz="2800" spc="-34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reintervention-free</a:t>
            </a:r>
            <a:r>
              <a:rPr lang="en-US" sz="2800" spc="-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survival.</a:t>
            </a:r>
            <a:endParaRPr lang="en-US" sz="2800" dirty="0">
              <a:latin typeface="Times New Roman"/>
              <a:cs typeface="Times New Roman"/>
            </a:endParaRPr>
          </a:p>
          <a:p>
            <a:pPr marL="459740" marR="243204" indent="-447675">
              <a:lnSpc>
                <a:spcPct val="101200"/>
              </a:lnSpc>
              <a:spcBef>
                <a:spcPts val="70"/>
              </a:spcBef>
              <a:buFont typeface="Times New Roman"/>
              <a:buChar char="●"/>
              <a:tabLst>
                <a:tab pos="488950" algn="l"/>
                <a:tab pos="489584" algn="l"/>
              </a:tabLst>
            </a:pPr>
            <a:r>
              <a:rPr lang="en-US" sz="2800" spc="-5" dirty="0">
                <a:latin typeface="Times New Roman"/>
                <a:cs typeface="Times New Roman"/>
              </a:rPr>
              <a:t>It </a:t>
            </a:r>
            <a:r>
              <a:rPr lang="en-US" sz="2800" spc="-10" dirty="0">
                <a:latin typeface="Times New Roman"/>
                <a:cs typeface="Times New Roman"/>
              </a:rPr>
              <a:t>remains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procedure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of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choice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in </a:t>
            </a:r>
            <a:r>
              <a:rPr lang="en-US" sz="2800" spc="-10" dirty="0">
                <a:latin typeface="Times New Roman"/>
                <a:cs typeface="Times New Roman"/>
              </a:rPr>
              <a:t>patients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with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severe </a:t>
            </a:r>
            <a:r>
              <a:rPr lang="en-US" sz="2800" spc="-34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multivessel </a:t>
            </a:r>
            <a:r>
              <a:rPr lang="en-US" sz="2800" spc="-10" dirty="0">
                <a:latin typeface="Times New Roman"/>
                <a:cs typeface="Times New Roman"/>
              </a:rPr>
              <a:t>disease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and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complex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coronary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anatomy</a:t>
            </a:r>
          </a:p>
          <a:p>
            <a:pPr marL="459740" marR="243204" indent="-447675">
              <a:lnSpc>
                <a:spcPct val="101200"/>
              </a:lnSpc>
              <a:spcBef>
                <a:spcPts val="70"/>
              </a:spcBef>
              <a:buFont typeface="Times New Roman"/>
              <a:buChar char="●"/>
              <a:tabLst>
                <a:tab pos="488950" algn="l"/>
                <a:tab pos="489584" algn="l"/>
              </a:tabLst>
            </a:pPr>
            <a:r>
              <a:rPr lang="en-US" sz="2800" spc="-10" dirty="0">
                <a:latin typeface="Times New Roman"/>
                <a:cs typeface="Times New Roman"/>
              </a:rPr>
              <a:t>Urgent/emergent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CABG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typically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performed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only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the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setting of </a:t>
            </a:r>
            <a:r>
              <a:rPr lang="en-US" sz="2800" spc="-10" dirty="0">
                <a:latin typeface="Times New Roman"/>
                <a:cs typeface="Times New Roman"/>
              </a:rPr>
              <a:t>mechanical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complications</a:t>
            </a:r>
            <a:r>
              <a:rPr lang="en-US" sz="2800" spc="-5" dirty="0">
                <a:latin typeface="Times New Roman"/>
                <a:cs typeface="Times New Roman"/>
              </a:rPr>
              <a:t> of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an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acute</a:t>
            </a:r>
            <a:r>
              <a:rPr lang="en-US" sz="2800" spc="-5" dirty="0">
                <a:latin typeface="Times New Roman"/>
                <a:cs typeface="Times New Roman"/>
              </a:rPr>
              <a:t> MI, 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cardiogenic</a:t>
            </a:r>
            <a:r>
              <a:rPr lang="en-US" sz="2800" spc="2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shock,</a:t>
            </a:r>
            <a:r>
              <a:rPr lang="en-US" sz="2800" spc="25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life-threatening</a:t>
            </a:r>
            <a:r>
              <a:rPr lang="en-US" sz="2800" spc="2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ventricular</a:t>
            </a:r>
            <a:r>
              <a:rPr lang="en-US" sz="2800" spc="25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arrhythmias, </a:t>
            </a:r>
            <a:r>
              <a:rPr lang="en-US" sz="2800" spc="-35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or</a:t>
            </a:r>
            <a:r>
              <a:rPr lang="en-US" sz="2800" spc="-10" dirty="0">
                <a:latin typeface="Times New Roman"/>
                <a:cs typeface="Times New Roman"/>
              </a:rPr>
              <a:t> after</a:t>
            </a:r>
            <a:r>
              <a:rPr lang="en-US" sz="2800" spc="-5" dirty="0">
                <a:latin typeface="Times New Roman"/>
                <a:cs typeface="Times New Roman"/>
              </a:rPr>
              <a:t> failure of PCI.</a:t>
            </a:r>
            <a:endParaRPr lang="en-US" sz="2800" dirty="0">
              <a:latin typeface="Times New Roman"/>
              <a:cs typeface="Times New Roman"/>
            </a:endParaRPr>
          </a:p>
          <a:p>
            <a:pPr marL="459740" marR="243204" indent="-447675">
              <a:lnSpc>
                <a:spcPct val="101200"/>
              </a:lnSpc>
              <a:spcBef>
                <a:spcPts val="70"/>
              </a:spcBef>
              <a:buFont typeface="Times New Roman"/>
              <a:buChar char="●"/>
              <a:tabLst>
                <a:tab pos="488950" algn="l"/>
                <a:tab pos="489584" algn="l"/>
              </a:tabLst>
            </a:pPr>
            <a:r>
              <a:rPr lang="en-US" sz="2800" spc="-5" dirty="0">
                <a:solidFill>
                  <a:srgbClr val="C01C01"/>
                </a:solidFill>
                <a:latin typeface="Times New Roman"/>
                <a:cs typeface="Times New Roman"/>
              </a:rPr>
              <a:t>It is almost </a:t>
            </a:r>
            <a:r>
              <a:rPr lang="en-US" sz="2800" spc="-10" dirty="0">
                <a:solidFill>
                  <a:srgbClr val="C01C01"/>
                </a:solidFill>
                <a:latin typeface="Times New Roman"/>
                <a:cs typeface="Times New Roman"/>
              </a:rPr>
              <a:t>never</a:t>
            </a:r>
            <a:r>
              <a:rPr lang="en-US" sz="2800" spc="-5" dirty="0">
                <a:solidFill>
                  <a:srgbClr val="C01C01"/>
                </a:solidFill>
                <a:latin typeface="Times New Roman"/>
                <a:cs typeface="Times New Roman"/>
              </a:rPr>
              <a:t> </a:t>
            </a:r>
            <a:r>
              <a:rPr lang="en-US" sz="2800" spc="-10" dirty="0">
                <a:solidFill>
                  <a:srgbClr val="C01C01"/>
                </a:solidFill>
                <a:latin typeface="Times New Roman"/>
                <a:cs typeface="Times New Roman"/>
              </a:rPr>
              <a:t>performed</a:t>
            </a:r>
            <a:r>
              <a:rPr lang="en-US" sz="2800" spc="-5" dirty="0">
                <a:solidFill>
                  <a:srgbClr val="C01C01"/>
                </a:solidFill>
                <a:latin typeface="Times New Roman"/>
                <a:cs typeface="Times New Roman"/>
              </a:rPr>
              <a:t> in the </a:t>
            </a:r>
            <a:r>
              <a:rPr lang="en-US" sz="2800" spc="-10" dirty="0">
                <a:solidFill>
                  <a:srgbClr val="C01C01"/>
                </a:solidFill>
                <a:latin typeface="Times New Roman"/>
                <a:cs typeface="Times New Roman"/>
              </a:rPr>
              <a:t>acute</a:t>
            </a:r>
            <a:r>
              <a:rPr lang="en-US" sz="2800" spc="-5" dirty="0">
                <a:solidFill>
                  <a:srgbClr val="C01C01"/>
                </a:solidFill>
                <a:latin typeface="Times New Roman"/>
                <a:cs typeface="Times New Roman"/>
              </a:rPr>
              <a:t> setting on a </a:t>
            </a:r>
            <a:r>
              <a:rPr lang="en-US" sz="2800" spc="-345" dirty="0">
                <a:solidFill>
                  <a:srgbClr val="C01C01"/>
                </a:solidFill>
                <a:latin typeface="Times New Roman"/>
                <a:cs typeface="Times New Roman"/>
              </a:rPr>
              <a:t> </a:t>
            </a:r>
            <a:r>
              <a:rPr lang="en-US" sz="2800" spc="-10" dirty="0">
                <a:solidFill>
                  <a:srgbClr val="C01C01"/>
                </a:solidFill>
                <a:latin typeface="Times New Roman"/>
                <a:cs typeface="Times New Roman"/>
              </a:rPr>
              <a:t>stable patient.</a:t>
            </a:r>
            <a:endParaRPr lang="en-US" sz="2800" dirty="0">
              <a:latin typeface="Times New Roman"/>
              <a:cs typeface="Times New Roman"/>
            </a:endParaRPr>
          </a:p>
          <a:p>
            <a:pPr marL="459740" marR="5080" indent="29209">
              <a:lnSpc>
                <a:spcPct val="101200"/>
              </a:lnSpc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032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7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45D0C6-974C-7049-B9E4-BADC4C53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/>
              <a:t>Definitive Manag</a:t>
            </a:r>
            <a:r>
              <a:rPr lang="en-US" dirty="0"/>
              <a:t>e</a:t>
            </a:r>
            <a:r>
              <a:rPr lang="x-none" dirty="0"/>
              <a:t>ment </a:t>
            </a:r>
            <a:br>
              <a:rPr lang="x-none" dirty="0"/>
            </a:br>
            <a:r>
              <a:rPr lang="x-none" dirty="0"/>
              <a:t>N</a:t>
            </a:r>
            <a:r>
              <a:rPr lang="en-US" spc="15" dirty="0">
                <a:solidFill>
                  <a:schemeClr val="tx1"/>
                </a:solidFill>
              </a:rPr>
              <a:t>STEMI </a:t>
            </a:r>
            <a:r>
              <a:rPr lang="en-US" spc="10" dirty="0">
                <a:solidFill>
                  <a:schemeClr val="tx1"/>
                </a:solidFill>
              </a:rPr>
              <a:t>Management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CF2913-949E-4347-9F24-56EA0487D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485900"/>
          </a:xfrm>
        </p:spPr>
        <p:txBody>
          <a:bodyPr>
            <a:normAutofit lnSpcReduction="10000"/>
          </a:bodyPr>
          <a:lstStyle/>
          <a:p>
            <a:r>
              <a:rPr lang="en-US" sz="3200" spc="-65" dirty="0">
                <a:solidFill>
                  <a:schemeClr val="tx1"/>
                </a:solidFill>
                <a:latin typeface="Times New Roman"/>
                <a:cs typeface="Times New Roman"/>
              </a:rPr>
              <a:t>We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do </a:t>
            </a:r>
            <a:r>
              <a:rPr lang="en-US" sz="3200" spc="5" dirty="0">
                <a:solidFill>
                  <a:schemeClr val="tx1"/>
                </a:solidFill>
                <a:latin typeface="Times New Roman"/>
                <a:cs typeface="Times New Roman"/>
              </a:rPr>
              <a:t>Risk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Stratification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5" dirty="0">
                <a:solidFill>
                  <a:schemeClr val="tx1"/>
                </a:solidFill>
                <a:latin typeface="Times New Roman"/>
                <a:cs typeface="Times New Roman"/>
              </a:rPr>
              <a:t>to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5" dirty="0">
                <a:solidFill>
                  <a:schemeClr val="tx1"/>
                </a:solidFill>
                <a:latin typeface="Times New Roman"/>
                <a:cs typeface="Times New Roman"/>
              </a:rPr>
              <a:t>determine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if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5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lang="en-US" sz="32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5" dirty="0">
                <a:solidFill>
                  <a:schemeClr val="tx1"/>
                </a:solidFill>
                <a:latin typeface="Times New Roman"/>
                <a:cs typeface="Times New Roman"/>
              </a:rPr>
              <a:t>patient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5" dirty="0">
                <a:solidFill>
                  <a:schemeClr val="tx1"/>
                </a:solidFill>
                <a:latin typeface="Times New Roman"/>
                <a:cs typeface="Times New Roman"/>
              </a:rPr>
              <a:t>needs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5" dirty="0">
                <a:solidFill>
                  <a:schemeClr val="tx1"/>
                </a:solidFill>
                <a:latin typeface="Times New Roman"/>
                <a:cs typeface="Times New Roman"/>
              </a:rPr>
              <a:t>special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5" dirty="0">
                <a:solidFill>
                  <a:schemeClr val="tx1"/>
                </a:solidFill>
                <a:latin typeface="Times New Roman"/>
                <a:cs typeface="Times New Roman"/>
              </a:rPr>
              <a:t>intervention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5" dirty="0">
                <a:solidFill>
                  <a:schemeClr val="tx1"/>
                </a:solidFill>
                <a:latin typeface="Times New Roman"/>
                <a:cs typeface="Times New Roman"/>
              </a:rPr>
              <a:t>or </a:t>
            </a:r>
            <a:r>
              <a:rPr lang="en-US" sz="3200" spc="-45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5" dirty="0">
                <a:solidFill>
                  <a:schemeClr val="tx1"/>
                </a:solidFill>
                <a:latin typeface="Times New Roman"/>
                <a:cs typeface="Times New Roman"/>
              </a:rPr>
              <a:t>monitoring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 is</a:t>
            </a:r>
            <a:r>
              <a:rPr lang="en-US" sz="32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spc="10" dirty="0">
                <a:solidFill>
                  <a:schemeClr val="tx1"/>
                </a:solidFill>
                <a:latin typeface="Times New Roman"/>
                <a:cs typeface="Times New Roman"/>
              </a:rPr>
              <a:t>good</a:t>
            </a:r>
            <a:r>
              <a:rPr lang="en-US" sz="3200" spc="5" dirty="0">
                <a:solidFill>
                  <a:schemeClr val="tx1"/>
                </a:solidFill>
                <a:latin typeface="Times New Roman"/>
                <a:cs typeface="Times New Roman"/>
              </a:rPr>
              <a:t> enough.</a:t>
            </a:r>
            <a:endParaRPr lang="x-none" sz="3200" dirty="0">
              <a:solidFill>
                <a:schemeClr val="tx1"/>
              </a:solidFill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="" xmlns:a16="http://schemas.microsoft.com/office/drawing/2014/main" id="{4A6FB5B4-9B6A-8943-A6B8-0CB0BC63819F}"/>
              </a:ext>
            </a:extLst>
          </p:cNvPr>
          <p:cNvSpPr txBox="1"/>
          <p:nvPr/>
        </p:nvSpPr>
        <p:spPr>
          <a:xfrm>
            <a:off x="6311550" y="4135028"/>
            <a:ext cx="4934293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u="sng" spc="5" dirty="0">
                <a:latin typeface="Times New Roman"/>
                <a:cs typeface="Times New Roman"/>
              </a:rPr>
              <a:t>Low-intermediate</a:t>
            </a:r>
            <a:r>
              <a:rPr sz="2800" u="sng" spc="-25" dirty="0">
                <a:latin typeface="Times New Roman"/>
                <a:cs typeface="Times New Roman"/>
              </a:rPr>
              <a:t> </a:t>
            </a:r>
            <a:r>
              <a:rPr sz="2800" u="sng" spc="5" dirty="0">
                <a:latin typeface="Times New Roman"/>
                <a:cs typeface="Times New Roman"/>
              </a:rPr>
              <a:t>risk</a:t>
            </a:r>
            <a:r>
              <a:rPr sz="2800" u="sng" spc="-20" dirty="0">
                <a:latin typeface="Times New Roman"/>
                <a:cs typeface="Times New Roman"/>
              </a:rPr>
              <a:t> </a:t>
            </a:r>
            <a:r>
              <a:rPr sz="2800" u="sng" spc="5" dirty="0">
                <a:latin typeface="Times New Roman"/>
                <a:cs typeface="Times New Roman"/>
              </a:rPr>
              <a:t>patients</a:t>
            </a:r>
            <a:endParaRPr sz="2800" u="sng" dirty="0">
              <a:latin typeface="Times New Roman"/>
              <a:cs typeface="Times New Roman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="" xmlns:a16="http://schemas.microsoft.com/office/drawing/2014/main" id="{DFF045D8-A807-3243-90AD-A43F9973C186}"/>
              </a:ext>
            </a:extLst>
          </p:cNvPr>
          <p:cNvSpPr txBox="1"/>
          <p:nvPr/>
        </p:nvSpPr>
        <p:spPr>
          <a:xfrm>
            <a:off x="1697471" y="4183385"/>
            <a:ext cx="4020383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u="sng" spc="5" dirty="0">
                <a:latin typeface="Times New Roman"/>
                <a:cs typeface="Times New Roman"/>
              </a:rPr>
              <a:t>High</a:t>
            </a:r>
            <a:r>
              <a:rPr sz="2800" u="sng" spc="-30" dirty="0">
                <a:latin typeface="Times New Roman"/>
                <a:cs typeface="Times New Roman"/>
              </a:rPr>
              <a:t> </a:t>
            </a:r>
            <a:r>
              <a:rPr sz="2800" u="sng" spc="5" dirty="0">
                <a:latin typeface="Times New Roman"/>
                <a:cs typeface="Times New Roman"/>
              </a:rPr>
              <a:t>risk</a:t>
            </a:r>
            <a:r>
              <a:rPr sz="2800" u="sng" spc="-25" dirty="0">
                <a:latin typeface="Times New Roman"/>
                <a:cs typeface="Times New Roman"/>
              </a:rPr>
              <a:t> </a:t>
            </a:r>
            <a:r>
              <a:rPr sz="2800" u="sng" spc="5" dirty="0">
                <a:latin typeface="Times New Roman"/>
                <a:cs typeface="Times New Roman"/>
              </a:rPr>
              <a:t>patients</a:t>
            </a:r>
            <a:endParaRPr sz="2800" u="sng" dirty="0">
              <a:latin typeface="Times New Roman"/>
              <a:cs typeface="Times New Roman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="" xmlns:a16="http://schemas.microsoft.com/office/drawing/2014/main" id="{A2F26B91-B8EF-CD43-A02A-2D93BDF2434B}"/>
              </a:ext>
            </a:extLst>
          </p:cNvPr>
          <p:cNvSpPr txBox="1"/>
          <p:nvPr/>
        </p:nvSpPr>
        <p:spPr>
          <a:xfrm>
            <a:off x="6096000" y="5041146"/>
            <a:ext cx="6542803" cy="150573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59740" marR="344805" indent="-447675">
              <a:lnSpc>
                <a:spcPct val="101200"/>
              </a:lnSpc>
              <a:spcBef>
                <a:spcPts val="70"/>
              </a:spcBef>
              <a:buFont typeface="Times New Roman"/>
              <a:buChar char="●"/>
              <a:tabLst>
                <a:tab pos="488950" algn="l"/>
                <a:tab pos="489584" algn="l"/>
              </a:tabLst>
            </a:pPr>
            <a:r>
              <a:rPr sz="2400" dirty="0"/>
              <a:t>	</a:t>
            </a:r>
            <a:r>
              <a:rPr sz="2400" spc="-5" dirty="0">
                <a:latin typeface="Times New Roman"/>
                <a:cs typeface="Times New Roman"/>
              </a:rPr>
              <a:t>Monitoring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ECG/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cardiac </a:t>
            </a:r>
            <a:r>
              <a:rPr sz="2400" spc="-3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biomarkers</a:t>
            </a:r>
            <a:endParaRPr lang="en-US" sz="2400" dirty="0">
              <a:latin typeface="Times New Roman"/>
              <a:cs typeface="Times New Roman"/>
            </a:endParaRPr>
          </a:p>
          <a:p>
            <a:pPr marL="459740" marR="344805" indent="-447675">
              <a:lnSpc>
                <a:spcPct val="101200"/>
              </a:lnSpc>
              <a:spcBef>
                <a:spcPts val="70"/>
              </a:spcBef>
              <a:buFont typeface="Times New Roman"/>
              <a:buChar char="●"/>
              <a:tabLst>
                <a:tab pos="488950" algn="l"/>
                <a:tab pos="489584" algn="l"/>
              </a:tabLst>
            </a:pPr>
            <a:r>
              <a:rPr sz="2400" spc="-5" dirty="0">
                <a:latin typeface="Times New Roman"/>
                <a:cs typeface="Times New Roman"/>
              </a:rPr>
              <a:t>If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changes— </a:t>
            </a:r>
            <a:r>
              <a:rPr sz="2400" spc="-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cardiologist</a:t>
            </a:r>
            <a:endParaRPr lang="en-US" sz="2400" dirty="0">
              <a:latin typeface="Times New Roman"/>
              <a:cs typeface="Times New Roman"/>
            </a:endParaRPr>
          </a:p>
          <a:p>
            <a:pPr marL="459740" marR="344805" indent="-447675">
              <a:lnSpc>
                <a:spcPct val="101200"/>
              </a:lnSpc>
              <a:spcBef>
                <a:spcPts val="70"/>
              </a:spcBef>
              <a:buFont typeface="Times New Roman"/>
              <a:buChar char="●"/>
              <a:tabLst>
                <a:tab pos="488950" algn="l"/>
                <a:tab pos="489584" algn="l"/>
              </a:tabLst>
            </a:pPr>
            <a:r>
              <a:rPr sz="2400" spc="-10" dirty="0">
                <a:latin typeface="Times New Roman"/>
                <a:cs typeface="Times New Roman"/>
              </a:rPr>
              <a:t>On </a:t>
            </a:r>
            <a:r>
              <a:rPr sz="2400" spc="-5" dirty="0">
                <a:latin typeface="Times New Roman"/>
                <a:cs typeface="Times New Roman"/>
              </a:rPr>
              <a:t>going </a:t>
            </a:r>
            <a:r>
              <a:rPr sz="2400" spc="-10" dirty="0">
                <a:latin typeface="Times New Roman"/>
                <a:cs typeface="Times New Roman"/>
              </a:rPr>
              <a:t>management</a:t>
            </a:r>
            <a:endParaRPr lang="en-US" sz="2400" spc="-10" dirty="0">
              <a:latin typeface="Times New Roman"/>
              <a:cs typeface="Times New Roman"/>
            </a:endParaRPr>
          </a:p>
          <a:p>
            <a:pPr marL="459740" marR="344805" indent="-447675">
              <a:lnSpc>
                <a:spcPct val="101200"/>
              </a:lnSpc>
              <a:spcBef>
                <a:spcPts val="70"/>
              </a:spcBef>
              <a:buFont typeface="Times New Roman"/>
              <a:buChar char="●"/>
              <a:tabLst>
                <a:tab pos="488950" algn="l"/>
                <a:tab pos="489584" algn="l"/>
              </a:tabLst>
            </a:pP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Maintenance pharmacological </a:t>
            </a:r>
            <a:r>
              <a:rPr sz="2400" spc="-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therapy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="" xmlns:a16="http://schemas.microsoft.com/office/drawing/2014/main" id="{472C814B-3BA5-6C4B-8902-77CA2036411D}"/>
              </a:ext>
            </a:extLst>
          </p:cNvPr>
          <p:cNvSpPr txBox="1"/>
          <p:nvPr/>
        </p:nvSpPr>
        <p:spPr>
          <a:xfrm>
            <a:off x="1371600" y="4944432"/>
            <a:ext cx="3754747" cy="14888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8950" indent="-476884">
              <a:lnSpc>
                <a:spcPct val="100000"/>
              </a:lnSpc>
              <a:spcBef>
                <a:spcPts val="90"/>
              </a:spcBef>
              <a:buClr>
                <a:srgbClr val="000000"/>
              </a:buClr>
              <a:buChar char="●"/>
              <a:tabLst>
                <a:tab pos="488950" algn="l"/>
                <a:tab pos="489584" algn="l"/>
              </a:tabLst>
            </a:pPr>
            <a:r>
              <a:rPr sz="2400" spc="-10" dirty="0">
                <a:latin typeface="Times New Roman"/>
                <a:cs typeface="Times New Roman"/>
              </a:rPr>
              <a:t>Antiplatelets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(clopidogrel)</a:t>
            </a:r>
            <a:endParaRPr sz="2400" dirty="0">
              <a:latin typeface="Times New Roman"/>
              <a:cs typeface="Times New Roman"/>
            </a:endParaRPr>
          </a:p>
          <a:p>
            <a:pPr marL="488950" indent="-476884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Char char="●"/>
              <a:tabLst>
                <a:tab pos="488950" algn="l"/>
                <a:tab pos="489584" algn="l"/>
              </a:tabLst>
            </a:pPr>
            <a:r>
              <a:rPr sz="2400" spc="-10" dirty="0">
                <a:latin typeface="Times New Roman"/>
                <a:cs typeface="Times New Roman"/>
              </a:rPr>
              <a:t>Anticoagulants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(heparin)</a:t>
            </a:r>
            <a:endParaRPr sz="2400" dirty="0">
              <a:latin typeface="Times New Roman"/>
              <a:cs typeface="Times New Roman"/>
            </a:endParaRPr>
          </a:p>
          <a:p>
            <a:pPr marL="488950" indent="-476884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Char char="●"/>
              <a:tabLst>
                <a:tab pos="488950" algn="l"/>
                <a:tab pos="489584" algn="l"/>
              </a:tabLst>
            </a:pPr>
            <a:r>
              <a:rPr sz="2400" spc="-10" dirty="0">
                <a:latin typeface="Times New Roman"/>
                <a:cs typeface="Times New Roman"/>
              </a:rPr>
              <a:t>Beta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blocker</a:t>
            </a:r>
            <a:endParaRPr sz="2400" dirty="0">
              <a:latin typeface="Times New Roman"/>
              <a:cs typeface="Times New Roman"/>
            </a:endParaRPr>
          </a:p>
          <a:p>
            <a:pPr marL="488950" indent="-476884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Char char="●"/>
              <a:tabLst>
                <a:tab pos="488950" algn="l"/>
                <a:tab pos="489584" algn="l"/>
              </a:tabLst>
            </a:pPr>
            <a:r>
              <a:rPr sz="2400" spc="-10" dirty="0">
                <a:latin typeface="Times New Roman"/>
                <a:cs typeface="Times New Roman"/>
              </a:rPr>
              <a:t>Revascularization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05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D6812E-D848-7545-B936-F329ECF8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pc="-10" dirty="0">
                <a:solidFill>
                  <a:schemeClr val="tx1"/>
                </a:solidFill>
              </a:rPr>
              <a:t>Rehabilitation</a:t>
            </a:r>
            <a:endParaRPr lang="x-none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621221-43B6-774E-84C7-57C873BFC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61340" marR="5080" indent="-549275">
              <a:lnSpc>
                <a:spcPct val="100800"/>
              </a:lnSpc>
              <a:spcBef>
                <a:spcPts val="70"/>
              </a:spcBef>
              <a:buFont typeface="Times New Roman"/>
              <a:buAutoNum type="alphaLcPeriod"/>
              <a:tabLst>
                <a:tab pos="687705" algn="l"/>
                <a:tab pos="688340" algn="l"/>
                <a:tab pos="2640965" algn="l"/>
              </a:tabLst>
            </a:pPr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Cardiac rehabilitation</a:t>
            </a:r>
            <a:r>
              <a:rPr lang="en-US" sz="36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lang="en-US" sz="3600" spc="-5" dirty="0">
                <a:solidFill>
                  <a:schemeClr val="tx1"/>
                </a:solidFill>
                <a:latin typeface="Times New Roman"/>
                <a:cs typeface="Times New Roman"/>
              </a:rPr>
              <a:t> a 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physician-supervised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regimen</a:t>
            </a:r>
            <a:r>
              <a:rPr lang="en-US" sz="36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spc="-5" dirty="0">
                <a:solidFill>
                  <a:schemeClr val="tx1"/>
                </a:solidFill>
                <a:latin typeface="Times New Roman"/>
                <a:cs typeface="Times New Roman"/>
              </a:rPr>
              <a:t>of 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exercise</a:t>
            </a:r>
            <a:r>
              <a:rPr lang="en-US" sz="36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spc="-5" dirty="0">
                <a:solidFill>
                  <a:schemeClr val="tx1"/>
                </a:solidFill>
                <a:latin typeface="Times New Roman"/>
                <a:cs typeface="Times New Roman"/>
              </a:rPr>
              <a:t>risk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factor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reduction </a:t>
            </a:r>
            <a:r>
              <a:rPr lang="en-US" sz="3600" spc="-5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after</a:t>
            </a:r>
            <a:r>
              <a:rPr lang="en-US" sz="36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spc="-5" dirty="0">
                <a:solidFill>
                  <a:schemeClr val="tx1"/>
                </a:solidFill>
                <a:latin typeface="Times New Roman"/>
                <a:cs typeface="Times New Roman"/>
              </a:rPr>
              <a:t>MI (e.g. smoking, 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diet, </a:t>
            </a:r>
            <a:r>
              <a:rPr lang="en-US" sz="3600" spc="-5" dirty="0">
                <a:solidFill>
                  <a:schemeClr val="tx1"/>
                </a:solidFill>
                <a:latin typeface="Times New Roman"/>
                <a:cs typeface="Times New Roman"/>
              </a:rPr>
              <a:t>alcohol).</a:t>
            </a: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AutoNum type="alphaLcPeriod"/>
            </a:pP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61340" marR="19050" indent="-549275">
              <a:lnSpc>
                <a:spcPct val="100800"/>
              </a:lnSpc>
              <a:buFont typeface="Times New Roman"/>
              <a:buAutoNum type="alphaLcPeriod"/>
              <a:tabLst>
                <a:tab pos="703580" algn="l"/>
                <a:tab pos="704215" algn="l"/>
              </a:tabLst>
            </a:pPr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600" spc="-5" dirty="0">
                <a:solidFill>
                  <a:schemeClr val="tx1"/>
                </a:solidFill>
                <a:latin typeface="Times New Roman"/>
                <a:cs typeface="Times New Roman"/>
              </a:rPr>
              <a:t>Shown</a:t>
            </a:r>
            <a:r>
              <a:rPr lang="en-US"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 to reduce symptoms</a:t>
            </a:r>
            <a:r>
              <a:rPr lang="en-US" sz="36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lang="en-US" sz="3600" spc="-5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spc="-5" dirty="0">
                <a:solidFill>
                  <a:schemeClr val="tx1"/>
                </a:solidFill>
                <a:latin typeface="Times New Roman"/>
                <a:cs typeface="Times New Roman"/>
              </a:rPr>
              <a:t>prolong</a:t>
            </a:r>
            <a:r>
              <a:rPr lang="en-US" sz="36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spc="-5" dirty="0">
                <a:solidFill>
                  <a:schemeClr val="tx1"/>
                </a:solidFill>
                <a:latin typeface="Times New Roman"/>
                <a:cs typeface="Times New Roman"/>
              </a:rPr>
              <a:t>survival.</a:t>
            </a: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863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432434-1B60-6342-B73B-0F213B47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4557"/>
            <a:ext cx="9601200" cy="1123951"/>
          </a:xfrm>
        </p:spPr>
        <p:txBody>
          <a:bodyPr>
            <a:noAutofit/>
          </a:bodyPr>
          <a:lstStyle/>
          <a:p>
            <a:r>
              <a:rPr lang="en-US" sz="5400" b="1" u="sng" dirty="0"/>
              <a:t>Case </a:t>
            </a:r>
            <a:r>
              <a:rPr lang="en-US" sz="5400" b="1" u="sng" spc="-10" dirty="0">
                <a:solidFill>
                  <a:schemeClr val="tx1"/>
                </a:solidFill>
                <a:latin typeface="Times New Roman"/>
                <a:cs typeface="Times New Roman"/>
              </a:rPr>
              <a:t>scenario</a:t>
            </a:r>
            <a:endParaRPr lang="x-none" sz="54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359A60-33E4-974B-AB09-3BAECD1E2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246" y="984739"/>
            <a:ext cx="10392508" cy="3675184"/>
          </a:xfrm>
        </p:spPr>
        <p:txBody>
          <a:bodyPr>
            <a:noAutofit/>
          </a:bodyPr>
          <a:lstStyle/>
          <a:p>
            <a:pPr marL="12700" marR="35560" indent="45720">
              <a:lnSpc>
                <a:spcPct val="101200"/>
              </a:lnSpc>
            </a:pPr>
            <a:r>
              <a:rPr lang="en-US" sz="3200" dirty="0"/>
              <a:t>55 year-old-man comes to emergency department with crushing chest pain radiating to left arm and jaw. Patient is a smoker &amp; past medical history is significant for type 2 diabetes for last 12 years and hypertension with poor compliance to medications . ECG was performed which shows ST segment elevation. Cardiac markers are also elevated. How will you manage this patient?</a:t>
            </a:r>
          </a:p>
          <a:p>
            <a:pPr marL="12700" marR="35560" indent="0">
              <a:lnSpc>
                <a:spcPct val="101200"/>
              </a:lnSpc>
              <a:buNone/>
            </a:pPr>
            <a:endParaRPr lang="en-US"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3A9B26-E952-424E-B041-C24930DA167E}"/>
              </a:ext>
            </a:extLst>
          </p:cNvPr>
          <p:cNvSpPr txBox="1"/>
          <p:nvPr/>
        </p:nvSpPr>
        <p:spPr>
          <a:xfrm>
            <a:off x="896815" y="4937600"/>
            <a:ext cx="92319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endParaRPr lang="en-US" dirty="0">
              <a:latin typeface="Times New Roman"/>
              <a:cs typeface="Times New Roman"/>
            </a:endParaRPr>
          </a:p>
          <a:p>
            <a:pPr marR="2609215">
              <a:lnSpc>
                <a:spcPct val="100000"/>
              </a:lnSpc>
            </a:pPr>
            <a:r>
              <a:rPr lang="en-US" sz="4000" u="sng" spc="-10" dirty="0">
                <a:latin typeface="Times New Roman"/>
                <a:cs typeface="Times New Roman"/>
              </a:rPr>
              <a:t>On</a:t>
            </a:r>
            <a:r>
              <a:rPr lang="en-US" sz="4000" u="sng" spc="-45" dirty="0">
                <a:latin typeface="Times New Roman"/>
                <a:cs typeface="Times New Roman"/>
              </a:rPr>
              <a:t> </a:t>
            </a:r>
            <a:r>
              <a:rPr lang="en-US" sz="4000" u="sng" spc="-5" dirty="0">
                <a:latin typeface="Times New Roman"/>
                <a:cs typeface="Times New Roman"/>
              </a:rPr>
              <a:t>examination:</a:t>
            </a:r>
            <a:endParaRPr lang="en-US" sz="4000" u="sng" dirty="0">
              <a:latin typeface="Times New Roman"/>
              <a:cs typeface="Times New Roman"/>
            </a:endParaRPr>
          </a:p>
          <a:p>
            <a:pPr marR="237490">
              <a:lnSpc>
                <a:spcPct val="100000"/>
              </a:lnSpc>
              <a:spcBef>
                <a:spcPts val="20"/>
              </a:spcBef>
            </a:pPr>
            <a:r>
              <a:rPr lang="en-US" sz="4000" spc="-5" dirty="0">
                <a:latin typeface="Times New Roman"/>
                <a:cs typeface="Times New Roman"/>
              </a:rPr>
              <a:t>HR:</a:t>
            </a:r>
            <a:r>
              <a:rPr lang="en-US" sz="4000" spc="-15" dirty="0">
                <a:latin typeface="Times New Roman"/>
                <a:cs typeface="Times New Roman"/>
              </a:rPr>
              <a:t> </a:t>
            </a:r>
            <a:r>
              <a:rPr lang="en-US" sz="4000" spc="-20" dirty="0">
                <a:latin typeface="Times New Roman"/>
                <a:cs typeface="Times New Roman"/>
              </a:rPr>
              <a:t>124 ,</a:t>
            </a:r>
            <a:r>
              <a:rPr lang="en-US" sz="4000" spc="-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BP:</a:t>
            </a:r>
            <a:r>
              <a:rPr lang="en-US" sz="4000" spc="-10" dirty="0">
                <a:latin typeface="Times New Roman"/>
                <a:cs typeface="Times New Roman"/>
              </a:rPr>
              <a:t> </a:t>
            </a:r>
            <a:r>
              <a:rPr lang="en-US" sz="4000" spc="-15" dirty="0">
                <a:latin typeface="Times New Roman"/>
                <a:cs typeface="Times New Roman"/>
              </a:rPr>
              <a:t>118/90 ,</a:t>
            </a:r>
            <a:r>
              <a:rPr lang="en-US" sz="4000" spc="-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RR:</a:t>
            </a:r>
            <a:r>
              <a:rPr lang="en-US" sz="4000" spc="-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29,</a:t>
            </a:r>
            <a:r>
              <a:rPr lang="en-US" sz="4000" spc="-10" dirty="0">
                <a:latin typeface="Times New Roman"/>
                <a:cs typeface="Times New Roman"/>
              </a:rPr>
              <a:t> </a:t>
            </a:r>
            <a:r>
              <a:rPr lang="en-US" sz="4000" spc="-5" dirty="0">
                <a:latin typeface="Times New Roman"/>
                <a:cs typeface="Times New Roman"/>
              </a:rPr>
              <a:t>Sp02:</a:t>
            </a:r>
            <a:r>
              <a:rPr lang="en-US" sz="4000" spc="-10" dirty="0">
                <a:latin typeface="Times New Roman"/>
                <a:cs typeface="Times New Roman"/>
              </a:rPr>
              <a:t> 94%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26F3D-1B5F-904C-AC41-575A5539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228600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u="sng" dirty="0"/>
              <a:t>T</a:t>
            </a:r>
            <a:r>
              <a:rPr lang="x-none" sz="4800" u="sng" dirty="0"/>
              <a:t>ype of MI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9DDEFB-D871-5840-8948-44C4F23C7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447800"/>
            <a:ext cx="9814560" cy="472440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4000" u="sng" dirty="0">
                <a:solidFill>
                  <a:schemeClr val="tx1"/>
                </a:solidFill>
              </a:rPr>
              <a:t> : based on which artery was occluded </a:t>
            </a:r>
          </a:p>
          <a:p>
            <a:pPr marL="0" indent="0">
              <a:buNone/>
            </a:pPr>
            <a:r>
              <a:rPr lang="en-US" sz="3600" dirty="0"/>
              <a:t>A- anterior MI : caused by occlusion of  </a:t>
            </a:r>
            <a:r>
              <a:rPr lang="en-US" sz="3600" b="1" i="1" u="sng" dirty="0">
                <a:solidFill>
                  <a:srgbClr val="FF0000"/>
                </a:solidFill>
              </a:rPr>
              <a:t>LAD</a:t>
            </a:r>
            <a:r>
              <a:rPr lang="en-US" sz="3600" b="1" i="1" u="sng" dirty="0"/>
              <a:t> </a:t>
            </a:r>
            <a:r>
              <a:rPr lang="en-US" sz="3600" dirty="0"/>
              <a:t>artery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B- </a:t>
            </a:r>
            <a:r>
              <a:rPr lang="en-US" sz="3600" dirty="0"/>
              <a:t>posterior MI : caused by an occlusion of </a:t>
            </a:r>
            <a:r>
              <a:rPr lang="en-US" sz="3600" dirty="0">
                <a:solidFill>
                  <a:srgbClr val="FF0000"/>
                </a:solidFill>
              </a:rPr>
              <a:t>left  circumflex artery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C- </a:t>
            </a:r>
            <a:r>
              <a:rPr lang="en-US" sz="3600" dirty="0"/>
              <a:t>inferior MI : caused by occlusion of </a:t>
            </a:r>
            <a:r>
              <a:rPr lang="en-US" sz="3600" dirty="0">
                <a:solidFill>
                  <a:srgbClr val="FF0000"/>
                </a:solidFill>
              </a:rPr>
              <a:t>right coronary artery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2291B6B-B7EB-7741-807F-67EE1FCE79AF}"/>
              </a:ext>
            </a:extLst>
          </p:cNvPr>
          <p:cNvSpPr/>
          <p:nvPr/>
        </p:nvSpPr>
        <p:spPr>
          <a:xfrm>
            <a:off x="1478280" y="1447800"/>
            <a:ext cx="738554" cy="650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i="1" u="sng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200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6A78CF-BF00-4442-867B-EB04A2AA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46" y="-4489415"/>
            <a:ext cx="9601200" cy="1485900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C41B8B-8C06-C249-977C-9083B55D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03860"/>
            <a:ext cx="9601200" cy="60502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u="sng" dirty="0">
                <a:solidFill>
                  <a:schemeClr val="tx1"/>
                </a:solidFill>
              </a:rPr>
              <a:t>:based on ECG findings </a:t>
            </a:r>
          </a:p>
          <a:p>
            <a:pPr marL="0" indent="0">
              <a:buNone/>
            </a:pPr>
            <a:r>
              <a:rPr lang="en-US" sz="4200" dirty="0"/>
              <a:t>A_ ST segment elevation infarct : transmural (involves entire thickness of wall) mostly larger </a:t>
            </a:r>
            <a:br>
              <a:rPr lang="en-US" sz="4200" dirty="0"/>
            </a:b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/>
              <a:t>B_ Non ST segment elevation infarct : subendocardial (involves inner one third to the half of the wall) tends to be smaller , similar to unstable angina which can be distinguished by cardiac enzymes </a:t>
            </a:r>
            <a:endParaRPr lang="x-none" sz="4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B938FA-F2B6-5F45-9B72-DC93442CF4B3}"/>
              </a:ext>
            </a:extLst>
          </p:cNvPr>
          <p:cNvSpPr txBox="1"/>
          <p:nvPr/>
        </p:nvSpPr>
        <p:spPr>
          <a:xfrm>
            <a:off x="9514703" y="-8649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AF89608-9BCA-3F4A-B903-4A0CD8064EF8}"/>
              </a:ext>
            </a:extLst>
          </p:cNvPr>
          <p:cNvSpPr/>
          <p:nvPr/>
        </p:nvSpPr>
        <p:spPr>
          <a:xfrm>
            <a:off x="2849880" y="324143"/>
            <a:ext cx="738554" cy="650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i="1" u="sng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98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5F79084-E805-48DA-8EAC-CD5FD493E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102F908-C128-9744-A8E6-C57B50864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9028FD3-2BB2-9B44-BFFA-9104AC893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B6C12E-30D6-7241-A85D-C7DBCBED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0"/>
            <a:ext cx="9601200" cy="826477"/>
          </a:xfrm>
        </p:spPr>
        <p:txBody>
          <a:bodyPr/>
          <a:lstStyle/>
          <a:p>
            <a:r>
              <a:rPr lang="en-US" b="1" i="1" u="sng" dirty="0">
                <a:solidFill>
                  <a:schemeClr val="tx1"/>
                </a:solidFill>
              </a:rPr>
              <a:t>Clinical findings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04B7C0-111A-094A-AE1D-D07D8A05A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178169"/>
            <a:ext cx="10533185" cy="5679831"/>
          </a:xfrm>
        </p:spPr>
        <p:txBody>
          <a:bodyPr>
            <a:normAutofit fontScale="40000" lnSpcReduction="20000"/>
          </a:bodyPr>
          <a:lstStyle/>
          <a:p>
            <a:r>
              <a:rPr lang="en-US" sz="8000" dirty="0"/>
              <a:t>1- chest pain : intense substernal with pressure </a:t>
            </a:r>
            <a:r>
              <a:rPr lang="en-US" sz="8000" dirty="0" smtClean="0"/>
              <a:t>sensation</a:t>
            </a:r>
            <a:endParaRPr lang="en-US" sz="8000" dirty="0"/>
          </a:p>
          <a:p>
            <a:r>
              <a:rPr lang="en-US" sz="8000" dirty="0" smtClean="0"/>
              <a:t>2- onset : rapid over a few minutes </a:t>
            </a:r>
            <a:endParaRPr lang="en-US" sz="8000" dirty="0"/>
          </a:p>
          <a:p>
            <a:r>
              <a:rPr lang="en-US" sz="8000" dirty="0" smtClean="0"/>
              <a:t>3- radiating to the neck , jaw , sometimes epigastrium </a:t>
            </a:r>
          </a:p>
          <a:p>
            <a:r>
              <a:rPr lang="en-US" sz="8000" dirty="0" smtClean="0"/>
              <a:t>4_nausea </a:t>
            </a:r>
            <a:r>
              <a:rPr lang="en-US" sz="8000" dirty="0"/>
              <a:t>and vomiting </a:t>
            </a:r>
          </a:p>
          <a:p>
            <a:r>
              <a:rPr lang="en-US" sz="8000" dirty="0"/>
              <a:t>5</a:t>
            </a:r>
            <a:r>
              <a:rPr lang="en-US" sz="8000" dirty="0" smtClean="0"/>
              <a:t>_ </a:t>
            </a:r>
            <a:r>
              <a:rPr lang="en-US" sz="8000" dirty="0"/>
              <a:t>diaphoresis ( excessive sweating )</a:t>
            </a:r>
          </a:p>
          <a:p>
            <a:r>
              <a:rPr lang="en-US" sz="8000" dirty="0"/>
              <a:t>7- </a:t>
            </a:r>
            <a:r>
              <a:rPr lang="en-US" sz="8000" dirty="0" smtClean="0"/>
              <a:t>feeling of impending death ( </a:t>
            </a:r>
            <a:r>
              <a:rPr lang="en-US" sz="8000" dirty="0" err="1" smtClean="0"/>
              <a:t>angor</a:t>
            </a:r>
            <a:r>
              <a:rPr lang="en-US" sz="8000" dirty="0" smtClean="0"/>
              <a:t> animi ) </a:t>
            </a:r>
          </a:p>
          <a:p>
            <a:r>
              <a:rPr lang="en-US" sz="8000" dirty="0" smtClean="0"/>
              <a:t>8- prolonged duration </a:t>
            </a:r>
            <a:endParaRPr lang="en-US" sz="8000" dirty="0"/>
          </a:p>
          <a:p>
            <a:r>
              <a:rPr lang="en-US" sz="8000" dirty="0" smtClean="0"/>
              <a:t>9- not relieved by rest or nitrate </a:t>
            </a:r>
          </a:p>
          <a:p>
            <a:r>
              <a:rPr lang="en-US" sz="8000" dirty="0" smtClean="0"/>
              <a:t>10- usually very severe  </a:t>
            </a:r>
            <a:endParaRPr lang="en-US" sz="8000" dirty="0"/>
          </a:p>
          <a:p>
            <a:endParaRPr lang="en-US" sz="8000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371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3B5C5D-2C0A-9B4F-B33E-BAB978FA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8262"/>
            <a:ext cx="9601200" cy="1485900"/>
          </a:xfrm>
        </p:spPr>
        <p:txBody>
          <a:bodyPr/>
          <a:lstStyle/>
          <a:p>
            <a:r>
              <a:rPr lang="en-US" b="1" i="1" u="sng" dirty="0">
                <a:solidFill>
                  <a:schemeClr val="tx1"/>
                </a:solidFill>
              </a:rPr>
              <a:t>Risk Factors of MI 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E5C9D3-3207-6947-AA73-EA3032D7B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18846"/>
            <a:ext cx="10392508" cy="53808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Stress , stimulants (caffeine)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Smoking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Obesity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Diabetes and hypertension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Diet (high cholesterol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Race ( higher in African American males 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Age (over 50 )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Sex ( men more women)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18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B13C73-F07F-A046-8286-6480BACC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Diagnosis</a:t>
            </a:r>
            <a:r>
              <a:rPr lang="en-US" dirty="0"/>
              <a:t> </a:t>
            </a:r>
            <a:br>
              <a:rPr lang="en-US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FBABB2-F738-5642-A598-E0631ACD4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ECG</a:t>
            </a:r>
          </a:p>
          <a:p>
            <a:r>
              <a:rPr lang="en-US" sz="3600" dirty="0"/>
              <a:t> Cardiac biomarkers </a:t>
            </a:r>
          </a:p>
          <a:p>
            <a:r>
              <a:rPr lang="en-US" sz="3600" dirty="0"/>
              <a:t>Full blood count (FBC)</a:t>
            </a:r>
          </a:p>
          <a:p>
            <a:r>
              <a:rPr lang="en-US" sz="3600" dirty="0"/>
              <a:t> Echocardiography </a:t>
            </a:r>
          </a:p>
          <a:p>
            <a:r>
              <a:rPr lang="en-US" sz="3600" dirty="0"/>
              <a:t>Electrolytes, urea, creatinine (EUC).</a:t>
            </a:r>
          </a:p>
          <a:p>
            <a:r>
              <a:rPr lang="en-US" sz="3600" dirty="0"/>
              <a:t> Glucose &amp; lipid profile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850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E33D7C-0C46-C64D-8CE5-74B5853B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How to </a:t>
            </a:r>
            <a:r>
              <a:rPr lang="x-none" u="sng" dirty="0"/>
              <a:t>diagnosis MI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60E744-BAD0-C943-B2FC-B6EFF60C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</a:t>
            </a:r>
            <a:r>
              <a:rPr lang="x-none" sz="3200" dirty="0"/>
              <a:t>equires at least 2 of the following criteriae</a:t>
            </a:r>
          </a:p>
          <a:p>
            <a:pPr>
              <a:buFontTx/>
              <a:buChar char="-"/>
            </a:pPr>
            <a:r>
              <a:rPr lang="en-US" sz="3200" dirty="0"/>
              <a:t>P</a:t>
            </a:r>
            <a:r>
              <a:rPr lang="x-none" sz="3200" dirty="0"/>
              <a:t>rolonged ischemic-type chest discomfort.</a:t>
            </a:r>
          </a:p>
          <a:p>
            <a:pPr>
              <a:buFontTx/>
              <a:buChar char="-"/>
            </a:pPr>
            <a:r>
              <a:rPr lang="en-US" sz="3200" dirty="0"/>
              <a:t>S</a:t>
            </a:r>
            <a:r>
              <a:rPr lang="x-none" sz="3200" dirty="0"/>
              <a:t>erial ECG changes.</a:t>
            </a:r>
          </a:p>
          <a:p>
            <a:pPr>
              <a:buFontTx/>
              <a:buChar char="-"/>
            </a:pPr>
            <a:r>
              <a:rPr lang="x-none" sz="3200" dirty="0"/>
              <a:t>Elevation of cardiac markers in serum. </a:t>
            </a:r>
          </a:p>
          <a:p>
            <a:pPr>
              <a:buFontTx/>
              <a:buChar char="-"/>
            </a:pP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20229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1468</TotalTime>
  <Words>1002</Words>
  <Application>Microsoft Office PowerPoint</Application>
  <PresentationFormat>Widescreen</PresentationFormat>
  <Paragraphs>158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Century Gothic</vt:lpstr>
      <vt:lpstr>Segoe UI Symbol</vt:lpstr>
      <vt:lpstr>Tahoma</vt:lpstr>
      <vt:lpstr>Times New Roman</vt:lpstr>
      <vt:lpstr>Wingdings 3</vt:lpstr>
      <vt:lpstr>ربطة</vt:lpstr>
      <vt:lpstr>Mi management  </vt:lpstr>
      <vt:lpstr>Myocardial infarction</vt:lpstr>
      <vt:lpstr>Type of MI </vt:lpstr>
      <vt:lpstr>PowerPoint Presentation</vt:lpstr>
      <vt:lpstr>PowerPoint Presentation</vt:lpstr>
      <vt:lpstr>Clinical findings</vt:lpstr>
      <vt:lpstr>Risk Factors of MI </vt:lpstr>
      <vt:lpstr>Diagnosis  </vt:lpstr>
      <vt:lpstr>How to diagnosis MI </vt:lpstr>
      <vt:lpstr>  Biomarkers                                     ECG</vt:lpstr>
      <vt:lpstr>Principles of MI Management  </vt:lpstr>
      <vt:lpstr>PowerPoint Presentation</vt:lpstr>
      <vt:lpstr>GRACE Score</vt:lpstr>
      <vt:lpstr>Killip class</vt:lpstr>
      <vt:lpstr>PowerPoint Presentation</vt:lpstr>
      <vt:lpstr>PowerPoint Presentation</vt:lpstr>
      <vt:lpstr>PowerPoint Presentation</vt:lpstr>
      <vt:lpstr>Initial Management</vt:lpstr>
      <vt:lpstr>Definitive Management  STEMI Management </vt:lpstr>
      <vt:lpstr>Percutaneous coronary intervention (PCI)</vt:lpstr>
      <vt:lpstr>Percutaneous coronary intervention (PCI)</vt:lpstr>
      <vt:lpstr>Thrombolytic therapy</vt:lpstr>
      <vt:lpstr>Absolute Contraindications to Thrombolytic Therapy: </vt:lpstr>
      <vt:lpstr>Coronary Artery Bypass Grafting (CABG)</vt:lpstr>
      <vt:lpstr>PowerPoint Presentation</vt:lpstr>
      <vt:lpstr>Definitive Management  NSTEMI Management</vt:lpstr>
      <vt:lpstr>Rehabilitation</vt:lpstr>
      <vt:lpstr>Case scenario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management</dc:title>
  <dc:creator>لقاء المغربي الفناطسة</dc:creator>
  <cp:lastModifiedBy>DELL</cp:lastModifiedBy>
  <cp:revision>23</cp:revision>
  <dcterms:created xsi:type="dcterms:W3CDTF">2021-09-19T12:06:55Z</dcterms:created>
  <dcterms:modified xsi:type="dcterms:W3CDTF">2022-09-20T18:58:49Z</dcterms:modified>
</cp:coreProperties>
</file>