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3"/>
  </p:sldMasterIdLst>
  <p:notesMasterIdLst>
    <p:notesMasterId r:id="rId31"/>
  </p:notesMasterIdLst>
  <p:sldIdLst>
    <p:sldId id="423" r:id="rId4"/>
    <p:sldId id="256" r:id="rId5"/>
    <p:sldId id="403" r:id="rId6"/>
    <p:sldId id="437" r:id="rId7"/>
    <p:sldId id="404" r:id="rId8"/>
    <p:sldId id="430" r:id="rId9"/>
    <p:sldId id="431" r:id="rId10"/>
    <p:sldId id="425" r:id="rId11"/>
    <p:sldId id="432" r:id="rId12"/>
    <p:sldId id="406" r:id="rId13"/>
    <p:sldId id="418" r:id="rId14"/>
    <p:sldId id="407" r:id="rId15"/>
    <p:sldId id="428" r:id="rId16"/>
    <p:sldId id="410" r:id="rId17"/>
    <p:sldId id="411" r:id="rId18"/>
    <p:sldId id="419" r:id="rId19"/>
    <p:sldId id="412" r:id="rId20"/>
    <p:sldId id="420" r:id="rId21"/>
    <p:sldId id="429" r:id="rId22"/>
    <p:sldId id="433" r:id="rId23"/>
    <p:sldId id="441" r:id="rId24"/>
    <p:sldId id="439" r:id="rId25"/>
    <p:sldId id="416" r:id="rId26"/>
    <p:sldId id="442" r:id="rId27"/>
    <p:sldId id="443" r:id="rId28"/>
    <p:sldId id="422" r:id="rId29"/>
    <p:sldId id="436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14BC"/>
    <a:srgbClr val="009900"/>
    <a:srgbClr val="9900FF"/>
    <a:srgbClr val="CC0099"/>
    <a:srgbClr val="FF9900"/>
    <a:srgbClr val="1E96B2"/>
    <a:srgbClr val="0A343E"/>
    <a:srgbClr val="4091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71" autoAdjust="0"/>
  </p:normalViewPr>
  <p:slideViewPr>
    <p:cSldViewPr>
      <p:cViewPr varScale="1">
        <p:scale>
          <a:sx n="81" d="100"/>
          <a:sy n="81" d="100"/>
        </p:scale>
        <p:origin x="148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9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6CEAC2A-4BF5-4121-8C43-EB00755B4B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C206DC-13C2-4190-862F-65239E09F0A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E2AAF954-6991-4A46-898F-4F5F31398177}" type="datetimeFigureOut">
              <a:rPr lang="en-MY"/>
              <a:pPr>
                <a:defRPr/>
              </a:pPr>
              <a:t>11/2/2021</a:t>
            </a:fld>
            <a:endParaRPr lang="en-MY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93B8C82-208C-4CF1-AB64-ADCB7D61F08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MY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DDD844E-4030-4877-A1A6-DD632013CB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MY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9040A2-6168-4157-A0AD-ECE74183242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236E52-7AB9-45F6-93DA-F7579AB17F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7FE0E3A-B635-4D43-8B0A-307B33D95C2C}" type="slidenum">
              <a:rPr lang="en-MY" altLang="en-US"/>
              <a:pPr/>
              <a:t>‹#›</a:t>
            </a:fld>
            <a:endParaRPr lang="en-MY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629CFFE9-7913-4FBA-B30F-365B4BB0AF4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EB12E232-B088-4083-86C6-A4FBC47D7DE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MY" altLang="en-US"/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DC9D478B-A631-453B-B794-E48B75F3AA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4A82084-23F5-4F91-BCE3-FA0C5BB62CE9}" type="slidenum">
              <a:rPr lang="en-MY" altLang="en-US"/>
              <a:pPr eaLnBrk="1" hangingPunct="1"/>
              <a:t>8</a:t>
            </a:fld>
            <a:endParaRPr lang="en-MY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9B653DFE-3F37-4F02-8038-90130709418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6C61DB7F-6A3E-4534-8877-EFDBC5C106B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MY" altLang="en-US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97394CF5-6C9F-4D03-B754-CE9CEB0A4F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AEAB66A-4C60-43F1-ACA4-5AE315D15E24}" type="slidenum">
              <a:rPr lang="en-MY" altLang="en-US"/>
              <a:pPr eaLnBrk="1" hangingPunct="1"/>
              <a:t>13</a:t>
            </a:fld>
            <a:endParaRPr lang="en-MY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1ACC0790-B3E5-49D4-9827-5ED50C70243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BD24AEFD-1FC8-4122-8D04-2839D6D0FB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MY" altLang="en-US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B7BAE417-A3B1-4E32-84A1-105F2911EB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308683C-E9C0-465A-84CC-56073455803D}" type="slidenum">
              <a:rPr lang="en-MY" altLang="en-US"/>
              <a:pPr eaLnBrk="1" hangingPunct="1"/>
              <a:t>26</a:t>
            </a:fld>
            <a:endParaRPr lang="en-MY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61ABBCDD-1666-4929-BCF1-7655FD0D0900}"/>
              </a:ext>
            </a:extLst>
          </p:cNvPr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5">
            <a:extLst>
              <a:ext uri="{FF2B5EF4-FFF2-40B4-BE49-F238E27FC236}">
                <a16:creationId xmlns:a16="http://schemas.microsoft.com/office/drawing/2014/main" id="{74DAC12F-C4E8-4C8E-92F2-C9512219BF62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15">
              <a:extLst>
                <a:ext uri="{FF2B5EF4-FFF2-40B4-BE49-F238E27FC236}">
                  <a16:creationId xmlns:a16="http://schemas.microsoft.com/office/drawing/2014/main" id="{DD3F5514-CC87-481E-A7B4-8ABE6D703A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717ED6A1-A103-4CE3-A925-6FC840BBF9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9244A9F4-FD64-4677-BBF9-9A6B0480902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CB08D6D-B537-4CF3-8C43-C1924FBBF1EF}"/>
                </a:ext>
              </a:extLst>
            </p:cNvPr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>
            <a:extLst>
              <a:ext uri="{FF2B5EF4-FFF2-40B4-BE49-F238E27FC236}">
                <a16:creationId xmlns:a16="http://schemas.microsoft.com/office/drawing/2014/main" id="{484DA4EB-2071-47EA-9EAF-1055D9BBE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>
            <a:extLst>
              <a:ext uri="{FF2B5EF4-FFF2-40B4-BE49-F238E27FC236}">
                <a16:creationId xmlns:a16="http://schemas.microsoft.com/office/drawing/2014/main" id="{7A3680EA-0313-4BD5-9F46-53A6BF6F9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>
            <a:extLst>
              <a:ext uri="{FF2B5EF4-FFF2-40B4-BE49-F238E27FC236}">
                <a16:creationId xmlns:a16="http://schemas.microsoft.com/office/drawing/2014/main" id="{88C4247E-6547-4247-AB95-F6B2DF401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1A3E252-2B9A-4ABE-87BE-69082A1B6465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6612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D317DEC5-6394-4D7B-BF12-46A39AE25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6E0F1772-D92F-4369-9F4D-DF67B4BD5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12DAA2BE-B245-457F-ACE0-842C93C2F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BC3099-3F4D-49BD-8607-47DFE143FB60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066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C301B37D-AB89-4D50-9089-BF2355CD9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E754591C-EE62-4803-82EC-3A6E42CBF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7A447A95-3CCA-4232-AD3B-7059EA58C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B891E1-A195-4154-AF44-6C7270BBC70D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2216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A0B35D52-5FBE-4446-BB5D-BB3D04C5E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2D74DFD3-9CC1-4AFD-B606-A8629E325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7558284A-89F0-4A52-A6CC-80AC39281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BBCE19-81FC-4C92-BDC3-76BD4044E7F4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7145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10">
            <a:extLst>
              <a:ext uri="{FF2B5EF4-FFF2-40B4-BE49-F238E27FC236}">
                <a16:creationId xmlns:a16="http://schemas.microsoft.com/office/drawing/2014/main" id="{B6FB44B7-FEBF-46F5-B2B2-8ED6D4C20F27}"/>
              </a:ext>
            </a:extLst>
          </p:cNvPr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Chevron 11">
            <a:extLst>
              <a:ext uri="{FF2B5EF4-FFF2-40B4-BE49-F238E27FC236}">
                <a16:creationId xmlns:a16="http://schemas.microsoft.com/office/drawing/2014/main" id="{0B4641F4-905E-498A-B40B-483E7B352B8E}"/>
              </a:ext>
            </a:extLst>
          </p:cNvPr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BC02B497-EB98-41B1-B4CB-3CE4B460C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707D4BA-810C-4761-B4B7-8BC29F529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F024C05-5656-4DAA-96D9-D197442F0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857E9C-0630-41A3-9FDA-6FAA1B2FDC9A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54270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E3554B-BE97-4885-9FCF-3876E1D6F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F8E73D-0C9F-4C39-8279-EC3508851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61CF18-308C-4007-B25E-B16AF88BA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8AC1F-C8CD-40FB-8942-39CDCDD66A0F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49141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4B6E6D-6C17-43C1-BDD6-F10C14C3A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0D4D49-3B92-44DD-A7C1-2D7624D06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F9252C-CEC2-420A-A461-DEE24023E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A9A20C-C20B-45C1-BBF4-67CA1D23B750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05858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2F063A-8473-4B26-A189-C401BEBE3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3EB1FB-C3E9-4F0A-87F4-79A552AD5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D2040F-6422-4C2B-B301-6DE5104BC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F8FE28-AD8F-450F-8ECC-23D8AE21ACD8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63622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B4A199E9-D795-4C5C-9A99-B268CC275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9F742D52-D627-4BCA-A9CD-2D5D38283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AAB64693-EF43-4BC1-AF5C-F1D657BEA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5B90F0-A22C-4145-BCC0-D8F5D5A9E445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184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E61ECC-3A0C-4746-B4D9-1141DCAD2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008C92-8F93-4021-A193-77050CADE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762693-ACF4-4153-97A9-DC0C98EB8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D0BF40-3BC3-4FD8-A556-EDEE8DF934DF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70091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0">
            <a:extLst>
              <a:ext uri="{FF2B5EF4-FFF2-40B4-BE49-F238E27FC236}">
                <a16:creationId xmlns:a16="http://schemas.microsoft.com/office/drawing/2014/main" id="{93E364A9-53FF-426C-B26C-1DAE568D389F}"/>
              </a:ext>
            </a:extLst>
          </p:cNvPr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6" name="Freeform 15">
            <a:extLst>
              <a:ext uri="{FF2B5EF4-FFF2-40B4-BE49-F238E27FC236}">
                <a16:creationId xmlns:a16="http://schemas.microsoft.com/office/drawing/2014/main" id="{5978DD5B-D6FD-43D6-95A5-D141266991AF}"/>
              </a:ext>
            </a:extLst>
          </p:cNvPr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B18FEDC6-5E7E-46EC-84BF-4E6DB8B64C83}"/>
              </a:ext>
            </a:extLst>
          </p:cNvPr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855CF1A-2A8C-4F10-B346-41F0F49CCF0E}"/>
              </a:ext>
            </a:extLst>
          </p:cNvPr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18">
            <a:extLst>
              <a:ext uri="{FF2B5EF4-FFF2-40B4-BE49-F238E27FC236}">
                <a16:creationId xmlns:a16="http://schemas.microsoft.com/office/drawing/2014/main" id="{A078D4F6-AD7F-4FD2-B984-FFE9A0E863C0}"/>
              </a:ext>
            </a:extLst>
          </p:cNvPr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hevron 19">
            <a:extLst>
              <a:ext uri="{FF2B5EF4-FFF2-40B4-BE49-F238E27FC236}">
                <a16:creationId xmlns:a16="http://schemas.microsoft.com/office/drawing/2014/main" id="{62A0F075-54E5-4E14-879E-DEC9F55BB495}"/>
              </a:ext>
            </a:extLst>
          </p:cNvPr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1EA47232-6FA0-4F24-A658-D0852E82D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55C6FB20-034F-4D6D-965E-8647CD94B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65667D64-2E7B-45FD-ACED-C84723160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54850C-758A-42FE-9E03-45111D84AEDE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37471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B583F16F-83EA-475C-81F4-6C96085C0669}"/>
              </a:ext>
            </a:extLst>
          </p:cNvPr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027" name="Freeform 11">
            <a:extLst>
              <a:ext uri="{FF2B5EF4-FFF2-40B4-BE49-F238E27FC236}">
                <a16:creationId xmlns:a16="http://schemas.microsoft.com/office/drawing/2014/main" id="{AAFCDED3-1CE3-45D2-9432-75AA88DBAAFD}"/>
              </a:ext>
            </a:extLst>
          </p:cNvPr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A6580736-6388-4895-AB7A-7B09A49044C8}"/>
              </a:ext>
            </a:extLst>
          </p:cNvPr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1BA4379-E505-4F8C-92E0-696C16D6AF5D}"/>
              </a:ext>
            </a:extLst>
          </p:cNvPr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B8213A02-8686-40A9-97C3-517F518D1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>
            <a:extLst>
              <a:ext uri="{FF2B5EF4-FFF2-40B4-BE49-F238E27FC236}">
                <a16:creationId xmlns:a16="http://schemas.microsoft.com/office/drawing/2014/main" id="{4417FA53-BC6A-4FCF-BDAD-B110B912B4B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DA7911D1-A4C6-436A-9549-B953BC693D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cs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0CAFAA39-AAD5-440C-ACC0-BB871AF581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cs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97057EF8-EE91-4473-A89F-B624E657DF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228CCA7A-DCCB-43F2-8B93-64B2AAE98E20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4" r:id="rId1"/>
    <p:sldLayoutId id="2147484320" r:id="rId2"/>
    <p:sldLayoutId id="2147484325" r:id="rId3"/>
    <p:sldLayoutId id="2147484326" r:id="rId4"/>
    <p:sldLayoutId id="2147484327" r:id="rId5"/>
    <p:sldLayoutId id="2147484328" r:id="rId6"/>
    <p:sldLayoutId id="2147484321" r:id="rId7"/>
    <p:sldLayoutId id="2147484329" r:id="rId8"/>
    <p:sldLayoutId id="2147484330" r:id="rId9"/>
    <p:sldLayoutId id="2147484322" r:id="rId10"/>
    <p:sldLayoutId id="214748432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>
            <a:extLst>
              <a:ext uri="{FF2B5EF4-FFF2-40B4-BE49-F238E27FC236}">
                <a16:creationId xmlns:a16="http://schemas.microsoft.com/office/drawing/2014/main" id="{62B487E6-F189-478F-87E4-B4D327D6AE39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91451CF-FB79-47B7-913C-7CA49D88E485}" type="datetime1">
              <a:rPr lang="en-US" altLang="en-US" sz="1400" smtClean="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2/11/2021</a:t>
            </a:fld>
            <a:endParaRPr lang="en-MY" alt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219" name="Rectangle 6">
            <a:extLst>
              <a:ext uri="{FF2B5EF4-FFF2-40B4-BE49-F238E27FC236}">
                <a16:creationId xmlns:a16="http://schemas.microsoft.com/office/drawing/2014/main" id="{CC8339BB-EFBD-428D-8A91-981F35C764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4EF5517-F48E-4CC6-BD06-4B5A939F496A}" type="slidenum">
              <a:rPr lang="ar-SA" altLang="en-US" sz="140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1</a:t>
            </a:fld>
            <a:endParaRPr lang="en-MY" alt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220" name="WordArt 6">
            <a:extLst>
              <a:ext uri="{FF2B5EF4-FFF2-40B4-BE49-F238E27FC236}">
                <a16:creationId xmlns:a16="http://schemas.microsoft.com/office/drawing/2014/main" id="{F50792A4-8C67-4547-924B-64FA8F97710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3850" y="838200"/>
            <a:ext cx="8135938" cy="21336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rtl="1"/>
            <a:r>
              <a:rPr lang="ar-JO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 panose="020B0604020202020204" pitchFamily="34" charset="0"/>
              </a:rPr>
              <a:t>بِسْمِ اللّهِ الرَّحْمَنِ الرَّحِيمِ </a:t>
            </a:r>
            <a:endParaRPr lang="en-US" sz="3600" kern="10">
              <a:ln w="12700">
                <a:solidFill>
                  <a:srgbClr val="B2B2B2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9221" name="Picture 5" descr="http://i47.servimg.com/u/f47/11/37/34/39/110.gif">
            <a:extLst>
              <a:ext uri="{FF2B5EF4-FFF2-40B4-BE49-F238E27FC236}">
                <a16:creationId xmlns:a16="http://schemas.microsoft.com/office/drawing/2014/main" id="{5B9A7570-04F1-409C-924A-811FCD386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50" y="3200400"/>
            <a:ext cx="26860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7C7494-0FA3-447F-948C-967C12F314D6}"/>
              </a:ext>
            </a:extLst>
          </p:cNvPr>
          <p:cNvSpPr/>
          <p:nvPr/>
        </p:nvSpPr>
        <p:spPr>
          <a:xfrm>
            <a:off x="107950" y="549275"/>
            <a:ext cx="9036050" cy="39544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n-MY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Characteristics of an intervention study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intervention</a:t>
            </a: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2000" b="1" dirty="0">
                <a:latin typeface="Times New Roman" pitchFamily="18" charset="0"/>
                <a:cs typeface="Times New Roman" pitchFamily="18" charset="0"/>
              </a:rPr>
              <a:t>(the preventative or therapeutic measure) </a:t>
            </a: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being tested, is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allocated</a:t>
            </a:r>
            <a:r>
              <a:rPr lang="en-MY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by the </a:t>
            </a:r>
            <a:r>
              <a:rPr lang="en-MY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investigator</a:t>
            </a:r>
            <a:r>
              <a:rPr lang="en-MY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to a </a:t>
            </a: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group </a:t>
            </a:r>
            <a:r>
              <a:rPr lang="en-MY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of two or more </a:t>
            </a: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study subjects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Subjects are </a:t>
            </a: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followed prospectively </a:t>
            </a: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MY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compare</a:t>
            </a: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the</a:t>
            </a: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intervention vs. </a:t>
            </a:r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MY" sz="2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control</a:t>
            </a:r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MY" sz="2000" b="1" dirty="0">
                <a:latin typeface="Times New Roman" pitchFamily="18" charset="0"/>
                <a:cs typeface="Times New Roman" pitchFamily="18" charset="0"/>
              </a:rPr>
              <a:t>standard treatment, no treatment or placebo).</a:t>
            </a:r>
          </a:p>
          <a:p>
            <a:pPr algn="ctr">
              <a:defRPr/>
            </a:pPr>
            <a:endParaRPr lang="en-MY" sz="2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MY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main intervention study design is </a:t>
            </a:r>
          </a:p>
          <a:p>
            <a:pPr>
              <a:defRPr/>
            </a:pPr>
            <a:endParaRPr lang="en-MY" sz="2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MY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Randomised Controlled Trial (RCT).</a:t>
            </a:r>
          </a:p>
        </p:txBody>
      </p:sp>
      <p:pic>
        <p:nvPicPr>
          <p:cNvPr id="18435" name="Picture 24" descr="https://encrypted-tbn1.gstatic.com/images?q=tbn:ANd9GcSYnxadrqCGdDbkhrbUFsMYLCZ2fIYZKTC7dCw-vUy7GnPslWjHAA">
            <a:extLst>
              <a:ext uri="{FF2B5EF4-FFF2-40B4-BE49-F238E27FC236}">
                <a16:creationId xmlns:a16="http://schemas.microsoft.com/office/drawing/2014/main" id="{11EC3CEF-1EE0-4DD0-9A98-40211FC0F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3357563"/>
            <a:ext cx="1439862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CF1D68C8-BD8A-4FFB-BFEF-0AD3460B81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425" y="519113"/>
            <a:ext cx="8918575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algn="ctr">
              <a:buFont typeface="Wingdings" pitchFamily="2" charset="2"/>
              <a:buChar char="q"/>
              <a:defRPr/>
            </a:pPr>
            <a:r>
              <a:rPr lang="en-MY" sz="2800" b="1" dirty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Cross-over trials</a:t>
            </a:r>
          </a:p>
          <a:p>
            <a:pPr marL="457200" indent="-457200">
              <a:buFont typeface="Wingdings" pitchFamily="2" charset="2"/>
              <a:buChar char="v"/>
              <a:defRPr/>
            </a:pPr>
            <a:r>
              <a:rPr lang="en-MY" sz="2200" b="1" dirty="0">
                <a:latin typeface="Garamond" pitchFamily="18" charset="0"/>
                <a:cs typeface="Times New Roman" pitchFamily="18" charset="0"/>
              </a:rPr>
              <a:t>A pre-post clinical trial/cross-over trial </a:t>
            </a:r>
            <a:r>
              <a:rPr lang="en-MY" sz="2200" b="1" dirty="0">
                <a:solidFill>
                  <a:schemeClr val="accent4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is one in which the</a:t>
            </a:r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en-MY" sz="2200" b="1" dirty="0">
                <a:solidFill>
                  <a:schemeClr val="accent4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 subjects </a:t>
            </a:r>
            <a:r>
              <a:rPr lang="en-MY" sz="22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are first assigned </a:t>
            </a:r>
            <a:r>
              <a:rPr lang="en-MY" sz="2200" b="1" dirty="0">
                <a:latin typeface="Garamond" pitchFamily="18" charset="0"/>
                <a:cs typeface="Times New Roman" pitchFamily="18" charset="0"/>
              </a:rPr>
              <a:t>to the </a:t>
            </a:r>
            <a:r>
              <a:rPr lang="en-MY" sz="22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treatment group </a:t>
            </a:r>
            <a:r>
              <a:rPr lang="en-MY" sz="2200" dirty="0">
                <a:latin typeface="Garamond" pitchFamily="18" charset="0"/>
                <a:cs typeface="Times New Roman" pitchFamily="18" charset="0"/>
              </a:rPr>
              <a:t>and, </a:t>
            </a:r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en-MY" sz="2200" b="1" dirty="0">
                <a:solidFill>
                  <a:srgbClr val="7030A0"/>
                </a:solidFill>
                <a:latin typeface="Garamond" pitchFamily="18" charset="0"/>
                <a:cs typeface="Times New Roman" pitchFamily="18" charset="0"/>
              </a:rPr>
              <a:t>after a brief interval for cessation of residual effect of the drug</a:t>
            </a:r>
            <a:r>
              <a:rPr lang="en-MY" sz="2400" dirty="0">
                <a:cs typeface="Arial" charset="0"/>
              </a:rPr>
              <a:t> </a:t>
            </a:r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en-MY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MY" dirty="0">
                <a:latin typeface="Times New Roman" pitchFamily="18" charset="0"/>
                <a:cs typeface="Times New Roman" pitchFamily="18" charset="0"/>
              </a:rPr>
              <a:t>washout period to get rid of the effect of the first intervention and to allow each    participant to return to the baseline state)</a:t>
            </a:r>
            <a:endParaRPr lang="en-MY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en-MY" sz="2200" b="1" dirty="0">
                <a:solidFill>
                  <a:srgbClr val="40911F"/>
                </a:solidFill>
                <a:latin typeface="Garamond" pitchFamily="18" charset="0"/>
                <a:cs typeface="Times New Roman" pitchFamily="18" charset="0"/>
              </a:rPr>
              <a:t> shifted into the placebo /alternative group</a:t>
            </a:r>
            <a:r>
              <a:rPr lang="en-MY" sz="2200" dirty="0">
                <a:latin typeface="Garamond" pitchFamily="18" charset="0"/>
                <a:cs typeface="Times New Roman" pitchFamily="18" charset="0"/>
              </a:rPr>
              <a:t>. </a:t>
            </a:r>
          </a:p>
          <a:p>
            <a:pPr marL="457200" indent="-457200">
              <a:buFont typeface="Wingdings" pitchFamily="2" charset="2"/>
              <a:buChar char="v"/>
              <a:defRPr/>
            </a:pPr>
            <a:r>
              <a:rPr lang="en-MY" sz="2200" b="1" dirty="0">
                <a:latin typeface="Garamond" pitchFamily="18" charset="0"/>
                <a:cs typeface="Times New Roman" pitchFamily="18" charset="0"/>
              </a:rPr>
              <a:t>Thus, the subjects </a:t>
            </a:r>
            <a:r>
              <a:rPr lang="en-MY" sz="2200" b="1" dirty="0">
                <a:solidFill>
                  <a:srgbClr val="1414BC"/>
                </a:solidFill>
                <a:latin typeface="Garamond" pitchFamily="18" charset="0"/>
                <a:cs typeface="Times New Roman" pitchFamily="18" charset="0"/>
              </a:rPr>
              <a:t>act as their own control </a:t>
            </a:r>
            <a:r>
              <a:rPr lang="en-MY" sz="2200" b="1" dirty="0">
                <a:latin typeface="Garamond" pitchFamily="18" charset="0"/>
                <a:cs typeface="Times New Roman" pitchFamily="18" charset="0"/>
              </a:rPr>
              <a:t>at the end of</a:t>
            </a:r>
          </a:p>
          <a:p>
            <a:pPr>
              <a:defRPr/>
            </a:pPr>
            <a:r>
              <a:rPr lang="en-MY" sz="2200" b="1" dirty="0">
                <a:latin typeface="Garamond" pitchFamily="18" charset="0"/>
                <a:cs typeface="Times New Roman" pitchFamily="18" charset="0"/>
              </a:rPr>
              <a:t>                       the study</a:t>
            </a:r>
            <a:r>
              <a:rPr lang="en-MY" sz="2200" dirty="0">
                <a:latin typeface="Garamond" pitchFamily="18" charset="0"/>
                <a:cs typeface="Times New Roman" pitchFamily="18" charset="0"/>
              </a:rPr>
              <a:t>. </a:t>
            </a:r>
          </a:p>
          <a:p>
            <a:pPr marL="457200" indent="-457200" algn="ctr">
              <a:buFont typeface="Wingdings" pitchFamily="2" charset="2"/>
              <a:buChar char="v"/>
              <a:defRPr/>
            </a:pPr>
            <a:r>
              <a:rPr lang="en-MY" sz="2200" b="1" dirty="0">
                <a:latin typeface="Garamond" pitchFamily="18" charset="0"/>
                <a:cs typeface="Times New Roman" pitchFamily="18" charset="0"/>
              </a:rPr>
              <a:t>However, such studies </a:t>
            </a:r>
            <a:r>
              <a:rPr lang="en-MY" sz="2200" b="1" dirty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are not feasible </a:t>
            </a:r>
          </a:p>
          <a:p>
            <a:pPr marL="342900" indent="-342900" algn="ctr">
              <a:buFont typeface="Wingdings" pitchFamily="2" charset="2"/>
              <a:buChar char="Ø"/>
              <a:defRPr/>
            </a:pPr>
            <a:r>
              <a:rPr lang="en-MY" sz="2200" b="1" dirty="0">
                <a:latin typeface="Garamond" pitchFamily="18" charset="0"/>
                <a:cs typeface="Times New Roman" pitchFamily="18" charset="0"/>
              </a:rPr>
              <a:t>if there is mortality, or</a:t>
            </a:r>
          </a:p>
          <a:p>
            <a:pPr marL="342900" indent="-342900" algn="ctr">
              <a:buFont typeface="Wingdings" pitchFamily="2" charset="2"/>
              <a:buChar char="Ø"/>
              <a:defRPr/>
            </a:pPr>
            <a:r>
              <a:rPr lang="en-MY" sz="2200" b="1" dirty="0">
                <a:latin typeface="Garamond" pitchFamily="18" charset="0"/>
                <a:cs typeface="Times New Roman" pitchFamily="18" charset="0"/>
              </a:rPr>
              <a:t> if the disease is easily cured by one of the interventions</a:t>
            </a:r>
            <a:r>
              <a:rPr lang="en-MY" sz="2200" dirty="0">
                <a:latin typeface="Garamond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7CF98EC8-E003-4B8F-A519-F877323030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663" y="-11113"/>
            <a:ext cx="1985962" cy="50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MY" altLang="en-US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intervention study</a:t>
            </a:r>
          </a:p>
        </p:txBody>
      </p:sp>
      <p:sp>
        <p:nvSpPr>
          <p:cNvPr id="19460" name="Rectangle 1">
            <a:extLst>
              <a:ext uri="{FF2B5EF4-FFF2-40B4-BE49-F238E27FC236}">
                <a16:creationId xmlns:a16="http://schemas.microsoft.com/office/drawing/2014/main" id="{85DA5B26-E215-4014-AA3B-FBDADFBC6D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075" y="5084763"/>
            <a:ext cx="8675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MY" altLang="en-US" sz="2800">
                <a:solidFill>
                  <a:srgbClr val="7030A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The </a:t>
            </a:r>
            <a:r>
              <a:rPr lang="en-MY" altLang="en-US" sz="2800" b="1">
                <a:solidFill>
                  <a:srgbClr val="7030A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Randomised Controlled Study Design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F5E7BE0-0A87-4659-AAEE-A63686BE662B}"/>
              </a:ext>
            </a:extLst>
          </p:cNvPr>
          <p:cNvSpPr/>
          <p:nvPr/>
        </p:nvSpPr>
        <p:spPr>
          <a:xfrm>
            <a:off x="60325" y="544513"/>
            <a:ext cx="9145588" cy="68643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v"/>
              <a:defRPr/>
            </a:pP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is considered as the </a:t>
            </a: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most rigorous </a:t>
            </a: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method of determining whether a</a:t>
            </a:r>
          </a:p>
          <a:p>
            <a:pPr>
              <a:defRPr/>
            </a:pPr>
            <a:endParaRPr lang="en-MY" sz="22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cause-effect relationship </a:t>
            </a: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exists between an </a:t>
            </a:r>
            <a:r>
              <a:rPr lang="en-MY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intervention</a:t>
            </a:r>
            <a:r>
              <a:rPr lang="en-MY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MY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outcome</a:t>
            </a:r>
            <a:r>
              <a:rPr lang="en-MY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endParaRPr lang="en-MY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en-MY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strength </a:t>
            </a:r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the RCT lies in the </a:t>
            </a:r>
            <a:r>
              <a:rPr lang="en-MY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process of </a:t>
            </a: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randomisation</a:t>
            </a:r>
            <a:r>
              <a:rPr lang="en-MY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that is</a:t>
            </a: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unique </a:t>
            </a:r>
            <a:r>
              <a:rPr lang="en-MY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 this type of epidemiological study design.</a:t>
            </a:r>
          </a:p>
          <a:p>
            <a:pPr>
              <a:defRPr/>
            </a:pPr>
            <a:endParaRPr lang="en-MY" sz="2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Generally, in a randomised controlled trial,</a:t>
            </a: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study participants </a:t>
            </a:r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randomly assigned </a:t>
            </a:r>
            <a:r>
              <a:rPr lang="en-MY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one of two groups</a:t>
            </a:r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 typeface="Wingdings" pitchFamily="2" charset="2"/>
              <a:buChar char="v"/>
              <a:defRPr/>
            </a:pPr>
            <a:endParaRPr lang="en-MY" sz="2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experimental group </a:t>
            </a:r>
            <a:r>
              <a:rPr lang="en-MY" sz="22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receiving the intervention </a:t>
            </a: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that is being tested </a:t>
            </a:r>
          </a:p>
          <a:p>
            <a:pPr marL="342900" indent="-342900" algn="ctr">
              <a:buFont typeface="Wingdings" pitchFamily="2" charset="2"/>
              <a:buChar char="Ø"/>
              <a:defRPr/>
            </a:pPr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and a </a:t>
            </a:r>
            <a:r>
              <a:rPr lang="en-MY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comparison group </a:t>
            </a:r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controls</a:t>
            </a:r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which receives a </a:t>
            </a:r>
            <a:r>
              <a:rPr lang="en-MY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conventional t</a:t>
            </a: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reatment or </a:t>
            </a:r>
            <a:r>
              <a:rPr lang="en-MY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placebo. </a:t>
            </a: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These groups are </a:t>
            </a: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then followed prospectively </a:t>
            </a: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to assess the </a:t>
            </a: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effectiveness </a:t>
            </a:r>
            <a:r>
              <a:rPr lang="en-MY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of the intervention </a:t>
            </a: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compared</a:t>
            </a: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 with the </a:t>
            </a: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standard</a:t>
            </a: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placebo</a:t>
            </a: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 treatment.</a:t>
            </a:r>
          </a:p>
          <a:p>
            <a:pPr marL="342900" indent="-342900" algn="ctr">
              <a:buFont typeface="Wingdings" pitchFamily="2" charset="2"/>
              <a:buChar char="Ø"/>
              <a:defRPr/>
            </a:pPr>
            <a:endParaRPr lang="en-US" sz="2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Wingdings" pitchFamily="2" charset="2"/>
              <a:buChar char="Ø"/>
              <a:defRPr/>
            </a:pPr>
            <a:endParaRPr lang="en-US" sz="2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Wingdings" pitchFamily="2" charset="2"/>
              <a:buChar char="Ø"/>
              <a:defRPr/>
            </a:pPr>
            <a:endParaRPr lang="en-US" sz="2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Wingdings" pitchFamily="2" charset="2"/>
              <a:buChar char="Ø"/>
              <a:defRPr/>
            </a:pPr>
            <a:endParaRPr lang="en-MY" sz="2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7EFF7199-64DF-43DF-AE02-09102C872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4288"/>
            <a:ext cx="64801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MY" alt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Randomised controlled trials (</a:t>
            </a:r>
            <a:r>
              <a:rPr lang="en-MY" altLang="en-US" sz="3200" b="1">
                <a:latin typeface="Garamond" panose="02020404030301010803" pitchFamily="18" charset="0"/>
                <a:cs typeface="Times New Roman" panose="02020603050405020304" pitchFamily="18" charset="0"/>
              </a:rPr>
              <a:t>RCT)</a:t>
            </a:r>
            <a:endParaRPr lang="en-MY" altLang="en-US" sz="32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4" name="Picture 2">
            <a:extLst>
              <a:ext uri="{FF2B5EF4-FFF2-40B4-BE49-F238E27FC236}">
                <a16:creationId xmlns:a16="http://schemas.microsoft.com/office/drawing/2014/main" id="{7FDD0357-C114-450F-8EDC-A903CCE16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4288"/>
            <a:ext cx="114935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6" descr="Clinical Trial">
            <a:extLst>
              <a:ext uri="{FF2B5EF4-FFF2-40B4-BE49-F238E27FC236}">
                <a16:creationId xmlns:a16="http://schemas.microsoft.com/office/drawing/2014/main" id="{FE6688E7-1549-432B-BE01-E65776752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788" y="5300663"/>
            <a:ext cx="19907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Arrow 2">
            <a:extLst>
              <a:ext uri="{FF2B5EF4-FFF2-40B4-BE49-F238E27FC236}">
                <a16:creationId xmlns:a16="http://schemas.microsoft.com/office/drawing/2014/main" id="{892CCB3B-5BD6-4E7D-B60A-C67C0C12862E}"/>
              </a:ext>
            </a:extLst>
          </p:cNvPr>
          <p:cNvSpPr/>
          <p:nvPr/>
        </p:nvSpPr>
        <p:spPr>
          <a:xfrm>
            <a:off x="7812088" y="6308725"/>
            <a:ext cx="977900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MY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>
            <a:extLst>
              <a:ext uri="{FF2B5EF4-FFF2-40B4-BE49-F238E27FC236}">
                <a16:creationId xmlns:a16="http://schemas.microsoft.com/office/drawing/2014/main" id="{02076620-80E7-4950-817D-CEF863529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7950" y="727075"/>
            <a:ext cx="914400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q"/>
              <a:defRPr/>
            </a:pP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random allocation </a:t>
            </a: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of subjects is used to</a:t>
            </a: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>
              <a:buFont typeface="Wingdings" pitchFamily="2" charset="2"/>
              <a:buChar char="q"/>
              <a:defRPr/>
            </a:pP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ensure </a:t>
            </a: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that the </a:t>
            </a: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intervention </a:t>
            </a: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control </a:t>
            </a: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groups are </a:t>
            </a: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similar </a:t>
            </a:r>
          </a:p>
          <a:p>
            <a:pPr>
              <a:defRPr/>
            </a:pP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in all respects </a:t>
            </a:r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(distribution of potential confounding factors) </a:t>
            </a: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with the </a:t>
            </a: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exception of the </a:t>
            </a:r>
            <a:r>
              <a:rPr lang="en-MY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therapeutic </a:t>
            </a:r>
            <a:r>
              <a:rPr lang="en-MY" sz="2100" b="1" dirty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MY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preventative measure </a:t>
            </a:r>
            <a:r>
              <a:rPr lang="en-MY" sz="2100" b="1" dirty="0">
                <a:latin typeface="Times New Roman" pitchFamily="18" charset="0"/>
                <a:cs typeface="Times New Roman" pitchFamily="18" charset="0"/>
              </a:rPr>
              <a:t>being tested</a:t>
            </a:r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The choice of </a:t>
            </a: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comparison treatments </a:t>
            </a: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may include an </a:t>
            </a: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existing standard treatment or </a:t>
            </a: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a placebo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400" b="1" i="1" dirty="0">
                <a:latin typeface="Garamond" pitchFamily="18" charset="0"/>
                <a:cs typeface="Times New Roman" pitchFamily="18" charset="0"/>
              </a:rPr>
              <a:t>(</a:t>
            </a:r>
            <a:r>
              <a:rPr lang="en-MY" b="1" i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a treatment which resembles the intervention treatment in </a:t>
            </a:r>
          </a:p>
          <a:p>
            <a:pPr>
              <a:defRPr/>
            </a:pPr>
            <a:r>
              <a:rPr lang="en-MY" b="1" i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                                  all respects except that it contains no active ingredients</a:t>
            </a:r>
          </a:p>
        </p:txBody>
      </p:sp>
      <p:sp>
        <p:nvSpPr>
          <p:cNvPr id="21507" name="Rectangle 1">
            <a:extLst>
              <a:ext uri="{FF2B5EF4-FFF2-40B4-BE49-F238E27FC236}">
                <a16:creationId xmlns:a16="http://schemas.microsoft.com/office/drawing/2014/main" id="{B489E059-E90B-426E-BAFE-1F5242E049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115888"/>
            <a:ext cx="4560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MY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Cont. …Randomised controlled trials (</a:t>
            </a:r>
            <a:r>
              <a:rPr lang="en-MY" altLang="en-US" b="1">
                <a:latin typeface="Garamond" panose="02020404030301010803" pitchFamily="18" charset="0"/>
                <a:cs typeface="Times New Roman" panose="02020603050405020304" pitchFamily="18" charset="0"/>
              </a:rPr>
              <a:t>RCT)</a:t>
            </a:r>
            <a:endParaRPr lang="en-MY" altLang="en-US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2F46D08-296D-424A-A5B9-8E74108326F5}"/>
              </a:ext>
            </a:extLst>
          </p:cNvPr>
          <p:cNvSpPr/>
          <p:nvPr/>
        </p:nvSpPr>
        <p:spPr>
          <a:xfrm>
            <a:off x="300038" y="692150"/>
            <a:ext cx="8847137" cy="51704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  <a:defRPr/>
            </a:pPr>
            <a:r>
              <a:rPr lang="en-MY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Development of a comprehensive </a:t>
            </a: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study protocol. </a:t>
            </a:r>
          </a:p>
          <a:p>
            <a:pPr>
              <a:defRPr/>
            </a:pPr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MY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 study protocol will include</a:t>
            </a: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defRPr/>
            </a:pPr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Aim and Rationale of the trial</a:t>
            </a:r>
          </a:p>
          <a:p>
            <a:pPr>
              <a:defRPr/>
            </a:pP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- Proposed methodology/data collection</a:t>
            </a:r>
          </a:p>
          <a:p>
            <a:pPr>
              <a:defRPr/>
            </a:pP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- Definition of the hypothesis</a:t>
            </a:r>
          </a:p>
          <a:p>
            <a:pPr>
              <a:defRPr/>
            </a:pP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Ethical considerations</a:t>
            </a:r>
          </a:p>
          <a:p>
            <a:pPr>
              <a:defRPr/>
            </a:pP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- Background/review of published literature</a:t>
            </a:r>
          </a:p>
          <a:p>
            <a:pPr>
              <a:defRPr/>
            </a:pP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- Quality assurance and safety</a:t>
            </a:r>
          </a:p>
          <a:p>
            <a:pPr>
              <a:defRPr/>
            </a:pPr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Treatment schedules, dosage, toxicity data etc</a:t>
            </a:r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en-MY" sz="22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MY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Formulation of hypothesis.</a:t>
            </a:r>
          </a:p>
          <a:p>
            <a:pPr>
              <a:defRPr/>
            </a:pPr>
            <a:r>
              <a:rPr lang="en-MY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MY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Objectives of the trial.</a:t>
            </a:r>
          </a:p>
          <a:p>
            <a:pPr>
              <a:defRPr/>
            </a:pPr>
            <a:r>
              <a:rPr lang="en-MY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MY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Sample size calculations</a:t>
            </a:r>
            <a:r>
              <a:rPr lang="en-MY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en-MY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MY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Define </a:t>
            </a: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reference population.</a:t>
            </a:r>
          </a:p>
          <a:p>
            <a:pPr>
              <a:defRPr/>
            </a:pPr>
            <a:r>
              <a:rPr lang="en-MY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MY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Choice of </a:t>
            </a: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comparison </a:t>
            </a:r>
            <a:r>
              <a:rPr lang="en-MY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treatment</a:t>
            </a:r>
            <a:r>
              <a:rPr lang="en-MY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algn="ctr">
              <a:defRPr/>
            </a:pP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MY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placebo</a:t>
            </a: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MY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current</a:t>
            </a: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 available best </a:t>
            </a:r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treatment.</a:t>
            </a:r>
            <a:endParaRPr lang="en-MY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AB9EA80C-7530-46E0-A018-6619EC63B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68275"/>
            <a:ext cx="6337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MY" alt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Basic Outline Of The Design Of  RCT</a:t>
            </a:r>
          </a:p>
        </p:txBody>
      </p:sp>
      <p:pic>
        <p:nvPicPr>
          <p:cNvPr id="22532" name="Picture 2">
            <a:extLst>
              <a:ext uri="{FF2B5EF4-FFF2-40B4-BE49-F238E27FC236}">
                <a16:creationId xmlns:a16="http://schemas.microsoft.com/office/drawing/2014/main" id="{4EAA0CE2-8840-4380-8367-D35677702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513" y="3644900"/>
            <a:ext cx="1292225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5" descr="Clinical Trial Experiment of a New Product">
            <a:extLst>
              <a:ext uri="{FF2B5EF4-FFF2-40B4-BE49-F238E27FC236}">
                <a16:creationId xmlns:a16="http://schemas.microsoft.com/office/drawing/2014/main" id="{DA6FE9B8-3632-4FE2-B6CD-ECE9EB372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1700213"/>
            <a:ext cx="1954213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4" descr="Miscellaneous Drugs">
            <a:extLst>
              <a:ext uri="{FF2B5EF4-FFF2-40B4-BE49-F238E27FC236}">
                <a16:creationId xmlns:a16="http://schemas.microsoft.com/office/drawing/2014/main" id="{1F3A1B1F-307E-4FB3-84A8-62D85F758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632941">
            <a:off x="7750176" y="5395912"/>
            <a:ext cx="5461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>
            <a:extLst>
              <a:ext uri="{FF2B5EF4-FFF2-40B4-BE49-F238E27FC236}">
                <a16:creationId xmlns:a16="http://schemas.microsoft.com/office/drawing/2014/main" id="{FD898E54-E8B9-478C-93A1-14AC83AA16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13" y="742950"/>
            <a:ext cx="8239125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Selection </a:t>
            </a: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of </a:t>
            </a:r>
          </a:p>
          <a:p>
            <a:pPr>
              <a:defRPr/>
            </a:pPr>
            <a:r>
              <a:rPr lang="en-MY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intervention</a:t>
            </a: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MY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control</a:t>
            </a: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 groups</a:t>
            </a:r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defRPr/>
            </a:pPr>
            <a:r>
              <a:rPr lang="en-MY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including</a:t>
            </a: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 source, </a:t>
            </a:r>
          </a:p>
          <a:p>
            <a:pPr>
              <a:defRPr/>
            </a:pPr>
            <a:r>
              <a:rPr lang="en-MY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inclusion</a:t>
            </a:r>
            <a:r>
              <a:rPr lang="en-MY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MY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exclusion criteria</a:t>
            </a: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, and</a:t>
            </a:r>
          </a:p>
          <a:p>
            <a:pPr>
              <a:defRPr/>
            </a:pP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MY" sz="2200" b="1" dirty="0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methods of recruitment</a:t>
            </a:r>
            <a:endParaRPr lang="en-MY" sz="22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en-MY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Informed </a:t>
            </a: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consent</a:t>
            </a:r>
            <a:r>
              <a:rPr lang="en-MY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procedures.</a:t>
            </a:r>
          </a:p>
          <a:p>
            <a:pPr>
              <a:defRPr/>
            </a:pPr>
            <a:endParaRPr lang="en-MY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. Collection of </a:t>
            </a: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baseline measurements</a:t>
            </a: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, including;</a:t>
            </a:r>
          </a:p>
          <a:p>
            <a:pPr>
              <a:defRPr/>
            </a:pP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              all variables considered</a:t>
            </a:r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 or</a:t>
            </a:r>
          </a:p>
          <a:p>
            <a:pPr>
              <a:defRPr/>
            </a:pP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              known to affect the outcome(s) of interest.</a:t>
            </a:r>
          </a:p>
          <a:p>
            <a:pPr>
              <a:defRPr/>
            </a:pPr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Random allocation </a:t>
            </a:r>
            <a:r>
              <a:rPr lang="en-MY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of study participants</a:t>
            </a:r>
            <a:r>
              <a:rPr lang="en-MY" sz="2200" dirty="0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to treatment groups</a:t>
            </a:r>
          </a:p>
          <a:p>
            <a:pPr>
              <a:defRPr/>
            </a:pP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en-MY" sz="2200" b="1" dirty="0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MY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standard or placebo </a:t>
            </a: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vs. new</a:t>
            </a:r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defRPr/>
            </a:pPr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MY" sz="2200" b="1" dirty="0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Follow-up of all treatment </a:t>
            </a:r>
            <a:r>
              <a:rPr lang="en-MY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groups</a:t>
            </a:r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with assessment of </a:t>
            </a:r>
            <a:r>
              <a:rPr lang="en-MY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outcomes</a:t>
            </a: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 algn="ctr">
              <a:buFont typeface="Wingdings" pitchFamily="2" charset="2"/>
              <a:buChar char="ü"/>
              <a:defRPr/>
            </a:pP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MY" sz="2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continuously or</a:t>
            </a:r>
          </a:p>
          <a:p>
            <a:pPr marL="457200" indent="-457200" algn="ctr">
              <a:buFont typeface="Wingdings" pitchFamily="2" charset="2"/>
              <a:buChar char="ü"/>
              <a:defRPr/>
            </a:pPr>
            <a:r>
              <a:rPr lang="en-MY" sz="2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intermittently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F8743489-893E-427A-8FD1-A97ABD4E0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9075"/>
            <a:ext cx="8712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MY" alt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Con…Basic outline of the design of a randomised controlled trial</a:t>
            </a:r>
          </a:p>
        </p:txBody>
      </p:sp>
      <p:pic>
        <p:nvPicPr>
          <p:cNvPr id="23556" name="Picture 2">
            <a:extLst>
              <a:ext uri="{FF2B5EF4-FFF2-40B4-BE49-F238E27FC236}">
                <a16:creationId xmlns:a16="http://schemas.microsoft.com/office/drawing/2014/main" id="{8266FA27-5F3E-427B-823C-BF2A8FFEB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57175"/>
            <a:ext cx="1081088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7" name="Picture 4" descr="Miscellaneous Drugs">
            <a:extLst>
              <a:ext uri="{FF2B5EF4-FFF2-40B4-BE49-F238E27FC236}">
                <a16:creationId xmlns:a16="http://schemas.microsoft.com/office/drawing/2014/main" id="{AC674B52-1965-419C-B0F7-D86E3615A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6148388"/>
            <a:ext cx="158432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>
            <a:extLst>
              <a:ext uri="{FF2B5EF4-FFF2-40B4-BE49-F238E27FC236}">
                <a16:creationId xmlns:a16="http://schemas.microsoft.com/office/drawing/2014/main" id="{2BF4D2E0-5CBE-45D1-A0F2-2DE645C10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038" y="536575"/>
            <a:ext cx="8964612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MY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12. </a:t>
            </a:r>
            <a:r>
              <a:rPr lang="en-MY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Monitor</a:t>
            </a:r>
            <a:r>
              <a:rPr lang="en-MY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altLang="en-US" sz="2200" b="1">
                <a:solidFill>
                  <a:srgbClr val="141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compliance</a:t>
            </a:r>
            <a:r>
              <a:rPr lang="en-MY" altLang="en-US" sz="220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MY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altLang="en-US" sz="2200" b="1">
                <a:solidFill>
                  <a:srgbClr val="141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losses to follow-up</a:t>
            </a:r>
            <a:r>
              <a:rPr lang="en-MY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MY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MY" altLang="en-US" sz="220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MY" altLang="en-US" sz="2200" b="1">
                <a:solidFill>
                  <a:srgbClr val="141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Interim analysis</a:t>
            </a:r>
            <a:r>
              <a:rPr lang="en-MY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MY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14. </a:t>
            </a:r>
            <a:r>
              <a:rPr lang="en-MY" altLang="en-US" sz="2200" b="1">
                <a:solidFill>
                  <a:srgbClr val="141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r>
              <a:rPr lang="en-MY" altLang="en-US" sz="220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MY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comparison of treatment groups</a:t>
            </a:r>
            <a:r>
              <a:rPr lang="en-MY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MY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15. </a:t>
            </a:r>
            <a:r>
              <a:rPr lang="en-MY" altLang="en-US" sz="2200" b="1">
                <a:solidFill>
                  <a:srgbClr val="141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Interpretation </a:t>
            </a:r>
            <a:r>
              <a:rPr lang="en-MY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MY" alt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assess the strength of effect</a:t>
            </a:r>
            <a:r>
              <a:rPr lang="en-MY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eaLnBrk="1" hangingPunct="1"/>
            <a:r>
              <a:rPr lang="en-MY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 alternative </a:t>
            </a:r>
            <a:r>
              <a:rPr lang="en-MY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explanations  such</a:t>
            </a:r>
          </a:p>
          <a:p>
            <a:pPr eaLnBrk="1" hangingPunct="1"/>
            <a:r>
              <a:rPr lang="en-MY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 as sampling variation, bias).</a:t>
            </a:r>
          </a:p>
          <a:p>
            <a:pPr eaLnBrk="1" hangingPunct="1"/>
            <a:r>
              <a:rPr lang="en-MY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16. </a:t>
            </a:r>
            <a:r>
              <a:rPr lang="en-MY" alt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Publication</a:t>
            </a:r>
            <a:r>
              <a:rPr lang="en-MY" altLang="en-US" sz="2200" b="1">
                <a:solidFill>
                  <a:srgbClr val="141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4579" name="Picture 4" descr="Miscellaneous Drugs">
            <a:extLst>
              <a:ext uri="{FF2B5EF4-FFF2-40B4-BE49-F238E27FC236}">
                <a16:creationId xmlns:a16="http://schemas.microsoft.com/office/drawing/2014/main" id="{01EDCAFB-E08D-4C49-B998-6EE348C15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-3175"/>
            <a:ext cx="1042987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2">
            <a:extLst>
              <a:ext uri="{FF2B5EF4-FFF2-40B4-BE49-F238E27FC236}">
                <a16:creationId xmlns:a16="http://schemas.microsoft.com/office/drawing/2014/main" id="{08BF93B6-7E35-4FA0-84E1-3616812292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700"/>
            <a:ext cx="8712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MY" alt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Con…Basic outline of the design of a randomised controlled trial</a:t>
            </a:r>
          </a:p>
        </p:txBody>
      </p:sp>
      <p:pic>
        <p:nvPicPr>
          <p:cNvPr id="24581" name="Picture 2">
            <a:extLst>
              <a:ext uri="{FF2B5EF4-FFF2-40B4-BE49-F238E27FC236}">
                <a16:creationId xmlns:a16="http://schemas.microsoft.com/office/drawing/2014/main" id="{E7301972-A0A3-4950-977C-85FA2D575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900" y="1916113"/>
            <a:ext cx="5256213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2" name="Rectangle 2">
            <a:extLst>
              <a:ext uri="{FF2B5EF4-FFF2-40B4-BE49-F238E27FC236}">
                <a16:creationId xmlns:a16="http://schemas.microsoft.com/office/drawing/2014/main" id="{283BC518-C6C1-4C31-84E7-C98B5464B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53163"/>
            <a:ext cx="9144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MY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Figure 1. </a:t>
            </a:r>
            <a:r>
              <a:rPr lang="en-MY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General outline of a two armed randomised controlled trial</a:t>
            </a:r>
            <a:r>
              <a:rPr lang="en-MY" altLang="en-US"/>
              <a:t>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3E372B-E876-4F2B-A2B5-53A799D7AFF8}"/>
              </a:ext>
            </a:extLst>
          </p:cNvPr>
          <p:cNvSpPr/>
          <p:nvPr/>
        </p:nvSpPr>
        <p:spPr>
          <a:xfrm>
            <a:off x="0" y="50800"/>
            <a:ext cx="9258300" cy="60325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MY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              Randomisation</a:t>
            </a:r>
          </a:p>
          <a:p>
            <a:pPr>
              <a:defRPr/>
            </a:pPr>
            <a:r>
              <a:rPr lang="en-MY" sz="2800" b="1" dirty="0">
                <a:solidFill>
                  <a:srgbClr val="1414BC"/>
                </a:solidFill>
                <a:latin typeface="Garamond" pitchFamily="18" charset="0"/>
                <a:cs typeface="Times New Roman" pitchFamily="18" charset="0"/>
              </a:rPr>
              <a:t>      </a:t>
            </a: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The aim of randomisation </a:t>
            </a: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 to ensure </a:t>
            </a: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that 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Any observed differences </a:t>
            </a: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between the treatment </a:t>
            </a: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groups </a:t>
            </a: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MY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due to differences in</a:t>
            </a:r>
            <a:r>
              <a:rPr lang="en-MY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treatment </a:t>
            </a:r>
            <a:r>
              <a:rPr lang="en-MY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alone</a:t>
            </a: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and not due to the effects of confounding </a:t>
            </a: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(known or unknown) </a:t>
            </a:r>
            <a:r>
              <a:rPr lang="en-MY" sz="2200" b="1" dirty="0">
                <a:solidFill>
                  <a:srgbClr val="1414BC"/>
                </a:solidFill>
                <a:latin typeface="Times New Roman" pitchFamily="18" charset="0"/>
                <a:cs typeface="Times New Roman" pitchFamily="18" charset="0"/>
              </a:rPr>
              <a:t>or bias</a:t>
            </a: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endParaRPr lang="en-MY" sz="22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MY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Groups are similar </a:t>
            </a:r>
            <a:r>
              <a:rPr lang="en-MY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 all respects </a:t>
            </a: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with the </a:t>
            </a: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exception of the intervention </a:t>
            </a: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under investigation</a:t>
            </a:r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endParaRPr lang="en-MY" sz="2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en-MY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MY" sz="22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Methods of random </a:t>
            </a:r>
            <a:r>
              <a:rPr lang="en-MY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allocation </a:t>
            </a: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are used to 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MY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ensure that </a:t>
            </a: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all study participants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MY" sz="2200" b="1" dirty="0">
                <a:solidFill>
                  <a:srgbClr val="1414BC"/>
                </a:solidFill>
                <a:latin typeface="Times New Roman" pitchFamily="18" charset="0"/>
                <a:cs typeface="Times New Roman" pitchFamily="18" charset="0"/>
              </a:rPr>
              <a:t>ave the</a:t>
            </a:r>
            <a:r>
              <a:rPr lang="en-MY" sz="2200" dirty="0">
                <a:solidFill>
                  <a:srgbClr val="1414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same chance</a:t>
            </a:r>
            <a:r>
              <a:rPr lang="en-MY" sz="2200" dirty="0">
                <a:solidFill>
                  <a:srgbClr val="1414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2200" b="1" dirty="0">
                <a:solidFill>
                  <a:srgbClr val="1414BC"/>
                </a:solidFill>
                <a:latin typeface="Times New Roman" pitchFamily="18" charset="0"/>
                <a:cs typeface="Times New Roman" pitchFamily="18" charset="0"/>
              </a:rPr>
              <a:t>of allocation to the </a:t>
            </a:r>
            <a:r>
              <a:rPr lang="en-MY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treatment or control group</a:t>
            </a:r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and that  the likelihood </a:t>
            </a: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receiving an intervention</a:t>
            </a:r>
            <a:r>
              <a:rPr lang="en-MY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equal regardless</a:t>
            </a:r>
          </a:p>
          <a:p>
            <a:pPr>
              <a:defRPr/>
            </a:pP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of when the participant entered the study. </a:t>
            </a: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Therefore</a:t>
            </a:r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the probability of any participant </a:t>
            </a: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receiving the intervention</a:t>
            </a: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 or the </a:t>
            </a: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standard treatment/placebo </a:t>
            </a: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is </a:t>
            </a: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en-MY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independent</a:t>
            </a: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 of any other participant being assigned that treatment.</a:t>
            </a:r>
            <a:endParaRPr lang="en-MY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3" name="Picture 2">
            <a:extLst>
              <a:ext uri="{FF2B5EF4-FFF2-40B4-BE49-F238E27FC236}">
                <a16:creationId xmlns:a16="http://schemas.microsoft.com/office/drawing/2014/main" id="{81A4EC48-D006-4B38-8601-C5D5879D2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85725"/>
            <a:ext cx="147637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ight Arrow 2">
            <a:extLst>
              <a:ext uri="{FF2B5EF4-FFF2-40B4-BE49-F238E27FC236}">
                <a16:creationId xmlns:a16="http://schemas.microsoft.com/office/drawing/2014/main" id="{1E988C0A-4CB5-469B-9E4C-2C2A691C750F}"/>
              </a:ext>
            </a:extLst>
          </p:cNvPr>
          <p:cNvSpPr/>
          <p:nvPr/>
        </p:nvSpPr>
        <p:spPr>
          <a:xfrm>
            <a:off x="8243888" y="6092825"/>
            <a:ext cx="1050925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MY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>
            <a:extLst>
              <a:ext uri="{FF2B5EF4-FFF2-40B4-BE49-F238E27FC236}">
                <a16:creationId xmlns:a16="http://schemas.microsoft.com/office/drawing/2014/main" id="{CD0AF271-653C-4561-B50B-D767D4410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0" y="373063"/>
            <a:ext cx="910907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Ø"/>
              <a:defRPr/>
            </a:pPr>
            <a:r>
              <a:rPr lang="en-MY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assignment of study subjects </a:t>
            </a:r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to each intervention is </a:t>
            </a:r>
          </a:p>
          <a:p>
            <a:pPr>
              <a:defRPr/>
            </a:pP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determined by </a:t>
            </a:r>
            <a:r>
              <a:rPr lang="en-MY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formal (strict) chance process</a:t>
            </a:r>
            <a:r>
              <a:rPr lang="en-MY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and 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cannot be</a:t>
            </a: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predicted</a:t>
            </a: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 or i</a:t>
            </a: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nfluenced </a:t>
            </a: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by the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       investigator or participant.</a:t>
            </a:r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endParaRPr lang="en-MY" sz="22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MY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 a well designed RCT, random allocation is determined in advance.</a:t>
            </a:r>
          </a:p>
        </p:txBody>
      </p:sp>
      <p:sp>
        <p:nvSpPr>
          <p:cNvPr id="26627" name="Rectangle 1">
            <a:extLst>
              <a:ext uri="{FF2B5EF4-FFF2-40B4-BE49-F238E27FC236}">
                <a16:creationId xmlns:a16="http://schemas.microsoft.com/office/drawing/2014/main" id="{678E98CD-9D1B-447C-BAC8-179B7BF1D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7250" y="4763"/>
            <a:ext cx="24018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MY" altLang="en-US" b="1">
                <a:solidFill>
                  <a:srgbClr val="C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Cont. ..Randomisation</a:t>
            </a: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94B926CF-D25D-4813-A4DD-CB2A637E00B8}"/>
              </a:ext>
            </a:extLst>
          </p:cNvPr>
          <p:cNvSpPr/>
          <p:nvPr/>
        </p:nvSpPr>
        <p:spPr>
          <a:xfrm>
            <a:off x="7667625" y="6237288"/>
            <a:ext cx="979488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MY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45DC750-EA75-409E-9611-35291324B571}"/>
              </a:ext>
            </a:extLst>
          </p:cNvPr>
          <p:cNvSpPr/>
          <p:nvPr/>
        </p:nvSpPr>
        <p:spPr>
          <a:xfrm>
            <a:off x="168275" y="2636838"/>
            <a:ext cx="8972550" cy="39084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ctr">
              <a:buFont typeface="Wingdings" pitchFamily="2" charset="2"/>
              <a:buChar char="q"/>
              <a:defRPr/>
            </a:pPr>
            <a:r>
              <a:rPr lang="en-MY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Advantages of randomisation</a:t>
            </a:r>
          </a:p>
          <a:p>
            <a:pPr marL="457200" indent="-457200">
              <a:buFont typeface="Wingdings" pitchFamily="2" charset="2"/>
              <a:buChar char="v"/>
              <a:defRPr/>
            </a:pPr>
            <a:r>
              <a:rPr lang="en-MY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Eliminates confounding </a:t>
            </a:r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tends to </a:t>
            </a:r>
            <a:r>
              <a:rPr lang="en-MY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create groups that are comparable(similar) for all factors </a:t>
            </a:r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that </a:t>
            </a: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influence outcome, known, unknown or difficult to measure.</a:t>
            </a:r>
          </a:p>
          <a:p>
            <a:pPr marL="457200" indent="-457200">
              <a:buFont typeface="Wingdings" pitchFamily="2" charset="2"/>
              <a:buChar char="v"/>
              <a:defRPr/>
            </a:pPr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Therefore, the only </a:t>
            </a: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difference </a:t>
            </a:r>
            <a:r>
              <a:rPr lang="en-MY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between the groups</a:t>
            </a: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en-MY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should be the intervention</a:t>
            </a:r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 typeface="Wingdings" pitchFamily="2" charset="2"/>
              <a:buChar char="v"/>
              <a:defRPr/>
            </a:pPr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MY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Eliminates selection bias</a:t>
            </a:r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 typeface="Wingdings" pitchFamily="2" charset="2"/>
              <a:buChar char="v"/>
              <a:defRPr/>
            </a:pPr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MY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Gives validity in statistical </a:t>
            </a:r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tests based on probability theory.</a:t>
            </a:r>
          </a:p>
          <a:p>
            <a:pPr marL="457200" indent="-457200">
              <a:buFont typeface="Wingdings" pitchFamily="2" charset="2"/>
              <a:buChar char="v"/>
              <a:defRPr/>
            </a:pPr>
            <a:r>
              <a:rPr lang="en-MY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Any baseline differences that exist </a:t>
            </a: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between study groups </a:t>
            </a:r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MY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attributable to chance </a:t>
            </a:r>
            <a:r>
              <a:rPr lang="en-MY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rather than </a:t>
            </a:r>
            <a:r>
              <a:rPr lang="en-MY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bias</a:t>
            </a: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>
              <a:defRPr/>
            </a:pP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  Though this should still be considered as a potential </a:t>
            </a:r>
            <a:r>
              <a:rPr lang="en-MY" b="1" dirty="0">
                <a:latin typeface="Times New Roman" pitchFamily="18" charset="0"/>
                <a:cs typeface="Times New Roman" pitchFamily="18" charset="0"/>
              </a:rPr>
              <a:t>concern.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>
            <a:extLst>
              <a:ext uri="{FF2B5EF4-FFF2-40B4-BE49-F238E27FC236}">
                <a16:creationId xmlns:a16="http://schemas.microsoft.com/office/drawing/2014/main" id="{CD0AE224-F563-4F90-956E-BE9CFE39E3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275" y="260350"/>
            <a:ext cx="8712200" cy="1016000"/>
          </a:xfrm>
          <a:prstGeom prst="rect">
            <a:avLst/>
          </a:prstGeom>
          <a:noFill/>
          <a:ln w="22225">
            <a:solidFill>
              <a:srgbClr val="00B0F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MY" altLang="en-US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Disadvantages</a:t>
            </a:r>
            <a:r>
              <a:rPr lang="en-MY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MY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Does not guarantee comparable groups </a:t>
            </a:r>
            <a:r>
              <a:rPr lang="en-MY" altLang="en-US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differences in confounding variables may arise by chance.</a:t>
            </a:r>
          </a:p>
        </p:txBody>
      </p:sp>
      <p:sp>
        <p:nvSpPr>
          <p:cNvPr id="27651" name="Rectangle 1">
            <a:extLst>
              <a:ext uri="{FF2B5EF4-FFF2-40B4-BE49-F238E27FC236}">
                <a16:creationId xmlns:a16="http://schemas.microsoft.com/office/drawing/2014/main" id="{849F7E52-0EB1-4898-ACA6-33AF361B1E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952625"/>
            <a:ext cx="6246813" cy="461963"/>
          </a:xfrm>
          <a:prstGeom prst="rect">
            <a:avLst/>
          </a:prstGeom>
          <a:noFill/>
          <a:ln w="222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MY" altLang="en-US" sz="2400" b="1">
                <a:solidFill>
                  <a:srgbClr val="FF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BLINDING </a:t>
            </a:r>
            <a:r>
              <a:rPr lang="en-MY" altLang="en-US" sz="2400" b="1">
                <a:solidFill>
                  <a:srgbClr val="0070C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In Randomised Controlled Trials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C7DD43-02FE-4F3E-B260-D7C7F34ECB89}"/>
              </a:ext>
            </a:extLst>
          </p:cNvPr>
          <p:cNvSpPr/>
          <p:nvPr/>
        </p:nvSpPr>
        <p:spPr>
          <a:xfrm>
            <a:off x="168275" y="2420938"/>
            <a:ext cx="9010650" cy="34782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Blinding is a process where the </a:t>
            </a:r>
            <a:r>
              <a:rPr lang="en-MY" sz="2200" b="1" dirty="0">
                <a:solidFill>
                  <a:srgbClr val="1414BC"/>
                </a:solidFill>
                <a:latin typeface="Times New Roman" pitchFamily="18" charset="0"/>
                <a:cs typeface="Times New Roman" pitchFamily="18" charset="0"/>
              </a:rPr>
              <a:t>critical information </a:t>
            </a: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MY" sz="2200" b="1" dirty="0">
                <a:solidFill>
                  <a:srgbClr val="1414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allocation </a:t>
            </a:r>
            <a:r>
              <a:rPr lang="en-MY" sz="2200" b="1" dirty="0">
                <a:solidFill>
                  <a:srgbClr val="1414BC"/>
                </a:solidFill>
                <a:latin typeface="Times New Roman" pitchFamily="18" charset="0"/>
                <a:cs typeface="Times New Roman" pitchFamily="18" charset="0"/>
              </a:rPr>
              <a:t>of treatment is</a:t>
            </a: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hidden </a:t>
            </a: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either:</a:t>
            </a: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from the </a:t>
            </a:r>
            <a:r>
              <a:rPr lang="en-MY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patients,</a:t>
            </a:r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 or</a:t>
            </a: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 from </a:t>
            </a:r>
            <a:r>
              <a:rPr lang="en-MY" sz="2200" b="1" dirty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observer</a:t>
            </a:r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 or </a:t>
            </a: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MY" sz="2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evaluato</a:t>
            </a:r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r in the study. </a:t>
            </a:r>
          </a:p>
          <a:p>
            <a:pPr>
              <a:defRPr/>
            </a:pPr>
            <a:endParaRPr lang="en-MY" sz="2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v"/>
              <a:defRPr/>
            </a:pPr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The method of </a:t>
            </a: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blinding in RCT is used to ensure that 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there </a:t>
            </a:r>
            <a:r>
              <a:rPr lang="en-MY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 differences </a:t>
            </a:r>
            <a:r>
              <a:rPr lang="en-MY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 the way in which each group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MY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assessed or managed</a:t>
            </a:r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, and </a:t>
            </a:r>
          </a:p>
          <a:p>
            <a:pPr marL="457200" indent="-457200">
              <a:buFont typeface="Wingdings" pitchFamily="2" charset="2"/>
              <a:buChar char="v"/>
              <a:defRPr/>
            </a:pP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therefore </a:t>
            </a: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minimize bias</a:t>
            </a:r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>
            <a:extLst>
              <a:ext uri="{FF2B5EF4-FFF2-40B4-BE49-F238E27FC236}">
                <a16:creationId xmlns:a16="http://schemas.microsoft.com/office/drawing/2014/main" id="{1C3406C5-335E-4966-991A-6EF6354B87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3" y="1484313"/>
            <a:ext cx="9096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/>
              <a:t>Epidemiological and Research  Studies</a:t>
            </a:r>
          </a:p>
        </p:txBody>
      </p:sp>
      <p:pic>
        <p:nvPicPr>
          <p:cNvPr id="3" name="Picture 2" descr="G:\download.jpg">
            <a:extLst>
              <a:ext uri="{FF2B5EF4-FFF2-40B4-BE49-F238E27FC236}">
                <a16:creationId xmlns:a16="http://schemas.microsoft.com/office/drawing/2014/main" id="{C3DFF256-FA49-4342-879D-68E53E1E4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1858963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3" descr="ag00020_">
            <a:extLst>
              <a:ext uri="{FF2B5EF4-FFF2-40B4-BE49-F238E27FC236}">
                <a16:creationId xmlns:a16="http://schemas.microsoft.com/office/drawing/2014/main" id="{B5A3BFB2-F30F-408A-B2B9-6BF77F50ADE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325" y="2236788"/>
            <a:ext cx="3048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1">
            <a:extLst>
              <a:ext uri="{FF2B5EF4-FFF2-40B4-BE49-F238E27FC236}">
                <a16:creationId xmlns:a16="http://schemas.microsoft.com/office/drawing/2014/main" id="{687A6826-975F-47EF-94AC-CBE93E4A41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0575" y="2755900"/>
            <a:ext cx="25336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/>
              <a:t>Part  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1EEAFE-449D-409E-A57F-F01CA08454DE}"/>
              </a:ext>
            </a:extLst>
          </p:cNvPr>
          <p:cNvSpPr/>
          <p:nvPr/>
        </p:nvSpPr>
        <p:spPr>
          <a:xfrm>
            <a:off x="1765704" y="5257009"/>
            <a:ext cx="6036973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nl-NL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Prof  DR. Waqar Al – Kubaisy</a:t>
            </a:r>
            <a:endParaRPr lang="en-MY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BD99ED8-2A95-4D53-A589-D3AA2E7EAF42}"/>
              </a:ext>
            </a:extLst>
          </p:cNvPr>
          <p:cNvSpPr/>
          <p:nvPr/>
        </p:nvSpPr>
        <p:spPr>
          <a:xfrm>
            <a:off x="-252413" y="538163"/>
            <a:ext cx="9288463" cy="74485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§"/>
              <a:defRPr/>
            </a:pP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Bias may </a:t>
            </a: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be introduced, for example</a:t>
            </a:r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MY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MY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investigator </a:t>
            </a:r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is aware of which treatment a subject is receiving, 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          as </a:t>
            </a: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this may influence </a:t>
            </a:r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intentionally or unintentionally</a:t>
            </a:r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 the way in which </a:t>
            </a: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outcome data </a:t>
            </a: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MY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measured </a:t>
            </a: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or interpreted</a:t>
            </a:r>
          </a:p>
          <a:p>
            <a:pPr>
              <a:defRPr/>
            </a:pPr>
            <a:endParaRPr lang="en-MY" sz="2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Similarly, </a:t>
            </a:r>
            <a:r>
              <a:rPr lang="en-MY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 subject's </a:t>
            </a: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knowledge of treatment assignment may influence </a:t>
            </a:r>
            <a:r>
              <a:rPr lang="en-MY" sz="2200" b="1" dirty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their response to a specific treatment</a:t>
            </a:r>
          </a:p>
          <a:p>
            <a:pPr marL="457200" indent="-457200">
              <a:buFont typeface="Wingdings" pitchFamily="2" charset="2"/>
              <a:buChar char="Ø"/>
              <a:defRPr/>
            </a:pPr>
            <a:endParaRPr lang="en-MY" sz="2200" b="1" dirty="0">
              <a:solidFill>
                <a:srgbClr val="99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Blinding also </a:t>
            </a: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involves </a:t>
            </a:r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ensuring that the </a:t>
            </a: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intervention</a:t>
            </a: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standard or placebo </a:t>
            </a: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treatment appears the same</a:t>
            </a:r>
            <a:r>
              <a:rPr lang="en-MY" sz="2800" dirty="0">
                <a:latin typeface="Garamond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 typeface="Wingdings" pitchFamily="2" charset="2"/>
              <a:buChar char="v"/>
              <a:defRPr/>
            </a:pPr>
            <a:r>
              <a:rPr lang="en-MY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Double blinding</a:t>
            </a:r>
          </a:p>
          <a:p>
            <a:pPr>
              <a:defRPr/>
            </a:pP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MY" sz="2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when neither the </a:t>
            </a:r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investigator </a:t>
            </a:r>
            <a:r>
              <a:rPr lang="en-MY" sz="2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nor the </a:t>
            </a:r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study participant </a:t>
            </a:r>
          </a:p>
          <a:p>
            <a:pPr marL="457200" indent="-457200">
              <a:buFont typeface="Wingdings" pitchFamily="2" charset="2"/>
              <a:buChar char="Ø"/>
              <a:defRPr/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en-MY" sz="2800" dirty="0">
                <a:latin typeface="Garamond" pitchFamily="18" charset="0"/>
                <a:cs typeface="Times New Roman" pitchFamily="18" charset="0"/>
              </a:rPr>
              <a:t>           </a:t>
            </a:r>
            <a:r>
              <a:rPr lang="en-MY" sz="2400" dirty="0">
                <a:latin typeface="Times New Roman" pitchFamily="18" charset="0"/>
                <a:cs typeface="Times New Roman" pitchFamily="18" charset="0"/>
              </a:rPr>
              <a:t>However, this design is not always possible.</a:t>
            </a:r>
          </a:p>
          <a:p>
            <a:pPr marL="457200" indent="-457200">
              <a:buFont typeface="Wingdings" pitchFamily="2" charset="2"/>
              <a:buChar char="Ø"/>
              <a:defRPr/>
            </a:pPr>
            <a:endParaRPr lang="en-US" sz="2800" dirty="0">
              <a:latin typeface="Garamond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  <a:defRPr/>
            </a:pPr>
            <a:endParaRPr lang="en-US" sz="2800" dirty="0">
              <a:latin typeface="Garamond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  <a:defRPr/>
            </a:pPr>
            <a:endParaRPr lang="en-US" sz="2800" dirty="0">
              <a:latin typeface="Garamond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  <a:defRPr/>
            </a:pPr>
            <a:endParaRPr lang="en-MY" sz="2800" dirty="0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2EDCD0C7-6F36-4933-9C1E-87217D9F7B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23813"/>
            <a:ext cx="7413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MY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MY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cont.…Blinding in randomised controlled trials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193EB467-A77B-47E8-92AC-A44F713AB9EE}"/>
              </a:ext>
            </a:extLst>
          </p:cNvPr>
          <p:cNvSpPr/>
          <p:nvPr/>
        </p:nvSpPr>
        <p:spPr>
          <a:xfrm>
            <a:off x="7927975" y="6116638"/>
            <a:ext cx="1108075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MY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15384D-A612-47EA-9FC8-42C3B78990F1}"/>
              </a:ext>
            </a:extLst>
          </p:cNvPr>
          <p:cNvSpPr/>
          <p:nvPr/>
        </p:nvSpPr>
        <p:spPr>
          <a:xfrm>
            <a:off x="4256088" y="4840288"/>
            <a:ext cx="4492625" cy="430212"/>
          </a:xfrm>
          <a:prstGeom prst="rect">
            <a:avLst/>
          </a:prstGeom>
          <a:ln w="2222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MY" sz="2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is aware of treatment  assignments</a:t>
            </a:r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82E552C5-7530-42F0-8A61-B4F3B4FC23D2}"/>
              </a:ext>
            </a:extLst>
          </p:cNvPr>
          <p:cNvSpPr/>
          <p:nvPr/>
        </p:nvSpPr>
        <p:spPr>
          <a:xfrm>
            <a:off x="2987675" y="4775200"/>
            <a:ext cx="1655763" cy="59055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MY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070526A-45C0-4430-B5F6-F020A07EABB2}"/>
              </a:ext>
            </a:extLst>
          </p:cNvPr>
          <p:cNvSpPr/>
          <p:nvPr/>
        </p:nvSpPr>
        <p:spPr>
          <a:xfrm>
            <a:off x="179388" y="333375"/>
            <a:ext cx="8964612" cy="92329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q"/>
              <a:defRPr/>
            </a:pP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RCTs are classified into four types </a:t>
            </a:r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on the basis of their level of blinding</a:t>
            </a: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en-MY" sz="2200" b="1" dirty="0">
                <a:solidFill>
                  <a:srgbClr val="1414BC"/>
                </a:solidFill>
                <a:latin typeface="Times New Roman" pitchFamily="18" charset="0"/>
                <a:cs typeface="Times New Roman" pitchFamily="18" charset="0"/>
              </a:rPr>
              <a:t>Open-label RCTs </a:t>
            </a:r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employ no blinding and are thus the most susceptible to measurement bias</a:t>
            </a:r>
          </a:p>
          <a:p>
            <a:pPr>
              <a:defRPr/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en-MY" sz="2200" b="1" dirty="0">
                <a:solidFill>
                  <a:srgbClr val="1414BC"/>
                </a:solidFill>
                <a:latin typeface="Times New Roman" pitchFamily="18" charset="0"/>
                <a:cs typeface="Times New Roman" pitchFamily="18" charset="0"/>
              </a:rPr>
              <a:t>Single-blind RCTs </a:t>
            </a:r>
          </a:p>
          <a:p>
            <a:pPr>
              <a:defRPr/>
            </a:pPr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the nature of the treatment is</a:t>
            </a: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concealed </a:t>
            </a:r>
            <a:r>
              <a:rPr lang="en-MY" sz="2200" b="1" dirty="0">
                <a:solidFill>
                  <a:srgbClr val="1414BC"/>
                </a:solidFill>
                <a:latin typeface="Times New Roman" pitchFamily="18" charset="0"/>
                <a:cs typeface="Times New Roman" pitchFamily="18" charset="0"/>
              </a:rPr>
              <a:t>from either </a:t>
            </a:r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the study </a:t>
            </a:r>
          </a:p>
          <a:p>
            <a:pPr>
              <a:defRPr/>
            </a:pPr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r>
              <a:rPr lang="en-MY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participants</a:t>
            </a:r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 or the </a:t>
            </a:r>
            <a:r>
              <a:rPr lang="en-MY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research team, </a:t>
            </a: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en-MY" sz="2200" b="1" dirty="0">
                <a:solidFill>
                  <a:srgbClr val="1414BC"/>
                </a:solidFill>
                <a:latin typeface="Times New Roman" pitchFamily="18" charset="0"/>
                <a:cs typeface="Times New Roman" pitchFamily="18" charset="0"/>
              </a:rPr>
              <a:t>Double-blind RCTs</a:t>
            </a:r>
          </a:p>
          <a:p>
            <a:pPr>
              <a:defRPr/>
            </a:pPr>
            <a:r>
              <a:rPr lang="en-MY" sz="2200" b="1" dirty="0">
                <a:solidFill>
                  <a:srgbClr val="1414B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it is</a:t>
            </a: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concealed </a:t>
            </a:r>
            <a:r>
              <a:rPr lang="en-MY" sz="2200" b="1" dirty="0">
                <a:solidFill>
                  <a:srgbClr val="1414BC"/>
                </a:solidFill>
                <a:latin typeface="Times New Roman" pitchFamily="18" charset="0"/>
                <a:cs typeface="Times New Roman" pitchFamily="18" charset="0"/>
              </a:rPr>
              <a:t>from both </a:t>
            </a: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participants </a:t>
            </a: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and the </a:t>
            </a: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researchers, </a:t>
            </a: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including those who administer the treatment</a:t>
            </a:r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indent="-342900" algn="ctr">
              <a:buFont typeface="Wingdings" pitchFamily="2" charset="2"/>
              <a:buChar char="v"/>
              <a:defRPr/>
            </a:pPr>
            <a:r>
              <a:rPr lang="en-MY" sz="2200" b="1" dirty="0">
                <a:solidFill>
                  <a:srgbClr val="1414BC"/>
                </a:solidFill>
                <a:latin typeface="Times New Roman" pitchFamily="18" charset="0"/>
                <a:cs typeface="Times New Roman" pitchFamily="18" charset="0"/>
              </a:rPr>
              <a:t>Triple-blind studies </a:t>
            </a:r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entail </a:t>
            </a:r>
            <a:r>
              <a:rPr lang="en-MY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concealing</a:t>
            </a:r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 the nature of the treatment from </a:t>
            </a: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participants, researchers </a:t>
            </a: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administrators </a:t>
            </a: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treatment</a:t>
            </a:r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, and       </a:t>
            </a: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data analysts.</a:t>
            </a:r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Triple-blind</a:t>
            </a:r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 studies, </a:t>
            </a: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data are </a:t>
            </a:r>
            <a:r>
              <a:rPr lang="en-MY" sz="2200" b="1" dirty="0" err="1">
                <a:latin typeface="Times New Roman" pitchFamily="18" charset="0"/>
                <a:cs typeface="Times New Roman" pitchFamily="18" charset="0"/>
              </a:rPr>
              <a:t>analyzed</a:t>
            </a: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 by codes </a:t>
            </a:r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to prevent data analysts from </a:t>
            </a:r>
            <a:r>
              <a:rPr lang="en-MY" sz="2200" b="1" dirty="0">
                <a:solidFill>
                  <a:srgbClr val="1414BC"/>
                </a:solidFill>
                <a:latin typeface="Times New Roman" pitchFamily="18" charset="0"/>
                <a:cs typeface="Times New Roman" pitchFamily="18" charset="0"/>
              </a:rPr>
              <a:t>introducing judgment bias </a:t>
            </a:r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because of their knowledge of group assignments.</a:t>
            </a:r>
          </a:p>
          <a:p>
            <a:pPr>
              <a:defRPr/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9" name="Picture 2">
            <a:extLst>
              <a:ext uri="{FF2B5EF4-FFF2-40B4-BE49-F238E27FC236}">
                <a16:creationId xmlns:a16="http://schemas.microsoft.com/office/drawing/2014/main" id="{4898BC3D-7525-43AC-9D7A-A0B9AD7E9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123950"/>
            <a:ext cx="1474788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>
            <a:extLst>
              <a:ext uri="{FF2B5EF4-FFF2-40B4-BE49-F238E27FC236}">
                <a16:creationId xmlns:a16="http://schemas.microsoft.com/office/drawing/2014/main" id="{F4A270CA-D510-4CCB-AA28-1A52D7FA0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437063"/>
            <a:ext cx="120332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D47A33C-4FDA-48C7-AB95-D97D0B07DDFF}"/>
              </a:ext>
            </a:extLst>
          </p:cNvPr>
          <p:cNvSpPr/>
          <p:nvPr/>
        </p:nvSpPr>
        <p:spPr>
          <a:xfrm>
            <a:off x="22225" y="111125"/>
            <a:ext cx="9121775" cy="64627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ctr">
              <a:buFont typeface="Wingdings" pitchFamily="2" charset="2"/>
              <a:buChar char="q"/>
              <a:defRPr/>
            </a:pPr>
            <a:r>
              <a:rPr lang="en-MY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Strengths of </a:t>
            </a:r>
            <a:r>
              <a:rPr lang="en-MY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 randomised controlled trial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MY" sz="2000" dirty="0">
                <a:latin typeface="Times New Roman" pitchFamily="18" charset="0"/>
                <a:cs typeface="Times New Roman" pitchFamily="18" charset="0"/>
              </a:rPr>
              <a:t>A well designed RCT </a:t>
            </a:r>
            <a:r>
              <a:rPr lang="en-MY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provides the strongest evidence </a:t>
            </a:r>
            <a:r>
              <a:rPr lang="en-MY" sz="2000" b="1" dirty="0">
                <a:latin typeface="Times New Roman" pitchFamily="18" charset="0"/>
                <a:cs typeface="Times New Roman" pitchFamily="18" charset="0"/>
              </a:rPr>
              <a:t>of  any epidemiological   study </a:t>
            </a:r>
            <a:r>
              <a:rPr lang="en-MY" sz="2000" dirty="0">
                <a:latin typeface="Times New Roman" pitchFamily="18" charset="0"/>
                <a:cs typeface="Times New Roman" pitchFamily="18" charset="0"/>
              </a:rPr>
              <a:t>design that a given intervention has a postulated </a:t>
            </a:r>
            <a:r>
              <a:rPr lang="en-MY" sz="2000" b="1" dirty="0">
                <a:latin typeface="Times New Roman" pitchFamily="18" charset="0"/>
                <a:cs typeface="Times New Roman" pitchFamily="18" charset="0"/>
              </a:rPr>
              <a:t>effectiveness</a:t>
            </a:r>
            <a:r>
              <a:rPr lang="en-MY" sz="2000" dirty="0">
                <a:latin typeface="Times New Roman" pitchFamily="18" charset="0"/>
                <a:cs typeface="Times New Roman" pitchFamily="18" charset="0"/>
              </a:rPr>
              <a:t> and is safe.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MY" sz="2000" b="1" dirty="0">
                <a:latin typeface="Times New Roman" pitchFamily="18" charset="0"/>
                <a:cs typeface="Times New Roman" pitchFamily="18" charset="0"/>
              </a:rPr>
              <a:t>A RCT </a:t>
            </a:r>
            <a:r>
              <a:rPr lang="en-MY" sz="2000" dirty="0">
                <a:latin typeface="Times New Roman" pitchFamily="18" charset="0"/>
                <a:cs typeface="Times New Roman" pitchFamily="18" charset="0"/>
              </a:rPr>
              <a:t>provides the </a:t>
            </a:r>
            <a:r>
              <a:rPr lang="en-MY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best type </a:t>
            </a:r>
            <a:r>
              <a:rPr lang="en-MY" sz="2000" b="1" dirty="0">
                <a:latin typeface="Times New Roman" pitchFamily="18" charset="0"/>
                <a:cs typeface="Times New Roman" pitchFamily="18" charset="0"/>
              </a:rPr>
              <a:t>of epidemiological study  from which to</a:t>
            </a:r>
            <a:r>
              <a:rPr lang="en-MY" sz="2000" dirty="0">
                <a:solidFill>
                  <a:srgbClr val="1414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2000" b="1" dirty="0">
                <a:solidFill>
                  <a:srgbClr val="1414BC"/>
                </a:solidFill>
                <a:latin typeface="Times New Roman" pitchFamily="18" charset="0"/>
                <a:cs typeface="Times New Roman" pitchFamily="18" charset="0"/>
              </a:rPr>
              <a:t>draw </a:t>
            </a:r>
            <a:r>
              <a:rPr lang="en-MY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conclusions  </a:t>
            </a:r>
            <a:r>
              <a:rPr lang="en-MY" sz="2000" b="1" dirty="0"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MY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CAUSALITY.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MY" sz="2000" dirty="0">
                <a:latin typeface="Times New Roman" pitchFamily="18" charset="0"/>
                <a:cs typeface="Times New Roman" pitchFamily="18" charset="0"/>
              </a:rPr>
              <a:t>Randomisation </a:t>
            </a:r>
            <a:r>
              <a:rPr lang="en-MY" sz="2000" b="1" dirty="0">
                <a:latin typeface="Times New Roman" pitchFamily="18" charset="0"/>
                <a:cs typeface="Times New Roman" pitchFamily="18" charset="0"/>
              </a:rPr>
              <a:t>provides a </a:t>
            </a:r>
            <a:r>
              <a:rPr lang="en-MY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powerful </a:t>
            </a:r>
            <a:r>
              <a:rPr lang="en-MY" sz="2000" b="1" dirty="0">
                <a:latin typeface="Times New Roman" pitchFamily="18" charset="0"/>
                <a:cs typeface="Times New Roman" pitchFamily="18" charset="0"/>
              </a:rPr>
              <a:t>tool for </a:t>
            </a:r>
            <a:r>
              <a:rPr lang="en-MY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controlling</a:t>
            </a:r>
            <a:r>
              <a:rPr lang="en-MY" sz="2000" dirty="0">
                <a:latin typeface="Times New Roman" pitchFamily="18" charset="0"/>
                <a:cs typeface="Times New Roman" pitchFamily="18" charset="0"/>
              </a:rPr>
              <a:t> (wash out)</a:t>
            </a:r>
            <a:r>
              <a:rPr lang="en-MY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for  confounding</a:t>
            </a:r>
            <a:r>
              <a:rPr lang="en-MY" sz="2000" dirty="0">
                <a:latin typeface="Times New Roman" pitchFamily="18" charset="0"/>
                <a:cs typeface="Times New Roman" pitchFamily="18" charset="0"/>
              </a:rPr>
              <a:t>, even by factors that may be unknown or  difficult to measure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n-MY" sz="2000" b="1" dirty="0">
                <a:latin typeface="Times New Roman" pitchFamily="18" charset="0"/>
                <a:cs typeface="Times New Roman" pitchFamily="18" charset="0"/>
              </a:rPr>
              <a:t>Therefore, if well designed and conducted, a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en-MY" sz="2000" b="1" dirty="0">
                <a:latin typeface="Times New Roman" pitchFamily="18" charset="0"/>
                <a:cs typeface="Times New Roman" pitchFamily="18" charset="0"/>
              </a:rPr>
              <a:t> RCT </a:t>
            </a:r>
            <a:r>
              <a:rPr lang="en-MY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minimizes </a:t>
            </a:r>
            <a:r>
              <a:rPr lang="en-MY" sz="2000" b="1" dirty="0">
                <a:latin typeface="Times New Roman" pitchFamily="18" charset="0"/>
                <a:cs typeface="Times New Roman" pitchFamily="18" charset="0"/>
              </a:rPr>
              <a:t>the possibility that any observed association is due to </a:t>
            </a:r>
            <a:r>
              <a:rPr lang="en-MY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confounding.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MY" sz="2000" dirty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MY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Clear temporal sequence </a:t>
            </a:r>
            <a:r>
              <a:rPr lang="en-MY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MY" sz="2000" b="1" dirty="0">
                <a:latin typeface="Times New Roman" pitchFamily="18" charset="0"/>
                <a:cs typeface="Times New Roman" pitchFamily="18" charset="0"/>
              </a:rPr>
              <a:t>exposure clearly precedes outcome.</a:t>
            </a:r>
          </a:p>
          <a:p>
            <a:pPr>
              <a:lnSpc>
                <a:spcPct val="150000"/>
              </a:lnSpc>
              <a:defRPr/>
            </a:pPr>
            <a:r>
              <a:rPr lang="en-MY" sz="2000" b="1" dirty="0">
                <a:latin typeface="Times New Roman" pitchFamily="18" charset="0"/>
                <a:cs typeface="Times New Roman" pitchFamily="18" charset="0"/>
              </a:rPr>
              <a:t>Provides a </a:t>
            </a:r>
            <a:r>
              <a:rPr lang="en-MY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strong basis for statistical inference</a:t>
            </a:r>
            <a:r>
              <a:rPr lang="en-MY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MY" sz="2000" b="1" dirty="0">
                <a:latin typeface="Times New Roman" pitchFamily="18" charset="0"/>
                <a:cs typeface="Times New Roman" pitchFamily="18" charset="0"/>
              </a:rPr>
              <a:t>Enables blinding and therefore </a:t>
            </a:r>
            <a:r>
              <a:rPr lang="en-MY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minimizes bias.</a:t>
            </a:r>
          </a:p>
          <a:p>
            <a:pPr marL="342900" indent="-3429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MY" sz="2000" dirty="0">
                <a:latin typeface="Times New Roman" pitchFamily="18" charset="0"/>
                <a:cs typeface="Times New Roman" pitchFamily="18" charset="0"/>
              </a:rPr>
              <a:t>Can </a:t>
            </a:r>
            <a:r>
              <a:rPr lang="en-MY" sz="2000" b="1" dirty="0">
                <a:latin typeface="Times New Roman" pitchFamily="18" charset="0"/>
                <a:cs typeface="Times New Roman" pitchFamily="18" charset="0"/>
              </a:rPr>
              <a:t>measure</a:t>
            </a:r>
            <a:r>
              <a:rPr lang="en-MY" sz="2000" dirty="0">
                <a:latin typeface="Times New Roman" pitchFamily="18" charset="0"/>
                <a:cs typeface="Times New Roman" pitchFamily="18" charset="0"/>
              </a:rPr>
              <a:t> disease </a:t>
            </a:r>
            <a:r>
              <a:rPr lang="en-MY" sz="2000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MY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ncidence</a:t>
            </a:r>
            <a:r>
              <a:rPr lang="en-MY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20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MY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multiple outcomes</a:t>
            </a:r>
            <a:endParaRPr lang="en-MY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F65E5ED1-A315-4EA4-8F02-34B755FCF70D}"/>
              </a:ext>
            </a:extLst>
          </p:cNvPr>
          <p:cNvSpPr/>
          <p:nvPr/>
        </p:nvSpPr>
        <p:spPr>
          <a:xfrm>
            <a:off x="7718425" y="6332538"/>
            <a:ext cx="1339850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MY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>
            <a:extLst>
              <a:ext uri="{FF2B5EF4-FFF2-40B4-BE49-F238E27FC236}">
                <a16:creationId xmlns:a16="http://schemas.microsoft.com/office/drawing/2014/main" id="{8E7112C4-B879-4DE0-9896-44F0C5F81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44575"/>
            <a:ext cx="91440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Lucida Sans Unicode" panose="020B0602030504020204" pitchFamily="34" charset="0"/>
              <a:buAutoNum type="arabicPeriod"/>
            </a:pPr>
            <a:r>
              <a:rPr lang="en-MY" alt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Ethical constraints </a:t>
            </a:r>
            <a:r>
              <a:rPr lang="en-MY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- for example, it is not always possible or ethical to manipulate exposure at random.</a:t>
            </a:r>
          </a:p>
          <a:p>
            <a:pPr eaLnBrk="1" hangingPunct="1">
              <a:buFont typeface="Lucida Sans Unicode" panose="020B0602030504020204" pitchFamily="34" charset="0"/>
              <a:buAutoNum type="arabicPeriod"/>
            </a:pPr>
            <a:r>
              <a:rPr lang="en-MY" alt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Expensive</a:t>
            </a:r>
            <a:r>
              <a:rPr lang="en-MY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MY" alt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</a:t>
            </a:r>
            <a:r>
              <a:rPr lang="en-MY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consuming.</a:t>
            </a:r>
          </a:p>
          <a:p>
            <a:pPr eaLnBrk="1" hangingPunct="1">
              <a:buFont typeface="Lucida Sans Unicode" panose="020B0602030504020204" pitchFamily="34" charset="0"/>
              <a:buAutoNum type="arabicPeriod"/>
            </a:pPr>
            <a:r>
              <a:rPr lang="en-MY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Requires </a:t>
            </a:r>
            <a:r>
              <a:rPr lang="en-MY" alt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 design and </a:t>
            </a:r>
          </a:p>
          <a:p>
            <a:pPr eaLnBrk="1" hangingPunct="1">
              <a:buFont typeface="Lucida Sans Unicode" panose="020B0602030504020204" pitchFamily="34" charset="0"/>
              <a:buAutoNum type="arabicPeriod"/>
            </a:pPr>
            <a:r>
              <a:rPr lang="en-MY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Loss to follow-up attributed to treatment</a:t>
            </a:r>
            <a:endParaRPr lang="en-MY" altLang="en-US" sz="2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Lucida Sans Unicode" panose="020B0602030504020204" pitchFamily="34" charset="0"/>
              <a:buAutoNum type="arabicPeriod"/>
            </a:pPr>
            <a:r>
              <a:rPr lang="en-MY" alt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Inefficient</a:t>
            </a:r>
            <a:r>
              <a:rPr lang="en-MY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altLang="en-US" sz="2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rare diseases </a:t>
            </a:r>
            <a:r>
              <a:rPr lang="en-MY" alt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diseases with a </a:t>
            </a:r>
            <a:r>
              <a:rPr lang="en-MY" altLang="en-US" sz="2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delayed outcome</a:t>
            </a:r>
            <a:r>
              <a:rPr lang="en-MY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Font typeface="Lucida Sans Unicode" panose="020B0602030504020204" pitchFamily="34" charset="0"/>
              <a:buAutoNum type="arabicPeriod"/>
            </a:pPr>
            <a:r>
              <a:rPr lang="en-MY" alt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Generalizability </a:t>
            </a:r>
            <a:r>
              <a:rPr lang="en-MY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- subjects in a RCT may be more willing to comply with the treatment regimen and therefore </a:t>
            </a:r>
            <a:r>
              <a:rPr lang="en-MY" alt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not be representative</a:t>
            </a:r>
            <a:r>
              <a:rPr lang="en-MY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 of all individuals who might be given the treatment.</a:t>
            </a:r>
          </a:p>
          <a:p>
            <a:pPr eaLnBrk="1" hangingPunct="1">
              <a:buFont typeface="Lucida Sans Unicode" panose="020B0602030504020204" pitchFamily="34" charset="0"/>
              <a:buAutoNum type="arabicPeriod"/>
            </a:pPr>
            <a:r>
              <a:rPr lang="en-MY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Volunteer biases: </a:t>
            </a:r>
            <a:r>
              <a:rPr lang="en-MY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the population that participates may not be representative of the whole</a:t>
            </a: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C6626C04-2675-4F89-8A4A-ED9E455C1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76200"/>
            <a:ext cx="5111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MY" altLang="en-US" b="1">
                <a:solidFill>
                  <a:srgbClr val="002060"/>
                </a:solidFill>
              </a:rPr>
              <a:t>Randomised Controlled Trial</a:t>
            </a:r>
          </a:p>
        </p:txBody>
      </p:sp>
      <p:sp>
        <p:nvSpPr>
          <p:cNvPr id="31748" name="Rectangle 1">
            <a:extLst>
              <a:ext uri="{FF2B5EF4-FFF2-40B4-BE49-F238E27FC236}">
                <a16:creationId xmlns:a16="http://schemas.microsoft.com/office/drawing/2014/main" id="{17E740C4-1F19-410A-A1ED-92AFDA488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395288"/>
            <a:ext cx="87487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MY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WEAKNESSES</a:t>
            </a:r>
            <a:r>
              <a:rPr lang="en-MY" alt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a randomised controlled trial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1">
            <a:extLst>
              <a:ext uri="{FF2B5EF4-FFF2-40B4-BE49-F238E27FC236}">
                <a16:creationId xmlns:a16="http://schemas.microsoft.com/office/drawing/2014/main" id="{BC00E12D-7201-4DAD-82E4-216C4D12E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B3C7336-82A6-49A7-A320-6E7F64C04B81}" type="slidenum">
              <a:rPr lang="ar-SA" altLang="en-US"/>
              <a:pPr eaLnBrk="1" hangingPunct="1"/>
              <a:t>24</a:t>
            </a:fld>
            <a:endParaRPr lang="en-US" altLang="en-US"/>
          </a:p>
        </p:txBody>
      </p:sp>
      <p:pic>
        <p:nvPicPr>
          <p:cNvPr id="32771" name="Picture 2">
            <a:extLst>
              <a:ext uri="{FF2B5EF4-FFF2-40B4-BE49-F238E27FC236}">
                <a16:creationId xmlns:a16="http://schemas.microsoft.com/office/drawing/2014/main" id="{D7518A1E-BFC3-4AE5-A033-09927FB0C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14363"/>
            <a:ext cx="5472113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2" name="Rectangle 6">
            <a:extLst>
              <a:ext uri="{FF2B5EF4-FFF2-40B4-BE49-F238E27FC236}">
                <a16:creationId xmlns:a16="http://schemas.microsoft.com/office/drawing/2014/main" id="{625EE7CF-5D8E-43AA-B9AA-45CFC3D9F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6575" y="876300"/>
            <a:ext cx="3384550" cy="1231900"/>
          </a:xfrm>
          <a:prstGeom prst="rect">
            <a:avLst/>
          </a:prstGeom>
          <a:noFill/>
          <a:ln w="15875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MY" altLang="en-US"/>
              <a:t> </a:t>
            </a:r>
            <a:r>
              <a:rPr lang="en-MY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the data, taken from a hypothetical </a:t>
            </a:r>
            <a:r>
              <a:rPr lang="en-MY" altLang="en-U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cohort </a:t>
            </a:r>
            <a:r>
              <a:rPr lang="en-MY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r>
              <a:rPr lang="en-MY" altLang="en-U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 to investigate the association between smoking and cancer of the pancreas, </a:t>
            </a:r>
            <a:r>
              <a:rPr lang="en-MY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MY" altLang="en-US" sz="1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relative and attributable risk </a:t>
            </a:r>
            <a:r>
              <a:rPr lang="en-MY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can be calculated as follows:</a:t>
            </a:r>
          </a:p>
        </p:txBody>
      </p:sp>
      <p:sp>
        <p:nvSpPr>
          <p:cNvPr id="32773" name="Rectangle 3">
            <a:extLst>
              <a:ext uri="{FF2B5EF4-FFF2-40B4-BE49-F238E27FC236}">
                <a16:creationId xmlns:a16="http://schemas.microsoft.com/office/drawing/2014/main" id="{BF5B7AE2-7F25-44C2-9476-5E10F6130A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246063"/>
            <a:ext cx="34242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Cont. ..Analysis of cohort studies</a:t>
            </a:r>
            <a:endParaRPr lang="en-MY" altLang="en-US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5ED042CE-F381-4C0A-BF42-5E4F12452F59}"/>
              </a:ext>
            </a:extLst>
          </p:cNvPr>
          <p:cNvSpPr/>
          <p:nvPr/>
        </p:nvSpPr>
        <p:spPr>
          <a:xfrm>
            <a:off x="7308850" y="6256338"/>
            <a:ext cx="1590675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MY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Example</a:t>
            </a:r>
            <a:endParaRPr lang="en-MY" b="1" dirty="0"/>
          </a:p>
        </p:txBody>
      </p:sp>
      <p:sp>
        <p:nvSpPr>
          <p:cNvPr id="32775" name="Rectangle 5">
            <a:extLst>
              <a:ext uri="{FF2B5EF4-FFF2-40B4-BE49-F238E27FC236}">
                <a16:creationId xmlns:a16="http://schemas.microsoft.com/office/drawing/2014/main" id="{06711F0A-9885-4707-90DC-0DC87D00E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700" y="4695825"/>
            <a:ext cx="28305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MY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Attributable risk </a:t>
            </a:r>
            <a:r>
              <a:rPr lang="en-MY" alt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32776" name="Rectangle 1">
            <a:extLst>
              <a:ext uri="{FF2B5EF4-FFF2-40B4-BE49-F238E27FC236}">
                <a16:creationId xmlns:a16="http://schemas.microsoft.com/office/drawing/2014/main" id="{EB3939DB-F5EA-438C-820F-C5FB3166D1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75" y="5157788"/>
            <a:ext cx="9001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MY" altLang="en-US" u="sng">
                <a:latin typeface="Times New Roman" panose="02020603050405020304" pitchFamily="18" charset="0"/>
                <a:cs typeface="Times New Roman" panose="02020603050405020304" pitchFamily="18" charset="0"/>
              </a:rPr>
              <a:t>Incidence of disease  in exposed group (r1)▬Incidence of disease  in unexposed group (r0)</a:t>
            </a:r>
          </a:p>
        </p:txBody>
      </p:sp>
      <p:sp>
        <p:nvSpPr>
          <p:cNvPr id="32777" name="Rectangle 2">
            <a:extLst>
              <a:ext uri="{FF2B5EF4-FFF2-40B4-BE49-F238E27FC236}">
                <a16:creationId xmlns:a16="http://schemas.microsoft.com/office/drawing/2014/main" id="{EE3C578F-5EDC-408F-8B89-61EAA3C87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5732463"/>
            <a:ext cx="3384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MY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AR = 1.5-0.1 X100  = 14%</a:t>
            </a:r>
            <a:endParaRPr lang="en-MY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8" name="Rectangle 3">
            <a:extLst>
              <a:ext uri="{FF2B5EF4-FFF2-40B4-BE49-F238E27FC236}">
                <a16:creationId xmlns:a16="http://schemas.microsoft.com/office/drawing/2014/main" id="{6A1BEEF1-DB30-4327-99E0-EDFA568450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0" y="3644900"/>
            <a:ext cx="87344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MY" altLang="en-US"/>
              <a:t>Attributable risk is the difference in the probability of disease in exposed people and the probability of disease in unexposed people. it is expressed as a percentage </a:t>
            </a:r>
          </a:p>
        </p:txBody>
      </p:sp>
      <p:sp>
        <p:nvSpPr>
          <p:cNvPr id="32779" name="Date Placeholder 4">
            <a:extLst>
              <a:ext uri="{FF2B5EF4-FFF2-40B4-BE49-F238E27FC236}">
                <a16:creationId xmlns:a16="http://schemas.microsoft.com/office/drawing/2014/main" id="{B2092C28-4EAC-4C50-A2FE-2DF50668E68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8843E0E-D4D8-4CD6-BF47-97D35040F530}" type="datetime1">
              <a:rPr lang="en-US" altLang="en-US" smtClean="0"/>
              <a:pPr eaLnBrk="1" hangingPunct="1"/>
              <a:t>2/11/2021</a:t>
            </a:fld>
            <a:endParaRPr lang="en-MY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>
            <a:extLst>
              <a:ext uri="{FF2B5EF4-FFF2-40B4-BE49-F238E27FC236}">
                <a16:creationId xmlns:a16="http://schemas.microsoft.com/office/drawing/2014/main" id="{88641181-0FBE-47C8-9E0C-F531BEA68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4450"/>
            <a:ext cx="5040312" cy="302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ight Arrow 8">
            <a:extLst>
              <a:ext uri="{FF2B5EF4-FFF2-40B4-BE49-F238E27FC236}">
                <a16:creationId xmlns:a16="http://schemas.microsoft.com/office/drawing/2014/main" id="{F6DD4552-A833-4048-B200-98E7A552210F}"/>
              </a:ext>
            </a:extLst>
          </p:cNvPr>
          <p:cNvSpPr/>
          <p:nvPr/>
        </p:nvSpPr>
        <p:spPr>
          <a:xfrm>
            <a:off x="7308850" y="6092825"/>
            <a:ext cx="1590675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MY" b="1" dirty="0"/>
          </a:p>
        </p:txBody>
      </p:sp>
      <p:sp>
        <p:nvSpPr>
          <p:cNvPr id="33796" name="Rectangle 7">
            <a:extLst>
              <a:ext uri="{FF2B5EF4-FFF2-40B4-BE49-F238E27FC236}">
                <a16:creationId xmlns:a16="http://schemas.microsoft.com/office/drawing/2014/main" id="{A3F1FF0A-F629-43A9-8608-6DEC62073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3213100"/>
            <a:ext cx="8208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n-NO" altLang="en-US"/>
              <a:t>ARP = (r1 – r0 ) / r0 x 100</a:t>
            </a:r>
            <a:endParaRPr lang="en-MY" altLang="en-US"/>
          </a:p>
        </p:txBody>
      </p:sp>
      <p:sp>
        <p:nvSpPr>
          <p:cNvPr id="33797" name="Rectangle 4">
            <a:extLst>
              <a:ext uri="{FF2B5EF4-FFF2-40B4-BE49-F238E27FC236}">
                <a16:creationId xmlns:a16="http://schemas.microsoft.com/office/drawing/2014/main" id="{2CF3EAE6-E67A-41BE-96EA-37A88A532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475" y="3582988"/>
            <a:ext cx="85693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MY" altLang="en-US"/>
              <a:t>POPULATION ATTRIBUTABLE RISK (PAR)  )AND </a:t>
            </a:r>
          </a:p>
          <a:p>
            <a:pPr eaLnBrk="1" hangingPunct="1"/>
            <a:endParaRPr lang="en-MY" altLang="en-US"/>
          </a:p>
          <a:p>
            <a:pPr eaLnBrk="1" hangingPunct="1"/>
            <a:endParaRPr lang="en-MY" altLang="en-US"/>
          </a:p>
          <a:p>
            <a:pPr eaLnBrk="1" hangingPunct="1"/>
            <a:endParaRPr lang="en-MY" altLang="en-US"/>
          </a:p>
          <a:p>
            <a:pPr eaLnBrk="1" hangingPunct="1"/>
            <a:r>
              <a:rPr lang="en-MY" altLang="en-US"/>
              <a:t>POPULATION ATTRIBUTABLE RISK PERCENT </a:t>
            </a:r>
            <a:r>
              <a:rPr lang="fr-FR" altLang="en-US"/>
              <a:t>(PAR%),</a:t>
            </a:r>
            <a:endParaRPr lang="en-MY" altLang="en-US"/>
          </a:p>
        </p:txBody>
      </p:sp>
      <p:sp>
        <p:nvSpPr>
          <p:cNvPr id="33798" name="Date Placeholder 1">
            <a:extLst>
              <a:ext uri="{FF2B5EF4-FFF2-40B4-BE49-F238E27FC236}">
                <a16:creationId xmlns:a16="http://schemas.microsoft.com/office/drawing/2014/main" id="{5F523525-42EF-4785-A95C-4386A55115F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A396946-C29C-43E3-B25E-718517FE15DD}" type="datetime1">
              <a:rPr lang="en-US" altLang="en-US" smtClean="0"/>
              <a:pPr eaLnBrk="1" hangingPunct="1"/>
              <a:t>2/11/2021</a:t>
            </a:fld>
            <a:endParaRPr lang="en-MY" altLang="en-US"/>
          </a:p>
        </p:txBody>
      </p:sp>
      <p:sp>
        <p:nvSpPr>
          <p:cNvPr id="33799" name="Slide Number Placeholder 2">
            <a:extLst>
              <a:ext uri="{FF2B5EF4-FFF2-40B4-BE49-F238E27FC236}">
                <a16:creationId xmlns:a16="http://schemas.microsoft.com/office/drawing/2014/main" id="{D6336C40-16B1-45DB-9983-9CE728167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7149581-5343-4AFF-B5CA-41BA62DB909F}" type="slidenum">
              <a:rPr lang="en-MY" altLang="en-US"/>
              <a:pPr eaLnBrk="1" hangingPunct="1"/>
              <a:t>25</a:t>
            </a:fld>
            <a:endParaRPr lang="en-MY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>
            <a:extLst>
              <a:ext uri="{FF2B5EF4-FFF2-40B4-BE49-F238E27FC236}">
                <a16:creationId xmlns:a16="http://schemas.microsoft.com/office/drawing/2014/main" id="{C00689C9-1B86-4D8B-A09D-59A87311A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9144000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F1EE341-35CA-4E45-8714-C42778C906C1}"/>
              </a:ext>
            </a:extLst>
          </p:cNvPr>
          <p:cNvSpPr/>
          <p:nvPr/>
        </p:nvSpPr>
        <p:spPr>
          <a:xfrm>
            <a:off x="467544" y="5229200"/>
            <a:ext cx="453650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MY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cs typeface="Arial" charset="0"/>
              </a:rPr>
              <a:t>Qs ???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A80F5C-E521-4EBB-BC7B-F54330921FC7}"/>
              </a:ext>
            </a:extLst>
          </p:cNvPr>
          <p:cNvSpPr/>
          <p:nvPr/>
        </p:nvSpPr>
        <p:spPr>
          <a:xfrm>
            <a:off x="5822541" y="5224798"/>
            <a:ext cx="253947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MY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Arial" charset="0"/>
              </a:rPr>
              <a:t>Qs ???</a:t>
            </a:r>
          </a:p>
        </p:txBody>
      </p:sp>
      <p:pic>
        <p:nvPicPr>
          <p:cNvPr id="34821" name="Picture 2" descr="Question mark made by white pills spilling out of brown glass bottle on pink background. Creative medicine for health/medical problem, drug interaction, medication error and pharmaceutical concept.">
            <a:extLst>
              <a:ext uri="{FF2B5EF4-FFF2-40B4-BE49-F238E27FC236}">
                <a16:creationId xmlns:a16="http://schemas.microsoft.com/office/drawing/2014/main" id="{0A5BE921-3D08-4071-8A4C-4BF55A45C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773113"/>
            <a:ext cx="2592388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>
            <a:extLst>
              <a:ext uri="{FF2B5EF4-FFF2-40B4-BE49-F238E27FC236}">
                <a16:creationId xmlns:a16="http://schemas.microsoft.com/office/drawing/2014/main" id="{91BC592B-3926-4A75-B327-379707662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115888"/>
            <a:ext cx="8986838" cy="640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56696AC7-B9C9-4E35-937A-017384630B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333375"/>
            <a:ext cx="7416800" cy="4586288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MY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Observational studies</a:t>
            </a:r>
          </a:p>
          <a:p>
            <a:pPr>
              <a:defRPr/>
            </a:pPr>
            <a:r>
              <a:rPr lang="en-MY" sz="2000" b="1" dirty="0">
                <a:latin typeface="Garamond" pitchFamily="18" charset="0"/>
                <a:cs typeface="Times New Roman" pitchFamily="18" charset="0"/>
              </a:rPr>
              <a:t>      </a:t>
            </a:r>
            <a:r>
              <a:rPr lang="en-MY" sz="2000" b="1" dirty="0">
                <a:solidFill>
                  <a:srgbClr val="009900"/>
                </a:solidFill>
                <a:latin typeface="Garamond" pitchFamily="18" charset="0"/>
                <a:cs typeface="Times New Roman" pitchFamily="18" charset="0"/>
              </a:rPr>
              <a:t>Descriptive</a:t>
            </a:r>
          </a:p>
          <a:p>
            <a:pPr>
              <a:defRPr/>
            </a:pPr>
            <a:r>
              <a:rPr lang="en-MY" sz="2000" b="1" dirty="0">
                <a:latin typeface="Garamond" pitchFamily="18" charset="0"/>
                <a:cs typeface="Times New Roman" pitchFamily="18" charset="0"/>
              </a:rPr>
              <a:t>                </a:t>
            </a:r>
            <a:r>
              <a:rPr lang="en-US" sz="2000" b="1" dirty="0">
                <a:latin typeface="Garamond" pitchFamily="18" charset="0"/>
                <a:cs typeface="Times New Roman" pitchFamily="18" charset="0"/>
              </a:rPr>
              <a:t>Case report</a:t>
            </a:r>
          </a:p>
          <a:p>
            <a:pPr>
              <a:defRPr/>
            </a:pPr>
            <a:r>
              <a:rPr lang="en-US" sz="2000" b="1" dirty="0">
                <a:latin typeface="Garamond" pitchFamily="18" charset="0"/>
                <a:cs typeface="Times New Roman" pitchFamily="18" charset="0"/>
              </a:rPr>
              <a:t>                 Case series</a:t>
            </a:r>
          </a:p>
          <a:p>
            <a:pPr>
              <a:defRPr/>
            </a:pPr>
            <a:r>
              <a:rPr lang="en-US" sz="2000" b="1" dirty="0">
                <a:latin typeface="Garamond" pitchFamily="18" charset="0"/>
                <a:cs typeface="Times New Roman" pitchFamily="18" charset="0"/>
              </a:rPr>
              <a:t>                 Epidemiological reports</a:t>
            </a:r>
          </a:p>
          <a:p>
            <a:pPr>
              <a:defRPr/>
            </a:pPr>
            <a:r>
              <a:rPr lang="en-MY" sz="2000" b="1" dirty="0">
                <a:latin typeface="Garamond" pitchFamily="18" charset="0"/>
                <a:cs typeface="Times New Roman" pitchFamily="18" charset="0"/>
              </a:rPr>
              <a:t>                 Cross-sectional </a:t>
            </a:r>
          </a:p>
          <a:p>
            <a:pPr>
              <a:defRPr/>
            </a:pPr>
            <a:r>
              <a:rPr lang="en-MY" sz="2000" b="1" dirty="0">
                <a:solidFill>
                  <a:srgbClr val="009900"/>
                </a:solidFill>
                <a:latin typeface="Garamond" pitchFamily="18" charset="0"/>
                <a:cs typeface="Times New Roman" pitchFamily="18" charset="0"/>
              </a:rPr>
              <a:t>       Analytical studies</a:t>
            </a:r>
          </a:p>
          <a:p>
            <a:pPr>
              <a:defRPr/>
            </a:pPr>
            <a:r>
              <a:rPr lang="en-MY" sz="2000" b="1" dirty="0">
                <a:latin typeface="Garamond" pitchFamily="18" charset="0"/>
                <a:cs typeface="Times New Roman" pitchFamily="18" charset="0"/>
              </a:rPr>
              <a:t>                   Cross-sectional </a:t>
            </a:r>
          </a:p>
          <a:p>
            <a:pPr>
              <a:defRPr/>
            </a:pPr>
            <a:r>
              <a:rPr lang="en-MY" sz="2000" b="1" dirty="0">
                <a:latin typeface="Garamond" pitchFamily="18" charset="0"/>
                <a:cs typeface="Times New Roman" pitchFamily="18" charset="0"/>
              </a:rPr>
              <a:t>                    Case-control</a:t>
            </a:r>
          </a:p>
          <a:p>
            <a:pPr>
              <a:defRPr/>
            </a:pPr>
            <a:r>
              <a:rPr lang="en-MY" sz="2000" b="1" dirty="0">
                <a:latin typeface="Garamond" pitchFamily="18" charset="0"/>
                <a:cs typeface="Times New Roman" pitchFamily="18" charset="0"/>
              </a:rPr>
              <a:t>                     Cohort</a:t>
            </a:r>
          </a:p>
          <a:p>
            <a:pPr marL="285750" indent="-285750">
              <a:buFont typeface="Wingdings" pitchFamily="2" charset="2"/>
              <a:buChar char="q"/>
              <a:defRPr/>
            </a:pPr>
            <a:r>
              <a:rPr lang="en-MY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Intervention(experimental studies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en-MY" sz="2800" dirty="0">
                <a:latin typeface="Garamond" pitchFamily="18" charset="0"/>
                <a:cs typeface="Arial" charset="0"/>
              </a:rPr>
              <a:t>    </a:t>
            </a: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Clinical trials</a:t>
            </a:r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    Community trials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781B299B-C205-4A6D-9F00-F1C5E0D8C9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7088" y="2519363"/>
            <a:ext cx="4968875" cy="646112"/>
          </a:xfrm>
          <a:prstGeom prst="rect">
            <a:avLst/>
          </a:prstGeom>
          <a:pattFill prst="wdUpDiag">
            <a:fgClr>
              <a:srgbClr val="FF9900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MY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Intervention Studies </a:t>
            </a:r>
          </a:p>
        </p:txBody>
      </p:sp>
      <p:pic>
        <p:nvPicPr>
          <p:cNvPr id="12291" name="Picture 3" descr="ag00020_">
            <a:extLst>
              <a:ext uri="{FF2B5EF4-FFF2-40B4-BE49-F238E27FC236}">
                <a16:creationId xmlns:a16="http://schemas.microsoft.com/office/drawing/2014/main" id="{FE2AC388-E288-4B6C-8BA5-54972FAE346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060575"/>
            <a:ext cx="3048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18D6D9C2-85C0-46D3-982B-F48BE036C8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654" y="5103567"/>
            <a:ext cx="8389937" cy="646331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MY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Randomised Controlled Study Design</a:t>
            </a:r>
          </a:p>
        </p:txBody>
      </p:sp>
      <p:pic>
        <p:nvPicPr>
          <p:cNvPr id="12293" name="Picture 5" descr="Clinical Trial Experiment of a New Product">
            <a:extLst>
              <a:ext uri="{FF2B5EF4-FFF2-40B4-BE49-F238E27FC236}">
                <a16:creationId xmlns:a16="http://schemas.microsoft.com/office/drawing/2014/main" id="{D8567EE0-6980-4314-B0AC-6BD710AC2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650" y="69850"/>
            <a:ext cx="3455988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own Arrow 5">
            <a:extLst>
              <a:ext uri="{FF2B5EF4-FFF2-40B4-BE49-F238E27FC236}">
                <a16:creationId xmlns:a16="http://schemas.microsoft.com/office/drawing/2014/main" id="{D63F3352-4886-4E38-9D7A-20DFB8601C2B}"/>
              </a:ext>
            </a:extLst>
          </p:cNvPr>
          <p:cNvSpPr/>
          <p:nvPr/>
        </p:nvSpPr>
        <p:spPr>
          <a:xfrm>
            <a:off x="8335963" y="3781425"/>
            <a:ext cx="484187" cy="977900"/>
          </a:xfrm>
          <a:prstGeom prst="downArrow">
            <a:avLst/>
          </a:prstGeo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MY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>
            <a:extLst>
              <a:ext uri="{FF2B5EF4-FFF2-40B4-BE49-F238E27FC236}">
                <a16:creationId xmlns:a16="http://schemas.microsoft.com/office/drawing/2014/main" id="{72A4B72D-6128-454F-9911-895E5FCCC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15888"/>
            <a:ext cx="8394700" cy="523875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MY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intervention studies and randomised controlled trials</a:t>
            </a:r>
          </a:p>
        </p:txBody>
      </p:sp>
      <p:pic>
        <p:nvPicPr>
          <p:cNvPr id="13315" name="Picture 2" descr="https://www.healthknowledge.org.uk/sites/default/files/documents/elearning/epidemiologyp/isdisrct/tablets.jpg">
            <a:extLst>
              <a:ext uri="{FF2B5EF4-FFF2-40B4-BE49-F238E27FC236}">
                <a16:creationId xmlns:a16="http://schemas.microsoft.com/office/drawing/2014/main" id="{5095BF6C-1775-4846-B775-0074B1609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150" y="1751013"/>
            <a:ext cx="1141413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>
            <a:extLst>
              <a:ext uri="{FF2B5EF4-FFF2-40B4-BE49-F238E27FC236}">
                <a16:creationId xmlns:a16="http://schemas.microsoft.com/office/drawing/2014/main" id="{19CAC3B9-4D28-47C2-A802-8D76D420D6DB}"/>
              </a:ext>
            </a:extLst>
          </p:cNvPr>
          <p:cNvSpPr/>
          <p:nvPr/>
        </p:nvSpPr>
        <p:spPr>
          <a:xfrm>
            <a:off x="7993063" y="6354763"/>
            <a:ext cx="979487" cy="241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MY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61E2A9-1297-4F4E-A9AF-66CF265D151E}"/>
              </a:ext>
            </a:extLst>
          </p:cNvPr>
          <p:cNvSpPr/>
          <p:nvPr/>
        </p:nvSpPr>
        <p:spPr>
          <a:xfrm>
            <a:off x="173038" y="981075"/>
            <a:ext cx="8575675" cy="45862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q"/>
              <a:defRPr/>
            </a:pPr>
            <a:r>
              <a:rPr lang="en-US" sz="2800" b="1" dirty="0">
                <a:solidFill>
                  <a:srgbClr val="FF0000"/>
                </a:solidFill>
                <a:latin typeface="Garamond" pitchFamily="18" charset="0"/>
                <a:cs typeface="Arial" charset="0"/>
              </a:rPr>
              <a:t>Intervention or experimentation</a:t>
            </a:r>
          </a:p>
          <a:p>
            <a:pPr marL="457200" indent="-457200">
              <a:buFont typeface="Wingdings" pitchFamily="2" charset="2"/>
              <a:buChar char="v"/>
              <a:defRPr/>
            </a:pPr>
            <a:r>
              <a:rPr lang="en-US" sz="2200" dirty="0">
                <a:latin typeface="Garamond" pitchFamily="18" charset="0"/>
                <a:cs typeface="Arial" charset="0"/>
              </a:rPr>
              <a:t>involves </a:t>
            </a:r>
            <a:r>
              <a:rPr lang="en-US" sz="2200" b="1" dirty="0">
                <a:solidFill>
                  <a:srgbClr val="0070C0"/>
                </a:solidFill>
                <a:latin typeface="Garamond" pitchFamily="18" charset="0"/>
                <a:cs typeface="Arial" charset="0"/>
              </a:rPr>
              <a:t>attempting to change a variable </a:t>
            </a:r>
            <a:r>
              <a:rPr lang="en-US" sz="2200" b="1" dirty="0">
                <a:latin typeface="Garamond" pitchFamily="18" charset="0"/>
                <a:cs typeface="Arial" charset="0"/>
              </a:rPr>
              <a:t>in one </a:t>
            </a:r>
          </a:p>
          <a:p>
            <a:pPr>
              <a:defRPr/>
            </a:pPr>
            <a:r>
              <a:rPr lang="en-US" sz="2200" b="1" dirty="0">
                <a:latin typeface="Garamond" pitchFamily="18" charset="0"/>
                <a:cs typeface="Arial" charset="0"/>
              </a:rPr>
              <a:t>    or more groups of people. </a:t>
            </a:r>
          </a:p>
          <a:p>
            <a:pPr>
              <a:defRPr/>
            </a:pPr>
            <a:r>
              <a:rPr lang="en-US" sz="2200" b="1" dirty="0">
                <a:latin typeface="Garamond" pitchFamily="18" charset="0"/>
                <a:cs typeface="Arial" charset="0"/>
              </a:rPr>
              <a:t>This could mean </a:t>
            </a:r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en-US" sz="2200" b="1" dirty="0">
                <a:latin typeface="Garamond" pitchFamily="18" charset="0"/>
                <a:cs typeface="Arial" charset="0"/>
              </a:rPr>
              <a:t>the elimination of </a:t>
            </a:r>
            <a:r>
              <a:rPr lang="en-US" sz="2200" b="1" dirty="0">
                <a:solidFill>
                  <a:srgbClr val="0070C0"/>
                </a:solidFill>
                <a:latin typeface="Garamond" pitchFamily="18" charset="0"/>
                <a:cs typeface="Arial" charset="0"/>
              </a:rPr>
              <a:t>a risk factor </a:t>
            </a:r>
            <a:r>
              <a:rPr lang="en-US" sz="2200" dirty="0">
                <a:latin typeface="Garamond" pitchFamily="18" charset="0"/>
                <a:cs typeface="Arial" charset="0"/>
              </a:rPr>
              <a:t>e.g. </a:t>
            </a:r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en-US" sz="2200" dirty="0">
                <a:latin typeface="Garamond" pitchFamily="18" charset="0"/>
                <a:cs typeface="Arial" charset="0"/>
              </a:rPr>
              <a:t>or </a:t>
            </a:r>
            <a:r>
              <a:rPr lang="en-US" sz="2200" b="1" dirty="0">
                <a:latin typeface="Garamond" pitchFamily="18" charset="0"/>
                <a:cs typeface="Arial" charset="0"/>
              </a:rPr>
              <a:t>testing a </a:t>
            </a:r>
            <a:r>
              <a:rPr lang="en-US" sz="2200" b="1" dirty="0">
                <a:solidFill>
                  <a:srgbClr val="FF0000"/>
                </a:solidFill>
                <a:latin typeface="Garamond" pitchFamily="18" charset="0"/>
                <a:cs typeface="Arial" charset="0"/>
              </a:rPr>
              <a:t>new treatment /intervention </a:t>
            </a:r>
            <a:r>
              <a:rPr lang="en-US" sz="2200" dirty="0">
                <a:latin typeface="Garamond" pitchFamily="18" charset="0"/>
                <a:cs typeface="Arial" charset="0"/>
              </a:rPr>
              <a:t>on a selected group of patients/persons. </a:t>
            </a:r>
            <a:endParaRPr lang="en-US" sz="2200" b="1" dirty="0">
              <a:latin typeface="Garamond" pitchFamily="18" charset="0"/>
              <a:cs typeface="Arial" charset="0"/>
            </a:endParaRPr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en-US" sz="2200" b="1" dirty="0">
                <a:latin typeface="Garamond" pitchFamily="18" charset="0"/>
                <a:cs typeface="Arial" charset="0"/>
              </a:rPr>
              <a:t>Intervention or experimentation </a:t>
            </a:r>
            <a:r>
              <a:rPr lang="en-US" sz="2200" dirty="0">
                <a:latin typeface="Garamond" pitchFamily="18" charset="0"/>
                <a:cs typeface="Arial" charset="0"/>
              </a:rPr>
              <a:t>could</a:t>
            </a:r>
            <a:r>
              <a:rPr lang="en-US" sz="2200" b="1" dirty="0">
                <a:latin typeface="Garamond" pitchFamily="18" charset="0"/>
                <a:cs typeface="Arial" charset="0"/>
              </a:rPr>
              <a:t> </a:t>
            </a:r>
            <a:r>
              <a:rPr lang="en-US" sz="2200" dirty="0">
                <a:latin typeface="Garamond" pitchFamily="18" charset="0"/>
                <a:cs typeface="Arial" charset="0"/>
              </a:rPr>
              <a:t>involve also </a:t>
            </a:r>
            <a:r>
              <a:rPr lang="en-US" sz="2200" b="1" dirty="0">
                <a:solidFill>
                  <a:srgbClr val="FF0000"/>
                </a:solidFill>
                <a:latin typeface="Garamond" pitchFamily="18" charset="0"/>
                <a:cs typeface="Arial" charset="0"/>
              </a:rPr>
              <a:t>testing exposure to risk factors</a:t>
            </a:r>
          </a:p>
          <a:p>
            <a:pPr marL="457200" indent="-457200">
              <a:buFont typeface="Wingdings" pitchFamily="2" charset="2"/>
              <a:buChar char="q"/>
              <a:defRPr/>
            </a:pPr>
            <a:r>
              <a:rPr lang="en-US" sz="2200" b="1" dirty="0">
                <a:latin typeface="Garamond" pitchFamily="18" charset="0"/>
                <a:cs typeface="Arial" charset="0"/>
              </a:rPr>
              <a:t>The effects of an intervention </a:t>
            </a:r>
            <a:r>
              <a:rPr lang="en-US" sz="2200" b="1" dirty="0">
                <a:solidFill>
                  <a:srgbClr val="9900FF"/>
                </a:solidFill>
                <a:latin typeface="Garamond" pitchFamily="18" charset="0"/>
                <a:cs typeface="Arial" charset="0"/>
              </a:rPr>
              <a:t>are measured by </a:t>
            </a:r>
          </a:p>
          <a:p>
            <a:pPr marL="914400" lvl="1" indent="-457200" algn="ctr">
              <a:buFont typeface="Wingdings" pitchFamily="2" charset="2"/>
              <a:buChar char="Ø"/>
              <a:defRPr/>
            </a:pPr>
            <a:r>
              <a:rPr lang="en-US" sz="2200" b="1" dirty="0">
                <a:solidFill>
                  <a:srgbClr val="9900FF"/>
                </a:solidFill>
                <a:latin typeface="Garamond" pitchFamily="18" charset="0"/>
                <a:cs typeface="Arial" charset="0"/>
              </a:rPr>
              <a:t>comparing the </a:t>
            </a:r>
            <a:r>
              <a:rPr lang="en-US" sz="2200" b="1" dirty="0">
                <a:solidFill>
                  <a:srgbClr val="0070C0"/>
                </a:solidFill>
                <a:latin typeface="Garamond" pitchFamily="18" charset="0"/>
                <a:cs typeface="Arial" charset="0"/>
              </a:rPr>
              <a:t>outcome in </a:t>
            </a:r>
            <a:r>
              <a:rPr lang="en-US" sz="2200" b="1" dirty="0">
                <a:latin typeface="Garamond" pitchFamily="18" charset="0"/>
                <a:cs typeface="Arial" charset="0"/>
              </a:rPr>
              <a:t>the </a:t>
            </a:r>
            <a:r>
              <a:rPr lang="en-US" sz="2200" b="1" dirty="0">
                <a:solidFill>
                  <a:srgbClr val="FF0000"/>
                </a:solidFill>
                <a:latin typeface="Garamond" pitchFamily="18" charset="0"/>
                <a:cs typeface="Arial" charset="0"/>
              </a:rPr>
              <a:t>experimental </a:t>
            </a:r>
            <a:r>
              <a:rPr lang="en-US" sz="2200" b="1" dirty="0">
                <a:latin typeface="Garamond" pitchFamily="18" charset="0"/>
                <a:cs typeface="Arial" charset="0"/>
              </a:rPr>
              <a:t>group</a:t>
            </a:r>
          </a:p>
          <a:p>
            <a:pPr marL="914400" lvl="1" indent="-457200" algn="ctr">
              <a:buFont typeface="Wingdings" pitchFamily="2" charset="2"/>
              <a:buChar char="Ø"/>
              <a:defRPr/>
            </a:pPr>
            <a:r>
              <a:rPr lang="en-US" sz="2200" b="1" dirty="0">
                <a:solidFill>
                  <a:srgbClr val="FF0000"/>
                </a:solidFill>
                <a:latin typeface="Garamond" pitchFamily="18" charset="0"/>
                <a:cs typeface="Arial" charset="0"/>
              </a:rPr>
              <a:t> </a:t>
            </a:r>
            <a:r>
              <a:rPr lang="en-US" sz="2200" b="1" dirty="0">
                <a:latin typeface="Garamond" pitchFamily="18" charset="0"/>
                <a:cs typeface="Arial" charset="0"/>
              </a:rPr>
              <a:t>with that in </a:t>
            </a:r>
            <a:r>
              <a:rPr lang="en-US" sz="2200" b="1" dirty="0">
                <a:solidFill>
                  <a:srgbClr val="FF0000"/>
                </a:solidFill>
                <a:latin typeface="Garamond" pitchFamily="18" charset="0"/>
                <a:cs typeface="Arial" charset="0"/>
              </a:rPr>
              <a:t>a control </a:t>
            </a:r>
            <a:r>
              <a:rPr lang="en-US" sz="2200" b="1" dirty="0">
                <a:latin typeface="Garamond" pitchFamily="18" charset="0"/>
                <a:cs typeface="Arial" charset="0"/>
              </a:rPr>
              <a:t>group. </a:t>
            </a:r>
          </a:p>
          <a:p>
            <a:pPr marL="914400" lvl="1" indent="-457200" algn="ctr">
              <a:buFont typeface="Wingdings" pitchFamily="2" charset="2"/>
              <a:buChar char="Ø"/>
              <a:defRPr/>
            </a:pPr>
            <a:r>
              <a:rPr lang="en-US" sz="2200" b="1" dirty="0">
                <a:latin typeface="Garamond" pitchFamily="18" charset="0"/>
                <a:cs typeface="Arial" charset="0"/>
              </a:rPr>
              <a:t>Or and </a:t>
            </a:r>
            <a:r>
              <a:rPr lang="en-US" sz="2200" b="1" dirty="0">
                <a:solidFill>
                  <a:srgbClr val="FF0000"/>
                </a:solidFill>
                <a:latin typeface="Garamond" pitchFamily="18" charset="0"/>
                <a:cs typeface="Arial" charset="0"/>
              </a:rPr>
              <a:t>pre </a:t>
            </a:r>
            <a:r>
              <a:rPr lang="en-US" sz="2200" b="1" dirty="0">
                <a:latin typeface="Garamond" pitchFamily="18" charset="0"/>
                <a:cs typeface="Arial" charset="0"/>
              </a:rPr>
              <a:t>and </a:t>
            </a:r>
            <a:r>
              <a:rPr lang="en-US" sz="2200" b="1" dirty="0">
                <a:solidFill>
                  <a:srgbClr val="FF0000"/>
                </a:solidFill>
                <a:latin typeface="Garamond" pitchFamily="18" charset="0"/>
                <a:cs typeface="Arial" charset="0"/>
              </a:rPr>
              <a:t>post </a:t>
            </a:r>
            <a:r>
              <a:rPr lang="en-US" sz="2200" b="1" dirty="0">
                <a:latin typeface="Garamond" pitchFamily="18" charset="0"/>
                <a:cs typeface="Arial" charset="0"/>
              </a:rPr>
              <a:t>measurement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>
            <a:extLst>
              <a:ext uri="{FF2B5EF4-FFF2-40B4-BE49-F238E27FC236}">
                <a16:creationId xmlns:a16="http://schemas.microsoft.com/office/drawing/2014/main" id="{02B0E94A-2EBC-4058-95E0-C68E96A590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549275"/>
            <a:ext cx="8929688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q"/>
              <a:defRPr/>
            </a:pPr>
            <a:r>
              <a:rPr lang="en-US" sz="2200" b="1" dirty="0">
                <a:latin typeface="Garamond" pitchFamily="18" charset="0"/>
                <a:cs typeface="Arial" charset="0"/>
              </a:rPr>
              <a:t>Experimental studies are </a:t>
            </a:r>
            <a:r>
              <a:rPr lang="en-US" sz="2200" b="1" dirty="0">
                <a:solidFill>
                  <a:srgbClr val="FF0000"/>
                </a:solidFill>
                <a:latin typeface="Garamond" pitchFamily="18" charset="0"/>
                <a:cs typeface="Arial" charset="0"/>
              </a:rPr>
              <a:t>less</a:t>
            </a:r>
            <a:r>
              <a:rPr lang="en-US" sz="2200" b="1" dirty="0">
                <a:latin typeface="Garamond" pitchFamily="18" charset="0"/>
                <a:cs typeface="Arial" charset="0"/>
              </a:rPr>
              <a:t> susceptible to</a:t>
            </a:r>
            <a:r>
              <a:rPr lang="en-US" sz="2200" b="1" dirty="0">
                <a:solidFill>
                  <a:srgbClr val="FF0000"/>
                </a:solidFill>
                <a:latin typeface="Garamond" pitchFamily="18" charset="0"/>
                <a:cs typeface="Arial" charset="0"/>
              </a:rPr>
              <a:t> confounding because </a:t>
            </a:r>
            <a:r>
              <a:rPr lang="en-US" sz="2200" b="1" dirty="0">
                <a:latin typeface="Garamond" pitchFamily="18" charset="0"/>
                <a:cs typeface="Arial" charset="0"/>
              </a:rPr>
              <a:t>the </a:t>
            </a:r>
            <a:r>
              <a:rPr lang="en-US" sz="2200" b="1" dirty="0">
                <a:solidFill>
                  <a:srgbClr val="0070C0"/>
                </a:solidFill>
                <a:latin typeface="Garamond" pitchFamily="18" charset="0"/>
                <a:cs typeface="Arial" charset="0"/>
              </a:rPr>
              <a:t>investigator determines </a:t>
            </a:r>
            <a:r>
              <a:rPr lang="en-US" sz="2200" b="1" dirty="0">
                <a:latin typeface="Garamond" pitchFamily="18" charset="0"/>
                <a:cs typeface="Arial" charset="0"/>
              </a:rPr>
              <a:t>who is exposed and who is unexposed. </a:t>
            </a:r>
          </a:p>
          <a:p>
            <a:pPr>
              <a:defRPr/>
            </a:pPr>
            <a:endParaRPr lang="en-US" sz="2200" b="1" dirty="0">
              <a:latin typeface="Garamond" pitchFamily="18" charset="0"/>
              <a:cs typeface="Arial" charset="0"/>
            </a:endParaRPr>
          </a:p>
          <a:p>
            <a:pPr marL="457200" indent="-457200">
              <a:buFont typeface="Wingdings" pitchFamily="2" charset="2"/>
              <a:buChar char="q"/>
              <a:defRPr/>
            </a:pPr>
            <a:r>
              <a:rPr lang="en-US" sz="2200" dirty="0">
                <a:latin typeface="Garamond" pitchFamily="18" charset="0"/>
                <a:cs typeface="Arial" charset="0"/>
              </a:rPr>
              <a:t>In particular, if </a:t>
            </a:r>
            <a:r>
              <a:rPr lang="en-US" sz="2200" b="1" dirty="0">
                <a:solidFill>
                  <a:srgbClr val="FF0000"/>
                </a:solidFill>
                <a:latin typeface="Garamond" pitchFamily="18" charset="0"/>
                <a:cs typeface="Arial" charset="0"/>
              </a:rPr>
              <a:t>exposure is allocated randomly </a:t>
            </a:r>
            <a:r>
              <a:rPr lang="en-US" sz="2200" dirty="0">
                <a:latin typeface="Garamond" pitchFamily="18" charset="0"/>
                <a:cs typeface="Arial" charset="0"/>
              </a:rPr>
              <a:t>and the </a:t>
            </a:r>
          </a:p>
          <a:p>
            <a:pPr>
              <a:defRPr/>
            </a:pPr>
            <a:endParaRPr lang="en-US" sz="2200" dirty="0">
              <a:latin typeface="Garamond" pitchFamily="18" charset="0"/>
              <a:cs typeface="Arial" charset="0"/>
            </a:endParaRPr>
          </a:p>
          <a:p>
            <a:pPr marL="457200" indent="-457200">
              <a:buFont typeface="Wingdings" pitchFamily="2" charset="2"/>
              <a:buChar char="q"/>
              <a:defRPr/>
            </a:pPr>
            <a:r>
              <a:rPr lang="en-US" sz="2200" b="1" dirty="0">
                <a:solidFill>
                  <a:srgbClr val="FF0000"/>
                </a:solidFill>
                <a:latin typeface="Garamond" pitchFamily="18" charset="0"/>
                <a:cs typeface="Arial" charset="0"/>
              </a:rPr>
              <a:t>number of groups or individuals randomized is large </a:t>
            </a:r>
            <a:r>
              <a:rPr lang="en-US" sz="2200" dirty="0">
                <a:latin typeface="Garamond" pitchFamily="18" charset="0"/>
                <a:cs typeface="Arial" charset="0"/>
              </a:rPr>
              <a:t>then </a:t>
            </a:r>
            <a:r>
              <a:rPr lang="en-US" sz="2200" b="1" dirty="0">
                <a:latin typeface="Garamond" pitchFamily="18" charset="0"/>
                <a:cs typeface="Arial" charset="0"/>
              </a:rPr>
              <a:t>even </a:t>
            </a:r>
            <a:r>
              <a:rPr lang="en-US" sz="2200" b="1" dirty="0">
                <a:solidFill>
                  <a:srgbClr val="0070C0"/>
                </a:solidFill>
                <a:latin typeface="Garamond" pitchFamily="18" charset="0"/>
                <a:cs typeface="Arial" charset="0"/>
              </a:rPr>
              <a:t>unrecognized confounding </a:t>
            </a:r>
            <a:r>
              <a:rPr lang="en-US" sz="2200" b="1" dirty="0">
                <a:latin typeface="Garamond" pitchFamily="18" charset="0"/>
                <a:cs typeface="Arial" charset="0"/>
              </a:rPr>
              <a:t>effects become statistically unlikely</a:t>
            </a:r>
            <a:endParaRPr lang="en-MY" sz="2200" b="1" dirty="0">
              <a:latin typeface="Garamond" pitchFamily="18" charset="0"/>
              <a:cs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F0D2D3F-CE87-4105-9714-4C3AD8849E9E}"/>
              </a:ext>
            </a:extLst>
          </p:cNvPr>
          <p:cNvSpPr/>
          <p:nvPr/>
        </p:nvSpPr>
        <p:spPr>
          <a:xfrm>
            <a:off x="395288" y="4797425"/>
            <a:ext cx="8424862" cy="12620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q"/>
              <a:defRPr/>
            </a:pPr>
            <a:r>
              <a:rPr lang="en-MY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Interventional studies are </a:t>
            </a: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often </a:t>
            </a:r>
          </a:p>
          <a:p>
            <a:pPr algn="ctr">
              <a:defRPr/>
            </a:pP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performed in</a:t>
            </a:r>
            <a:r>
              <a:rPr lang="en-MY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 laboratories </a:t>
            </a: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and </a:t>
            </a:r>
            <a:r>
              <a:rPr lang="en-MY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clinical studies </a:t>
            </a: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to establish beneficial effects of drugs or procedures</a:t>
            </a:r>
            <a:r>
              <a:rPr lang="en-MY" sz="2800" dirty="0">
                <a:latin typeface="Garamond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4340" name="Rectangle 8">
            <a:extLst>
              <a:ext uri="{FF2B5EF4-FFF2-40B4-BE49-F238E27FC236}">
                <a16:creationId xmlns:a16="http://schemas.microsoft.com/office/drawing/2014/main" id="{D0A3C80D-0990-4203-8B6C-031759103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3213100"/>
            <a:ext cx="878522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v"/>
              <a:defRPr/>
            </a:pPr>
            <a:r>
              <a:rPr lang="en-US" sz="2200" dirty="0">
                <a:latin typeface="Garamond" pitchFamily="18" charset="0"/>
                <a:cs typeface="Arial" charset="0"/>
              </a:rPr>
              <a:t>However, it is </a:t>
            </a:r>
            <a:r>
              <a:rPr lang="en-US" sz="2200" b="1" dirty="0">
                <a:latin typeface="Garamond" pitchFamily="18" charset="0"/>
                <a:cs typeface="Arial" charset="0"/>
              </a:rPr>
              <a:t>unethical</a:t>
            </a:r>
            <a:r>
              <a:rPr lang="en-US" sz="2200" dirty="0">
                <a:latin typeface="Garamond" pitchFamily="18" charset="0"/>
                <a:cs typeface="Arial" charset="0"/>
              </a:rPr>
              <a:t> to expose human subjects deliberately (purposefully)    to potentially serious hazards.</a:t>
            </a:r>
          </a:p>
          <a:p>
            <a:pPr lvl="1" indent="-457200">
              <a:buFont typeface="Wingdings" pitchFamily="2" charset="2"/>
              <a:buChar char="v"/>
              <a:defRPr/>
            </a:pPr>
            <a:r>
              <a:rPr lang="en-US" sz="2200" b="1" dirty="0">
                <a:latin typeface="Garamond" pitchFamily="18" charset="0"/>
                <a:cs typeface="Arial" charset="0"/>
              </a:rPr>
              <a:t>Informed consent from study participants is required </a:t>
            </a:r>
          </a:p>
          <a:p>
            <a:pPr marL="0" lvl="1">
              <a:defRPr/>
            </a:pPr>
            <a:r>
              <a:rPr lang="en-US" sz="2200" b="1" dirty="0">
                <a:latin typeface="Garamond" pitchFamily="18" charset="0"/>
                <a:cs typeface="Arial" charset="0"/>
              </a:rPr>
              <a:t>                     in almost all circumstances</a:t>
            </a:r>
            <a:r>
              <a:rPr lang="en-US" sz="2200" b="1" dirty="0">
                <a:cs typeface="Arial" charset="0"/>
              </a:rPr>
              <a:t>.</a:t>
            </a:r>
          </a:p>
        </p:txBody>
      </p:sp>
      <p:sp>
        <p:nvSpPr>
          <p:cNvPr id="14341" name="Rectangle 1">
            <a:extLst>
              <a:ext uri="{FF2B5EF4-FFF2-40B4-BE49-F238E27FC236}">
                <a16:creationId xmlns:a16="http://schemas.microsoft.com/office/drawing/2014/main" id="{66B604A6-E85E-41C8-A899-C2676B39B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179388"/>
            <a:ext cx="30178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MY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Cont. …intervention studies </a:t>
            </a:r>
            <a:endParaRPr lang="en-MY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>
            <a:extLst>
              <a:ext uri="{FF2B5EF4-FFF2-40B4-BE49-F238E27FC236}">
                <a16:creationId xmlns:a16="http://schemas.microsoft.com/office/drawing/2014/main" id="{49C29856-41EB-40E2-9491-D09D2C57B7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3" y="692150"/>
            <a:ext cx="84248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n-MY" altLang="en-US" sz="2400" b="1">
                <a:solidFill>
                  <a:srgbClr val="C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Intervention studies: </a:t>
            </a:r>
            <a:r>
              <a:rPr lang="en-MY" altLang="en-US" sz="2400" b="1">
                <a:latin typeface="Garamond" panose="02020404030301010803" pitchFamily="18" charset="0"/>
                <a:cs typeface="Times New Roman" panose="02020603050405020304" pitchFamily="18" charset="0"/>
              </a:rPr>
              <a:t>are considered to provide the </a:t>
            </a:r>
            <a:r>
              <a:rPr lang="en-MY" altLang="en-US" sz="2400" b="1">
                <a:solidFill>
                  <a:srgbClr val="C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most </a:t>
            </a:r>
            <a:r>
              <a:rPr lang="en-MY" altLang="en-US" sz="2400" b="1">
                <a:solidFill>
                  <a:srgbClr val="FF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reliable evidence </a:t>
            </a:r>
            <a:r>
              <a:rPr lang="en-MY" altLang="en-US" sz="2400" b="1">
                <a:latin typeface="Garamond" panose="02020404030301010803" pitchFamily="18" charset="0"/>
                <a:cs typeface="Times New Roman" panose="02020603050405020304" pitchFamily="18" charset="0"/>
              </a:rPr>
              <a:t>in epidemiological research</a:t>
            </a:r>
            <a:r>
              <a:rPr lang="en-MY" altLang="en-US" sz="2400">
                <a:latin typeface="Garamond" panose="02020404030301010803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MY" altLang="en-US" sz="2400" b="1">
                <a:latin typeface="Garamond" panose="02020404030301010803" pitchFamily="18" charset="0"/>
                <a:cs typeface="Times New Roman" panose="02020603050405020304" pitchFamily="18" charset="0"/>
              </a:rPr>
              <a:t>either</a:t>
            </a:r>
            <a:r>
              <a:rPr lang="en-MY" altLang="en-US" sz="2400" b="1">
                <a:solidFill>
                  <a:srgbClr val="FF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preventative </a:t>
            </a:r>
            <a:r>
              <a:rPr lang="en-MY" altLang="en-US" sz="2400" b="1">
                <a:latin typeface="Garamond" panose="02020404030301010803" pitchFamily="18" charset="0"/>
                <a:cs typeface="Times New Roman" panose="02020603050405020304" pitchFamily="18" charset="0"/>
              </a:rPr>
              <a:t>or 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MY" altLang="en-US" sz="2400" b="1">
                <a:solidFill>
                  <a:srgbClr val="FF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          therapeutic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421A906-C141-4AD8-9A92-68BCB29D2BEE}"/>
              </a:ext>
            </a:extLst>
          </p:cNvPr>
          <p:cNvSpPr/>
          <p:nvPr/>
        </p:nvSpPr>
        <p:spPr>
          <a:xfrm>
            <a:off x="219075" y="2636838"/>
            <a:ext cx="8480425" cy="2432050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q"/>
              <a:defRPr/>
            </a:pPr>
            <a:r>
              <a:rPr lang="en-MY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Therapeutic trials </a:t>
            </a:r>
          </a:p>
          <a:p>
            <a:pPr marL="457200" indent="-457200" algn="ctr">
              <a:buFont typeface="Wingdings" pitchFamily="2" charset="2"/>
              <a:buChar char="v"/>
              <a:defRPr/>
            </a:pP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conducted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to assess</a:t>
            </a: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 the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effectiveness</a:t>
            </a: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 of </a:t>
            </a:r>
          </a:p>
          <a:p>
            <a:pPr marL="457200" indent="-457200" algn="ctr">
              <a:buFont typeface="Wingdings" pitchFamily="2" charset="2"/>
              <a:buChar char="v"/>
              <a:defRPr/>
            </a:pP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an </a:t>
            </a:r>
            <a:r>
              <a:rPr lang="en-MY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agent </a:t>
            </a: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or </a:t>
            </a:r>
            <a:r>
              <a:rPr lang="en-MY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procedure</a:t>
            </a: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  in a particular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disease  So </a:t>
            </a: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to</a:t>
            </a:r>
          </a:p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en-MY" sz="2400" dirty="0">
                <a:latin typeface="Garamond" pitchFamily="18" charset="0"/>
                <a:cs typeface="Times New Roman" pitchFamily="18" charset="0"/>
              </a:rPr>
              <a:t>* </a:t>
            </a:r>
            <a:r>
              <a:rPr lang="en-MY" sz="2400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Diminish symptoms, </a:t>
            </a:r>
          </a:p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en-MY" sz="2400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*Prevent recurrence, or </a:t>
            </a:r>
          </a:p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en-MY" sz="2400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*Reduce mortality from the disease</a:t>
            </a: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Right Arrow 1">
            <a:extLst>
              <a:ext uri="{FF2B5EF4-FFF2-40B4-BE49-F238E27FC236}">
                <a16:creationId xmlns:a16="http://schemas.microsoft.com/office/drawing/2014/main" id="{030D7248-E362-49FF-A145-7B72C46E4AFE}"/>
              </a:ext>
            </a:extLst>
          </p:cNvPr>
          <p:cNvSpPr/>
          <p:nvPr/>
        </p:nvSpPr>
        <p:spPr>
          <a:xfrm>
            <a:off x="8027988" y="6373813"/>
            <a:ext cx="979487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MY"/>
          </a:p>
        </p:txBody>
      </p:sp>
      <p:sp>
        <p:nvSpPr>
          <p:cNvPr id="15365" name="Rectangle 4">
            <a:extLst>
              <a:ext uri="{FF2B5EF4-FFF2-40B4-BE49-F238E27FC236}">
                <a16:creationId xmlns:a16="http://schemas.microsoft.com/office/drawing/2014/main" id="{E9283391-9B4A-4880-9EDD-A83EBEE58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179388"/>
            <a:ext cx="30178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MY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Cont. …intervention studies </a:t>
            </a:r>
            <a:endParaRPr lang="en-MY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716F7D-A37F-46E9-BF54-7B47B4203652}"/>
              </a:ext>
            </a:extLst>
          </p:cNvPr>
          <p:cNvSpPr/>
          <p:nvPr/>
        </p:nvSpPr>
        <p:spPr>
          <a:xfrm>
            <a:off x="190500" y="765175"/>
            <a:ext cx="8958263" cy="3478213"/>
          </a:xfrm>
          <a:prstGeom prst="rect">
            <a:avLst/>
          </a:prstGeom>
          <a:ln w="19050">
            <a:noFill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q"/>
              <a:defRPr/>
            </a:pPr>
            <a:r>
              <a:rPr lang="en-MY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Preventative trials </a:t>
            </a:r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conducted to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evaluate</a:t>
            </a: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 whether an </a:t>
            </a:r>
            <a:r>
              <a:rPr lang="en-MY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agent</a:t>
            </a: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 or </a:t>
            </a:r>
            <a:r>
              <a:rPr lang="en-MY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procedure</a:t>
            </a: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reduces the risk </a:t>
            </a: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of </a:t>
            </a:r>
            <a:r>
              <a:rPr lang="en-MY" sz="2400" b="1" dirty="0">
                <a:solidFill>
                  <a:srgbClr val="1414BC"/>
                </a:solidFill>
                <a:latin typeface="Garamond" pitchFamily="18" charset="0"/>
                <a:cs typeface="Times New Roman" pitchFamily="18" charset="0"/>
              </a:rPr>
              <a:t>developing</a:t>
            </a: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 a particular </a:t>
            </a:r>
            <a:r>
              <a:rPr lang="en-MY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disease </a:t>
            </a: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among individuals </a:t>
            </a:r>
            <a:r>
              <a:rPr lang="en-MY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free from that disease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at </a:t>
            </a: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the beginning of the trial,</a:t>
            </a:r>
            <a:r>
              <a:rPr lang="en-MY" sz="2400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for example</a:t>
            </a:r>
            <a:r>
              <a:rPr lang="en-MY" sz="2400" dirty="0">
                <a:latin typeface="Garamond" pitchFamily="18" charset="0"/>
                <a:cs typeface="Times New Roman" pitchFamily="18" charset="0"/>
              </a:rPr>
              <a:t>,  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vaccine trials</a:t>
            </a:r>
            <a:r>
              <a:rPr lang="en-MY" sz="2400" dirty="0">
                <a:latin typeface="Garamond" pitchFamily="18" charset="0"/>
                <a:cs typeface="Times New Roman" pitchFamily="18" charset="0"/>
              </a:rPr>
              <a:t>. </a:t>
            </a:r>
          </a:p>
          <a:p>
            <a:pPr>
              <a:defRPr/>
            </a:pPr>
            <a:endParaRPr lang="en-MY" sz="2400" dirty="0">
              <a:latin typeface="Garamond" pitchFamily="18" charset="0"/>
              <a:cs typeface="Times New Roman" pitchFamily="18" charset="0"/>
            </a:endParaRPr>
          </a:p>
          <a:p>
            <a:pPr marL="342900" indent="-342900" algn="ctr">
              <a:buFont typeface="Wingdings" pitchFamily="2" charset="2"/>
              <a:buChar char="v"/>
              <a:defRPr/>
            </a:pPr>
            <a:r>
              <a:rPr lang="en-MY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Preventative</a:t>
            </a: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 trials may be</a:t>
            </a:r>
          </a:p>
          <a:p>
            <a:pPr marL="342900" indent="-342900" algn="ctr">
              <a:buFont typeface="Wingdings" pitchFamily="2" charset="2"/>
              <a:buChar char="ü"/>
              <a:defRPr/>
            </a:pP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 conducted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among</a:t>
            </a:r>
            <a:r>
              <a:rPr lang="en-MY" sz="2400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individual</a:t>
            </a:r>
            <a:r>
              <a:rPr lang="en-MY" sz="2400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s</a:t>
            </a:r>
          </a:p>
          <a:p>
            <a:pPr marL="342900" indent="-342900" algn="ctr">
              <a:buFont typeface="Wingdings" pitchFamily="2" charset="2"/>
              <a:buChar char="ü"/>
              <a:defRPr/>
            </a:pPr>
            <a:r>
              <a:rPr lang="en-MY" sz="2400" dirty="0">
                <a:latin typeface="Garamond" pitchFamily="18" charset="0"/>
                <a:cs typeface="Times New Roman" pitchFamily="18" charset="0"/>
              </a:rPr>
              <a:t>  </a:t>
            </a: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among </a:t>
            </a:r>
            <a:r>
              <a:rPr lang="en-MY" sz="2400" b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entire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communities</a:t>
            </a: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F495D073-A0B7-48E5-B606-7CA9F0040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15888"/>
            <a:ext cx="2867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MY" altLang="en-US" b="1">
                <a:latin typeface="Garamond" panose="02020404030301010803" pitchFamily="18" charset="0"/>
                <a:cs typeface="Times New Roman" panose="02020603050405020304" pitchFamily="18" charset="0"/>
              </a:rPr>
              <a:t>Cont. ..Intervention studies</a:t>
            </a:r>
            <a:endParaRPr lang="en-MY" altLang="en-US"/>
          </a:p>
        </p:txBody>
      </p:sp>
      <p:pic>
        <p:nvPicPr>
          <p:cNvPr id="16388" name="Picture 5" descr="Clinical Trial Experiment of a New Product">
            <a:extLst>
              <a:ext uri="{FF2B5EF4-FFF2-40B4-BE49-F238E27FC236}">
                <a16:creationId xmlns:a16="http://schemas.microsoft.com/office/drawing/2014/main" id="{E4B94DE4-A86D-464B-96BB-A2CBF7259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913" y="69850"/>
            <a:ext cx="1863725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F3C2FCD-53A1-4B3E-901D-83F1BF7DDBC4}"/>
              </a:ext>
            </a:extLst>
          </p:cNvPr>
          <p:cNvSpPr/>
          <p:nvPr/>
        </p:nvSpPr>
        <p:spPr>
          <a:xfrm>
            <a:off x="169863" y="260350"/>
            <a:ext cx="8280400" cy="2216150"/>
          </a:xfrm>
          <a:prstGeom prst="rect">
            <a:avLst/>
          </a:prstGeom>
          <a:ln w="15875"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MY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Types of experimental interventions may include</a:t>
            </a:r>
            <a:r>
              <a:rPr lang="en-MY" sz="2800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- 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MY" sz="2200" b="1" dirty="0">
                <a:latin typeface="Garamond" pitchFamily="18" charset="0"/>
                <a:cs typeface="Times New Roman" pitchFamily="18" charset="0"/>
              </a:rPr>
              <a:t>Therapeutic agents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MY" sz="2200" b="1" dirty="0">
                <a:latin typeface="Garamond" pitchFamily="18" charset="0"/>
                <a:cs typeface="Times New Roman" pitchFamily="18" charset="0"/>
              </a:rPr>
              <a:t>- Prophylactic agents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MY" sz="2200" b="1" dirty="0">
                <a:latin typeface="Garamond" pitchFamily="18" charset="0"/>
                <a:cs typeface="Times New Roman" pitchFamily="18" charset="0"/>
              </a:rPr>
              <a:t>- Diagnostic agents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MY" sz="2200" b="1" dirty="0">
                <a:latin typeface="Garamond" pitchFamily="18" charset="0"/>
                <a:cs typeface="Times New Roman" pitchFamily="18" charset="0"/>
              </a:rPr>
              <a:t>- Surgical procedures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MY" sz="2200" b="1" dirty="0">
                <a:latin typeface="Garamond" pitchFamily="18" charset="0"/>
                <a:cs typeface="Times New Roman" pitchFamily="18" charset="0"/>
              </a:rPr>
              <a:t>- Health service strategies</a:t>
            </a:r>
            <a:endParaRPr lang="en-MY" sz="2200" b="1" dirty="0">
              <a:cs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207B3B-754C-4575-99B5-7CCFA40C6752}"/>
              </a:ext>
            </a:extLst>
          </p:cNvPr>
          <p:cNvSpPr/>
          <p:nvPr/>
        </p:nvSpPr>
        <p:spPr>
          <a:xfrm>
            <a:off x="7938" y="2495550"/>
            <a:ext cx="8956675" cy="4216400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200" b="1" dirty="0">
                <a:solidFill>
                  <a:srgbClr val="0070C0"/>
                </a:solidFill>
                <a:latin typeface="Garamond" pitchFamily="18" charset="0"/>
                <a:cs typeface="Arial" charset="0"/>
              </a:rPr>
              <a:t>An interventional study could be classified according to: </a:t>
            </a:r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en-US" sz="2200" b="1" dirty="0">
                <a:solidFill>
                  <a:prstClr val="black"/>
                </a:solidFill>
                <a:latin typeface="Garamond" pitchFamily="18" charset="0"/>
                <a:cs typeface="Arial" charset="0"/>
              </a:rPr>
              <a:t>a </a:t>
            </a:r>
            <a:r>
              <a:rPr lang="en-US" sz="2200" b="1" dirty="0">
                <a:solidFill>
                  <a:srgbClr val="FF0000"/>
                </a:solidFill>
                <a:latin typeface="Garamond" pitchFamily="18" charset="0"/>
                <a:cs typeface="Arial" charset="0"/>
              </a:rPr>
              <a:t>Randomized controlled trial</a:t>
            </a:r>
            <a:r>
              <a:rPr lang="en-US" sz="2200" b="1" dirty="0">
                <a:solidFill>
                  <a:srgbClr val="0070C0"/>
                </a:solidFill>
                <a:latin typeface="Garamond" pitchFamily="18" charset="0"/>
                <a:cs typeface="Arial" charset="0"/>
              </a:rPr>
              <a:t>,</a:t>
            </a:r>
          </a:p>
          <a:p>
            <a:pPr>
              <a:defRPr/>
            </a:pPr>
            <a:r>
              <a:rPr lang="en-MY" sz="2400" dirty="0">
                <a:cs typeface="Arial" charset="0"/>
              </a:rPr>
              <a:t>(i</a:t>
            </a:r>
            <a:r>
              <a:rPr lang="en-MY" sz="2200" dirty="0">
                <a:cs typeface="Arial" charset="0"/>
              </a:rPr>
              <a:t>) “</a:t>
            </a:r>
            <a:r>
              <a:rPr lang="en-MY" sz="2200" b="1" dirty="0">
                <a:solidFill>
                  <a:srgbClr val="1414BC"/>
                </a:solidFill>
                <a:latin typeface="Times New Roman" pitchFamily="18" charset="0"/>
                <a:cs typeface="Times New Roman" pitchFamily="18" charset="0"/>
              </a:rPr>
              <a:t>controlled clinical trials</a:t>
            </a:r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” (</a:t>
            </a:r>
            <a:r>
              <a:rPr lang="en-MY" sz="2000" dirty="0">
                <a:latin typeface="Times New Roman" pitchFamily="18" charset="0"/>
                <a:cs typeface="Times New Roman" pitchFamily="18" charset="0"/>
              </a:rPr>
              <a:t>or simply “clinical trials” or “trials”), </a:t>
            </a:r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in which individuals are assigned to one of two or more competing interventions, and</a:t>
            </a:r>
            <a:endParaRPr lang="en-US" sz="2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200" b="1" dirty="0">
              <a:solidFill>
                <a:prstClr val="black"/>
              </a:solidFill>
              <a:latin typeface="Garamond" pitchFamily="18" charset="0"/>
              <a:cs typeface="Arial" charset="0"/>
            </a:endParaRPr>
          </a:p>
          <a:p>
            <a:pPr>
              <a:defRPr/>
            </a:pPr>
            <a:r>
              <a:rPr lang="en-US" sz="2200" b="1" dirty="0">
                <a:solidFill>
                  <a:prstClr val="black"/>
                </a:solidFill>
                <a:latin typeface="Garamond" pitchFamily="18" charset="0"/>
                <a:cs typeface="Arial" charset="0"/>
              </a:rPr>
              <a:t>(ii)A field trial, or a community trial</a:t>
            </a:r>
            <a:r>
              <a:rPr lang="en-US" sz="2200" b="1" dirty="0">
                <a:solidFill>
                  <a:srgbClr val="CC0099"/>
                </a:solidFill>
                <a:latin typeface="Garamond" pitchFamily="18" charset="0"/>
                <a:cs typeface="Arial" charset="0"/>
              </a:rPr>
              <a:t>.</a:t>
            </a:r>
            <a:r>
              <a:rPr lang="en-MY" sz="2200" dirty="0">
                <a:cs typeface="Arial" charset="0"/>
              </a:rPr>
              <a:t> </a:t>
            </a:r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in which entire groups, e.g., villages, neighbourhoods, schools or districts, are assigned to different interventions.</a:t>
            </a:r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en-US" sz="2200" b="1" dirty="0">
                <a:solidFill>
                  <a:srgbClr val="FF0000"/>
                </a:solidFill>
                <a:latin typeface="Garamond" pitchFamily="18" charset="0"/>
                <a:cs typeface="Arial" charset="0"/>
              </a:rPr>
              <a:t>Post</a:t>
            </a:r>
            <a:r>
              <a:rPr lang="en-US" sz="2200" b="1" dirty="0">
                <a:solidFill>
                  <a:prstClr val="black"/>
                </a:solidFill>
                <a:latin typeface="Garamond" pitchFamily="18" charset="0"/>
                <a:cs typeface="Arial" charset="0"/>
              </a:rPr>
              <a:t> test only or </a:t>
            </a:r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en-US" sz="2200" b="1" dirty="0">
                <a:solidFill>
                  <a:srgbClr val="FF0000"/>
                </a:solidFill>
                <a:latin typeface="Garamond" pitchFamily="18" charset="0"/>
                <a:cs typeface="Arial" charset="0"/>
              </a:rPr>
              <a:t>pre</a:t>
            </a:r>
            <a:r>
              <a:rPr lang="en-US" sz="2200" b="1" dirty="0">
                <a:solidFill>
                  <a:prstClr val="black"/>
                </a:solidFill>
                <a:latin typeface="Garamond" pitchFamily="18" charset="0"/>
                <a:cs typeface="Arial" charset="0"/>
              </a:rPr>
              <a:t> and </a:t>
            </a:r>
            <a:r>
              <a:rPr lang="en-US" sz="2200" b="1" dirty="0">
                <a:solidFill>
                  <a:srgbClr val="FF0000"/>
                </a:solidFill>
                <a:latin typeface="Garamond" pitchFamily="18" charset="0"/>
                <a:cs typeface="Arial" charset="0"/>
              </a:rPr>
              <a:t>post</a:t>
            </a:r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en-MY" sz="2400" b="1" dirty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Cross-over trials</a:t>
            </a:r>
          </a:p>
          <a:p>
            <a:pPr marL="457200" indent="-457200">
              <a:buFont typeface="Wingdings" pitchFamily="2" charset="2"/>
              <a:buChar char="Ø"/>
              <a:defRPr/>
            </a:pPr>
            <a:endParaRPr lang="en-US" sz="2200" b="1" dirty="0">
              <a:solidFill>
                <a:srgbClr val="FF0000"/>
              </a:solidFill>
              <a:latin typeface="Garamond" pitchFamily="18" charset="0"/>
              <a:cs typeface="Arial" charset="0"/>
            </a:endParaRPr>
          </a:p>
          <a:p>
            <a:pPr>
              <a:defRPr/>
            </a:pPr>
            <a:endParaRPr lang="en-MY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E32ACC886DB2468481C09BE227C1CB" ma:contentTypeVersion="3" ma:contentTypeDescription="Create a new document." ma:contentTypeScope="" ma:versionID="4cdfdff6030a6fae65470cf250f1618e">
  <xsd:schema xmlns:xsd="http://www.w3.org/2001/XMLSchema" xmlns:xs="http://www.w3.org/2001/XMLSchema" xmlns:p="http://schemas.microsoft.com/office/2006/metadata/properties" xmlns:ns2="015a186d-d9bb-4c7d-ae2d-91123e3458e9" targetNamespace="http://schemas.microsoft.com/office/2006/metadata/properties" ma:root="true" ma:fieldsID="b80b48d0a992fe10cfd3e8bb2b5faf0f" ns2:_="">
    <xsd:import namespace="015a186d-d9bb-4c7d-ae2d-91123e3458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5a186d-d9bb-4c7d-ae2d-91123e3458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2641A7E-089A-4071-BD53-7DC2FA2FD5F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740B7FE-DF8A-44DD-BD57-700FCDB521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5a186d-d9bb-4c7d-ae2d-91123e3458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6233</TotalTime>
  <Words>2093</Words>
  <Application>Microsoft Office PowerPoint</Application>
  <PresentationFormat>On-screen Show (4:3)</PresentationFormat>
  <Paragraphs>287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Tahoma</vt:lpstr>
      <vt:lpstr>Arial</vt:lpstr>
      <vt:lpstr>Lucida Sans Unicode</vt:lpstr>
      <vt:lpstr>Wingdings 3</vt:lpstr>
      <vt:lpstr>Verdana</vt:lpstr>
      <vt:lpstr>Wingdings 2</vt:lpstr>
      <vt:lpstr>Calibri</vt:lpstr>
      <vt:lpstr>Garamond</vt:lpstr>
      <vt:lpstr>Times New Roman</vt:lpstr>
      <vt:lpstr>Wingdings</vt:lpstr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محمود بركات</cp:lastModifiedBy>
  <cp:revision>404</cp:revision>
  <dcterms:created xsi:type="dcterms:W3CDTF">2008-09-25T20:08:55Z</dcterms:created>
  <dcterms:modified xsi:type="dcterms:W3CDTF">2021-02-11T13:24:23Z</dcterms:modified>
</cp:coreProperties>
</file>