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0" r:id="rId3"/>
    <p:sldMasterId id="2147483722" r:id="rId4"/>
  </p:sldMasterIdLst>
  <p:notesMasterIdLst>
    <p:notesMasterId r:id="rId22"/>
  </p:notesMasterIdLst>
  <p:sldIdLst>
    <p:sldId id="581" r:id="rId5"/>
    <p:sldId id="257" r:id="rId6"/>
    <p:sldId id="573" r:id="rId7"/>
    <p:sldId id="258" r:id="rId8"/>
    <p:sldId id="574" r:id="rId9"/>
    <p:sldId id="583" r:id="rId10"/>
    <p:sldId id="576" r:id="rId11"/>
    <p:sldId id="261" r:id="rId12"/>
    <p:sldId id="575" r:id="rId13"/>
    <p:sldId id="260" r:id="rId14"/>
    <p:sldId id="577" r:id="rId15"/>
    <p:sldId id="582" r:id="rId16"/>
    <p:sldId id="271" r:id="rId17"/>
    <p:sldId id="270" r:id="rId18"/>
    <p:sldId id="580" r:id="rId19"/>
    <p:sldId id="273" r:id="rId20"/>
    <p:sldId id="5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E3D6-F0F7-44DF-9249-0ED919E30A09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D2FB0-61B3-4F11-8C18-C8596FC8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955D1F-535B-449F-94E2-737CFEF0F5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43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BC76A-2698-4EAD-B2F0-4CFC72C66A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A0316D-76CD-4C83-A84B-1F7FBBDCAE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8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7C88A-B22F-4B3A-86AF-57DAC6760D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6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8002DC-FC2C-497D-BA9B-CAD9EA1EC4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2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0B802-B274-4247-B254-EBA37BB0CF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BCEDF-96B9-4E1F-AD78-78BB0AC1D34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7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A3BED-5A54-4870-8694-10197BBCD86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6534F-CF77-4D96-8B51-B3044F3D053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2F6F04-97D2-420A-AE6A-089A2F496B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0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ED49D-708F-419E-AF97-3DB4124C48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8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80B458-A939-4F03-821E-D4E9166F300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08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AAE75-96B7-4455-BEE3-FE3E5E758B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0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51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648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925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0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616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469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37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54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29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17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627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886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76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2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61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9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45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061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783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86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235D6B-C35B-4CCE-B1FB-3CB38B5FA01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01-Apr-19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9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35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135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51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8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86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86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86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8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86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جروب الفيس 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8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5400" b="1">
                <a:solidFill>
                  <a:srgbClr val="FF0000"/>
                </a:solidFill>
              </a:rPr>
              <a:t>أهلا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800" b="1">
                <a:solidFill>
                  <a:srgbClr val="FF0000"/>
                </a:solidFill>
              </a:rPr>
              <a:t>وسهلا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3234" b="5992"/>
          <a:stretch/>
        </p:blipFill>
        <p:spPr>
          <a:xfrm>
            <a:off x="1285461" y="0"/>
            <a:ext cx="10800521" cy="6029739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767771" y="0"/>
            <a:ext cx="374073" cy="526472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5D691-8A73-4DC2-A4E4-43CB07796CF5}"/>
              </a:ext>
            </a:extLst>
          </p:cNvPr>
          <p:cNvSpPr/>
          <p:nvPr/>
        </p:nvSpPr>
        <p:spPr>
          <a:xfrm>
            <a:off x="106018" y="3601278"/>
            <a:ext cx="5035826" cy="282833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285750" lvl="0" indent="-285750" algn="justLow">
              <a:lnSpc>
                <a:spcPct val="125000"/>
              </a:lnSpc>
              <a:buFontTx/>
              <a:buChar char="-"/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Ileocolic artery gives </a:t>
            </a:r>
          </a:p>
          <a:p>
            <a:pPr lvl="0"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Ileal branches to the terminal part of the ileum.</a:t>
            </a:r>
          </a:p>
          <a:p>
            <a:pPr lvl="0"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Anterior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caecal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 to the caecum.</a:t>
            </a:r>
          </a:p>
          <a:p>
            <a:pPr lvl="0"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Posterior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caecal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 to the caecum.</a:t>
            </a:r>
          </a:p>
          <a:p>
            <a:pPr lvl="0"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Appendicular artery to the appendix.</a:t>
            </a:r>
          </a:p>
          <a:p>
            <a:pPr lvl="0"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Ascending (colic) branch to the lower part of the ascending colon.</a:t>
            </a:r>
          </a:p>
        </p:txBody>
      </p:sp>
    </p:spTree>
    <p:extLst>
      <p:ext uri="{BB962C8B-B14F-4D97-AF65-F5344CB8AC3E}">
        <p14:creationId xmlns:p14="http://schemas.microsoft.com/office/powerpoint/2010/main" val="30229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5F2B69-A004-4E8A-B35D-39AA913C354A}"/>
              </a:ext>
            </a:extLst>
          </p:cNvPr>
          <p:cNvSpPr/>
          <p:nvPr/>
        </p:nvSpPr>
        <p:spPr>
          <a:xfrm>
            <a:off x="0" y="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337820" algn="l"/>
                <a:tab pos="4572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Inferior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Mesenteric Artery</a:t>
            </a: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This is the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artery of the hindgut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(left 1/3 of the transverse colon, descending colon, pelvic colon, rectum and anal canal).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Origin,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abdominal aorta at the level of the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3rd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lumbar vertebra.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Termination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: It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continues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as the superior rectal artery.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2288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Branches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1- Left colic (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upper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) artery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It divides into,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a- Ascending branch anastomoses with the left branch of the middle colic artery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b- Descending branch anastomoses with the highest sigmoid artery.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Sigmoid arteries (2-3)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, anastomoses with the left colic and superior rectal arteries.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3- Superior rectal (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Hemorrhoidal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artery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to the rectum and anal canal.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- It anastomoses with the middle and inferior rectal arteries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189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صورة 16" descr="D:\جامعة مؤتة\Integrated Modules\G I T\Images\11- pancreas\8.jpg">
            <a:extLst>
              <a:ext uri="{FF2B5EF4-FFF2-40B4-BE49-F238E27FC236}">
                <a16:creationId xmlns:a16="http://schemas.microsoft.com/office/drawing/2014/main" id="{BD09CE65-6322-4CC7-8902-634EE14D1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r="1085"/>
          <a:stretch/>
        </p:blipFill>
        <p:spPr bwMode="auto">
          <a:xfrm>
            <a:off x="2814868" y="0"/>
            <a:ext cx="9284367" cy="68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623EC01-CCF1-46BD-9BD9-29699987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43" y="342709"/>
            <a:ext cx="2656825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PORTAL VEIN 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formed by the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union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uperior mesenteric and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plenic veins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behind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neck of the pancreas 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2400" b="1" i="1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S+S=P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0175" algn="l"/>
              </a:tabLst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about 2 inches long.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0175" algn="l"/>
              </a:tabLst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portal vein and its tributaries have 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valves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2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40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Tributaries of the portal vein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1- Superior mesenteric vein.  	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2- Splenic vein.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3- Right gastric vein.		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4- Left gastric vein.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5- Paraumbilical vein to left terminal branch.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6- Cystic vein to the right terminal branch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7ADC3-3051-41B8-A931-721E47D8C6B3}"/>
              </a:ext>
            </a:extLst>
          </p:cNvPr>
          <p:cNvSpPr/>
          <p:nvPr/>
        </p:nvSpPr>
        <p:spPr>
          <a:xfrm>
            <a:off x="384313" y="5844209"/>
            <a:ext cx="10681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trike="sngStrike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Inferior mesenteric vein  ends in the splenic vein.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0" y="0"/>
            <a:ext cx="9166860" cy="6858000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7245927" y="955964"/>
            <a:ext cx="180109" cy="235527"/>
          </a:xfrm>
          <a:prstGeom prst="star3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11436"/>
            <a:ext cx="341406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97" y="4248890"/>
            <a:ext cx="341406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42" y="579908"/>
            <a:ext cx="34140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42" y="3505200"/>
            <a:ext cx="341406" cy="493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7" y="110836"/>
            <a:ext cx="326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Portosystemic anastomosis</a:t>
            </a:r>
          </a:p>
        </p:txBody>
      </p:sp>
    </p:spTree>
    <p:extLst>
      <p:ext uri="{BB962C8B-B14F-4D97-AF65-F5344CB8AC3E}">
        <p14:creationId xmlns:p14="http://schemas.microsoft.com/office/powerpoint/2010/main" val="18797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C21DEF-0521-45E3-B6EA-419A37766B77}"/>
              </a:ext>
            </a:extLst>
          </p:cNvPr>
          <p:cNvSpPr/>
          <p:nvPr/>
        </p:nvSpPr>
        <p:spPr>
          <a:xfrm>
            <a:off x="150471" y="115747"/>
            <a:ext cx="11933499" cy="6795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Portosystemic Anastomoses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** The anastomosis between the portal venous systems and systemic veins.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At the lower end of the </a:t>
            </a:r>
            <a:r>
              <a:rPr lang="en-US" sz="176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oesophagus</a:t>
            </a:r>
            <a:r>
              <a:rPr lang="en-US" sz="176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76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a- Tributaries of the left gastric vein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b- Tributaries of the hemi-azygos vein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),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- In case of portal hypertension leading to enlargement of these anastomoses 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6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oesophageal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 varices. 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In the wall of the anal canal,</a:t>
            </a:r>
            <a:r>
              <a:rPr lang="en-US" sz="176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6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a- Tributaries of the superior rectal vein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b- Tributaries of the middle and inferior rectal veins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- In case of portal hypertension leading to enlargement of these anastomoses 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piles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Around the umbilicus,</a:t>
            </a:r>
            <a:r>
              <a:rPr lang="en-US" sz="176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6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a- Para-umbilical vein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b- Superficial veins of the anterior abdominal wall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- In case of portal hypertension leading to enlargement of these anastomoses 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caput Medusae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At the bare area of the liver</a:t>
            </a:r>
            <a:r>
              <a:rPr lang="en-US" sz="176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between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a- Portal capillaries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        b- Inferior phrenic veins of the diaphragm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29540" algn="l"/>
              </a:tabLst>
            </a:pPr>
            <a:r>
              <a:rPr lang="en-US" sz="176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At the posterior abdominal wall,</a:t>
            </a:r>
            <a:r>
              <a:rPr lang="en-US" sz="176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between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a- Veins of the colon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portal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17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       b- Veins of the posterior abdominal wall and renal veins (</a:t>
            </a:r>
            <a:r>
              <a:rPr lang="en-US" sz="1760" b="1" dirty="0">
                <a:latin typeface="Arial" panose="020B0604020202020204" pitchFamily="34" charset="0"/>
                <a:ea typeface="Times New Roman" panose="02020603050405020304" pitchFamily="18" charset="0"/>
              </a:rPr>
              <a:t>systemic</a:t>
            </a:r>
            <a:r>
              <a:rPr lang="en-US" sz="176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760" dirty="0"/>
          </a:p>
        </p:txBody>
      </p:sp>
    </p:spTree>
    <p:extLst>
      <p:ext uri="{BB962C8B-B14F-4D97-AF65-F5344CB8AC3E}">
        <p14:creationId xmlns:p14="http://schemas.microsoft.com/office/powerpoint/2010/main" val="209694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439" y="1"/>
            <a:ext cx="5557715" cy="1794076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Ascites</a:t>
            </a:r>
            <a:b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</a:br>
            <a: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  <a:t> Caput Medusae</a:t>
            </a:r>
            <a:br>
              <a:rPr lang="en-US" altLang="zh-CN" sz="4000" b="1" dirty="0">
                <a:solidFill>
                  <a:srgbClr val="FF0000"/>
                </a:solidFill>
                <a:ea typeface="SimSun" panose="02010600030101010101" pitchFamily="2" charset="-122"/>
              </a:rPr>
            </a:br>
            <a:endParaRPr lang="zh-CN" altLang="en-US" sz="40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pic>
        <p:nvPicPr>
          <p:cNvPr id="25603" name="Picture 3" descr="Abdomen-Caput-Medusa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76488"/>
            <a:ext cx="6011862" cy="45085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aput_medusa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>
            <a:fillRect/>
          </a:stretch>
        </p:blipFill>
        <p:spPr bwMode="auto">
          <a:xfrm>
            <a:off x="1524000" y="1"/>
            <a:ext cx="43434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3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8">
            <a:extLst>
              <a:ext uri="{FF2B5EF4-FFF2-40B4-BE49-F238E27FC236}">
                <a16:creationId xmlns:a16="http://schemas.microsoft.com/office/drawing/2014/main" id="{6F684FBB-08B8-47AE-977F-EEDE1324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8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" y="0"/>
            <a:ext cx="103996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539" y="0"/>
            <a:ext cx="4717774" cy="12059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Branches of Coeliac trunk </a:t>
            </a:r>
          </a:p>
          <a:p>
            <a:r>
              <a:rPr lang="en-US" sz="2400" b="1" dirty="0"/>
              <a:t>1) Left gastric artery, 2) Splenic artery and 3) Hepatic artery</a:t>
            </a:r>
          </a:p>
        </p:txBody>
      </p:sp>
    </p:spTree>
    <p:extLst>
      <p:ext uri="{BB962C8B-B14F-4D97-AF65-F5344CB8AC3E}">
        <p14:creationId xmlns:p14="http://schemas.microsoft.com/office/powerpoint/2010/main" val="407396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CE490-A254-4D13-A3B1-291923DACAC7}"/>
              </a:ext>
            </a:extLst>
          </p:cNvPr>
          <p:cNvSpPr/>
          <p:nvPr/>
        </p:nvSpPr>
        <p:spPr>
          <a:xfrm>
            <a:off x="146756" y="79022"/>
            <a:ext cx="11932355" cy="676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Coeliac Trunk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artery of the foregut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(abdominal part of the esophagus, stomach, 1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part and upper 1/2 of the 2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part of the duodenum, pancreas (upper 1/2 of the head, body, and tail), liver, gall bladder and spleen.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Origin,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front of the abdominal aorta at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level of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T12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Branches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1- Left gastric artery.	        2- Hepatic artery.	        3- Splenic artery</a:t>
            </a:r>
          </a:p>
          <a:p>
            <a:pPr marL="285750" indent="-285750" algn="justLow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7272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Left gastric artery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supplies 1)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abdominal part of the esophagus.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7272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2) Cardiac end of the stomach and Upper part of the body of the stomach along lesser curvature.</a:t>
            </a:r>
          </a:p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146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Splenic Artery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251460" algn="l"/>
                <a:tab pos="4572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**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it is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largest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branch of the coeliac trunk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25146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Course,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It runs as a tortuous course along 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upper border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pancreas behind the stomach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5146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 tortuous: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Protects the artery during gastric distention and splenic enlargement. 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Slows the rate of blood flow to the spleen.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5655" marR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Branches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567430" algn="l"/>
                <a:tab pos="372935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Pancreatic branches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to the pancreas.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Left gastroepiploic artery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runs along the greater curvature of the stomach.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Short gastric arteries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to the fundus of the stomach.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Terminal 5 to 6 splenic branches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which pass into the hilum of the spleen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5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2" y="145775"/>
            <a:ext cx="10932917" cy="6767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052" y="1293894"/>
            <a:ext cx="249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Hepatic artery</a:t>
            </a:r>
          </a:p>
        </p:txBody>
      </p:sp>
    </p:spTree>
    <p:extLst>
      <p:ext uri="{BB962C8B-B14F-4D97-AF65-F5344CB8AC3E}">
        <p14:creationId xmlns:p14="http://schemas.microsoft.com/office/powerpoint/2010/main" val="131667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1E0CD-910D-4EB3-BBEF-4AE204F76A07}"/>
              </a:ext>
            </a:extLst>
          </p:cNvPr>
          <p:cNvSpPr/>
          <p:nvPr/>
        </p:nvSpPr>
        <p:spPr>
          <a:xfrm>
            <a:off x="0" y="0"/>
            <a:ext cx="12192000" cy="630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tabLst>
                <a:tab pos="251460" algn="l"/>
                <a:tab pos="457200" algn="l"/>
              </a:tabLst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Branches of Hepatic Artery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72720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Right gastric artery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runs on the lesser curvature of the stomach.  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- It ends by anastomosing with</a:t>
            </a:r>
            <a:r>
              <a:rPr lang="en-US" sz="25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left gastric artery.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Gastroduodenal artery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descends behind the first part of the duodenum. divides into two: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Right gastroepiploic artery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runs along the greater curvature of the stomach. </a:t>
            </a:r>
          </a:p>
          <a:p>
            <a:pPr marL="2838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- It ends by anastomosing with the left gastro-epiploic artery.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38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  <a:tab pos="251460" algn="l"/>
                <a:tab pos="885190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Superior pancreaticoduodenal artery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runs between the duodenum and head of pancreas. It ends by anastomosing with the inferior</a:t>
            </a:r>
            <a:r>
              <a:rPr lang="en-US" sz="25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pancreaticoduodenal artery.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172720" algn="l"/>
                <a:tab pos="421005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Supraduodenal</a:t>
            </a: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artery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to the first part of the duodenum.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283845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Left terminal hepatic branch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to the left lobe of the liver,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370205" algn="l"/>
                <a:tab pos="208280" algn="l"/>
                <a:tab pos="370205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Right terminal hepatic branch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</a:rPr>
              <a:t>to the right lobe of the liver.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spcAft>
                <a:spcPts val="1000"/>
              </a:spcAft>
              <a:tabLst>
                <a:tab pos="251460" algn="l"/>
              </a:tabLst>
            </a:pP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Cystic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gall bladder from the right hepatic branch</a:t>
            </a:r>
            <a:endParaRPr lang="en-US" sz="25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384F9-BE7D-4B30-9036-006A9AC8809C}"/>
              </a:ext>
            </a:extLst>
          </p:cNvPr>
          <p:cNvSpPr txBox="1"/>
          <p:nvPr/>
        </p:nvSpPr>
        <p:spPr>
          <a:xfrm>
            <a:off x="291549" y="225287"/>
            <a:ext cx="11542642" cy="5282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Low">
              <a:lnSpc>
                <a:spcPct val="122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notes</a:t>
            </a:r>
          </a:p>
          <a:p>
            <a:pPr algn="justLow">
              <a:lnSpc>
                <a:spcPct val="122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If the hepatic artery is ligated proximal to the right gastric branch, </a:t>
            </a:r>
          </a:p>
          <a:p>
            <a:pPr algn="justLow">
              <a:lnSpc>
                <a:spcPct val="122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 collateral circulation to the liver through Left gastric, splenic and superior mesenteric arteries.</a:t>
            </a:r>
          </a:p>
          <a:p>
            <a:pPr algn="justLow">
              <a:lnSpc>
                <a:spcPct val="122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If the hepatic artery is ligated distal to the gastroduodenal branch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hepatic necrosis commonly occurs.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collateral circulation to the liver is only carried by the inferior phrenic arteries.</a:t>
            </a:r>
          </a:p>
        </p:txBody>
      </p:sp>
    </p:spTree>
    <p:extLst>
      <p:ext uri="{BB962C8B-B14F-4D97-AF65-F5344CB8AC3E}">
        <p14:creationId xmlns:p14="http://schemas.microsoft.com/office/powerpoint/2010/main" val="189461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8D96F-C139-49F2-A4CD-143006C10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" t="3127" r="11229" b="46173"/>
          <a:stretch/>
        </p:blipFill>
        <p:spPr>
          <a:xfrm>
            <a:off x="3715731" y="101600"/>
            <a:ext cx="7879681" cy="6649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4D284-335F-410A-8363-D8AC1E7D02AE}"/>
              </a:ext>
            </a:extLst>
          </p:cNvPr>
          <p:cNvSpPr txBox="1"/>
          <p:nvPr/>
        </p:nvSpPr>
        <p:spPr>
          <a:xfrm>
            <a:off x="90311" y="112463"/>
            <a:ext cx="3625420" cy="68218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from the front of the abdominal aorta at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L1.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Course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origin behind by the body of the pancreas.</a:t>
            </a:r>
          </a:p>
          <a:p>
            <a:pPr algn="justLow">
              <a:lnSpc>
                <a:spcPct val="125000"/>
              </a:lnSpc>
              <a:tabLst>
                <a:tab pos="885190" algn="l"/>
                <a:tab pos="251460" algn="l"/>
                <a:tab pos="885190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crosses in front of,</a:t>
            </a: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Uncinate process of pancreas.</a:t>
            </a: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Third part of duodenum.      </a:t>
            </a: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Abdominal aorta. </a:t>
            </a: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Inferior vena cava.  </a:t>
            </a:r>
          </a:p>
          <a:p>
            <a:pPr algn="justLow">
              <a:lnSpc>
                <a:spcPct val="125000"/>
              </a:lnSpc>
              <a:tabLst>
                <a:tab pos="11874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Right psoas major separated from it by a) Right ureter and b) Right gonadal vessels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ureter.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9BCA-84A5-43DA-815C-C1D893A6E30C}"/>
              </a:ext>
            </a:extLst>
          </p:cNvPr>
          <p:cNvSpPr txBox="1"/>
          <p:nvPr/>
        </p:nvSpPr>
        <p:spPr>
          <a:xfrm>
            <a:off x="3984978" y="101600"/>
            <a:ext cx="449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Superior mesenteric artery</a:t>
            </a:r>
          </a:p>
        </p:txBody>
      </p:sp>
    </p:spTree>
    <p:extLst>
      <p:ext uri="{BB962C8B-B14F-4D97-AF65-F5344CB8AC3E}">
        <p14:creationId xmlns:p14="http://schemas.microsoft.com/office/powerpoint/2010/main" val="33185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5904" r="7453" b="4849"/>
          <a:stretch/>
        </p:blipFill>
        <p:spPr>
          <a:xfrm>
            <a:off x="1145785" y="0"/>
            <a:ext cx="9349938" cy="66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FA7753-4012-498D-9C5A-0D1E1132B4B5}"/>
              </a:ext>
            </a:extLst>
          </p:cNvPr>
          <p:cNvSpPr/>
          <p:nvPr/>
        </p:nvSpPr>
        <p:spPr>
          <a:xfrm>
            <a:off x="212035" y="0"/>
            <a:ext cx="11979965" cy="697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Clr>
                <a:srgbClr val="FF0000"/>
              </a:buClr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Superior Mesenteric Artery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Low">
              <a:lnSpc>
                <a:spcPct val="125000"/>
              </a:lnSpc>
              <a:buFontTx/>
              <a:buChar char="-"/>
              <a:tabLst>
                <a:tab pos="885190" algn="l"/>
                <a:tab pos="251460" algn="l"/>
                <a:tab pos="88519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 of the midgut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(lower 1/2 of the 2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part, 3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4th of the duodenum, pancreas (lower 1/2 of the head, uncinate processes), jejunum, ileum, caecum, ascending colon and right 2/3 of the transverse colon)</a:t>
            </a:r>
          </a:p>
          <a:p>
            <a:pPr algn="justLow">
              <a:lnSpc>
                <a:spcPct val="125000"/>
              </a:lnSpc>
              <a:tabLst>
                <a:tab pos="172720" algn="l"/>
                <a:tab pos="24828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Branches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370205" algn="l"/>
                <a:tab pos="208280" algn="l"/>
                <a:tab pos="370205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Inferior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pancreatico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-duodenal artery: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370205" algn="l"/>
                <a:tab pos="208280" algn="l"/>
                <a:tab pos="3702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It ends by anastomosing with the superior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pancreatico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-duodenal artery.</a:t>
            </a:r>
          </a:p>
          <a:p>
            <a:pPr marL="283845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885190" algn="l"/>
                <a:tab pos="251460" algn="l"/>
                <a:tab pos="88519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supplies the duodenum below the major papilla and lower half of the head of pancreas. </a:t>
            </a: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Jejunal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jejunum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Ileal ranches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ileum. </a:t>
            </a: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Ileocolic artery </a:t>
            </a: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colic artery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ascending colon and right colic flexure. </a:t>
            </a:r>
          </a:p>
          <a:p>
            <a:pPr algn="justLow">
              <a:lnSpc>
                <a:spcPct val="125000"/>
              </a:lnSpc>
              <a:tabLst>
                <a:tab pos="3336925" algn="l"/>
                <a:tab pos="403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- It divides into: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a- Ascending branch anastomoses with the right branch of the middle colic artery.</a:t>
            </a:r>
          </a:p>
          <a:p>
            <a:pPr marL="4572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b- Descending branch anastomoses with the ascending branch of the ileocolic artery.</a:t>
            </a:r>
          </a:p>
          <a:p>
            <a:pPr algn="justLow">
              <a:lnSpc>
                <a:spcPct val="125000"/>
              </a:lnSpc>
              <a:tabLst>
                <a:tab pos="266065" algn="l"/>
                <a:tab pos="421005" algn="l"/>
                <a:tab pos="266065" algn="l"/>
                <a:tab pos="337820" algn="l"/>
                <a:tab pos="421005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Middle colic artery,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right 2/3 of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transverse colon. It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divides into </a:t>
            </a:r>
          </a:p>
          <a:p>
            <a:pPr marL="1143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  <a:tab pos="421005" algn="l"/>
                <a:tab pos="114300" algn="l"/>
                <a:tab pos="337820" algn="l"/>
                <a:tab pos="4210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Right branch anastomoses with the ascending branch of right colic artery.</a:t>
            </a:r>
          </a:p>
          <a:p>
            <a:pPr marL="114300" marR="0" indent="0" algn="justLow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  <a:tab pos="421005" algn="l"/>
                <a:tab pos="114300" algn="l"/>
                <a:tab pos="337820" algn="l"/>
                <a:tab pos="4210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Left branch anastomoses with the ascending branch of the left colic artery.</a:t>
            </a:r>
          </a:p>
        </p:txBody>
      </p:sp>
    </p:spTree>
    <p:extLst>
      <p:ext uri="{BB962C8B-B14F-4D97-AF65-F5344CB8AC3E}">
        <p14:creationId xmlns:p14="http://schemas.microsoft.com/office/powerpoint/2010/main" val="48969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934</Words>
  <Application>Microsoft Office PowerPoint</Application>
  <PresentationFormat>Widescreen</PresentationFormat>
  <Paragraphs>126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Symbol</vt:lpstr>
      <vt:lpstr>Times New Roman</vt:lpstr>
      <vt:lpstr>Office Theme</vt:lpstr>
      <vt:lpstr>Default Design</vt:lpstr>
      <vt:lpstr>1_Default Design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Ascites  Caput Medusae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32</cp:revision>
  <dcterms:created xsi:type="dcterms:W3CDTF">2018-09-12T11:16:26Z</dcterms:created>
  <dcterms:modified xsi:type="dcterms:W3CDTF">2019-04-01T19:11:59Z</dcterms:modified>
</cp:coreProperties>
</file>