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63" r:id="rId5"/>
    <p:sldId id="286" r:id="rId6"/>
    <p:sldId id="277" r:id="rId7"/>
    <p:sldId id="261" r:id="rId8"/>
    <p:sldId id="278" r:id="rId9"/>
    <p:sldId id="279" r:id="rId10"/>
    <p:sldId id="281" r:id="rId11"/>
    <p:sldId id="287" r:id="rId12"/>
    <p:sldId id="288" r:id="rId13"/>
    <p:sldId id="282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>
        <p:scale>
          <a:sx n="70" d="100"/>
          <a:sy n="70" d="100"/>
        </p:scale>
        <p:origin x="-138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Algerian" panose="04020705040A02060702" pitchFamily="82" charset="0"/>
              </a:rPr>
              <a:t>ELBOW , RADIOULNAR JOINTS</a:t>
            </a:r>
            <a:endParaRPr lang="ar-E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581400"/>
            <a:ext cx="4498975" cy="3048000"/>
          </a:xfrm>
        </p:spPr>
        <p:txBody>
          <a:bodyPr/>
          <a:lstStyle/>
          <a:p>
            <a:pPr marL="82296" indent="0" algn="ctr">
              <a:buNone/>
            </a:pPr>
            <a: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By</a:t>
            </a:r>
          </a:p>
          <a:p>
            <a:pPr marL="82296" indent="0" algn="ctr">
              <a:buNone/>
            </a:pPr>
            <a: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Dr Abulmaaty Mohamed</a:t>
            </a:r>
            <a:b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Assistant professor Anatomy &amp; Embryology </a:t>
            </a:r>
            <a:b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Mutah University</a:t>
            </a:r>
            <a:endParaRPr lang="ar-SA" dirty="0">
              <a:latin typeface="Algerian" panose="04020705040A02060702" pitchFamily="82" charset="0"/>
              <a:ea typeface="Verdana" panose="020B0604030504040204" pitchFamily="34" charset="0"/>
              <a:cs typeface="Andalus" panose="02020603050405020304" pitchFamily="18" charset="-78"/>
            </a:endParaRPr>
          </a:p>
          <a:p>
            <a:endParaRPr lang="ar-E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066800"/>
            <a:ext cx="3962400" cy="5562600"/>
          </a:xfrm>
        </p:spPr>
      </p:pic>
    </p:spTree>
    <p:extLst>
      <p:ext uri="{BB962C8B-B14F-4D97-AF65-F5344CB8AC3E}">
        <p14:creationId xmlns:p14="http://schemas.microsoft.com/office/powerpoint/2010/main" val="192624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762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Algerian" panose="04020705040A02060702" pitchFamily="82" charset="0"/>
              </a:rPr>
              <a:t>B- INFERIOR </a:t>
            </a:r>
            <a:r>
              <a:rPr lang="en-US" sz="4000" dirty="0">
                <a:latin typeface="Algerian" panose="04020705040A02060702" pitchFamily="82" charset="0"/>
              </a:rPr>
              <a:t>RADIOULNAR JOINT</a:t>
            </a:r>
            <a:endParaRPr lang="ar-EG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609600"/>
            <a:ext cx="5867400" cy="624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Type:-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Synovial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Variety:-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Pivot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Articular Surface:-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-Head of ulna 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-ulnar notch of radius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Capsule:-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attach to margins of the articular surface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Synovial membrane: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 the capsule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762000"/>
            <a:ext cx="3276600" cy="28956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657600"/>
            <a:ext cx="5410200" cy="294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94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7620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Algerian" panose="04020705040A02060702" pitchFamily="82" charset="0"/>
              </a:rPr>
              <a:t>B- INFERIOR RADIOULNAR JOINT</a:t>
            </a:r>
            <a:endParaRPr lang="ar-EG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52400" y="914400"/>
            <a:ext cx="4343400" cy="521176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Articular disc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-triangular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fibrocartilagenous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disc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-Extends from styloid process of ulna  to inferior margin of ulnar notch of radius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-separates inferior radioulnar joint from wrist joint</a:t>
            </a: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1" y="762000"/>
            <a:ext cx="4876800" cy="564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40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914400"/>
            <a:ext cx="3265228" cy="5923128"/>
          </a:xfrm>
        </p:spPr>
      </p:pic>
      <p:pic>
        <p:nvPicPr>
          <p:cNvPr id="2051" name="Picture 3" descr="E:\mutah\MSS\PHOTOS\5\Ca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36326"/>
            <a:ext cx="1457325" cy="561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762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Algerian" panose="04020705040A02060702" pitchFamily="82" charset="0"/>
              </a:rPr>
              <a:t> </a:t>
            </a:r>
            <a:r>
              <a:rPr lang="en-US" sz="4000" dirty="0">
                <a:latin typeface="Algerian" panose="04020705040A02060702" pitchFamily="82" charset="0"/>
              </a:rPr>
              <a:t>RADIOULNAR JOINT</a:t>
            </a:r>
            <a:endParaRPr lang="ar-EG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685800"/>
            <a:ext cx="4876800" cy="6172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Movements of radioulnar joints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pronation: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(radius cross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ulna to direct palm backwards)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Initiated by :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brachioradialis 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Completed by:</a:t>
            </a:r>
          </a:p>
          <a:p>
            <a:pPr marL="0" indent="0">
              <a:buNone/>
            </a:pP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pronator teres </a:t>
            </a:r>
          </a:p>
          <a:p>
            <a:pPr marL="0" indent="0">
              <a:buNone/>
            </a:pP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Pronator quadratus</a:t>
            </a:r>
            <a:endParaRPr lang="ar-EG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supination: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(radius parallel to ulna to direct palm forwards)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Initiated by: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brachioradialis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Completed by: </a:t>
            </a:r>
          </a:p>
          <a:p>
            <a:pPr marL="0" indent="0">
              <a:buNone/>
            </a:pP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Supinator: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when forearm is  extended</a:t>
            </a:r>
          </a:p>
          <a:p>
            <a:pPr marL="0" indent="0">
              <a:buNone/>
            </a:pP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Biceps: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when forearm is flexed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r-EG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82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76200"/>
            <a:ext cx="3429000" cy="6781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762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Algerian" panose="04020705040A02060702" pitchFamily="82" charset="0"/>
              </a:rPr>
              <a:t>c- middle </a:t>
            </a:r>
            <a:r>
              <a:rPr lang="en-US" sz="4000" dirty="0">
                <a:latin typeface="Algerian" panose="04020705040A02060702" pitchFamily="82" charset="0"/>
              </a:rPr>
              <a:t>RADIOULNAR JOINT</a:t>
            </a:r>
            <a:endParaRPr lang="ar-EG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685800"/>
            <a:ext cx="5562600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Fibrous joint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parts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Oblique cord:-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Fibrous band extends  from ulnar tuberosity to shaft of radius below radial tuberosity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Interosseous membrane:-  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-Fibrous membrane  extends between interosseous border of radius &amp; ulna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-Its fibers directed downwards and medially from radius to ulna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-Function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Binds radius to ulna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shock absorption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Gives origin to deep muscles of forearm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4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38862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9600" dirty="0">
                <a:solidFill>
                  <a:srgbClr val="00B050"/>
                </a:solidFill>
                <a:latin typeface="Algerian" panose="04020705040A02060702" pitchFamily="82" charset="0"/>
                <a:cs typeface="Andalus" panose="02020603050405020304" pitchFamily="18" charset="-78"/>
              </a:rPr>
              <a:t>THANQ</a:t>
            </a:r>
            <a:r>
              <a:rPr lang="ar-SA" sz="9600" dirty="0">
                <a:solidFill>
                  <a:srgbClr val="00B050"/>
                </a:solidFill>
                <a:latin typeface="Algerian" panose="04020705040A02060702" pitchFamily="82" charset="0"/>
                <a:cs typeface="Andalus" panose="02020603050405020304" pitchFamily="18" charset="-78"/>
              </a:rPr>
              <a:t/>
            </a:r>
            <a:br>
              <a:rPr lang="ar-SA" sz="9600" dirty="0">
                <a:solidFill>
                  <a:srgbClr val="00B050"/>
                </a:solidFill>
                <a:latin typeface="Algerian" panose="04020705040A02060702" pitchFamily="82" charset="0"/>
                <a:cs typeface="Andalus" panose="02020603050405020304" pitchFamily="18" charset="-78"/>
              </a:rPr>
            </a:br>
            <a:endParaRPr lang="ar-EG" sz="9600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30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9029"/>
            <a:ext cx="5181601" cy="68289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382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Algerian" panose="04020705040A02060702" pitchFamily="82" charset="0"/>
              </a:rPr>
              <a:t>ELBOW JOINT</a:t>
            </a:r>
            <a:endParaRPr lang="ar-EG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0" y="685800"/>
            <a:ext cx="5105400" cy="6172200"/>
          </a:xfrm>
        </p:spPr>
        <p:txBody>
          <a:bodyPr/>
          <a:lstStyle/>
          <a:p>
            <a:pPr marL="0" indent="0">
              <a:buNone/>
            </a:pP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Type:-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Synovial</a:t>
            </a:r>
          </a:p>
          <a:p>
            <a:pPr marL="0" indent="0">
              <a:buNone/>
            </a:pP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Variety:-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Hinge</a:t>
            </a:r>
          </a:p>
          <a:p>
            <a:pPr marL="0" indent="0">
              <a:buNone/>
            </a:pP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Articular Surface:-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Above:-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Trochlea, capitulum of humerus articulate with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Below:-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trochlear notch of ulna &amp; head of radius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respectively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40621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64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9" y="2801925"/>
            <a:ext cx="3962401" cy="4056075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9029"/>
            <a:ext cx="3962400" cy="2772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066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en-US" dirty="0">
                <a:latin typeface="Algerian" panose="04020705040A02060702" pitchFamily="82" charset="0"/>
              </a:rPr>
              <a:t>ELBOW JOINT</a:t>
            </a:r>
            <a:r>
              <a:rPr lang="en-US" sz="2800" dirty="0">
                <a:solidFill>
                  <a:srgbClr val="FF0000"/>
                </a:solidFill>
                <a:latin typeface="Algerian" panose="04020705040A02060702" pitchFamily="82" charset="0"/>
              </a:rPr>
              <a:t/>
            </a:r>
            <a:br>
              <a:rPr lang="en-US" sz="2800" dirty="0">
                <a:solidFill>
                  <a:srgbClr val="FF0000"/>
                </a:solidFill>
                <a:latin typeface="Algerian" panose="04020705040A02060702" pitchFamily="82" charset="0"/>
              </a:rPr>
            </a:b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533400"/>
            <a:ext cx="5715000" cy="6324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Capsule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Attachment: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Superiorly:-</a:t>
            </a:r>
            <a:endParaRPr lang="en-US" sz="2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Front :-Above the coronoid and radial fossae</a:t>
            </a: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:- above olecranon fossa 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edially:-root of medial epicondyle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aterally:- root of lateral epicondyles 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Inferiorly</a:t>
            </a:r>
            <a:r>
              <a:rPr lang="en-US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:-</a:t>
            </a: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Front :-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margins of 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coronoid process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annular ligament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:-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margins of olecranon process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Characters: 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hin in front &amp;back to allow flexion  and extension </a:t>
            </a: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Thick on sides to prevent adduction and abduction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87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533400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latin typeface="Algerian" panose="04020705040A02060702" pitchFamily="82" charset="0"/>
              </a:rPr>
              <a:t>ELBOW JOINT</a:t>
            </a:r>
            <a:endParaRPr lang="ar-EG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0" y="609601"/>
            <a:ext cx="4497388" cy="1371600"/>
          </a:xfrm>
        </p:spPr>
        <p:txBody>
          <a:bodyPr/>
          <a:lstStyle/>
          <a:p>
            <a:pPr marL="0" indent="0">
              <a:buNone/>
            </a:pP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Synovial membrane:-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Lines the capsule and covers the non articular structures</a:t>
            </a: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33600"/>
            <a:ext cx="8610599" cy="4038599"/>
          </a:xfrm>
        </p:spPr>
      </p:pic>
    </p:spTree>
    <p:extLst>
      <p:ext uri="{BB962C8B-B14F-4D97-AF65-F5344CB8AC3E}">
        <p14:creationId xmlns:p14="http://schemas.microsoft.com/office/powerpoint/2010/main" val="218583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352800"/>
            <a:ext cx="4191000" cy="35052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0"/>
            <a:ext cx="4458120" cy="3276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8763000" cy="762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Algerian" panose="04020705040A02060702" pitchFamily="82" charset="0"/>
              </a:rPr>
              <a:t>ELBOW JOINT</a:t>
            </a:r>
            <a:endParaRPr lang="ar-EG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6200" y="609600"/>
            <a:ext cx="5410200" cy="6248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Ligaments:-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Radial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collateral (Lateral) ligament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Fan shaped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Extends from lateral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epicondyle to annular ligament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Ulnar collateral (medial) ligament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Triangular formed of 3 bands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Anterior band:-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medial epicondyle to medial border of coronoid process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Posterior 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band: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medial epicondyle to medial border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olecranon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Oblique 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band:-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medial border of coronoid to medial border of olecranon process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82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Algerian" panose="04020705040A02060702" pitchFamily="82" charset="0"/>
              </a:rPr>
              <a:t>ELBOW JOINT</a:t>
            </a: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609600"/>
            <a:ext cx="4648200" cy="624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Anteriorly: </a:t>
            </a:r>
            <a:endParaRPr lang="en-US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Brachialis separating it from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nerve,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brachial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artery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biceps tendon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Posteriorly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triceps &amp; anconeus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Medially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ulnar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nerve, CFO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Laterally:-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radial nerve,  CEO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52400"/>
            <a:ext cx="4572000" cy="35814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733800"/>
            <a:ext cx="46482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1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382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Algerian" panose="04020705040A02060702" pitchFamily="82" charset="0"/>
              </a:rPr>
              <a:t>ELBOW JOINT</a:t>
            </a:r>
            <a:endParaRPr lang="ar-EG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685800"/>
            <a:ext cx="8839200" cy="6172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Nerve supply: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receives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branches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ulnar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median,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radial,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Musculocutaneous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Movements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Flexion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brachialis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biceps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brachioradialis:- flexion of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midpronated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forearm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Extension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triceps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anconeus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78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RADIOULNAR JOINTS</a:t>
            </a:r>
            <a:endParaRPr lang="ar-EG" sz="7200" dirty="0"/>
          </a:p>
        </p:txBody>
      </p:sp>
    </p:spTree>
    <p:extLst>
      <p:ext uri="{BB962C8B-B14F-4D97-AF65-F5344CB8AC3E}">
        <p14:creationId xmlns:p14="http://schemas.microsoft.com/office/powerpoint/2010/main" val="106362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572000"/>
            <a:ext cx="3962400" cy="21328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057400"/>
            <a:ext cx="3661012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57200"/>
            <a:ext cx="3444922" cy="16002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09600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latin typeface="Algerian" panose="04020705040A02060702" pitchFamily="82" charset="0"/>
              </a:rPr>
              <a:t>A- SUPERIOR RADIOULNAR JOINT</a:t>
            </a:r>
            <a:endParaRPr lang="ar-EG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533400"/>
            <a:ext cx="5791200" cy="6324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Type:-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Synovial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Variety:-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Pivot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Articular Surface:-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-Articular circumference of head of radius 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-Radial notch of ulna &amp; annular ligament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Capsule:-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covers the annular ligament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above with capsule of elbow joint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Synovial membrane: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with that of elbow joint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Ligaments:-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Annular ligament:-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Strong fibrous band surrounds the head of radius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Attached to margins of radial notch of ulna </a:t>
            </a:r>
          </a:p>
          <a:p>
            <a:pPr>
              <a:buFontTx/>
              <a:buChar char="-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42122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C22B83CFD723468AD4A84E22A98B74" ma:contentTypeVersion="9" ma:contentTypeDescription="Create a new document." ma:contentTypeScope="" ma:versionID="a09c179e44334d206a368a86c05397b7">
  <xsd:schema xmlns:xsd="http://www.w3.org/2001/XMLSchema" xmlns:xs="http://www.w3.org/2001/XMLSchema" xmlns:p="http://schemas.microsoft.com/office/2006/metadata/properties" xmlns:ns2="1415beaa-1878-4f09-8105-dc829c0dd417" xmlns:ns3="a433687a-ae5f-44a0-9b01-062828d2e892" targetNamespace="http://schemas.microsoft.com/office/2006/metadata/properties" ma:root="true" ma:fieldsID="f78d526f08c6593db49831a5afe9810a" ns2:_="" ns3:_="">
    <xsd:import namespace="1415beaa-1878-4f09-8105-dc829c0dd417"/>
    <xsd:import namespace="a433687a-ae5f-44a0-9b01-062828d2e8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15beaa-1878-4f09-8105-dc829c0dd4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9ff52f34-b351-492d-bd72-b80be8882a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33687a-ae5f-44a0-9b01-062828d2e89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00fab3d-d326-4a93-90c4-3a6f5e166fe6}" ma:internalName="TaxCatchAll" ma:showField="CatchAllData" ma:web="a433687a-ae5f-44a0-9b01-062828d2e8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415beaa-1878-4f09-8105-dc829c0dd417">
      <Terms xmlns="http://schemas.microsoft.com/office/infopath/2007/PartnerControls"/>
    </lcf76f155ced4ddcb4097134ff3c332f>
    <TaxCatchAll xmlns="a433687a-ae5f-44a0-9b01-062828d2e892" xsi:nil="true"/>
  </documentManagement>
</p:properties>
</file>

<file path=customXml/itemProps1.xml><?xml version="1.0" encoding="utf-8"?>
<ds:datastoreItem xmlns:ds="http://schemas.openxmlformats.org/officeDocument/2006/customXml" ds:itemID="{C057EB3D-4238-42FE-81F8-4DD918FCD2AD}"/>
</file>

<file path=customXml/itemProps2.xml><?xml version="1.0" encoding="utf-8"?>
<ds:datastoreItem xmlns:ds="http://schemas.openxmlformats.org/officeDocument/2006/customXml" ds:itemID="{802CD2DF-7560-404F-8301-3DC5134B9DC2}"/>
</file>

<file path=customXml/itemProps3.xml><?xml version="1.0" encoding="utf-8"?>
<ds:datastoreItem xmlns:ds="http://schemas.openxmlformats.org/officeDocument/2006/customXml" ds:itemID="{261EA997-744C-413A-98DB-022BD8E69E1B}"/>
</file>

<file path=docProps/app.xml><?xml version="1.0" encoding="utf-8"?>
<Properties xmlns="http://schemas.openxmlformats.org/officeDocument/2006/extended-properties" xmlns:vt="http://schemas.openxmlformats.org/officeDocument/2006/docPropsVTypes">
  <TotalTime>2095</TotalTime>
  <Words>521</Words>
  <Application>Microsoft Office PowerPoint</Application>
  <PresentationFormat>On-screen Show (4:3)</PresentationFormat>
  <Paragraphs>122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ELBOW , RADIOULNAR JOINTS</vt:lpstr>
      <vt:lpstr>ELBOW JOINT</vt:lpstr>
      <vt:lpstr> ELBOW JOINT </vt:lpstr>
      <vt:lpstr>ELBOW JOINT</vt:lpstr>
      <vt:lpstr>ELBOW JOINT</vt:lpstr>
      <vt:lpstr>ELBOW JOINT</vt:lpstr>
      <vt:lpstr>ELBOW JOINT</vt:lpstr>
      <vt:lpstr>RADIOULNAR JOINTS</vt:lpstr>
      <vt:lpstr>A- SUPERIOR RADIOULNAR JOINT</vt:lpstr>
      <vt:lpstr>B- INFERIOR RADIOULNAR JOINT</vt:lpstr>
      <vt:lpstr>B- INFERIOR RADIOULNAR JOINT</vt:lpstr>
      <vt:lpstr> RADIOULNAR JOINT</vt:lpstr>
      <vt:lpstr>c- middle RADIOULNAR JOINT</vt:lpstr>
      <vt:lpstr> THANQ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SDF</dc:creator>
  <cp:lastModifiedBy>A SDF</cp:lastModifiedBy>
  <cp:revision>111</cp:revision>
  <dcterms:created xsi:type="dcterms:W3CDTF">2006-08-16T00:00:00Z</dcterms:created>
  <dcterms:modified xsi:type="dcterms:W3CDTF">2022-03-05T17:45:46Z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0x01010027C22B83CFD723468AD4A84E22A98B74</vt:lpwstr>
  </property>
</Properties>
</file>