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3" r:id="rId2"/>
    <p:sldMasterId id="2147483715" r:id="rId3"/>
  </p:sldMasterIdLst>
  <p:notesMasterIdLst>
    <p:notesMasterId r:id="rId142"/>
  </p:notesMasterIdLst>
  <p:sldIdLst>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98" r:id="rId31"/>
    <p:sldId id="399" r:id="rId32"/>
    <p:sldId id="400" r:id="rId33"/>
    <p:sldId id="401" r:id="rId34"/>
    <p:sldId id="402" r:id="rId35"/>
    <p:sldId id="403" r:id="rId36"/>
    <p:sldId id="404" r:id="rId37"/>
    <p:sldId id="256" r:id="rId38"/>
    <p:sldId id="301" r:id="rId39"/>
    <p:sldId id="302" r:id="rId40"/>
    <p:sldId id="307" r:id="rId41"/>
    <p:sldId id="303" r:id="rId42"/>
    <p:sldId id="304" r:id="rId43"/>
    <p:sldId id="305" r:id="rId44"/>
    <p:sldId id="306" r:id="rId45"/>
    <p:sldId id="257" r:id="rId46"/>
    <p:sldId id="258" r:id="rId47"/>
    <p:sldId id="260" r:id="rId48"/>
    <p:sldId id="261" r:id="rId49"/>
    <p:sldId id="262" r:id="rId50"/>
    <p:sldId id="263" r:id="rId51"/>
    <p:sldId id="264" r:id="rId52"/>
    <p:sldId id="265" r:id="rId53"/>
    <p:sldId id="266" r:id="rId54"/>
    <p:sldId id="267" r:id="rId55"/>
    <p:sldId id="299" r:id="rId56"/>
    <p:sldId id="268" r:id="rId57"/>
    <p:sldId id="269" r:id="rId58"/>
    <p:sldId id="270" r:id="rId59"/>
    <p:sldId id="271" r:id="rId60"/>
    <p:sldId id="272" r:id="rId61"/>
    <p:sldId id="273" r:id="rId62"/>
    <p:sldId id="274" r:id="rId63"/>
    <p:sldId id="275" r:id="rId64"/>
    <p:sldId id="276" r:id="rId65"/>
    <p:sldId id="277" r:id="rId66"/>
    <p:sldId id="278" r:id="rId67"/>
    <p:sldId id="279" r:id="rId68"/>
    <p:sldId id="280" r:id="rId69"/>
    <p:sldId id="281" r:id="rId70"/>
    <p:sldId id="282" r:id="rId71"/>
    <p:sldId id="283" r:id="rId72"/>
    <p:sldId id="284" r:id="rId73"/>
    <p:sldId id="285" r:id="rId74"/>
    <p:sldId id="300" r:id="rId75"/>
    <p:sldId id="293" r:id="rId76"/>
    <p:sldId id="294" r:id="rId77"/>
    <p:sldId id="295" r:id="rId78"/>
    <p:sldId id="296" r:id="rId79"/>
    <p:sldId id="297" r:id="rId80"/>
    <p:sldId id="298" r:id="rId81"/>
    <p:sldId id="309" r:id="rId82"/>
    <p:sldId id="310" r:id="rId83"/>
    <p:sldId id="311" r:id="rId84"/>
    <p:sldId id="308" r:id="rId85"/>
    <p:sldId id="312"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4" r:id="rId139"/>
    <p:sldId id="396" r:id="rId140"/>
    <p:sldId id="397" r:id="rId1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90DAE4"/>
    <a:srgbClr val="B3DAED"/>
    <a:srgbClr val="D240D2"/>
    <a:srgbClr val="27D8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viewProps" Target="view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B56466-3FBE-499E-87F5-4C2B8B0BFC6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DBF213F-699E-48E1-B0DD-095509F5AC5B}">
      <dgm:prSet/>
      <dgm:spPr/>
      <dgm:t>
        <a:bodyPr/>
        <a:lstStyle/>
        <a:p>
          <a:r>
            <a:rPr lang="en-US" b="1"/>
            <a:t>We use the following specific criteria: </a:t>
          </a:r>
          <a:endParaRPr lang="en-US"/>
        </a:p>
      </dgm:t>
    </dgm:pt>
    <dgm:pt modelId="{B984809D-DF3C-4B92-A13D-6BEE9F720ABB}" type="parTrans" cxnId="{156349FB-E4DA-42A9-88AC-BA1047AEEE8E}">
      <dgm:prSet/>
      <dgm:spPr/>
      <dgm:t>
        <a:bodyPr/>
        <a:lstStyle/>
        <a:p>
          <a:endParaRPr lang="en-US"/>
        </a:p>
      </dgm:t>
    </dgm:pt>
    <dgm:pt modelId="{E65017D9-530D-430B-92BF-29F4B7DD9C4E}" type="sibTrans" cxnId="{156349FB-E4DA-42A9-88AC-BA1047AEEE8E}">
      <dgm:prSet/>
      <dgm:spPr/>
      <dgm:t>
        <a:bodyPr/>
        <a:lstStyle/>
        <a:p>
          <a:endParaRPr lang="en-US"/>
        </a:p>
      </dgm:t>
    </dgm:pt>
    <dgm:pt modelId="{04E32240-B3FD-4B5F-867D-8F2E13A89BE2}">
      <dgm:prSet/>
      <dgm:spPr/>
      <dgm:t>
        <a:bodyPr/>
        <a:lstStyle/>
        <a:p>
          <a:r>
            <a:rPr lang="en-US" b="1"/>
            <a:t>Uterine contractions (≥4 every 20 minutes or ≥8 in 60 minutes) plus</a:t>
          </a:r>
          <a:endParaRPr lang="en-US"/>
        </a:p>
      </dgm:t>
    </dgm:pt>
    <dgm:pt modelId="{F945E0DD-B6B1-471C-94C2-F7C812AB9D22}" type="parTrans" cxnId="{C6370113-68BB-4EC6-A7BA-5FE449B4C517}">
      <dgm:prSet/>
      <dgm:spPr/>
      <dgm:t>
        <a:bodyPr/>
        <a:lstStyle/>
        <a:p>
          <a:endParaRPr lang="en-US"/>
        </a:p>
      </dgm:t>
    </dgm:pt>
    <dgm:pt modelId="{0384BE06-87D6-4F7B-AAD6-6D9E59FD68AF}" type="sibTrans" cxnId="{C6370113-68BB-4EC6-A7BA-5FE449B4C517}">
      <dgm:prSet/>
      <dgm:spPr/>
      <dgm:t>
        <a:bodyPr/>
        <a:lstStyle/>
        <a:p>
          <a:endParaRPr lang="en-US"/>
        </a:p>
      </dgm:t>
    </dgm:pt>
    <dgm:pt modelId="{DEC0D3C5-723D-41FE-84E7-46CA84A5912F}">
      <dgm:prSet/>
      <dgm:spPr/>
      <dgm:t>
        <a:bodyPr/>
        <a:lstStyle/>
        <a:p>
          <a:r>
            <a:rPr lang="en-US"/>
            <a:t>Cervical dilation ≥3 cm </a:t>
          </a:r>
          <a:r>
            <a:rPr lang="en-US" b="1"/>
            <a:t>or</a:t>
          </a:r>
          <a:endParaRPr lang="en-US"/>
        </a:p>
      </dgm:t>
    </dgm:pt>
    <dgm:pt modelId="{95FECFA9-B6E0-442C-B9B7-1966246CC6C4}" type="parTrans" cxnId="{E025A2CE-56A6-4E4E-8B30-84594A7B6E84}">
      <dgm:prSet/>
      <dgm:spPr/>
      <dgm:t>
        <a:bodyPr/>
        <a:lstStyle/>
        <a:p>
          <a:endParaRPr lang="en-US"/>
        </a:p>
      </dgm:t>
    </dgm:pt>
    <dgm:pt modelId="{824073FA-A7E5-4CCE-83F4-3DE6F197842F}" type="sibTrans" cxnId="{E025A2CE-56A6-4E4E-8B30-84594A7B6E84}">
      <dgm:prSet/>
      <dgm:spPr/>
      <dgm:t>
        <a:bodyPr/>
        <a:lstStyle/>
        <a:p>
          <a:endParaRPr lang="en-US"/>
        </a:p>
      </dgm:t>
    </dgm:pt>
    <dgm:pt modelId="{C0E0DE1E-32A4-4941-964D-1DAAF78AE50B}">
      <dgm:prSet/>
      <dgm:spPr/>
      <dgm:t>
        <a:bodyPr/>
        <a:lstStyle/>
        <a:p>
          <a:r>
            <a:rPr lang="en-US"/>
            <a:t>Cervical length &lt;20 mm on TVUS </a:t>
          </a:r>
          <a:r>
            <a:rPr lang="en-US" b="1"/>
            <a:t>( effacement ≥80% )</a:t>
          </a:r>
          <a:r>
            <a:rPr lang="en-US"/>
            <a:t> </a:t>
          </a:r>
          <a:r>
            <a:rPr lang="en-US" b="1"/>
            <a:t>or</a:t>
          </a:r>
          <a:endParaRPr lang="en-US"/>
        </a:p>
      </dgm:t>
    </dgm:pt>
    <dgm:pt modelId="{ADED2FF0-1169-473F-B151-6AA36BC0C7CB}" type="parTrans" cxnId="{017B899C-7668-41B6-B32A-75EDF14E1BCD}">
      <dgm:prSet/>
      <dgm:spPr/>
      <dgm:t>
        <a:bodyPr/>
        <a:lstStyle/>
        <a:p>
          <a:endParaRPr lang="en-US"/>
        </a:p>
      </dgm:t>
    </dgm:pt>
    <dgm:pt modelId="{32B09DA6-5EEB-4B4D-9AFD-6A184F80C490}" type="sibTrans" cxnId="{017B899C-7668-41B6-B32A-75EDF14E1BCD}">
      <dgm:prSet/>
      <dgm:spPr/>
      <dgm:t>
        <a:bodyPr/>
        <a:lstStyle/>
        <a:p>
          <a:endParaRPr lang="en-US"/>
        </a:p>
      </dgm:t>
    </dgm:pt>
    <dgm:pt modelId="{347025E2-9F95-441C-9CED-F4F8A8147880}">
      <dgm:prSet/>
      <dgm:spPr/>
      <dgm:t>
        <a:bodyPr/>
        <a:lstStyle/>
        <a:p>
          <a:r>
            <a:rPr lang="en-US"/>
            <a:t>Cervical length 20 to &lt;30 mm on TVUS </a:t>
          </a:r>
          <a:r>
            <a:rPr lang="en-US" b="1"/>
            <a:t>and</a:t>
          </a:r>
          <a:r>
            <a:rPr lang="en-US"/>
            <a:t> positive fetal fibronectin</a:t>
          </a:r>
        </a:p>
      </dgm:t>
    </dgm:pt>
    <dgm:pt modelId="{9C00772C-D371-4722-862D-4886CF264F32}" type="parTrans" cxnId="{EE0556EA-F8FC-4097-966F-D5AF7F75A5EB}">
      <dgm:prSet/>
      <dgm:spPr/>
      <dgm:t>
        <a:bodyPr/>
        <a:lstStyle/>
        <a:p>
          <a:endParaRPr lang="en-US"/>
        </a:p>
      </dgm:t>
    </dgm:pt>
    <dgm:pt modelId="{7C6A23CA-E9B9-4F76-B1A7-2DDE1B15FBCE}" type="sibTrans" cxnId="{EE0556EA-F8FC-4097-966F-D5AF7F75A5EB}">
      <dgm:prSet/>
      <dgm:spPr/>
      <dgm:t>
        <a:bodyPr/>
        <a:lstStyle/>
        <a:p>
          <a:endParaRPr lang="en-US"/>
        </a:p>
      </dgm:t>
    </dgm:pt>
    <dgm:pt modelId="{AF0580D8-40E8-4A02-989C-CC6F246A9241}" type="pres">
      <dgm:prSet presAssocID="{72B56466-3FBE-499E-87F5-4C2B8B0BFC6A}" presName="linear" presStyleCnt="0">
        <dgm:presLayoutVars>
          <dgm:animLvl val="lvl"/>
          <dgm:resizeHandles val="exact"/>
        </dgm:presLayoutVars>
      </dgm:prSet>
      <dgm:spPr/>
    </dgm:pt>
    <dgm:pt modelId="{91AD1ACE-6C21-4F88-BD50-88CBB8A3DE2C}" type="pres">
      <dgm:prSet presAssocID="{6DBF213F-699E-48E1-B0DD-095509F5AC5B}" presName="parentText" presStyleLbl="node1" presStyleIdx="0" presStyleCnt="1">
        <dgm:presLayoutVars>
          <dgm:chMax val="0"/>
          <dgm:bulletEnabled val="1"/>
        </dgm:presLayoutVars>
      </dgm:prSet>
      <dgm:spPr/>
    </dgm:pt>
    <dgm:pt modelId="{5C42F428-3F43-4E79-9600-C4CA0E1D1DD7}" type="pres">
      <dgm:prSet presAssocID="{6DBF213F-699E-48E1-B0DD-095509F5AC5B}" presName="childText" presStyleLbl="revTx" presStyleIdx="0" presStyleCnt="1">
        <dgm:presLayoutVars>
          <dgm:bulletEnabled val="1"/>
        </dgm:presLayoutVars>
      </dgm:prSet>
      <dgm:spPr/>
    </dgm:pt>
  </dgm:ptLst>
  <dgm:cxnLst>
    <dgm:cxn modelId="{A6D5B210-F863-4BA6-A9C8-B0D65356AF9D}" type="presOf" srcId="{DEC0D3C5-723D-41FE-84E7-46CA84A5912F}" destId="{5C42F428-3F43-4E79-9600-C4CA0E1D1DD7}" srcOrd="0" destOrd="1" presId="urn:microsoft.com/office/officeart/2005/8/layout/vList2"/>
    <dgm:cxn modelId="{C6370113-68BB-4EC6-A7BA-5FE449B4C517}" srcId="{6DBF213F-699E-48E1-B0DD-095509F5AC5B}" destId="{04E32240-B3FD-4B5F-867D-8F2E13A89BE2}" srcOrd="0" destOrd="0" parTransId="{F945E0DD-B6B1-471C-94C2-F7C812AB9D22}" sibTransId="{0384BE06-87D6-4F7B-AAD6-6D9E59FD68AF}"/>
    <dgm:cxn modelId="{6E6BCA37-3BC7-4408-8DCA-866280E128E3}" type="presOf" srcId="{72B56466-3FBE-499E-87F5-4C2B8B0BFC6A}" destId="{AF0580D8-40E8-4A02-989C-CC6F246A9241}" srcOrd="0" destOrd="0" presId="urn:microsoft.com/office/officeart/2005/8/layout/vList2"/>
    <dgm:cxn modelId="{14775D3C-4A10-4C94-9AF3-C3CE6138C2B0}" type="presOf" srcId="{6DBF213F-699E-48E1-B0DD-095509F5AC5B}" destId="{91AD1ACE-6C21-4F88-BD50-88CBB8A3DE2C}" srcOrd="0" destOrd="0" presId="urn:microsoft.com/office/officeart/2005/8/layout/vList2"/>
    <dgm:cxn modelId="{A2B2AE69-3135-40AB-A4B7-B5D57362A2D9}" type="presOf" srcId="{04E32240-B3FD-4B5F-867D-8F2E13A89BE2}" destId="{5C42F428-3F43-4E79-9600-C4CA0E1D1DD7}" srcOrd="0" destOrd="0" presId="urn:microsoft.com/office/officeart/2005/8/layout/vList2"/>
    <dgm:cxn modelId="{017B899C-7668-41B6-B32A-75EDF14E1BCD}" srcId="{6DBF213F-699E-48E1-B0DD-095509F5AC5B}" destId="{C0E0DE1E-32A4-4941-964D-1DAAF78AE50B}" srcOrd="2" destOrd="0" parTransId="{ADED2FF0-1169-473F-B151-6AA36BC0C7CB}" sibTransId="{32B09DA6-5EEB-4B4D-9AFD-6A184F80C490}"/>
    <dgm:cxn modelId="{F4C8DFAC-7558-4B72-ACE9-1D5EBDAB7870}" type="presOf" srcId="{C0E0DE1E-32A4-4941-964D-1DAAF78AE50B}" destId="{5C42F428-3F43-4E79-9600-C4CA0E1D1DD7}" srcOrd="0" destOrd="2" presId="urn:microsoft.com/office/officeart/2005/8/layout/vList2"/>
    <dgm:cxn modelId="{E025A2CE-56A6-4E4E-8B30-84594A7B6E84}" srcId="{6DBF213F-699E-48E1-B0DD-095509F5AC5B}" destId="{DEC0D3C5-723D-41FE-84E7-46CA84A5912F}" srcOrd="1" destOrd="0" parTransId="{95FECFA9-B6E0-442C-B9B7-1966246CC6C4}" sibTransId="{824073FA-A7E5-4CCE-83F4-3DE6F197842F}"/>
    <dgm:cxn modelId="{711C93D8-1EEC-46AC-AA16-745A0CC27E21}" type="presOf" srcId="{347025E2-9F95-441C-9CED-F4F8A8147880}" destId="{5C42F428-3F43-4E79-9600-C4CA0E1D1DD7}" srcOrd="0" destOrd="3" presId="urn:microsoft.com/office/officeart/2005/8/layout/vList2"/>
    <dgm:cxn modelId="{EE0556EA-F8FC-4097-966F-D5AF7F75A5EB}" srcId="{6DBF213F-699E-48E1-B0DD-095509F5AC5B}" destId="{347025E2-9F95-441C-9CED-F4F8A8147880}" srcOrd="3" destOrd="0" parTransId="{9C00772C-D371-4722-862D-4886CF264F32}" sibTransId="{7C6A23CA-E9B9-4F76-B1A7-2DDE1B15FBCE}"/>
    <dgm:cxn modelId="{156349FB-E4DA-42A9-88AC-BA1047AEEE8E}" srcId="{72B56466-3FBE-499E-87F5-4C2B8B0BFC6A}" destId="{6DBF213F-699E-48E1-B0DD-095509F5AC5B}" srcOrd="0" destOrd="0" parTransId="{B984809D-DF3C-4B92-A13D-6BEE9F720ABB}" sibTransId="{E65017D9-530D-430B-92BF-29F4B7DD9C4E}"/>
    <dgm:cxn modelId="{AA099E5C-4973-46B1-84F1-521EA71CCE31}" type="presParOf" srcId="{AF0580D8-40E8-4A02-989C-CC6F246A9241}" destId="{91AD1ACE-6C21-4F88-BD50-88CBB8A3DE2C}" srcOrd="0" destOrd="0" presId="urn:microsoft.com/office/officeart/2005/8/layout/vList2"/>
    <dgm:cxn modelId="{E18DC4B9-2C16-4FDD-ADBB-77A2696BABB1}" type="presParOf" srcId="{AF0580D8-40E8-4A02-989C-CC6F246A9241}" destId="{5C42F428-3F43-4E79-9600-C4CA0E1D1DD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BB79CC-C624-42C1-86D2-1A3C24F068E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89A569C-9FA2-4FAC-810B-05DC83DE5C56}">
      <dgm:prSet/>
      <dgm:spPr/>
      <dgm:t>
        <a:bodyPr/>
        <a:lstStyle/>
        <a:p>
          <a:r>
            <a:rPr lang="en-US" b="1">
              <a:solidFill>
                <a:schemeClr val="accent1">
                  <a:lumMod val="75000"/>
                </a:schemeClr>
              </a:solidFill>
            </a:rPr>
            <a:t>Mechanism of action</a:t>
          </a:r>
          <a:r>
            <a:rPr lang="en-US"/>
            <a:t> : Nonspecific COX inhibitors reduce prostaglandin production by inhibition of both COX-1 and 2 ; specific inhibitors are available for inhibition of COX-2 (e.g. celecoxib</a:t>
          </a:r>
          <a:r>
            <a:rPr lang="en-US" u="sng"/>
            <a:t> )</a:t>
          </a:r>
          <a:endParaRPr lang="en-US"/>
        </a:p>
      </dgm:t>
    </dgm:pt>
    <dgm:pt modelId="{C40CEB6E-AAA0-475D-8989-C2A08556B1E4}" type="parTrans" cxnId="{12868CA6-CC03-487B-AD3A-A576507D26EA}">
      <dgm:prSet/>
      <dgm:spPr/>
      <dgm:t>
        <a:bodyPr/>
        <a:lstStyle/>
        <a:p>
          <a:endParaRPr lang="en-US"/>
        </a:p>
      </dgm:t>
    </dgm:pt>
    <dgm:pt modelId="{2F310E75-773A-453F-B29A-2BADF122B6FC}" type="sibTrans" cxnId="{12868CA6-CC03-487B-AD3A-A576507D26EA}">
      <dgm:prSet/>
      <dgm:spPr/>
      <dgm:t>
        <a:bodyPr/>
        <a:lstStyle/>
        <a:p>
          <a:endParaRPr lang="en-US"/>
        </a:p>
      </dgm:t>
    </dgm:pt>
    <dgm:pt modelId="{EDF7367E-8E99-43B3-9D5F-80C40DC3188C}">
      <dgm:prSet/>
      <dgm:spPr/>
      <dgm:t>
        <a:bodyPr/>
        <a:lstStyle/>
        <a:p>
          <a:r>
            <a:rPr lang="en-US" b="1">
              <a:solidFill>
                <a:schemeClr val="accent1">
                  <a:lumMod val="75000"/>
                </a:schemeClr>
              </a:solidFill>
            </a:rPr>
            <a:t>Efficacy </a:t>
          </a:r>
          <a:r>
            <a:rPr lang="en-US"/>
            <a:t>:  Indomethacin, a nonspecific COX inhibitor, is the most commonly used tocolytic of this class use of indomethacin reduced the risk of delivery within 48 hours of initiation of treatment  compared with any beta-agonist and appeared to be as effective as nifedipine </a:t>
          </a:r>
        </a:p>
      </dgm:t>
    </dgm:pt>
    <dgm:pt modelId="{05196F38-80B4-4AB2-9B15-0976FB79FBD5}" type="parTrans" cxnId="{0E6E487F-F50E-4ECB-8C9A-D8165A002E4E}">
      <dgm:prSet/>
      <dgm:spPr/>
      <dgm:t>
        <a:bodyPr/>
        <a:lstStyle/>
        <a:p>
          <a:endParaRPr lang="en-US"/>
        </a:p>
      </dgm:t>
    </dgm:pt>
    <dgm:pt modelId="{6A9DF17A-814F-49BD-B8C8-A6D8B9BEEBC8}" type="sibTrans" cxnId="{0E6E487F-F50E-4ECB-8C9A-D8165A002E4E}">
      <dgm:prSet/>
      <dgm:spPr/>
      <dgm:t>
        <a:bodyPr/>
        <a:lstStyle/>
        <a:p>
          <a:endParaRPr lang="en-US"/>
        </a:p>
      </dgm:t>
    </dgm:pt>
    <dgm:pt modelId="{4727BA71-B25D-4F5F-9C32-AC950726DF6B}">
      <dgm:prSet/>
      <dgm:spPr/>
      <dgm:t>
        <a:bodyPr/>
        <a:lstStyle/>
        <a:p>
          <a:r>
            <a:rPr lang="en-US" b="1">
              <a:solidFill>
                <a:schemeClr val="accent1">
                  <a:lumMod val="75000"/>
                </a:schemeClr>
              </a:solidFill>
            </a:rPr>
            <a:t>Dose</a:t>
          </a:r>
          <a:r>
            <a:rPr lang="en-US"/>
            <a:t> : The dose of indomethacin for labor inhibition is </a:t>
          </a:r>
          <a:r>
            <a:rPr lang="en-US" b="1"/>
            <a:t>50 - 100 mg loading </a:t>
          </a:r>
          <a:r>
            <a:rPr lang="en-US"/>
            <a:t>dose ( given orally or per rectum), followed by </a:t>
          </a:r>
          <a:r>
            <a:rPr lang="en-US" b="1"/>
            <a:t>25 mg orally every 4 to 6 h</a:t>
          </a:r>
          <a:r>
            <a:rPr lang="en-US"/>
            <a:t>. </a:t>
          </a:r>
        </a:p>
      </dgm:t>
    </dgm:pt>
    <dgm:pt modelId="{E8BFACF4-4E93-4BA3-9E48-320C4D39B0F7}" type="parTrans" cxnId="{9D8148BF-E7B3-4C57-A662-9F6500353740}">
      <dgm:prSet/>
      <dgm:spPr/>
      <dgm:t>
        <a:bodyPr/>
        <a:lstStyle/>
        <a:p>
          <a:endParaRPr lang="en-US"/>
        </a:p>
      </dgm:t>
    </dgm:pt>
    <dgm:pt modelId="{81542643-C366-4B64-8A57-907007F4DB14}" type="sibTrans" cxnId="{9D8148BF-E7B3-4C57-A662-9F6500353740}">
      <dgm:prSet/>
      <dgm:spPr/>
      <dgm:t>
        <a:bodyPr/>
        <a:lstStyle/>
        <a:p>
          <a:endParaRPr lang="en-US"/>
        </a:p>
      </dgm:t>
    </dgm:pt>
    <dgm:pt modelId="{5CD36643-69AA-4320-A7E1-FF6B9C643179}">
      <dgm:prSet/>
      <dgm:spPr/>
      <dgm:t>
        <a:bodyPr/>
        <a:lstStyle/>
        <a:p>
          <a:r>
            <a:rPr lang="en-US" b="1">
              <a:solidFill>
                <a:srgbClr val="C00000"/>
              </a:solidFill>
            </a:rPr>
            <a:t>Contraindications</a:t>
          </a:r>
          <a:r>
            <a:rPr lang="en-US"/>
            <a:t> : Maternal contraindications to COX inhibitors include platelet dysfunction or bleeding diathesis, hepatic dysfunction, gastrointestinal ulcerative disease, renal dysfunction, and asthma.</a:t>
          </a:r>
        </a:p>
      </dgm:t>
    </dgm:pt>
    <dgm:pt modelId="{89F1924B-CB0D-444F-B594-264F6BF02443}" type="parTrans" cxnId="{139264ED-60E5-4B03-8CF4-143AC32C8880}">
      <dgm:prSet/>
      <dgm:spPr/>
      <dgm:t>
        <a:bodyPr/>
        <a:lstStyle/>
        <a:p>
          <a:endParaRPr lang="en-US"/>
        </a:p>
      </dgm:t>
    </dgm:pt>
    <dgm:pt modelId="{10FB1284-8BD4-4AEE-A91A-ADCB57EAA219}" type="sibTrans" cxnId="{139264ED-60E5-4B03-8CF4-143AC32C8880}">
      <dgm:prSet/>
      <dgm:spPr/>
      <dgm:t>
        <a:bodyPr/>
        <a:lstStyle/>
        <a:p>
          <a:endParaRPr lang="en-US"/>
        </a:p>
      </dgm:t>
    </dgm:pt>
    <dgm:pt modelId="{9D46D425-3A9B-4846-9F7D-0F7483DBE345}" type="pres">
      <dgm:prSet presAssocID="{A7BB79CC-C624-42C1-86D2-1A3C24F068E0}" presName="vert0" presStyleCnt="0">
        <dgm:presLayoutVars>
          <dgm:dir/>
          <dgm:animOne val="branch"/>
          <dgm:animLvl val="lvl"/>
        </dgm:presLayoutVars>
      </dgm:prSet>
      <dgm:spPr/>
    </dgm:pt>
    <dgm:pt modelId="{E99E28C8-3B97-43D8-9FD8-9D57C7FE09DA}" type="pres">
      <dgm:prSet presAssocID="{789A569C-9FA2-4FAC-810B-05DC83DE5C56}" presName="thickLine" presStyleLbl="alignNode1" presStyleIdx="0" presStyleCnt="4"/>
      <dgm:spPr/>
    </dgm:pt>
    <dgm:pt modelId="{E8503BE9-5088-411A-A876-2DB514AE58A1}" type="pres">
      <dgm:prSet presAssocID="{789A569C-9FA2-4FAC-810B-05DC83DE5C56}" presName="horz1" presStyleCnt="0"/>
      <dgm:spPr/>
    </dgm:pt>
    <dgm:pt modelId="{392F6263-3373-4B37-8170-8C06B2C20138}" type="pres">
      <dgm:prSet presAssocID="{789A569C-9FA2-4FAC-810B-05DC83DE5C56}" presName="tx1" presStyleLbl="revTx" presStyleIdx="0" presStyleCnt="4"/>
      <dgm:spPr/>
    </dgm:pt>
    <dgm:pt modelId="{AA119BB7-A9B7-46A8-8CE2-D0C967981B93}" type="pres">
      <dgm:prSet presAssocID="{789A569C-9FA2-4FAC-810B-05DC83DE5C56}" presName="vert1" presStyleCnt="0"/>
      <dgm:spPr/>
    </dgm:pt>
    <dgm:pt modelId="{7E6559A9-5CBD-4459-BA01-935E4AC5AC53}" type="pres">
      <dgm:prSet presAssocID="{EDF7367E-8E99-43B3-9D5F-80C40DC3188C}" presName="thickLine" presStyleLbl="alignNode1" presStyleIdx="1" presStyleCnt="4"/>
      <dgm:spPr/>
    </dgm:pt>
    <dgm:pt modelId="{0CB339BB-CDF8-4670-8515-170D683B32A5}" type="pres">
      <dgm:prSet presAssocID="{EDF7367E-8E99-43B3-9D5F-80C40DC3188C}" presName="horz1" presStyleCnt="0"/>
      <dgm:spPr/>
    </dgm:pt>
    <dgm:pt modelId="{A15B65EC-AC9D-4B19-9217-561A7D73B83F}" type="pres">
      <dgm:prSet presAssocID="{EDF7367E-8E99-43B3-9D5F-80C40DC3188C}" presName="tx1" presStyleLbl="revTx" presStyleIdx="1" presStyleCnt="4"/>
      <dgm:spPr/>
    </dgm:pt>
    <dgm:pt modelId="{C0A38D85-BBBF-4CA6-A183-F8CE3F56BA4F}" type="pres">
      <dgm:prSet presAssocID="{EDF7367E-8E99-43B3-9D5F-80C40DC3188C}" presName="vert1" presStyleCnt="0"/>
      <dgm:spPr/>
    </dgm:pt>
    <dgm:pt modelId="{77AE2CCB-B473-4A84-9EDB-E8FBF0BF6AE9}" type="pres">
      <dgm:prSet presAssocID="{4727BA71-B25D-4F5F-9C32-AC950726DF6B}" presName="thickLine" presStyleLbl="alignNode1" presStyleIdx="2" presStyleCnt="4"/>
      <dgm:spPr/>
    </dgm:pt>
    <dgm:pt modelId="{21B71E75-0AD2-4B4B-A2C0-CBE569A5765B}" type="pres">
      <dgm:prSet presAssocID="{4727BA71-B25D-4F5F-9C32-AC950726DF6B}" presName="horz1" presStyleCnt="0"/>
      <dgm:spPr/>
    </dgm:pt>
    <dgm:pt modelId="{06BC81D4-2DF9-4DB8-8C57-471829954395}" type="pres">
      <dgm:prSet presAssocID="{4727BA71-B25D-4F5F-9C32-AC950726DF6B}" presName="tx1" presStyleLbl="revTx" presStyleIdx="2" presStyleCnt="4"/>
      <dgm:spPr/>
    </dgm:pt>
    <dgm:pt modelId="{E9D23E26-DA77-47DC-BFD7-8EE631BFD251}" type="pres">
      <dgm:prSet presAssocID="{4727BA71-B25D-4F5F-9C32-AC950726DF6B}" presName="vert1" presStyleCnt="0"/>
      <dgm:spPr/>
    </dgm:pt>
    <dgm:pt modelId="{B09D0348-6176-4E6F-841E-79775EEF06A2}" type="pres">
      <dgm:prSet presAssocID="{5CD36643-69AA-4320-A7E1-FF6B9C643179}" presName="thickLine" presStyleLbl="alignNode1" presStyleIdx="3" presStyleCnt="4"/>
      <dgm:spPr/>
    </dgm:pt>
    <dgm:pt modelId="{B65766A0-206C-480C-BEB0-49F588EEA8AD}" type="pres">
      <dgm:prSet presAssocID="{5CD36643-69AA-4320-A7E1-FF6B9C643179}" presName="horz1" presStyleCnt="0"/>
      <dgm:spPr/>
    </dgm:pt>
    <dgm:pt modelId="{D3C3BC12-528A-4005-8728-F3A30F23668B}" type="pres">
      <dgm:prSet presAssocID="{5CD36643-69AA-4320-A7E1-FF6B9C643179}" presName="tx1" presStyleLbl="revTx" presStyleIdx="3" presStyleCnt="4"/>
      <dgm:spPr/>
    </dgm:pt>
    <dgm:pt modelId="{4073370C-AF61-4788-9CB2-6479AFFB34D4}" type="pres">
      <dgm:prSet presAssocID="{5CD36643-69AA-4320-A7E1-FF6B9C643179}" presName="vert1" presStyleCnt="0"/>
      <dgm:spPr/>
    </dgm:pt>
  </dgm:ptLst>
  <dgm:cxnLst>
    <dgm:cxn modelId="{B6B6691B-721C-4BF6-8FD1-D0769620B5E3}" type="presOf" srcId="{5CD36643-69AA-4320-A7E1-FF6B9C643179}" destId="{D3C3BC12-528A-4005-8728-F3A30F23668B}" srcOrd="0" destOrd="0" presId="urn:microsoft.com/office/officeart/2008/layout/LinedList"/>
    <dgm:cxn modelId="{269C347E-FD27-4028-9B4D-605D3247A1C1}" type="presOf" srcId="{A7BB79CC-C624-42C1-86D2-1A3C24F068E0}" destId="{9D46D425-3A9B-4846-9F7D-0F7483DBE345}" srcOrd="0" destOrd="0" presId="urn:microsoft.com/office/officeart/2008/layout/LinedList"/>
    <dgm:cxn modelId="{0E6E487F-F50E-4ECB-8C9A-D8165A002E4E}" srcId="{A7BB79CC-C624-42C1-86D2-1A3C24F068E0}" destId="{EDF7367E-8E99-43B3-9D5F-80C40DC3188C}" srcOrd="1" destOrd="0" parTransId="{05196F38-80B4-4AB2-9B15-0976FB79FBD5}" sibTransId="{6A9DF17A-814F-49BD-B8C8-A6D8B9BEEBC8}"/>
    <dgm:cxn modelId="{875D3186-91CD-4821-8353-FFB96006B117}" type="presOf" srcId="{EDF7367E-8E99-43B3-9D5F-80C40DC3188C}" destId="{A15B65EC-AC9D-4B19-9217-561A7D73B83F}" srcOrd="0" destOrd="0" presId="urn:microsoft.com/office/officeart/2008/layout/LinedList"/>
    <dgm:cxn modelId="{840C319E-A31A-4CF8-A653-57C9D8258731}" type="presOf" srcId="{789A569C-9FA2-4FAC-810B-05DC83DE5C56}" destId="{392F6263-3373-4B37-8170-8C06B2C20138}" srcOrd="0" destOrd="0" presId="urn:microsoft.com/office/officeart/2008/layout/LinedList"/>
    <dgm:cxn modelId="{12868CA6-CC03-487B-AD3A-A576507D26EA}" srcId="{A7BB79CC-C624-42C1-86D2-1A3C24F068E0}" destId="{789A569C-9FA2-4FAC-810B-05DC83DE5C56}" srcOrd="0" destOrd="0" parTransId="{C40CEB6E-AAA0-475D-8989-C2A08556B1E4}" sibTransId="{2F310E75-773A-453F-B29A-2BADF122B6FC}"/>
    <dgm:cxn modelId="{9D8148BF-E7B3-4C57-A662-9F6500353740}" srcId="{A7BB79CC-C624-42C1-86D2-1A3C24F068E0}" destId="{4727BA71-B25D-4F5F-9C32-AC950726DF6B}" srcOrd="2" destOrd="0" parTransId="{E8BFACF4-4E93-4BA3-9E48-320C4D39B0F7}" sibTransId="{81542643-C366-4B64-8A57-907007F4DB14}"/>
    <dgm:cxn modelId="{302115DB-1E77-4B3E-88BC-36FF386FF53E}" type="presOf" srcId="{4727BA71-B25D-4F5F-9C32-AC950726DF6B}" destId="{06BC81D4-2DF9-4DB8-8C57-471829954395}" srcOrd="0" destOrd="0" presId="urn:microsoft.com/office/officeart/2008/layout/LinedList"/>
    <dgm:cxn modelId="{139264ED-60E5-4B03-8CF4-143AC32C8880}" srcId="{A7BB79CC-C624-42C1-86D2-1A3C24F068E0}" destId="{5CD36643-69AA-4320-A7E1-FF6B9C643179}" srcOrd="3" destOrd="0" parTransId="{89F1924B-CB0D-444F-B594-264F6BF02443}" sibTransId="{10FB1284-8BD4-4AEE-A91A-ADCB57EAA219}"/>
    <dgm:cxn modelId="{3A4492F0-3B03-4ED8-B43D-EB403F506447}" type="presParOf" srcId="{9D46D425-3A9B-4846-9F7D-0F7483DBE345}" destId="{E99E28C8-3B97-43D8-9FD8-9D57C7FE09DA}" srcOrd="0" destOrd="0" presId="urn:microsoft.com/office/officeart/2008/layout/LinedList"/>
    <dgm:cxn modelId="{5F09193A-4710-463B-B398-0FA244945E9D}" type="presParOf" srcId="{9D46D425-3A9B-4846-9F7D-0F7483DBE345}" destId="{E8503BE9-5088-411A-A876-2DB514AE58A1}" srcOrd="1" destOrd="0" presId="urn:microsoft.com/office/officeart/2008/layout/LinedList"/>
    <dgm:cxn modelId="{325EC451-11D0-4BDD-ACD3-F092B054D9FF}" type="presParOf" srcId="{E8503BE9-5088-411A-A876-2DB514AE58A1}" destId="{392F6263-3373-4B37-8170-8C06B2C20138}" srcOrd="0" destOrd="0" presId="urn:microsoft.com/office/officeart/2008/layout/LinedList"/>
    <dgm:cxn modelId="{4A2FFF90-9E6F-4A6F-B3CF-81A140FB81A9}" type="presParOf" srcId="{E8503BE9-5088-411A-A876-2DB514AE58A1}" destId="{AA119BB7-A9B7-46A8-8CE2-D0C967981B93}" srcOrd="1" destOrd="0" presId="urn:microsoft.com/office/officeart/2008/layout/LinedList"/>
    <dgm:cxn modelId="{6C829CF6-4E54-4BEA-91D1-54ACDCAD8A09}" type="presParOf" srcId="{9D46D425-3A9B-4846-9F7D-0F7483DBE345}" destId="{7E6559A9-5CBD-4459-BA01-935E4AC5AC53}" srcOrd="2" destOrd="0" presId="urn:microsoft.com/office/officeart/2008/layout/LinedList"/>
    <dgm:cxn modelId="{3186E1ED-61D6-45FA-9453-2BB1E6C6EDE2}" type="presParOf" srcId="{9D46D425-3A9B-4846-9F7D-0F7483DBE345}" destId="{0CB339BB-CDF8-4670-8515-170D683B32A5}" srcOrd="3" destOrd="0" presId="urn:microsoft.com/office/officeart/2008/layout/LinedList"/>
    <dgm:cxn modelId="{F4F9C275-3F4C-49D4-B0B5-C84A3CF4213C}" type="presParOf" srcId="{0CB339BB-CDF8-4670-8515-170D683B32A5}" destId="{A15B65EC-AC9D-4B19-9217-561A7D73B83F}" srcOrd="0" destOrd="0" presId="urn:microsoft.com/office/officeart/2008/layout/LinedList"/>
    <dgm:cxn modelId="{404089A2-54B8-483F-BD97-AD5BA2418FC8}" type="presParOf" srcId="{0CB339BB-CDF8-4670-8515-170D683B32A5}" destId="{C0A38D85-BBBF-4CA6-A183-F8CE3F56BA4F}" srcOrd="1" destOrd="0" presId="urn:microsoft.com/office/officeart/2008/layout/LinedList"/>
    <dgm:cxn modelId="{06355D4F-3C8A-414E-902C-F089ED47376F}" type="presParOf" srcId="{9D46D425-3A9B-4846-9F7D-0F7483DBE345}" destId="{77AE2CCB-B473-4A84-9EDB-E8FBF0BF6AE9}" srcOrd="4" destOrd="0" presId="urn:microsoft.com/office/officeart/2008/layout/LinedList"/>
    <dgm:cxn modelId="{EB7CD19C-05BF-4C76-B4E3-FA463F34B5B4}" type="presParOf" srcId="{9D46D425-3A9B-4846-9F7D-0F7483DBE345}" destId="{21B71E75-0AD2-4B4B-A2C0-CBE569A5765B}" srcOrd="5" destOrd="0" presId="urn:microsoft.com/office/officeart/2008/layout/LinedList"/>
    <dgm:cxn modelId="{4F3BA55C-5CC3-4C2D-B076-7F0C4DFD780E}" type="presParOf" srcId="{21B71E75-0AD2-4B4B-A2C0-CBE569A5765B}" destId="{06BC81D4-2DF9-4DB8-8C57-471829954395}" srcOrd="0" destOrd="0" presId="urn:microsoft.com/office/officeart/2008/layout/LinedList"/>
    <dgm:cxn modelId="{A3C2E792-2FCF-4736-9D0C-8F2983AF48A0}" type="presParOf" srcId="{21B71E75-0AD2-4B4B-A2C0-CBE569A5765B}" destId="{E9D23E26-DA77-47DC-BFD7-8EE631BFD251}" srcOrd="1" destOrd="0" presId="urn:microsoft.com/office/officeart/2008/layout/LinedList"/>
    <dgm:cxn modelId="{0E256E24-5007-4C61-B685-AE2728301EE5}" type="presParOf" srcId="{9D46D425-3A9B-4846-9F7D-0F7483DBE345}" destId="{B09D0348-6176-4E6F-841E-79775EEF06A2}" srcOrd="6" destOrd="0" presId="urn:microsoft.com/office/officeart/2008/layout/LinedList"/>
    <dgm:cxn modelId="{72643871-019E-40B1-BCDB-B6356BB86E5D}" type="presParOf" srcId="{9D46D425-3A9B-4846-9F7D-0F7483DBE345}" destId="{B65766A0-206C-480C-BEB0-49F588EEA8AD}" srcOrd="7" destOrd="0" presId="urn:microsoft.com/office/officeart/2008/layout/LinedList"/>
    <dgm:cxn modelId="{8B00FB80-9B1E-444B-A5D0-D5CDF907A2D7}" type="presParOf" srcId="{B65766A0-206C-480C-BEB0-49F588EEA8AD}" destId="{D3C3BC12-528A-4005-8728-F3A30F23668B}" srcOrd="0" destOrd="0" presId="urn:microsoft.com/office/officeart/2008/layout/LinedList"/>
    <dgm:cxn modelId="{B4A49D9C-28B0-48F6-8673-F54AAE85CD42}" type="presParOf" srcId="{B65766A0-206C-480C-BEB0-49F588EEA8AD}" destId="{4073370C-AF61-4788-9CB2-6479AFFB34D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D1ACE-6C21-4F88-BD50-88CBB8A3DE2C}">
      <dsp:nvSpPr>
        <dsp:cNvPr id="0" name=""/>
        <dsp:cNvSpPr/>
      </dsp:nvSpPr>
      <dsp:spPr>
        <a:xfrm>
          <a:off x="0" y="72839"/>
          <a:ext cx="7886700" cy="7435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We use the following specific criteria: </a:t>
          </a:r>
          <a:endParaRPr lang="en-US" sz="3100" kern="1200"/>
        </a:p>
      </dsp:txBody>
      <dsp:txXfrm>
        <a:off x="36296" y="109135"/>
        <a:ext cx="7814108" cy="670943"/>
      </dsp:txXfrm>
    </dsp:sp>
    <dsp:sp modelId="{5C42F428-3F43-4E79-9600-C4CA0E1D1DD7}">
      <dsp:nvSpPr>
        <dsp:cNvPr id="0" name=""/>
        <dsp:cNvSpPr/>
      </dsp:nvSpPr>
      <dsp:spPr>
        <a:xfrm>
          <a:off x="0" y="816374"/>
          <a:ext cx="7886700" cy="237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b="1" kern="1200"/>
            <a:t>Uterine contractions (≥4 every 20 minutes or ≥8 in 60 minutes) plus</a:t>
          </a:r>
          <a:endParaRPr lang="en-US" sz="2400" kern="1200"/>
        </a:p>
        <a:p>
          <a:pPr marL="228600" lvl="1" indent="-228600" algn="l" defTabSz="1066800">
            <a:lnSpc>
              <a:spcPct val="90000"/>
            </a:lnSpc>
            <a:spcBef>
              <a:spcPct val="0"/>
            </a:spcBef>
            <a:spcAft>
              <a:spcPct val="20000"/>
            </a:spcAft>
            <a:buChar char="•"/>
          </a:pPr>
          <a:r>
            <a:rPr lang="en-US" sz="2400" kern="1200"/>
            <a:t>Cervical dilation ≥3 cm </a:t>
          </a:r>
          <a:r>
            <a:rPr lang="en-US" sz="2400" b="1" kern="1200"/>
            <a:t>or</a:t>
          </a:r>
          <a:endParaRPr lang="en-US" sz="2400" kern="1200"/>
        </a:p>
        <a:p>
          <a:pPr marL="228600" lvl="1" indent="-228600" algn="l" defTabSz="1066800">
            <a:lnSpc>
              <a:spcPct val="90000"/>
            </a:lnSpc>
            <a:spcBef>
              <a:spcPct val="0"/>
            </a:spcBef>
            <a:spcAft>
              <a:spcPct val="20000"/>
            </a:spcAft>
            <a:buChar char="•"/>
          </a:pPr>
          <a:r>
            <a:rPr lang="en-US" sz="2400" kern="1200"/>
            <a:t>Cervical length &lt;20 mm on TVUS </a:t>
          </a:r>
          <a:r>
            <a:rPr lang="en-US" sz="2400" b="1" kern="1200"/>
            <a:t>( effacement ≥80% )</a:t>
          </a:r>
          <a:r>
            <a:rPr lang="en-US" sz="2400" kern="1200"/>
            <a:t> </a:t>
          </a:r>
          <a:r>
            <a:rPr lang="en-US" sz="2400" b="1" kern="1200"/>
            <a:t>or</a:t>
          </a:r>
          <a:endParaRPr lang="en-US" sz="2400" kern="1200"/>
        </a:p>
        <a:p>
          <a:pPr marL="228600" lvl="1" indent="-228600" algn="l" defTabSz="1066800">
            <a:lnSpc>
              <a:spcPct val="90000"/>
            </a:lnSpc>
            <a:spcBef>
              <a:spcPct val="0"/>
            </a:spcBef>
            <a:spcAft>
              <a:spcPct val="20000"/>
            </a:spcAft>
            <a:buChar char="•"/>
          </a:pPr>
          <a:r>
            <a:rPr lang="en-US" sz="2400" kern="1200"/>
            <a:t>Cervical length 20 to &lt;30 mm on TVUS </a:t>
          </a:r>
          <a:r>
            <a:rPr lang="en-US" sz="2400" b="1" kern="1200"/>
            <a:t>and</a:t>
          </a:r>
          <a:r>
            <a:rPr lang="en-US" sz="2400" kern="1200"/>
            <a:t> positive fetal fibronectin</a:t>
          </a:r>
        </a:p>
      </dsp:txBody>
      <dsp:txXfrm>
        <a:off x="0" y="816374"/>
        <a:ext cx="7886700" cy="2374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E28C8-3B97-43D8-9FD8-9D57C7FE09DA}">
      <dsp:nvSpPr>
        <dsp:cNvPr id="0" name=""/>
        <dsp:cNvSpPr/>
      </dsp:nvSpPr>
      <dsp:spPr>
        <a:xfrm>
          <a:off x="0" y="0"/>
          <a:ext cx="86486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2F6263-3373-4B37-8170-8C06B2C20138}">
      <dsp:nvSpPr>
        <dsp:cNvPr id="0" name=""/>
        <dsp:cNvSpPr/>
      </dsp:nvSpPr>
      <dsp:spPr>
        <a:xfrm>
          <a:off x="0" y="0"/>
          <a:ext cx="8648699" cy="934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solidFill>
                <a:schemeClr val="accent1">
                  <a:lumMod val="75000"/>
                </a:schemeClr>
              </a:solidFill>
            </a:rPr>
            <a:t>Mechanism of action</a:t>
          </a:r>
          <a:r>
            <a:rPr lang="en-US" sz="1700" kern="1200"/>
            <a:t> : Nonspecific COX inhibitors reduce prostaglandin production by inhibition of both COX-1 and 2 ; specific inhibitors are available for inhibition of COX-2 (e.g. celecoxib</a:t>
          </a:r>
          <a:r>
            <a:rPr lang="en-US" sz="1700" u="sng" kern="1200"/>
            <a:t> )</a:t>
          </a:r>
          <a:endParaRPr lang="en-US" sz="1700" kern="1200"/>
        </a:p>
      </dsp:txBody>
      <dsp:txXfrm>
        <a:off x="0" y="0"/>
        <a:ext cx="8648699" cy="934938"/>
      </dsp:txXfrm>
    </dsp:sp>
    <dsp:sp modelId="{7E6559A9-5CBD-4459-BA01-935E4AC5AC53}">
      <dsp:nvSpPr>
        <dsp:cNvPr id="0" name=""/>
        <dsp:cNvSpPr/>
      </dsp:nvSpPr>
      <dsp:spPr>
        <a:xfrm>
          <a:off x="0" y="934938"/>
          <a:ext cx="86486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5B65EC-AC9D-4B19-9217-561A7D73B83F}">
      <dsp:nvSpPr>
        <dsp:cNvPr id="0" name=""/>
        <dsp:cNvSpPr/>
      </dsp:nvSpPr>
      <dsp:spPr>
        <a:xfrm>
          <a:off x="0" y="934938"/>
          <a:ext cx="8648699" cy="934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solidFill>
                <a:schemeClr val="accent1">
                  <a:lumMod val="75000"/>
                </a:schemeClr>
              </a:solidFill>
            </a:rPr>
            <a:t>Efficacy </a:t>
          </a:r>
          <a:r>
            <a:rPr lang="en-US" sz="1700" kern="1200"/>
            <a:t>:  Indomethacin, a nonspecific COX inhibitor, is the most commonly used tocolytic of this class use of indomethacin reduced the risk of delivery within 48 hours of initiation of treatment  compared with any beta-agonist and appeared to be as effective as nifedipine </a:t>
          </a:r>
        </a:p>
      </dsp:txBody>
      <dsp:txXfrm>
        <a:off x="0" y="934938"/>
        <a:ext cx="8648699" cy="934938"/>
      </dsp:txXfrm>
    </dsp:sp>
    <dsp:sp modelId="{77AE2CCB-B473-4A84-9EDB-E8FBF0BF6AE9}">
      <dsp:nvSpPr>
        <dsp:cNvPr id="0" name=""/>
        <dsp:cNvSpPr/>
      </dsp:nvSpPr>
      <dsp:spPr>
        <a:xfrm>
          <a:off x="0" y="1869876"/>
          <a:ext cx="86486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BC81D4-2DF9-4DB8-8C57-471829954395}">
      <dsp:nvSpPr>
        <dsp:cNvPr id="0" name=""/>
        <dsp:cNvSpPr/>
      </dsp:nvSpPr>
      <dsp:spPr>
        <a:xfrm>
          <a:off x="0" y="1869876"/>
          <a:ext cx="8648699" cy="934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solidFill>
                <a:schemeClr val="accent1">
                  <a:lumMod val="75000"/>
                </a:schemeClr>
              </a:solidFill>
            </a:rPr>
            <a:t>Dose</a:t>
          </a:r>
          <a:r>
            <a:rPr lang="en-US" sz="1700" kern="1200"/>
            <a:t> : The dose of indomethacin for labor inhibition is </a:t>
          </a:r>
          <a:r>
            <a:rPr lang="en-US" sz="1700" b="1" kern="1200"/>
            <a:t>50 - 100 mg loading </a:t>
          </a:r>
          <a:r>
            <a:rPr lang="en-US" sz="1700" kern="1200"/>
            <a:t>dose ( given orally or per rectum), followed by </a:t>
          </a:r>
          <a:r>
            <a:rPr lang="en-US" sz="1700" b="1" kern="1200"/>
            <a:t>25 mg orally every 4 to 6 h</a:t>
          </a:r>
          <a:r>
            <a:rPr lang="en-US" sz="1700" kern="1200"/>
            <a:t>. </a:t>
          </a:r>
        </a:p>
      </dsp:txBody>
      <dsp:txXfrm>
        <a:off x="0" y="1869876"/>
        <a:ext cx="8648699" cy="934938"/>
      </dsp:txXfrm>
    </dsp:sp>
    <dsp:sp modelId="{B09D0348-6176-4E6F-841E-79775EEF06A2}">
      <dsp:nvSpPr>
        <dsp:cNvPr id="0" name=""/>
        <dsp:cNvSpPr/>
      </dsp:nvSpPr>
      <dsp:spPr>
        <a:xfrm>
          <a:off x="0" y="2804814"/>
          <a:ext cx="86486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C3BC12-528A-4005-8728-F3A30F23668B}">
      <dsp:nvSpPr>
        <dsp:cNvPr id="0" name=""/>
        <dsp:cNvSpPr/>
      </dsp:nvSpPr>
      <dsp:spPr>
        <a:xfrm>
          <a:off x="0" y="2804814"/>
          <a:ext cx="8648699" cy="934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solidFill>
                <a:srgbClr val="C00000"/>
              </a:solidFill>
            </a:rPr>
            <a:t>Contraindications</a:t>
          </a:r>
          <a:r>
            <a:rPr lang="en-US" sz="1700" kern="1200"/>
            <a:t> : Maternal contraindications to COX inhibitors include platelet dysfunction or bleeding diathesis, hepatic dysfunction, gastrointestinal ulcerative disease, renal dysfunction, and asthma.</a:t>
          </a:r>
        </a:p>
      </dsp:txBody>
      <dsp:txXfrm>
        <a:off x="0" y="2804814"/>
        <a:ext cx="8648699" cy="9349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026AA7-E82C-41D9-A73F-51C015D10040}" type="datetimeFigureOut">
              <a:rPr lang="en-US" smtClean="0"/>
              <a:pPr/>
              <a:t>3/16/2021</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EBA7B1-1EA1-4F92-91AA-6688A1EF114A}" type="slidenum">
              <a:rPr lang="en-US" smtClean="0"/>
              <a:pPr/>
              <a:t>‹#›</a:t>
            </a:fld>
            <a:endParaRPr lang="en-US"/>
          </a:p>
        </p:txBody>
      </p:sp>
    </p:spTree>
    <p:extLst>
      <p:ext uri="{BB962C8B-B14F-4D97-AF65-F5344CB8AC3E}">
        <p14:creationId xmlns:p14="http://schemas.microsoft.com/office/powerpoint/2010/main" val="2973784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uptodate.com/contents/inhibition-of-acute-preterm-labor/abstract/1"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uptodate.com/contents/physiology-of-parturition-at-term?sectionName=Prostaglandins&amp;topicRef=6742&amp;anchor=H12&amp;source=see_link#H12"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Hemorrhage into the decidua (abruption) generates thrombin, which binds to PARs to activate the ERK1/2 MAP kinase signaling cascade, which directly inhibits PR expression in </a:t>
            </a:r>
            <a:r>
              <a:rPr lang="en-US" sz="1200" b="0" i="0" kern="1200" dirty="0" err="1">
                <a:solidFill>
                  <a:schemeClr val="tx1"/>
                </a:solidFill>
                <a:effectLst/>
                <a:latin typeface="+mn-lt"/>
                <a:ea typeface="+mn-ea"/>
                <a:cs typeface="+mn-cs"/>
              </a:rPr>
              <a:t>decidual</a:t>
            </a:r>
            <a:r>
              <a:rPr lang="en-US" sz="1200" b="0" i="0" kern="1200" dirty="0">
                <a:solidFill>
                  <a:schemeClr val="tx1"/>
                </a:solidFill>
                <a:effectLst/>
                <a:latin typeface="+mn-lt"/>
                <a:ea typeface="+mn-ea"/>
                <a:cs typeface="+mn-cs"/>
              </a:rPr>
              <a:t> cells and activates COX-2 to increase PGF-2alpha production. The latter contributes to ERK1/2-mediated inhibition of PR expression, which triggers contractions and directly promotes increased MMP-3 activity, causing a </a:t>
            </a:r>
            <a:r>
              <a:rPr lang="en-US" sz="1200" b="0" i="0" kern="1200" dirty="0" err="1">
                <a:solidFill>
                  <a:schemeClr val="tx1"/>
                </a:solidFill>
                <a:effectLst/>
                <a:latin typeface="+mn-lt"/>
                <a:ea typeface="+mn-ea"/>
                <a:cs typeface="+mn-cs"/>
              </a:rPr>
              <a:t>proteolytic</a:t>
            </a:r>
            <a:r>
              <a:rPr lang="en-US" sz="1200" b="0" i="0" kern="1200" dirty="0">
                <a:solidFill>
                  <a:schemeClr val="tx1"/>
                </a:solidFill>
                <a:effectLst/>
                <a:latin typeface="+mn-lt"/>
                <a:ea typeface="+mn-ea"/>
                <a:cs typeface="+mn-cs"/>
              </a:rPr>
              <a:t> cascade that degrades fetal membranes to promote PROM, and induces cervical change. </a:t>
            </a:r>
            <a:r>
              <a:rPr lang="en-US" sz="1200" b="0" i="0" kern="1200" dirty="0" err="1">
                <a:solidFill>
                  <a:schemeClr val="tx1"/>
                </a:solidFill>
                <a:effectLst/>
                <a:latin typeface="+mn-lt"/>
                <a:ea typeface="+mn-ea"/>
                <a:cs typeface="+mn-cs"/>
              </a:rPr>
              <a:t>Decidual</a:t>
            </a:r>
            <a:r>
              <a:rPr lang="en-US" sz="1200" b="0" i="0" kern="1200" dirty="0">
                <a:solidFill>
                  <a:schemeClr val="tx1"/>
                </a:solidFill>
                <a:effectLst/>
                <a:latin typeface="+mn-lt"/>
                <a:ea typeface="+mn-ea"/>
                <a:cs typeface="+mn-cs"/>
              </a:rPr>
              <a:t> inflammation associated with ascending genital tract infections with or without </a:t>
            </a:r>
            <a:r>
              <a:rPr lang="en-US" sz="1200" b="0" i="0" kern="1200" dirty="0" err="1">
                <a:solidFill>
                  <a:schemeClr val="tx1"/>
                </a:solidFill>
                <a:effectLst/>
                <a:latin typeface="+mn-lt"/>
                <a:ea typeface="+mn-ea"/>
                <a:cs typeface="+mn-cs"/>
              </a:rPr>
              <a:t>chorioamnionitis</a:t>
            </a:r>
            <a:r>
              <a:rPr lang="en-US" sz="1200" b="0" i="0" kern="1200" dirty="0">
                <a:solidFill>
                  <a:schemeClr val="tx1"/>
                </a:solidFill>
                <a:effectLst/>
                <a:latin typeface="+mn-lt"/>
                <a:ea typeface="+mn-ea"/>
                <a:cs typeface="+mn-cs"/>
              </a:rPr>
              <a:t> generates IL-1beta, which binds to its receptor to also activate the ERK1/2 MAP kinase signaling cascade inhibiting </a:t>
            </a:r>
            <a:r>
              <a:rPr lang="en-US" sz="1200" b="0" i="0" kern="1200" dirty="0" err="1">
                <a:solidFill>
                  <a:schemeClr val="tx1"/>
                </a:solidFill>
                <a:effectLst/>
                <a:latin typeface="+mn-lt"/>
                <a:ea typeface="+mn-ea"/>
                <a:cs typeface="+mn-cs"/>
              </a:rPr>
              <a:t>decidual</a:t>
            </a:r>
            <a:r>
              <a:rPr lang="en-US" sz="1200" b="0" i="0" kern="1200" dirty="0">
                <a:solidFill>
                  <a:schemeClr val="tx1"/>
                </a:solidFill>
                <a:effectLst/>
                <a:latin typeface="+mn-lt"/>
                <a:ea typeface="+mn-ea"/>
                <a:cs typeface="+mn-cs"/>
              </a:rPr>
              <a:t> cell PR expression. In addition, IL-1beta activates COX-2 and releases MMPs via the NF-</a:t>
            </a:r>
            <a:r>
              <a:rPr lang="en-US" sz="1200" b="0" i="0" kern="1200" dirty="0" err="1">
                <a:solidFill>
                  <a:schemeClr val="tx1"/>
                </a:solidFill>
                <a:effectLst/>
                <a:latin typeface="+mn-lt"/>
                <a:ea typeface="+mn-ea"/>
                <a:cs typeface="+mn-cs"/>
              </a:rPr>
              <a:t>kappaB</a:t>
            </a:r>
            <a:r>
              <a:rPr lang="en-US" sz="1200" b="0" i="0" kern="1200" dirty="0">
                <a:solidFill>
                  <a:schemeClr val="tx1"/>
                </a:solidFill>
                <a:effectLst/>
                <a:latin typeface="+mn-lt"/>
                <a:ea typeface="+mn-ea"/>
                <a:cs typeface="+mn-cs"/>
              </a:rPr>
              <a:t> signaling pathway. Premature maturation of the fetal HPA axis or maternal or fetal stress causes increased circulating cortisol (glucocorticoid), which binds to its receptor to increase levels of the </a:t>
            </a:r>
            <a:r>
              <a:rPr lang="en-US" sz="1200" b="0" i="0" kern="1200" dirty="0" err="1">
                <a:solidFill>
                  <a:schemeClr val="tx1"/>
                </a:solidFill>
                <a:effectLst/>
                <a:latin typeface="+mn-lt"/>
                <a:ea typeface="+mn-ea"/>
                <a:cs typeface="+mn-cs"/>
              </a:rPr>
              <a:t>immunophilin</a:t>
            </a:r>
            <a:r>
              <a:rPr lang="en-US" sz="1200" b="0" i="0" kern="1200" dirty="0">
                <a:solidFill>
                  <a:schemeClr val="tx1"/>
                </a:solidFill>
                <a:effectLst/>
                <a:latin typeface="+mn-lt"/>
                <a:ea typeface="+mn-ea"/>
                <a:cs typeface="+mn-cs"/>
              </a:rPr>
              <a:t> co-chaperone protein, FKBP51. Increased FKBP51 binds to both the GR and PR to decrease their transcriptional activity (functional progesterone withdrawal). Thus, ultimately COX-2 is activated and MMP-3 released to promote PTB.</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9341C-1741-41B0-8B89-A3D8F6D79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965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b="1" dirty="0"/>
              <a:t>— Periodontal disease is common in adults. Two systematic reviews have reported an association between periodontal disease and adverse pregnancy outcome, such as </a:t>
            </a:r>
            <a:r>
              <a:rPr lang="en-US" b="1" dirty="0" err="1"/>
              <a:t>sPTB</a:t>
            </a:r>
            <a:r>
              <a:rPr lang="en-US" b="1" dirty="0"/>
              <a:t>.</a:t>
            </a:r>
          </a:p>
          <a:p>
            <a:pPr>
              <a:buNone/>
            </a:pPr>
            <a:r>
              <a:rPr lang="en-US" b="1" dirty="0"/>
              <a:t>*Several hypotheses have been proposed to explain the association between periodontal disease and </a:t>
            </a:r>
            <a:r>
              <a:rPr lang="en-US" b="1" dirty="0" err="1"/>
              <a:t>sPTB</a:t>
            </a:r>
            <a:r>
              <a:rPr lang="en-US" b="1" dirty="0"/>
              <a:t> . Periodontal flora may seed the </a:t>
            </a:r>
            <a:r>
              <a:rPr lang="en-US" b="1" dirty="0" err="1"/>
              <a:t>fetoplacental</a:t>
            </a:r>
            <a:r>
              <a:rPr lang="en-US" b="1" dirty="0"/>
              <a:t> unit and cause local inflammation, or inflammatory mediators of periodontal origin may cause systemic inflammation. An alternative, but equally reasonable, explanation is that periodontal disease is a marker of individuals who have a genetic predisposition towards an exaggerated local or systemic inflammatory response to a given stimulus (</a:t>
            </a:r>
            <a:r>
              <a:rPr lang="en-US" b="1" dirty="0" err="1"/>
              <a:t>eg</a:t>
            </a:r>
            <a:r>
              <a:rPr lang="en-US" b="1" dirty="0"/>
              <a:t>, bacteria), which leads to two separate adverse clinical events: periodontal disease and </a:t>
            </a:r>
            <a:r>
              <a:rPr lang="en-US" b="1" dirty="0" err="1"/>
              <a:t>sPTB</a:t>
            </a:r>
            <a:r>
              <a:rPr lang="en-US" b="1" dirty="0"/>
              <a:t>. Such individuals may also hyper-respond to vaginal bacteria with enhanced production of cytokines that lead to preterm labor or rupture of membranes. Thus, periodontal disease and preterm labor can be epidemiologically linked but not causally related.</a:t>
            </a:r>
          </a:p>
          <a:p>
            <a:pPr>
              <a:buNone/>
            </a:pPr>
            <a:r>
              <a:rPr lang="en-US" b="1" dirty="0"/>
              <a:t>*Intervention:</a:t>
            </a:r>
          </a:p>
          <a:p>
            <a:pPr>
              <a:buNone/>
            </a:pPr>
            <a:r>
              <a:rPr lang="en-US" b="1" dirty="0"/>
              <a:t>-Although treatment of periodontal disease contributes to oral health, there is no strong evidence that treatment of periodontal disease improves pregnancy outcome. </a:t>
            </a:r>
          </a:p>
          <a:p>
            <a:endParaRPr lang="en-US"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BA7B1-1EA1-4F92-91AA-6688A1EF11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221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PREVIOUS INFANT WITH SUDDEN INFANT DEATH SYNDROME</a:t>
            </a:r>
          </a:p>
          <a:p>
            <a:r>
              <a:rPr lang="en-US" b="1" dirty="0"/>
              <a:t>Bed rest is not helpful</a:t>
            </a: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BA7B1-1EA1-4F92-91AA-6688A1EF11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599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BA7B1-1EA1-4F92-91AA-6688A1EF11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35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b="1" dirty="0"/>
              <a:t>, women with cocaine-positive urine samples were at fourfold increased risk of developing preterm labor</a:t>
            </a:r>
          </a:p>
          <a:p>
            <a:endParaRPr lang="en-US" b="0" dirty="0"/>
          </a:p>
          <a:p>
            <a:pPr>
              <a:buNone/>
            </a:pPr>
            <a:r>
              <a:rPr lang="en-US" sz="1200" b="1" dirty="0"/>
              <a:t>*Intervention:</a:t>
            </a:r>
          </a:p>
          <a:p>
            <a:pPr>
              <a:buNone/>
            </a:pPr>
            <a:r>
              <a:rPr lang="en-US" sz="1200" b="1" dirty="0"/>
              <a:t>-In systematic reviews, </a:t>
            </a:r>
            <a:r>
              <a:rPr lang="en-US" sz="1200" b="1" dirty="0" err="1"/>
              <a:t>isocaloric</a:t>
            </a:r>
            <a:r>
              <a:rPr lang="en-US" sz="1200" b="1" dirty="0"/>
              <a:t> protein supplements , balanced protein/energy supplements , and high protein supplements did not reduce the rate of PTB. Most studies show that vitamin supplements during pregnancy do not reduce the risk of PTB, although they have other benefits. There may be potential benefits of micronutrient supplementation in specific subpopulations of pregnant women, such as those who are undernourished or HIV-infected </a:t>
            </a:r>
          </a:p>
          <a:p>
            <a:pPr>
              <a:buNone/>
            </a:pPr>
            <a:endParaRPr lang="en-US" sz="1200" b="1" dirty="0"/>
          </a:p>
          <a:p>
            <a:pPr>
              <a:buNone/>
            </a:pPr>
            <a:r>
              <a:rPr lang="en-US" sz="1200" b="1" dirty="0"/>
              <a:t>*</a:t>
            </a:r>
            <a:r>
              <a:rPr lang="en-US" sz="1200" b="1" dirty="0" err="1"/>
              <a:t>obesity:A</a:t>
            </a:r>
            <a:r>
              <a:rPr lang="en-US" sz="1200" b="1" dirty="0"/>
              <a:t> potential effect on </a:t>
            </a:r>
            <a:r>
              <a:rPr lang="en-US" sz="1200" b="1" dirty="0" err="1"/>
              <a:t>sPTB</a:t>
            </a:r>
            <a:r>
              <a:rPr lang="en-US" sz="1200" b="1" dirty="0"/>
              <a:t> is hypothesized to be mediated by the inflammatory state, but data are weak. </a:t>
            </a:r>
            <a:endParaRPr lang="en-US" dirty="0"/>
          </a:p>
          <a:p>
            <a:endParaRPr lang="en-US" b="1"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BA7B1-1EA1-4F92-91AA-6688A1EF11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654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b="1" dirty="0"/>
              <a:t>A systematic review concluded that social support was not sufficiently powerful to improve the obstetric outcome of the pregnancy in which it was provided, possibly because of the immense social deprivation experienced by most of the women in the trials examined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*-There are limited data on other interventions for reducing stress in pregnant women (</a:t>
            </a:r>
            <a:r>
              <a:rPr lang="en-US" b="1" dirty="0" err="1"/>
              <a:t>eg</a:t>
            </a:r>
            <a:r>
              <a:rPr lang="en-US" b="1" dirty="0"/>
              <a:t>, relaxation or mind-body therapies [</a:t>
            </a:r>
            <a:r>
              <a:rPr lang="en-US" b="1" dirty="0" err="1"/>
              <a:t>eg</a:t>
            </a:r>
            <a:r>
              <a:rPr lang="en-US" b="1" dirty="0"/>
              <a:t>, meditation, massage, yoga, breathing exercises, music therapy, aromatherapy]). Available trials are small and of poor quality; clear effects on birth outcomes have not been proven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**HEIGHT</a:t>
            </a:r>
          </a:p>
          <a:p>
            <a:pPr>
              <a:buNone/>
            </a:pPr>
            <a:r>
              <a:rPr lang="en-US" sz="1200" b="1" dirty="0"/>
              <a:t>-Women with shorter stature appear to be at increased risk for PTB and taller women appear to be decreased risk .</a:t>
            </a:r>
          </a:p>
          <a:p>
            <a:endParaRPr lang="en-US"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BA7B1-1EA1-4F92-91AA-6688A1EF11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7009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buNone/>
            </a:pPr>
            <a:r>
              <a:rPr lang="en-US" b="1" dirty="0"/>
              <a:t>*PATERNAL RISK FACTORS</a:t>
            </a:r>
          </a:p>
          <a:p>
            <a:pPr>
              <a:buNone/>
            </a:pPr>
            <a:r>
              <a:rPr lang="en-US" b="1" dirty="0"/>
              <a:t>*No paternal risk factors for development of PTB in their partners have been identified . PTB risk does not appear to be affected by the father's history of preterm children with other women or PTBs to members of the father's family </a:t>
            </a:r>
          </a:p>
          <a:p>
            <a:endParaRPr lang="en-US"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BA7B1-1EA1-4F92-91AA-6688A1EF11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220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b="1" dirty="0"/>
              <a:t>. In the largest prospective cohort study of use of </a:t>
            </a:r>
            <a:r>
              <a:rPr lang="en-US" sz="1200" b="1" dirty="0" err="1"/>
              <a:t>fFN</a:t>
            </a:r>
            <a:r>
              <a:rPr lang="en-US" sz="1200" b="1" dirty="0"/>
              <a:t> in asymptomatic low-risk </a:t>
            </a:r>
            <a:r>
              <a:rPr lang="en-US" sz="1200" b="1" dirty="0" err="1"/>
              <a:t>nulliparous</a:t>
            </a:r>
            <a:r>
              <a:rPr lang="en-US" sz="1200" b="1" dirty="0"/>
              <a:t> women with singleton pregnancies and cervical length &gt;15 mm (n = 9410), the sensitivity and positive predictive value of </a:t>
            </a:r>
            <a:r>
              <a:rPr lang="en-US" sz="1200" b="1" dirty="0" err="1"/>
              <a:t>fFN</a:t>
            </a:r>
            <a:r>
              <a:rPr lang="en-US" sz="1200" b="1" dirty="0"/>
              <a:t> ≥50 </a:t>
            </a:r>
            <a:r>
              <a:rPr lang="en-US" sz="1200" b="1" dirty="0" err="1"/>
              <a:t>ng</a:t>
            </a:r>
            <a:r>
              <a:rPr lang="en-US" sz="1200" b="1" dirty="0"/>
              <a:t>/</a:t>
            </a:r>
            <a:r>
              <a:rPr lang="en-US" sz="1200" b="1" dirty="0" err="1"/>
              <a:t>mL</a:t>
            </a:r>
            <a:r>
              <a:rPr lang="en-US" sz="1200" b="1" dirty="0"/>
              <a:t> at 22 to 30 weeks of gestation for PTB &lt;32 weeks was 32.1 and 3.1 percent, respectively Using a lower or higher threshold did not significantly improve overall test performance.</a:t>
            </a:r>
          </a:p>
          <a:p>
            <a:r>
              <a:rPr lang="en-US" sz="1200" b="1" dirty="0" err="1"/>
              <a:t>Pretrm</a:t>
            </a:r>
            <a:r>
              <a:rPr lang="en-US" sz="1200" b="1" baseline="0" dirty="0"/>
              <a:t> </a:t>
            </a:r>
            <a:r>
              <a:rPr lang="en-US" sz="1200" b="1" baseline="0" dirty="0" err="1"/>
              <a:t>test:</a:t>
            </a:r>
            <a:r>
              <a:rPr lang="en-US" sz="1200" b="1" dirty="0" err="1"/>
              <a:t>In</a:t>
            </a:r>
            <a:r>
              <a:rPr lang="en-US" sz="1200" b="1" dirty="0"/>
              <a:t> a study to develop and validate a mass spectrometry-based serum test to predict spontaneous preterm delivery in asymptomatic pregnant women, the test had sensitivity and specificity of 0.75 and 0.74, respectively, for predicting PTB &lt;37 weeks. We recommend not moving forward with serum screening for PTB until such screening has been adequately tested and validated.</a:t>
            </a:r>
            <a:endParaRPr lang="en-US"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BA7B1-1EA1-4F92-91AA-6688A1EF11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212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"Blind" sampling without a speculum is also acceptable. In one method, the posterior vaginal wall is depressed with an unlubricated, gloved finger and then the polyester swab is slowly passed along the finger toward the posterior fornix until resistance is felt . In another method, the labia are held apart and then the swab is blindly inserted into the vagina and directed slowly toward the posterior fornix until meeting resistance . In both methods, it is important to stop at the first sign of resistance to avoid rupturing exposed membranes, if present</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6FA945-B4CB-4F9F-B55D-E28DA51B098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8026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As discussed above, cervical dilation &gt;3 cm in the presence of uterine contractions at 20+0 to 36+6 weeks supports the diagnosis of preterm labor; inhibition of acute preterm labor is less likely to be successful as the cervix dilates beyond 3 cm.</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6FA945-B4CB-4F9F-B55D-E28DA51B098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9557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85750" indent="-285750">
              <a:lnSpc>
                <a:spcPct val="90000"/>
              </a:lnSpc>
              <a:spcBef>
                <a:spcPts val="750"/>
              </a:spcBef>
              <a:buFont typeface="Arial"/>
              <a:buChar char="•"/>
            </a:pPr>
            <a:r>
              <a:rPr lang="en-US" b="1"/>
              <a:t>Vaginal bleeding and/or ruptured membranes in this setting increase diagnostic certainty </a:t>
            </a:r>
            <a:endParaRPr lang="en-US"/>
          </a:p>
          <a:p>
            <a:pPr marL="285750" indent="-285750">
              <a:lnSpc>
                <a:spcPct val="90000"/>
              </a:lnSpc>
              <a:spcBef>
                <a:spcPts val="750"/>
              </a:spcBef>
              <a:buFont typeface="Arial"/>
              <a:buChar char="•"/>
            </a:pPr>
            <a:r>
              <a:rPr lang="en-US"/>
              <a:t>women who did not meet them were often ultimately diagnosed with </a:t>
            </a:r>
            <a:r>
              <a:rPr lang="en-US" b="1"/>
              <a:t>false labor </a:t>
            </a:r>
            <a:r>
              <a:rPr lang="en-US"/>
              <a:t>and went on to have a late preterm or term delivery</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6FA945-B4CB-4F9F-B55D-E28DA51B098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92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buNone/>
            </a:pPr>
            <a:r>
              <a:rPr lang="en-US" sz="1200" b="1" dirty="0"/>
              <a:t>*Intervention for </a:t>
            </a:r>
            <a:r>
              <a:rPr lang="en-US" sz="1200" b="1" dirty="0" err="1"/>
              <a:t>hx</a:t>
            </a:r>
            <a:r>
              <a:rPr lang="en-US" sz="1200" b="1" dirty="0"/>
              <a:t> of PTL:</a:t>
            </a:r>
          </a:p>
          <a:p>
            <a:pPr>
              <a:buNone/>
            </a:pPr>
            <a:r>
              <a:rPr lang="en-US" sz="1200" b="1" dirty="0"/>
              <a:t>-Progesterone supplementation appears to reduce the risk of PTB by approximately 30 percent in women with a singleton pregnancy and a history of </a:t>
            </a:r>
            <a:r>
              <a:rPr lang="en-US" sz="1200" b="1" dirty="0" err="1"/>
              <a:t>sPTB</a:t>
            </a:r>
            <a:r>
              <a:rPr lang="en-US" sz="1200" b="1" dirty="0"/>
              <a:t>. </a:t>
            </a:r>
          </a:p>
          <a:p>
            <a:pPr>
              <a:buNone/>
            </a:pPr>
            <a:r>
              <a:rPr lang="en-US" sz="1200" b="1" dirty="0"/>
              <a:t>-</a:t>
            </a:r>
            <a:r>
              <a:rPr lang="en-US" sz="1200" b="1" dirty="0" err="1"/>
              <a:t>Sonographic</a:t>
            </a:r>
            <a:r>
              <a:rPr lang="en-US" sz="1200" b="1" dirty="0"/>
              <a:t> measurement of cervical length in women with a history of PTB can identify those with a short cervix who may benefit from placement of a </a:t>
            </a:r>
            <a:r>
              <a:rPr lang="en-US" sz="1200" b="1" dirty="0" err="1"/>
              <a:t>cerclage</a:t>
            </a:r>
            <a:r>
              <a:rPr lang="en-US" sz="1200" b="1" dirty="0"/>
              <a:t> (ultrasound-indicated </a:t>
            </a:r>
            <a:r>
              <a:rPr lang="en-US" sz="1200" b="1" dirty="0" err="1"/>
              <a:t>cerclage</a:t>
            </a:r>
            <a:r>
              <a:rPr lang="en-US" sz="1200" b="1" dirty="0"/>
              <a:t>). Women with multiple second-trimester pregnancy losses/PTBs associated with painless cervical dilation may benefit from early placement of a </a:t>
            </a:r>
            <a:r>
              <a:rPr lang="en-US" sz="1200" b="1" dirty="0" err="1"/>
              <a:t>cerclage</a:t>
            </a:r>
            <a:r>
              <a:rPr lang="en-US" sz="1200" b="1" dirty="0"/>
              <a:t> based on this history alone (history-indicated </a:t>
            </a:r>
            <a:r>
              <a:rPr lang="en-US" sz="1200" b="1" dirty="0" err="1"/>
              <a:t>cerclage</a:t>
            </a:r>
            <a:r>
              <a:rPr lang="en-US" sz="1200" b="1" dirty="0"/>
              <a:t>) </a:t>
            </a:r>
          </a:p>
          <a:p>
            <a:endParaRPr lang="en-US"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BA7B1-1EA1-4F92-91AA-6688A1EF11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308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A course of</a:t>
            </a:r>
            <a:r>
              <a:rPr lang="en-US" b="1"/>
              <a:t> betamethasone</a:t>
            </a:r>
            <a:r>
              <a:rPr lang="en-US"/>
              <a:t> to reduce neonatal morbidity and mortality associated with preterm birth. A </a:t>
            </a:r>
            <a:r>
              <a:rPr lang="en-US" b="1"/>
              <a:t>single</a:t>
            </a:r>
            <a:r>
              <a:rPr lang="en-US"/>
              <a:t> rescue course of antenatal steroids is indicated for pregnancies </a:t>
            </a:r>
            <a:r>
              <a:rPr lang="en-US" b="1"/>
              <a:t>&lt;34 weeks </a:t>
            </a:r>
            <a:r>
              <a:rPr lang="en-US"/>
              <a:t>of gestation that are at risk of preterm delivery within the next 7 days and had a course of antenatal corticosteroids at least 14 days previously and at ≤28 weeks of gestation.???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6FA945-B4CB-4F9F-B55D-E28DA51B098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0269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Furthermore, women treated with tocolytics did not achieve statistically significant reductions in important newborn clinical outcomes, such as respiratory distress and survival [</a:t>
            </a:r>
            <a:r>
              <a:rPr lang="en-US" u="sng">
                <a:hlinkClick r:id="rId3"/>
              </a:rPr>
              <a:t>1</a:t>
            </a:r>
            <a:r>
              <a:rPr lang="en-US"/>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6FA945-B4CB-4F9F-B55D-E28DA51B098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5452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Cyclooxygenase (COX, or prostaglandin synthase) is the enzyme responsible for conversion of arachidonic acid to prostaglandins, which are critical in parturition </a:t>
            </a:r>
            <a:r>
              <a:rPr lang="en-US" u="sng">
                <a:hlinkClick r:id="rId3"/>
              </a:rPr>
              <a:t>'</a:t>
            </a:r>
            <a:r>
              <a:rPr lang="en-US"/>
              <a:t>). COX exists in two isoforms, COX-1 and COX-2. COX-1 is constitutively synthesized in gestational tissues, while COX-2 is inducible, dramatically increasing in the decidua and myometrium during term and preterm labor. </a:t>
            </a:r>
          </a:p>
          <a:p>
            <a:r>
              <a:rPr lang="en-US"/>
              <a:t>There is limited information on the use of COX-2 inhibitors for treatment of preterm labor in humans</a:t>
            </a:r>
          </a:p>
          <a:p>
            <a:r>
              <a:rPr lang="en-US"/>
              <a:t>Fetal blood concentrations are 50 percent of maternal values, but the half-life in the neonate is substantially longer than that in the mother </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6FA945-B4CB-4F9F-B55D-E28DA51B098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094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The GI side effects of COX-2 inhibitors are less severe than with nonspecific COX inhibitors. However, a warning has been added to the </a:t>
            </a:r>
            <a:r>
              <a:rPr lang="en-US" b="1"/>
              <a:t>COX-2 inhibitors </a:t>
            </a:r>
            <a:r>
              <a:rPr lang="en-US"/>
              <a:t>because of excess adverse cardiovascular outcomes (</a:t>
            </a:r>
            <a:r>
              <a:rPr lang="en-US" err="1"/>
              <a:t>eg</a:t>
            </a:r>
            <a:r>
              <a:rPr lang="en-US"/>
              <a:t>, myocardial infarction, stroke). </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6FA945-B4CB-4F9F-B55D-E28DA51B098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172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6FA945-B4CB-4F9F-B55D-E28DA51B098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368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 In normal parturition, oxytocin stimulates contractions by inducing conversion of phosphatidylinositol to inositol triphosphate, which binds to a protein in the sarcoplasmic reticulum causing release of calcium into the cytoplasm.</a:t>
            </a:r>
          </a:p>
          <a:p>
            <a:r>
              <a:rPr lang="en-US" dirty="0"/>
              <a:t> </a:t>
            </a:r>
            <a:r>
              <a:rPr lang="en-US" dirty="0" err="1"/>
              <a:t>atosiban</a:t>
            </a:r>
            <a:r>
              <a:rPr lang="en-US" dirty="0"/>
              <a:t> should be more effective at later gestational ages since oxytocin receptor concentration and uterine responsiveness to oxytocin increase with advancing gestation.</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6FA945-B4CB-4F9F-B55D-E28DA51B098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21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indent="0">
              <a:buNone/>
            </a:pPr>
            <a:r>
              <a:rPr lang="en-US" sz="1200" b="1" dirty="0"/>
              <a:t>“Physiologic immaturity and socioeconomic factors may increase risk for adolescent mothers; a higher prevalence of preexisting chronic disease and obesity may increase risk for older mothers.”</a:t>
            </a:r>
          </a:p>
          <a:p>
            <a:pPr marL="0" indent="0">
              <a:buNone/>
            </a:pPr>
            <a:r>
              <a:rPr lang="en-US" sz="1200" b="1" dirty="0"/>
              <a:t>women who have undergone cervical surgery may develop cervical insufficiency, </a:t>
            </a:r>
            <a:r>
              <a:rPr lang="en-US" b="1" dirty="0"/>
              <a:t>perform a single </a:t>
            </a:r>
            <a:r>
              <a:rPr lang="en-US" b="1" dirty="0" err="1"/>
              <a:t>transvaginal</a:t>
            </a:r>
            <a:r>
              <a:rPr lang="en-US" b="1" dirty="0"/>
              <a:t> ultrasound measurement of cervical length measurement at 18 to 24 weeks in all women and treat those with a short cervix (≤25 mm) and no prior PTB with vaginal progesterone supplementation.</a:t>
            </a:r>
            <a:endParaRPr lang="en-US" sz="1200" b="1" dirty="0"/>
          </a:p>
          <a:p>
            <a:pPr marL="0" indent="0">
              <a:buNone/>
            </a:pPr>
            <a:r>
              <a:rPr lang="en-US" sz="1200" b="1" dirty="0"/>
              <a:t>                                                                     </a:t>
            </a:r>
          </a:p>
          <a:p>
            <a:endParaRPr lang="en-US"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BA7B1-1EA1-4F92-91AA-6688A1EF11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1261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err="1"/>
              <a:t>Ssri</a:t>
            </a:r>
            <a:r>
              <a:rPr lang="en-US" dirty="0"/>
              <a:t>: selective serotonin reuptake inhibitors</a:t>
            </a:r>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BA7B1-1EA1-4F92-91AA-6688A1EF11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481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buNone/>
            </a:pPr>
            <a:r>
              <a:rPr lang="en-US" sz="1200" b="1" dirty="0"/>
              <a:t>*The mechanism for </a:t>
            </a:r>
            <a:r>
              <a:rPr lang="en-US" sz="1200" b="1" dirty="0" err="1"/>
              <a:t>sPTB</a:t>
            </a:r>
            <a:r>
              <a:rPr lang="en-US" sz="1200" b="1" dirty="0"/>
              <a:t> in </a:t>
            </a:r>
            <a:r>
              <a:rPr lang="en-US" sz="1200" b="1" dirty="0" err="1"/>
              <a:t>multifetal</a:t>
            </a:r>
            <a:r>
              <a:rPr lang="en-US" sz="1200" b="1" dirty="0"/>
              <a:t> gestations, particularly higher-order : </a:t>
            </a:r>
          </a:p>
          <a:p>
            <a:pPr>
              <a:buNone/>
            </a:pPr>
            <a:r>
              <a:rPr lang="en-US" sz="1200" b="1" dirty="0"/>
              <a:t> -may be related to </a:t>
            </a:r>
            <a:r>
              <a:rPr lang="en-US" sz="1200" b="1" dirty="0" err="1"/>
              <a:t>sequelae</a:t>
            </a:r>
            <a:r>
              <a:rPr lang="en-US" sz="1200" b="1" dirty="0"/>
              <a:t> of increased uterine distension. </a:t>
            </a:r>
          </a:p>
          <a:p>
            <a:pPr>
              <a:buNone/>
            </a:pPr>
            <a:r>
              <a:rPr lang="en-US" sz="1200" b="1" dirty="0"/>
              <a:t> -The endocrine environment produced by </a:t>
            </a:r>
            <a:r>
              <a:rPr lang="en-US" sz="1200" b="1" dirty="0" err="1"/>
              <a:t>superovulation</a:t>
            </a:r>
            <a:r>
              <a:rPr lang="en-US" sz="1200" b="1" dirty="0"/>
              <a:t> or the multiple pregnancy may also play a role. As an example, </a:t>
            </a:r>
            <a:r>
              <a:rPr lang="en-US" sz="1200" b="1" dirty="0" err="1"/>
              <a:t>multifetal</a:t>
            </a:r>
            <a:r>
              <a:rPr lang="en-US" sz="1200" b="1" dirty="0"/>
              <a:t> gestations produce increased amounts of estrogen, progesterone, and sex steroids compared with singleton pregnancies. Increased steroid production may be a factor in initiation of labor . Higher circulating levels of </a:t>
            </a:r>
            <a:r>
              <a:rPr lang="en-US" sz="1200" b="1" dirty="0" err="1"/>
              <a:t>relaxin</a:t>
            </a:r>
            <a:r>
              <a:rPr lang="en-US" sz="1200" b="1" dirty="0"/>
              <a:t> associated with super-ovulation may cause cervical insufficiency with subsequent </a:t>
            </a:r>
            <a:r>
              <a:rPr lang="en-US" sz="1200" b="1" dirty="0" err="1"/>
              <a:t>sPTB</a:t>
            </a:r>
            <a:r>
              <a:rPr lang="en-US" sz="1200" b="1" dirty="0"/>
              <a:t> </a:t>
            </a:r>
            <a:endParaRPr lang="en-US"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BA7B1-1EA1-4F92-91AA-6688A1EF11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684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a:t>
            </a:r>
            <a:r>
              <a:rPr lang="en-US" sz="1200" b="1" dirty="0" err="1"/>
              <a:t>Decidual</a:t>
            </a:r>
            <a:r>
              <a:rPr lang="en-US" sz="1200" b="1" dirty="0"/>
              <a:t> hemorrhage results in release of tissue factor, which can trigger local thrombin formation. </a:t>
            </a:r>
            <a:r>
              <a:rPr lang="en-US" sz="1200" b="1" dirty="0" err="1"/>
              <a:t>Decidual</a:t>
            </a:r>
            <a:r>
              <a:rPr lang="en-US" sz="1200" b="1" dirty="0"/>
              <a:t> thrombin production has been associated with increased expression of soluble </a:t>
            </a:r>
            <a:r>
              <a:rPr lang="en-US" sz="1200" b="1" dirty="0" err="1"/>
              <a:t>fms</a:t>
            </a:r>
            <a:r>
              <a:rPr lang="en-US" sz="1200" b="1" dirty="0"/>
              <a:t>-like tyrosine kinase-1 (sFlt-1) and </a:t>
            </a:r>
            <a:r>
              <a:rPr lang="en-US" sz="1200" b="1" dirty="0" err="1"/>
              <a:t>monocyte</a:t>
            </a:r>
            <a:r>
              <a:rPr lang="en-US" sz="1200" b="1" dirty="0"/>
              <a:t>-recruiting </a:t>
            </a:r>
            <a:r>
              <a:rPr lang="en-US" sz="1200" b="1" dirty="0" err="1"/>
              <a:t>chemokines</a:t>
            </a:r>
            <a:r>
              <a:rPr lang="en-US" sz="1200" b="1" dirty="0"/>
              <a:t>, factors also associated with subsequent indicated PTB due to preeclampsia, abruption, or fetal growth restriction as well as subsequent </a:t>
            </a:r>
            <a:r>
              <a:rPr lang="en-US" sz="1200" b="1" dirty="0" err="1"/>
              <a:t>sPTB</a:t>
            </a:r>
            <a:r>
              <a:rPr lang="en-US" sz="1200" b="1" dirty="0"/>
              <a:t> .Later in pregnancy, </a:t>
            </a:r>
            <a:r>
              <a:rPr lang="en-US" sz="1200" b="1" dirty="0" err="1"/>
              <a:t>decidual</a:t>
            </a:r>
            <a:r>
              <a:rPr lang="en-US" sz="1200" b="1" dirty="0"/>
              <a:t> cell-derived thrombin can inhibit </a:t>
            </a:r>
            <a:r>
              <a:rPr lang="en-US" sz="1200" b="1" dirty="0" err="1"/>
              <a:t>decidual</a:t>
            </a:r>
            <a:r>
              <a:rPr lang="en-US" sz="1200" b="1" dirty="0"/>
              <a:t> cell progesterone receptor expression, possibly resulting in PTB related to abruption or PPROM  .</a:t>
            </a:r>
          </a:p>
          <a:p>
            <a:endParaRPr lang="en-US"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BA7B1-1EA1-4F92-91AA-6688A1EF11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031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a:t>***</a:t>
            </a:r>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BA7B1-1EA1-4F92-91AA-6688A1EF11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286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b="1" dirty="0"/>
              <a:t>Reliance on symptoms to prompt screening is inadequate because symptoms such as frequency and </a:t>
            </a:r>
            <a:r>
              <a:rPr lang="en-US" b="1" dirty="0" err="1"/>
              <a:t>nocturia</a:t>
            </a:r>
            <a:r>
              <a:rPr lang="en-US" b="1" dirty="0"/>
              <a:t> are often attributed to the pregnant state.</a:t>
            </a:r>
            <a:endParaRPr lang="en-US"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BA7B1-1EA1-4F92-91AA-6688A1EF11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83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fontScale="85000" lnSpcReduction="20000"/>
          </a:bodyPr>
          <a:lstStyle/>
          <a:p>
            <a:r>
              <a:rPr lang="en-US" b="1" dirty="0"/>
              <a:t>Multiple studies have reported an association between preterm labor/delivery and various genital tract infections/colonization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a:t>
            </a:r>
            <a:r>
              <a:rPr lang="en-US" b="1" dirty="0"/>
              <a:t>*Vaginal </a:t>
            </a:r>
            <a:r>
              <a:rPr lang="en-US" b="1" dirty="0" err="1"/>
              <a:t>microbiome</a:t>
            </a:r>
            <a:r>
              <a:rPr lang="en-US" b="1" dirty="0"/>
              <a:t> — Emerging research has found that pregnancy alters the vaginal </a:t>
            </a:r>
            <a:r>
              <a:rPr lang="en-US" b="1" dirty="0" err="1"/>
              <a:t>microbiome</a:t>
            </a:r>
            <a:r>
              <a:rPr lang="en-US" b="1" dirty="0"/>
              <a:t> profile to be more hospitable to Lactobacillus and less favorable to G. </a:t>
            </a:r>
            <a:r>
              <a:rPr lang="en-US" b="1" dirty="0" err="1"/>
              <a:t>vaginalis</a:t>
            </a:r>
            <a:r>
              <a:rPr lang="en-US" b="1" dirty="0"/>
              <a:t> and other </a:t>
            </a:r>
            <a:r>
              <a:rPr lang="en-US" b="1" dirty="0" err="1"/>
              <a:t>taxa</a:t>
            </a:r>
            <a:r>
              <a:rPr lang="en-US" b="1" dirty="0"/>
              <a:t> associated with BV, with the exception of BV-associated bacterium 1 (BVAB1), which tends to remain stable . In addition, there is increasing evidence that some vaginal </a:t>
            </a:r>
            <a:r>
              <a:rPr lang="en-US" b="1" dirty="0" err="1"/>
              <a:t>microbiomes</a:t>
            </a:r>
            <a:r>
              <a:rPr lang="en-US" b="1" dirty="0"/>
              <a:t> are associated with an increased risk for </a:t>
            </a:r>
            <a:r>
              <a:rPr lang="en-US" b="1" dirty="0" err="1"/>
              <a:t>sPTB</a:t>
            </a:r>
            <a:r>
              <a:rPr lang="en-US" b="1" dirty="0"/>
              <a:t>, and the prevalence of these </a:t>
            </a:r>
            <a:r>
              <a:rPr lang="en-US" b="1" dirty="0" err="1"/>
              <a:t>microbiomes</a:t>
            </a:r>
            <a:r>
              <a:rPr lang="en-US" b="1" dirty="0"/>
              <a:t> varies across populations . As an example, carriage of BVAB1 is positively associated with PTB and more prevalent in pregnant women of African ancestry, who are known to have an increased risk of PTB compared with those of European ancestry, whereas carriage of L. </a:t>
            </a:r>
            <a:r>
              <a:rPr lang="en-US" b="1" dirty="0" err="1"/>
              <a:t>crispatus</a:t>
            </a:r>
            <a:r>
              <a:rPr lang="en-US" b="1" dirty="0"/>
              <a:t> is protective against PTB and more prevalent in pregnant women of European/Caucasian ancestry . Whether interventions designed to favorably alter the vaginal </a:t>
            </a:r>
            <a:r>
              <a:rPr lang="en-US" b="1" dirty="0" err="1"/>
              <a:t>microbiome</a:t>
            </a:r>
            <a:r>
              <a:rPr lang="en-US" b="1" dirty="0"/>
              <a:t> will abrogate the risk of PTB is not known.</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*role of </a:t>
            </a:r>
            <a:r>
              <a:rPr lang="en-US" b="1" dirty="0" err="1"/>
              <a:t>ab</a:t>
            </a:r>
            <a:r>
              <a:rPr lang="en-US" b="1" baseline="0" dirty="0"/>
              <a:t> :</a:t>
            </a:r>
            <a:r>
              <a:rPr lang="en-US" b="1" dirty="0"/>
              <a:t>while others have reported no benefit . Discordant findings may be due to confounding by </a:t>
            </a:r>
            <a:r>
              <a:rPr lang="en-US" b="1" dirty="0" err="1"/>
              <a:t>recolonization</a:t>
            </a:r>
            <a:r>
              <a:rPr lang="en-US" b="1" dirty="0"/>
              <a:t> or </a:t>
            </a:r>
            <a:r>
              <a:rPr lang="en-US" b="1" dirty="0" err="1"/>
              <a:t>reinfection</a:t>
            </a:r>
            <a:r>
              <a:rPr lang="en-US" b="1" dirty="0"/>
              <a:t> after therapy, </a:t>
            </a:r>
            <a:r>
              <a:rPr lang="en-US" b="1" dirty="0" err="1"/>
              <a:t>intercurrent</a:t>
            </a:r>
            <a:r>
              <a:rPr lang="en-US" b="1" dirty="0"/>
              <a:t> use of </a:t>
            </a:r>
            <a:r>
              <a:rPr lang="en-US" b="1" dirty="0" err="1"/>
              <a:t>nonprotocol</a:t>
            </a:r>
            <a:r>
              <a:rPr lang="en-US" b="1" dirty="0"/>
              <a:t> antibiotics, and failure to culture fastidious bacteria (</a:t>
            </a:r>
            <a:r>
              <a:rPr lang="en-US" b="1" dirty="0" err="1"/>
              <a:t>eg</a:t>
            </a:r>
            <a:r>
              <a:rPr lang="en-US" b="1" dirty="0"/>
              <a:t>, </a:t>
            </a:r>
            <a:r>
              <a:rPr lang="en-US" b="1" dirty="0" err="1"/>
              <a:t>Mycoplasma</a:t>
            </a:r>
            <a:r>
              <a:rPr lang="en-US" b="1" dirty="0"/>
              <a:t> </a:t>
            </a:r>
            <a:r>
              <a:rPr lang="en-US" b="1" dirty="0" err="1"/>
              <a:t>hominis</a:t>
            </a:r>
            <a:r>
              <a:rPr lang="en-US" b="1" dirty="0"/>
              <a:t>, </a:t>
            </a:r>
            <a:r>
              <a:rPr lang="en-US" b="1" dirty="0" err="1"/>
              <a:t>Ureaplasma</a:t>
            </a:r>
            <a:r>
              <a:rPr lang="en-US" b="1"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a:t>urealyticum</a:t>
            </a:r>
            <a:r>
              <a:rPr lang="en-US" b="1" dirty="0"/>
              <a:t>) leading to misclassifications of women as </a:t>
            </a:r>
            <a:r>
              <a:rPr lang="en-US" b="1" dirty="0" err="1"/>
              <a:t>noninfected</a:t>
            </a:r>
            <a:r>
              <a:rPr lang="en-US" b="1" dirty="0"/>
              <a:t>.</a:t>
            </a:r>
          </a:p>
          <a:p>
            <a:pPr>
              <a:buNone/>
            </a:pPr>
            <a:r>
              <a:rPr lang="en-US" b="1" dirty="0"/>
              <a:t>-Role of empiric antibiotic therapy – Empiric antibiotic therapy does not reduce PTB</a:t>
            </a:r>
          </a:p>
          <a:p>
            <a:pPr>
              <a:buNone/>
            </a:pPr>
            <a:r>
              <a:rPr lang="en-US" b="1" dirty="0"/>
              <a:t>-Chlamydia, gonorrhea, syphilis – There is no evidence that treatment of </a:t>
            </a:r>
            <a:r>
              <a:rPr lang="en-US" b="1" dirty="0" err="1"/>
              <a:t>chlamydia</a:t>
            </a:r>
            <a:r>
              <a:rPr lang="en-US" b="1" dirty="0"/>
              <a:t>, gonorrhea, or syphilis prolongs gestation. However, screening for and treatment of these infections is recommended to prevent other maternal and neonatal </a:t>
            </a:r>
            <a:r>
              <a:rPr lang="en-US" b="1" dirty="0" err="1"/>
              <a:t>sequelae</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a:buNone/>
            </a:pPr>
            <a:r>
              <a:rPr lang="en-US" b="1" dirty="0"/>
              <a:t>*Bacterial </a:t>
            </a:r>
            <a:r>
              <a:rPr lang="en-US" b="1" dirty="0" err="1"/>
              <a:t>vaginosis</a:t>
            </a:r>
            <a:r>
              <a:rPr lang="en-US" b="1" dirty="0"/>
              <a:t>, </a:t>
            </a:r>
            <a:r>
              <a:rPr lang="en-US" b="1" dirty="0" err="1"/>
              <a:t>Ureaplasma</a:t>
            </a:r>
            <a:r>
              <a:rPr lang="en-US" b="1" dirty="0"/>
              <a:t>, GBS –a modest or no effect of antibiotic treatment on prolonging gestation in asymptomatic women who screened positive for BV /</a:t>
            </a:r>
            <a:r>
              <a:rPr lang="en-US" b="1" dirty="0" err="1"/>
              <a:t>Ureaplasma</a:t>
            </a:r>
            <a:r>
              <a:rPr lang="en-US" b="1" dirty="0"/>
              <a:t> </a:t>
            </a:r>
            <a:r>
              <a:rPr lang="en-US" b="1" dirty="0" err="1"/>
              <a:t>urealyticum</a:t>
            </a:r>
            <a:r>
              <a:rPr lang="en-US" b="1" dirty="0"/>
              <a:t> /or GBS . </a:t>
            </a:r>
          </a:p>
          <a:p>
            <a:pPr>
              <a:buNone/>
            </a:pPr>
            <a:r>
              <a:rPr lang="en-US" b="1" dirty="0"/>
              <a:t>*GBS screening in late pregnancy and chemoprophylaxis for prevention of early-onset neonatal GBS infection is recommended. </a:t>
            </a:r>
          </a:p>
          <a:p>
            <a:pPr>
              <a:buNone/>
            </a:pPr>
            <a:r>
              <a:rPr lang="en-US" b="1" dirty="0"/>
              <a:t>*Women with BV and a previous PTB may benefit from BV screening and treatment, but there are insufficient data to recommend this as a routine practice. </a:t>
            </a:r>
          </a:p>
          <a:p>
            <a:pPr>
              <a:buNone/>
            </a:pPr>
            <a:r>
              <a:rPr lang="en-US" b="1" dirty="0"/>
              <a:t>*</a:t>
            </a:r>
            <a:r>
              <a:rPr lang="en-US" b="1" dirty="0" err="1"/>
              <a:t>Trichomonas</a:t>
            </a:r>
            <a:r>
              <a:rPr lang="en-US" b="1" dirty="0"/>
              <a:t> – Screening and treatment of asymptomatic </a:t>
            </a:r>
            <a:r>
              <a:rPr lang="en-US" b="1" dirty="0" err="1"/>
              <a:t>Trichomonas</a:t>
            </a:r>
            <a:r>
              <a:rPr lang="en-US" b="1" dirty="0"/>
              <a:t> infection in HIV-negative women is not recommended during pregnancy because there is no convincing evidence that it reduces the risk for PTB .By contrast, screening and treatment are recommended for HIV-positive women to reduce the risks for pelvic inflammatory disease and vertical transmission of HIV .</a:t>
            </a:r>
          </a:p>
          <a:p>
            <a:endParaRPr lang="en-US" b="1"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BA7B1-1EA1-4F92-91AA-6688A1EF11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455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1830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878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2398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Copyrights apply</a:t>
            </a:r>
          </a:p>
        </p:txBody>
      </p:sp>
    </p:spTree>
    <p:extLst>
      <p:ext uri="{BB962C8B-B14F-4D97-AF65-F5344CB8AC3E}">
        <p14:creationId xmlns:p14="http://schemas.microsoft.com/office/powerpoint/2010/main" val="3017484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55D3-C372-464E-9AA0-9EBB7F37DBD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0EE585B-526E-4E95-9C91-ADACAA36CCA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2FC668F-5E53-4491-934D-C484D7AEB47F}"/>
              </a:ext>
            </a:extLst>
          </p:cNvPr>
          <p:cNvSpPr>
            <a:spLocks noGrp="1"/>
          </p:cNvSpPr>
          <p:nvPr>
            <p:ph type="dt" sz="half" idx="10"/>
          </p:nvPr>
        </p:nvSpPr>
        <p:spPr/>
        <p:txBody>
          <a:bodyPr/>
          <a:lstStyle/>
          <a:p>
            <a:pPr defTabSz="342900"/>
            <a:fld id="{B61BEF0D-F0BB-DE4B-95CE-6DB70DBA9567}" type="datetimeFigureOut">
              <a:rPr lang="en-US" smtClean="0">
                <a:solidFill>
                  <a:prstClr val="black"/>
                </a:solidFill>
              </a:rPr>
              <a:pPr defTabSz="342900"/>
              <a:t>3/16/2021</a:t>
            </a:fld>
            <a:endParaRPr lang="en-US" dirty="0">
              <a:solidFill>
                <a:prstClr val="black"/>
              </a:solidFill>
            </a:endParaRPr>
          </a:p>
        </p:txBody>
      </p:sp>
      <p:sp>
        <p:nvSpPr>
          <p:cNvPr id="5" name="Footer Placeholder 4">
            <a:extLst>
              <a:ext uri="{FF2B5EF4-FFF2-40B4-BE49-F238E27FC236}">
                <a16:creationId xmlns:a16="http://schemas.microsoft.com/office/drawing/2014/main" id="{A3B0F3BE-1BFA-4B2C-B95F-798E353BBF8F}"/>
              </a:ext>
            </a:extLst>
          </p:cNvPr>
          <p:cNvSpPr>
            <a:spLocks noGrp="1"/>
          </p:cNvSpPr>
          <p:nvPr>
            <p:ph type="ftr" sz="quarter" idx="11"/>
          </p:nvPr>
        </p:nvSpPr>
        <p:spPr/>
        <p:txBody>
          <a:bodyPr/>
          <a:lstStyle/>
          <a:p>
            <a:pPr defTabSz="342900"/>
            <a:endParaRPr lang="en-US" dirty="0">
              <a:solidFill>
                <a:prstClr val="black"/>
              </a:solidFill>
            </a:endParaRPr>
          </a:p>
        </p:txBody>
      </p:sp>
      <p:sp>
        <p:nvSpPr>
          <p:cNvPr id="6" name="Slide Number Placeholder 5">
            <a:extLst>
              <a:ext uri="{FF2B5EF4-FFF2-40B4-BE49-F238E27FC236}">
                <a16:creationId xmlns:a16="http://schemas.microsoft.com/office/drawing/2014/main" id="{C9A350E2-EE4A-4093-BB0C-A326F849E8C1}"/>
              </a:ext>
            </a:extLst>
          </p:cNvPr>
          <p:cNvSpPr>
            <a:spLocks noGrp="1"/>
          </p:cNvSpPr>
          <p:nvPr>
            <p:ph type="sldNum" sz="quarter" idx="12"/>
          </p:nvPr>
        </p:nvSpPr>
        <p:spPr/>
        <p:txBody>
          <a:body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spTree>
    <p:extLst>
      <p:ext uri="{BB962C8B-B14F-4D97-AF65-F5344CB8AC3E}">
        <p14:creationId xmlns:p14="http://schemas.microsoft.com/office/powerpoint/2010/main" val="191430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B3C20-7F77-41C2-BDD5-468FE6922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2E5D80-EE7D-47B3-AD15-43DE153F26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7C73E8-2D34-4D5F-ABBF-170227DD82EF}"/>
              </a:ext>
            </a:extLst>
          </p:cNvPr>
          <p:cNvSpPr>
            <a:spLocks noGrp="1"/>
          </p:cNvSpPr>
          <p:nvPr>
            <p:ph type="dt" sz="half" idx="10"/>
          </p:nvPr>
        </p:nvSpPr>
        <p:spPr/>
        <p:txBody>
          <a:bodyPr/>
          <a:lstStyle/>
          <a:p>
            <a:pPr defTabSz="342900"/>
            <a:fld id="{05BFA754-D5C3-4E66-96A6-867B257F58DC}" type="datetimeFigureOut">
              <a:rPr lang="en-US" smtClean="0">
                <a:solidFill>
                  <a:prstClr val="black"/>
                </a:solidFill>
              </a:rPr>
              <a:pPr defTabSz="342900"/>
              <a:t>3/16/2021</a:t>
            </a:fld>
            <a:endParaRPr lang="en-US" dirty="0">
              <a:solidFill>
                <a:prstClr val="black"/>
              </a:solidFill>
            </a:endParaRPr>
          </a:p>
        </p:txBody>
      </p:sp>
      <p:sp>
        <p:nvSpPr>
          <p:cNvPr id="5" name="Footer Placeholder 4">
            <a:extLst>
              <a:ext uri="{FF2B5EF4-FFF2-40B4-BE49-F238E27FC236}">
                <a16:creationId xmlns:a16="http://schemas.microsoft.com/office/drawing/2014/main" id="{211E601A-0C7B-4837-9D28-11F05580BF24}"/>
              </a:ext>
            </a:extLst>
          </p:cNvPr>
          <p:cNvSpPr>
            <a:spLocks noGrp="1"/>
          </p:cNvSpPr>
          <p:nvPr>
            <p:ph type="ftr" sz="quarter" idx="11"/>
          </p:nvPr>
        </p:nvSpPr>
        <p:spPr/>
        <p:txBody>
          <a:bodyPr/>
          <a:lstStyle/>
          <a:p>
            <a:pPr defTabSz="342900"/>
            <a:endParaRPr lang="en-US" dirty="0">
              <a:solidFill>
                <a:prstClr val="black"/>
              </a:solidFill>
            </a:endParaRPr>
          </a:p>
        </p:txBody>
      </p:sp>
      <p:sp>
        <p:nvSpPr>
          <p:cNvPr id="6" name="Slide Number Placeholder 5">
            <a:extLst>
              <a:ext uri="{FF2B5EF4-FFF2-40B4-BE49-F238E27FC236}">
                <a16:creationId xmlns:a16="http://schemas.microsoft.com/office/drawing/2014/main" id="{6C2BAE66-0B9D-43BA-B509-4F3DE09D3787}"/>
              </a:ext>
            </a:extLst>
          </p:cNvPr>
          <p:cNvSpPr>
            <a:spLocks noGrp="1"/>
          </p:cNvSpPr>
          <p:nvPr>
            <p:ph type="sldNum" sz="quarter" idx="12"/>
          </p:nvPr>
        </p:nvSpPr>
        <p:spPr/>
        <p:txBody>
          <a:bodyPr/>
          <a:lstStyle/>
          <a:p>
            <a:pPr defTabSz="342900"/>
            <a:fld id="{5D84065D-F351-4B03-BD91-D8A6B8D4B362}" type="slidenum">
              <a:rPr lang="en-US" smtClean="0">
                <a:solidFill>
                  <a:prstClr val="black"/>
                </a:solidFill>
              </a:rPr>
              <a:pPr defTabSz="342900"/>
              <a:t>‹#›</a:t>
            </a:fld>
            <a:endParaRPr lang="en-US" dirty="0">
              <a:solidFill>
                <a:prstClr val="black"/>
              </a:solidFill>
            </a:endParaRPr>
          </a:p>
        </p:txBody>
      </p:sp>
    </p:spTree>
    <p:extLst>
      <p:ext uri="{BB962C8B-B14F-4D97-AF65-F5344CB8AC3E}">
        <p14:creationId xmlns:p14="http://schemas.microsoft.com/office/powerpoint/2010/main" val="1109814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9256D-BD2B-4AA8-8343-1A232FA8E56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032945F-8DE4-4479-A652-B132BE7CF47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8A3F4C-D1B8-4BA6-9544-07FF040BCEC8}"/>
              </a:ext>
            </a:extLst>
          </p:cNvPr>
          <p:cNvSpPr>
            <a:spLocks noGrp="1"/>
          </p:cNvSpPr>
          <p:nvPr>
            <p:ph type="dt" sz="half" idx="10"/>
          </p:nvPr>
        </p:nvSpPr>
        <p:spPr/>
        <p:txBody>
          <a:bodyPr/>
          <a:lstStyle/>
          <a:p>
            <a:pPr defTabSz="342900"/>
            <a:fld id="{B61BEF0D-F0BB-DE4B-95CE-6DB70DBA9567}" type="datetimeFigureOut">
              <a:rPr lang="en-US" smtClean="0">
                <a:solidFill>
                  <a:prstClr val="black"/>
                </a:solidFill>
              </a:rPr>
              <a:pPr defTabSz="342900"/>
              <a:t>3/16/2021</a:t>
            </a:fld>
            <a:endParaRPr lang="en-US" dirty="0">
              <a:solidFill>
                <a:prstClr val="black"/>
              </a:solidFill>
            </a:endParaRPr>
          </a:p>
        </p:txBody>
      </p:sp>
      <p:sp>
        <p:nvSpPr>
          <p:cNvPr id="5" name="Footer Placeholder 4">
            <a:extLst>
              <a:ext uri="{FF2B5EF4-FFF2-40B4-BE49-F238E27FC236}">
                <a16:creationId xmlns:a16="http://schemas.microsoft.com/office/drawing/2014/main" id="{0FB127F7-A075-4546-B6AE-44D5F0B1561D}"/>
              </a:ext>
            </a:extLst>
          </p:cNvPr>
          <p:cNvSpPr>
            <a:spLocks noGrp="1"/>
          </p:cNvSpPr>
          <p:nvPr>
            <p:ph type="ftr" sz="quarter" idx="11"/>
          </p:nvPr>
        </p:nvSpPr>
        <p:spPr/>
        <p:txBody>
          <a:bodyPr/>
          <a:lstStyle/>
          <a:p>
            <a:pPr defTabSz="342900"/>
            <a:endParaRPr lang="en-US" dirty="0">
              <a:solidFill>
                <a:prstClr val="black"/>
              </a:solidFill>
            </a:endParaRPr>
          </a:p>
        </p:txBody>
      </p:sp>
      <p:sp>
        <p:nvSpPr>
          <p:cNvPr id="6" name="Slide Number Placeholder 5">
            <a:extLst>
              <a:ext uri="{FF2B5EF4-FFF2-40B4-BE49-F238E27FC236}">
                <a16:creationId xmlns:a16="http://schemas.microsoft.com/office/drawing/2014/main" id="{54FEFB12-7052-4BE4-9616-ACAD949A59F3}"/>
              </a:ext>
            </a:extLst>
          </p:cNvPr>
          <p:cNvSpPr>
            <a:spLocks noGrp="1"/>
          </p:cNvSpPr>
          <p:nvPr>
            <p:ph type="sldNum" sz="quarter" idx="12"/>
          </p:nvPr>
        </p:nvSpPr>
        <p:spPr/>
        <p:txBody>
          <a:body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spTree>
    <p:extLst>
      <p:ext uri="{BB962C8B-B14F-4D97-AF65-F5344CB8AC3E}">
        <p14:creationId xmlns:p14="http://schemas.microsoft.com/office/powerpoint/2010/main" val="630360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988D-B031-4082-BF04-8AE2731D1F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FBC56C-950E-4507-A14E-8F97460CB77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3305E9-6E5D-4D41-BBD3-EF210E18CD4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10A457-0854-4844-8516-084B30446A2B}"/>
              </a:ext>
            </a:extLst>
          </p:cNvPr>
          <p:cNvSpPr>
            <a:spLocks noGrp="1"/>
          </p:cNvSpPr>
          <p:nvPr>
            <p:ph type="dt" sz="half" idx="10"/>
          </p:nvPr>
        </p:nvSpPr>
        <p:spPr/>
        <p:txBody>
          <a:bodyPr/>
          <a:lstStyle/>
          <a:p>
            <a:pPr defTabSz="342900"/>
            <a:fld id="{05BFA754-D5C3-4E66-96A6-867B257F58DC}" type="datetimeFigureOut">
              <a:rPr lang="en-US" smtClean="0">
                <a:solidFill>
                  <a:prstClr val="black"/>
                </a:solidFill>
              </a:rPr>
              <a:pPr defTabSz="342900"/>
              <a:t>3/16/2021</a:t>
            </a:fld>
            <a:endParaRPr lang="en-US" dirty="0">
              <a:solidFill>
                <a:prstClr val="black"/>
              </a:solidFill>
            </a:endParaRPr>
          </a:p>
        </p:txBody>
      </p:sp>
      <p:sp>
        <p:nvSpPr>
          <p:cNvPr id="6" name="Footer Placeholder 5">
            <a:extLst>
              <a:ext uri="{FF2B5EF4-FFF2-40B4-BE49-F238E27FC236}">
                <a16:creationId xmlns:a16="http://schemas.microsoft.com/office/drawing/2014/main" id="{B12B39EA-41AC-406E-AB41-7E4F0621B4B3}"/>
              </a:ext>
            </a:extLst>
          </p:cNvPr>
          <p:cNvSpPr>
            <a:spLocks noGrp="1"/>
          </p:cNvSpPr>
          <p:nvPr>
            <p:ph type="ftr" sz="quarter" idx="11"/>
          </p:nvPr>
        </p:nvSpPr>
        <p:spPr/>
        <p:txBody>
          <a:bodyPr/>
          <a:lstStyle/>
          <a:p>
            <a:pPr defTabSz="342900"/>
            <a:endParaRPr lang="en-US" dirty="0">
              <a:solidFill>
                <a:prstClr val="black"/>
              </a:solidFill>
            </a:endParaRPr>
          </a:p>
        </p:txBody>
      </p:sp>
      <p:sp>
        <p:nvSpPr>
          <p:cNvPr id="7" name="Slide Number Placeholder 6">
            <a:extLst>
              <a:ext uri="{FF2B5EF4-FFF2-40B4-BE49-F238E27FC236}">
                <a16:creationId xmlns:a16="http://schemas.microsoft.com/office/drawing/2014/main" id="{BAC2A355-C7DF-46AB-AE0A-CC90EB4DE471}"/>
              </a:ext>
            </a:extLst>
          </p:cNvPr>
          <p:cNvSpPr>
            <a:spLocks noGrp="1"/>
          </p:cNvSpPr>
          <p:nvPr>
            <p:ph type="sldNum" sz="quarter" idx="12"/>
          </p:nvPr>
        </p:nvSpPr>
        <p:spPr/>
        <p:txBody>
          <a:bodyPr/>
          <a:lstStyle/>
          <a:p>
            <a:pPr defTabSz="342900"/>
            <a:fld id="{5D84065D-F351-4B03-BD91-D8A6B8D4B362}" type="slidenum">
              <a:rPr lang="en-US" smtClean="0">
                <a:solidFill>
                  <a:prstClr val="black"/>
                </a:solidFill>
              </a:rPr>
              <a:pPr defTabSz="342900"/>
              <a:t>‹#›</a:t>
            </a:fld>
            <a:endParaRPr lang="en-US" dirty="0">
              <a:solidFill>
                <a:prstClr val="black"/>
              </a:solidFill>
            </a:endParaRPr>
          </a:p>
        </p:txBody>
      </p:sp>
    </p:spTree>
    <p:extLst>
      <p:ext uri="{BB962C8B-B14F-4D97-AF65-F5344CB8AC3E}">
        <p14:creationId xmlns:p14="http://schemas.microsoft.com/office/powerpoint/2010/main" val="2135604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6ECD-316C-48AC-88F5-5E6E11AAB1C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DBE867-9BCE-4D78-998D-BC9856F2E66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B3D999F-891A-4B2D-82C1-1DADB6FECAD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B87234-7EAF-4E96-ACA0-F86D5FBFD6E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06F3B78-33DA-4793-9AAD-B174D474C6F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CBA30C-AC7A-4862-87DF-EB877B586AC4}"/>
              </a:ext>
            </a:extLst>
          </p:cNvPr>
          <p:cNvSpPr>
            <a:spLocks noGrp="1"/>
          </p:cNvSpPr>
          <p:nvPr>
            <p:ph type="dt" sz="half" idx="10"/>
          </p:nvPr>
        </p:nvSpPr>
        <p:spPr/>
        <p:txBody>
          <a:bodyPr/>
          <a:lstStyle/>
          <a:p>
            <a:pPr defTabSz="342900"/>
            <a:fld id="{B61BEF0D-F0BB-DE4B-95CE-6DB70DBA9567}" type="datetimeFigureOut">
              <a:rPr lang="en-US" smtClean="0">
                <a:solidFill>
                  <a:prstClr val="black"/>
                </a:solidFill>
              </a:rPr>
              <a:pPr defTabSz="342900"/>
              <a:t>3/16/2021</a:t>
            </a:fld>
            <a:endParaRPr lang="en-US" dirty="0">
              <a:solidFill>
                <a:prstClr val="black"/>
              </a:solidFill>
            </a:endParaRPr>
          </a:p>
        </p:txBody>
      </p:sp>
      <p:sp>
        <p:nvSpPr>
          <p:cNvPr id="8" name="Footer Placeholder 7">
            <a:extLst>
              <a:ext uri="{FF2B5EF4-FFF2-40B4-BE49-F238E27FC236}">
                <a16:creationId xmlns:a16="http://schemas.microsoft.com/office/drawing/2014/main" id="{034190EC-291F-43CB-AA77-669A3FF502AA}"/>
              </a:ext>
            </a:extLst>
          </p:cNvPr>
          <p:cNvSpPr>
            <a:spLocks noGrp="1"/>
          </p:cNvSpPr>
          <p:nvPr>
            <p:ph type="ftr" sz="quarter" idx="11"/>
          </p:nvPr>
        </p:nvSpPr>
        <p:spPr/>
        <p:txBody>
          <a:bodyPr/>
          <a:lstStyle/>
          <a:p>
            <a:pPr defTabSz="342900"/>
            <a:endParaRPr lang="en-US" dirty="0">
              <a:solidFill>
                <a:prstClr val="black"/>
              </a:solidFill>
            </a:endParaRPr>
          </a:p>
        </p:txBody>
      </p:sp>
      <p:sp>
        <p:nvSpPr>
          <p:cNvPr id="9" name="Slide Number Placeholder 8">
            <a:extLst>
              <a:ext uri="{FF2B5EF4-FFF2-40B4-BE49-F238E27FC236}">
                <a16:creationId xmlns:a16="http://schemas.microsoft.com/office/drawing/2014/main" id="{D4E20EA0-443B-42A8-ADBC-DF587C40E07C}"/>
              </a:ext>
            </a:extLst>
          </p:cNvPr>
          <p:cNvSpPr>
            <a:spLocks noGrp="1"/>
          </p:cNvSpPr>
          <p:nvPr>
            <p:ph type="sldNum" sz="quarter" idx="12"/>
          </p:nvPr>
        </p:nvSpPr>
        <p:spPr/>
        <p:txBody>
          <a:body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spTree>
    <p:extLst>
      <p:ext uri="{BB962C8B-B14F-4D97-AF65-F5344CB8AC3E}">
        <p14:creationId xmlns:p14="http://schemas.microsoft.com/office/powerpoint/2010/main" val="3964446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5DE6-47A2-4D2B-9BE2-4CC8E539DD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BB21CF-7CB6-425D-91CB-E0779E65A3C9}"/>
              </a:ext>
            </a:extLst>
          </p:cNvPr>
          <p:cNvSpPr>
            <a:spLocks noGrp="1"/>
          </p:cNvSpPr>
          <p:nvPr>
            <p:ph type="dt" sz="half" idx="10"/>
          </p:nvPr>
        </p:nvSpPr>
        <p:spPr/>
        <p:txBody>
          <a:bodyPr/>
          <a:lstStyle/>
          <a:p>
            <a:pPr defTabSz="342900"/>
            <a:fld id="{B61BEF0D-F0BB-DE4B-95CE-6DB70DBA9567}" type="datetimeFigureOut">
              <a:rPr lang="en-US" smtClean="0">
                <a:solidFill>
                  <a:prstClr val="black"/>
                </a:solidFill>
              </a:rPr>
              <a:pPr defTabSz="342900"/>
              <a:t>3/16/2021</a:t>
            </a:fld>
            <a:endParaRPr lang="en-US" dirty="0">
              <a:solidFill>
                <a:prstClr val="black"/>
              </a:solidFill>
            </a:endParaRPr>
          </a:p>
        </p:txBody>
      </p:sp>
      <p:sp>
        <p:nvSpPr>
          <p:cNvPr id="4" name="Footer Placeholder 3">
            <a:extLst>
              <a:ext uri="{FF2B5EF4-FFF2-40B4-BE49-F238E27FC236}">
                <a16:creationId xmlns:a16="http://schemas.microsoft.com/office/drawing/2014/main" id="{CB1D40FE-3EA1-4FAB-AEC3-DEFBEE04A7B1}"/>
              </a:ext>
            </a:extLst>
          </p:cNvPr>
          <p:cNvSpPr>
            <a:spLocks noGrp="1"/>
          </p:cNvSpPr>
          <p:nvPr>
            <p:ph type="ftr" sz="quarter" idx="11"/>
          </p:nvPr>
        </p:nvSpPr>
        <p:spPr/>
        <p:txBody>
          <a:bodyPr/>
          <a:lstStyle/>
          <a:p>
            <a:pPr defTabSz="342900"/>
            <a:endParaRPr lang="en-US" dirty="0">
              <a:solidFill>
                <a:prstClr val="black"/>
              </a:solidFill>
            </a:endParaRPr>
          </a:p>
        </p:txBody>
      </p:sp>
      <p:sp>
        <p:nvSpPr>
          <p:cNvPr id="5" name="Slide Number Placeholder 4">
            <a:extLst>
              <a:ext uri="{FF2B5EF4-FFF2-40B4-BE49-F238E27FC236}">
                <a16:creationId xmlns:a16="http://schemas.microsoft.com/office/drawing/2014/main" id="{AA0E5EB4-8E60-4541-9429-324AF5269147}"/>
              </a:ext>
            </a:extLst>
          </p:cNvPr>
          <p:cNvSpPr>
            <a:spLocks noGrp="1"/>
          </p:cNvSpPr>
          <p:nvPr>
            <p:ph type="sldNum" sz="quarter" idx="12"/>
          </p:nvPr>
        </p:nvSpPr>
        <p:spPr/>
        <p:txBody>
          <a:body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spTree>
    <p:extLst>
      <p:ext uri="{BB962C8B-B14F-4D97-AF65-F5344CB8AC3E}">
        <p14:creationId xmlns:p14="http://schemas.microsoft.com/office/powerpoint/2010/main" val="4114442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B4EDF9-02DE-4920-A573-242BDA46A72F}"/>
              </a:ext>
            </a:extLst>
          </p:cNvPr>
          <p:cNvSpPr>
            <a:spLocks noGrp="1"/>
          </p:cNvSpPr>
          <p:nvPr>
            <p:ph type="dt" sz="half" idx="10"/>
          </p:nvPr>
        </p:nvSpPr>
        <p:spPr/>
        <p:txBody>
          <a:bodyPr/>
          <a:lstStyle/>
          <a:p>
            <a:pPr defTabSz="342900"/>
            <a:fld id="{B61BEF0D-F0BB-DE4B-95CE-6DB70DBA9567}" type="datetimeFigureOut">
              <a:rPr lang="en-US" smtClean="0">
                <a:solidFill>
                  <a:prstClr val="black"/>
                </a:solidFill>
              </a:rPr>
              <a:pPr defTabSz="342900"/>
              <a:t>3/16/2021</a:t>
            </a:fld>
            <a:endParaRPr lang="en-US" dirty="0">
              <a:solidFill>
                <a:prstClr val="black"/>
              </a:solidFill>
            </a:endParaRPr>
          </a:p>
        </p:txBody>
      </p:sp>
      <p:sp>
        <p:nvSpPr>
          <p:cNvPr id="3" name="Footer Placeholder 2">
            <a:extLst>
              <a:ext uri="{FF2B5EF4-FFF2-40B4-BE49-F238E27FC236}">
                <a16:creationId xmlns:a16="http://schemas.microsoft.com/office/drawing/2014/main" id="{0135FDE8-08A3-45F1-AF3D-A529CEA47C46}"/>
              </a:ext>
            </a:extLst>
          </p:cNvPr>
          <p:cNvSpPr>
            <a:spLocks noGrp="1"/>
          </p:cNvSpPr>
          <p:nvPr>
            <p:ph type="ftr" sz="quarter" idx="11"/>
          </p:nvPr>
        </p:nvSpPr>
        <p:spPr/>
        <p:txBody>
          <a:bodyPr/>
          <a:lstStyle/>
          <a:p>
            <a:pPr defTabSz="342900"/>
            <a:endParaRPr lang="en-US" dirty="0">
              <a:solidFill>
                <a:prstClr val="black"/>
              </a:solidFill>
            </a:endParaRPr>
          </a:p>
        </p:txBody>
      </p:sp>
      <p:sp>
        <p:nvSpPr>
          <p:cNvPr id="4" name="Slide Number Placeholder 3">
            <a:extLst>
              <a:ext uri="{FF2B5EF4-FFF2-40B4-BE49-F238E27FC236}">
                <a16:creationId xmlns:a16="http://schemas.microsoft.com/office/drawing/2014/main" id="{25599718-8835-4493-ABB8-0E29DD3BA112}"/>
              </a:ext>
            </a:extLst>
          </p:cNvPr>
          <p:cNvSpPr>
            <a:spLocks noGrp="1"/>
          </p:cNvSpPr>
          <p:nvPr>
            <p:ph type="sldNum" sz="quarter" idx="12"/>
          </p:nvPr>
        </p:nvSpPr>
        <p:spPr/>
        <p:txBody>
          <a:body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spTree>
    <p:extLst>
      <p:ext uri="{BB962C8B-B14F-4D97-AF65-F5344CB8AC3E}">
        <p14:creationId xmlns:p14="http://schemas.microsoft.com/office/powerpoint/2010/main" val="1523574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28949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14783-82C3-48FF-99E3-9BC1E82A0C4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B025329-9EF9-4B4B-9019-C12A3E365E2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95040D-7C96-414E-8BBB-7C0E5DA730F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80BD330-5F03-44C0-A206-4DCA4C907645}"/>
              </a:ext>
            </a:extLst>
          </p:cNvPr>
          <p:cNvSpPr>
            <a:spLocks noGrp="1"/>
          </p:cNvSpPr>
          <p:nvPr>
            <p:ph type="dt" sz="half" idx="10"/>
          </p:nvPr>
        </p:nvSpPr>
        <p:spPr/>
        <p:txBody>
          <a:bodyPr/>
          <a:lstStyle/>
          <a:p>
            <a:pPr defTabSz="342900"/>
            <a:fld id="{B61BEF0D-F0BB-DE4B-95CE-6DB70DBA9567}" type="datetimeFigureOut">
              <a:rPr lang="en-US" smtClean="0">
                <a:solidFill>
                  <a:prstClr val="black"/>
                </a:solidFill>
              </a:rPr>
              <a:pPr defTabSz="342900"/>
              <a:t>3/16/2021</a:t>
            </a:fld>
            <a:endParaRPr lang="en-US" dirty="0">
              <a:solidFill>
                <a:prstClr val="black"/>
              </a:solidFill>
            </a:endParaRPr>
          </a:p>
        </p:txBody>
      </p:sp>
      <p:sp>
        <p:nvSpPr>
          <p:cNvPr id="6" name="Footer Placeholder 5">
            <a:extLst>
              <a:ext uri="{FF2B5EF4-FFF2-40B4-BE49-F238E27FC236}">
                <a16:creationId xmlns:a16="http://schemas.microsoft.com/office/drawing/2014/main" id="{AC0A45C3-C189-43D8-BD5E-38D373271B76}"/>
              </a:ext>
            </a:extLst>
          </p:cNvPr>
          <p:cNvSpPr>
            <a:spLocks noGrp="1"/>
          </p:cNvSpPr>
          <p:nvPr>
            <p:ph type="ftr" sz="quarter" idx="11"/>
          </p:nvPr>
        </p:nvSpPr>
        <p:spPr/>
        <p:txBody>
          <a:bodyPr/>
          <a:lstStyle/>
          <a:p>
            <a:pPr defTabSz="342900"/>
            <a:endParaRPr lang="en-US" dirty="0">
              <a:solidFill>
                <a:prstClr val="black"/>
              </a:solidFill>
            </a:endParaRPr>
          </a:p>
        </p:txBody>
      </p:sp>
      <p:sp>
        <p:nvSpPr>
          <p:cNvPr id="7" name="Slide Number Placeholder 6">
            <a:extLst>
              <a:ext uri="{FF2B5EF4-FFF2-40B4-BE49-F238E27FC236}">
                <a16:creationId xmlns:a16="http://schemas.microsoft.com/office/drawing/2014/main" id="{35489E79-3378-4DD5-B264-A31ADB0288E7}"/>
              </a:ext>
            </a:extLst>
          </p:cNvPr>
          <p:cNvSpPr>
            <a:spLocks noGrp="1"/>
          </p:cNvSpPr>
          <p:nvPr>
            <p:ph type="sldNum" sz="quarter" idx="12"/>
          </p:nvPr>
        </p:nvSpPr>
        <p:spPr/>
        <p:txBody>
          <a:body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spTree>
    <p:extLst>
      <p:ext uri="{BB962C8B-B14F-4D97-AF65-F5344CB8AC3E}">
        <p14:creationId xmlns:p14="http://schemas.microsoft.com/office/powerpoint/2010/main" val="4070730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1A5E-A638-4B0C-BA8C-8B684F8C5E5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923E2D3-B922-4295-AED0-D06D9D044A8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4D581FF-8636-4D30-B616-54D1BEE0E62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F0EBA99-CC57-4F64-82F6-CE4DD01DB0B3}"/>
              </a:ext>
            </a:extLst>
          </p:cNvPr>
          <p:cNvSpPr>
            <a:spLocks noGrp="1"/>
          </p:cNvSpPr>
          <p:nvPr>
            <p:ph type="dt" sz="half" idx="10"/>
          </p:nvPr>
        </p:nvSpPr>
        <p:spPr/>
        <p:txBody>
          <a:bodyPr/>
          <a:lstStyle/>
          <a:p>
            <a:pPr defTabSz="342900"/>
            <a:fld id="{B61BEF0D-F0BB-DE4B-95CE-6DB70DBA9567}" type="datetimeFigureOut">
              <a:rPr lang="en-US" smtClean="0">
                <a:solidFill>
                  <a:prstClr val="black"/>
                </a:solidFill>
              </a:rPr>
              <a:pPr defTabSz="342900"/>
              <a:t>3/16/2021</a:t>
            </a:fld>
            <a:endParaRPr lang="en-US" dirty="0">
              <a:solidFill>
                <a:prstClr val="black"/>
              </a:solidFill>
            </a:endParaRPr>
          </a:p>
        </p:txBody>
      </p:sp>
      <p:sp>
        <p:nvSpPr>
          <p:cNvPr id="6" name="Footer Placeholder 5">
            <a:extLst>
              <a:ext uri="{FF2B5EF4-FFF2-40B4-BE49-F238E27FC236}">
                <a16:creationId xmlns:a16="http://schemas.microsoft.com/office/drawing/2014/main" id="{63158748-F81C-4F2B-B5A4-C19F21E89C8D}"/>
              </a:ext>
            </a:extLst>
          </p:cNvPr>
          <p:cNvSpPr>
            <a:spLocks noGrp="1"/>
          </p:cNvSpPr>
          <p:nvPr>
            <p:ph type="ftr" sz="quarter" idx="11"/>
          </p:nvPr>
        </p:nvSpPr>
        <p:spPr/>
        <p:txBody>
          <a:bodyPr/>
          <a:lstStyle/>
          <a:p>
            <a:pPr defTabSz="342900"/>
            <a:endParaRPr lang="en-US" dirty="0">
              <a:solidFill>
                <a:prstClr val="black"/>
              </a:solidFill>
            </a:endParaRPr>
          </a:p>
        </p:txBody>
      </p:sp>
      <p:sp>
        <p:nvSpPr>
          <p:cNvPr id="7" name="Slide Number Placeholder 6">
            <a:extLst>
              <a:ext uri="{FF2B5EF4-FFF2-40B4-BE49-F238E27FC236}">
                <a16:creationId xmlns:a16="http://schemas.microsoft.com/office/drawing/2014/main" id="{0BE53508-C726-4F24-BB0C-BA2459F41D32}"/>
              </a:ext>
            </a:extLst>
          </p:cNvPr>
          <p:cNvSpPr>
            <a:spLocks noGrp="1"/>
          </p:cNvSpPr>
          <p:nvPr>
            <p:ph type="sldNum" sz="quarter" idx="12"/>
          </p:nvPr>
        </p:nvSpPr>
        <p:spPr/>
        <p:txBody>
          <a:body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spTree>
    <p:extLst>
      <p:ext uri="{BB962C8B-B14F-4D97-AF65-F5344CB8AC3E}">
        <p14:creationId xmlns:p14="http://schemas.microsoft.com/office/powerpoint/2010/main" val="3010677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5B620-244D-4D2C-B5FE-75B6B0B7B4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237203-0847-414E-A70E-02E610D30A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2CB0A2-79F2-4128-A698-04DFE9599FDB}"/>
              </a:ext>
            </a:extLst>
          </p:cNvPr>
          <p:cNvSpPr>
            <a:spLocks noGrp="1"/>
          </p:cNvSpPr>
          <p:nvPr>
            <p:ph type="dt" sz="half" idx="10"/>
          </p:nvPr>
        </p:nvSpPr>
        <p:spPr/>
        <p:txBody>
          <a:bodyPr/>
          <a:lstStyle/>
          <a:p>
            <a:pPr defTabSz="342900"/>
            <a:fld id="{B61BEF0D-F0BB-DE4B-95CE-6DB70DBA9567}" type="datetimeFigureOut">
              <a:rPr lang="en-US" smtClean="0">
                <a:solidFill>
                  <a:prstClr val="black"/>
                </a:solidFill>
              </a:rPr>
              <a:pPr defTabSz="342900"/>
              <a:t>3/16/2021</a:t>
            </a:fld>
            <a:endParaRPr lang="en-US" dirty="0">
              <a:solidFill>
                <a:prstClr val="black"/>
              </a:solidFill>
            </a:endParaRPr>
          </a:p>
        </p:txBody>
      </p:sp>
      <p:sp>
        <p:nvSpPr>
          <p:cNvPr id="5" name="Footer Placeholder 4">
            <a:extLst>
              <a:ext uri="{FF2B5EF4-FFF2-40B4-BE49-F238E27FC236}">
                <a16:creationId xmlns:a16="http://schemas.microsoft.com/office/drawing/2014/main" id="{276EB90C-D660-474C-B7AD-C337E20D32FE}"/>
              </a:ext>
            </a:extLst>
          </p:cNvPr>
          <p:cNvSpPr>
            <a:spLocks noGrp="1"/>
          </p:cNvSpPr>
          <p:nvPr>
            <p:ph type="ftr" sz="quarter" idx="11"/>
          </p:nvPr>
        </p:nvSpPr>
        <p:spPr/>
        <p:txBody>
          <a:bodyPr/>
          <a:lstStyle/>
          <a:p>
            <a:pPr defTabSz="342900"/>
            <a:endParaRPr lang="en-US" dirty="0">
              <a:solidFill>
                <a:prstClr val="black"/>
              </a:solidFill>
            </a:endParaRPr>
          </a:p>
        </p:txBody>
      </p:sp>
      <p:sp>
        <p:nvSpPr>
          <p:cNvPr id="6" name="Slide Number Placeholder 5">
            <a:extLst>
              <a:ext uri="{FF2B5EF4-FFF2-40B4-BE49-F238E27FC236}">
                <a16:creationId xmlns:a16="http://schemas.microsoft.com/office/drawing/2014/main" id="{75E9E4EB-6D36-4B0C-9592-4C5E65997C99}"/>
              </a:ext>
            </a:extLst>
          </p:cNvPr>
          <p:cNvSpPr>
            <a:spLocks noGrp="1"/>
          </p:cNvSpPr>
          <p:nvPr>
            <p:ph type="sldNum" sz="quarter" idx="12"/>
          </p:nvPr>
        </p:nvSpPr>
        <p:spPr/>
        <p:txBody>
          <a:body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spTree>
    <p:extLst>
      <p:ext uri="{BB962C8B-B14F-4D97-AF65-F5344CB8AC3E}">
        <p14:creationId xmlns:p14="http://schemas.microsoft.com/office/powerpoint/2010/main" val="2383988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17EB39-8A60-45F9-8F3F-7BDDE66425D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38AB93-5B31-488D-8382-A2681DCE1D8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9352C-1D0B-47C5-9289-0562FB90621B}"/>
              </a:ext>
            </a:extLst>
          </p:cNvPr>
          <p:cNvSpPr>
            <a:spLocks noGrp="1"/>
          </p:cNvSpPr>
          <p:nvPr>
            <p:ph type="dt" sz="half" idx="10"/>
          </p:nvPr>
        </p:nvSpPr>
        <p:spPr/>
        <p:txBody>
          <a:bodyPr/>
          <a:lstStyle/>
          <a:p>
            <a:pPr defTabSz="342900"/>
            <a:fld id="{B61BEF0D-F0BB-DE4B-95CE-6DB70DBA9567}" type="datetimeFigureOut">
              <a:rPr lang="en-US" smtClean="0">
                <a:solidFill>
                  <a:prstClr val="black"/>
                </a:solidFill>
              </a:rPr>
              <a:pPr defTabSz="342900"/>
              <a:t>3/16/2021</a:t>
            </a:fld>
            <a:endParaRPr lang="en-US" dirty="0">
              <a:solidFill>
                <a:prstClr val="black"/>
              </a:solidFill>
            </a:endParaRPr>
          </a:p>
        </p:txBody>
      </p:sp>
      <p:sp>
        <p:nvSpPr>
          <p:cNvPr id="5" name="Footer Placeholder 4">
            <a:extLst>
              <a:ext uri="{FF2B5EF4-FFF2-40B4-BE49-F238E27FC236}">
                <a16:creationId xmlns:a16="http://schemas.microsoft.com/office/drawing/2014/main" id="{E391646B-A6E8-4BB4-999B-4925416E3412}"/>
              </a:ext>
            </a:extLst>
          </p:cNvPr>
          <p:cNvSpPr>
            <a:spLocks noGrp="1"/>
          </p:cNvSpPr>
          <p:nvPr>
            <p:ph type="ftr" sz="quarter" idx="11"/>
          </p:nvPr>
        </p:nvSpPr>
        <p:spPr/>
        <p:txBody>
          <a:bodyPr/>
          <a:lstStyle/>
          <a:p>
            <a:pPr defTabSz="342900"/>
            <a:endParaRPr lang="en-US" dirty="0">
              <a:solidFill>
                <a:prstClr val="black"/>
              </a:solidFill>
            </a:endParaRPr>
          </a:p>
        </p:txBody>
      </p:sp>
      <p:sp>
        <p:nvSpPr>
          <p:cNvPr id="6" name="Slide Number Placeholder 5">
            <a:extLst>
              <a:ext uri="{FF2B5EF4-FFF2-40B4-BE49-F238E27FC236}">
                <a16:creationId xmlns:a16="http://schemas.microsoft.com/office/drawing/2014/main" id="{8780A09C-5A08-457A-A916-F18A770E1472}"/>
              </a:ext>
            </a:extLst>
          </p:cNvPr>
          <p:cNvSpPr>
            <a:spLocks noGrp="1"/>
          </p:cNvSpPr>
          <p:nvPr>
            <p:ph type="sldNum" sz="quarter" idx="12"/>
          </p:nvPr>
        </p:nvSpPr>
        <p:spPr/>
        <p:txBody>
          <a:body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spTree>
    <p:extLst>
      <p:ext uri="{BB962C8B-B14F-4D97-AF65-F5344CB8AC3E}">
        <p14:creationId xmlns:p14="http://schemas.microsoft.com/office/powerpoint/2010/main" val="1652277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826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64936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505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003517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8754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7053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83505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6CE7D5-CF57-46EF-B807-FDD0502418D4}" type="datetimeFigureOut">
              <a:rPr lang="en-US" smtClean="0"/>
              <a:t>3/16/2021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6360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46CE7D5-CF57-46EF-B807-FDD0502418D4}" type="datetimeFigureOut">
              <a:rPr lang="en-US" smtClean="0"/>
              <a:t>3/16/2021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100958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19407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962021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4221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6346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8631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090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510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5848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52120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706677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59D23-EB10-4775-9509-9847AE5E0E7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9B3CF9-1373-45A0-ABBE-D5D3F66CB44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1AEEC-6756-4F44-896E-36CEB14C602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AE1DA5A-D63C-49FC-B7F8-7EDE2DC3F3F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7B93A35A-FEDF-4BE0-980C-59ED9476F6D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6545241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514350"/>
            <a:fld id="{63504D7C-528F-44C4-8912-5A36EE016F59}" type="datetimeFigureOut">
              <a:rPr lang="en-US" smtClean="0">
                <a:solidFill>
                  <a:prstClr val="black">
                    <a:tint val="75000"/>
                  </a:prstClr>
                </a:solidFill>
              </a:rPr>
              <a:pPr defTabSz="514350"/>
              <a:t>3/16/2021</a:t>
            </a:fld>
            <a:endParaRPr lang="en-US">
              <a:solidFill>
                <a:prstClr val="black">
                  <a:tint val="75000"/>
                </a:prstClr>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514350"/>
            <a:endParaRPr lang="en-US">
              <a:solidFill>
                <a:prstClr val="black">
                  <a:tint val="75000"/>
                </a:prstClr>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514350"/>
            <a:fld id="{25769B66-C2D6-4345-914F-962C6EDCBF0D}" type="slidenum">
              <a:rPr lang="en-US" smtClean="0">
                <a:solidFill>
                  <a:prstClr val="black">
                    <a:tint val="75000"/>
                  </a:prstClr>
                </a:solidFill>
              </a:rPr>
              <a:pPr defTabSz="514350"/>
              <a:t>‹#›</a:t>
            </a:fld>
            <a:endParaRPr lang="en-US">
              <a:solidFill>
                <a:prstClr val="black">
                  <a:tint val="75000"/>
                </a:prstClr>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26274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hyperlink" Target="https://www.uptodate.com/contents/progesterone-drug-information?topicRef=6761&amp;source=see_link" TargetMode="External"/><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s://www.uptodate.com/contents/sodium-chloride-preparations-saline-and-oral-salt-tablets-drug-information?topicRef=6754&amp;source=see_link" TargetMode="External"/><Relationship Id="rId2" Type="http://schemas.openxmlformats.org/officeDocument/2006/relationships/hyperlink" Target="https://www.uptodate.com/contents/indigo-carmine-drug-information?topicRef=6754&amp;source=see_lin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3" Type="http://schemas.openxmlformats.org/officeDocument/2006/relationships/hyperlink" Target="https://www.uptodate.com/contents/ampicillin-drug-information?topicRef=120959&amp;source=see_link" TargetMode="External"/><Relationship Id="rId2" Type="http://schemas.openxmlformats.org/officeDocument/2006/relationships/hyperlink" Target="https://www.uptodate.com/contents/azithromycin-drug-information?topicRef=120959&amp;source=see_link" TargetMode="External"/><Relationship Id="rId1" Type="http://schemas.openxmlformats.org/officeDocument/2006/relationships/slideLayout" Target="../slideLayouts/slideLayout14.xml"/><Relationship Id="rId4" Type="http://schemas.openxmlformats.org/officeDocument/2006/relationships/hyperlink" Target="https://www.uptodate.com/contents/amoxicillin-drug-information?topicRef=120959&amp;source=see_link"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s://www.uptodate.com/contents/cefazolin-drug-information?topicRef=120959&amp;source=see_link" TargetMode="External"/><Relationship Id="rId2" Type="http://schemas.openxmlformats.org/officeDocument/2006/relationships/hyperlink" Target="https://www.uptodate.com/contents/azithromycin-drug-information?topicRef=120959&amp;source=see_link" TargetMode="External"/><Relationship Id="rId1" Type="http://schemas.openxmlformats.org/officeDocument/2006/relationships/slideLayout" Target="../slideLayouts/slideLayout14.xml"/><Relationship Id="rId4" Type="http://schemas.openxmlformats.org/officeDocument/2006/relationships/hyperlink" Target="https://www.uptodate.com/contents/cephalexin-drug-information?topicRef=120959&amp;source=see_link"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s://www.uptodate.com/contents/clindamycin-drug-information?topicRef=120959&amp;source=see_link" TargetMode="External"/><Relationship Id="rId2" Type="http://schemas.openxmlformats.org/officeDocument/2006/relationships/hyperlink" Target="https://www.uptodate.com/contents/azithromycin-drug-information?topicRef=120959&amp;source=see_link" TargetMode="External"/><Relationship Id="rId1" Type="http://schemas.openxmlformats.org/officeDocument/2006/relationships/slideLayout" Target="../slideLayouts/slideLayout14.xml"/><Relationship Id="rId4" Type="http://schemas.openxmlformats.org/officeDocument/2006/relationships/hyperlink" Target="https://www.uptodate.com/contents/gentamicin-drug-information?topicRef=120959&amp;source=see_link"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s://www.uptodate.com/contents/azithromycin-drug-information?topicRef=120959&amp;source=see_link" TargetMode="External"/><Relationship Id="rId2" Type="http://schemas.openxmlformats.org/officeDocument/2006/relationships/hyperlink" Target="https://www.uptodate.com/contents/clindamycin-drug-information?topicRef=120959&amp;source=see_link" TargetMode="External"/><Relationship Id="rId1" Type="http://schemas.openxmlformats.org/officeDocument/2006/relationships/slideLayout" Target="../slideLayouts/slideLayout14.xml"/><Relationship Id="rId4" Type="http://schemas.openxmlformats.org/officeDocument/2006/relationships/hyperlink" Target="https://www.uptodate.com/contents/vancomycin-drug-information?topicRef=120959&amp;source=see_link" TargetMode="Externa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3" Type="http://schemas.openxmlformats.org/officeDocument/2006/relationships/hyperlink" Target="https://www.uptodate.com/contents/misoprostol-drug-information?topicRef=120959&amp;source=see_link" TargetMode="External"/><Relationship Id="rId2" Type="http://schemas.openxmlformats.org/officeDocument/2006/relationships/hyperlink" Target="https://www.uptodate.com/contents/oxytocin-drug-information?topicRef=120959&amp;source=see_link" TargetMode="External"/><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hyperlink" Target="https://www.uptodate.com/contents/progesterone-drug-information?topicRef=6761&amp;source=see_link"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hyperlink" Target="https://www.uptodate.com/contents/spontaneous-preterm-birth-pathogenesis?topicRef=6798&amp;source=see_link#H1" TargetMode="External"/><Relationship Id="rId2" Type="http://schemas.openxmlformats.org/officeDocument/2006/relationships/hyperlink" Target="https://www.uptodate.com/contents/preterm-birth-risk-factors-interventions-for-risk-reduction-and-maternal-prognosis?topicRef=6785&amp;source=see_link#H1" TargetMode="External"/><Relationship Id="rId1" Type="http://schemas.openxmlformats.org/officeDocument/2006/relationships/slideLayout" Target="../slideLayouts/slideLayout25.xml"/><Relationship Id="rId4" Type="http://schemas.openxmlformats.org/officeDocument/2006/relationships/hyperlink" Target="https://www.uptodate.com/contents/preterm-labor-clinical-findings-diagnostic-evaluation-and-initial-treatment"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3" Type="http://schemas.openxmlformats.org/officeDocument/2006/relationships/hyperlink" Target="https://www.uptodate.com/contents/terbutaline-drug-information?topicRef=6742&amp;source=see_link" TargetMode="External"/><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3" Type="http://schemas.openxmlformats.org/officeDocument/2006/relationships/hyperlink" Target="https://www.uptodate.com/contents/progesterone-supplementation-to-reduce-the-risk-of-spontaneous-preterm-birth?search=approach%20to%20twin%20ptl&amp;topicRef=6761&amp;source=see_link#H14419338" TargetMode="External"/><Relationship Id="rId7" Type="http://schemas.openxmlformats.org/officeDocument/2006/relationships/hyperlink" Target="https://www.uptodate.com/contents/preterm-labor-clinical-findings-diagnostic-evaluation-and-initial-treatment?search=approach%20to%20twin%20ptl&amp;topicRef=6742&amp;source=see_link#H1331941715" TargetMode="External"/><Relationship Id="rId2" Type="http://schemas.openxmlformats.org/officeDocument/2006/relationships/hyperlink" Target="https://www.uptodate.com/contents/inhibition-of-acute-preterm-labor?search=approach%20to%20twin%20ptl&amp;source=search_result&amp;selectedTitle=5~150&amp;usage_type=default&amp;display_rank=5" TargetMode="External"/><Relationship Id="rId1" Type="http://schemas.openxmlformats.org/officeDocument/2006/relationships/slideLayout" Target="../slideLayouts/slideLayout25.xml"/><Relationship Id="rId6" Type="http://schemas.openxmlformats.org/officeDocument/2006/relationships/hyperlink" Target="https://www.uptodate.com/contents/antenatal-corticosteroid-therapy-for-reduction-of-neonatal-respiratory-morbidity-and-mortality-from-preterm-delivery?search=approach%20to%20twin%20ptl&amp;topicRef=6742&amp;source=related_link" TargetMode="External"/><Relationship Id="rId5" Type="http://schemas.openxmlformats.org/officeDocument/2006/relationships/hyperlink" Target="https://www.uptodate.com/contents/antenatal-corticosteroid-therapy-for-reduction-of-neonatal-respiratory-morbidity-and-mortality-from-preterm-delivery?search=approach%20to%20twin%20ptl&amp;topicRef=6742&amp;source=related_link#H29" TargetMode="External"/><Relationship Id="rId4" Type="http://schemas.openxmlformats.org/officeDocument/2006/relationships/hyperlink" Target="https://www.uptodate.com/contents/short-cervix-before-24-weeks-screening-and-management-in-singleton-pregnancies?sectionName=Parous%20women%20with%20a%20prior%20spontaneous%20preterm%20singleton%20birth&amp;search=approach%20to%20twin%20ptl&amp;topicRef=6761&amp;anchor=H16023789&amp;source=see_link#H16023789"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22"/>
            <a:ext cx="9144000" cy="6853677"/>
          </a:xfrm>
          <a:prstGeom prst="rect">
            <a:avLst/>
          </a:prstGeom>
        </p:spPr>
      </p:pic>
      <p:sp>
        <p:nvSpPr>
          <p:cNvPr id="2" name="عنوان 1"/>
          <p:cNvSpPr>
            <a:spLocks noGrp="1"/>
          </p:cNvSpPr>
          <p:nvPr>
            <p:ph type="ctrTitle"/>
          </p:nvPr>
        </p:nvSpPr>
        <p:spPr>
          <a:xfrm>
            <a:off x="209904" y="627797"/>
            <a:ext cx="8611737" cy="1488312"/>
          </a:xfrm>
          <a:solidFill>
            <a:schemeClr val="bg1">
              <a:lumMod val="85000"/>
              <a:alpha val="49000"/>
            </a:schemeClr>
          </a:solidFill>
          <a:ln>
            <a:noFill/>
          </a:ln>
        </p:spPr>
        <p:txBody>
          <a:bodyPr>
            <a:noAutofit/>
          </a:bodyPr>
          <a:lstStyle/>
          <a:p>
            <a:r>
              <a:rPr lang="en-US" sz="4400" b="1" dirty="0">
                <a:latin typeface="Bahnschrift SemiBold" panose="020B0502040204020203" pitchFamily="34" charset="0"/>
              </a:rPr>
              <a:t>Preterm labor and Premature rupture of membranes</a:t>
            </a:r>
            <a:endParaRPr lang="en-US" sz="2400" dirty="0">
              <a:latin typeface="Bahnschrift SemiBold" panose="020B0502040204020203" pitchFamily="34" charset="0"/>
            </a:endParaRPr>
          </a:p>
        </p:txBody>
      </p:sp>
      <p:sp>
        <p:nvSpPr>
          <p:cNvPr id="9" name="عنوان 1"/>
          <p:cNvSpPr txBox="1">
            <a:spLocks/>
          </p:cNvSpPr>
          <p:nvPr/>
        </p:nvSpPr>
        <p:spPr>
          <a:xfrm>
            <a:off x="-5074" y="5057800"/>
            <a:ext cx="4520847" cy="1656899"/>
          </a:xfrm>
          <a:prstGeom prst="rect">
            <a:avLst/>
          </a:prstGeom>
          <a:solidFill>
            <a:schemeClr val="bg1">
              <a:lumMod val="85000"/>
              <a:alpha val="49000"/>
            </a:schemeClr>
          </a:solidFill>
          <a:ln>
            <a:noFill/>
          </a:ln>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800" b="1" i="0" u="none" strike="noStrike" kern="1200" cap="none" spc="-50" normalizeH="0" baseline="0" noProof="0" dirty="0">
                <a:ln>
                  <a:noFill/>
                </a:ln>
                <a:solidFill>
                  <a:prstClr val="black">
                    <a:lumMod val="85000"/>
                    <a:lumOff val="15000"/>
                  </a:prstClr>
                </a:solidFill>
                <a:effectLst/>
                <a:uLnTx/>
                <a:uFillTx/>
                <a:latin typeface="Bahnschrift SemiBold" panose="020B0502040204020203" pitchFamily="34" charset="0"/>
                <a:ea typeface="+mj-ea"/>
                <a:cs typeface="+mj-cs"/>
              </a:rPr>
              <a:t>Presented by </a:t>
            </a:r>
            <a:r>
              <a:rPr kumimoji="0" lang="en-US" sz="2400" b="0" i="0" u="none" strike="noStrike" kern="1200" cap="none" spc="-50" normalizeH="0" baseline="0" noProof="0" dirty="0">
                <a:ln>
                  <a:noFill/>
                </a:ln>
                <a:solidFill>
                  <a:prstClr val="black">
                    <a:lumMod val="85000"/>
                    <a:lumOff val="15000"/>
                  </a:prstClr>
                </a:solidFill>
                <a:effectLst/>
                <a:uLnTx/>
                <a:uFillTx/>
                <a:latin typeface="Bahnschrift SemiBold" panose="020B0502040204020203" pitchFamily="34" charset="0"/>
                <a:ea typeface="+mj-ea"/>
                <a:cs typeface="+mj-cs"/>
              </a:rPr>
              <a:t>: Leena Alaween </a:t>
            </a:r>
            <a:br>
              <a:rPr kumimoji="0" lang="en-US" sz="2400" b="0" i="0" u="none" strike="noStrike" kern="1200" cap="none" spc="-50" normalizeH="0" baseline="0" noProof="0" dirty="0">
                <a:ln>
                  <a:noFill/>
                </a:ln>
                <a:solidFill>
                  <a:prstClr val="black">
                    <a:lumMod val="85000"/>
                    <a:lumOff val="15000"/>
                  </a:prstClr>
                </a:solidFill>
                <a:effectLst/>
                <a:uLnTx/>
                <a:uFillTx/>
                <a:latin typeface="Bahnschrift SemiBold" panose="020B0502040204020203" pitchFamily="34" charset="0"/>
                <a:ea typeface="+mj-ea"/>
                <a:cs typeface="+mj-cs"/>
              </a:rPr>
            </a:br>
            <a:r>
              <a:rPr kumimoji="0" lang="en-US" sz="2400" b="0" i="0" u="none" strike="noStrike" kern="1200" cap="none" spc="-50" normalizeH="0" baseline="0" noProof="0" dirty="0" err="1">
                <a:ln>
                  <a:noFill/>
                </a:ln>
                <a:solidFill>
                  <a:prstClr val="black">
                    <a:lumMod val="85000"/>
                    <a:lumOff val="15000"/>
                  </a:prstClr>
                </a:solidFill>
                <a:effectLst/>
                <a:uLnTx/>
                <a:uFillTx/>
                <a:latin typeface="Bahnschrift SemiBold" panose="020B0502040204020203" pitchFamily="34" charset="0"/>
                <a:ea typeface="+mj-ea"/>
                <a:cs typeface="+mj-cs"/>
              </a:rPr>
              <a:t>Batool</a:t>
            </a:r>
            <a:r>
              <a:rPr kumimoji="0" lang="en-US" sz="2400" b="0" i="0" u="none" strike="noStrike" kern="1200" cap="none" spc="-50" normalizeH="0" baseline="0" noProof="0" dirty="0">
                <a:ln>
                  <a:noFill/>
                </a:ln>
                <a:solidFill>
                  <a:prstClr val="black">
                    <a:lumMod val="85000"/>
                    <a:lumOff val="15000"/>
                  </a:prstClr>
                </a:solidFill>
                <a:effectLst/>
                <a:uLnTx/>
                <a:uFillTx/>
                <a:latin typeface="Bahnschrift SemiBold" panose="020B0502040204020203" pitchFamily="34" charset="0"/>
                <a:ea typeface="+mj-ea"/>
                <a:cs typeface="+mj-cs"/>
              </a:rPr>
              <a:t> Al-</a:t>
            </a:r>
            <a:r>
              <a:rPr kumimoji="0" lang="en-US" sz="2400" b="0" i="0" u="none" strike="noStrike" kern="1200" cap="none" spc="-50" normalizeH="0" baseline="0" noProof="0" dirty="0" err="1">
                <a:ln>
                  <a:noFill/>
                </a:ln>
                <a:solidFill>
                  <a:prstClr val="black">
                    <a:lumMod val="85000"/>
                    <a:lumOff val="15000"/>
                  </a:prstClr>
                </a:solidFill>
                <a:effectLst/>
                <a:uLnTx/>
                <a:uFillTx/>
                <a:latin typeface="Bahnschrift SemiBold" panose="020B0502040204020203" pitchFamily="34" charset="0"/>
                <a:ea typeface="+mj-ea"/>
                <a:cs typeface="+mj-cs"/>
              </a:rPr>
              <a:t>Hbaishan</a:t>
            </a:r>
            <a:r>
              <a:rPr kumimoji="0" lang="en-US" sz="2400" b="0" i="0" u="none" strike="noStrike" kern="1200" cap="none" spc="-50" normalizeH="0" baseline="0" noProof="0" dirty="0">
                <a:ln>
                  <a:noFill/>
                </a:ln>
                <a:solidFill>
                  <a:prstClr val="black">
                    <a:lumMod val="85000"/>
                    <a:lumOff val="15000"/>
                  </a:prstClr>
                </a:solidFill>
                <a:effectLst/>
                <a:uLnTx/>
                <a:uFillTx/>
                <a:latin typeface="Bahnschrift SemiBold" panose="020B0502040204020203" pitchFamily="34" charset="0"/>
                <a:ea typeface="+mj-ea"/>
                <a:cs typeface="+mj-cs"/>
              </a:rPr>
              <a:t> </a:t>
            </a:r>
            <a:br>
              <a:rPr kumimoji="0" lang="en-US" sz="2400" b="0" i="0" u="none" strike="noStrike" kern="1200" cap="none" spc="-50" normalizeH="0" baseline="0" noProof="0" dirty="0">
                <a:ln>
                  <a:noFill/>
                </a:ln>
                <a:solidFill>
                  <a:prstClr val="black">
                    <a:lumMod val="85000"/>
                    <a:lumOff val="15000"/>
                  </a:prstClr>
                </a:solidFill>
                <a:effectLst/>
                <a:uLnTx/>
                <a:uFillTx/>
                <a:latin typeface="Bahnschrift SemiBold" panose="020B0502040204020203" pitchFamily="34" charset="0"/>
                <a:ea typeface="+mj-ea"/>
                <a:cs typeface="+mj-cs"/>
              </a:rPr>
            </a:br>
            <a:r>
              <a:rPr kumimoji="0" lang="en-US" sz="2400" b="0" i="0" u="none" strike="noStrike" kern="1200" cap="none" spc="-50" normalizeH="0" baseline="0" noProof="0" dirty="0">
                <a:ln>
                  <a:noFill/>
                </a:ln>
                <a:solidFill>
                  <a:prstClr val="black">
                    <a:lumMod val="85000"/>
                    <a:lumOff val="15000"/>
                  </a:prstClr>
                </a:solidFill>
                <a:effectLst/>
                <a:uLnTx/>
                <a:uFillTx/>
                <a:latin typeface="Bahnschrift SemiBold" panose="020B0502040204020203" pitchFamily="34" charset="0"/>
                <a:ea typeface="+mj-ea"/>
                <a:cs typeface="+mj-cs"/>
              </a:rPr>
              <a:t>Rayan </a:t>
            </a:r>
            <a:r>
              <a:rPr kumimoji="0" lang="en-US" sz="2400" b="0" i="0" u="none" strike="noStrike" kern="1200" cap="none" spc="-50" normalizeH="0" baseline="0" noProof="0" dirty="0" err="1">
                <a:ln>
                  <a:noFill/>
                </a:ln>
                <a:solidFill>
                  <a:prstClr val="black">
                    <a:lumMod val="85000"/>
                    <a:lumOff val="15000"/>
                  </a:prstClr>
                </a:solidFill>
                <a:effectLst/>
                <a:uLnTx/>
                <a:uFillTx/>
                <a:latin typeface="Bahnschrift SemiBold" panose="020B0502040204020203" pitchFamily="34" charset="0"/>
                <a:ea typeface="+mj-ea"/>
                <a:cs typeface="+mj-cs"/>
              </a:rPr>
              <a:t>Nihad</a:t>
            </a:r>
            <a:r>
              <a:rPr kumimoji="0" lang="en-US" sz="2400" b="0" i="0" u="none" strike="noStrike" kern="1200" cap="none" spc="-50" normalizeH="0" baseline="0" noProof="0" dirty="0">
                <a:ln>
                  <a:noFill/>
                </a:ln>
                <a:solidFill>
                  <a:prstClr val="black">
                    <a:lumMod val="85000"/>
                    <a:lumOff val="15000"/>
                  </a:prstClr>
                </a:solidFill>
                <a:effectLst/>
                <a:uLnTx/>
                <a:uFillTx/>
                <a:latin typeface="Bahnschrift SemiBold" panose="020B0502040204020203" pitchFamily="34" charset="0"/>
                <a:ea typeface="+mj-ea"/>
                <a:cs typeface="+mj-cs"/>
              </a:rPr>
              <a:t> </a:t>
            </a:r>
            <a:br>
              <a:rPr kumimoji="0" lang="en-US" sz="2400" b="0" i="0" u="none" strike="noStrike" kern="1200" cap="none" spc="-50" normalizeH="0" baseline="0" noProof="0" dirty="0">
                <a:ln>
                  <a:noFill/>
                </a:ln>
                <a:solidFill>
                  <a:prstClr val="black">
                    <a:lumMod val="85000"/>
                    <a:lumOff val="15000"/>
                  </a:prstClr>
                </a:solidFill>
                <a:effectLst/>
                <a:uLnTx/>
                <a:uFillTx/>
                <a:latin typeface="Bahnschrift SemiBold" panose="020B0502040204020203" pitchFamily="34" charset="0"/>
                <a:ea typeface="+mj-ea"/>
                <a:cs typeface="+mj-cs"/>
              </a:rPr>
            </a:br>
            <a:r>
              <a:rPr kumimoji="0" lang="en-US" sz="2400" b="0" i="0" u="none" strike="noStrike" kern="1200" cap="none" spc="-50" normalizeH="0" baseline="0" noProof="0" dirty="0">
                <a:ln>
                  <a:noFill/>
                </a:ln>
                <a:solidFill>
                  <a:prstClr val="black">
                    <a:lumMod val="85000"/>
                    <a:lumOff val="15000"/>
                  </a:prstClr>
                </a:solidFill>
                <a:effectLst/>
                <a:uLnTx/>
                <a:uFillTx/>
                <a:latin typeface="Bahnschrift SemiBold" panose="020B0502040204020203" pitchFamily="34" charset="0"/>
                <a:ea typeface="+mj-ea"/>
                <a:cs typeface="+mj-cs"/>
              </a:rPr>
              <a:t>Mohammad </a:t>
            </a:r>
            <a:r>
              <a:rPr kumimoji="0" lang="en-US" sz="2400" b="0" i="0" u="none" strike="noStrike" kern="1200" cap="none" spc="-50" normalizeH="0" baseline="0" noProof="0" dirty="0" err="1">
                <a:ln>
                  <a:noFill/>
                </a:ln>
                <a:solidFill>
                  <a:prstClr val="black">
                    <a:lumMod val="85000"/>
                    <a:lumOff val="15000"/>
                  </a:prstClr>
                </a:solidFill>
                <a:effectLst/>
                <a:uLnTx/>
                <a:uFillTx/>
                <a:latin typeface="Bahnschrift SemiBold" panose="020B0502040204020203" pitchFamily="34" charset="0"/>
                <a:ea typeface="+mj-ea"/>
                <a:cs typeface="+mj-cs"/>
              </a:rPr>
              <a:t>Alasrawi</a:t>
            </a:r>
            <a:br>
              <a:rPr kumimoji="0" lang="en-US" sz="2400" b="0" i="0" u="none" strike="noStrike" kern="1200" cap="none" spc="-50" normalizeH="0" baseline="0" noProof="0" dirty="0">
                <a:ln>
                  <a:noFill/>
                </a:ln>
                <a:solidFill>
                  <a:prstClr val="black">
                    <a:lumMod val="85000"/>
                    <a:lumOff val="15000"/>
                  </a:prstClr>
                </a:solidFill>
                <a:effectLst/>
                <a:uLnTx/>
                <a:uFillTx/>
                <a:latin typeface="Bahnschrift SemiBold" panose="020B0502040204020203" pitchFamily="34" charset="0"/>
                <a:ea typeface="+mj-ea"/>
                <a:cs typeface="Calibri"/>
              </a:rPr>
            </a:br>
            <a:endParaRPr kumimoji="0" lang="en-US" sz="2400" b="0" i="0" u="none" strike="noStrike" kern="1200" cap="none" spc="-50" normalizeH="0" baseline="0" noProof="0" dirty="0">
              <a:ln>
                <a:noFill/>
              </a:ln>
              <a:solidFill>
                <a:prstClr val="black">
                  <a:lumMod val="85000"/>
                  <a:lumOff val="15000"/>
                </a:prstClr>
              </a:solidFill>
              <a:effectLst/>
              <a:uLnTx/>
              <a:uFillTx/>
              <a:latin typeface="Calibri Light" panose="020F0302020204030204"/>
              <a:ea typeface="+mj-ea"/>
              <a:cs typeface="+mj-cs"/>
            </a:endParaRPr>
          </a:p>
        </p:txBody>
      </p:sp>
      <p:sp>
        <p:nvSpPr>
          <p:cNvPr id="6" name="عنوان 1"/>
          <p:cNvSpPr txBox="1">
            <a:spLocks/>
          </p:cNvSpPr>
          <p:nvPr/>
        </p:nvSpPr>
        <p:spPr>
          <a:xfrm>
            <a:off x="4515773" y="5038633"/>
            <a:ext cx="4628227" cy="609600"/>
          </a:xfrm>
          <a:prstGeom prst="rect">
            <a:avLst/>
          </a:prstGeom>
          <a:solidFill>
            <a:schemeClr val="bg1">
              <a:lumMod val="85000"/>
              <a:alpha val="49000"/>
            </a:schemeClr>
          </a:solidFill>
          <a:ln>
            <a:noFill/>
          </a:ln>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800" b="1" i="0" u="none" strike="noStrike" kern="1200" cap="none" spc="-50" normalizeH="0" baseline="0" noProof="0" dirty="0">
                <a:ln>
                  <a:noFill/>
                </a:ln>
                <a:solidFill>
                  <a:prstClr val="black">
                    <a:lumMod val="85000"/>
                    <a:lumOff val="15000"/>
                  </a:prstClr>
                </a:solidFill>
                <a:effectLst/>
                <a:uLnTx/>
                <a:uFillTx/>
                <a:latin typeface="Bahnschrift SemiBold" panose="020B0502040204020203" pitchFamily="34" charset="0"/>
                <a:ea typeface="+mj-ea"/>
                <a:cs typeface="Calibri"/>
              </a:rPr>
              <a:t>Supervised by</a:t>
            </a:r>
            <a:r>
              <a:rPr kumimoji="0" lang="en-US" sz="2800" b="0" i="0" u="none" strike="noStrike" kern="1200" cap="none" spc="-50" normalizeH="0" baseline="0" noProof="0" dirty="0">
                <a:ln>
                  <a:noFill/>
                </a:ln>
                <a:solidFill>
                  <a:prstClr val="black">
                    <a:lumMod val="85000"/>
                    <a:lumOff val="15000"/>
                  </a:prstClr>
                </a:solidFill>
                <a:effectLst/>
                <a:uLnTx/>
                <a:uFillTx/>
                <a:latin typeface="Bahnschrift SemiBold" panose="020B0502040204020203" pitchFamily="34" charset="0"/>
                <a:ea typeface="+mj-ea"/>
                <a:cs typeface="Calibri"/>
              </a:rPr>
              <a:t> </a:t>
            </a:r>
            <a:r>
              <a:rPr kumimoji="0" lang="en-US" sz="2400" b="0" i="0" u="none" strike="noStrike" kern="1200" cap="none" spc="-50" normalizeH="0" baseline="0" noProof="0" dirty="0">
                <a:ln>
                  <a:noFill/>
                </a:ln>
                <a:solidFill>
                  <a:prstClr val="black">
                    <a:lumMod val="85000"/>
                    <a:lumOff val="15000"/>
                  </a:prstClr>
                </a:solidFill>
                <a:effectLst/>
                <a:uLnTx/>
                <a:uFillTx/>
                <a:latin typeface="Bahnschrift SemiBold" panose="020B0502040204020203" pitchFamily="34" charset="0"/>
                <a:ea typeface="+mj-ea"/>
                <a:cs typeface="Calibri"/>
              </a:rPr>
              <a:t>: </a:t>
            </a:r>
            <a:r>
              <a:rPr kumimoji="0" lang="en-US" sz="2400" b="0" i="0" u="none" strike="noStrike" kern="1200" cap="none" spc="-50" normalizeH="0" baseline="0" noProof="0" dirty="0" err="1">
                <a:ln>
                  <a:noFill/>
                </a:ln>
                <a:solidFill>
                  <a:prstClr val="black">
                    <a:lumMod val="85000"/>
                    <a:lumOff val="15000"/>
                  </a:prstClr>
                </a:solidFill>
                <a:effectLst/>
                <a:uLnTx/>
                <a:uFillTx/>
                <a:latin typeface="Bahnschrift SemiBold" panose="020B0502040204020203" pitchFamily="34" charset="0"/>
                <a:ea typeface="+mj-ea"/>
                <a:cs typeface="Calibri"/>
              </a:rPr>
              <a:t>Dr</a:t>
            </a:r>
            <a:r>
              <a:rPr kumimoji="0" lang="en-US" sz="2400" b="0" i="0" u="none" strike="noStrike" kern="1200" cap="none" spc="-50" normalizeH="0" baseline="0" noProof="0" dirty="0">
                <a:ln>
                  <a:noFill/>
                </a:ln>
                <a:solidFill>
                  <a:prstClr val="black">
                    <a:lumMod val="85000"/>
                    <a:lumOff val="15000"/>
                  </a:prstClr>
                </a:solidFill>
                <a:effectLst/>
                <a:uLnTx/>
                <a:uFillTx/>
                <a:latin typeface="Bahnschrift SemiBold" panose="020B0502040204020203" pitchFamily="34" charset="0"/>
                <a:ea typeface="+mj-ea"/>
                <a:cs typeface="Calibri"/>
              </a:rPr>
              <a:t> </a:t>
            </a:r>
            <a:r>
              <a:rPr kumimoji="0" lang="en-US" sz="2400" b="0" i="0" u="none" strike="noStrike" kern="1200" cap="none" spc="-50" normalizeH="0" baseline="0" noProof="0" dirty="0" err="1">
                <a:ln>
                  <a:noFill/>
                </a:ln>
                <a:solidFill>
                  <a:prstClr val="black">
                    <a:lumMod val="85000"/>
                    <a:lumOff val="15000"/>
                  </a:prstClr>
                </a:solidFill>
                <a:effectLst/>
                <a:uLnTx/>
                <a:uFillTx/>
                <a:latin typeface="Bahnschrift SemiBold" panose="020B0502040204020203" pitchFamily="34" charset="0"/>
                <a:ea typeface="+mj-ea"/>
                <a:cs typeface="Calibri"/>
              </a:rPr>
              <a:t>Ala'a</a:t>
            </a:r>
            <a:r>
              <a:rPr kumimoji="0" lang="en-US" sz="2400" b="0" i="0" u="none" strike="noStrike" kern="1200" cap="none" spc="-50" normalizeH="0" baseline="0" noProof="0" dirty="0">
                <a:ln>
                  <a:noFill/>
                </a:ln>
                <a:solidFill>
                  <a:prstClr val="black">
                    <a:lumMod val="85000"/>
                    <a:lumOff val="15000"/>
                  </a:prstClr>
                </a:solidFill>
                <a:effectLst/>
                <a:uLnTx/>
                <a:uFillTx/>
                <a:latin typeface="Bahnschrift SemiBold" panose="020B0502040204020203" pitchFamily="34" charset="0"/>
                <a:ea typeface="+mj-ea"/>
                <a:cs typeface="Calibri"/>
              </a:rPr>
              <a:t> </a:t>
            </a:r>
            <a:r>
              <a:rPr kumimoji="0" lang="en-US" sz="2400" b="0" i="0" u="none" strike="noStrike" kern="1200" cap="none" spc="-50" normalizeH="0" baseline="0" noProof="0" dirty="0" err="1">
                <a:ln>
                  <a:noFill/>
                </a:ln>
                <a:solidFill>
                  <a:prstClr val="black">
                    <a:lumMod val="85000"/>
                    <a:lumOff val="15000"/>
                  </a:prstClr>
                </a:solidFill>
                <a:effectLst/>
                <a:uLnTx/>
                <a:uFillTx/>
                <a:latin typeface="Bahnschrift SemiBold" panose="020B0502040204020203" pitchFamily="34" charset="0"/>
                <a:ea typeface="+mj-ea"/>
                <a:cs typeface="Calibri"/>
              </a:rPr>
              <a:t>Owais</a:t>
            </a:r>
            <a:endParaRPr kumimoji="0" lang="en-US" sz="2400" b="0" i="0" u="none" strike="noStrike" kern="1200" cap="none" spc="-50" normalizeH="0" baseline="0" noProof="0" dirty="0">
              <a:ln>
                <a:noFill/>
              </a:ln>
              <a:solidFill>
                <a:prstClr val="black">
                  <a:lumMod val="85000"/>
                  <a:lumOff val="1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973948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a:t>
            </a:r>
          </a:p>
        </p:txBody>
      </p:sp>
      <p:sp>
        <p:nvSpPr>
          <p:cNvPr id="3" name="Content Placeholder 2"/>
          <p:cNvSpPr>
            <a:spLocks noGrp="1"/>
          </p:cNvSpPr>
          <p:nvPr>
            <p:ph idx="1"/>
          </p:nvPr>
        </p:nvSpPr>
        <p:spPr>
          <a:xfrm>
            <a:off x="112616" y="1844824"/>
            <a:ext cx="8964487" cy="4319570"/>
          </a:xfrm>
        </p:spPr>
        <p:txBody>
          <a:bodyPr>
            <a:normAutofit fontScale="92500" lnSpcReduction="20000"/>
          </a:bodyPr>
          <a:lstStyle/>
          <a:p>
            <a:r>
              <a:rPr lang="en-US" dirty="0"/>
              <a:t>There are many risk factors for preterm labor and delivery. Some are reversible, others are permanent. Identification of risk factors for spontaneous preterm birth (</a:t>
            </a:r>
            <a:r>
              <a:rPr lang="en-US" dirty="0" err="1"/>
              <a:t>sPTB</a:t>
            </a:r>
            <a:r>
              <a:rPr lang="en-US" dirty="0"/>
              <a:t>) before conception or early in pregnancy ideally would lead to interventions that could help prevent this complication.</a:t>
            </a:r>
          </a:p>
          <a:p>
            <a:r>
              <a:rPr lang="en-US" sz="3000" b="1" dirty="0">
                <a:solidFill>
                  <a:schemeClr val="accent2"/>
                </a:solidFill>
              </a:rPr>
              <a:t>History of spontaneous preterm birth</a:t>
            </a:r>
            <a:endParaRPr lang="en-US" sz="3000" b="1" dirty="0"/>
          </a:p>
          <a:p>
            <a:r>
              <a:rPr lang="en-US" dirty="0"/>
              <a:t>Prior PTB is the strongest risk factor for future PTB, and recurrences often occur at the same gestational age. The frequency of recurrent PTB is 15 to 30 percent after one PTB and up to 60 percent after two PTBs. Term births decrease the risk of PTB in subsequent pregnancies. Women at highest risk are those with:</a:t>
            </a:r>
          </a:p>
          <a:p>
            <a:r>
              <a:rPr lang="en-US" dirty="0"/>
              <a:t>-No term pregnancy between the previous </a:t>
            </a:r>
            <a:r>
              <a:rPr lang="en-US" dirty="0" err="1"/>
              <a:t>sPTB</a:t>
            </a:r>
            <a:r>
              <a:rPr lang="en-US" dirty="0"/>
              <a:t> and the current pregnancy</a:t>
            </a:r>
          </a:p>
          <a:p>
            <a:r>
              <a:rPr lang="en-US" dirty="0"/>
              <a:t>-A history of multiple </a:t>
            </a:r>
            <a:r>
              <a:rPr lang="en-US" dirty="0" err="1"/>
              <a:t>sPTBs</a:t>
            </a:r>
            <a:endParaRPr lang="en-US" dirty="0"/>
          </a:p>
          <a:p>
            <a:pPr marL="0" indent="0">
              <a:buNone/>
            </a:pPr>
            <a:r>
              <a:rPr lang="en-US" b="1" dirty="0"/>
              <a:t>Intervention</a:t>
            </a:r>
            <a:endParaRPr lang="en-US" dirty="0"/>
          </a:p>
          <a:p>
            <a:r>
              <a:rPr lang="en-US" dirty="0"/>
              <a:t>For women with a history of </a:t>
            </a:r>
            <a:r>
              <a:rPr lang="en-US" dirty="0" err="1"/>
              <a:t>sPTB</a:t>
            </a:r>
            <a:r>
              <a:rPr lang="en-US" dirty="0"/>
              <a:t>, </a:t>
            </a:r>
            <a:r>
              <a:rPr lang="en-US" u="sng" dirty="0">
                <a:hlinkClick r:id="rId2"/>
              </a:rPr>
              <a:t>progesterone</a:t>
            </a:r>
            <a:r>
              <a:rPr lang="en-US" dirty="0"/>
              <a:t> supplementation reduces the risk of recurrent </a:t>
            </a:r>
            <a:r>
              <a:rPr lang="en-US" dirty="0" err="1"/>
              <a:t>sPTB</a:t>
            </a:r>
            <a:r>
              <a:rPr lang="en-US" dirty="0"/>
              <a:t> by approximately 30 percent. </a:t>
            </a:r>
          </a:p>
        </p:txBody>
      </p:sp>
    </p:spTree>
    <p:extLst>
      <p:ext uri="{BB962C8B-B14F-4D97-AF65-F5344CB8AC3E}">
        <p14:creationId xmlns:p14="http://schemas.microsoft.com/office/powerpoint/2010/main" val="27639095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Laboratory tests</a:t>
            </a:r>
            <a:endParaRPr lang="en-US" dirty="0"/>
          </a:p>
        </p:txBody>
      </p:sp>
      <p:sp>
        <p:nvSpPr>
          <p:cNvPr id="3" name="Content Placeholder 2"/>
          <p:cNvSpPr>
            <a:spLocks noGrp="1"/>
          </p:cNvSpPr>
          <p:nvPr>
            <p:ph idx="1"/>
          </p:nvPr>
        </p:nvSpPr>
        <p:spPr/>
        <p:txBody>
          <a:bodyPr>
            <a:normAutofit fontScale="85000" lnSpcReduction="10000"/>
          </a:bodyPr>
          <a:lstStyle/>
          <a:p>
            <a:r>
              <a:rPr lang="en-US" sz="3800" b="1" dirty="0">
                <a:solidFill>
                  <a:srgbClr val="FF0000"/>
                </a:solidFill>
              </a:rPr>
              <a:t>PAMG-1 (</a:t>
            </a:r>
            <a:r>
              <a:rPr lang="en-US" sz="3800" b="1" dirty="0" err="1">
                <a:solidFill>
                  <a:srgbClr val="FF0000"/>
                </a:solidFill>
              </a:rPr>
              <a:t>AmniSure</a:t>
            </a:r>
            <a:r>
              <a:rPr lang="en-US" sz="3800" b="1" dirty="0">
                <a:solidFill>
                  <a:srgbClr val="FF0000"/>
                </a:solidFill>
              </a:rPr>
              <a:t>)- </a:t>
            </a:r>
            <a:r>
              <a:rPr lang="en-US" dirty="0"/>
              <a:t>Is a rapid slide test that uses </a:t>
            </a:r>
            <a:r>
              <a:rPr lang="en-US" dirty="0" err="1"/>
              <a:t>immunochromatography</a:t>
            </a:r>
            <a:r>
              <a:rPr lang="en-US" dirty="0"/>
              <a:t> methods to detect trace amounts of </a:t>
            </a:r>
            <a:r>
              <a:rPr lang="en-US" b="1" dirty="0"/>
              <a:t>placental alpha microglobulin-1 protein in vaginal fluid</a:t>
            </a:r>
            <a:r>
              <a:rPr lang="en-US" dirty="0"/>
              <a:t>. Placental alpha microglobulin-1 is </a:t>
            </a:r>
            <a:r>
              <a:rPr lang="en-US" b="1" dirty="0"/>
              <a:t>released from </a:t>
            </a:r>
            <a:r>
              <a:rPr lang="en-US" b="1" dirty="0" err="1"/>
              <a:t>decidual</a:t>
            </a:r>
            <a:r>
              <a:rPr lang="en-US" b="1" dirty="0"/>
              <a:t> cells</a:t>
            </a:r>
            <a:r>
              <a:rPr lang="en-US" dirty="0"/>
              <a:t>. The test is </a:t>
            </a:r>
            <a:r>
              <a:rPr lang="en-US" b="1" dirty="0"/>
              <a:t>not affected by semen or trace amounts of blood</a:t>
            </a:r>
            <a:r>
              <a:rPr lang="en-US" dirty="0"/>
              <a:t>.</a:t>
            </a:r>
          </a:p>
          <a:p>
            <a:r>
              <a:rPr lang="en-US" b="1" dirty="0"/>
              <a:t>Sensitivity</a:t>
            </a:r>
            <a:r>
              <a:rPr lang="en-US" dirty="0"/>
              <a:t> ranged from </a:t>
            </a:r>
            <a:r>
              <a:rPr lang="en-US" b="1" dirty="0"/>
              <a:t>94.4 to 98.9 percent</a:t>
            </a:r>
            <a:r>
              <a:rPr lang="en-US" dirty="0"/>
              <a:t>, and </a:t>
            </a:r>
            <a:r>
              <a:rPr lang="en-US" b="1" dirty="0"/>
              <a:t>specificity ranged from 87.5 to 100 percent</a:t>
            </a:r>
            <a:r>
              <a:rPr lang="en-US" dirty="0"/>
              <a:t>. In one study, the authors hypothesized that false positive results in three patients might have been due to a small leak that sealed over.</a:t>
            </a:r>
          </a:p>
          <a:p>
            <a:pPr marL="0" indent="0">
              <a:buNone/>
            </a:pPr>
            <a:endParaRPr lang="en-US" dirty="0"/>
          </a:p>
        </p:txBody>
      </p:sp>
    </p:spTree>
    <p:extLst>
      <p:ext uri="{BB962C8B-B14F-4D97-AF65-F5344CB8AC3E}">
        <p14:creationId xmlns:p14="http://schemas.microsoft.com/office/powerpoint/2010/main" val="9716921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Laboratory tests</a:t>
            </a:r>
            <a:endParaRPr lang="en-US" dirty="0"/>
          </a:p>
        </p:txBody>
      </p:sp>
      <p:sp>
        <p:nvSpPr>
          <p:cNvPr id="3" name="Content Placeholder 2"/>
          <p:cNvSpPr>
            <a:spLocks noGrp="1"/>
          </p:cNvSpPr>
          <p:nvPr>
            <p:ph idx="1"/>
          </p:nvPr>
        </p:nvSpPr>
        <p:spPr/>
        <p:txBody>
          <a:bodyPr>
            <a:normAutofit fontScale="92500" lnSpcReduction="10000"/>
          </a:bodyPr>
          <a:lstStyle/>
          <a:p>
            <a:r>
              <a:rPr lang="en-US" sz="2800" b="1" dirty="0">
                <a:solidFill>
                  <a:srgbClr val="FF0000"/>
                </a:solidFill>
              </a:rPr>
              <a:t>IGFBP-1 (</a:t>
            </a:r>
            <a:r>
              <a:rPr lang="en-US" sz="2800" b="1" dirty="0" err="1">
                <a:solidFill>
                  <a:srgbClr val="FF0000"/>
                </a:solidFill>
              </a:rPr>
              <a:t>Actim</a:t>
            </a:r>
            <a:r>
              <a:rPr lang="en-US" sz="2800" b="1" dirty="0">
                <a:solidFill>
                  <a:srgbClr val="FF0000"/>
                </a:solidFill>
              </a:rPr>
              <a:t> PROM)</a:t>
            </a:r>
            <a:r>
              <a:rPr lang="en-US" sz="2800" dirty="0">
                <a:solidFill>
                  <a:srgbClr val="FF0000"/>
                </a:solidFill>
              </a:rPr>
              <a:t> — </a:t>
            </a:r>
            <a:r>
              <a:rPr lang="en-US" sz="2800" dirty="0"/>
              <a:t>insulin-like growth factor binding protein 1 , also called placental protein 12 (PP12), </a:t>
            </a:r>
            <a:r>
              <a:rPr lang="en-US" sz="2800" b="1" dirty="0"/>
              <a:t>is secreted by </a:t>
            </a:r>
            <a:r>
              <a:rPr lang="en-US" sz="2800" b="1" dirty="0" err="1"/>
              <a:t>decidual</a:t>
            </a:r>
            <a:r>
              <a:rPr lang="en-US" sz="2800" b="1" dirty="0"/>
              <a:t> and placental cells</a:t>
            </a:r>
            <a:r>
              <a:rPr lang="en-US" sz="2800" dirty="0"/>
              <a:t> and has a very high concentration in amniotic fluid compared with other bodily fluids. An easy-to-use </a:t>
            </a:r>
            <a:r>
              <a:rPr lang="en-US" sz="2800" dirty="0" err="1"/>
              <a:t>immunochromatography</a:t>
            </a:r>
            <a:r>
              <a:rPr lang="en-US" sz="2800" dirty="0"/>
              <a:t> dipstick method. The test is </a:t>
            </a:r>
            <a:r>
              <a:rPr lang="en-US" sz="2800" b="1" dirty="0"/>
              <a:t>not affected by the presence of infected vaginal secretions, urine, semen, or small amounts of blood.</a:t>
            </a:r>
          </a:p>
          <a:p>
            <a:r>
              <a:rPr lang="en-US" sz="2800" b="1" dirty="0"/>
              <a:t>Sensitivity ranges from 95 to 100 percent</a:t>
            </a:r>
            <a:r>
              <a:rPr lang="en-US" sz="2800" dirty="0"/>
              <a:t>, </a:t>
            </a:r>
            <a:r>
              <a:rPr lang="en-US" sz="2800" b="1" dirty="0"/>
              <a:t>specificity ranges from 93 to 98 percent</a:t>
            </a:r>
            <a:r>
              <a:rPr lang="en-US" sz="2800" dirty="0"/>
              <a:t>. Test is most accurate when performed as soon as possible after PROM.</a:t>
            </a:r>
          </a:p>
          <a:p>
            <a:endParaRPr lang="en-US" sz="2800" dirty="0">
              <a:solidFill>
                <a:srgbClr val="FF0000"/>
              </a:solidFill>
            </a:endParaRPr>
          </a:p>
        </p:txBody>
      </p:sp>
    </p:spTree>
    <p:extLst>
      <p:ext uri="{BB962C8B-B14F-4D97-AF65-F5344CB8AC3E}">
        <p14:creationId xmlns:p14="http://schemas.microsoft.com/office/powerpoint/2010/main" val="39809984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Laboratory tests</a:t>
            </a:r>
            <a:endParaRPr lang="en-US" dirty="0"/>
          </a:p>
        </p:txBody>
      </p:sp>
      <p:sp>
        <p:nvSpPr>
          <p:cNvPr id="3" name="Content Placeholder 2"/>
          <p:cNvSpPr>
            <a:spLocks noGrp="1"/>
          </p:cNvSpPr>
          <p:nvPr>
            <p:ph idx="1"/>
          </p:nvPr>
        </p:nvSpPr>
        <p:spPr/>
        <p:txBody>
          <a:bodyPr>
            <a:normAutofit/>
          </a:bodyPr>
          <a:lstStyle/>
          <a:p>
            <a:r>
              <a:rPr lang="en-US" sz="2800" b="1" dirty="0">
                <a:solidFill>
                  <a:srgbClr val="FF0000"/>
                </a:solidFill>
              </a:rPr>
              <a:t>Placental protein 12 and alpha-fetoprotein (ROM Plus)</a:t>
            </a:r>
            <a:r>
              <a:rPr lang="en-US" sz="2800" dirty="0">
                <a:solidFill>
                  <a:srgbClr val="FF0000"/>
                </a:solidFill>
              </a:rPr>
              <a:t> —</a:t>
            </a:r>
            <a:r>
              <a:rPr lang="en-US" sz="2800" dirty="0"/>
              <a:t> A combination monoclonal/polyclonal antibody test for diagnosis of PPROM detects two protein markers found in amniotic fluid.</a:t>
            </a:r>
          </a:p>
          <a:p>
            <a:r>
              <a:rPr lang="en-US" sz="2800" dirty="0"/>
              <a:t>Trace amounts of blood do not affect the test.</a:t>
            </a:r>
          </a:p>
          <a:p>
            <a:r>
              <a:rPr lang="en-US" sz="2800" b="1" dirty="0"/>
              <a:t>Sensitivity 95% and specificity of 91%.</a:t>
            </a:r>
          </a:p>
        </p:txBody>
      </p:sp>
    </p:spTree>
    <p:extLst>
      <p:ext uri="{BB962C8B-B14F-4D97-AF65-F5344CB8AC3E}">
        <p14:creationId xmlns:p14="http://schemas.microsoft.com/office/powerpoint/2010/main" val="30078844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Nitrazine</a:t>
            </a:r>
            <a:r>
              <a:rPr lang="en-US" b="1" dirty="0"/>
              <a:t> and fern tests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err="1">
                <a:solidFill>
                  <a:srgbClr val="FF0000"/>
                </a:solidFill>
              </a:rPr>
              <a:t>Nitrazine</a:t>
            </a:r>
            <a:r>
              <a:rPr lang="en-US" dirty="0"/>
              <a:t> – </a:t>
            </a:r>
            <a:r>
              <a:rPr lang="en-US" dirty="0" err="1"/>
              <a:t>Nitrazine</a:t>
            </a:r>
            <a:r>
              <a:rPr lang="en-US" dirty="0"/>
              <a:t> paper is used to </a:t>
            </a:r>
            <a:r>
              <a:rPr lang="en-US" b="1" dirty="0"/>
              <a:t>test the pH </a:t>
            </a:r>
            <a:r>
              <a:rPr lang="en-US" dirty="0"/>
              <a:t>of vaginal fluid. Amniotic fluid usually has a pH range of 7.0 to 7.3, which is different from the normal vaginal pH of 3.8 to 4.2 and often different from the pH of urine, which is typically &lt;6.0 but may be higher.</a:t>
            </a:r>
          </a:p>
          <a:p>
            <a:r>
              <a:rPr lang="en-US" dirty="0"/>
              <a:t>False negative and false positive </a:t>
            </a:r>
            <a:r>
              <a:rPr lang="en-US" dirty="0" err="1"/>
              <a:t>Nitrazine</a:t>
            </a:r>
            <a:r>
              <a:rPr lang="en-US" dirty="0"/>
              <a:t> test results occur in up to 5 percent of cases. </a:t>
            </a:r>
          </a:p>
          <a:p>
            <a:r>
              <a:rPr lang="en-US" b="1" dirty="0"/>
              <a:t>False negative test </a:t>
            </a:r>
            <a:r>
              <a:rPr lang="en-US" dirty="0"/>
              <a:t>results can occur when leaking is intermittent or the amniotic fluid is diluted by other vaginal fluids. </a:t>
            </a:r>
            <a:r>
              <a:rPr lang="en-US" b="1" dirty="0"/>
              <a:t>False positive results</a:t>
            </a:r>
            <a:r>
              <a:rPr lang="en-US" dirty="0"/>
              <a:t> can be due to the presence of alkaline fluids in the vagina, such as blood, seminal fluid, or soap. In addition, the pH of urine can be elevated to near 8.0 if infected with </a:t>
            </a:r>
            <a:r>
              <a:rPr lang="en-US" i="1" dirty="0"/>
              <a:t>Proteus</a:t>
            </a:r>
            <a:r>
              <a:rPr lang="en-US" dirty="0"/>
              <a:t> species.</a:t>
            </a:r>
          </a:p>
        </p:txBody>
      </p:sp>
    </p:spTree>
    <p:extLst>
      <p:ext uri="{BB962C8B-B14F-4D97-AF65-F5344CB8AC3E}">
        <p14:creationId xmlns:p14="http://schemas.microsoft.com/office/powerpoint/2010/main" val="11326621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193800" y="0"/>
            <a:ext cx="6743700" cy="6400800"/>
          </a:xfrm>
          <a:prstGeom prst="rect">
            <a:avLst/>
          </a:prstGeom>
        </p:spPr>
      </p:pic>
    </p:spTree>
    <p:extLst>
      <p:ext uri="{BB962C8B-B14F-4D97-AF65-F5344CB8AC3E}">
        <p14:creationId xmlns:p14="http://schemas.microsoft.com/office/powerpoint/2010/main" val="38159476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Nitrazine</a:t>
            </a:r>
            <a:r>
              <a:rPr lang="en-US" b="1" dirty="0"/>
              <a:t> and fern tests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solidFill>
                  <a:srgbClr val="FF0000"/>
                </a:solidFill>
              </a:rPr>
              <a:t>Fern</a:t>
            </a:r>
            <a:r>
              <a:rPr lang="en-US" dirty="0"/>
              <a:t> – Dried amniotic fluid shows an </a:t>
            </a:r>
            <a:r>
              <a:rPr lang="en-US" dirty="0" err="1"/>
              <a:t>arborization</a:t>
            </a:r>
            <a:r>
              <a:rPr lang="en-US" dirty="0"/>
              <a:t> (</a:t>
            </a:r>
            <a:r>
              <a:rPr lang="en-US" dirty="0" err="1"/>
              <a:t>ferning</a:t>
            </a:r>
            <a:r>
              <a:rPr lang="en-US" dirty="0"/>
              <a:t>) pattern when viewed under a microscope. Fluid from the posterior vaginal fornix is swabbed onto a glass slide and allowed to dry for at least 10 minutes. </a:t>
            </a:r>
            <a:r>
              <a:rPr lang="en-US" b="1" dirty="0"/>
              <a:t>Amniotic fluid produces a delicate </a:t>
            </a:r>
            <a:r>
              <a:rPr lang="en-US" b="1" dirty="0" err="1"/>
              <a:t>ferning</a:t>
            </a:r>
            <a:r>
              <a:rPr lang="en-US" b="1" dirty="0"/>
              <a:t> pattern, in contrast to the thick and wide </a:t>
            </a:r>
            <a:r>
              <a:rPr lang="en-US" b="1" dirty="0" err="1"/>
              <a:t>arborization</a:t>
            </a:r>
            <a:r>
              <a:rPr lang="en-US" b="1" dirty="0"/>
              <a:t> pattern of dried cervical mucus.</a:t>
            </a:r>
          </a:p>
          <a:p>
            <a:r>
              <a:rPr lang="en-US" dirty="0"/>
              <a:t>Well-</a:t>
            </a:r>
            <a:r>
              <a:rPr lang="en-US" dirty="0" err="1"/>
              <a:t>estrogenized</a:t>
            </a:r>
            <a:r>
              <a:rPr lang="en-US" dirty="0"/>
              <a:t> cervical mucus or a fingerprint on the microscope slide may cause a false positive fern test; false negatives can be due to inadequate amniotic fluid on the swab or heavy contamination with vaginal discharge or blood.</a:t>
            </a:r>
          </a:p>
          <a:p>
            <a:endParaRPr lang="en-US" dirty="0"/>
          </a:p>
        </p:txBody>
      </p:sp>
    </p:spTree>
    <p:extLst>
      <p:ext uri="{BB962C8B-B14F-4D97-AF65-F5344CB8AC3E}">
        <p14:creationId xmlns:p14="http://schemas.microsoft.com/office/powerpoint/2010/main" val="23696775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701800" y="0"/>
            <a:ext cx="5727700" cy="6477000"/>
          </a:xfrm>
          <a:prstGeom prst="rect">
            <a:avLst/>
          </a:prstGeom>
        </p:spPr>
      </p:pic>
    </p:spTree>
    <p:extLst>
      <p:ext uri="{BB962C8B-B14F-4D97-AF65-F5344CB8AC3E}">
        <p14:creationId xmlns:p14="http://schemas.microsoft.com/office/powerpoint/2010/main" val="33340494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358900" y="0"/>
            <a:ext cx="6426200" cy="6477000"/>
          </a:xfrm>
          <a:prstGeom prst="rect">
            <a:avLst/>
          </a:prstGeom>
        </p:spPr>
      </p:pic>
    </p:spTree>
    <p:extLst>
      <p:ext uri="{BB962C8B-B14F-4D97-AF65-F5344CB8AC3E}">
        <p14:creationId xmlns:p14="http://schemas.microsoft.com/office/powerpoint/2010/main" val="21330014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Home tests</a:t>
            </a:r>
            <a:endParaRPr lang="en-US" dirty="0"/>
          </a:p>
        </p:txBody>
      </p:sp>
      <p:sp>
        <p:nvSpPr>
          <p:cNvPr id="3" name="Content Placeholder 2"/>
          <p:cNvSpPr>
            <a:spLocks noGrp="1"/>
          </p:cNvSpPr>
          <p:nvPr>
            <p:ph idx="1"/>
          </p:nvPr>
        </p:nvSpPr>
        <p:spPr/>
        <p:txBody>
          <a:bodyPr>
            <a:normAutofit lnSpcReduction="10000"/>
          </a:bodyPr>
          <a:lstStyle/>
          <a:p>
            <a:r>
              <a:rPr lang="en-US" dirty="0"/>
              <a:t>In the United Kingdom, an </a:t>
            </a:r>
            <a:r>
              <a:rPr lang="en-US" b="1" dirty="0"/>
              <a:t>absorbent pad </a:t>
            </a:r>
            <a:r>
              <a:rPr lang="en-US" dirty="0"/>
              <a:t>(</a:t>
            </a:r>
            <a:r>
              <a:rPr lang="en-US" dirty="0" err="1"/>
              <a:t>AmnioSense</a:t>
            </a:r>
            <a:r>
              <a:rPr lang="en-US" dirty="0"/>
              <a:t>) that </a:t>
            </a:r>
            <a:r>
              <a:rPr lang="en-US" b="1" dirty="0"/>
              <a:t>changes color at pH &gt;5.2 </a:t>
            </a:r>
            <a:r>
              <a:rPr lang="en-US" dirty="0"/>
              <a:t>is used as a panty liner and marketed to pregnant women. Vaginal flora (</a:t>
            </a:r>
            <a:r>
              <a:rPr lang="en-US" dirty="0" err="1"/>
              <a:t>eg</a:t>
            </a:r>
            <a:r>
              <a:rPr lang="en-US" dirty="0"/>
              <a:t>, </a:t>
            </a:r>
            <a:r>
              <a:rPr lang="en-US" i="1" dirty="0"/>
              <a:t>Candida </a:t>
            </a:r>
            <a:r>
              <a:rPr lang="en-US" i="1" dirty="0" err="1"/>
              <a:t>albicans</a:t>
            </a:r>
            <a:r>
              <a:rPr lang="en-US" dirty="0"/>
              <a:t>) may cause false positive results.</a:t>
            </a:r>
          </a:p>
          <a:p>
            <a:r>
              <a:rPr lang="en-US" dirty="0"/>
              <a:t>The manufacturer cites sensitivity and specificity of 95.8 and 87 percent, respectively, compared with standard clinical diagnosis. </a:t>
            </a:r>
          </a:p>
        </p:txBody>
      </p:sp>
    </p:spTree>
    <p:extLst>
      <p:ext uri="{BB962C8B-B14F-4D97-AF65-F5344CB8AC3E}">
        <p14:creationId xmlns:p14="http://schemas.microsoft.com/office/powerpoint/2010/main" val="124352322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Instillation of dye</a:t>
            </a:r>
            <a:r>
              <a:rPr lang="en-US" dirty="0"/>
              <a:t> – This invasive test </a:t>
            </a:r>
            <a:r>
              <a:rPr lang="en-US" b="1" dirty="0"/>
              <a:t>has been replaced by commercial noninvasive tests</a:t>
            </a:r>
            <a:r>
              <a:rPr lang="en-US" dirty="0"/>
              <a:t>. It is </a:t>
            </a:r>
            <a:r>
              <a:rPr lang="en-US" u="sng" dirty="0"/>
              <a:t>not always easy to perform</a:t>
            </a:r>
            <a:r>
              <a:rPr lang="en-US" dirty="0"/>
              <a:t> when amniotic fluid volume is severely reduced, and it </a:t>
            </a:r>
            <a:r>
              <a:rPr lang="en-US" u="sng" dirty="0"/>
              <a:t>can cause rupture of membranes</a:t>
            </a:r>
            <a:r>
              <a:rPr lang="en-US" dirty="0"/>
              <a:t> if the membranes are intact.</a:t>
            </a:r>
          </a:p>
          <a:p>
            <a:r>
              <a:rPr lang="en-US" dirty="0"/>
              <a:t> In the past, clinicians performed the "tampon test" in problematic cases. Under ultrasound guidance, 1 mL of </a:t>
            </a:r>
            <a:r>
              <a:rPr lang="en-US" u="sng" dirty="0">
                <a:hlinkClick r:id="rId2"/>
              </a:rPr>
              <a:t>indigo carmine</a:t>
            </a:r>
            <a:r>
              <a:rPr lang="en-US" dirty="0"/>
              <a:t> dye in 9 mL of sterile </a:t>
            </a:r>
            <a:r>
              <a:rPr lang="en-US" u="sng" dirty="0">
                <a:hlinkClick r:id="rId3"/>
              </a:rPr>
              <a:t>saline</a:t>
            </a:r>
            <a:r>
              <a:rPr lang="en-US" dirty="0"/>
              <a:t> was injected </a:t>
            </a:r>
            <a:r>
              <a:rPr lang="en-US" dirty="0" err="1"/>
              <a:t>transabdominally</a:t>
            </a:r>
            <a:r>
              <a:rPr lang="en-US" dirty="0"/>
              <a:t> into the amniotic fluid, and a tampon was placed in the vagina. Twenty minutes later, the tampon was removed and examined for blue staining, which indicated leakage of amniotic fluid. It should be noted that maternal urine will also stain blue and should not be mistaken for amniotic fluid.</a:t>
            </a:r>
          </a:p>
          <a:p>
            <a:endParaRPr lang="en-US" dirty="0"/>
          </a:p>
        </p:txBody>
      </p:sp>
    </p:spTree>
    <p:extLst>
      <p:ext uri="{BB962C8B-B14F-4D97-AF65-F5344CB8AC3E}">
        <p14:creationId xmlns:p14="http://schemas.microsoft.com/office/powerpoint/2010/main" val="3143394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26" t="29018" r="54211" b="35042"/>
          <a:stretch/>
        </p:blipFill>
        <p:spPr>
          <a:xfrm>
            <a:off x="0" y="-1"/>
            <a:ext cx="7646158" cy="3398293"/>
          </a:xfrm>
          <a:prstGeom prst="rect">
            <a:avLst/>
          </a:prstGeom>
        </p:spPr>
      </p:pic>
      <p:pic>
        <p:nvPicPr>
          <p:cNvPr id="5" name="Picture 4"/>
          <p:cNvPicPr>
            <a:picLocks noChangeAspect="1"/>
          </p:cNvPicPr>
          <p:nvPr/>
        </p:nvPicPr>
        <p:blipFill rotWithShape="1">
          <a:blip r:embed="rId3"/>
          <a:srcRect l="-454" t="29991" r="1540" b="38106"/>
          <a:stretch/>
        </p:blipFill>
        <p:spPr>
          <a:xfrm>
            <a:off x="0" y="3575713"/>
            <a:ext cx="9144000" cy="3282287"/>
          </a:xfrm>
          <a:prstGeom prst="rect">
            <a:avLst/>
          </a:prstGeom>
        </p:spPr>
      </p:pic>
    </p:spTree>
    <p:extLst>
      <p:ext uri="{BB962C8B-B14F-4D97-AF65-F5344CB8AC3E}">
        <p14:creationId xmlns:p14="http://schemas.microsoft.com/office/powerpoint/2010/main" val="83134251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DIFFERENTIAL DIAGNOSIS</a:t>
            </a:r>
            <a:endParaRPr lang="en-US" dirty="0"/>
          </a:p>
        </p:txBody>
      </p:sp>
      <p:sp>
        <p:nvSpPr>
          <p:cNvPr id="3" name="Content Placeholder 2"/>
          <p:cNvSpPr>
            <a:spLocks noGrp="1"/>
          </p:cNvSpPr>
          <p:nvPr>
            <p:ph idx="1"/>
          </p:nvPr>
        </p:nvSpPr>
        <p:spPr/>
        <p:txBody>
          <a:bodyPr>
            <a:normAutofit fontScale="62500" lnSpcReduction="20000"/>
          </a:bodyPr>
          <a:lstStyle/>
          <a:p>
            <a:r>
              <a:rPr lang="en-US" dirty="0"/>
              <a:t>Other causes of vaginal/</a:t>
            </a:r>
            <a:r>
              <a:rPr lang="en-US" dirty="0" err="1"/>
              <a:t>perineal</a:t>
            </a:r>
            <a:r>
              <a:rPr lang="en-US" dirty="0"/>
              <a:t> wetness include </a:t>
            </a:r>
            <a:r>
              <a:rPr lang="en-US" b="1" dirty="0"/>
              <a:t>urinary incontinence</a:t>
            </a:r>
            <a:r>
              <a:rPr lang="en-US" dirty="0"/>
              <a:t>, excessive </a:t>
            </a:r>
            <a:r>
              <a:rPr lang="en-US" b="1" dirty="0"/>
              <a:t>vaginal discharge </a:t>
            </a:r>
            <a:r>
              <a:rPr lang="en-US" dirty="0"/>
              <a:t>(normal or related to infection), </a:t>
            </a:r>
            <a:r>
              <a:rPr lang="en-US" b="1" dirty="0"/>
              <a:t>cervical mucus</a:t>
            </a:r>
            <a:r>
              <a:rPr lang="en-US" dirty="0"/>
              <a:t>, and </a:t>
            </a:r>
            <a:r>
              <a:rPr lang="en-US" b="1" dirty="0"/>
              <a:t>perspiration</a:t>
            </a:r>
            <a:r>
              <a:rPr lang="en-US" dirty="0"/>
              <a:t>.</a:t>
            </a:r>
          </a:p>
          <a:p>
            <a:endParaRPr lang="en-US" dirty="0"/>
          </a:p>
          <a:p>
            <a:pPr marL="0" indent="0">
              <a:buNone/>
            </a:pPr>
            <a:r>
              <a:rPr lang="en-US" sz="3800" b="1" dirty="0"/>
              <a:t>Characteristics of amniotic fluid:</a:t>
            </a:r>
          </a:p>
          <a:p>
            <a:r>
              <a:rPr lang="en-US" dirty="0"/>
              <a:t>The appearance of amniotic fluid (</a:t>
            </a:r>
            <a:r>
              <a:rPr lang="en-US" b="1" dirty="0"/>
              <a:t>clear or pale yellow</a:t>
            </a:r>
            <a:r>
              <a:rPr lang="en-US" dirty="0"/>
              <a:t>) can be similar to that of urine, but amniotic fluid is </a:t>
            </a:r>
            <a:r>
              <a:rPr lang="en-US" b="1" dirty="0"/>
              <a:t>odorless</a:t>
            </a:r>
            <a:r>
              <a:rPr lang="en-US" dirty="0"/>
              <a:t> (in the absence of infection).</a:t>
            </a:r>
          </a:p>
          <a:p>
            <a:r>
              <a:rPr lang="en-US" dirty="0"/>
              <a:t>Amniotic fluid leakage is </a:t>
            </a:r>
            <a:r>
              <a:rPr lang="en-US" b="1" dirty="0"/>
              <a:t>continuous or intermittent</a:t>
            </a:r>
            <a:r>
              <a:rPr lang="en-US" dirty="0"/>
              <a:t>, whereas bladder leakage should cease after the bladder is emptied and kept at low volume.</a:t>
            </a:r>
          </a:p>
          <a:p>
            <a:r>
              <a:rPr lang="en-US" dirty="0"/>
              <a:t>As discussed above, amniotic fluid usually has a </a:t>
            </a:r>
            <a:r>
              <a:rPr lang="en-US" b="1" dirty="0"/>
              <a:t>pH range of 7.0 to 7.3</a:t>
            </a:r>
            <a:r>
              <a:rPr lang="en-US" dirty="0"/>
              <a:t>, which is different from the normal vaginal pH of 3.8 to 4.2 and often different from the pH of urine, which is typically &lt;6.0.</a:t>
            </a:r>
          </a:p>
          <a:p>
            <a:r>
              <a:rPr lang="en-US" dirty="0"/>
              <a:t>Amniotic fluid and urine have </a:t>
            </a:r>
            <a:r>
              <a:rPr lang="en-US" b="1" dirty="0"/>
              <a:t>different chemical compositions </a:t>
            </a:r>
            <a:r>
              <a:rPr lang="en-US" dirty="0"/>
              <a:t>(urine has higher </a:t>
            </a:r>
            <a:r>
              <a:rPr lang="en-US" dirty="0" err="1"/>
              <a:t>creatinine</a:t>
            </a:r>
            <a:r>
              <a:rPr lang="en-US" dirty="0"/>
              <a:t> and urea levels), but such testing is rarely indicated.</a:t>
            </a:r>
          </a:p>
          <a:p>
            <a:endParaRPr lang="en-US" dirty="0"/>
          </a:p>
        </p:txBody>
      </p:sp>
    </p:spTree>
    <p:extLst>
      <p:ext uri="{BB962C8B-B14F-4D97-AF65-F5344CB8AC3E}">
        <p14:creationId xmlns:p14="http://schemas.microsoft.com/office/powerpoint/2010/main" val="7126414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DIFFERENTIAL DIAGNOSIS</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a:p>
          <a:p>
            <a:r>
              <a:rPr lang="en-US" b="1" dirty="0"/>
              <a:t>Perspiration</a:t>
            </a:r>
            <a:r>
              <a:rPr lang="en-US" dirty="0"/>
              <a:t> may result in </a:t>
            </a:r>
            <a:r>
              <a:rPr lang="en-US" dirty="0" err="1"/>
              <a:t>perineal</a:t>
            </a:r>
            <a:r>
              <a:rPr lang="en-US" dirty="0"/>
              <a:t> wetness, but it is </a:t>
            </a:r>
            <a:r>
              <a:rPr lang="en-US" u="sng" dirty="0"/>
              <a:t>not accompanied by pooling </a:t>
            </a:r>
            <a:r>
              <a:rPr lang="en-US" dirty="0"/>
              <a:t>in the vagina.</a:t>
            </a:r>
          </a:p>
          <a:p>
            <a:r>
              <a:rPr lang="en-US" b="1" dirty="0"/>
              <a:t>Vaginal discharge</a:t>
            </a:r>
            <a:r>
              <a:rPr lang="en-US" dirty="0"/>
              <a:t> may be clear or yellow, similar to amniotic fluid and urine, but it is generally </a:t>
            </a:r>
            <a:r>
              <a:rPr lang="en-US" u="sng" dirty="0"/>
              <a:t>thick, not watery</a:t>
            </a:r>
            <a:r>
              <a:rPr lang="en-US" dirty="0"/>
              <a:t>, and has distinct findings that distinguish it from these other substances.</a:t>
            </a:r>
          </a:p>
          <a:p>
            <a:endParaRPr lang="en-US" dirty="0"/>
          </a:p>
        </p:txBody>
      </p:sp>
    </p:spTree>
    <p:extLst>
      <p:ext uri="{BB962C8B-B14F-4D97-AF65-F5344CB8AC3E}">
        <p14:creationId xmlns:p14="http://schemas.microsoft.com/office/powerpoint/2010/main" val="26345459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DIFFERENTIAL DIAGNOSIS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8763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31352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DIFFERENTIAL DIAGNOSIS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a:t>Cervical mucus </a:t>
            </a:r>
            <a:r>
              <a:rPr lang="en-US" dirty="0"/>
              <a:t>is clear and has a high pH (7) like amniotic fluid, but no more than a </a:t>
            </a:r>
            <a:r>
              <a:rPr lang="en-US" u="sng" dirty="0"/>
              <a:t>small amount</a:t>
            </a:r>
            <a:r>
              <a:rPr lang="en-US" dirty="0"/>
              <a:t> pools in the vagina and leakage is self-limited. It has a thick and </a:t>
            </a:r>
            <a:r>
              <a:rPr lang="en-US" u="sng" dirty="0"/>
              <a:t>wide </a:t>
            </a:r>
            <a:r>
              <a:rPr lang="en-US" u="sng" dirty="0" err="1"/>
              <a:t>arborization</a:t>
            </a:r>
            <a:r>
              <a:rPr lang="en-US" u="sng" dirty="0"/>
              <a:t> </a:t>
            </a:r>
            <a:r>
              <a:rPr lang="en-US" dirty="0"/>
              <a:t>pattern in contrast to the delicate </a:t>
            </a:r>
            <a:r>
              <a:rPr lang="en-US" dirty="0" err="1"/>
              <a:t>ferning</a:t>
            </a:r>
            <a:r>
              <a:rPr lang="en-US" dirty="0"/>
              <a:t> pattern of amniotic fluid. </a:t>
            </a:r>
          </a:p>
          <a:p>
            <a:r>
              <a:rPr lang="en-US" dirty="0"/>
              <a:t>A </a:t>
            </a:r>
            <a:r>
              <a:rPr lang="en-US" b="1" dirty="0"/>
              <a:t>reduction of amniotic fluid volume on ultrasound </a:t>
            </a:r>
            <a:r>
              <a:rPr lang="en-US" dirty="0"/>
              <a:t>is a nonspecific finding related to many etiologies, including PPROM, but these etiologies (</a:t>
            </a:r>
            <a:r>
              <a:rPr lang="en-US" dirty="0" err="1"/>
              <a:t>eg</a:t>
            </a:r>
            <a:r>
              <a:rPr lang="en-US" dirty="0"/>
              <a:t>, fetal renal/urinary tract anomaly, growth restriction, obstructive </a:t>
            </a:r>
            <a:r>
              <a:rPr lang="en-US" dirty="0" err="1"/>
              <a:t>uropathy</a:t>
            </a:r>
            <a:r>
              <a:rPr lang="en-US" dirty="0"/>
              <a:t>) are not associated with leaking and have other fetal findings. </a:t>
            </a:r>
          </a:p>
        </p:txBody>
      </p:sp>
    </p:spTree>
    <p:extLst>
      <p:ext uri="{BB962C8B-B14F-4D97-AF65-F5344CB8AC3E}">
        <p14:creationId xmlns:p14="http://schemas.microsoft.com/office/powerpoint/2010/main" val="26465941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COURSE</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duration of the </a:t>
            </a:r>
            <a:r>
              <a:rPr lang="en-US" b="1" dirty="0"/>
              <a:t>latency period </a:t>
            </a:r>
            <a:r>
              <a:rPr lang="en-US" dirty="0"/>
              <a:t>(</a:t>
            </a:r>
            <a:r>
              <a:rPr lang="en-US" dirty="0" err="1"/>
              <a:t>ie</a:t>
            </a:r>
            <a:r>
              <a:rPr lang="en-US" dirty="0"/>
              <a:t>, time from PROM to delivery) </a:t>
            </a:r>
            <a:r>
              <a:rPr lang="en-US" b="1" dirty="0"/>
              <a:t>inversely correlates with gestational age </a:t>
            </a:r>
            <a:r>
              <a:rPr lang="en-US" dirty="0"/>
              <a:t>at membrane rupture and is shorter in cases with residual </a:t>
            </a:r>
            <a:r>
              <a:rPr lang="en-US" dirty="0" err="1"/>
              <a:t>oligohydramnios</a:t>
            </a:r>
            <a:r>
              <a:rPr lang="en-US" dirty="0"/>
              <a:t>. Nevertheless, </a:t>
            </a:r>
            <a:r>
              <a:rPr lang="en-US" b="1" dirty="0"/>
              <a:t>the majority </a:t>
            </a:r>
            <a:r>
              <a:rPr lang="en-US" dirty="0"/>
              <a:t>of pregnancies with PPROM </a:t>
            </a:r>
            <a:r>
              <a:rPr lang="en-US" b="1" dirty="0"/>
              <a:t>deliver within one week </a:t>
            </a:r>
            <a:r>
              <a:rPr lang="en-US" dirty="0"/>
              <a:t>of membrane rupture.</a:t>
            </a:r>
          </a:p>
          <a:p>
            <a:r>
              <a:rPr lang="en-US" b="1" dirty="0" err="1"/>
              <a:t>Chorioamnionitis</a:t>
            </a:r>
            <a:r>
              <a:rPr lang="en-US" dirty="0"/>
              <a:t> has been reported in </a:t>
            </a:r>
            <a:r>
              <a:rPr lang="en-US" u="sng" dirty="0"/>
              <a:t>up to 60 percent of cases and is a common reason for induction or initiation of spontaneous labor</a:t>
            </a:r>
            <a:r>
              <a:rPr lang="en-US" dirty="0"/>
              <a:t>. Clinical </a:t>
            </a:r>
            <a:r>
              <a:rPr lang="en-US" dirty="0" err="1"/>
              <a:t>chorioamnionitis</a:t>
            </a:r>
            <a:r>
              <a:rPr lang="en-US" dirty="0"/>
              <a:t> is increased twofold in cases with residual </a:t>
            </a:r>
            <a:r>
              <a:rPr lang="en-US" dirty="0" err="1"/>
              <a:t>oligohydramnios</a:t>
            </a:r>
            <a:r>
              <a:rPr lang="en-US" dirty="0"/>
              <a:t>.</a:t>
            </a:r>
          </a:p>
        </p:txBody>
      </p:sp>
    </p:spTree>
    <p:extLst>
      <p:ext uri="{BB962C8B-B14F-4D97-AF65-F5344CB8AC3E}">
        <p14:creationId xmlns:p14="http://schemas.microsoft.com/office/powerpoint/2010/main" val="78907729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COURSE</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Placental abruption </a:t>
            </a:r>
            <a:r>
              <a:rPr lang="en-US" dirty="0"/>
              <a:t>occurs in 2 to 5 percent of pregnancies complicated by PPROM. The risk is increased seven- to </a:t>
            </a:r>
            <a:r>
              <a:rPr lang="en-US" dirty="0" err="1"/>
              <a:t>ninefold</a:t>
            </a:r>
            <a:r>
              <a:rPr lang="en-US" dirty="0"/>
              <a:t> in PPROM pregnancies complicated by intrauterine infection or </a:t>
            </a:r>
            <a:r>
              <a:rPr lang="en-US" dirty="0" err="1"/>
              <a:t>oligohydramnios</a:t>
            </a:r>
            <a:r>
              <a:rPr lang="en-US" dirty="0"/>
              <a:t>. </a:t>
            </a:r>
            <a:r>
              <a:rPr lang="en-US" u="sng" dirty="0"/>
              <a:t>Placental abruption may be the precipitating event for, or a consequence of, PPROM</a:t>
            </a:r>
            <a:r>
              <a:rPr lang="en-US" dirty="0"/>
              <a:t>. </a:t>
            </a:r>
          </a:p>
          <a:p>
            <a:r>
              <a:rPr lang="en-US" b="1" dirty="0"/>
              <a:t>Cessation of fluid leakage</a:t>
            </a:r>
            <a:r>
              <a:rPr lang="en-US" dirty="0"/>
              <a:t> is rare, except in women with PPROM related to amniocentesis. Sealing of membranes is associated with a more favorable prognosis.</a:t>
            </a:r>
          </a:p>
          <a:p>
            <a:r>
              <a:rPr lang="en-US" dirty="0"/>
              <a:t>In the absence of spontaneous labor or occurrence of complications that would prompt delivery (</a:t>
            </a:r>
            <a:r>
              <a:rPr lang="en-US" dirty="0" err="1"/>
              <a:t>chorioamnionitis</a:t>
            </a:r>
            <a:r>
              <a:rPr lang="en-US" dirty="0"/>
              <a:t>, </a:t>
            </a:r>
            <a:r>
              <a:rPr lang="en-US" dirty="0" err="1"/>
              <a:t>abruptio</a:t>
            </a:r>
            <a:r>
              <a:rPr lang="en-US" dirty="0"/>
              <a:t> placentae, cord prolapse), induction of labor is commonly performed in pregnancies with PPROM ≥34 weeks of gestation. </a:t>
            </a:r>
          </a:p>
        </p:txBody>
      </p:sp>
    </p:spTree>
    <p:extLst>
      <p:ext uri="{BB962C8B-B14F-4D97-AF65-F5344CB8AC3E}">
        <p14:creationId xmlns:p14="http://schemas.microsoft.com/office/powerpoint/2010/main" val="394832236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324100" y="0"/>
            <a:ext cx="4483100" cy="6477000"/>
          </a:xfrm>
          <a:prstGeom prst="rect">
            <a:avLst/>
          </a:prstGeom>
        </p:spPr>
      </p:pic>
    </p:spTree>
    <p:extLst>
      <p:ext uri="{BB962C8B-B14F-4D97-AF65-F5344CB8AC3E}">
        <p14:creationId xmlns:p14="http://schemas.microsoft.com/office/powerpoint/2010/main" val="365262856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268760"/>
            <a:ext cx="6858000" cy="873051"/>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2800" b="1" dirty="0"/>
              <a:t>Preterm prelabor rupture of membranes: Management and outcome</a:t>
            </a:r>
            <a:endParaRPr lang="ar-JO" sz="2800" dirty="0"/>
          </a:p>
        </p:txBody>
      </p:sp>
      <p:sp>
        <p:nvSpPr>
          <p:cNvPr id="3" name="Subtitle 2"/>
          <p:cNvSpPr>
            <a:spLocks noGrp="1"/>
          </p:cNvSpPr>
          <p:nvPr>
            <p:ph type="subTitle" idx="1"/>
          </p:nvPr>
        </p:nvSpPr>
        <p:spPr>
          <a:xfrm>
            <a:off x="2019299" y="3861048"/>
            <a:ext cx="5331319" cy="729035"/>
          </a:xfrm>
        </p:spPr>
        <p:txBody>
          <a:bodyPr>
            <a:normAutofit lnSpcReduction="10000"/>
          </a:bodyPr>
          <a:lstStyle/>
          <a:p>
            <a:r>
              <a:rPr lang="en-US" sz="2400" b="1" dirty="0">
                <a:solidFill>
                  <a:schemeClr val="tx1">
                    <a:lumMod val="95000"/>
                    <a:lumOff val="5000"/>
                  </a:schemeClr>
                </a:solidFill>
              </a:rPr>
              <a:t>Supervised by :Dr. Alaa’ Owais</a:t>
            </a:r>
            <a:br>
              <a:rPr lang="en-US" sz="2400" b="1" dirty="0">
                <a:solidFill>
                  <a:schemeClr val="tx1">
                    <a:lumMod val="95000"/>
                    <a:lumOff val="5000"/>
                  </a:schemeClr>
                </a:solidFill>
              </a:rPr>
            </a:br>
            <a:r>
              <a:rPr lang="en-US" sz="2400" b="1" dirty="0">
                <a:solidFill>
                  <a:schemeClr val="tx1">
                    <a:lumMod val="95000"/>
                    <a:lumOff val="5000"/>
                  </a:schemeClr>
                </a:solidFill>
              </a:rPr>
              <a:t>Done by : Rayan Nihad</a:t>
            </a:r>
            <a:endParaRPr lang="ar-JO" sz="2400" b="1" dirty="0">
              <a:solidFill>
                <a:schemeClr val="tx1">
                  <a:lumMod val="95000"/>
                  <a:lumOff val="5000"/>
                </a:schemeClr>
              </a:solidFill>
            </a:endParaRPr>
          </a:p>
        </p:txBody>
      </p:sp>
    </p:spTree>
    <p:extLst>
      <p:ext uri="{BB962C8B-B14F-4D97-AF65-F5344CB8AC3E}">
        <p14:creationId xmlns:p14="http://schemas.microsoft.com/office/powerpoint/2010/main" val="10284026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82" y="1161514"/>
            <a:ext cx="7200896" cy="1134950"/>
          </a:xfrm>
        </p:spPr>
        <p:txBody>
          <a:bodyPr>
            <a:normAutofit/>
          </a:bodyPr>
          <a:lstStyle/>
          <a:p>
            <a:r>
              <a:rPr lang="en-US" b="1" dirty="0"/>
              <a:t>ANTEPARTUM MANAGEMENT</a:t>
            </a:r>
            <a:endParaRPr lang="ar-JO" dirty="0"/>
          </a:p>
        </p:txBody>
      </p:sp>
      <p:sp>
        <p:nvSpPr>
          <p:cNvPr id="3" name="Content Placeholder 2"/>
          <p:cNvSpPr>
            <a:spLocks noGrp="1"/>
          </p:cNvSpPr>
          <p:nvPr>
            <p:ph idx="1"/>
          </p:nvPr>
        </p:nvSpPr>
        <p:spPr>
          <a:xfrm>
            <a:off x="971551" y="2296464"/>
            <a:ext cx="7499528" cy="2967687"/>
          </a:xfrm>
        </p:spPr>
        <p:txBody>
          <a:bodyPr>
            <a:normAutofit fontScale="77500" lnSpcReduction="20000"/>
          </a:bodyPr>
          <a:lstStyle/>
          <a:p>
            <a:pPr marL="0" indent="0" algn="l">
              <a:buNone/>
            </a:pPr>
            <a:r>
              <a:rPr lang="en-US" sz="2400" b="1" dirty="0"/>
              <a:t>The </a:t>
            </a:r>
            <a:r>
              <a:rPr lang="en-US" sz="2600" b="1" dirty="0"/>
              <a:t>management</a:t>
            </a:r>
            <a:r>
              <a:rPr lang="en-US" sz="2400" b="1" dirty="0"/>
              <a:t> of pregnancies complicated by PPROM is based upon consideration of several factors, which are assessed upon presentation:</a:t>
            </a:r>
          </a:p>
          <a:p>
            <a:pPr marL="0" indent="0" algn="l">
              <a:buNone/>
            </a:pPr>
            <a:br>
              <a:rPr lang="en-US" sz="2400" dirty="0"/>
            </a:br>
            <a:r>
              <a:rPr lang="en-US" sz="2400" dirty="0"/>
              <a:t>●Gestational age</a:t>
            </a:r>
          </a:p>
          <a:p>
            <a:pPr marL="0" indent="0" algn="l">
              <a:buNone/>
            </a:pPr>
            <a:r>
              <a:rPr lang="en-US" sz="2400" dirty="0"/>
              <a:t>●Presence or absence of maternal/fetal infection</a:t>
            </a:r>
          </a:p>
          <a:p>
            <a:pPr marL="0" indent="0" algn="l">
              <a:buNone/>
            </a:pPr>
            <a:r>
              <a:rPr lang="en-US" sz="2400" dirty="0"/>
              <a:t>●Presence or absence of labor</a:t>
            </a:r>
          </a:p>
          <a:p>
            <a:pPr marL="0" indent="0" algn="l">
              <a:buNone/>
            </a:pPr>
            <a:r>
              <a:rPr lang="en-US" sz="2400" dirty="0"/>
              <a:t>●Fetal presentation</a:t>
            </a:r>
          </a:p>
          <a:p>
            <a:pPr marL="0" indent="0" algn="l">
              <a:buNone/>
            </a:pPr>
            <a:r>
              <a:rPr lang="en-US" sz="2400" dirty="0"/>
              <a:t>●Fetal well-being</a:t>
            </a:r>
          </a:p>
          <a:p>
            <a:pPr marL="0" indent="0" algn="l">
              <a:buNone/>
            </a:pPr>
            <a:r>
              <a:rPr lang="en-US" sz="2400" dirty="0"/>
              <a:t>●Cervical status (by visual inspection)</a:t>
            </a:r>
          </a:p>
          <a:p>
            <a:pPr marL="0" indent="0" algn="l">
              <a:buNone/>
            </a:pPr>
            <a:r>
              <a:rPr lang="en-US" sz="2400" dirty="0"/>
              <a:t>●Availability of an appropriate level of neonatal care</a:t>
            </a:r>
          </a:p>
          <a:p>
            <a:pPr marL="0" indent="0">
              <a:buNone/>
            </a:pPr>
            <a:endParaRPr lang="ar-JO" dirty="0"/>
          </a:p>
        </p:txBody>
      </p:sp>
    </p:spTree>
    <p:extLst>
      <p:ext uri="{BB962C8B-B14F-4D97-AF65-F5344CB8AC3E}">
        <p14:creationId xmlns:p14="http://schemas.microsoft.com/office/powerpoint/2010/main" val="27160223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7504" y="1687938"/>
            <a:ext cx="7959144" cy="4221050"/>
          </a:xfrm>
        </p:spPr>
        <p:txBody>
          <a:bodyPr>
            <a:normAutofit/>
          </a:bodyPr>
          <a:lstStyle/>
          <a:p>
            <a:pPr algn="l" rtl="0"/>
            <a:r>
              <a:rPr lang="en-US" dirty="0"/>
              <a:t>Management is dictated to a large extent by the </a:t>
            </a:r>
            <a:r>
              <a:rPr lang="en-US" u="sng" dirty="0">
                <a:solidFill>
                  <a:srgbClr val="FF0000"/>
                </a:solidFill>
              </a:rPr>
              <a:t>gestational age </a:t>
            </a:r>
            <a:r>
              <a:rPr lang="en-US" dirty="0"/>
              <a:t>at the time of membrane rupture, although the </a:t>
            </a:r>
            <a:r>
              <a:rPr lang="en-US" u="sng" dirty="0">
                <a:solidFill>
                  <a:srgbClr val="FF0000"/>
                </a:solidFill>
              </a:rPr>
              <a:t>quantity of amniotic fluid </a:t>
            </a:r>
            <a:r>
              <a:rPr lang="en-US" dirty="0"/>
              <a:t>remaining after PPROM may be as important as gestational age in determining pregnancy outcome. </a:t>
            </a:r>
          </a:p>
          <a:p>
            <a:pPr algn="l" rtl="0"/>
            <a:r>
              <a:rPr lang="en-US" dirty="0"/>
              <a:t>So </a:t>
            </a:r>
            <a:r>
              <a:rPr lang="en-US" dirty="0">
                <a:solidFill>
                  <a:srgbClr val="FF0000"/>
                </a:solidFill>
              </a:rPr>
              <a:t>Ultrasound for oligohydramnios </a:t>
            </a:r>
            <a:r>
              <a:rPr lang="en-US" dirty="0"/>
              <a:t>has been standardized. Objective criteria include measurement of the vertical axis of amniotic fluid present in four quadrants, the total being called the amniotic fluid index (</a:t>
            </a:r>
            <a:r>
              <a:rPr lang="en-US" u="sng" dirty="0">
                <a:solidFill>
                  <a:srgbClr val="FF0000"/>
                </a:solidFill>
              </a:rPr>
              <a:t>AFI</a:t>
            </a:r>
            <a:r>
              <a:rPr lang="en-US" dirty="0"/>
              <a:t>).A value </a:t>
            </a:r>
            <a:r>
              <a:rPr lang="en-US" dirty="0">
                <a:solidFill>
                  <a:srgbClr val="FF0000"/>
                </a:solidFill>
              </a:rPr>
              <a:t>of less than 5 cm </a:t>
            </a:r>
            <a:r>
              <a:rPr lang="en-US" dirty="0"/>
              <a:t>is considered abnormal.</a:t>
            </a:r>
          </a:p>
          <a:p>
            <a:pPr algn="l" rtl="0"/>
            <a:r>
              <a:rPr lang="en-US" dirty="0"/>
              <a:t>Oligohydramnios associated with PROM in the fetus at less than 24 weeks may lead to the development of </a:t>
            </a:r>
            <a:r>
              <a:rPr lang="en-US" dirty="0">
                <a:solidFill>
                  <a:srgbClr val="FF0000"/>
                </a:solidFill>
              </a:rPr>
              <a:t>pulmonary hypoplasia</a:t>
            </a:r>
            <a:r>
              <a:rPr lang="en-US" dirty="0"/>
              <a:t>, The duration of membrane rupture is an important consideration. </a:t>
            </a:r>
            <a:endParaRPr lang="ar-JO" dirty="0"/>
          </a:p>
          <a:p>
            <a:pPr algn="l" rtl="0"/>
            <a:endParaRPr lang="en-US" dirty="0"/>
          </a:p>
        </p:txBody>
      </p:sp>
    </p:spTree>
    <p:extLst>
      <p:ext uri="{BB962C8B-B14F-4D97-AF65-F5344CB8AC3E}">
        <p14:creationId xmlns:p14="http://schemas.microsoft.com/office/powerpoint/2010/main" val="1155452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90" t="29078" r="4593" b="35849"/>
          <a:stretch/>
        </p:blipFill>
        <p:spPr>
          <a:xfrm>
            <a:off x="0" y="1037230"/>
            <a:ext cx="9144000" cy="4517409"/>
          </a:xfrm>
          <a:prstGeom prst="rect">
            <a:avLst/>
          </a:prstGeom>
        </p:spPr>
      </p:pic>
    </p:spTree>
    <p:extLst>
      <p:ext uri="{BB962C8B-B14F-4D97-AF65-F5344CB8AC3E}">
        <p14:creationId xmlns:p14="http://schemas.microsoft.com/office/powerpoint/2010/main" val="195900671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7200897" cy="977900"/>
          </a:xfrm>
        </p:spPr>
        <p:txBody>
          <a:bodyPr>
            <a:normAutofit/>
          </a:bodyPr>
          <a:lstStyle/>
          <a:p>
            <a:pPr algn="l"/>
            <a:r>
              <a:rPr lang="en-US" b="1" dirty="0"/>
              <a:t>Components of expectant management</a:t>
            </a:r>
            <a:br>
              <a:rPr lang="en-US" sz="2400" b="1" dirty="0"/>
            </a:br>
            <a:endParaRPr lang="ar-JO" sz="2400" dirty="0"/>
          </a:p>
        </p:txBody>
      </p:sp>
      <p:sp>
        <p:nvSpPr>
          <p:cNvPr id="3" name="Content Placeholder 2"/>
          <p:cNvSpPr>
            <a:spLocks noGrp="1"/>
          </p:cNvSpPr>
          <p:nvPr>
            <p:ph idx="1"/>
          </p:nvPr>
        </p:nvSpPr>
        <p:spPr>
          <a:xfrm>
            <a:off x="179512" y="1700808"/>
            <a:ext cx="7886700" cy="4351338"/>
          </a:xfrm>
        </p:spPr>
        <p:txBody>
          <a:bodyPr>
            <a:normAutofit/>
          </a:bodyPr>
          <a:lstStyle/>
          <a:p>
            <a:pPr marL="0" indent="0" algn="l">
              <a:buNone/>
            </a:pPr>
            <a:r>
              <a:rPr lang="en-US" sz="2100" dirty="0"/>
              <a:t> </a:t>
            </a:r>
            <a:r>
              <a:rPr lang="en-US" sz="2100" b="1" u="sng" dirty="0"/>
              <a:t> Hospitalization</a:t>
            </a:r>
            <a:r>
              <a:rPr lang="en-US" dirty="0"/>
              <a:t>— Most clinicians hospitalize women with PPROM who have a viable fetus from the time of diagnosis until delivery to observe them. </a:t>
            </a:r>
          </a:p>
          <a:p>
            <a:pPr marL="0" indent="0" algn="l">
              <a:buNone/>
            </a:pPr>
            <a:endParaRPr lang="en-US" dirty="0"/>
          </a:p>
          <a:p>
            <a:pPr marL="0" indent="0" algn="l">
              <a:buNone/>
            </a:pPr>
            <a:endParaRPr lang="en-US" dirty="0"/>
          </a:p>
          <a:p>
            <a:pPr marL="0" indent="0" algn="l">
              <a:buNone/>
            </a:pPr>
            <a:r>
              <a:rPr lang="en-US" dirty="0"/>
              <a:t> </a:t>
            </a:r>
            <a:endParaRPr lang="ar-JO" dirty="0"/>
          </a:p>
        </p:txBody>
      </p:sp>
      <p:sp>
        <p:nvSpPr>
          <p:cNvPr id="4" name="Content Placeholder 2">
            <a:extLst>
              <a:ext uri="{FF2B5EF4-FFF2-40B4-BE49-F238E27FC236}">
                <a16:creationId xmlns:a16="http://schemas.microsoft.com/office/drawing/2014/main" id="{28185935-C5E3-4E4A-AE68-BEED79585421}"/>
              </a:ext>
            </a:extLst>
          </p:cNvPr>
          <p:cNvSpPr txBox="1">
            <a:spLocks/>
          </p:cNvSpPr>
          <p:nvPr/>
        </p:nvSpPr>
        <p:spPr>
          <a:xfrm>
            <a:off x="266845" y="3017689"/>
            <a:ext cx="7026230" cy="427900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u="sng" dirty="0"/>
              <a:t>Administer antenatal corticosteroids</a:t>
            </a:r>
            <a:r>
              <a:rPr lang="en-US" dirty="0"/>
              <a:t> — A course of corticosteroids should be administered to pregnancies that present with PPROM </a:t>
            </a:r>
            <a:r>
              <a:rPr lang="en-US" dirty="0">
                <a:solidFill>
                  <a:srgbClr val="FF0000"/>
                </a:solidFill>
              </a:rPr>
              <a:t>between 23+0 and 33+6 weeks of gestation</a:t>
            </a:r>
            <a:r>
              <a:rPr lang="en-US" dirty="0"/>
              <a:t>, it reduced the risk of: </a:t>
            </a:r>
            <a:r>
              <a:rPr lang="en-US" u="sng" dirty="0"/>
              <a:t>neonatal death</a:t>
            </a:r>
            <a:r>
              <a:rPr lang="en-US" dirty="0"/>
              <a:t>, </a:t>
            </a:r>
            <a:r>
              <a:rPr lang="en-US" u="sng" dirty="0"/>
              <a:t>respiratory distress syndrome</a:t>
            </a:r>
            <a:r>
              <a:rPr lang="en-US" dirty="0"/>
              <a:t>, </a:t>
            </a:r>
            <a:r>
              <a:rPr lang="en-US" u="sng" dirty="0"/>
              <a:t>intraventricular hemorrhage</a:t>
            </a:r>
            <a:r>
              <a:rPr lang="en-US" dirty="0"/>
              <a:t>, </a:t>
            </a:r>
            <a:r>
              <a:rPr lang="en-US" u="sng" dirty="0"/>
              <a:t>necrotizing enterocolitis</a:t>
            </a:r>
            <a:r>
              <a:rPr lang="en-US" dirty="0"/>
              <a:t>, and </a:t>
            </a:r>
            <a:r>
              <a:rPr lang="en-US" u="sng" dirty="0"/>
              <a:t>duration of neonatal respiratory support</a:t>
            </a:r>
            <a:r>
              <a:rPr lang="en-US" dirty="0"/>
              <a:t>, without an increase in either maternal or neonatal infection.</a:t>
            </a:r>
            <a:br>
              <a:rPr lang="ar-JO" dirty="0"/>
            </a:br>
            <a:r>
              <a:rPr lang="ar-JO" dirty="0"/>
              <a:t>**</a:t>
            </a:r>
            <a:r>
              <a:rPr lang="en-US" dirty="0"/>
              <a:t>We don’t give corticosteroids if there’s chorioamnionitis.</a:t>
            </a:r>
            <a:endParaRPr lang="ar-JO" dirty="0"/>
          </a:p>
        </p:txBody>
      </p:sp>
    </p:spTree>
    <p:extLst>
      <p:ext uri="{BB962C8B-B14F-4D97-AF65-F5344CB8AC3E}">
        <p14:creationId xmlns:p14="http://schemas.microsoft.com/office/powerpoint/2010/main" val="22759638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l">
              <a:buNone/>
            </a:pPr>
            <a:r>
              <a:rPr lang="en-US" sz="2100" b="1" u="sng" dirty="0"/>
              <a:t> Screen for infection</a:t>
            </a:r>
            <a:r>
              <a:rPr lang="en-US" b="1" dirty="0"/>
              <a:t>: </a:t>
            </a:r>
            <a:r>
              <a:rPr lang="en-US" dirty="0"/>
              <a:t>screening for </a:t>
            </a:r>
            <a:r>
              <a:rPr lang="en-US" dirty="0">
                <a:solidFill>
                  <a:srgbClr val="FF0000"/>
                </a:solidFill>
              </a:rPr>
              <a:t>STIs</a:t>
            </a:r>
            <a:r>
              <a:rPr lang="en-US" dirty="0"/>
              <a:t> (eg, HIV, syphilis, chlamydia, gonorrhea, hepatitis B, and hepatitis C) in the third trimester in women who were diagnosed with an STI earlier in pregnancy and/or have risk factors for acquiring an STI.</a:t>
            </a:r>
          </a:p>
          <a:p>
            <a:pPr marL="0" indent="0" algn="l">
              <a:buNone/>
            </a:pPr>
            <a:r>
              <a:rPr lang="en-US" dirty="0"/>
              <a:t>In women with PPROM, we perform this screening, as well as screening for </a:t>
            </a:r>
            <a:r>
              <a:rPr lang="en-US" sz="2100" dirty="0">
                <a:latin typeface="Arabic Typesetting" panose="03020402040406030203" pitchFamily="66" charset="-78"/>
                <a:cs typeface="Arabic Typesetting" panose="03020402040406030203" pitchFamily="66" charset="-78"/>
              </a:rPr>
              <a:t>group B </a:t>
            </a:r>
            <a:r>
              <a:rPr lang="en-US" sz="2100" i="1" dirty="0">
                <a:latin typeface="Arabic Typesetting" panose="03020402040406030203" pitchFamily="66" charset="-78"/>
                <a:cs typeface="Arabic Typesetting" panose="03020402040406030203" pitchFamily="66" charset="-78"/>
              </a:rPr>
              <a:t>Streptococcus</a:t>
            </a:r>
            <a:r>
              <a:rPr lang="en-US" dirty="0"/>
              <a:t> (</a:t>
            </a:r>
            <a:r>
              <a:rPr lang="en-US" dirty="0">
                <a:solidFill>
                  <a:srgbClr val="FF0000"/>
                </a:solidFill>
              </a:rPr>
              <a:t>GBS</a:t>
            </a:r>
            <a:r>
              <a:rPr lang="en-US" dirty="0"/>
              <a:t>).</a:t>
            </a:r>
          </a:p>
          <a:p>
            <a:pPr marL="0" indent="0" algn="l">
              <a:buNone/>
            </a:pPr>
            <a:r>
              <a:rPr lang="en-US" dirty="0"/>
              <a:t> also screens women with PPROM for bacterial vaginosis </a:t>
            </a:r>
            <a:r>
              <a:rPr lang="en-US" dirty="0">
                <a:solidFill>
                  <a:schemeClr val="tx1">
                    <a:lumMod val="95000"/>
                    <a:lumOff val="5000"/>
                  </a:schemeClr>
                </a:solidFill>
              </a:rPr>
              <a:t>(BV</a:t>
            </a:r>
            <a:r>
              <a:rPr lang="en-US" dirty="0"/>
              <a:t>) and </a:t>
            </a:r>
            <a:r>
              <a:rPr lang="en-US" i="1" dirty="0"/>
              <a:t>Trichomonas vaginalis</a:t>
            </a:r>
            <a:r>
              <a:rPr lang="en-US" dirty="0"/>
              <a:t>; however, screening for these infections is controversial.</a:t>
            </a:r>
          </a:p>
        </p:txBody>
      </p:sp>
    </p:spTree>
    <p:extLst>
      <p:ext uri="{BB962C8B-B14F-4D97-AF65-F5344CB8AC3E}">
        <p14:creationId xmlns:p14="http://schemas.microsoft.com/office/powerpoint/2010/main" val="423883501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l">
              <a:buNone/>
            </a:pPr>
            <a:r>
              <a:rPr lang="en-US" b="1" dirty="0"/>
              <a:t>GBS</a:t>
            </a:r>
            <a:r>
              <a:rPr lang="en-US" dirty="0"/>
              <a:t> — Chemoprophylaxis specifically for GBS is indicated if GBS test results are positive or unknown and delivery is imminent.</a:t>
            </a:r>
          </a:p>
          <a:p>
            <a:pPr marL="0" indent="0" algn="l">
              <a:buNone/>
            </a:pPr>
            <a:r>
              <a:rPr lang="en-US" sz="2100" b="1" dirty="0"/>
              <a:t>Administer prophylactic antibiotic therapy</a:t>
            </a:r>
            <a:r>
              <a:rPr lang="en-US" b="1" dirty="0"/>
              <a:t>, </a:t>
            </a:r>
            <a:r>
              <a:rPr lang="en-US" dirty="0"/>
              <a:t> Infection can be a cause or a consequence of PPROM. The goal of antibiotic therapy is to reduce the frequency of maternal and fetal infection and thereby delay the onset of preterm labor.</a:t>
            </a:r>
            <a:endParaRPr lang="ar-JO" dirty="0"/>
          </a:p>
        </p:txBody>
      </p:sp>
    </p:spTree>
    <p:extLst>
      <p:ext uri="{BB962C8B-B14F-4D97-AF65-F5344CB8AC3E}">
        <p14:creationId xmlns:p14="http://schemas.microsoft.com/office/powerpoint/2010/main" val="285791865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l">
              <a:buNone/>
            </a:pPr>
            <a:r>
              <a:rPr lang="en-US" dirty="0"/>
              <a:t> </a:t>
            </a:r>
            <a:r>
              <a:rPr lang="en-US" b="1" dirty="0"/>
              <a:t>Antibiotic use was associated with significant reductions in:</a:t>
            </a:r>
          </a:p>
          <a:p>
            <a:pPr marL="0" indent="0" algn="l">
              <a:buNone/>
            </a:pPr>
            <a:r>
              <a:rPr lang="en-US" dirty="0"/>
              <a:t>●Chorioamnionitis </a:t>
            </a:r>
          </a:p>
          <a:p>
            <a:pPr marL="0" indent="0" algn="l">
              <a:buNone/>
            </a:pPr>
            <a:r>
              <a:rPr lang="en-US" dirty="0"/>
              <a:t>●Infants born within 48 hours </a:t>
            </a:r>
          </a:p>
          <a:p>
            <a:pPr marL="0" indent="0" algn="l">
              <a:buNone/>
            </a:pPr>
            <a:r>
              <a:rPr lang="en-US" dirty="0"/>
              <a:t>●Neonatal infection</a:t>
            </a:r>
          </a:p>
          <a:p>
            <a:pPr marL="0" indent="0" algn="l">
              <a:buNone/>
            </a:pPr>
            <a:r>
              <a:rPr lang="en-US" dirty="0"/>
              <a:t>●Use of surfactant</a:t>
            </a:r>
          </a:p>
          <a:p>
            <a:pPr marL="0" indent="0" algn="l">
              <a:buNone/>
            </a:pPr>
            <a:r>
              <a:rPr lang="en-US" dirty="0"/>
              <a:t> ●Neonatal oxygen therapy</a:t>
            </a:r>
          </a:p>
          <a:p>
            <a:pPr marL="0" indent="0" algn="l">
              <a:buNone/>
            </a:pPr>
            <a:r>
              <a:rPr lang="en-US" dirty="0"/>
              <a:t>●Abnormal cerebral ultrasound </a:t>
            </a:r>
            <a:endParaRPr lang="ar-JO" dirty="0"/>
          </a:p>
        </p:txBody>
      </p:sp>
    </p:spTree>
    <p:extLst>
      <p:ext uri="{BB962C8B-B14F-4D97-AF65-F5344CB8AC3E}">
        <p14:creationId xmlns:p14="http://schemas.microsoft.com/office/powerpoint/2010/main" val="20651584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l">
              <a:buNone/>
            </a:pPr>
            <a:r>
              <a:rPr lang="en-US" b="1" dirty="0"/>
              <a:t>Drug regimen</a:t>
            </a:r>
            <a:r>
              <a:rPr lang="en-US" dirty="0"/>
              <a:t> — administering a seven-day course of prophylactic antibiotics to all women with PPROM &lt;34+0 weeks of gestation who are managed expectantly.</a:t>
            </a:r>
          </a:p>
          <a:p>
            <a:pPr marL="0" indent="0" algn="l">
              <a:buNone/>
            </a:pPr>
            <a:br>
              <a:rPr lang="en-US" dirty="0"/>
            </a:br>
            <a:r>
              <a:rPr lang="en-US" dirty="0"/>
              <a:t>●</a:t>
            </a:r>
            <a:r>
              <a:rPr lang="en-US" u="sng" dirty="0">
                <a:hlinkClick r:id="rId2"/>
              </a:rPr>
              <a:t>Azithromycin</a:t>
            </a:r>
            <a:r>
              <a:rPr lang="en-US" dirty="0"/>
              <a:t> 1 gram orally upon admission, </a:t>
            </a:r>
            <a:r>
              <a:rPr lang="en-US" b="1" dirty="0"/>
              <a:t>plus</a:t>
            </a:r>
            <a:endParaRPr lang="en-US" dirty="0"/>
          </a:p>
          <a:p>
            <a:pPr marL="0" indent="0" algn="l">
              <a:buNone/>
            </a:pPr>
            <a:r>
              <a:rPr lang="en-US" dirty="0"/>
              <a:t>●</a:t>
            </a:r>
            <a:r>
              <a:rPr lang="en-US" u="sng" dirty="0">
                <a:hlinkClick r:id="rId3"/>
              </a:rPr>
              <a:t>Ampicillin</a:t>
            </a:r>
            <a:r>
              <a:rPr lang="en-US" dirty="0"/>
              <a:t> 2 grams intravenously every 6 hours for 48 hours, </a:t>
            </a:r>
            <a:r>
              <a:rPr lang="en-US" b="1" dirty="0"/>
              <a:t>followed by</a:t>
            </a:r>
            <a:endParaRPr lang="en-US" dirty="0"/>
          </a:p>
          <a:p>
            <a:pPr marL="0" indent="0" algn="l">
              <a:buNone/>
            </a:pPr>
            <a:r>
              <a:rPr lang="en-US" dirty="0"/>
              <a:t>●</a:t>
            </a:r>
            <a:r>
              <a:rPr lang="en-US" u="sng" dirty="0">
                <a:hlinkClick r:id="rId4"/>
              </a:rPr>
              <a:t>Amoxicillin</a:t>
            </a:r>
            <a:r>
              <a:rPr lang="en-US" dirty="0"/>
              <a:t> 875 mg orally every 12 hours or 500 mg orally every 8 hours for an additional five days</a:t>
            </a:r>
          </a:p>
          <a:p>
            <a:endParaRPr lang="ar-JO" dirty="0"/>
          </a:p>
        </p:txBody>
      </p:sp>
    </p:spTree>
    <p:extLst>
      <p:ext uri="{BB962C8B-B14F-4D97-AF65-F5344CB8AC3E}">
        <p14:creationId xmlns:p14="http://schemas.microsoft.com/office/powerpoint/2010/main" val="31986474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232" y="1881120"/>
            <a:ext cx="7354641" cy="3122234"/>
          </a:xfrm>
        </p:spPr>
        <p:txBody>
          <a:bodyPr>
            <a:normAutofit/>
          </a:bodyPr>
          <a:lstStyle/>
          <a:p>
            <a:pPr marL="0" indent="0" algn="l">
              <a:buNone/>
            </a:pPr>
            <a:r>
              <a:rPr lang="en-US" b="1" dirty="0"/>
              <a:t>Women with penicillin allergy</a:t>
            </a:r>
          </a:p>
          <a:p>
            <a:pPr marL="0" indent="0" algn="l">
              <a:buNone/>
            </a:pPr>
            <a:r>
              <a:rPr lang="en-US" dirty="0"/>
              <a:t> – </a:t>
            </a:r>
            <a:r>
              <a:rPr lang="en-US" dirty="0">
                <a:solidFill>
                  <a:srgbClr val="FF0000"/>
                </a:solidFill>
              </a:rPr>
              <a:t>If the patient's history suggests a low risk for anaphylaxis</a:t>
            </a:r>
            <a:r>
              <a:rPr lang="en-US" dirty="0"/>
              <a:t> </a:t>
            </a:r>
          </a:p>
          <a:p>
            <a:pPr marL="0" indent="0" algn="l">
              <a:buNone/>
            </a:pPr>
            <a:br>
              <a:rPr lang="en-US" dirty="0"/>
            </a:br>
            <a:r>
              <a:rPr lang="en-US" dirty="0"/>
              <a:t>•</a:t>
            </a:r>
            <a:r>
              <a:rPr lang="en-US" u="sng" dirty="0">
                <a:hlinkClick r:id="rId2"/>
              </a:rPr>
              <a:t>Azithromycin</a:t>
            </a:r>
            <a:r>
              <a:rPr lang="en-US" dirty="0"/>
              <a:t> 1 gram orally upon admission, </a:t>
            </a:r>
            <a:r>
              <a:rPr lang="en-US" b="1" dirty="0"/>
              <a:t>plus</a:t>
            </a:r>
            <a:endParaRPr lang="en-US" dirty="0"/>
          </a:p>
          <a:p>
            <a:pPr marL="0" indent="0" algn="l">
              <a:buNone/>
            </a:pPr>
            <a:r>
              <a:rPr lang="en-US" dirty="0"/>
              <a:t>•</a:t>
            </a:r>
            <a:r>
              <a:rPr lang="en-US" u="sng" dirty="0">
                <a:hlinkClick r:id="rId3"/>
              </a:rPr>
              <a:t>Cefazolin</a:t>
            </a:r>
            <a:r>
              <a:rPr lang="en-US" dirty="0"/>
              <a:t> 1 gram intravenously every 8 hours for 48 hours, </a:t>
            </a:r>
            <a:r>
              <a:rPr lang="en-US" b="1" dirty="0"/>
              <a:t>followed by</a:t>
            </a:r>
            <a:endParaRPr lang="en-US" dirty="0"/>
          </a:p>
          <a:p>
            <a:pPr marL="0" indent="0" algn="l">
              <a:buNone/>
            </a:pPr>
            <a:r>
              <a:rPr lang="en-US" dirty="0"/>
              <a:t>•</a:t>
            </a:r>
            <a:r>
              <a:rPr lang="en-US" u="sng" dirty="0">
                <a:hlinkClick r:id="rId4"/>
              </a:rPr>
              <a:t>Cephalexin</a:t>
            </a:r>
            <a:r>
              <a:rPr lang="en-US" dirty="0"/>
              <a:t> 500 mg orally four times daily for five days</a:t>
            </a:r>
          </a:p>
          <a:p>
            <a:endParaRPr lang="ar-JO" dirty="0"/>
          </a:p>
        </p:txBody>
      </p:sp>
    </p:spTree>
    <p:extLst>
      <p:ext uri="{BB962C8B-B14F-4D97-AF65-F5344CB8AC3E}">
        <p14:creationId xmlns:p14="http://schemas.microsoft.com/office/powerpoint/2010/main" val="354576413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4744"/>
            <a:ext cx="7200897" cy="977900"/>
          </a:xfrm>
        </p:spPr>
        <p:txBody>
          <a:bodyPr>
            <a:normAutofit/>
          </a:bodyPr>
          <a:lstStyle/>
          <a:p>
            <a:r>
              <a:rPr lang="en-US" sz="2100" dirty="0">
                <a:solidFill>
                  <a:srgbClr val="FF0000"/>
                </a:solidFill>
              </a:rPr>
              <a:t>– If the patient's history suggests a high risk for anaphylaxis</a:t>
            </a:r>
            <a:br>
              <a:rPr lang="ar-JO" sz="2100" dirty="0">
                <a:solidFill>
                  <a:srgbClr val="FF0000"/>
                </a:solidFill>
              </a:rPr>
            </a:br>
            <a:endParaRPr lang="ar-JO" sz="2100" dirty="0">
              <a:solidFill>
                <a:srgbClr val="FF0000"/>
              </a:solidFill>
            </a:endParaRPr>
          </a:p>
        </p:txBody>
      </p:sp>
      <p:sp>
        <p:nvSpPr>
          <p:cNvPr id="3" name="Content Placeholder 2"/>
          <p:cNvSpPr>
            <a:spLocks noGrp="1"/>
          </p:cNvSpPr>
          <p:nvPr>
            <p:ph idx="1"/>
          </p:nvPr>
        </p:nvSpPr>
        <p:spPr/>
        <p:txBody>
          <a:bodyPr/>
          <a:lstStyle/>
          <a:p>
            <a:pPr marL="0" indent="0" algn="l">
              <a:buNone/>
            </a:pPr>
            <a:r>
              <a:rPr lang="en-US" dirty="0"/>
              <a:t>•</a:t>
            </a:r>
            <a:r>
              <a:rPr lang="en-US" u="sng" dirty="0">
                <a:hlinkClick r:id="rId2"/>
              </a:rPr>
              <a:t>Azithromycin</a:t>
            </a:r>
            <a:r>
              <a:rPr lang="en-US" dirty="0"/>
              <a:t> 1 gram orally upon admission, </a:t>
            </a:r>
            <a:r>
              <a:rPr lang="en-US" b="1" dirty="0"/>
              <a:t>plus</a:t>
            </a:r>
            <a:endParaRPr lang="en-US" dirty="0"/>
          </a:p>
          <a:p>
            <a:pPr marL="0" indent="0" algn="l">
              <a:buNone/>
            </a:pPr>
            <a:r>
              <a:rPr lang="en-US" dirty="0"/>
              <a:t>•</a:t>
            </a:r>
            <a:r>
              <a:rPr lang="en-US" u="sng" dirty="0">
                <a:hlinkClick r:id="rId3"/>
              </a:rPr>
              <a:t>Clindamycin</a:t>
            </a:r>
            <a:r>
              <a:rPr lang="en-US" dirty="0"/>
              <a:t> 900 mg intravenously every 8 hours for 48 hours, </a:t>
            </a:r>
            <a:r>
              <a:rPr lang="en-US" b="1" dirty="0"/>
              <a:t>plus</a:t>
            </a:r>
            <a:endParaRPr lang="en-US" dirty="0"/>
          </a:p>
          <a:p>
            <a:pPr marL="0" indent="0" algn="l">
              <a:buNone/>
            </a:pPr>
            <a:r>
              <a:rPr lang="en-US" dirty="0"/>
              <a:t>•</a:t>
            </a:r>
            <a:r>
              <a:rPr lang="en-US" u="sng" dirty="0">
                <a:hlinkClick r:id="rId4"/>
              </a:rPr>
              <a:t>Gentamicin</a:t>
            </a:r>
            <a:r>
              <a:rPr lang="en-US" dirty="0"/>
              <a:t> 5 mg/kg actual body weight intravenously every 24 hours for two doses, </a:t>
            </a:r>
            <a:r>
              <a:rPr lang="en-US" b="1" dirty="0"/>
              <a:t>followed by</a:t>
            </a:r>
            <a:endParaRPr lang="en-US" dirty="0"/>
          </a:p>
          <a:p>
            <a:pPr marL="0" indent="0" algn="l">
              <a:buNone/>
            </a:pPr>
            <a:r>
              <a:rPr lang="en-US" dirty="0"/>
              <a:t>•</a:t>
            </a:r>
            <a:r>
              <a:rPr lang="en-US" u="sng" dirty="0">
                <a:hlinkClick r:id="rId3"/>
              </a:rPr>
              <a:t>Clindamycin</a:t>
            </a:r>
            <a:r>
              <a:rPr lang="en-US" dirty="0"/>
              <a:t> 300 mg orally every eight hours for five days</a:t>
            </a:r>
          </a:p>
          <a:p>
            <a:endParaRPr lang="ar-JO" dirty="0"/>
          </a:p>
        </p:txBody>
      </p:sp>
    </p:spTree>
    <p:extLst>
      <p:ext uri="{BB962C8B-B14F-4D97-AF65-F5344CB8AC3E}">
        <p14:creationId xmlns:p14="http://schemas.microsoft.com/office/powerpoint/2010/main" val="199687822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l">
              <a:buNone/>
            </a:pPr>
            <a:r>
              <a:rPr lang="en-US" dirty="0">
                <a:solidFill>
                  <a:srgbClr val="FF0000"/>
                </a:solidFill>
              </a:rPr>
              <a:t>●</a:t>
            </a:r>
            <a:r>
              <a:rPr lang="en-US" b="1" dirty="0">
                <a:solidFill>
                  <a:srgbClr val="FF0000"/>
                </a:solidFill>
              </a:rPr>
              <a:t>High risk for anaphylaxis and GBS resistant to </a:t>
            </a:r>
            <a:r>
              <a:rPr lang="en-US" u="sng" dirty="0">
                <a:solidFill>
                  <a:srgbClr val="FF0000"/>
                </a:solidFill>
                <a:hlinkClick r:id="rId2"/>
              </a:rPr>
              <a:t>clindamycin</a:t>
            </a:r>
            <a:endParaRPr lang="ar-JO" u="sng" dirty="0">
              <a:solidFill>
                <a:srgbClr val="FF0000"/>
              </a:solidFill>
            </a:endParaRPr>
          </a:p>
          <a:p>
            <a:pPr marL="0" indent="0" algn="l">
              <a:buNone/>
            </a:pPr>
            <a:r>
              <a:rPr lang="en-US" dirty="0"/>
              <a:t>•</a:t>
            </a:r>
            <a:r>
              <a:rPr lang="en-US" u="sng" dirty="0">
                <a:hlinkClick r:id="rId3"/>
              </a:rPr>
              <a:t>Azithromycin</a:t>
            </a:r>
            <a:r>
              <a:rPr lang="en-US" dirty="0"/>
              <a:t> 1 gram orally upon admission, </a:t>
            </a:r>
            <a:r>
              <a:rPr lang="en-US" b="1" dirty="0"/>
              <a:t>plus</a:t>
            </a:r>
            <a:endParaRPr lang="en-US" dirty="0"/>
          </a:p>
          <a:p>
            <a:pPr marL="0" indent="0" algn="l">
              <a:buNone/>
            </a:pPr>
            <a:r>
              <a:rPr lang="en-US" dirty="0"/>
              <a:t>•</a:t>
            </a:r>
            <a:r>
              <a:rPr lang="en-US" u="sng" dirty="0">
                <a:hlinkClick r:id="rId4"/>
              </a:rPr>
              <a:t>Vancomycin</a:t>
            </a:r>
            <a:r>
              <a:rPr lang="en-US" dirty="0"/>
              <a:t> 20 mg/kg every 8 hours (maximum single dose 2 grams) for 48 hours</a:t>
            </a:r>
          </a:p>
          <a:p>
            <a:endParaRPr lang="ar-JO" dirty="0"/>
          </a:p>
        </p:txBody>
      </p:sp>
    </p:spTree>
    <p:extLst>
      <p:ext uri="{BB962C8B-B14F-4D97-AF65-F5344CB8AC3E}">
        <p14:creationId xmlns:p14="http://schemas.microsoft.com/office/powerpoint/2010/main" val="313267583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3468"/>
            <a:ext cx="7200897" cy="977900"/>
          </a:xfrm>
        </p:spPr>
        <p:txBody>
          <a:bodyPr>
            <a:normAutofit/>
          </a:bodyPr>
          <a:lstStyle/>
          <a:p>
            <a:r>
              <a:rPr lang="en-US" sz="2100" b="1" dirty="0"/>
              <a:t>Indications for tocolysis</a:t>
            </a:r>
            <a:endParaRPr lang="ar-JO" sz="2100" dirty="0"/>
          </a:p>
        </p:txBody>
      </p:sp>
      <p:sp>
        <p:nvSpPr>
          <p:cNvPr id="3" name="Content Placeholder 2"/>
          <p:cNvSpPr>
            <a:spLocks noGrp="1"/>
          </p:cNvSpPr>
          <p:nvPr>
            <p:ph idx="1"/>
          </p:nvPr>
        </p:nvSpPr>
        <p:spPr/>
        <p:txBody>
          <a:bodyPr/>
          <a:lstStyle/>
          <a:p>
            <a:pPr marL="0" indent="0" algn="l">
              <a:buNone/>
            </a:pPr>
            <a:r>
              <a:rPr lang="en-US" dirty="0">
                <a:solidFill>
                  <a:srgbClr val="FF0000"/>
                </a:solidFill>
              </a:rPr>
              <a:t>The use of tocolytics to control preterm labor in patients with PROM is controversial</a:t>
            </a:r>
            <a:r>
              <a:rPr lang="en-US" dirty="0"/>
              <a:t>, but  the principal indication for them in the setting of PPROM is to delay delivery for 48 hours to allow administration of a course of corticosteroids.</a:t>
            </a:r>
            <a:endParaRPr lang="ar-JO" dirty="0"/>
          </a:p>
          <a:p>
            <a:pPr marL="0" indent="0" algn="l">
              <a:buNone/>
            </a:pPr>
            <a:r>
              <a:rPr lang="en-US" b="1" dirty="0"/>
              <a:t>Supplemental progesterone</a:t>
            </a:r>
            <a:r>
              <a:rPr lang="en-US" dirty="0"/>
              <a:t>: initiation of progesterone supplementation after PPROM did not prolong the latency period or increase the gestational age at delivery.</a:t>
            </a:r>
            <a:endParaRPr lang="ar-JO" dirty="0"/>
          </a:p>
        </p:txBody>
      </p:sp>
    </p:spTree>
    <p:extLst>
      <p:ext uri="{BB962C8B-B14F-4D97-AF65-F5344CB8AC3E}">
        <p14:creationId xmlns:p14="http://schemas.microsoft.com/office/powerpoint/2010/main" val="16502001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3937" y="2190215"/>
            <a:ext cx="7200897" cy="3518259"/>
          </a:xfrm>
        </p:spPr>
        <p:txBody>
          <a:bodyPr/>
          <a:lstStyle/>
          <a:p>
            <a:pPr algn="l"/>
            <a:r>
              <a:rPr lang="en-US" sz="2100" b="1" dirty="0"/>
              <a:t>Fetal monitoring:</a:t>
            </a:r>
          </a:p>
          <a:p>
            <a:pPr marL="0" indent="0" algn="l">
              <a:buNone/>
            </a:pPr>
            <a:r>
              <a:rPr lang="en-US" sz="2100" b="1" dirty="0"/>
              <a:t> </a:t>
            </a:r>
            <a:r>
              <a:rPr lang="en-US" sz="2100" dirty="0"/>
              <a:t>●</a:t>
            </a:r>
            <a:r>
              <a:rPr lang="en-US" sz="2100" b="1" dirty="0"/>
              <a:t>Nonstress test and biophysical profile:</a:t>
            </a:r>
            <a:r>
              <a:rPr lang="en-US" sz="2100" dirty="0"/>
              <a:t> perform a daily NST. If the NST is not reassuring, we perform a BPP, and neither test had good sensitivity for predicting maternal or fetal infection,</a:t>
            </a:r>
            <a:r>
              <a:rPr lang="ar-JO" sz="2100" dirty="0"/>
              <a:t> </a:t>
            </a:r>
            <a:r>
              <a:rPr lang="en-US" sz="2100" dirty="0"/>
              <a:t> to provide the clinician and patient some assurance of fetal well-being.</a:t>
            </a:r>
            <a:endParaRPr lang="ar-JO" sz="2100" dirty="0"/>
          </a:p>
          <a:p>
            <a:pPr marL="0" indent="0" algn="l">
              <a:buNone/>
            </a:pPr>
            <a:r>
              <a:rPr lang="en-US" sz="2100" dirty="0"/>
              <a:t>●</a:t>
            </a:r>
            <a:r>
              <a:rPr lang="en-US" sz="2100" b="1" dirty="0"/>
              <a:t>Amniotic fluid volume</a:t>
            </a:r>
            <a:r>
              <a:rPr lang="en-US" sz="2100" dirty="0"/>
              <a:t> – Oligohydramnios is associated with an increased risk of umbilical cord compression and shorter latency.</a:t>
            </a:r>
            <a:endParaRPr lang="en-US" sz="2100" b="1" dirty="0"/>
          </a:p>
          <a:p>
            <a:endParaRPr lang="ar-JO" dirty="0"/>
          </a:p>
        </p:txBody>
      </p:sp>
    </p:spTree>
    <p:extLst>
      <p:ext uri="{BB962C8B-B14F-4D97-AF65-F5344CB8AC3E}">
        <p14:creationId xmlns:p14="http://schemas.microsoft.com/office/powerpoint/2010/main" val="1004600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2184" y="1268760"/>
            <a:ext cx="9036496" cy="5688632"/>
          </a:xfrm>
          <a:noFill/>
          <a:effectLst>
            <a:outerShdw blurRad="50800" dist="50800" dir="5400000" sx="103000" sy="103000" algn="ctr" rotWithShape="0">
              <a:schemeClr val="accent4">
                <a:lumMod val="60000"/>
                <a:lumOff val="40000"/>
              </a:schemeClr>
            </a:outerShdw>
          </a:effectLst>
        </p:spPr>
        <p:txBody>
          <a:bodyPr>
            <a:noAutofit/>
          </a:bodyPr>
          <a:lstStyle/>
          <a:p>
            <a:pPr>
              <a:buNone/>
            </a:pPr>
            <a:r>
              <a:rPr lang="en-US" b="1" dirty="0">
                <a:solidFill>
                  <a:schemeClr val="accent2"/>
                </a:solidFill>
              </a:rPr>
              <a:t>-History of indicated preterm birth</a:t>
            </a:r>
          </a:p>
          <a:p>
            <a:pPr>
              <a:buNone/>
            </a:pPr>
            <a:r>
              <a:rPr lang="en-US" dirty="0"/>
              <a:t>*Interventions to reduce the risk for recurrent indicated PTB depend on the indication for PTB. For example, administration of low-dose aspirin to women with a history of early delivery because of preeclampsia with severe features can reduce their risk for recurrent preeclampsia and PTB.</a:t>
            </a:r>
          </a:p>
          <a:p>
            <a:pPr>
              <a:buNone/>
            </a:pPr>
            <a:r>
              <a:rPr lang="en-US" b="1" dirty="0">
                <a:solidFill>
                  <a:schemeClr val="accent2"/>
                </a:solidFill>
              </a:rPr>
              <a:t>-History of abortion </a:t>
            </a:r>
          </a:p>
          <a:p>
            <a:pPr>
              <a:buNone/>
            </a:pPr>
            <a:r>
              <a:rPr lang="en-US" dirty="0"/>
              <a:t>women with a history of surgical uterine evacuation had a small but statistically significant increase in risk for PTB in a subsequent pregnancy </a:t>
            </a:r>
            <a:endParaRPr lang="en-US" b="1" dirty="0"/>
          </a:p>
        </p:txBody>
      </p:sp>
    </p:spTree>
    <p:extLst>
      <p:ext uri="{BB962C8B-B14F-4D97-AF65-F5344CB8AC3E}">
        <p14:creationId xmlns:p14="http://schemas.microsoft.com/office/powerpoint/2010/main" val="28637732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l">
              <a:buNone/>
            </a:pPr>
            <a:r>
              <a:rPr lang="en-US" dirty="0"/>
              <a:t>●</a:t>
            </a:r>
            <a:r>
              <a:rPr lang="en-US" b="1" dirty="0"/>
              <a:t>Fetal growth</a:t>
            </a:r>
            <a:r>
              <a:rPr lang="en-US" dirty="0"/>
              <a:t> – Periodic ultrasound evaluation of fetal growth is reasonable as pathologic processes responsible for PPROM may also interfere with fetal growth, As a general rule, growth assessments should be performed no more often than every two to three weeks.</a:t>
            </a:r>
          </a:p>
          <a:p>
            <a:pPr marL="0" indent="0" algn="l">
              <a:buNone/>
            </a:pPr>
            <a:r>
              <a:rPr lang="en-US" dirty="0"/>
              <a:t>●</a:t>
            </a:r>
            <a:r>
              <a:rPr lang="en-US" b="1" dirty="0"/>
              <a:t>Umbilical artery Doppler</a:t>
            </a:r>
            <a:r>
              <a:rPr lang="en-US" dirty="0"/>
              <a:t> – Doppler surveillance is not useful for monitoring fetal status in PPROM, unless growth restriction (FGR) is also present</a:t>
            </a:r>
            <a:endParaRPr lang="ar-JO" dirty="0"/>
          </a:p>
        </p:txBody>
      </p:sp>
    </p:spTree>
    <p:extLst>
      <p:ext uri="{BB962C8B-B14F-4D97-AF65-F5344CB8AC3E}">
        <p14:creationId xmlns:p14="http://schemas.microsoft.com/office/powerpoint/2010/main" val="165143527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l">
              <a:buNone/>
            </a:pPr>
            <a:r>
              <a:rPr lang="en-US" b="1" dirty="0"/>
              <a:t>Maternal monitoring</a:t>
            </a:r>
            <a:r>
              <a:rPr lang="en-US" dirty="0"/>
              <a:t> — Women with PPROM should be monitored for signs of infection((eg, maternal temperature, presence of uterine tenderness, frequency of contractions, maternal and fetal heart rate)</a:t>
            </a:r>
          </a:p>
          <a:p>
            <a:pPr marL="0" indent="0" algn="l">
              <a:buNone/>
            </a:pPr>
            <a:r>
              <a:rPr lang="en-US" dirty="0"/>
              <a:t>A combination of factors should alert the clinician to the possibility of </a:t>
            </a:r>
            <a:r>
              <a:rPr lang="en-US" dirty="0">
                <a:solidFill>
                  <a:srgbClr val="FF0000"/>
                </a:solidFill>
              </a:rPr>
              <a:t>chorioamnionitis</a:t>
            </a:r>
            <a:r>
              <a:rPr lang="en-US" dirty="0"/>
              <a:t>, including </a:t>
            </a:r>
            <a:r>
              <a:rPr lang="en-US" b="1" i="1" u="sng" dirty="0"/>
              <a:t>maternal temperature greater than 38° C </a:t>
            </a:r>
            <a:r>
              <a:rPr lang="en-US" dirty="0"/>
              <a:t>in the absence of any other site of infection, </a:t>
            </a:r>
            <a:r>
              <a:rPr lang="en-US" b="1" i="1" u="sng" dirty="0"/>
              <a:t>fetal tachycardia</a:t>
            </a:r>
            <a:r>
              <a:rPr lang="en-US" dirty="0"/>
              <a:t>, a </a:t>
            </a:r>
            <a:r>
              <a:rPr lang="en-US" b="1" i="1" u="sng" dirty="0"/>
              <a:t>tender uterus</a:t>
            </a:r>
            <a:r>
              <a:rPr lang="en-US" dirty="0"/>
              <a:t>, and </a:t>
            </a:r>
            <a:r>
              <a:rPr lang="en-US" b="1" i="1" u="sng" dirty="0"/>
              <a:t>uterine irritability</a:t>
            </a:r>
            <a:r>
              <a:rPr lang="en-US" dirty="0"/>
              <a:t> when noted on nonstress testing while reasuring fetal heart rate and uterine activity.</a:t>
            </a:r>
          </a:p>
          <a:p>
            <a:endParaRPr lang="ar-JO" dirty="0"/>
          </a:p>
        </p:txBody>
      </p:sp>
    </p:spTree>
    <p:extLst>
      <p:ext uri="{BB962C8B-B14F-4D97-AF65-F5344CB8AC3E}">
        <p14:creationId xmlns:p14="http://schemas.microsoft.com/office/powerpoint/2010/main" val="26192257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l">
              <a:buNone/>
            </a:pPr>
            <a:r>
              <a:rPr lang="en-US" dirty="0"/>
              <a:t>Rising white cell count or arising C-reactive protein indicating development of chorioamnionitis.</a:t>
            </a:r>
          </a:p>
          <a:p>
            <a:pPr marL="0" indent="0" algn="l">
              <a:buNone/>
            </a:pPr>
            <a:r>
              <a:rPr lang="en-US" dirty="0">
                <a:solidFill>
                  <a:srgbClr val="FF0000"/>
                </a:solidFill>
              </a:rPr>
              <a:t>Amniocentesis</a:t>
            </a:r>
            <a:r>
              <a:rPr lang="en-US" dirty="0"/>
              <a:t> to obtain amniotic fluid for </a:t>
            </a:r>
            <a:r>
              <a:rPr lang="en-US" u="sng" dirty="0"/>
              <a:t>Gram stain</a:t>
            </a:r>
            <a:r>
              <a:rPr lang="en-US" dirty="0"/>
              <a:t>, </a:t>
            </a:r>
            <a:r>
              <a:rPr lang="en-US" u="sng" dirty="0"/>
              <a:t>culture</a:t>
            </a:r>
            <a:r>
              <a:rPr lang="en-US" dirty="0"/>
              <a:t>, </a:t>
            </a:r>
            <a:r>
              <a:rPr lang="en-US" u="sng" dirty="0"/>
              <a:t>leukocyte esterase</a:t>
            </a:r>
            <a:r>
              <a:rPr lang="en-US" dirty="0"/>
              <a:t>, </a:t>
            </a:r>
            <a:r>
              <a:rPr lang="en-US" u="sng" dirty="0"/>
              <a:t>glucose concentration</a:t>
            </a:r>
            <a:r>
              <a:rPr lang="en-US" dirty="0"/>
              <a:t>, and </a:t>
            </a:r>
            <a:r>
              <a:rPr lang="en-US" u="sng" dirty="0"/>
              <a:t>interleukin-6</a:t>
            </a:r>
            <a:r>
              <a:rPr lang="en-US" dirty="0"/>
              <a:t> (IL-6) is more controversial. We do not routinely perform amniocentesis to screen for intra-amniotic infection in asymptomatic women. </a:t>
            </a:r>
            <a:r>
              <a:rPr lang="en-US" dirty="0">
                <a:solidFill>
                  <a:srgbClr val="FF0000"/>
                </a:solidFill>
              </a:rPr>
              <a:t>If the clinical diagnosis of chorioamnionitis is uncertain and we need more information to decide whether to recommend expectant management, then we perform amniocentesis to rule out infection.</a:t>
            </a:r>
          </a:p>
          <a:p>
            <a:endParaRPr lang="ar-JO" dirty="0"/>
          </a:p>
        </p:txBody>
      </p:sp>
    </p:spTree>
    <p:extLst>
      <p:ext uri="{BB962C8B-B14F-4D97-AF65-F5344CB8AC3E}">
        <p14:creationId xmlns:p14="http://schemas.microsoft.com/office/powerpoint/2010/main" val="293451973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551" y="1716915"/>
            <a:ext cx="7132481" cy="3547236"/>
          </a:xfrm>
        </p:spPr>
        <p:txBody>
          <a:bodyPr>
            <a:normAutofit fontScale="92500"/>
          </a:bodyPr>
          <a:lstStyle/>
          <a:p>
            <a:pPr marL="0" indent="0" algn="l">
              <a:buNone/>
            </a:pPr>
            <a:r>
              <a:rPr lang="en-US" dirty="0"/>
              <a:t>If there is insufficient amniotic fluid to sample, which occurs in up to 50 percent of patients, then the diagnosis of chorioamnionitis will have to be based on clinical examination and indirect testing such as identification of an abnormal peripheral white blood cell count. </a:t>
            </a:r>
          </a:p>
          <a:p>
            <a:pPr marL="0" indent="0" algn="l">
              <a:buNone/>
            </a:pPr>
            <a:r>
              <a:rPr lang="en-US" dirty="0"/>
              <a:t>Once chorioamnionitis has been diagnosed, antibiotic therapy should be delayed only until appropriate cultures have been taken. </a:t>
            </a:r>
            <a:r>
              <a:rPr lang="en-US" b="1" dirty="0">
                <a:solidFill>
                  <a:srgbClr val="FF0000"/>
                </a:solidFill>
              </a:rPr>
              <a:t>Ampicillin and gentamycin in combination are the drugs of choice</a:t>
            </a:r>
            <a:r>
              <a:rPr lang="en-US" dirty="0"/>
              <a:t>. In the penicillin-sensitive patient, cephalosporins may be indicated.</a:t>
            </a:r>
            <a:endParaRPr lang="ar-JO" dirty="0"/>
          </a:p>
          <a:p>
            <a:pPr marL="0" indent="0" algn="l">
              <a:buNone/>
            </a:pPr>
            <a:r>
              <a:rPr lang="en-US" dirty="0"/>
              <a:t>Once antibiotics have been started, labor should be induced (delivery regardless of gestational age) . If the condition of the cervix is unfavorable, and there is evidence of fetal involvement, it may be necessary to perform a cesarean delivery.</a:t>
            </a:r>
            <a:endParaRPr lang="ar-JO" dirty="0"/>
          </a:p>
        </p:txBody>
      </p:sp>
    </p:spTree>
    <p:extLst>
      <p:ext uri="{BB962C8B-B14F-4D97-AF65-F5344CB8AC3E}">
        <p14:creationId xmlns:p14="http://schemas.microsoft.com/office/powerpoint/2010/main" val="335606051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l">
              <a:buNone/>
            </a:pPr>
            <a:r>
              <a:rPr lang="en-US" sz="2100" dirty="0"/>
              <a:t>Immediate delivery of women with PPROM is appropriate in the setting of intrauterine infection, abruption placentae, or nonreassuring fetal testing.</a:t>
            </a:r>
          </a:p>
          <a:p>
            <a:pPr marL="0" indent="0" algn="l">
              <a:buNone/>
            </a:pPr>
            <a:r>
              <a:rPr lang="en-US" sz="2100" dirty="0"/>
              <a:t>In the absence of complications, patients with PPROM before 34+0 weeks should be monitored closely and managed expectantly at least until 34+0 weeks of gestation .</a:t>
            </a:r>
            <a:endParaRPr lang="ar-JO" sz="2100" dirty="0"/>
          </a:p>
        </p:txBody>
      </p:sp>
    </p:spTree>
    <p:extLst>
      <p:ext uri="{BB962C8B-B14F-4D97-AF65-F5344CB8AC3E}">
        <p14:creationId xmlns:p14="http://schemas.microsoft.com/office/powerpoint/2010/main" val="325475547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l">
              <a:buNone/>
            </a:pPr>
            <a:r>
              <a:rPr lang="en-US" b="1" dirty="0"/>
              <a:t>Route of delivery</a:t>
            </a:r>
            <a:r>
              <a:rPr lang="en-US" dirty="0"/>
              <a:t> — In the absence of contraindications to labor and vaginal birth, most patients will deliver by spontaneous or induced vaginal delivery .Cesarean delivery is performed for standard indications; otherwise, labor is induced.</a:t>
            </a:r>
            <a:endParaRPr lang="ar-JO" dirty="0"/>
          </a:p>
          <a:p>
            <a:pPr marL="0" indent="0" algn="l">
              <a:buNone/>
            </a:pPr>
            <a:r>
              <a:rPr lang="en-US" dirty="0"/>
              <a:t>Once delivery is indicated, we perform a digital cervical examination to determine whether cervical ripening has occurred naturally. If the cervix is favorable (Bishop score ≥6), </a:t>
            </a:r>
            <a:r>
              <a:rPr lang="en-US" u="sng" dirty="0">
                <a:hlinkClick r:id="rId2"/>
              </a:rPr>
              <a:t>oxytocin</a:t>
            </a:r>
            <a:r>
              <a:rPr lang="en-US" dirty="0"/>
              <a:t> is administered for induction according to standard protocols.</a:t>
            </a:r>
          </a:p>
          <a:p>
            <a:pPr marL="0" indent="0" algn="l">
              <a:buNone/>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If the cervix is unfavorable, we administer a prostaglandin (</a:t>
            </a:r>
            <a:r>
              <a:rPr kumimoji="0" lang="en-US" sz="21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misoprostol</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 for cervical ripening; however, the value of a cervical ripening agent in pregnancies with ruptured membranes has not been established.</a:t>
            </a:r>
            <a:endParaRPr kumimoji="0" lang="ar-J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indent="0" algn="l">
              <a:buNone/>
            </a:pPr>
            <a:endParaRPr lang="ar-JO" dirty="0"/>
          </a:p>
        </p:txBody>
      </p:sp>
    </p:spTree>
    <p:extLst>
      <p:ext uri="{BB962C8B-B14F-4D97-AF65-F5344CB8AC3E}">
        <p14:creationId xmlns:p14="http://schemas.microsoft.com/office/powerpoint/2010/main" val="375664906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OUTCOME</a:t>
            </a:r>
            <a:endParaRPr lang="ar-JO" dirty="0"/>
          </a:p>
        </p:txBody>
      </p:sp>
      <p:sp>
        <p:nvSpPr>
          <p:cNvPr id="3" name="Content Placeholder 2"/>
          <p:cNvSpPr>
            <a:spLocks noGrp="1"/>
          </p:cNvSpPr>
          <p:nvPr>
            <p:ph idx="1"/>
          </p:nvPr>
        </p:nvSpPr>
        <p:spPr/>
        <p:txBody>
          <a:bodyPr/>
          <a:lstStyle/>
          <a:p>
            <a:pPr marL="0" indent="0" algn="l">
              <a:buNone/>
            </a:pPr>
            <a:r>
              <a:rPr lang="en-US" b="1" dirty="0"/>
              <a:t>Fetal/neonatal</a:t>
            </a:r>
            <a:r>
              <a:rPr lang="en-US" dirty="0"/>
              <a:t> — For the neonate there’s increase in the risk of </a:t>
            </a:r>
            <a:r>
              <a:rPr lang="en-US" dirty="0">
                <a:solidFill>
                  <a:srgbClr val="FF0000"/>
                </a:solidFill>
              </a:rPr>
              <a:t>prematurity-related morbidity.</a:t>
            </a:r>
          </a:p>
          <a:p>
            <a:pPr marL="0" indent="0" algn="l">
              <a:buNone/>
            </a:pPr>
            <a:r>
              <a:rPr lang="en-US" dirty="0"/>
              <a:t>Fetal exposure to intrauterine inflammation has been associated with an increased risk of </a:t>
            </a:r>
            <a:r>
              <a:rPr lang="en-US" dirty="0">
                <a:solidFill>
                  <a:srgbClr val="FF0000"/>
                </a:solidFill>
              </a:rPr>
              <a:t>neurodevelopmental impairment</a:t>
            </a:r>
            <a:r>
              <a:rPr lang="en-US" dirty="0"/>
              <a:t>.</a:t>
            </a:r>
          </a:p>
          <a:p>
            <a:pPr marL="0" indent="0" algn="l">
              <a:buNone/>
            </a:pPr>
            <a:r>
              <a:rPr lang="en-US" dirty="0"/>
              <a:t>Early, severe, prolonged oligohydramnios can be associated with</a:t>
            </a:r>
            <a:r>
              <a:rPr lang="en-US" dirty="0">
                <a:solidFill>
                  <a:srgbClr val="FF0000"/>
                </a:solidFill>
              </a:rPr>
              <a:t> pulmonary hypoplasia</a:t>
            </a:r>
            <a:r>
              <a:rPr lang="en-US" dirty="0"/>
              <a:t>, </a:t>
            </a:r>
            <a:r>
              <a:rPr lang="en-US" dirty="0">
                <a:solidFill>
                  <a:srgbClr val="FF0000"/>
                </a:solidFill>
              </a:rPr>
              <a:t>facial deformation</a:t>
            </a:r>
            <a:r>
              <a:rPr lang="en-US" dirty="0"/>
              <a:t>, and </a:t>
            </a:r>
            <a:r>
              <a:rPr lang="en-US" dirty="0">
                <a:solidFill>
                  <a:srgbClr val="FF0000"/>
                </a:solidFill>
              </a:rPr>
              <a:t>orthopedic abnormalities</a:t>
            </a:r>
            <a:r>
              <a:rPr lang="en-US" dirty="0"/>
              <a:t>. Such complications are most likely when membrane rupture occurs at less than 23 weeks of gestation.</a:t>
            </a:r>
          </a:p>
          <a:p>
            <a:pPr marL="0" indent="0" algn="l">
              <a:buNone/>
            </a:pPr>
            <a:endParaRPr lang="en-US" dirty="0"/>
          </a:p>
          <a:p>
            <a:pPr marL="0" indent="0" algn="l">
              <a:buNone/>
            </a:pPr>
            <a:endParaRPr lang="ar-JO" dirty="0"/>
          </a:p>
        </p:txBody>
      </p:sp>
      <p:sp>
        <p:nvSpPr>
          <p:cNvPr id="4" name="Content Placeholder 2">
            <a:extLst>
              <a:ext uri="{FF2B5EF4-FFF2-40B4-BE49-F238E27FC236}">
                <a16:creationId xmlns:a16="http://schemas.microsoft.com/office/drawing/2014/main" id="{FB75CDD1-97F9-4577-9A09-2E62CECEAB95}"/>
              </a:ext>
            </a:extLst>
          </p:cNvPr>
          <p:cNvSpPr txBox="1">
            <a:spLocks/>
          </p:cNvSpPr>
          <p:nvPr/>
        </p:nvSpPr>
        <p:spPr>
          <a:xfrm>
            <a:off x="539552" y="4682331"/>
            <a:ext cx="78867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a:t>Maternal</a:t>
            </a:r>
            <a:r>
              <a:rPr lang="en-US"/>
              <a:t> — Approximately one-third of women with PPROM develop potentially serious infections, such as </a:t>
            </a:r>
            <a:r>
              <a:rPr lang="en-US">
                <a:solidFill>
                  <a:srgbClr val="FF0000"/>
                </a:solidFill>
              </a:rPr>
              <a:t>chorioamnionitis</a:t>
            </a:r>
            <a:r>
              <a:rPr lang="en-US"/>
              <a:t>, </a:t>
            </a:r>
            <a:r>
              <a:rPr lang="en-US">
                <a:solidFill>
                  <a:srgbClr val="FF0000"/>
                </a:solidFill>
              </a:rPr>
              <a:t>endometritis</a:t>
            </a:r>
            <a:r>
              <a:rPr lang="en-US"/>
              <a:t>, or </a:t>
            </a:r>
            <a:r>
              <a:rPr lang="en-US">
                <a:solidFill>
                  <a:srgbClr val="FF0000"/>
                </a:solidFill>
              </a:rPr>
              <a:t>septicemia</a:t>
            </a:r>
            <a:r>
              <a:rPr lang="en-US"/>
              <a:t>. </a:t>
            </a:r>
            <a:endParaRPr lang="ar-JO" dirty="0"/>
          </a:p>
        </p:txBody>
      </p:sp>
    </p:spTree>
    <p:extLst>
      <p:ext uri="{BB962C8B-B14F-4D97-AF65-F5344CB8AC3E}">
        <p14:creationId xmlns:p14="http://schemas.microsoft.com/office/powerpoint/2010/main" val="229774362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MANAGEMENT OF FUTURE PREGNANCIES</a:t>
            </a:r>
            <a:endParaRPr lang="ar-JO" dirty="0"/>
          </a:p>
        </p:txBody>
      </p:sp>
      <p:sp>
        <p:nvSpPr>
          <p:cNvPr id="3" name="Content Placeholder 2"/>
          <p:cNvSpPr>
            <a:spLocks noGrp="1"/>
          </p:cNvSpPr>
          <p:nvPr>
            <p:ph idx="1"/>
          </p:nvPr>
        </p:nvSpPr>
        <p:spPr/>
        <p:txBody>
          <a:bodyPr>
            <a:normAutofit/>
          </a:bodyPr>
          <a:lstStyle/>
          <a:p>
            <a:pPr marL="0" indent="0" algn="l">
              <a:buNone/>
            </a:pPr>
            <a:r>
              <a:rPr lang="en-US" sz="2100" dirty="0"/>
              <a:t>a history of PPROM is a strong risk factor for recurrence, so they suggest prophylactic progesterone supplementation for these women in future pregnancies.</a:t>
            </a:r>
          </a:p>
          <a:p>
            <a:pPr marL="0" indent="0" algn="l">
              <a:buNone/>
            </a:pPr>
            <a:r>
              <a:rPr lang="en-US" sz="2100" dirty="0"/>
              <a:t>PPROM may be related to cervical insufficiency in some cases. In future pregnancies, sonographic measurement of cervical length and placement of a cerclage if cervical length is &lt;25 mm before 24 weeks of gestation can reduce the risk of recurrent preterm birth.</a:t>
            </a:r>
            <a:endParaRPr lang="ar-JO" sz="2100" dirty="0"/>
          </a:p>
        </p:txBody>
      </p:sp>
    </p:spTree>
    <p:extLst>
      <p:ext uri="{BB962C8B-B14F-4D97-AF65-F5344CB8AC3E}">
        <p14:creationId xmlns:p14="http://schemas.microsoft.com/office/powerpoint/2010/main" val="421465540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025" y="1243616"/>
            <a:ext cx="8316533" cy="4452871"/>
          </a:xfrm>
        </p:spPr>
      </p:pic>
    </p:spTree>
    <p:extLst>
      <p:ext uri="{BB962C8B-B14F-4D97-AF65-F5344CB8AC3E}">
        <p14:creationId xmlns:p14="http://schemas.microsoft.com/office/powerpoint/2010/main" val="2178037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45734"/>
            <a:ext cx="8712967" cy="4023360"/>
          </a:xfrm>
        </p:spPr>
        <p:txBody>
          <a:bodyPr>
            <a:normAutofit/>
          </a:bodyPr>
          <a:lstStyle/>
          <a:p>
            <a:r>
              <a:rPr lang="en-US" sz="3200" b="1" dirty="0"/>
              <a:t>GENETIC FACTORS</a:t>
            </a:r>
            <a:endParaRPr lang="en-US" sz="3200" dirty="0"/>
          </a:p>
          <a:p>
            <a:pPr marL="0" indent="0">
              <a:buNone/>
            </a:pPr>
            <a:r>
              <a:rPr lang="en-US" dirty="0"/>
              <a:t>PTBs are more prevalent in some family pedigrees and racial groups, in women who were born preterm themselves, and in women with a first-degree female relative who had a PTB</a:t>
            </a:r>
          </a:p>
          <a:p>
            <a:pPr marL="0" indent="0">
              <a:buNone/>
            </a:pPr>
            <a:r>
              <a:rPr lang="en-US" sz="2800" b="1" dirty="0"/>
              <a:t>NON-HISPANIC BLACK RACE</a:t>
            </a:r>
            <a:endParaRPr lang="en-US" sz="2800" dirty="0"/>
          </a:p>
          <a:p>
            <a:pPr marL="0" indent="0">
              <a:buNone/>
            </a:pPr>
            <a:r>
              <a:rPr lang="en-US" sz="2800" b="1" dirty="0"/>
              <a:t>AGE</a:t>
            </a:r>
            <a:endParaRPr lang="en-US" b="1" dirty="0"/>
          </a:p>
          <a:p>
            <a:pPr marL="0" indent="0">
              <a:buNone/>
            </a:pPr>
            <a:r>
              <a:rPr lang="en-US" dirty="0"/>
              <a:t>The rate of PTB is higher at the extremes of maternal age</a:t>
            </a:r>
          </a:p>
        </p:txBody>
      </p:sp>
    </p:spTree>
    <p:extLst>
      <p:ext uri="{BB962C8B-B14F-4D97-AF65-F5344CB8AC3E}">
        <p14:creationId xmlns:p14="http://schemas.microsoft.com/office/powerpoint/2010/main" val="3765402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979712" y="1052736"/>
            <a:ext cx="518457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Black" pitchFamily="34" charset="0"/>
                <a:ea typeface="+mn-ea"/>
                <a:cs typeface="+mn-cs"/>
              </a:rPr>
              <a:t>CERVICAL SURGERY</a:t>
            </a:r>
            <a:endParaRPr kumimoji="0" lang="en-US" sz="3200" b="0" i="0" u="none" strike="noStrike" kern="1200" cap="none" spc="0" normalizeH="0" baseline="0" noProof="0" dirty="0">
              <a:ln>
                <a:noFill/>
              </a:ln>
              <a:solidFill>
                <a:prstClr val="black"/>
              </a:solidFill>
              <a:effectLst/>
              <a:uLnTx/>
              <a:uFillTx/>
              <a:latin typeface="Arial Black" pitchFamily="34" charset="0"/>
              <a:ea typeface="+mn-ea"/>
              <a:cs typeface="+mn-cs"/>
            </a:endParaRPr>
          </a:p>
        </p:txBody>
      </p:sp>
      <p:sp>
        <p:nvSpPr>
          <p:cNvPr id="5" name="مستطيل 4"/>
          <p:cNvSpPr/>
          <p:nvPr/>
        </p:nvSpPr>
        <p:spPr>
          <a:xfrm>
            <a:off x="0" y="1809302"/>
            <a:ext cx="9144000" cy="50167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1" i="0" u="none" strike="noStrike" kern="1200" cap="none" spc="0" normalizeH="0" baseline="0" noProof="0" dirty="0">
                <a:ln>
                  <a:noFill/>
                </a:ln>
                <a:solidFill>
                  <a:srgbClr val="2683C6"/>
                </a:solidFill>
                <a:effectLst/>
                <a:uLnTx/>
                <a:uFillTx/>
                <a:latin typeface="Calibri" panose="020F0502020204030204"/>
                <a:ea typeface="+mn-ea"/>
                <a:cs typeface="+mn-cs"/>
              </a:rPr>
              <a:t>Cold knife </a:t>
            </a:r>
            <a:r>
              <a:rPr kumimoji="0" lang="en-US" sz="2000" b="1" i="0" u="none" strike="noStrike" kern="1200" cap="none" spc="0" normalizeH="0" baseline="0" noProof="0" dirty="0" err="1">
                <a:ln>
                  <a:noFill/>
                </a:ln>
                <a:solidFill>
                  <a:srgbClr val="2683C6"/>
                </a:solidFill>
                <a:effectLst/>
                <a:uLnTx/>
                <a:uFillTx/>
                <a:latin typeface="Calibri" panose="020F0502020204030204"/>
                <a:ea typeface="+mn-ea"/>
                <a:cs typeface="+mn-cs"/>
              </a:rPr>
              <a:t>conization</a:t>
            </a:r>
            <a:r>
              <a:rPr kumimoji="0" lang="en-US" sz="2000" b="1" i="0" u="none" strike="noStrike" kern="1200" cap="none" spc="0" normalizeH="0" baseline="0" noProof="0" dirty="0">
                <a:ln>
                  <a:noFill/>
                </a:ln>
                <a:solidFill>
                  <a:srgbClr val="2683C6"/>
                </a:solidFill>
                <a:effectLst/>
                <a:uLnTx/>
                <a:uFillTx/>
                <a:latin typeface="Calibri" panose="020F0502020204030204"/>
                <a:ea typeface="+mn-ea"/>
                <a:cs typeface="+mn-cs"/>
              </a:rPr>
              <a:t> and loop electrosurgical excision procedures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for treatment of cervical intraepithelial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neoplasia</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have been associated with increased risks for late miscarriage and PTB.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Possible mechanisms include loss of tensile strength from loss of cervical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stroma</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increased susceptibility for infection from loss of cervical glands, and loss of cervical plasticity from cervical scarring.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*Intervention: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-Women undergoing treatment of cervical IEN should have the procedure that best diagnoses or prevents cervical cancer and also incurs the lowest risk of reproductive effects.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-Although women who have undergone cervical surgery may develop cervical insufficiency, the pregnancy course and outcome need to be evaluated before making this diagnosis. We perform a single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transvaginal</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ultrasound measurement of cervical length measurement at 18 to 24 weeks in all women and treat those with a short cervix (≤25 mm) and no prior PTB with vaginal </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progesterone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supplementation.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395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Autofit/>
          </a:bodyPr>
          <a:lstStyle/>
          <a:p>
            <a:r>
              <a:rPr lang="en-US" sz="2800" b="1" dirty="0">
                <a:latin typeface="Arial Black" pitchFamily="34" charset="0"/>
              </a:rPr>
              <a:t>UTERINE MALFORMATIONS</a:t>
            </a:r>
            <a:br>
              <a:rPr lang="en-US" sz="2800" b="1" dirty="0"/>
            </a:br>
            <a:endParaRPr lang="en-US" sz="2800" b="1" dirty="0"/>
          </a:p>
        </p:txBody>
      </p:sp>
      <p:sp>
        <p:nvSpPr>
          <p:cNvPr id="3" name="عنصر نائب للمحتوى 2"/>
          <p:cNvSpPr>
            <a:spLocks noGrp="1"/>
          </p:cNvSpPr>
          <p:nvPr>
            <p:ph idx="1"/>
          </p:nvPr>
        </p:nvSpPr>
        <p:spPr>
          <a:xfrm>
            <a:off x="0" y="440668"/>
            <a:ext cx="9144000" cy="2700300"/>
          </a:xfrm>
        </p:spPr>
        <p:style>
          <a:lnRef idx="2">
            <a:schemeClr val="accent6"/>
          </a:lnRef>
          <a:fillRef idx="1">
            <a:schemeClr val="lt1"/>
          </a:fillRef>
          <a:effectRef idx="0">
            <a:schemeClr val="accent6"/>
          </a:effectRef>
          <a:fontRef idx="minor">
            <a:schemeClr val="dk1"/>
          </a:fontRef>
        </p:style>
        <p:txBody>
          <a:bodyPr>
            <a:normAutofit fontScale="25000" lnSpcReduction="20000"/>
          </a:bodyPr>
          <a:lstStyle/>
          <a:p>
            <a:endParaRPr lang="en-US" dirty="0"/>
          </a:p>
          <a:p>
            <a:pPr>
              <a:buNone/>
            </a:pPr>
            <a:r>
              <a:rPr lang="en-US" dirty="0">
                <a:solidFill>
                  <a:schemeClr val="accent2"/>
                </a:solidFill>
              </a:rPr>
              <a:t> </a:t>
            </a:r>
            <a:r>
              <a:rPr lang="en-US" sz="6400" b="1" dirty="0">
                <a:solidFill>
                  <a:schemeClr val="accent2"/>
                </a:solidFill>
              </a:rPr>
              <a:t>1-Congenital </a:t>
            </a:r>
          </a:p>
          <a:p>
            <a:pPr>
              <a:buNone/>
            </a:pPr>
            <a:r>
              <a:rPr lang="en-US" sz="6400" b="1" dirty="0"/>
              <a:t>Intervention:</a:t>
            </a:r>
          </a:p>
          <a:p>
            <a:pPr>
              <a:buNone/>
            </a:pPr>
            <a:r>
              <a:rPr lang="en-US" sz="6400" b="1" dirty="0"/>
              <a:t>-Surgical correction of the abnormality may reduce the risk for PTB. </a:t>
            </a:r>
          </a:p>
          <a:p>
            <a:endParaRPr lang="en-US" sz="6400" b="1" dirty="0"/>
          </a:p>
          <a:p>
            <a:pPr>
              <a:buNone/>
            </a:pPr>
            <a:r>
              <a:rPr lang="en-US" sz="6400" b="1" dirty="0">
                <a:solidFill>
                  <a:schemeClr val="accent2"/>
                </a:solidFill>
              </a:rPr>
              <a:t>2-Acquired</a:t>
            </a:r>
            <a:r>
              <a:rPr lang="en-US" sz="6400" b="1" dirty="0"/>
              <a:t> : A large fibroid (</a:t>
            </a:r>
            <a:r>
              <a:rPr lang="en-US" sz="6400" b="1" dirty="0" err="1"/>
              <a:t>ie</a:t>
            </a:r>
            <a:r>
              <a:rPr lang="en-US" sz="6400" b="1" dirty="0"/>
              <a:t>, ≥5 to 6 cm) or multiple fibroids appear to be the most important risk factors for PTB; a </a:t>
            </a:r>
            <a:r>
              <a:rPr lang="en-US" sz="6400" b="1" dirty="0" err="1"/>
              <a:t>submucosal</a:t>
            </a:r>
            <a:r>
              <a:rPr lang="en-US" sz="6400" b="1" dirty="0"/>
              <a:t> location is the most important risk factor for pregnancy loss. </a:t>
            </a:r>
          </a:p>
          <a:p>
            <a:pPr>
              <a:buNone/>
            </a:pPr>
            <a:r>
              <a:rPr lang="en-US" sz="6400" b="1" dirty="0"/>
              <a:t>*Intervention:</a:t>
            </a:r>
          </a:p>
          <a:p>
            <a:pPr>
              <a:buNone/>
            </a:pPr>
            <a:r>
              <a:rPr lang="en-US" sz="6400" b="1" dirty="0"/>
              <a:t>-</a:t>
            </a:r>
            <a:r>
              <a:rPr lang="en-US" sz="6400" b="1" dirty="0" err="1"/>
              <a:t>Myomectomy</a:t>
            </a:r>
            <a:r>
              <a:rPr lang="en-US" sz="6400" b="1" dirty="0"/>
              <a:t> before pregnancy may be indicated in women with pregnancy loss or early PTB.</a:t>
            </a:r>
          </a:p>
        </p:txBody>
      </p:sp>
      <p:sp>
        <p:nvSpPr>
          <p:cNvPr id="4" name="مستطيل 3"/>
          <p:cNvSpPr/>
          <p:nvPr/>
        </p:nvSpPr>
        <p:spPr>
          <a:xfrm>
            <a:off x="1547664" y="3390336"/>
            <a:ext cx="655272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Black" pitchFamily="34" charset="0"/>
                <a:ea typeface="+mn-ea"/>
                <a:cs typeface="+mn-cs"/>
              </a:rPr>
              <a:t>CHRONIC MEDICAL DISORDERS</a:t>
            </a:r>
          </a:p>
        </p:txBody>
      </p:sp>
      <p:sp>
        <p:nvSpPr>
          <p:cNvPr id="5" name="مستطيل 4"/>
          <p:cNvSpPr/>
          <p:nvPr/>
        </p:nvSpPr>
        <p:spPr>
          <a:xfrm>
            <a:off x="12488" y="4077072"/>
            <a:ext cx="9131512"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associated with maternal or fetal complications necessitating medically indicated PTB as well as an increased risk for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sPTB</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*Examples include women with hypertension, renal insufficiency, type 1 diabetes mellitus, some autoimmune diseases, and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nonphysiologic</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anemia.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*Both depression and exposure to SSRI have been associated with an increased risk of PTB.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*Intervention: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-Preconception identification and optimization of chronic medical diseases, such as diabetes and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hypertension,depression</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can improve maternal health and pregnancy outcome. </a:t>
            </a:r>
          </a:p>
        </p:txBody>
      </p:sp>
    </p:spTree>
    <p:extLst>
      <p:ext uri="{BB962C8B-B14F-4D97-AF65-F5344CB8AC3E}">
        <p14:creationId xmlns:p14="http://schemas.microsoft.com/office/powerpoint/2010/main" val="2235974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14247" y="2989694"/>
            <a:ext cx="5329070" cy="634082"/>
          </a:xfrm>
        </p:spPr>
        <p:txBody>
          <a:bodyPr>
            <a:noAutofit/>
          </a:bodyPr>
          <a:lstStyle/>
          <a:p>
            <a:r>
              <a:rPr lang="en-US" sz="2800" dirty="0">
                <a:latin typeface="Arial Black" pitchFamily="34" charset="0"/>
              </a:rPr>
              <a:t>MULTIFETAL GESTATION</a:t>
            </a:r>
            <a:br>
              <a:rPr lang="en-US" sz="3200" dirty="0"/>
            </a:br>
            <a:endParaRPr lang="en-US" sz="3200" dirty="0"/>
          </a:p>
        </p:txBody>
      </p:sp>
      <p:sp>
        <p:nvSpPr>
          <p:cNvPr id="3" name="عنصر نائب للمحتوى 2"/>
          <p:cNvSpPr>
            <a:spLocks noGrp="1"/>
          </p:cNvSpPr>
          <p:nvPr>
            <p:ph idx="1"/>
          </p:nvPr>
        </p:nvSpPr>
        <p:spPr>
          <a:xfrm>
            <a:off x="0" y="3415010"/>
            <a:ext cx="9144000" cy="2894310"/>
          </a:xfrm>
        </p:spPr>
        <p:style>
          <a:lnRef idx="2">
            <a:schemeClr val="accent6"/>
          </a:lnRef>
          <a:fillRef idx="1">
            <a:schemeClr val="lt1"/>
          </a:fillRef>
          <a:effectRef idx="0">
            <a:schemeClr val="accent6"/>
          </a:effectRef>
          <a:fontRef idx="minor">
            <a:schemeClr val="dk1"/>
          </a:fontRef>
        </p:style>
        <p:txBody>
          <a:bodyPr>
            <a:noAutofit/>
          </a:bodyPr>
          <a:lstStyle/>
          <a:p>
            <a:pPr>
              <a:buNone/>
            </a:pPr>
            <a:r>
              <a:rPr lang="en-US" sz="1800" b="1" dirty="0"/>
              <a:t>*</a:t>
            </a:r>
            <a:r>
              <a:rPr lang="en-US" sz="2000" b="1" dirty="0" err="1"/>
              <a:t>Multifetal</a:t>
            </a:r>
            <a:r>
              <a:rPr lang="en-US" sz="2000" b="1" dirty="0"/>
              <a:t> gestation accounts for only 2-3% of all births but </a:t>
            </a:r>
            <a:r>
              <a:rPr lang="en-US" sz="2000" b="1" dirty="0">
                <a:solidFill>
                  <a:schemeClr val="accent2"/>
                </a:solidFill>
              </a:rPr>
              <a:t>17%</a:t>
            </a:r>
            <a:r>
              <a:rPr lang="en-US" sz="2000" b="1" dirty="0"/>
              <a:t> of births before 37 weeks of gestation and </a:t>
            </a:r>
            <a:r>
              <a:rPr lang="en-US" sz="2000" b="1" dirty="0">
                <a:solidFill>
                  <a:schemeClr val="accent2"/>
                </a:solidFill>
              </a:rPr>
              <a:t>23% </a:t>
            </a:r>
            <a:r>
              <a:rPr lang="en-US" sz="2000" b="1" dirty="0"/>
              <a:t>of births before 32 weeks.                                                                                                                                  </a:t>
            </a:r>
          </a:p>
          <a:p>
            <a:pPr>
              <a:buNone/>
            </a:pPr>
            <a:endParaRPr lang="en-US" sz="2000" b="1" dirty="0"/>
          </a:p>
          <a:p>
            <a:pPr>
              <a:buNone/>
            </a:pPr>
            <a:r>
              <a:rPr lang="en-US" sz="2000" b="1" dirty="0"/>
              <a:t>*Intervention:</a:t>
            </a:r>
          </a:p>
          <a:p>
            <a:pPr>
              <a:buNone/>
            </a:pPr>
            <a:r>
              <a:rPr lang="en-US" sz="2000" b="1" dirty="0"/>
              <a:t>-Prevention and reduction of </a:t>
            </a:r>
            <a:r>
              <a:rPr lang="en-US" sz="2000" b="1" dirty="0" err="1"/>
              <a:t>multifetal</a:t>
            </a:r>
            <a:r>
              <a:rPr lang="en-US" sz="2000" b="1" dirty="0"/>
              <a:t> gestations, particularly high-order </a:t>
            </a:r>
            <a:r>
              <a:rPr lang="en-US" sz="2000" b="1" dirty="0" err="1"/>
              <a:t>multifetal</a:t>
            </a:r>
            <a:r>
              <a:rPr lang="en-US" sz="2000" b="1" dirty="0"/>
              <a:t> gestations, appear to improve neonatal outcome</a:t>
            </a:r>
          </a:p>
        </p:txBody>
      </p:sp>
      <p:sp>
        <p:nvSpPr>
          <p:cNvPr id="4" name="عنصر نائب للمحتوى 2"/>
          <p:cNvSpPr txBox="1">
            <a:spLocks/>
          </p:cNvSpPr>
          <p:nvPr/>
        </p:nvSpPr>
        <p:spPr>
          <a:xfrm>
            <a:off x="0" y="810290"/>
            <a:ext cx="9144000" cy="165618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higher risk for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sPTB</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even in the absence of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multifetal</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gestation. The increased risk may be related to baseline maternal factors related to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subfertility</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and/or factors related to assisted reproduction procedures.</a:t>
            </a:r>
          </a:p>
        </p:txBody>
      </p:sp>
      <p:sp>
        <p:nvSpPr>
          <p:cNvPr id="5" name="مستطيل 4"/>
          <p:cNvSpPr/>
          <p:nvPr/>
        </p:nvSpPr>
        <p:spPr>
          <a:xfrm>
            <a:off x="1907226" y="287070"/>
            <a:ext cx="552773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Black" pitchFamily="34" charset="0"/>
                <a:ea typeface="+mn-ea"/>
                <a:cs typeface="+mn-cs"/>
              </a:rPr>
              <a:t>ASSISTED REPRODUCTION</a:t>
            </a:r>
            <a:endParaRPr kumimoji="0" lang="en-US" sz="2800" b="0" i="0" u="none" strike="noStrike" kern="1200" cap="none" spc="0" normalizeH="0" baseline="0" noProof="0" dirty="0">
              <a:ln>
                <a:noFill/>
              </a:ln>
              <a:solidFill>
                <a:prstClr val="black"/>
              </a:solidFill>
              <a:effectLst/>
              <a:uLnTx/>
              <a:uFillTx/>
              <a:latin typeface="Arial Black" pitchFamily="34" charset="0"/>
              <a:ea typeface="+mn-ea"/>
              <a:cs typeface="+mn-cs"/>
            </a:endParaRPr>
          </a:p>
        </p:txBody>
      </p:sp>
    </p:spTree>
    <p:extLst>
      <p:ext uri="{BB962C8B-B14F-4D97-AF65-F5344CB8AC3E}">
        <p14:creationId xmlns:p14="http://schemas.microsoft.com/office/powerpoint/2010/main" val="3546655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288" y="404664"/>
            <a:ext cx="9144000" cy="1280517"/>
          </a:xfrm>
        </p:spPr>
        <p:txBody>
          <a:bodyPr>
            <a:normAutofit/>
          </a:bodyPr>
          <a:lstStyle/>
          <a:p>
            <a:pPr algn="ctr"/>
            <a:r>
              <a:rPr lang="en-US" sz="3600" dirty="0">
                <a:latin typeface="Arial Black" pitchFamily="34" charset="0"/>
              </a:rPr>
              <a:t>VAGINAL BLEEDING IN EARLY PREGNANCY</a:t>
            </a:r>
            <a:endParaRPr lang="en-US" dirty="0"/>
          </a:p>
        </p:txBody>
      </p:sp>
      <p:sp>
        <p:nvSpPr>
          <p:cNvPr id="3" name="عنصر نائب للمحتوى 2"/>
          <p:cNvSpPr>
            <a:spLocks noGrp="1"/>
          </p:cNvSpPr>
          <p:nvPr>
            <p:ph idx="1"/>
          </p:nvPr>
        </p:nvSpPr>
        <p:spPr>
          <a:xfrm>
            <a:off x="9288" y="1848954"/>
            <a:ext cx="9125423" cy="3960440"/>
          </a:xfrm>
        </p:spPr>
        <p:style>
          <a:lnRef idx="2">
            <a:schemeClr val="accent6"/>
          </a:lnRef>
          <a:fillRef idx="1">
            <a:schemeClr val="lt1"/>
          </a:fillRef>
          <a:effectRef idx="0">
            <a:schemeClr val="accent6"/>
          </a:effectRef>
          <a:fontRef idx="minor">
            <a:schemeClr val="dk1"/>
          </a:fontRef>
        </p:style>
        <p:txBody>
          <a:bodyPr>
            <a:noAutofit/>
          </a:bodyPr>
          <a:lstStyle/>
          <a:p>
            <a:pPr>
              <a:buNone/>
            </a:pPr>
            <a:r>
              <a:rPr lang="en-US" sz="2400" dirty="0"/>
              <a:t>*Early pregnancy bleeding is often due to </a:t>
            </a:r>
            <a:r>
              <a:rPr lang="en-US" sz="2400" dirty="0" err="1"/>
              <a:t>decidual</a:t>
            </a:r>
            <a:r>
              <a:rPr lang="en-US" sz="2400" dirty="0"/>
              <a:t> hemorrhage and associated with an increased risk for both subsequent </a:t>
            </a:r>
            <a:r>
              <a:rPr lang="en-US" sz="2400" dirty="0" err="1"/>
              <a:t>sPTB</a:t>
            </a:r>
            <a:r>
              <a:rPr lang="en-US" sz="2400" dirty="0"/>
              <a:t> and indicated PTB. first-trimester bleeding were at increased risk for preterm </a:t>
            </a:r>
            <a:r>
              <a:rPr lang="en-US" sz="2400" dirty="0" err="1"/>
              <a:t>prelabor</a:t>
            </a:r>
            <a:r>
              <a:rPr lang="en-US" sz="2400" dirty="0"/>
              <a:t> rupture of membranes (PPROM) and placental abruption  and severe preeclampsia .  -</a:t>
            </a:r>
          </a:p>
          <a:p>
            <a:pPr>
              <a:buNone/>
            </a:pPr>
            <a:r>
              <a:rPr lang="en-US" sz="2400" dirty="0"/>
              <a:t>*Intervention:</a:t>
            </a:r>
          </a:p>
          <a:p>
            <a:pPr>
              <a:buNone/>
            </a:pPr>
            <a:r>
              <a:rPr lang="en-US" sz="2400" dirty="0"/>
              <a:t>-Women with a history of PTB may be treated with progesterone to prevent recurrence in a subsequent pregnancy. women who have vaginal bleeding/abruption in the subsequent pregnancy still appear to respond to </a:t>
            </a:r>
            <a:r>
              <a:rPr lang="en-US" sz="2400" dirty="0" err="1"/>
              <a:t>hydroxyprogesterone</a:t>
            </a:r>
            <a:r>
              <a:rPr lang="en-US" sz="2400" dirty="0"/>
              <a:t> </a:t>
            </a:r>
            <a:r>
              <a:rPr lang="en-US" sz="2400" dirty="0" err="1"/>
              <a:t>caproate</a:t>
            </a:r>
            <a:r>
              <a:rPr lang="en-US" sz="2400" dirty="0"/>
              <a:t> prophylaxis in that pregnancy </a:t>
            </a:r>
          </a:p>
        </p:txBody>
      </p:sp>
    </p:spTree>
    <p:extLst>
      <p:ext uri="{BB962C8B-B14F-4D97-AF65-F5344CB8AC3E}">
        <p14:creationId xmlns:p14="http://schemas.microsoft.com/office/powerpoint/2010/main" val="50306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fontScale="90000"/>
          </a:bodyPr>
          <a:lstStyle/>
          <a:p>
            <a:r>
              <a:rPr lang="en-US" sz="3200" dirty="0">
                <a:latin typeface="Arial Black" pitchFamily="34" charset="0"/>
              </a:rPr>
              <a:t>SHORT CERVIX</a:t>
            </a:r>
            <a:br>
              <a:rPr lang="en-US" sz="3200" dirty="0"/>
            </a:br>
            <a:endParaRPr lang="en-US" sz="3200" dirty="0"/>
          </a:p>
        </p:txBody>
      </p:sp>
      <p:sp>
        <p:nvSpPr>
          <p:cNvPr id="3" name="عنصر نائب للمحتوى 2"/>
          <p:cNvSpPr>
            <a:spLocks noGrp="1"/>
          </p:cNvSpPr>
          <p:nvPr>
            <p:ph idx="1"/>
          </p:nvPr>
        </p:nvSpPr>
        <p:spPr>
          <a:xfrm>
            <a:off x="0" y="610696"/>
            <a:ext cx="9144000" cy="2890312"/>
          </a:xfrm>
        </p:spPr>
        <p:style>
          <a:lnRef idx="2">
            <a:schemeClr val="accent6"/>
          </a:lnRef>
          <a:fillRef idx="1">
            <a:schemeClr val="lt1"/>
          </a:fillRef>
          <a:effectRef idx="0">
            <a:schemeClr val="accent6"/>
          </a:effectRef>
          <a:fontRef idx="minor">
            <a:schemeClr val="dk1"/>
          </a:fontRef>
        </p:style>
        <p:txBody>
          <a:bodyPr>
            <a:noAutofit/>
          </a:bodyPr>
          <a:lstStyle/>
          <a:p>
            <a:pPr>
              <a:buNone/>
            </a:pPr>
            <a:r>
              <a:rPr lang="en-US" sz="1600" b="1" dirty="0"/>
              <a:t>*cervical length measured by TVUS at 16 to 28 weeks of gestation</a:t>
            </a:r>
          </a:p>
          <a:p>
            <a:pPr>
              <a:buNone/>
            </a:pPr>
            <a:r>
              <a:rPr lang="en-US" sz="1600" b="1" dirty="0"/>
              <a:t>*Intervention:</a:t>
            </a:r>
          </a:p>
          <a:p>
            <a:pPr>
              <a:buNone/>
            </a:pPr>
            <a:r>
              <a:rPr lang="en-US" sz="1600" b="1" dirty="0"/>
              <a:t>-For women with singleton pregnancies and no history of prior PTB, we suggest screening for a short cervix (≤25 mm) with a single examination at 14 to 24 weeks, which can be performed in conjunction with the fetal anatomic survey ultrasound examination. Progesterone supplementation in this population reduces the risk for PTB</a:t>
            </a:r>
          </a:p>
          <a:p>
            <a:pPr>
              <a:buNone/>
            </a:pPr>
            <a:r>
              <a:rPr lang="en-US" sz="1600" b="1" dirty="0"/>
              <a:t>-For women with singleton pregnancies and a history of prior PTB, we suggest serial measurements of cervical length, </a:t>
            </a:r>
            <a:r>
              <a:rPr lang="en-US" sz="1600" b="1" dirty="0" err="1"/>
              <a:t>Cerclage</a:t>
            </a:r>
            <a:r>
              <a:rPr lang="en-US" sz="1600" b="1" dirty="0"/>
              <a:t> may be indicated for those who develop a short cervix despite progesterone supplementation. </a:t>
            </a:r>
          </a:p>
        </p:txBody>
      </p:sp>
      <p:sp>
        <p:nvSpPr>
          <p:cNvPr id="4" name="عنصر نائب للمحتوى 2"/>
          <p:cNvSpPr txBox="1">
            <a:spLocks/>
          </p:cNvSpPr>
          <p:nvPr/>
        </p:nvSpPr>
        <p:spPr>
          <a:xfrm>
            <a:off x="28816" y="4365104"/>
            <a:ext cx="9115184" cy="1916832"/>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-Cervical dilation ≥1 cm before 24 weeks of gestation is associated with an increased risk of PTB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*Intervention:</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 women with cervical insufficiency based on physical examination,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cerclage</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placement has been associated with a significant increase in prolongation of pregnancy and neonatal survival compared with expectant management</a:t>
            </a:r>
          </a:p>
        </p:txBody>
      </p:sp>
      <p:sp>
        <p:nvSpPr>
          <p:cNvPr id="5" name="مستطيل 4"/>
          <p:cNvSpPr/>
          <p:nvPr/>
        </p:nvSpPr>
        <p:spPr>
          <a:xfrm>
            <a:off x="2699792" y="3575456"/>
            <a:ext cx="3888432" cy="523220"/>
          </a:xfrm>
          <a:prstGeom prst="rect">
            <a:avLst/>
          </a:prstGeom>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Black" pitchFamily="34" charset="0"/>
                <a:ea typeface="+mn-ea"/>
                <a:cs typeface="+mn-cs"/>
              </a:rPr>
              <a:t>DILATED CERVIX</a:t>
            </a:r>
          </a:p>
        </p:txBody>
      </p:sp>
    </p:spTree>
    <p:extLst>
      <p:ext uri="{BB962C8B-B14F-4D97-AF65-F5344CB8AC3E}">
        <p14:creationId xmlns:p14="http://schemas.microsoft.com/office/powerpoint/2010/main" val="185363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latin typeface="Arial Black" pitchFamily="34" charset="0"/>
              </a:rPr>
              <a:t>Contents</a:t>
            </a:r>
            <a:r>
              <a:rPr lang="en-US" dirty="0"/>
              <a:t> </a:t>
            </a:r>
          </a:p>
        </p:txBody>
      </p:sp>
      <p:sp>
        <p:nvSpPr>
          <p:cNvPr id="3" name="عنصر نائب للمحتوى 2"/>
          <p:cNvSpPr>
            <a:spLocks noGrp="1"/>
          </p:cNvSpPr>
          <p:nvPr>
            <p:ph idx="1"/>
          </p:nvPr>
        </p:nvSpPr>
        <p:spPr/>
        <p:txBody>
          <a:bodyPr>
            <a:normAutofit fontScale="92500" lnSpcReduction="10000"/>
          </a:bodyPr>
          <a:lstStyle/>
          <a:p>
            <a:pPr>
              <a:buNone/>
            </a:pPr>
            <a:r>
              <a:rPr lang="en-US" b="1" dirty="0">
                <a:latin typeface="Arial Black" pitchFamily="34" charset="0"/>
              </a:rPr>
              <a:t>-Definition and Incidence</a:t>
            </a:r>
          </a:p>
          <a:p>
            <a:pPr>
              <a:buNone/>
            </a:pPr>
            <a:r>
              <a:rPr lang="en-US" b="1" dirty="0">
                <a:latin typeface="Arial Black" pitchFamily="34" charset="0"/>
              </a:rPr>
              <a:t>-Pathogenesis</a:t>
            </a:r>
          </a:p>
          <a:p>
            <a:pPr>
              <a:buNone/>
            </a:pPr>
            <a:r>
              <a:rPr lang="en-US" b="1" dirty="0">
                <a:latin typeface="Arial Black" pitchFamily="34" charset="0"/>
              </a:rPr>
              <a:t>-Risk factors</a:t>
            </a:r>
          </a:p>
          <a:p>
            <a:pPr>
              <a:buNone/>
            </a:pPr>
            <a:r>
              <a:rPr lang="en-US" b="1" dirty="0">
                <a:latin typeface="Arial Black" pitchFamily="34" charset="0"/>
              </a:rPr>
              <a:t>-Clinical findings</a:t>
            </a:r>
          </a:p>
          <a:p>
            <a:pPr>
              <a:buNone/>
            </a:pPr>
            <a:r>
              <a:rPr lang="en-US" b="1" dirty="0">
                <a:latin typeface="Arial Black" pitchFamily="34" charset="0"/>
              </a:rPr>
              <a:t>-Diagnostic evaluation</a:t>
            </a:r>
          </a:p>
          <a:p>
            <a:pPr>
              <a:buNone/>
            </a:pPr>
            <a:r>
              <a:rPr lang="en-US" b="1" dirty="0">
                <a:latin typeface="Arial Black" pitchFamily="34" charset="0"/>
              </a:rPr>
              <a:t>-Diagnosis </a:t>
            </a:r>
          </a:p>
          <a:p>
            <a:pPr>
              <a:buNone/>
            </a:pPr>
            <a:r>
              <a:rPr lang="en-US" b="1" dirty="0">
                <a:latin typeface="Arial Black" pitchFamily="34" charset="0"/>
              </a:rPr>
              <a:t>-Our Approach to treatment</a:t>
            </a:r>
          </a:p>
          <a:p>
            <a:pPr>
              <a:buNone/>
            </a:pPr>
            <a:r>
              <a:rPr lang="en-US" b="1" dirty="0">
                <a:latin typeface="Arial Black" pitchFamily="34" charset="0"/>
              </a:rPr>
              <a:t>-</a:t>
            </a:r>
            <a:r>
              <a:rPr lang="en-US" b="1" dirty="0" err="1">
                <a:latin typeface="Arial Black" pitchFamily="34" charset="0"/>
              </a:rPr>
              <a:t>Tocolytics</a:t>
            </a:r>
            <a:endParaRPr lang="en-US" b="1" dirty="0">
              <a:latin typeface="Arial Black" pitchFamily="34" charset="0"/>
            </a:endParaRPr>
          </a:p>
          <a:p>
            <a:pPr>
              <a:buNone/>
            </a:pPr>
            <a:r>
              <a:rPr lang="en-US" b="1" dirty="0">
                <a:latin typeface="Arial Black" pitchFamily="34" charset="0"/>
              </a:rPr>
              <a:t>-Management after cessation of contraction</a:t>
            </a:r>
          </a:p>
          <a:p>
            <a:pPr>
              <a:buNone/>
            </a:pPr>
            <a:r>
              <a:rPr lang="en-US" b="1" dirty="0">
                <a:latin typeface="Arial Black" pitchFamily="34" charset="0"/>
              </a:rPr>
              <a:t>-Prevention </a:t>
            </a:r>
          </a:p>
        </p:txBody>
      </p:sp>
      <p:pic>
        <p:nvPicPr>
          <p:cNvPr id="1026" name="Picture 2" descr="Treatment of Preterm Labor: Terbuta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075" y="1737361"/>
            <a:ext cx="3899925"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06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7" name="Picture 7"/>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33791" cy="6309320"/>
          </a:xfrm>
          <a:prstGeom prst="rect">
            <a:avLst/>
          </a:prstGeom>
          <a:noFill/>
          <a:ln>
            <a:noFill/>
          </a:ln>
          <a:effectLst/>
          <a:scene3d>
            <a:camera prst="orthographicFront"/>
            <a:lightRig rig="threePt" dir="t"/>
          </a:scene3d>
          <a:sp3d contourW="63500">
            <a:contourClr>
              <a:schemeClr val="accent4">
                <a:lumMod val="60000"/>
                <a:lumOff val="4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5257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24036" y="764704"/>
            <a:ext cx="8229600" cy="648072"/>
          </a:xfrm>
        </p:spPr>
        <p:txBody>
          <a:bodyPr>
            <a:normAutofit fontScale="90000"/>
          </a:bodyPr>
          <a:lstStyle/>
          <a:p>
            <a:pPr algn="ctr"/>
            <a:r>
              <a:rPr lang="en-US" sz="4000" b="1" dirty="0">
                <a:latin typeface="Arial Black" pitchFamily="34" charset="0"/>
              </a:rPr>
              <a:t>Infections</a:t>
            </a:r>
            <a:br>
              <a:rPr lang="en-US" dirty="0"/>
            </a:br>
            <a:endParaRPr lang="en-US" dirty="0"/>
          </a:p>
        </p:txBody>
      </p:sp>
      <p:sp>
        <p:nvSpPr>
          <p:cNvPr id="3" name="عنصر نائب للمحتوى 2"/>
          <p:cNvSpPr>
            <a:spLocks noGrp="1"/>
          </p:cNvSpPr>
          <p:nvPr>
            <p:ph idx="1"/>
          </p:nvPr>
        </p:nvSpPr>
        <p:spPr>
          <a:xfrm>
            <a:off x="0" y="1600200"/>
            <a:ext cx="9144000" cy="4709120"/>
          </a:xfrm>
        </p:spPr>
        <p:style>
          <a:lnRef idx="2">
            <a:schemeClr val="accent6"/>
          </a:lnRef>
          <a:fillRef idx="1">
            <a:schemeClr val="lt1"/>
          </a:fillRef>
          <a:effectRef idx="0">
            <a:schemeClr val="accent6"/>
          </a:effectRef>
          <a:fontRef idx="minor">
            <a:schemeClr val="dk1"/>
          </a:fontRef>
        </p:style>
        <p:txBody>
          <a:bodyPr>
            <a:normAutofit/>
          </a:bodyPr>
          <a:lstStyle/>
          <a:p>
            <a:pPr>
              <a:buNone/>
            </a:pPr>
            <a:r>
              <a:rPr lang="en-US" b="1" dirty="0"/>
              <a:t>*association between infection/inflammation and PTB, most likely mediated by prostaglandins</a:t>
            </a:r>
            <a:endParaRPr lang="ar-JO" b="1" dirty="0"/>
          </a:p>
          <a:p>
            <a:pPr>
              <a:buNone/>
            </a:pPr>
            <a:endParaRPr lang="en-US" b="1" dirty="0"/>
          </a:p>
          <a:p>
            <a:pPr marL="0" indent="0">
              <a:buNone/>
            </a:pPr>
            <a:r>
              <a:rPr lang="en-US" b="1" dirty="0">
                <a:solidFill>
                  <a:schemeClr val="accent2"/>
                </a:solidFill>
              </a:rPr>
              <a:t>1-Asymptomatic </a:t>
            </a:r>
            <a:r>
              <a:rPr lang="en-US" b="1" dirty="0" err="1">
                <a:solidFill>
                  <a:schemeClr val="accent2"/>
                </a:solidFill>
              </a:rPr>
              <a:t>bacteriuria</a:t>
            </a:r>
            <a:r>
              <a:rPr lang="en-US" b="1" dirty="0">
                <a:solidFill>
                  <a:schemeClr val="accent2"/>
                </a:solidFill>
              </a:rPr>
              <a:t> </a:t>
            </a:r>
          </a:p>
          <a:p>
            <a:pPr marL="0" indent="0">
              <a:buNone/>
            </a:pPr>
            <a:r>
              <a:rPr lang="en-US" b="1" dirty="0"/>
              <a:t>*Intervention:</a:t>
            </a:r>
          </a:p>
          <a:p>
            <a:pPr marL="0" indent="0">
              <a:buNone/>
            </a:pPr>
            <a:r>
              <a:rPr lang="en-US" b="1" dirty="0"/>
              <a:t>-1st trimester urine culture should be performed on all pregnant women , and regular antenatal screening is recommended for women at high risk for asymptomatic </a:t>
            </a:r>
            <a:r>
              <a:rPr lang="en-US" b="1" dirty="0" err="1"/>
              <a:t>bacteriuria</a:t>
            </a:r>
            <a:r>
              <a:rPr lang="en-US" b="1" dirty="0"/>
              <a:t> (</a:t>
            </a:r>
            <a:r>
              <a:rPr lang="en-US" b="1" dirty="0" err="1"/>
              <a:t>eg</a:t>
            </a:r>
            <a:r>
              <a:rPr lang="en-US" b="1" dirty="0"/>
              <a:t>, women with sickle cell trait, recurrent urinary tract infections, diabetes mellitus, underlying renal disease). </a:t>
            </a:r>
          </a:p>
          <a:p>
            <a:pPr marL="0" indent="0">
              <a:buNone/>
            </a:pPr>
            <a:r>
              <a:rPr lang="en-US" b="1" dirty="0"/>
              <a:t>-Pregnant women with asymptomatic </a:t>
            </a:r>
            <a:r>
              <a:rPr lang="en-US" b="1" dirty="0" err="1"/>
              <a:t>bacteriuria</a:t>
            </a:r>
            <a:r>
              <a:rPr lang="en-US" b="1" dirty="0"/>
              <a:t> should be treated with antibiotics to reduce their risk of developing pyelonephritis and possibly to reduce the risk of PTB.</a:t>
            </a:r>
          </a:p>
        </p:txBody>
      </p:sp>
    </p:spTree>
    <p:extLst>
      <p:ext uri="{BB962C8B-B14F-4D97-AF65-F5344CB8AC3E}">
        <p14:creationId xmlns:p14="http://schemas.microsoft.com/office/powerpoint/2010/main" val="405558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381328"/>
          </a:xfrm>
        </p:spPr>
        <p:style>
          <a:lnRef idx="2">
            <a:schemeClr val="accent6"/>
          </a:lnRef>
          <a:fillRef idx="1">
            <a:schemeClr val="lt1"/>
          </a:fillRef>
          <a:effectRef idx="0">
            <a:schemeClr val="accent6"/>
          </a:effectRef>
          <a:fontRef idx="minor">
            <a:schemeClr val="dk1"/>
          </a:fontRef>
        </p:style>
        <p:txBody>
          <a:bodyPr>
            <a:normAutofit/>
          </a:bodyPr>
          <a:lstStyle/>
          <a:p>
            <a:pPr>
              <a:buNone/>
            </a:pPr>
            <a:endParaRPr lang="en-US" b="1" dirty="0">
              <a:solidFill>
                <a:schemeClr val="accent2"/>
              </a:solidFill>
            </a:endParaRPr>
          </a:p>
          <a:p>
            <a:pPr>
              <a:buNone/>
            </a:pPr>
            <a:r>
              <a:rPr lang="en-US" b="1" dirty="0">
                <a:solidFill>
                  <a:schemeClr val="accent2"/>
                </a:solidFill>
              </a:rPr>
              <a:t>2-Genital tract infection/colonization </a:t>
            </a:r>
            <a:r>
              <a:rPr lang="en-US" b="1" dirty="0"/>
              <a:t>— “ including bacterial </a:t>
            </a:r>
            <a:r>
              <a:rPr lang="en-US" b="1" dirty="0" err="1"/>
              <a:t>vaginosis</a:t>
            </a:r>
            <a:r>
              <a:rPr lang="en-US" b="1" dirty="0"/>
              <a:t> (BV), group B streptococci (GBS) , Chlamydia trachomatis, Neisseria gonorrhea , syphilis , </a:t>
            </a:r>
            <a:r>
              <a:rPr lang="en-US" b="1" dirty="0" err="1"/>
              <a:t>Trichomonas</a:t>
            </a:r>
            <a:r>
              <a:rPr lang="en-US" b="1" dirty="0"/>
              <a:t> </a:t>
            </a:r>
            <a:r>
              <a:rPr lang="en-US" b="1" dirty="0" err="1"/>
              <a:t>vaginalis</a:t>
            </a:r>
            <a:r>
              <a:rPr lang="en-US" b="1" dirty="0"/>
              <a:t> , </a:t>
            </a:r>
            <a:r>
              <a:rPr lang="en-US" b="1" dirty="0" err="1"/>
              <a:t>Ureaplasma</a:t>
            </a:r>
            <a:r>
              <a:rPr lang="en-US" b="1" dirty="0"/>
              <a:t> species , and </a:t>
            </a:r>
            <a:r>
              <a:rPr lang="en-US" b="1" dirty="0" err="1"/>
              <a:t>unencapsulated</a:t>
            </a:r>
            <a:r>
              <a:rPr lang="en-US" b="1" dirty="0"/>
              <a:t> </a:t>
            </a:r>
            <a:r>
              <a:rPr lang="en-US" b="1" dirty="0" err="1"/>
              <a:t>Haemophilus</a:t>
            </a:r>
            <a:r>
              <a:rPr lang="en-US" b="1" dirty="0"/>
              <a:t> </a:t>
            </a:r>
            <a:r>
              <a:rPr lang="en-US" b="1" dirty="0" err="1"/>
              <a:t>influenzae</a:t>
            </a:r>
            <a:r>
              <a:rPr lang="en-US" b="1" dirty="0"/>
              <a:t> . A positive culture correlates with the presence of histologic </a:t>
            </a:r>
            <a:r>
              <a:rPr lang="en-US" b="1" dirty="0" err="1"/>
              <a:t>chorioamnionitis</a:t>
            </a:r>
            <a:r>
              <a:rPr lang="en-US" b="1" dirty="0"/>
              <a:t>; however, causal relationships for most of these infections and PTB have not been proven and are controversial .</a:t>
            </a:r>
          </a:p>
          <a:p>
            <a:pPr>
              <a:buNone/>
            </a:pPr>
            <a:r>
              <a:rPr lang="en-US" b="1" dirty="0"/>
              <a:t>*Candida species colonization is not a risk factor for PTB</a:t>
            </a:r>
          </a:p>
          <a:p>
            <a:pPr>
              <a:buNone/>
            </a:pPr>
            <a:r>
              <a:rPr lang="en-US" b="1" dirty="0"/>
              <a:t> *Intervention:</a:t>
            </a:r>
          </a:p>
          <a:p>
            <a:pPr>
              <a:buNone/>
            </a:pPr>
            <a:r>
              <a:rPr lang="en-US" b="1" dirty="0"/>
              <a:t>-Role of routine screening – Some trials have reported a reduction in PTB with routine screening and treatment for infection in the early second trimester .</a:t>
            </a:r>
          </a:p>
          <a:p>
            <a:pPr>
              <a:buNone/>
            </a:pPr>
            <a:endParaRPr lang="en-US" b="1" dirty="0"/>
          </a:p>
          <a:p>
            <a:pPr>
              <a:buNone/>
            </a:pPr>
            <a:r>
              <a:rPr lang="en-US" b="1" dirty="0">
                <a:solidFill>
                  <a:schemeClr val="accent2"/>
                </a:solidFill>
              </a:rPr>
              <a:t>3-Malaria</a:t>
            </a:r>
            <a:r>
              <a:rPr lang="en-US" b="1" dirty="0"/>
              <a:t> — Malaria is associated with PTB, low birth weight, and other maternal and neonatal morbidities</a:t>
            </a:r>
          </a:p>
          <a:p>
            <a:pPr>
              <a:buNone/>
            </a:pPr>
            <a:r>
              <a:rPr lang="en-US" b="1" dirty="0"/>
              <a:t>*Intervention:</a:t>
            </a:r>
          </a:p>
          <a:p>
            <a:pPr>
              <a:buNone/>
            </a:pPr>
            <a:r>
              <a:rPr lang="en-US" b="1" dirty="0"/>
              <a:t>-Prevention of malaria infection and treatment of established malaria infection can reduce the risk for PTB</a:t>
            </a:r>
          </a:p>
          <a:p>
            <a:pPr>
              <a:buNone/>
            </a:pPr>
            <a:endParaRPr lang="en-US" b="1" dirty="0"/>
          </a:p>
          <a:p>
            <a:pPr marL="0" indent="0">
              <a:buNone/>
            </a:pPr>
            <a:endParaRPr lang="en-US" b="1" dirty="0"/>
          </a:p>
        </p:txBody>
      </p:sp>
    </p:spTree>
    <p:extLst>
      <p:ext uri="{BB962C8B-B14F-4D97-AF65-F5344CB8AC3E}">
        <p14:creationId xmlns:p14="http://schemas.microsoft.com/office/powerpoint/2010/main" val="4081749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3429000"/>
          </a:xfrm>
        </p:spPr>
        <p:style>
          <a:lnRef idx="2">
            <a:schemeClr val="accent6"/>
          </a:lnRef>
          <a:fillRef idx="1">
            <a:schemeClr val="lt1"/>
          </a:fillRef>
          <a:effectRef idx="0">
            <a:schemeClr val="accent6"/>
          </a:effectRef>
          <a:fontRef idx="minor">
            <a:schemeClr val="dk1"/>
          </a:fontRef>
        </p:style>
        <p:txBody>
          <a:bodyPr>
            <a:normAutofit/>
          </a:bodyPr>
          <a:lstStyle/>
          <a:p>
            <a:pPr>
              <a:buNone/>
            </a:pPr>
            <a:r>
              <a:rPr lang="en-US" b="1" dirty="0">
                <a:solidFill>
                  <a:schemeClr val="accent2"/>
                </a:solidFill>
              </a:rPr>
              <a:t>4-Periodontal disease</a:t>
            </a:r>
          </a:p>
          <a:p>
            <a:pPr>
              <a:buNone/>
            </a:pPr>
            <a:r>
              <a:rPr lang="en-US" b="1" dirty="0"/>
              <a:t>*Oral bacteria that have been associated with both periodontal disease and PTB include </a:t>
            </a:r>
            <a:r>
              <a:rPr lang="en-US" b="1" dirty="0" err="1"/>
              <a:t>Tannerella</a:t>
            </a:r>
            <a:r>
              <a:rPr lang="en-US" b="1" dirty="0"/>
              <a:t> forsythia, </a:t>
            </a:r>
            <a:r>
              <a:rPr lang="en-US" b="1" dirty="0" err="1"/>
              <a:t>Porphyromonas</a:t>
            </a:r>
            <a:r>
              <a:rPr lang="en-US" b="1" dirty="0"/>
              <a:t> </a:t>
            </a:r>
            <a:r>
              <a:rPr lang="en-US" b="1" dirty="0" err="1"/>
              <a:t>gingivalis</a:t>
            </a:r>
            <a:r>
              <a:rPr lang="en-US" b="1" dirty="0"/>
              <a:t>, </a:t>
            </a:r>
            <a:r>
              <a:rPr lang="en-US" b="1" dirty="0" err="1"/>
              <a:t>Actinobacillus</a:t>
            </a:r>
            <a:r>
              <a:rPr lang="en-US" b="1" dirty="0"/>
              <a:t> </a:t>
            </a:r>
            <a:r>
              <a:rPr lang="en-US" b="1" dirty="0" err="1"/>
              <a:t>actinomycetemcomitans</a:t>
            </a:r>
            <a:r>
              <a:rPr lang="en-US" b="1" dirty="0"/>
              <a:t>, </a:t>
            </a:r>
            <a:r>
              <a:rPr lang="en-US" b="1" dirty="0" err="1"/>
              <a:t>Treponema</a:t>
            </a:r>
            <a:r>
              <a:rPr lang="en-US" b="1" dirty="0"/>
              <a:t> </a:t>
            </a:r>
            <a:r>
              <a:rPr lang="en-US" b="1" dirty="0" err="1"/>
              <a:t>denticola</a:t>
            </a:r>
            <a:r>
              <a:rPr lang="en-US" b="1" dirty="0"/>
              <a:t>, and </a:t>
            </a:r>
            <a:r>
              <a:rPr lang="en-US" b="1" dirty="0" err="1"/>
              <a:t>Fusobacterium</a:t>
            </a:r>
            <a:r>
              <a:rPr lang="en-US" b="1" dirty="0"/>
              <a:t> </a:t>
            </a:r>
            <a:r>
              <a:rPr lang="en-US" b="1" dirty="0" err="1"/>
              <a:t>nucleatum</a:t>
            </a:r>
            <a:endParaRPr lang="en-US" b="1" dirty="0"/>
          </a:p>
          <a:p>
            <a:pPr>
              <a:buNone/>
            </a:pPr>
            <a:r>
              <a:rPr lang="en-US" b="1" dirty="0"/>
              <a:t>*Although treatment of periodontal disease contributes to oral health, there is no strong evidence that treatment of periodontal disease improves pregnancy outcome. </a:t>
            </a:r>
          </a:p>
          <a:p>
            <a:pPr>
              <a:buNone/>
            </a:pPr>
            <a:endParaRPr lang="en-US" b="1" dirty="0"/>
          </a:p>
          <a:p>
            <a:pPr>
              <a:buNone/>
            </a:pPr>
            <a:endParaRPr lang="en-US" b="1" dirty="0"/>
          </a:p>
        </p:txBody>
      </p:sp>
      <p:pic>
        <p:nvPicPr>
          <p:cNvPr id="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23" y="2637429"/>
            <a:ext cx="9130477" cy="3434234"/>
          </a:xfrm>
          <a:prstGeom prst="rect">
            <a:avLst/>
          </a:prstGeom>
          <a:noFill/>
          <a:ln>
            <a:noFill/>
          </a:ln>
          <a:effectLst/>
          <a:scene3d>
            <a:camera prst="orthographicFront"/>
            <a:lightRig rig="threePt" dir="t"/>
          </a:scene3d>
          <a:sp3d contourW="63500">
            <a:contourClr>
              <a:schemeClr val="accent4">
                <a:lumMod val="60000"/>
                <a:lumOff val="4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688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BEHAVIOR</a:t>
            </a:r>
            <a:endParaRPr lang="en-US" dirty="0"/>
          </a:p>
        </p:txBody>
      </p:sp>
      <p:sp>
        <p:nvSpPr>
          <p:cNvPr id="3" name="Content Placeholder 2"/>
          <p:cNvSpPr>
            <a:spLocks noGrp="1"/>
          </p:cNvSpPr>
          <p:nvPr>
            <p:ph idx="1"/>
          </p:nvPr>
        </p:nvSpPr>
        <p:spPr>
          <a:xfrm>
            <a:off x="179512" y="1845734"/>
            <a:ext cx="8856983" cy="4319570"/>
          </a:xfrm>
        </p:spPr>
        <p:txBody>
          <a:bodyPr>
            <a:normAutofit fontScale="92500" lnSpcReduction="10000"/>
          </a:bodyPr>
          <a:lstStyle/>
          <a:p>
            <a:pPr>
              <a:buNone/>
            </a:pPr>
            <a:r>
              <a:rPr lang="en-US" b="1" dirty="0">
                <a:solidFill>
                  <a:schemeClr val="accent2"/>
                </a:solidFill>
              </a:rPr>
              <a:t>A short </a:t>
            </a:r>
            <a:r>
              <a:rPr lang="en-US" b="1" dirty="0" err="1">
                <a:solidFill>
                  <a:schemeClr val="accent2"/>
                </a:solidFill>
              </a:rPr>
              <a:t>interpregnancy</a:t>
            </a:r>
            <a:r>
              <a:rPr lang="en-US" b="1" dirty="0">
                <a:solidFill>
                  <a:schemeClr val="accent2"/>
                </a:solidFill>
              </a:rPr>
              <a:t> interval</a:t>
            </a:r>
            <a:r>
              <a:rPr lang="en-US" dirty="0">
                <a:solidFill>
                  <a:schemeClr val="accent2"/>
                </a:solidFill>
              </a:rPr>
              <a:t> </a:t>
            </a:r>
            <a:r>
              <a:rPr lang="en-US" dirty="0"/>
              <a:t>has been associated with an increased risk of PTB. </a:t>
            </a:r>
          </a:p>
          <a:p>
            <a:pPr>
              <a:buNone/>
            </a:pPr>
            <a:r>
              <a:rPr lang="en-US" dirty="0"/>
              <a:t>*intervention: </a:t>
            </a:r>
          </a:p>
          <a:p>
            <a:pPr>
              <a:buNone/>
            </a:pPr>
            <a:r>
              <a:rPr lang="en-US" dirty="0"/>
              <a:t>- Increasing the interval between pregnancies to at least 12 months may reduce a woman's risk for </a:t>
            </a:r>
            <a:r>
              <a:rPr lang="en-US" dirty="0" err="1"/>
              <a:t>sPTB</a:t>
            </a:r>
            <a:r>
              <a:rPr lang="en-US" dirty="0"/>
              <a:t>. </a:t>
            </a:r>
          </a:p>
          <a:p>
            <a:pPr>
              <a:buNone/>
            </a:pPr>
            <a:endParaRPr lang="en-US" sz="700" b="1" dirty="0"/>
          </a:p>
          <a:p>
            <a:pPr>
              <a:buNone/>
            </a:pPr>
            <a:r>
              <a:rPr lang="en-US" b="1" dirty="0">
                <a:solidFill>
                  <a:schemeClr val="accent2"/>
                </a:solidFill>
              </a:rPr>
              <a:t>Occupational physical activity</a:t>
            </a:r>
          </a:p>
          <a:p>
            <a:pPr>
              <a:buNone/>
            </a:pPr>
            <a:r>
              <a:rPr lang="en-US" b="1" dirty="0"/>
              <a:t>* especially in women at high risk of PTB,  working hours and occupational physical activity during pregnancy should be limited </a:t>
            </a:r>
          </a:p>
          <a:p>
            <a:pPr>
              <a:buNone/>
            </a:pPr>
            <a:r>
              <a:rPr lang="en-US" b="1" dirty="0"/>
              <a:t>*Bed rest is not helpful.</a:t>
            </a:r>
          </a:p>
          <a:p>
            <a:pPr>
              <a:buNone/>
            </a:pPr>
            <a:r>
              <a:rPr lang="en-US" b="1" dirty="0"/>
              <a:t>*exercise during pregnancy did not increase the risk for PTB </a:t>
            </a:r>
          </a:p>
          <a:p>
            <a:pPr>
              <a:buNone/>
            </a:pPr>
            <a:r>
              <a:rPr lang="en-US" b="1" dirty="0"/>
              <a:t>*However, exercise may reduce the risk of PTB by reducing oxidative stress or increasing placental vascularization .</a:t>
            </a:r>
          </a:p>
          <a:p>
            <a:endParaRPr lang="en-US" dirty="0"/>
          </a:p>
        </p:txBody>
      </p:sp>
    </p:spTree>
    <p:extLst>
      <p:ext uri="{BB962C8B-B14F-4D97-AF65-F5344CB8AC3E}">
        <p14:creationId xmlns:p14="http://schemas.microsoft.com/office/powerpoint/2010/main" val="1243299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16632"/>
            <a:ext cx="9144000" cy="6336704"/>
          </a:xfrm>
        </p:spPr>
        <p:style>
          <a:lnRef idx="2">
            <a:schemeClr val="accent6"/>
          </a:lnRef>
          <a:fillRef idx="1">
            <a:schemeClr val="lt1"/>
          </a:fillRef>
          <a:effectRef idx="0">
            <a:schemeClr val="accent6"/>
          </a:effectRef>
          <a:fontRef idx="minor">
            <a:schemeClr val="dk1"/>
          </a:fontRef>
        </p:style>
        <p:txBody>
          <a:bodyPr>
            <a:noAutofit/>
          </a:bodyPr>
          <a:lstStyle/>
          <a:p>
            <a:pPr>
              <a:buNone/>
            </a:pPr>
            <a:r>
              <a:rPr lang="en-US" sz="2400" b="1" dirty="0">
                <a:solidFill>
                  <a:schemeClr val="accent2"/>
                </a:solidFill>
              </a:rPr>
              <a:t>Coitus</a:t>
            </a:r>
            <a:r>
              <a:rPr lang="en-US" sz="1800" b="1" dirty="0">
                <a:solidFill>
                  <a:schemeClr val="accent2"/>
                </a:solidFill>
              </a:rPr>
              <a:t> </a:t>
            </a:r>
            <a:r>
              <a:rPr lang="en-US" sz="1800" b="1" dirty="0"/>
              <a:t>— Sexual intercourse is not a risk factor for PTB; therefore, abstinence after pregnancy has been achieved has no role in strategies for prevention of PTB</a:t>
            </a:r>
          </a:p>
          <a:p>
            <a:pPr>
              <a:buNone/>
            </a:pPr>
            <a:r>
              <a:rPr lang="en-US" sz="2400" b="1" dirty="0">
                <a:solidFill>
                  <a:schemeClr val="accent2"/>
                </a:solidFill>
              </a:rPr>
              <a:t>Smoking</a:t>
            </a:r>
            <a:r>
              <a:rPr lang="en-US" sz="1800" b="1" dirty="0">
                <a:solidFill>
                  <a:schemeClr val="accent2"/>
                </a:solidFill>
              </a:rPr>
              <a:t> </a:t>
            </a:r>
            <a:r>
              <a:rPr lang="en-US" sz="1800" b="1" dirty="0"/>
              <a:t>: .This effect may be explained by increased rates of smoking-related complications of pregnancy, such as placental abruption, placenta </a:t>
            </a:r>
            <a:r>
              <a:rPr lang="en-US" sz="1800" b="1" dirty="0" err="1"/>
              <a:t>previa</a:t>
            </a:r>
            <a:r>
              <a:rPr lang="en-US" sz="1800" b="1" dirty="0"/>
              <a:t>, </a:t>
            </a:r>
            <a:r>
              <a:rPr lang="en-US" sz="1800" b="1" dirty="0" err="1"/>
              <a:t>prelabor</a:t>
            </a:r>
            <a:r>
              <a:rPr lang="en-US" sz="1800" b="1" dirty="0"/>
              <a:t> rupture of membranes, and fetal growth restriction. However, the association still exists when adjustment is made for these possible confounding factors, suggesting that there may be a direct effect of cigarette smoking on spontaneous preterm labor and delivery .</a:t>
            </a:r>
          </a:p>
          <a:p>
            <a:pPr>
              <a:buNone/>
            </a:pPr>
            <a:r>
              <a:rPr lang="en-US" sz="1800" b="1" dirty="0"/>
              <a:t>*Intervention:</a:t>
            </a:r>
          </a:p>
          <a:p>
            <a:pPr>
              <a:buNone/>
            </a:pPr>
            <a:r>
              <a:rPr lang="en-US" sz="1800" b="1" dirty="0"/>
              <a:t>-Smoking cessation should always be encouraged for its general health benefits. It is likely that smokers who decrease or stop cigarette smoking will reduce their risk for PTB</a:t>
            </a:r>
          </a:p>
          <a:p>
            <a:pPr>
              <a:buNone/>
            </a:pPr>
            <a:r>
              <a:rPr lang="en-US" sz="2400" b="1" dirty="0">
                <a:solidFill>
                  <a:schemeClr val="accent2"/>
                </a:solidFill>
              </a:rPr>
              <a:t>Substance use </a:t>
            </a:r>
          </a:p>
          <a:p>
            <a:pPr>
              <a:buNone/>
            </a:pPr>
            <a:r>
              <a:rPr lang="en-US" sz="1800" b="1" dirty="0"/>
              <a:t>- Cocaine was the most common substance identified and was detected in approximately 60 percent of women in preterm labor with positive toxicology tests. Alcohol and toluene are additional substances associated with an increased risk of preterm labor and birth.</a:t>
            </a:r>
          </a:p>
          <a:p>
            <a:pPr>
              <a:buNone/>
            </a:pPr>
            <a:r>
              <a:rPr lang="en-US" sz="1800" b="1" dirty="0"/>
              <a:t>*Intervention</a:t>
            </a:r>
          </a:p>
          <a:p>
            <a:pPr>
              <a:buFontTx/>
              <a:buChar char="-"/>
            </a:pPr>
            <a:r>
              <a:rPr lang="en-US" sz="1800" b="1" dirty="0"/>
              <a:t>help patients to stop using these drugs. It is likely that this will reduce their risk for PTB, but this has not been proven. </a:t>
            </a:r>
          </a:p>
          <a:p>
            <a:pPr>
              <a:buNone/>
            </a:pPr>
            <a:endParaRPr lang="en-US" sz="1800" b="1" dirty="0"/>
          </a:p>
        </p:txBody>
      </p:sp>
    </p:spTree>
    <p:extLst>
      <p:ext uri="{BB962C8B-B14F-4D97-AF65-F5344CB8AC3E}">
        <p14:creationId xmlns:p14="http://schemas.microsoft.com/office/powerpoint/2010/main" val="2860775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252520" cy="6858000"/>
          </a:xfrm>
        </p:spPr>
        <p:style>
          <a:lnRef idx="2">
            <a:schemeClr val="accent6"/>
          </a:lnRef>
          <a:fillRef idx="1">
            <a:schemeClr val="lt1"/>
          </a:fillRef>
          <a:effectRef idx="0">
            <a:schemeClr val="accent6"/>
          </a:effectRef>
          <a:fontRef idx="minor">
            <a:schemeClr val="dk1"/>
          </a:fontRef>
        </p:style>
        <p:txBody>
          <a:bodyPr>
            <a:noAutofit/>
          </a:bodyPr>
          <a:lstStyle/>
          <a:p>
            <a:pPr>
              <a:buNone/>
            </a:pPr>
            <a:r>
              <a:rPr lang="en-US" sz="2400" b="1" dirty="0">
                <a:solidFill>
                  <a:schemeClr val="accent2"/>
                </a:solidFill>
              </a:rPr>
              <a:t>DIET</a:t>
            </a:r>
          </a:p>
          <a:p>
            <a:pPr>
              <a:buNone/>
            </a:pPr>
            <a:r>
              <a:rPr lang="en-US" sz="1800" b="1" dirty="0"/>
              <a:t>-Women with adequate nutrition and a normal body mass index have better pregnancy outcomes than other women, which suggests that nutritional interventions may have a role in preventing PTB in selected populations.</a:t>
            </a:r>
          </a:p>
          <a:p>
            <a:pPr>
              <a:buNone/>
            </a:pPr>
            <a:r>
              <a:rPr lang="en-US" sz="1800" b="1" dirty="0"/>
              <a:t>- maternal </a:t>
            </a:r>
            <a:r>
              <a:rPr lang="en-US" sz="1800" b="1" dirty="0" err="1"/>
              <a:t>undernutrition</a:t>
            </a:r>
            <a:r>
              <a:rPr lang="en-US" sz="1800" b="1" dirty="0"/>
              <a:t> in pregnancy results in PTB </a:t>
            </a:r>
            <a:endParaRPr lang="en-US" sz="2400" b="1" dirty="0"/>
          </a:p>
          <a:p>
            <a:pPr>
              <a:buNone/>
            </a:pPr>
            <a:r>
              <a:rPr lang="en-US" sz="2400" b="1" dirty="0">
                <a:solidFill>
                  <a:schemeClr val="accent2"/>
                </a:solidFill>
              </a:rPr>
              <a:t>WEIGHT CHANGES</a:t>
            </a:r>
          </a:p>
          <a:p>
            <a:pPr>
              <a:buNone/>
            </a:pPr>
            <a:r>
              <a:rPr lang="en-US" sz="1800" b="1" dirty="0"/>
              <a:t>-Extremes of </a:t>
            </a:r>
            <a:r>
              <a:rPr lang="en-US" sz="1800" b="1" dirty="0" err="1"/>
              <a:t>prepregnancy</a:t>
            </a:r>
            <a:r>
              <a:rPr lang="en-US" sz="1800" b="1" dirty="0"/>
              <a:t> weight and/or body mass index have been associated with increased rates of PTB . For example, low </a:t>
            </a:r>
            <a:r>
              <a:rPr lang="en-US" sz="1800" b="1" dirty="0" err="1"/>
              <a:t>prepregnancy</a:t>
            </a:r>
            <a:r>
              <a:rPr lang="en-US" sz="1800" b="1" dirty="0"/>
              <a:t> weight may be confounded by socioeconomic status, race/ethnicity, and even weight gain in pregnancy.</a:t>
            </a:r>
          </a:p>
          <a:p>
            <a:pPr>
              <a:buNone/>
            </a:pPr>
            <a:r>
              <a:rPr lang="en-US" sz="1800" b="1" dirty="0"/>
              <a:t>*Obese pregnant women are at increased risk of iatrogenic PTB resulting from medical complications. Obesity also appears to increase the risk for preterm </a:t>
            </a:r>
            <a:r>
              <a:rPr lang="en-US" sz="1800" b="1" dirty="0" err="1"/>
              <a:t>prelabor</a:t>
            </a:r>
            <a:r>
              <a:rPr lang="en-US" sz="1800" b="1" dirty="0"/>
              <a:t> rupture of membranes (PPROM) and may increase the risk of </a:t>
            </a:r>
            <a:r>
              <a:rPr lang="en-US" sz="1800" b="1" dirty="0" err="1"/>
              <a:t>sPTB</a:t>
            </a:r>
            <a:r>
              <a:rPr lang="en-US" sz="1800" b="1" dirty="0"/>
              <a:t> without PPROM. </a:t>
            </a:r>
          </a:p>
          <a:p>
            <a:pPr>
              <a:buNone/>
            </a:pPr>
            <a:r>
              <a:rPr lang="en-US" sz="1800" b="1" dirty="0"/>
              <a:t>*Intervention:</a:t>
            </a:r>
          </a:p>
          <a:p>
            <a:pPr>
              <a:buNone/>
            </a:pPr>
            <a:r>
              <a:rPr lang="en-US" sz="1800" b="1" dirty="0"/>
              <a:t>-Although some evidence suggests that weight loss in obese women before pregnancy and appropriate weight gain in pregnancy can reduce the risk for PTB, the evidence is not definitive.</a:t>
            </a:r>
          </a:p>
          <a:p>
            <a:pPr>
              <a:buFontTx/>
              <a:buChar char="-"/>
            </a:pPr>
            <a:r>
              <a:rPr lang="en-US" b="1" dirty="0">
                <a:solidFill>
                  <a:schemeClr val="accent2"/>
                </a:solidFill>
              </a:rPr>
              <a:t>HEIGHT</a:t>
            </a:r>
          </a:p>
          <a:p>
            <a:pPr>
              <a:buFontTx/>
              <a:buChar char="-"/>
            </a:pPr>
            <a:r>
              <a:rPr lang="en-US" sz="2000" b="1" dirty="0"/>
              <a:t>Women with shorter stature appear to be at increased risk for PTB and taller women appear to be decreased risk</a:t>
            </a:r>
            <a:endParaRPr lang="en-US" sz="1400" b="1" dirty="0"/>
          </a:p>
        </p:txBody>
      </p:sp>
    </p:spTree>
    <p:extLst>
      <p:ext uri="{BB962C8B-B14F-4D97-AF65-F5344CB8AC3E}">
        <p14:creationId xmlns:p14="http://schemas.microsoft.com/office/powerpoint/2010/main" val="2997612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332656"/>
            <a:ext cx="8579296" cy="5832648"/>
          </a:xfrm>
        </p:spPr>
        <p:style>
          <a:lnRef idx="2">
            <a:schemeClr val="accent6"/>
          </a:lnRef>
          <a:fillRef idx="1">
            <a:schemeClr val="lt1"/>
          </a:fillRef>
          <a:effectRef idx="0">
            <a:schemeClr val="accent6"/>
          </a:effectRef>
          <a:fontRef idx="minor">
            <a:schemeClr val="dk1"/>
          </a:fontRef>
        </p:style>
        <p:txBody>
          <a:bodyPr>
            <a:normAutofit/>
          </a:bodyPr>
          <a:lstStyle/>
          <a:p>
            <a:pPr>
              <a:buNone/>
            </a:pPr>
            <a:r>
              <a:rPr lang="en-US" sz="2800" b="1" dirty="0">
                <a:solidFill>
                  <a:schemeClr val="accent2"/>
                </a:solidFill>
              </a:rPr>
              <a:t>STRESS</a:t>
            </a:r>
          </a:p>
          <a:p>
            <a:pPr>
              <a:buNone/>
            </a:pPr>
            <a:r>
              <a:rPr lang="en-US" sz="2800" b="1" dirty="0"/>
              <a:t>- There is evidence that maternal and fetal stress activates cells in the placenta, decidua, and fetal membranes to produce </a:t>
            </a:r>
            <a:r>
              <a:rPr lang="en-US" sz="2800" b="1" dirty="0" err="1"/>
              <a:t>corticotropin</a:t>
            </a:r>
            <a:r>
              <a:rPr lang="en-US" sz="2800" b="1" dirty="0"/>
              <a:t>-releasing hormone (CRH) . CRH can enhance local prostaglandin production, which initiates contractions.</a:t>
            </a:r>
          </a:p>
          <a:p>
            <a:pPr>
              <a:buNone/>
            </a:pPr>
            <a:r>
              <a:rPr lang="en-US" sz="2800" b="1" dirty="0"/>
              <a:t>*Intervention:</a:t>
            </a:r>
          </a:p>
          <a:p>
            <a:pPr>
              <a:buNone/>
            </a:pPr>
            <a:r>
              <a:rPr lang="en-US" sz="2800" b="1" dirty="0"/>
              <a:t>-Although social support during pregnancy has resulted in improvements in immediate psychosocial outcome, it has not been shown to significantly reduce the rate of PTB in stressed </a:t>
            </a:r>
            <a:r>
              <a:rPr lang="en-US" sz="2800" b="1" dirty="0" err="1"/>
              <a:t>gravida</a:t>
            </a:r>
            <a:r>
              <a:rPr lang="en-US" b="1" dirty="0"/>
              <a:t>. </a:t>
            </a:r>
          </a:p>
        </p:txBody>
      </p:sp>
    </p:spTree>
    <p:extLst>
      <p:ext uri="{BB962C8B-B14F-4D97-AF65-F5344CB8AC3E}">
        <p14:creationId xmlns:p14="http://schemas.microsoft.com/office/powerpoint/2010/main" val="811676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67444" y="0"/>
            <a:ext cx="8229600" cy="584311"/>
          </a:xfrm>
          <a:noFill/>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dirty="0"/>
              <a:t> </a:t>
            </a:r>
            <a:r>
              <a:rPr lang="en-US" sz="4000" b="1" dirty="0">
                <a:latin typeface="Arial Black" pitchFamily="34" charset="0"/>
              </a:rPr>
              <a:t>ENVIRONMENT</a:t>
            </a:r>
            <a:endParaRPr lang="en-US" sz="4000" dirty="0">
              <a:latin typeface="Arial Black" pitchFamily="34" charset="0"/>
            </a:endParaRPr>
          </a:p>
        </p:txBody>
      </p:sp>
      <p:sp>
        <p:nvSpPr>
          <p:cNvPr id="3" name="عنصر نائب للمحتوى 2"/>
          <p:cNvSpPr>
            <a:spLocks noGrp="1"/>
          </p:cNvSpPr>
          <p:nvPr>
            <p:ph idx="1"/>
          </p:nvPr>
        </p:nvSpPr>
        <p:spPr>
          <a:xfrm>
            <a:off x="0" y="4365104"/>
            <a:ext cx="8964488" cy="2304256"/>
          </a:xfrm>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a:buNone/>
            </a:pPr>
            <a:endParaRPr lang="en-US" b="1" dirty="0"/>
          </a:p>
          <a:p>
            <a:pPr>
              <a:buNone/>
            </a:pPr>
            <a:r>
              <a:rPr lang="en-US" b="1" dirty="0"/>
              <a:t>-The absence of prenatal care has been consistently identified as a risk factor for preterm labor and delivery, but it is less clear whether this association is causal or a marker for other factors that contribute to PTB. </a:t>
            </a:r>
          </a:p>
          <a:p>
            <a:pPr>
              <a:buNone/>
            </a:pPr>
            <a:r>
              <a:rPr lang="en-US" b="1" dirty="0"/>
              <a:t>*Intervention:</a:t>
            </a:r>
          </a:p>
          <a:p>
            <a:pPr>
              <a:buNone/>
            </a:pPr>
            <a:r>
              <a:rPr lang="en-US" b="1" dirty="0"/>
              <a:t>-Regular prenatal care should be encouraged and improves perinatal outcome in women with underlying medical disorders (</a:t>
            </a:r>
            <a:r>
              <a:rPr lang="en-US" b="1" dirty="0" err="1"/>
              <a:t>eg</a:t>
            </a:r>
            <a:r>
              <a:rPr lang="en-US" b="1" dirty="0"/>
              <a:t>, diabetes, chronic hypertension, thyroid disease) or pregnancy-related conditions (</a:t>
            </a:r>
            <a:r>
              <a:rPr lang="en-US" b="1" dirty="0" err="1"/>
              <a:t>eg</a:t>
            </a:r>
            <a:r>
              <a:rPr lang="en-US" b="1" dirty="0"/>
              <a:t>, preeclampsia).</a:t>
            </a:r>
          </a:p>
          <a:p>
            <a:pPr>
              <a:buNone/>
            </a:pPr>
            <a:endParaRPr lang="en-US" b="1" dirty="0"/>
          </a:p>
        </p:txBody>
      </p:sp>
      <p:sp>
        <p:nvSpPr>
          <p:cNvPr id="4" name="عنصر نائب للمحتوى 2"/>
          <p:cNvSpPr txBox="1">
            <a:spLocks/>
          </p:cNvSpPr>
          <p:nvPr/>
        </p:nvSpPr>
        <p:spPr>
          <a:xfrm>
            <a:off x="179512" y="692696"/>
            <a:ext cx="8605464" cy="1008112"/>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-association between PTB and fine particulate matter and ozone in the air, high environmental temperature, and phthalate exposure .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مستطيل 4"/>
          <p:cNvSpPr/>
          <p:nvPr/>
        </p:nvSpPr>
        <p:spPr>
          <a:xfrm>
            <a:off x="179512" y="2564905"/>
            <a:ext cx="8784976"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-Male sex is a risk factor for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sPTB</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 Certain congenital anomalies and growth restriction are risk factors for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sPTB</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and indicated PTB.</a:t>
            </a:r>
          </a:p>
        </p:txBody>
      </p:sp>
      <p:sp>
        <p:nvSpPr>
          <p:cNvPr id="6" name="مستطيل 5"/>
          <p:cNvSpPr/>
          <p:nvPr/>
        </p:nvSpPr>
        <p:spPr>
          <a:xfrm>
            <a:off x="2843808" y="1844824"/>
            <a:ext cx="385894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Black" pitchFamily="34" charset="0"/>
                <a:ea typeface="+mn-ea"/>
                <a:cs typeface="+mn-cs"/>
              </a:rPr>
              <a:t>FETAL FACTORS</a:t>
            </a:r>
          </a:p>
        </p:txBody>
      </p:sp>
      <p:sp>
        <p:nvSpPr>
          <p:cNvPr id="7" name="مستطيل 6"/>
          <p:cNvSpPr/>
          <p:nvPr/>
        </p:nvSpPr>
        <p:spPr>
          <a:xfrm>
            <a:off x="1187624" y="3789040"/>
            <a:ext cx="720979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Black" pitchFamily="34" charset="0"/>
                <a:ea typeface="+mn-ea"/>
                <a:cs typeface="+mn-cs"/>
              </a:rPr>
              <a:t>SUBOPTIMAL PRENATAL CARE</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672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03790"/>
            <a:ext cx="8964488" cy="920954"/>
          </a:xfrm>
        </p:spPr>
        <p:txBody>
          <a:bodyPr>
            <a:normAutofit fontScale="90000"/>
          </a:bodyPr>
          <a:lstStyle/>
          <a:p>
            <a:r>
              <a:rPr lang="en-US" sz="3200" b="1" dirty="0">
                <a:latin typeface="Arial Black" pitchFamily="34" charset="0"/>
              </a:rPr>
              <a:t>PREDICTING RISK FOR PRETERM BIRTH</a:t>
            </a:r>
            <a:br>
              <a:rPr lang="en-US" sz="3200" b="1" dirty="0"/>
            </a:br>
            <a:endParaRPr lang="en-US" sz="3200" dirty="0"/>
          </a:p>
        </p:txBody>
      </p:sp>
      <p:sp>
        <p:nvSpPr>
          <p:cNvPr id="3" name="عنصر نائب للمحتوى 2"/>
          <p:cNvSpPr>
            <a:spLocks noGrp="1"/>
          </p:cNvSpPr>
          <p:nvPr>
            <p:ph idx="1"/>
          </p:nvPr>
        </p:nvSpPr>
        <p:spPr>
          <a:xfrm>
            <a:off x="179512" y="1124744"/>
            <a:ext cx="8712968" cy="5040560"/>
          </a:xfrm>
        </p:spPr>
        <p:style>
          <a:lnRef idx="2">
            <a:schemeClr val="accent6"/>
          </a:lnRef>
          <a:fillRef idx="1">
            <a:schemeClr val="lt1"/>
          </a:fillRef>
          <a:effectRef idx="0">
            <a:schemeClr val="accent6"/>
          </a:effectRef>
          <a:fontRef idx="minor">
            <a:schemeClr val="dk1"/>
          </a:fontRef>
        </p:style>
        <p:txBody>
          <a:bodyPr>
            <a:normAutofit/>
          </a:bodyPr>
          <a:lstStyle/>
          <a:p>
            <a:endParaRPr lang="en-US" sz="800" b="1" dirty="0"/>
          </a:p>
          <a:p>
            <a:pPr>
              <a:buNone/>
            </a:pPr>
            <a:r>
              <a:rPr lang="en-US" dirty="0"/>
              <a:t>*</a:t>
            </a:r>
            <a:r>
              <a:rPr lang="en-US" sz="2400" dirty="0"/>
              <a:t>Risk scoring systems — Risk scoring is a quantitative method used to identify women at increased risk for PTB. Proposed systems typically calculate an additive score based on points assigned to arbitrarily selected or weighted epidemiologic, historical, and clinical risk factors </a:t>
            </a:r>
          </a:p>
          <a:p>
            <a:pPr>
              <a:buNone/>
            </a:pPr>
            <a:r>
              <a:rPr lang="en-US" sz="2400" dirty="0"/>
              <a:t>*Systematic reviews have concluded that there is no effective risk scoring system for prediction of PTB . This is due to our lack of knowledge regarding the cause(s) of PTB in most women and because the most powerful risk factor is previous PTB, which is not applicable to nulliparous women. The positive predictive value of most risk scoring systems is low, 20 to 30 percent, and varies according to the population studied .</a:t>
            </a:r>
          </a:p>
        </p:txBody>
      </p:sp>
    </p:spTree>
    <p:extLst>
      <p:ext uri="{BB962C8B-B14F-4D97-AF65-F5344CB8AC3E}">
        <p14:creationId xmlns:p14="http://schemas.microsoft.com/office/powerpoint/2010/main" val="2177674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br>
              <a:rPr lang="en-US" dirty="0"/>
            </a:br>
            <a:endParaRPr lang="en-US" dirty="0"/>
          </a:p>
        </p:txBody>
      </p:sp>
      <p:sp>
        <p:nvSpPr>
          <p:cNvPr id="3" name="Content Placeholder 2"/>
          <p:cNvSpPr>
            <a:spLocks noGrp="1"/>
          </p:cNvSpPr>
          <p:nvPr>
            <p:ph idx="1"/>
          </p:nvPr>
        </p:nvSpPr>
        <p:spPr>
          <a:xfrm>
            <a:off x="53752" y="1737361"/>
            <a:ext cx="9090248" cy="4609137"/>
          </a:xfrm>
        </p:spPr>
        <p:txBody>
          <a:bodyPr>
            <a:noAutofit/>
          </a:bodyPr>
          <a:lstStyle/>
          <a:p>
            <a:r>
              <a:rPr lang="en-US" sz="2400" dirty="0"/>
              <a:t>Identifying women with preterm contractions who will go on to deliver preterm is an inexact process, even though preterm labor is one of the most common reasons for hospitalization of pregnant women. Accurate identification of women in true preterm labor allows appropriate application of interventions that can improve neonatal outcome: antenatal corticosteroid therapy, group B streptococcal infection prophylaxis, magnesium sulfate for </a:t>
            </a:r>
            <a:r>
              <a:rPr lang="en-US" sz="2400" dirty="0" err="1"/>
              <a:t>neuroprotection</a:t>
            </a:r>
            <a:r>
              <a:rPr lang="en-US" sz="2400" dirty="0"/>
              <a:t>, and transfer to a facility with an appropriate level of newborn care (if necessary). Just as important, accurate identification of women not actually in preterm labor avoids unnecessary and sometimes costly interventions in the approximately 50 percent of patients with suspected preterm labor who subsequently deliver at term without </a:t>
            </a:r>
            <a:r>
              <a:rPr lang="en-US" sz="2400" dirty="0" err="1"/>
              <a:t>tocolytic</a:t>
            </a:r>
            <a:r>
              <a:rPr lang="en-US" sz="2400" dirty="0"/>
              <a:t> therapy.</a:t>
            </a:r>
          </a:p>
          <a:p>
            <a:pPr marL="0" indent="0">
              <a:buNone/>
            </a:pPr>
            <a:endParaRPr lang="en-US" sz="2400" dirty="0"/>
          </a:p>
        </p:txBody>
      </p:sp>
    </p:spTree>
    <p:extLst>
      <p:ext uri="{BB962C8B-B14F-4D97-AF65-F5344CB8AC3E}">
        <p14:creationId xmlns:p14="http://schemas.microsoft.com/office/powerpoint/2010/main" val="3218585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856984" cy="6120680"/>
          </a:xfrm>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a:buNone/>
            </a:pPr>
            <a:r>
              <a:rPr lang="en-US" b="1" dirty="0"/>
              <a:t>*Biomarkers — </a:t>
            </a:r>
          </a:p>
          <a:p>
            <a:pPr>
              <a:buNone/>
            </a:pPr>
            <a:r>
              <a:rPr lang="en-US" b="1" dirty="0"/>
              <a:t>1- </a:t>
            </a:r>
            <a:r>
              <a:rPr lang="en-US" b="1" dirty="0" err="1">
                <a:solidFill>
                  <a:schemeClr val="accent2"/>
                </a:solidFill>
              </a:rPr>
              <a:t>Cervicovaginal</a:t>
            </a:r>
            <a:r>
              <a:rPr lang="en-US" b="1" dirty="0">
                <a:solidFill>
                  <a:schemeClr val="accent2"/>
                </a:solidFill>
              </a:rPr>
              <a:t> fetal </a:t>
            </a:r>
            <a:r>
              <a:rPr lang="en-US" b="1" dirty="0" err="1">
                <a:solidFill>
                  <a:schemeClr val="accent2"/>
                </a:solidFill>
              </a:rPr>
              <a:t>fibronectin</a:t>
            </a:r>
            <a:r>
              <a:rPr lang="en-US" b="1" dirty="0">
                <a:solidFill>
                  <a:schemeClr val="accent2"/>
                </a:solidFill>
              </a:rPr>
              <a:t> (</a:t>
            </a:r>
            <a:r>
              <a:rPr lang="en-US" b="1" dirty="0" err="1">
                <a:solidFill>
                  <a:schemeClr val="accent2"/>
                </a:solidFill>
              </a:rPr>
              <a:t>fFN</a:t>
            </a:r>
            <a:r>
              <a:rPr lang="en-US" b="1" dirty="0">
                <a:solidFill>
                  <a:schemeClr val="accent2"/>
                </a:solidFill>
              </a:rPr>
              <a:t>) </a:t>
            </a:r>
            <a:r>
              <a:rPr lang="en-US" b="1" dirty="0"/>
              <a:t>can be a useful biomarker for predicting PTB within 7 to 14 days in women with contractions and mild cervical dilation and effacement, particularly when combined </a:t>
            </a:r>
            <a:r>
              <a:rPr lang="en-US" b="1" dirty="0">
                <a:solidFill>
                  <a:schemeClr val="accent2"/>
                </a:solidFill>
              </a:rPr>
              <a:t>with ultrasound assessment of cervical length </a:t>
            </a:r>
            <a:r>
              <a:rPr lang="en-US" b="1" dirty="0"/>
              <a:t>and when a quantitative measurement is available. The predictive value of </a:t>
            </a:r>
            <a:r>
              <a:rPr lang="en-US" b="1" dirty="0" err="1"/>
              <a:t>fFN</a:t>
            </a:r>
            <a:r>
              <a:rPr lang="en-US" b="1" dirty="0"/>
              <a:t> for PTB more than 14 days after testing is poor.</a:t>
            </a:r>
          </a:p>
          <a:p>
            <a:pPr>
              <a:buNone/>
            </a:pPr>
            <a:r>
              <a:rPr lang="en-US" b="1" dirty="0"/>
              <a:t>     Fetal </a:t>
            </a:r>
            <a:r>
              <a:rPr lang="en-US" b="1" dirty="0" err="1"/>
              <a:t>fibronectin</a:t>
            </a:r>
            <a:r>
              <a:rPr lang="en-US" b="1" dirty="0"/>
              <a:t> may be useful for predicting risk of PTB in asymptomatic high-risk women (</a:t>
            </a:r>
            <a:r>
              <a:rPr lang="en-US" b="1" dirty="0" err="1"/>
              <a:t>eg</a:t>
            </a:r>
            <a:r>
              <a:rPr lang="en-US" b="1" dirty="0"/>
              <a:t>, previous PTB). A </a:t>
            </a:r>
            <a:r>
              <a:rPr lang="en-US" b="1" dirty="0" err="1"/>
              <a:t>fFN</a:t>
            </a:r>
            <a:r>
              <a:rPr lang="en-US" b="1" dirty="0"/>
              <a:t> ≥50 </a:t>
            </a:r>
            <a:r>
              <a:rPr lang="en-US" b="1" dirty="0" err="1"/>
              <a:t>ng</a:t>
            </a:r>
            <a:r>
              <a:rPr lang="en-US" b="1" dirty="0"/>
              <a:t>/mL at 22 to 27+6 weeks of gestation had sensitivity 55 percent and positive predictive value 27 percent for prediction of PTB &lt;34 weeks in one study </a:t>
            </a:r>
          </a:p>
          <a:p>
            <a:pPr>
              <a:buNone/>
            </a:pPr>
            <a:r>
              <a:rPr lang="en-US" b="1" dirty="0"/>
              <a:t>   </a:t>
            </a:r>
            <a:r>
              <a:rPr lang="ar-JO" b="1" dirty="0"/>
              <a:t> </a:t>
            </a:r>
            <a:r>
              <a:rPr lang="en-US" b="1" dirty="0"/>
              <a:t>By contrast, </a:t>
            </a:r>
            <a:r>
              <a:rPr lang="en-US" b="1" dirty="0" err="1"/>
              <a:t>fFN</a:t>
            </a:r>
            <a:r>
              <a:rPr lang="en-US" b="1" dirty="0"/>
              <a:t> is not useful as a screening test for predicting risk of PTB in asymptomatic nulliparous women</a:t>
            </a:r>
          </a:p>
          <a:p>
            <a:pPr>
              <a:buNone/>
            </a:pPr>
            <a:endParaRPr lang="en-US" b="1" dirty="0"/>
          </a:p>
          <a:p>
            <a:pPr>
              <a:buNone/>
            </a:pPr>
            <a:r>
              <a:rPr lang="en-US" b="1" dirty="0"/>
              <a:t>2-  </a:t>
            </a:r>
            <a:r>
              <a:rPr lang="en-US" b="1" dirty="0">
                <a:solidFill>
                  <a:schemeClr val="accent2"/>
                </a:solidFill>
              </a:rPr>
              <a:t>test (</a:t>
            </a:r>
            <a:r>
              <a:rPr lang="en-US" b="1" dirty="0" err="1">
                <a:solidFill>
                  <a:schemeClr val="accent2"/>
                </a:solidFill>
              </a:rPr>
              <a:t>PreTRM</a:t>
            </a:r>
            <a:r>
              <a:rPr lang="en-US" b="1" dirty="0">
                <a:solidFill>
                  <a:schemeClr val="accent2"/>
                </a:solidFill>
              </a:rPr>
              <a:t> Test) for two serum proteins, insulin-like growth factor-binding protein 4 and sex hormone-binding globulin</a:t>
            </a:r>
            <a:r>
              <a:rPr lang="en-US" b="1" dirty="0"/>
              <a:t>, is available for clinical use to predict PTB. </a:t>
            </a:r>
          </a:p>
          <a:p>
            <a:pPr>
              <a:buNone/>
            </a:pPr>
            <a:r>
              <a:rPr lang="en-US" b="1" dirty="0"/>
              <a:t>*Over 30 other biomarkers have been studied for identification of asymptomatic women at high risk of PTB. The markers included inflammation-related biomarkers, placental protein/hormone-related biomarkers, angiogenesis-related biomarkers, coagulation-related biomarkers, genetic-biomarkers, and proteomic-related biomarkers. </a:t>
            </a:r>
          </a:p>
          <a:p>
            <a:endParaRPr lang="en-US" dirty="0"/>
          </a:p>
        </p:txBody>
      </p:sp>
    </p:spTree>
    <p:extLst>
      <p:ext uri="{BB962C8B-B14F-4D97-AF65-F5344CB8AC3E}">
        <p14:creationId xmlns:p14="http://schemas.microsoft.com/office/powerpoint/2010/main" val="3001779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60648"/>
            <a:ext cx="7211144" cy="1143000"/>
          </a:xfrm>
        </p:spPr>
        <p:txBody>
          <a:bodyPr>
            <a:normAutofit fontScale="90000"/>
          </a:bodyPr>
          <a:lstStyle/>
          <a:p>
            <a:r>
              <a:rPr lang="en-US" dirty="0">
                <a:latin typeface="Arial Black" pitchFamily="34" charset="0"/>
              </a:rPr>
              <a:t>CLINICAL FINDINGS</a:t>
            </a:r>
            <a:br>
              <a:rPr lang="en-US" dirty="0"/>
            </a:br>
            <a:endParaRPr lang="en-US" dirty="0"/>
          </a:p>
        </p:txBody>
      </p:sp>
      <p:sp>
        <p:nvSpPr>
          <p:cNvPr id="3" name="عنصر نائب للمحتوى 2"/>
          <p:cNvSpPr>
            <a:spLocks noGrp="1"/>
          </p:cNvSpPr>
          <p:nvPr>
            <p:ph idx="1"/>
          </p:nvPr>
        </p:nvSpPr>
        <p:spPr>
          <a:xfrm>
            <a:off x="0" y="1628800"/>
            <a:ext cx="8964488" cy="4968552"/>
          </a:xfrm>
        </p:spPr>
        <p:style>
          <a:lnRef idx="2">
            <a:schemeClr val="accent6"/>
          </a:lnRef>
          <a:fillRef idx="1">
            <a:schemeClr val="lt1"/>
          </a:fillRef>
          <a:effectRef idx="0">
            <a:schemeClr val="accent6"/>
          </a:effectRef>
          <a:fontRef idx="minor">
            <a:schemeClr val="dk1"/>
          </a:fontRef>
        </p:style>
        <p:txBody>
          <a:bodyPr>
            <a:normAutofit/>
          </a:bodyPr>
          <a:lstStyle/>
          <a:p>
            <a:pPr>
              <a:buNone/>
            </a:pPr>
            <a:r>
              <a:rPr lang="en-US" dirty="0"/>
              <a:t>*</a:t>
            </a:r>
            <a:r>
              <a:rPr lang="en-US" b="1" dirty="0"/>
              <a:t>The clinical findings that define true labor (</a:t>
            </a:r>
            <a:r>
              <a:rPr lang="en-US" b="1" dirty="0" err="1"/>
              <a:t>ie</a:t>
            </a:r>
            <a:r>
              <a:rPr lang="en-US" b="1" dirty="0"/>
              <a:t>, regular contractions plus cervical change) are the same whether labor occurs preterm or at term. The following prodromal signs and symptoms may be present for several hours before diagnostic criteria for labor are met:</a:t>
            </a:r>
          </a:p>
          <a:p>
            <a:endParaRPr lang="en-US" b="1" dirty="0"/>
          </a:p>
          <a:p>
            <a:pPr>
              <a:buNone/>
            </a:pPr>
            <a:r>
              <a:rPr lang="en-US" b="1" dirty="0"/>
              <a:t>-Menstrual-like cramping</a:t>
            </a:r>
          </a:p>
          <a:p>
            <a:pPr>
              <a:buNone/>
            </a:pPr>
            <a:r>
              <a:rPr lang="en-US" b="1" dirty="0"/>
              <a:t>-Mild, irregular contractions</a:t>
            </a:r>
          </a:p>
          <a:p>
            <a:pPr>
              <a:buNone/>
            </a:pPr>
            <a:r>
              <a:rPr lang="en-US" b="1" dirty="0"/>
              <a:t>-Low back ache</a:t>
            </a:r>
          </a:p>
          <a:p>
            <a:pPr>
              <a:buNone/>
            </a:pPr>
            <a:r>
              <a:rPr lang="en-US" b="1" dirty="0"/>
              <a:t>-Pressure sensation in the vagina or pelvis</a:t>
            </a:r>
          </a:p>
          <a:p>
            <a:pPr>
              <a:buNone/>
            </a:pPr>
            <a:r>
              <a:rPr lang="en-US" b="1" dirty="0"/>
              <a:t>-Vaginal discharge of mucus, which may be clear, pink, or slightly bloody (</a:t>
            </a:r>
            <a:r>
              <a:rPr lang="en-US" b="1" dirty="0" err="1"/>
              <a:t>ie</a:t>
            </a:r>
            <a:r>
              <a:rPr lang="en-US" b="1" dirty="0"/>
              <a:t>, mucus plug, bloody show)</a:t>
            </a:r>
          </a:p>
          <a:p>
            <a:pPr>
              <a:buNone/>
            </a:pPr>
            <a:r>
              <a:rPr lang="en-US" b="1" dirty="0"/>
              <a:t>-Spotting, light bleeding</a:t>
            </a:r>
          </a:p>
        </p:txBody>
      </p:sp>
    </p:spTree>
    <p:extLst>
      <p:ext uri="{BB962C8B-B14F-4D97-AF65-F5344CB8AC3E}">
        <p14:creationId xmlns:p14="http://schemas.microsoft.com/office/powerpoint/2010/main" val="3862835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764704"/>
            <a:ext cx="8784976" cy="5472608"/>
          </a:xfrm>
        </p:spPr>
        <p:style>
          <a:lnRef idx="2">
            <a:schemeClr val="accent6"/>
          </a:lnRef>
          <a:fillRef idx="1">
            <a:schemeClr val="lt1"/>
          </a:fillRef>
          <a:effectRef idx="0">
            <a:schemeClr val="accent6"/>
          </a:effectRef>
          <a:fontRef idx="minor">
            <a:schemeClr val="dk1"/>
          </a:fontRef>
        </p:style>
        <p:txBody>
          <a:bodyPr>
            <a:normAutofit/>
          </a:bodyPr>
          <a:lstStyle/>
          <a:p>
            <a:r>
              <a:rPr lang="en-US" b="1" dirty="0"/>
              <a:t>Uterine contractions are essential of labor, but mild irregular contractions are a normal finding at all stages of pregnancy, thereby adding to the challenge of distinguishing </a:t>
            </a:r>
            <a:r>
              <a:rPr lang="en-US" b="1" dirty="0">
                <a:solidFill>
                  <a:schemeClr val="accent2"/>
                </a:solidFill>
              </a:rPr>
              <a:t>true labor </a:t>
            </a:r>
            <a:r>
              <a:rPr lang="en-US" b="1" dirty="0"/>
              <a:t>(contractions that result in cervical change) from </a:t>
            </a:r>
            <a:r>
              <a:rPr lang="en-US" b="1" dirty="0">
                <a:solidFill>
                  <a:schemeClr val="accent2"/>
                </a:solidFill>
              </a:rPr>
              <a:t>false labor </a:t>
            </a:r>
            <a:r>
              <a:rPr lang="en-US" b="1" dirty="0"/>
              <a:t>(contractions that do not result in cervical change [</a:t>
            </a:r>
            <a:r>
              <a:rPr lang="en-US" b="1" dirty="0" err="1"/>
              <a:t>ie</a:t>
            </a:r>
            <a:r>
              <a:rPr lang="en-US" b="1" dirty="0"/>
              <a:t>, Braxton Hicks contractions]). True labor is more likely when an increasing frequency of contractions is accompanied by increasing intensity and duration of the contractions since an increase in the frequency alone may occur transiently, especially at night and with increasing gestational age</a:t>
            </a:r>
          </a:p>
          <a:p>
            <a:r>
              <a:rPr lang="en-US" b="1" dirty="0"/>
              <a:t>Only 13 percent of women presenting at &lt;34 weeks of gestation who meet explicit contraction criteria for preterm labor deliver within one week </a:t>
            </a:r>
          </a:p>
        </p:txBody>
      </p:sp>
    </p:spTree>
    <p:extLst>
      <p:ext uri="{BB962C8B-B14F-4D97-AF65-F5344CB8AC3E}">
        <p14:creationId xmlns:p14="http://schemas.microsoft.com/office/powerpoint/2010/main" val="1697224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196752"/>
            <a:ext cx="8424936" cy="3816424"/>
          </a:xfrm>
        </p:spPr>
        <p:style>
          <a:lnRef idx="2">
            <a:schemeClr val="accent6"/>
          </a:lnRef>
          <a:fillRef idx="1">
            <a:schemeClr val="lt1"/>
          </a:fillRef>
          <a:effectRef idx="0">
            <a:schemeClr val="accent6"/>
          </a:effectRef>
          <a:fontRef idx="minor">
            <a:schemeClr val="dk1"/>
          </a:fontRef>
        </p:style>
        <p:txBody>
          <a:bodyPr>
            <a:normAutofit/>
          </a:bodyPr>
          <a:lstStyle/>
          <a:p>
            <a:r>
              <a:rPr lang="en-US" b="1" dirty="0"/>
              <a:t>Cervical changes on physical examination that precede or accompany true labor include dilation, effacement, softening, and movement to a more anterior position. The rate of cervical change distinguishes cervical ripening, which occurs over days to weeks, from true labor, </a:t>
            </a:r>
            <a:r>
              <a:rPr lang="en-US" b="1" dirty="0">
                <a:solidFill>
                  <a:schemeClr val="accent2"/>
                </a:solidFill>
              </a:rPr>
              <a:t>in which cervical change occurs over minutes to hours</a:t>
            </a:r>
            <a:r>
              <a:rPr lang="en-US" b="1" dirty="0"/>
              <a:t>. A short or a dilated cervix may be the first clinical manifestation of impending preterm labor triggered by subclinical inflammation</a:t>
            </a:r>
          </a:p>
        </p:txBody>
      </p:sp>
    </p:spTree>
    <p:extLst>
      <p:ext uri="{BB962C8B-B14F-4D97-AF65-F5344CB8AC3E}">
        <p14:creationId xmlns:p14="http://schemas.microsoft.com/office/powerpoint/2010/main" val="2100679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n w="19050">
                  <a:solidFill>
                    <a:prstClr val="black">
                      <a:lumMod val="95000"/>
                      <a:lumOff val="5000"/>
                      <a:alpha val="90000"/>
                    </a:prstClr>
                  </a:solidFill>
                </a:ln>
                <a:latin typeface="Arial Narrow" panose="020B0606020202030204" pitchFamily="34" charset="0"/>
                <a:cs typeface="Leelawadee UI" panose="020B0502040204020203" pitchFamily="34" charset="-34"/>
              </a:rPr>
              <a:t>References</a:t>
            </a:r>
            <a:endParaRPr lang="en-US" dirty="0">
              <a:latin typeface="Arial Narrow" panose="020B0606020202030204" pitchFamily="34" charset="0"/>
            </a:endParaRPr>
          </a:p>
        </p:txBody>
      </p:sp>
      <p:sp>
        <p:nvSpPr>
          <p:cNvPr id="3" name="Content Placeholder 2"/>
          <p:cNvSpPr>
            <a:spLocks noGrp="1"/>
          </p:cNvSpPr>
          <p:nvPr>
            <p:ph idx="1"/>
          </p:nvPr>
        </p:nvSpPr>
        <p:spPr/>
        <p:txBody>
          <a:bodyPr>
            <a:normAutofit/>
          </a:bodyPr>
          <a:lstStyle/>
          <a:p>
            <a:r>
              <a:rPr lang="en-US" dirty="0">
                <a:hlinkClick r:id="rId2"/>
              </a:rPr>
              <a:t>https://www.uptodate.com/contents/preterm-birth-risk-factors-interventions-for-risk-reduction-and-maternal-prognosis?topicRef=6785&amp;source=see_link#H1</a:t>
            </a:r>
            <a:endParaRPr lang="en-US" dirty="0"/>
          </a:p>
          <a:p>
            <a:endParaRPr lang="en-US" dirty="0"/>
          </a:p>
          <a:p>
            <a:r>
              <a:rPr lang="en-US" dirty="0">
                <a:hlinkClick r:id="rId3"/>
              </a:rPr>
              <a:t>https://www.uptodate.com/contents/spontaneous-preterm-birth-pathogenesis?topicRef=6798&amp;source=see_link#H1</a:t>
            </a:r>
            <a:endParaRPr lang="en-US" dirty="0"/>
          </a:p>
          <a:p>
            <a:endParaRPr lang="en-US" dirty="0"/>
          </a:p>
          <a:p>
            <a:r>
              <a:rPr lang="en-US" dirty="0">
                <a:hlinkClick r:id="rId4"/>
              </a:rPr>
              <a:t>https://www.uptodate.com/contents/preterm-labor-clinical-findings-diagnostic-evaluation-and-initial-treatment</a:t>
            </a:r>
            <a:endParaRPr lang="en-US" dirty="0"/>
          </a:p>
          <a:p>
            <a:endParaRPr lang="en-US" dirty="0"/>
          </a:p>
        </p:txBody>
      </p:sp>
    </p:spTree>
    <p:extLst>
      <p:ext uri="{BB962C8B-B14F-4D97-AF65-F5344CB8AC3E}">
        <p14:creationId xmlns:p14="http://schemas.microsoft.com/office/powerpoint/2010/main" val="1451340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49"/>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57250"/>
            <a:ext cx="9141714" cy="5146785"/>
          </a:xfrm>
          <a:prstGeom prst="rect">
            <a:avLst/>
          </a:prstGeom>
        </p:spPr>
      </p:pic>
      <p:sp>
        <p:nvSpPr>
          <p:cNvPr id="14" name="Rectangle 13">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883" y="1689751"/>
            <a:ext cx="7646805" cy="3471926"/>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w="22225">
                <a:solidFill>
                  <a:srgbClr val="2683C6"/>
                </a:solidFill>
                <a:prstDash val="solid"/>
              </a:ln>
              <a:solidFill>
                <a:srgbClr val="2683C6">
                  <a:lumMod val="40000"/>
                  <a:lumOff val="60000"/>
                </a:srgbClr>
              </a:solidFill>
              <a:effectLst/>
              <a:uLnTx/>
              <a:uFillTx/>
              <a:latin typeface="Calibri" panose="020F0502020204030204"/>
              <a:ea typeface="+mn-ea"/>
              <a:cs typeface="+mn-cs"/>
            </a:endParaRPr>
          </a:p>
        </p:txBody>
      </p:sp>
      <p:sp>
        <p:nvSpPr>
          <p:cNvPr id="2" name="Title 1"/>
          <p:cNvSpPr>
            <a:spLocks noGrp="1"/>
          </p:cNvSpPr>
          <p:nvPr>
            <p:ph type="ctrTitle"/>
          </p:nvPr>
        </p:nvSpPr>
        <p:spPr>
          <a:xfrm>
            <a:off x="1499156" y="1908487"/>
            <a:ext cx="6141020" cy="1215988"/>
          </a:xfrm>
        </p:spPr>
        <p:txBody>
          <a:bodyPr vert="horz" lIns="68580" tIns="34290" rIns="68580" bIns="34290" rtlCol="0" anchor="b">
            <a:normAutofit/>
          </a:bodyPr>
          <a:lstStyle/>
          <a:p>
            <a:r>
              <a:rPr lang="en-US" sz="6600" b="1">
                <a:latin typeface="Calibri"/>
                <a:cs typeface="Calibri"/>
              </a:rPr>
              <a:t>Preterm labor </a:t>
            </a:r>
          </a:p>
        </p:txBody>
      </p:sp>
      <p:sp>
        <p:nvSpPr>
          <p:cNvPr id="3" name="Subtitle 2"/>
          <p:cNvSpPr>
            <a:spLocks noGrp="1"/>
          </p:cNvSpPr>
          <p:nvPr>
            <p:ph type="subTitle" idx="1"/>
          </p:nvPr>
        </p:nvSpPr>
        <p:spPr>
          <a:xfrm>
            <a:off x="1495231" y="2999261"/>
            <a:ext cx="6144632" cy="2082534"/>
          </a:xfrm>
        </p:spPr>
        <p:txBody>
          <a:bodyPr vert="horz" lIns="68580" tIns="34290" rIns="68580" bIns="34290" rtlCol="0" anchor="t">
            <a:noAutofit/>
          </a:bodyPr>
          <a:lstStyle/>
          <a:p>
            <a:pPr marL="192881" indent="-171450">
              <a:spcBef>
                <a:spcPts val="0"/>
              </a:spcBef>
              <a:buFont typeface="Arial" panose="020B0604020202020204" pitchFamily="34" charset="0"/>
              <a:buChar char="•"/>
            </a:pPr>
            <a:r>
              <a:rPr lang="en-US" sz="1500" b="1">
                <a:cs typeface="Calibri"/>
              </a:rPr>
              <a:t>Clinical evaluation </a:t>
            </a:r>
          </a:p>
          <a:p>
            <a:pPr marL="192881" indent="-171450">
              <a:spcBef>
                <a:spcPts val="0"/>
              </a:spcBef>
              <a:buFont typeface="Arial" panose="020B0604020202020204" pitchFamily="34" charset="0"/>
              <a:buChar char="•"/>
            </a:pPr>
            <a:r>
              <a:rPr lang="en-US" sz="1500" b="1" dirty="0"/>
              <a:t>Diagnosis  </a:t>
            </a:r>
            <a:endParaRPr lang="en-US" sz="1500" b="1" dirty="0">
              <a:cs typeface="Calibri"/>
            </a:endParaRPr>
          </a:p>
          <a:p>
            <a:pPr marL="192881" indent="-171450">
              <a:spcBef>
                <a:spcPts val="0"/>
              </a:spcBef>
              <a:buFont typeface="Arial" panose="020B0604020202020204" pitchFamily="34" charset="0"/>
              <a:buChar char="•"/>
            </a:pPr>
            <a:r>
              <a:rPr lang="en-US" sz="1500" b="1" dirty="0"/>
              <a:t>Our approach to treatment </a:t>
            </a:r>
            <a:endParaRPr lang="en-US" sz="1500" b="1" dirty="0">
              <a:cs typeface="Calibri"/>
            </a:endParaRPr>
          </a:p>
          <a:p>
            <a:pPr marL="192881" indent="-171450">
              <a:spcBef>
                <a:spcPts val="0"/>
              </a:spcBef>
              <a:buFont typeface="Arial" panose="020B0604020202020204" pitchFamily="34" charset="0"/>
              <a:buChar char="•"/>
            </a:pPr>
            <a:r>
              <a:rPr lang="en-US" sz="1500" b="1" dirty="0"/>
              <a:t>Tocolytics</a:t>
            </a:r>
            <a:endParaRPr lang="en-US" sz="1500" b="1" dirty="0">
              <a:cs typeface="Calibri"/>
            </a:endParaRPr>
          </a:p>
          <a:p>
            <a:pPr marL="192881" indent="-171450">
              <a:spcBef>
                <a:spcPts val="0"/>
              </a:spcBef>
              <a:buFont typeface="Arial" panose="020B0604020202020204" pitchFamily="34" charset="0"/>
              <a:buChar char="•"/>
            </a:pPr>
            <a:r>
              <a:rPr lang="en-US" sz="1500" b="1" dirty="0"/>
              <a:t>Management after cessation of contractions</a:t>
            </a:r>
            <a:endParaRPr lang="en-US" sz="1500" b="1" dirty="0">
              <a:cs typeface="Calibri"/>
            </a:endParaRPr>
          </a:p>
          <a:p>
            <a:pPr marL="192881" indent="-171450">
              <a:spcBef>
                <a:spcPts val="0"/>
              </a:spcBef>
              <a:buFont typeface="Arial" panose="020B0604020202020204" pitchFamily="34" charset="0"/>
              <a:buChar char="•"/>
            </a:pPr>
            <a:r>
              <a:rPr lang="en-US" sz="1500" b="1" dirty="0"/>
              <a:t>Prevention </a:t>
            </a:r>
            <a:endParaRPr lang="en-US" sz="1500" b="1" dirty="0">
              <a:cs typeface="Calibri"/>
            </a:endParaRPr>
          </a:p>
          <a:p>
            <a:pPr marL="21431">
              <a:spcBef>
                <a:spcPts val="0"/>
              </a:spcBef>
            </a:pPr>
            <a:endParaRPr lang="en-US" sz="1500" b="1">
              <a:cs typeface="Calibri"/>
            </a:endParaRPr>
          </a:p>
          <a:p>
            <a:pPr algn="l">
              <a:spcBef>
                <a:spcPts val="0"/>
              </a:spcBef>
            </a:pPr>
            <a:r>
              <a:rPr lang="en-US" sz="1500" b="1">
                <a:ea typeface="+mn-lt"/>
                <a:cs typeface="+mn-lt"/>
              </a:rPr>
              <a:t>SUPERVISED BY : Dr. Ala’a Owais</a:t>
            </a:r>
            <a:endParaRPr lang="en-US"/>
          </a:p>
          <a:p>
            <a:pPr algn="l">
              <a:spcBef>
                <a:spcPts val="0"/>
              </a:spcBef>
            </a:pPr>
            <a:r>
              <a:rPr lang="en-US" sz="1500" b="1"/>
              <a:t>Done by : Batool AL Hbaishan</a:t>
            </a:r>
            <a:r>
              <a:rPr lang="en-US" sz="1500" b="1" dirty="0"/>
              <a:t> </a:t>
            </a:r>
            <a:endParaRPr lang="en-US" sz="1500" b="1">
              <a:cs typeface="Calibri"/>
            </a:endParaRPr>
          </a:p>
          <a:p>
            <a:pPr algn="l">
              <a:spcBef>
                <a:spcPts val="0"/>
              </a:spcBef>
            </a:pPr>
            <a:endParaRPr lang="en-US" sz="1500" b="1" dirty="0">
              <a:cs typeface="Calibri"/>
            </a:endParaRPr>
          </a:p>
          <a:p>
            <a:pPr marL="192881" indent="-171450">
              <a:spcBef>
                <a:spcPts val="0"/>
              </a:spcBef>
              <a:buFont typeface="Arial" panose="020B0604020202020204" pitchFamily="34" charset="0"/>
              <a:buChar char="•"/>
            </a:pPr>
            <a:endParaRPr lang="en-US" sz="1500" b="1">
              <a:cs typeface="Calibri"/>
            </a:endParaRPr>
          </a:p>
          <a:p>
            <a:pPr indent="-171450">
              <a:buFont typeface="Arial" panose="020B0604020202020204" pitchFamily="34" charset="0"/>
              <a:buChar char="•"/>
            </a:pPr>
            <a:endParaRPr lang="en-US" sz="1500" b="1">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624013"/>
            <a:ext cx="532209" cy="1571626"/>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3" y="1485559"/>
            <a:ext cx="302419" cy="1279073"/>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6" y="1337921"/>
            <a:ext cx="126206" cy="1284896"/>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1334037"/>
            <a:ext cx="246459" cy="130677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2" y="1334037"/>
            <a:ext cx="8180897" cy="1156093"/>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347F53-3533-4A47-BCB3-FD614A7CB4CE}"/>
              </a:ext>
            </a:extLst>
          </p:cNvPr>
          <p:cNvSpPr>
            <a:spLocks noGrp="1"/>
          </p:cNvSpPr>
          <p:nvPr>
            <p:ph type="title"/>
          </p:nvPr>
        </p:nvSpPr>
        <p:spPr>
          <a:xfrm>
            <a:off x="718880" y="1457544"/>
            <a:ext cx="7698523" cy="909077"/>
          </a:xfrm>
        </p:spPr>
        <p:txBody>
          <a:bodyPr vert="horz" lIns="68580" tIns="34290" rIns="68580" bIns="34290" rtlCol="0" anchor="ctr">
            <a:noAutofit/>
          </a:bodyPr>
          <a:lstStyle/>
          <a:p>
            <a:br>
              <a:rPr lang="en-US" sz="2100" dirty="0">
                <a:latin typeface="Arial Black"/>
              </a:rPr>
            </a:br>
            <a:br>
              <a:rPr lang="en-US" sz="2100" dirty="0">
                <a:latin typeface="Arial Black"/>
              </a:rPr>
            </a:br>
            <a:r>
              <a:rPr lang="en-US" sz="2100" dirty="0">
                <a:solidFill>
                  <a:srgbClr val="FFFFFF"/>
                </a:solidFill>
                <a:latin typeface="Arial Black"/>
              </a:rPr>
              <a:t>COMPONENTS OF THE DIAGNOSTIC EVALUATION</a:t>
            </a:r>
            <a:br>
              <a:rPr lang="en-US" sz="2100" dirty="0">
                <a:latin typeface="Arial Black"/>
              </a:rPr>
            </a:br>
            <a:endParaRPr lang="en-US" sz="2100">
              <a:solidFill>
                <a:srgbClr val="FFFFFF"/>
              </a:solidFill>
              <a:ea typeface="+mj-lt"/>
              <a:cs typeface="+mj-lt"/>
            </a:endParaRPr>
          </a:p>
          <a:p>
            <a:endParaRPr lang="en-US" sz="2100" dirty="0">
              <a:solidFill>
                <a:srgbClr val="FFFFFF"/>
              </a:solidFill>
              <a:cs typeface="Calibri Light"/>
            </a:endParaRPr>
          </a:p>
        </p:txBody>
      </p:sp>
      <p:sp>
        <p:nvSpPr>
          <p:cNvPr id="3" name="Content Placeholder 2">
            <a:extLst>
              <a:ext uri="{FF2B5EF4-FFF2-40B4-BE49-F238E27FC236}">
                <a16:creationId xmlns:a16="http://schemas.microsoft.com/office/drawing/2014/main" id="{BAFF159D-5444-42ED-A546-44395DBB2E64}"/>
              </a:ext>
            </a:extLst>
          </p:cNvPr>
          <p:cNvSpPr>
            <a:spLocks noGrp="1"/>
          </p:cNvSpPr>
          <p:nvPr>
            <p:ph idx="1"/>
          </p:nvPr>
        </p:nvSpPr>
        <p:spPr>
          <a:xfrm>
            <a:off x="1025719" y="2725077"/>
            <a:ext cx="7281746" cy="2675380"/>
          </a:xfrm>
        </p:spPr>
        <p:txBody>
          <a:bodyPr vert="horz" lIns="68580" tIns="34290" rIns="68580" bIns="34290" rtlCol="0" anchor="ctr">
            <a:normAutofit/>
          </a:bodyPr>
          <a:lstStyle/>
          <a:p>
            <a:endParaRPr lang="en-US" sz="1800"/>
          </a:p>
          <a:p>
            <a:r>
              <a:rPr lang="en-US" b="1" dirty="0">
                <a:ea typeface="+mn-lt"/>
                <a:cs typeface="+mn-lt"/>
              </a:rPr>
              <a:t>n most women, the diagnostic evaluation is performed on the labor unit or a labor triage unit. However, the clinician may elect to evaluate women with very mild, nonspecific symptoms in the office.</a:t>
            </a:r>
            <a:endParaRPr lang="en-US" dirty="0">
              <a:ea typeface="+mn-lt"/>
              <a:cs typeface="+mn-lt"/>
            </a:endParaRPr>
          </a:p>
          <a:p>
            <a:endParaRPr lang="en-US" dirty="0">
              <a:cs typeface="Calibri"/>
            </a:endParaRPr>
          </a:p>
        </p:txBody>
      </p:sp>
    </p:spTree>
    <p:extLst>
      <p:ext uri="{BB962C8B-B14F-4D97-AF65-F5344CB8AC3E}">
        <p14:creationId xmlns:p14="http://schemas.microsoft.com/office/powerpoint/2010/main" val="1524338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19EAF4-7A2D-425B-AC48-5A869F3D4620}"/>
              </a:ext>
            </a:extLst>
          </p:cNvPr>
          <p:cNvSpPr>
            <a:spLocks noGrp="1"/>
          </p:cNvSpPr>
          <p:nvPr>
            <p:ph type="title"/>
          </p:nvPr>
        </p:nvSpPr>
        <p:spPr>
          <a:xfrm>
            <a:off x="958503" y="1267426"/>
            <a:ext cx="7375161" cy="994172"/>
          </a:xfrm>
        </p:spPr>
        <p:txBody>
          <a:bodyPr vert="horz" lIns="68580" tIns="34290" rIns="68580" bIns="34290" rtlCol="0" anchor="b">
            <a:noAutofit/>
          </a:bodyPr>
          <a:lstStyle/>
          <a:p>
            <a:pPr algn="ctr"/>
            <a:r>
              <a:rPr lang="en-US" b="1" dirty="0">
                <a:solidFill>
                  <a:schemeClr val="tx2"/>
                </a:solidFill>
                <a:latin typeface="Arial Black"/>
              </a:rPr>
              <a:t>History and initial examinations</a:t>
            </a:r>
            <a:endParaRPr lang="en-US" sz="2700">
              <a:solidFill>
                <a:schemeClr val="tx2"/>
              </a:solidFill>
              <a:ea typeface="+mj-lt"/>
              <a:cs typeface="+mj-lt"/>
            </a:endParaRPr>
          </a:p>
          <a:p>
            <a:pPr algn="ctr"/>
            <a:endParaRPr lang="en-US" sz="2700">
              <a:solidFill>
                <a:schemeClr val="tx2"/>
              </a:solidFill>
              <a:cs typeface="Calibri Light"/>
            </a:endParaRPr>
          </a:p>
        </p:txBody>
      </p:sp>
      <p:sp>
        <p:nvSpPr>
          <p:cNvPr id="3" name="Content Placeholder 2">
            <a:extLst>
              <a:ext uri="{FF2B5EF4-FFF2-40B4-BE49-F238E27FC236}">
                <a16:creationId xmlns:a16="http://schemas.microsoft.com/office/drawing/2014/main" id="{B889743A-B1DA-4186-904B-CBB85B00F547}"/>
              </a:ext>
            </a:extLst>
          </p:cNvPr>
          <p:cNvSpPr>
            <a:spLocks noGrp="1"/>
          </p:cNvSpPr>
          <p:nvPr>
            <p:ph idx="1"/>
          </p:nvPr>
        </p:nvSpPr>
        <p:spPr>
          <a:xfrm>
            <a:off x="334087" y="2136485"/>
            <a:ext cx="8539327" cy="3851398"/>
          </a:xfrm>
        </p:spPr>
        <p:txBody>
          <a:bodyPr vert="horz" lIns="68580" tIns="34290" rIns="68580" bIns="34290" rtlCol="0" anchor="t">
            <a:noAutofit/>
          </a:bodyPr>
          <a:lstStyle/>
          <a:p>
            <a:pPr marL="0" indent="0">
              <a:spcBef>
                <a:spcPct val="20000"/>
              </a:spcBef>
              <a:buNone/>
            </a:pPr>
            <a:r>
              <a:rPr lang="en-US" sz="1800" dirty="0">
                <a:solidFill>
                  <a:schemeClr val="tx1">
                    <a:lumMod val="95000"/>
                    <a:lumOff val="5000"/>
                  </a:schemeClr>
                </a:solidFill>
                <a:latin typeface="Arial"/>
                <a:ea typeface="+mn-lt"/>
                <a:cs typeface="+mn-lt"/>
              </a:rPr>
              <a:t>* Our initial evaluation of women with suspected preterm labor includes: </a:t>
            </a:r>
            <a:endParaRPr lang="en-US" sz="1800">
              <a:solidFill>
                <a:schemeClr val="tx1">
                  <a:lumMod val="95000"/>
                  <a:lumOff val="5000"/>
                </a:schemeClr>
              </a:solidFill>
              <a:latin typeface="Calibri" panose="020F0502020204030204"/>
              <a:ea typeface="+mn-lt"/>
              <a:cs typeface="+mn-lt"/>
            </a:endParaRPr>
          </a:p>
          <a:p>
            <a:pPr marL="257175" indent="-257175">
              <a:spcBef>
                <a:spcPct val="20000"/>
              </a:spcBef>
            </a:pPr>
            <a:r>
              <a:rPr lang="en-US" sz="1800" dirty="0">
                <a:solidFill>
                  <a:schemeClr val="tx1">
                    <a:lumMod val="95000"/>
                    <a:lumOff val="5000"/>
                  </a:schemeClr>
                </a:solidFill>
                <a:latin typeface="Arial"/>
                <a:ea typeface="+mn-lt"/>
                <a:cs typeface="+mn-lt"/>
              </a:rPr>
              <a:t>Review of the</a:t>
            </a:r>
            <a:r>
              <a:rPr lang="en-US" sz="1800" b="1" dirty="0">
                <a:solidFill>
                  <a:schemeClr val="accent1">
                    <a:lumMod val="75000"/>
                  </a:schemeClr>
                </a:solidFill>
                <a:latin typeface="Arial"/>
                <a:ea typeface="+mn-lt"/>
                <a:cs typeface="+mn-lt"/>
              </a:rPr>
              <a:t> patient's past and present obstetric and medical history, including risk factors for preterm birth</a:t>
            </a:r>
            <a:r>
              <a:rPr lang="en-US" sz="1800" b="1" dirty="0">
                <a:solidFill>
                  <a:schemeClr val="tx1">
                    <a:lumMod val="95000"/>
                    <a:lumOff val="5000"/>
                  </a:schemeClr>
                </a:solidFill>
                <a:latin typeface="Arial"/>
                <a:ea typeface="+mn-lt"/>
                <a:cs typeface="+mn-lt"/>
              </a:rPr>
              <a:t> </a:t>
            </a:r>
            <a:r>
              <a:rPr lang="en-US" sz="1800" dirty="0">
                <a:solidFill>
                  <a:schemeClr val="tx1">
                    <a:lumMod val="95000"/>
                    <a:lumOff val="5000"/>
                  </a:schemeClr>
                </a:solidFill>
                <a:latin typeface="Arial"/>
                <a:ea typeface="+mn-lt"/>
                <a:cs typeface="+mn-lt"/>
              </a:rPr>
              <a:t>. Although many cases appear to be idiopathic, clinicians should consider possible causes of the preterm contractions based on the history and physical examination.</a:t>
            </a:r>
            <a:endParaRPr lang="en-US" sz="1800">
              <a:solidFill>
                <a:schemeClr val="tx1">
                  <a:lumMod val="95000"/>
                  <a:lumOff val="5000"/>
                </a:schemeClr>
              </a:solidFill>
              <a:cs typeface="Calibri" panose="020F0502020204030204"/>
            </a:endParaRPr>
          </a:p>
          <a:p>
            <a:pPr marL="0" indent="0">
              <a:spcBef>
                <a:spcPct val="20000"/>
              </a:spcBef>
              <a:buNone/>
            </a:pPr>
            <a:endParaRPr lang="en-US" sz="1800" dirty="0">
              <a:solidFill>
                <a:schemeClr val="tx1">
                  <a:lumMod val="95000"/>
                  <a:lumOff val="5000"/>
                </a:schemeClr>
              </a:solidFill>
              <a:latin typeface="Arial"/>
              <a:ea typeface="+mn-lt"/>
              <a:cs typeface="+mn-lt"/>
            </a:endParaRPr>
          </a:p>
          <a:p>
            <a:pPr marL="257175" indent="-257175">
              <a:spcBef>
                <a:spcPct val="20000"/>
              </a:spcBef>
            </a:pPr>
            <a:r>
              <a:rPr lang="en-US" sz="1800" dirty="0">
                <a:solidFill>
                  <a:schemeClr val="tx1">
                    <a:lumMod val="95000"/>
                    <a:lumOff val="5000"/>
                  </a:schemeClr>
                </a:solidFill>
                <a:latin typeface="Arial"/>
                <a:ea typeface="+mn-lt"/>
                <a:cs typeface="+mn-lt"/>
              </a:rPr>
              <a:t>Preterm labor may be triggered by an</a:t>
            </a:r>
            <a:r>
              <a:rPr lang="en-US" sz="1800" dirty="0">
                <a:solidFill>
                  <a:schemeClr val="accent1">
                    <a:lumMod val="75000"/>
                  </a:schemeClr>
                </a:solidFill>
                <a:latin typeface="Arial"/>
                <a:ea typeface="+mn-lt"/>
                <a:cs typeface="+mn-lt"/>
              </a:rPr>
              <a:t> </a:t>
            </a:r>
            <a:r>
              <a:rPr lang="en-US" sz="1800" b="1" dirty="0">
                <a:solidFill>
                  <a:schemeClr val="accent1">
                    <a:lumMod val="75000"/>
                  </a:schemeClr>
                </a:solidFill>
                <a:latin typeface="Arial"/>
                <a:ea typeface="+mn-lt"/>
                <a:cs typeface="+mn-lt"/>
              </a:rPr>
              <a:t>underlying obstetric complication (</a:t>
            </a:r>
            <a:r>
              <a:rPr lang="en-US" sz="1800" b="1" err="1">
                <a:solidFill>
                  <a:schemeClr val="accent1">
                    <a:lumMod val="75000"/>
                  </a:schemeClr>
                </a:solidFill>
                <a:latin typeface="Arial"/>
                <a:ea typeface="+mn-lt"/>
                <a:cs typeface="+mn-lt"/>
              </a:rPr>
              <a:t>eg</a:t>
            </a:r>
            <a:r>
              <a:rPr lang="en-US" sz="1800" b="1" dirty="0">
                <a:solidFill>
                  <a:schemeClr val="accent1">
                    <a:lumMod val="75000"/>
                  </a:schemeClr>
                </a:solidFill>
                <a:latin typeface="Arial"/>
                <a:ea typeface="+mn-lt"/>
                <a:cs typeface="+mn-lt"/>
              </a:rPr>
              <a:t>, abruption) or medical/surgical disorder</a:t>
            </a:r>
            <a:r>
              <a:rPr lang="en-US" sz="1800" b="1" dirty="0">
                <a:solidFill>
                  <a:schemeClr val="tx1">
                    <a:lumMod val="95000"/>
                    <a:lumOff val="5000"/>
                  </a:schemeClr>
                </a:solidFill>
                <a:latin typeface="Arial"/>
                <a:ea typeface="+mn-lt"/>
                <a:cs typeface="+mn-lt"/>
              </a:rPr>
              <a:t> </a:t>
            </a:r>
            <a:r>
              <a:rPr lang="en-US" sz="1800" dirty="0">
                <a:solidFill>
                  <a:schemeClr val="tx1">
                    <a:lumMod val="95000"/>
                    <a:lumOff val="5000"/>
                  </a:schemeClr>
                </a:solidFill>
                <a:latin typeface="Arial"/>
                <a:ea typeface="+mn-lt"/>
                <a:cs typeface="+mn-lt"/>
              </a:rPr>
              <a:t>(</a:t>
            </a:r>
            <a:r>
              <a:rPr lang="en-US" sz="1800" err="1">
                <a:solidFill>
                  <a:schemeClr val="tx1">
                    <a:lumMod val="95000"/>
                    <a:lumOff val="5000"/>
                  </a:schemeClr>
                </a:solidFill>
                <a:latin typeface="Arial"/>
                <a:ea typeface="+mn-lt"/>
                <a:cs typeface="+mn-lt"/>
              </a:rPr>
              <a:t>eg</a:t>
            </a:r>
            <a:r>
              <a:rPr lang="en-US" sz="1800" dirty="0">
                <a:solidFill>
                  <a:schemeClr val="tx1">
                    <a:lumMod val="95000"/>
                    <a:lumOff val="5000"/>
                  </a:schemeClr>
                </a:solidFill>
                <a:latin typeface="Arial"/>
                <a:ea typeface="+mn-lt"/>
                <a:cs typeface="+mn-lt"/>
              </a:rPr>
              <a:t>, appendicitis, bowel obstruction or strangulation, pyelonephritis, acute cholecystitis, pneumonia  that requires specific intervention. These cases may present with </a:t>
            </a:r>
            <a:r>
              <a:rPr lang="en-US" sz="1800" dirty="0">
                <a:solidFill>
                  <a:schemeClr val="accent1">
                    <a:lumMod val="75000"/>
                  </a:schemeClr>
                </a:solidFill>
                <a:latin typeface="Arial"/>
                <a:ea typeface="+mn-lt"/>
                <a:cs typeface="+mn-lt"/>
              </a:rPr>
              <a:t>additional symptoms</a:t>
            </a:r>
            <a:r>
              <a:rPr lang="en-US" sz="1800" dirty="0">
                <a:solidFill>
                  <a:schemeClr val="tx1">
                    <a:lumMod val="95000"/>
                    <a:lumOff val="5000"/>
                  </a:schemeClr>
                </a:solidFill>
                <a:latin typeface="Arial"/>
                <a:ea typeface="+mn-lt"/>
                <a:cs typeface="+mn-lt"/>
              </a:rPr>
              <a:t> and/or </a:t>
            </a:r>
            <a:r>
              <a:rPr lang="en-US" sz="1800" dirty="0">
                <a:solidFill>
                  <a:schemeClr val="accent1">
                    <a:lumMod val="75000"/>
                  </a:schemeClr>
                </a:solidFill>
                <a:latin typeface="Arial"/>
                <a:ea typeface="+mn-lt"/>
                <a:cs typeface="+mn-lt"/>
              </a:rPr>
              <a:t>symptoms atypical for preterm labor</a:t>
            </a:r>
            <a:r>
              <a:rPr lang="en-US" sz="1800" dirty="0">
                <a:solidFill>
                  <a:schemeClr val="tx1">
                    <a:lumMod val="95000"/>
                    <a:lumOff val="5000"/>
                  </a:schemeClr>
                </a:solidFill>
                <a:latin typeface="Arial"/>
                <a:ea typeface="+mn-lt"/>
                <a:cs typeface="+mn-lt"/>
              </a:rPr>
              <a:t>. Sometimes, this requires a high index of suspicion since laboring women have abdominal pain and may have back pain, nausea, vomiting, or diarrhea.</a:t>
            </a:r>
          </a:p>
          <a:p>
            <a:pPr marL="0" indent="0">
              <a:spcBef>
                <a:spcPct val="20000"/>
              </a:spcBef>
              <a:buNone/>
            </a:pPr>
            <a:endParaRPr lang="en-US" sz="1800" dirty="0">
              <a:solidFill>
                <a:schemeClr val="tx1">
                  <a:lumMod val="95000"/>
                  <a:lumOff val="5000"/>
                </a:schemeClr>
              </a:solidFill>
              <a:latin typeface="Arial"/>
              <a:ea typeface="+mn-lt"/>
              <a:cs typeface="+mn-lt"/>
            </a:endParaRPr>
          </a:p>
          <a:p>
            <a:pPr marL="0" indent="0">
              <a:buNone/>
            </a:pPr>
            <a:endParaRPr lang="en-US" sz="1800" dirty="0">
              <a:solidFill>
                <a:schemeClr val="tx1">
                  <a:lumMod val="95000"/>
                  <a:lumOff val="5000"/>
                </a:schemeClr>
              </a:solidFill>
              <a:latin typeface="Arial"/>
              <a:cs typeface="Calibri"/>
            </a:endParaRPr>
          </a:p>
        </p:txBody>
      </p:sp>
      <p:grpSp>
        <p:nvGrpSpPr>
          <p:cNvPr id="30" name="Group 29">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7417" y="857250"/>
            <a:ext cx="2926583" cy="1787233"/>
            <a:chOff x="6867015" y="-1"/>
            <a:chExt cx="5324985" cy="3251912"/>
          </a:xfrm>
          <a:solidFill>
            <a:schemeClr val="accent5">
              <a:alpha val="10000"/>
            </a:schemeClr>
          </a:solidFill>
        </p:grpSpPr>
        <p:sp>
          <p:nvSpPr>
            <p:cNvPr id="31" name="Freeform: Shape 30">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369253"/>
            <a:ext cx="2174211" cy="1631496"/>
            <a:chOff x="-305" y="-1"/>
            <a:chExt cx="3832880" cy="2876136"/>
          </a:xfrm>
        </p:grpSpPr>
        <p:sp>
          <p:nvSpPr>
            <p:cNvPr id="37" name="Freeform: Shape 36">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97665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2" y="857250"/>
            <a:ext cx="3243649" cy="1980862"/>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Content Placeholder 2">
            <a:extLst>
              <a:ext uri="{FF2B5EF4-FFF2-40B4-BE49-F238E27FC236}">
                <a16:creationId xmlns:a16="http://schemas.microsoft.com/office/drawing/2014/main" id="{F6770470-B473-4E1C-A147-0E25796778A0}"/>
              </a:ext>
            </a:extLst>
          </p:cNvPr>
          <p:cNvSpPr>
            <a:spLocks noGrp="1"/>
          </p:cNvSpPr>
          <p:nvPr>
            <p:ph idx="1"/>
          </p:nvPr>
        </p:nvSpPr>
        <p:spPr>
          <a:xfrm>
            <a:off x="365837" y="1853077"/>
            <a:ext cx="8592244" cy="3627348"/>
          </a:xfrm>
        </p:spPr>
        <p:txBody>
          <a:bodyPr vert="horz" lIns="68580" tIns="34290" rIns="68580" bIns="34290" rtlCol="0" anchor="ctr">
            <a:normAutofit fontScale="92500" lnSpcReduction="20000"/>
          </a:bodyPr>
          <a:lstStyle/>
          <a:p>
            <a:pPr marL="342900" indent="-342900">
              <a:spcBef>
                <a:spcPct val="20000"/>
              </a:spcBef>
            </a:pPr>
            <a:r>
              <a:rPr lang="en-US" sz="2400" dirty="0">
                <a:solidFill>
                  <a:schemeClr val="tx1">
                    <a:lumMod val="95000"/>
                    <a:lumOff val="5000"/>
                  </a:schemeClr>
                </a:solidFill>
                <a:latin typeface="Arial"/>
                <a:cs typeface="Calibri"/>
              </a:rPr>
              <a:t>Assessment of </a:t>
            </a:r>
            <a:r>
              <a:rPr lang="en-US" sz="2400" b="1" dirty="0">
                <a:solidFill>
                  <a:schemeClr val="accent1">
                    <a:lumMod val="75000"/>
                  </a:schemeClr>
                </a:solidFill>
                <a:latin typeface="Arial"/>
                <a:cs typeface="Calibri"/>
              </a:rPr>
              <a:t>gestational age</a:t>
            </a:r>
            <a:r>
              <a:rPr lang="en-US" sz="2400" dirty="0">
                <a:solidFill>
                  <a:schemeClr val="tx1">
                    <a:lumMod val="95000"/>
                    <a:lumOff val="5000"/>
                  </a:schemeClr>
                </a:solidFill>
                <a:latin typeface="Arial"/>
                <a:cs typeface="Calibri"/>
              </a:rPr>
              <a:t>, based on the best estimate from the first ultrasound examination.  If prior ultrasound estimation of gestational age is not available, an ultrasound examination for fetal biometry to assist in estimation of gestational age should be performed. </a:t>
            </a:r>
            <a:endParaRPr lang="en-US" sz="2400">
              <a:solidFill>
                <a:schemeClr val="tx1">
                  <a:lumMod val="95000"/>
                  <a:lumOff val="5000"/>
                </a:schemeClr>
              </a:solidFill>
              <a:latin typeface="Arial"/>
              <a:ea typeface="+mn-lt"/>
              <a:cs typeface="+mn-lt"/>
            </a:endParaRPr>
          </a:p>
          <a:p>
            <a:pPr marL="342900" indent="-342900">
              <a:spcBef>
                <a:spcPct val="20000"/>
              </a:spcBef>
            </a:pPr>
            <a:r>
              <a:rPr lang="en-US" sz="2400" dirty="0">
                <a:solidFill>
                  <a:schemeClr val="tx1">
                    <a:lumMod val="95000"/>
                    <a:lumOff val="5000"/>
                  </a:schemeClr>
                </a:solidFill>
                <a:latin typeface="Arial"/>
                <a:cs typeface="Calibri"/>
              </a:rPr>
              <a:t>Evaluation of</a:t>
            </a:r>
            <a:r>
              <a:rPr lang="en-US" sz="2400" b="1" dirty="0">
                <a:solidFill>
                  <a:schemeClr val="accent1">
                    <a:lumMod val="75000"/>
                  </a:schemeClr>
                </a:solidFill>
                <a:latin typeface="Arial"/>
                <a:cs typeface="Calibri"/>
              </a:rPr>
              <a:t> signs and symptoms </a:t>
            </a:r>
            <a:r>
              <a:rPr lang="en-US" sz="2400" dirty="0">
                <a:solidFill>
                  <a:schemeClr val="tx1">
                    <a:lumMod val="95000"/>
                    <a:lumOff val="5000"/>
                  </a:schemeClr>
                </a:solidFill>
                <a:latin typeface="Arial"/>
                <a:cs typeface="Calibri"/>
              </a:rPr>
              <a:t>of preterm labor. </a:t>
            </a:r>
            <a:endParaRPr lang="en-US" sz="2400" dirty="0">
              <a:solidFill>
                <a:schemeClr val="tx1">
                  <a:lumMod val="95000"/>
                  <a:lumOff val="5000"/>
                </a:schemeClr>
              </a:solidFill>
              <a:latin typeface="Arial"/>
              <a:ea typeface="+mn-lt"/>
              <a:cs typeface="+mn-lt"/>
            </a:endParaRPr>
          </a:p>
          <a:p>
            <a:pPr marL="342900" indent="-342900">
              <a:spcBef>
                <a:spcPct val="20000"/>
              </a:spcBef>
            </a:pPr>
            <a:r>
              <a:rPr lang="en-US" sz="2400" dirty="0">
                <a:solidFill>
                  <a:schemeClr val="tx1">
                    <a:lumMod val="95000"/>
                    <a:lumOff val="5000"/>
                  </a:schemeClr>
                </a:solidFill>
                <a:latin typeface="Arial"/>
                <a:cs typeface="Calibri"/>
              </a:rPr>
              <a:t>Maternal</a:t>
            </a:r>
            <a:r>
              <a:rPr lang="en-US" sz="2400" b="1" dirty="0">
                <a:solidFill>
                  <a:schemeClr val="accent1">
                    <a:lumMod val="75000"/>
                  </a:schemeClr>
                </a:solidFill>
                <a:latin typeface="Arial"/>
                <a:cs typeface="Calibri"/>
              </a:rPr>
              <a:t> vital signs</a:t>
            </a:r>
            <a:r>
              <a:rPr lang="en-US" sz="2400" dirty="0">
                <a:solidFill>
                  <a:schemeClr val="tx1">
                    <a:lumMod val="95000"/>
                    <a:lumOff val="5000"/>
                  </a:schemeClr>
                </a:solidFill>
                <a:latin typeface="Arial"/>
                <a:cs typeface="Calibri"/>
              </a:rPr>
              <a:t> (temperature, blood pressure, heart rate, respiratory rate).</a:t>
            </a:r>
            <a:endParaRPr lang="en-US" sz="2400">
              <a:solidFill>
                <a:schemeClr val="tx1">
                  <a:lumMod val="95000"/>
                  <a:lumOff val="5000"/>
                </a:schemeClr>
              </a:solidFill>
              <a:latin typeface="Arial"/>
              <a:ea typeface="+mn-lt"/>
              <a:cs typeface="+mn-lt"/>
            </a:endParaRPr>
          </a:p>
          <a:p>
            <a:pPr marL="342900" indent="-342900">
              <a:spcBef>
                <a:spcPct val="20000"/>
              </a:spcBef>
            </a:pPr>
            <a:r>
              <a:rPr lang="en-US" sz="2400" dirty="0">
                <a:solidFill>
                  <a:schemeClr val="tx1">
                    <a:lumMod val="95000"/>
                    <a:lumOff val="5000"/>
                  </a:schemeClr>
                </a:solidFill>
                <a:latin typeface="Arial"/>
                <a:cs typeface="Calibri"/>
              </a:rPr>
              <a:t>Review of the </a:t>
            </a:r>
            <a:r>
              <a:rPr lang="en-US" sz="2400" b="1" dirty="0">
                <a:solidFill>
                  <a:schemeClr val="accent1">
                    <a:lumMod val="75000"/>
                  </a:schemeClr>
                </a:solidFill>
                <a:latin typeface="Arial"/>
                <a:cs typeface="Calibri"/>
              </a:rPr>
              <a:t>fetal heart rate</a:t>
            </a:r>
            <a:r>
              <a:rPr lang="en-US" sz="2400" dirty="0">
                <a:solidFill>
                  <a:schemeClr val="tx1">
                    <a:lumMod val="95000"/>
                    <a:lumOff val="5000"/>
                  </a:schemeClr>
                </a:solidFill>
                <a:latin typeface="Arial"/>
                <a:cs typeface="Calibri"/>
              </a:rPr>
              <a:t> pattern. </a:t>
            </a:r>
            <a:endParaRPr lang="en-US" sz="2400" dirty="0">
              <a:solidFill>
                <a:schemeClr val="tx1">
                  <a:lumMod val="95000"/>
                  <a:lumOff val="5000"/>
                </a:schemeClr>
              </a:solidFill>
              <a:latin typeface="Arial"/>
              <a:ea typeface="+mn-lt"/>
              <a:cs typeface="+mn-lt"/>
            </a:endParaRPr>
          </a:p>
          <a:p>
            <a:pPr marL="342900" indent="-342900">
              <a:spcBef>
                <a:spcPct val="20000"/>
              </a:spcBef>
            </a:pPr>
            <a:r>
              <a:rPr lang="en-US" sz="2400" dirty="0">
                <a:solidFill>
                  <a:schemeClr val="tx1">
                    <a:lumMod val="95000"/>
                    <a:lumOff val="5000"/>
                  </a:schemeClr>
                </a:solidFill>
                <a:latin typeface="Arial"/>
                <a:cs typeface="Calibri"/>
              </a:rPr>
              <a:t>Assessment of </a:t>
            </a:r>
            <a:r>
              <a:rPr lang="en-US" sz="2400" b="1" dirty="0">
                <a:solidFill>
                  <a:schemeClr val="accent1">
                    <a:lumMod val="75000"/>
                  </a:schemeClr>
                </a:solidFill>
                <a:latin typeface="Arial"/>
                <a:cs typeface="Calibri"/>
              </a:rPr>
              <a:t>contraction</a:t>
            </a:r>
            <a:r>
              <a:rPr lang="en-US" sz="2400" dirty="0">
                <a:solidFill>
                  <a:schemeClr val="tx1">
                    <a:lumMod val="95000"/>
                    <a:lumOff val="5000"/>
                  </a:schemeClr>
                </a:solidFill>
                <a:latin typeface="Arial"/>
                <a:cs typeface="Calibri"/>
              </a:rPr>
              <a:t> frequency, duration, and intensity. </a:t>
            </a:r>
            <a:endParaRPr lang="en-US" sz="2400">
              <a:solidFill>
                <a:schemeClr val="tx1">
                  <a:lumMod val="95000"/>
                  <a:lumOff val="5000"/>
                </a:schemeClr>
              </a:solidFill>
              <a:latin typeface="Arial"/>
              <a:ea typeface="+mn-lt"/>
              <a:cs typeface="+mn-lt"/>
            </a:endParaRPr>
          </a:p>
          <a:p>
            <a:pPr marL="342900" indent="-342900">
              <a:spcBef>
                <a:spcPct val="20000"/>
              </a:spcBef>
            </a:pPr>
            <a:r>
              <a:rPr lang="en-US" sz="2400" dirty="0">
                <a:solidFill>
                  <a:schemeClr val="tx1">
                    <a:lumMod val="95000"/>
                    <a:lumOff val="5000"/>
                  </a:schemeClr>
                </a:solidFill>
                <a:latin typeface="Arial"/>
                <a:cs typeface="Calibri"/>
              </a:rPr>
              <a:t>Examination of the </a:t>
            </a:r>
            <a:r>
              <a:rPr lang="en-US" sz="2400" b="1" dirty="0">
                <a:solidFill>
                  <a:schemeClr val="accent1">
                    <a:lumMod val="75000"/>
                  </a:schemeClr>
                </a:solidFill>
                <a:latin typeface="Arial"/>
                <a:cs typeface="Calibri"/>
              </a:rPr>
              <a:t>uterus </a:t>
            </a:r>
            <a:r>
              <a:rPr lang="en-US" sz="2400" dirty="0">
                <a:solidFill>
                  <a:schemeClr val="tx1">
                    <a:lumMod val="95000"/>
                    <a:lumOff val="5000"/>
                  </a:schemeClr>
                </a:solidFill>
                <a:latin typeface="Arial"/>
                <a:cs typeface="Calibri"/>
              </a:rPr>
              <a:t>to assess firmness, tenderness, fetal size, and fetal position.</a:t>
            </a:r>
          </a:p>
        </p:txBody>
      </p:sp>
    </p:spTree>
    <p:extLst>
      <p:ext uri="{BB962C8B-B14F-4D97-AF65-F5344CB8AC3E}">
        <p14:creationId xmlns:p14="http://schemas.microsoft.com/office/powerpoint/2010/main" val="1466498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D55D7E-C0C3-4F80-AC43-5557953B2C46}"/>
              </a:ext>
            </a:extLst>
          </p:cNvPr>
          <p:cNvSpPr>
            <a:spLocks noGrp="1"/>
          </p:cNvSpPr>
          <p:nvPr>
            <p:ph type="title"/>
          </p:nvPr>
        </p:nvSpPr>
        <p:spPr>
          <a:xfrm>
            <a:off x="365837" y="1443305"/>
            <a:ext cx="7375161" cy="800102"/>
          </a:xfrm>
        </p:spPr>
        <p:txBody>
          <a:bodyPr anchor="b">
            <a:normAutofit fontScale="90000"/>
          </a:bodyPr>
          <a:lstStyle/>
          <a:p>
            <a:r>
              <a:rPr lang="en-US" b="1" dirty="0">
                <a:solidFill>
                  <a:schemeClr val="tx2"/>
                </a:solidFill>
                <a:latin typeface="Arial Black"/>
              </a:rPr>
              <a:t>Speculum examination </a:t>
            </a:r>
            <a:endParaRPr lang="en-US">
              <a:solidFill>
                <a:schemeClr val="tx2"/>
              </a:solidFill>
              <a:ea typeface="+mj-lt"/>
              <a:cs typeface="+mj-lt"/>
            </a:endParaRPr>
          </a:p>
          <a:p>
            <a:endParaRPr lang="en-US" dirty="0">
              <a:solidFill>
                <a:schemeClr val="tx2"/>
              </a:solidFill>
              <a:cs typeface="Calibri Light"/>
            </a:endParaRPr>
          </a:p>
        </p:txBody>
      </p:sp>
      <p:sp>
        <p:nvSpPr>
          <p:cNvPr id="3" name="Content Placeholder 2">
            <a:extLst>
              <a:ext uri="{FF2B5EF4-FFF2-40B4-BE49-F238E27FC236}">
                <a16:creationId xmlns:a16="http://schemas.microsoft.com/office/drawing/2014/main" id="{3E78F35B-9D43-4DBB-9011-930E7D235070}"/>
              </a:ext>
            </a:extLst>
          </p:cNvPr>
          <p:cNvSpPr>
            <a:spLocks noGrp="1"/>
          </p:cNvSpPr>
          <p:nvPr>
            <p:ph idx="1"/>
          </p:nvPr>
        </p:nvSpPr>
        <p:spPr>
          <a:xfrm>
            <a:off x="365837" y="2731495"/>
            <a:ext cx="8560493" cy="3013513"/>
          </a:xfrm>
        </p:spPr>
        <p:txBody>
          <a:bodyPr vert="horz" lIns="68580" tIns="34290" rIns="68580" bIns="34290" rtlCol="0" anchor="ctr">
            <a:noAutofit/>
          </a:bodyPr>
          <a:lstStyle/>
          <a:p>
            <a:pPr marL="0" indent="0">
              <a:spcBef>
                <a:spcPct val="20000"/>
              </a:spcBef>
              <a:buNone/>
            </a:pPr>
            <a:r>
              <a:rPr lang="en-US" sz="1950" dirty="0">
                <a:solidFill>
                  <a:schemeClr val="tx1">
                    <a:lumMod val="95000"/>
                    <a:lumOff val="5000"/>
                  </a:schemeClr>
                </a:solidFill>
                <a:latin typeface="Arial"/>
                <a:ea typeface="+mn-lt"/>
                <a:cs typeface="+mn-lt"/>
              </a:rPr>
              <a:t>We perform a speculum examination using a wet non-lubricated speculum (lubricants may interfere with tests performed on vaginal specimens). The goals of this examination are to:</a:t>
            </a:r>
          </a:p>
          <a:p>
            <a:pPr marL="0" indent="0">
              <a:spcBef>
                <a:spcPct val="20000"/>
              </a:spcBef>
              <a:buNone/>
            </a:pPr>
            <a:r>
              <a:rPr lang="en-US" sz="600" dirty="0">
                <a:solidFill>
                  <a:schemeClr val="tx1">
                    <a:lumMod val="95000"/>
                    <a:lumOff val="5000"/>
                  </a:schemeClr>
                </a:solidFill>
                <a:latin typeface="Arial"/>
                <a:ea typeface="+mn-lt"/>
                <a:cs typeface="+mn-lt"/>
              </a:rPr>
              <a:t>.</a:t>
            </a:r>
          </a:p>
          <a:p>
            <a:pPr marL="0" indent="0">
              <a:spcBef>
                <a:spcPct val="20000"/>
              </a:spcBef>
              <a:buNone/>
            </a:pPr>
            <a:r>
              <a:rPr lang="en-US" sz="1800" dirty="0">
                <a:solidFill>
                  <a:schemeClr val="tx1">
                    <a:lumMod val="95000"/>
                    <a:lumOff val="5000"/>
                  </a:schemeClr>
                </a:solidFill>
                <a:latin typeface="Arial"/>
                <a:ea typeface="+mn-lt"/>
                <a:cs typeface="+mn-lt"/>
              </a:rPr>
              <a:t>1-Estimate</a:t>
            </a:r>
            <a:r>
              <a:rPr lang="en-US" sz="1800" dirty="0">
                <a:solidFill>
                  <a:schemeClr val="accent1">
                    <a:lumMod val="75000"/>
                  </a:schemeClr>
                </a:solidFill>
                <a:latin typeface="Arial"/>
                <a:ea typeface="+mn-lt"/>
                <a:cs typeface="+mn-lt"/>
              </a:rPr>
              <a:t> </a:t>
            </a:r>
            <a:r>
              <a:rPr lang="en-US" sz="1800" b="1" dirty="0">
                <a:solidFill>
                  <a:schemeClr val="accent1">
                    <a:lumMod val="75000"/>
                  </a:schemeClr>
                </a:solidFill>
                <a:latin typeface="Arial"/>
                <a:ea typeface="+mn-lt"/>
                <a:cs typeface="+mn-lt"/>
              </a:rPr>
              <a:t>cervical dilation</a:t>
            </a:r>
            <a:r>
              <a:rPr lang="en-US" sz="1800" dirty="0">
                <a:solidFill>
                  <a:schemeClr val="tx1">
                    <a:lumMod val="95000"/>
                    <a:lumOff val="5000"/>
                  </a:schemeClr>
                </a:solidFill>
                <a:latin typeface="Arial"/>
                <a:ea typeface="+mn-lt"/>
                <a:cs typeface="+mn-lt"/>
              </a:rPr>
              <a:t> , Cervical dilation ≥3 cm supports the diagnosis of preterm labor.</a:t>
            </a:r>
          </a:p>
          <a:p>
            <a:pPr marL="0" indent="0">
              <a:spcBef>
                <a:spcPct val="20000"/>
              </a:spcBef>
              <a:buNone/>
            </a:pPr>
            <a:r>
              <a:rPr lang="en-US" sz="1800" dirty="0">
                <a:solidFill>
                  <a:schemeClr val="tx1">
                    <a:lumMod val="95000"/>
                    <a:lumOff val="5000"/>
                  </a:schemeClr>
                </a:solidFill>
                <a:latin typeface="Arial"/>
                <a:ea typeface="+mn-lt"/>
                <a:cs typeface="Arial"/>
              </a:rPr>
              <a:t>2- Assess the presence and amount </a:t>
            </a:r>
            <a:r>
              <a:rPr lang="en-US" sz="1800" dirty="0">
                <a:solidFill>
                  <a:schemeClr val="tx1">
                    <a:lumMod val="95000"/>
                    <a:lumOff val="5000"/>
                  </a:schemeClr>
                </a:solidFill>
                <a:latin typeface="Arial"/>
                <a:ea typeface="+mn-lt"/>
                <a:cs typeface="Calibri"/>
              </a:rPr>
              <a:t> </a:t>
            </a:r>
            <a:r>
              <a:rPr lang="en-US" sz="1800" dirty="0">
                <a:solidFill>
                  <a:schemeClr val="tx1">
                    <a:lumMod val="95000"/>
                    <a:lumOff val="5000"/>
                  </a:schemeClr>
                </a:solidFill>
                <a:latin typeface="Arial"/>
                <a:ea typeface="+mn-lt"/>
                <a:cs typeface="Arial"/>
              </a:rPr>
              <a:t>of</a:t>
            </a:r>
            <a:r>
              <a:rPr lang="en-US" sz="1800" dirty="0">
                <a:solidFill>
                  <a:schemeClr val="accent1">
                    <a:lumMod val="75000"/>
                  </a:schemeClr>
                </a:solidFill>
                <a:latin typeface="Arial"/>
                <a:ea typeface="+mn-lt"/>
                <a:cs typeface="Arial"/>
              </a:rPr>
              <a:t> </a:t>
            </a:r>
            <a:r>
              <a:rPr lang="en-US" sz="1800" b="1" dirty="0">
                <a:solidFill>
                  <a:schemeClr val="accent1">
                    <a:lumMod val="75000"/>
                  </a:schemeClr>
                </a:solidFill>
                <a:latin typeface="Arial"/>
                <a:ea typeface="+mn-lt"/>
                <a:cs typeface="Arial"/>
              </a:rPr>
              <a:t>uterine  bleeding</a:t>
            </a:r>
            <a:r>
              <a:rPr lang="en-US" sz="1800" b="1" dirty="0">
                <a:solidFill>
                  <a:schemeClr val="tx1">
                    <a:lumMod val="95000"/>
                    <a:lumOff val="5000"/>
                  </a:schemeClr>
                </a:solidFill>
                <a:latin typeface="Arial"/>
                <a:ea typeface="+mn-lt"/>
                <a:cs typeface="+mn-lt"/>
              </a:rPr>
              <a:t> , </a:t>
            </a:r>
            <a:r>
              <a:rPr lang="en-US" sz="1800" dirty="0">
                <a:solidFill>
                  <a:schemeClr val="tx1">
                    <a:lumMod val="95000"/>
                    <a:lumOff val="5000"/>
                  </a:schemeClr>
                </a:solidFill>
                <a:latin typeface="Arial"/>
                <a:ea typeface="+mn-lt"/>
                <a:cs typeface="+mn-lt"/>
              </a:rPr>
              <a:t> Bleeding from abruptio placentae or placenta previa can trigger preterm labor . </a:t>
            </a:r>
            <a:endParaRPr lang="en-US">
              <a:solidFill>
                <a:schemeClr val="tx1">
                  <a:lumMod val="95000"/>
                  <a:lumOff val="5000"/>
                </a:schemeClr>
              </a:solidFill>
              <a:cs typeface="Calibri"/>
            </a:endParaRPr>
          </a:p>
          <a:p>
            <a:pPr marL="0" indent="0">
              <a:spcBef>
                <a:spcPct val="20000"/>
              </a:spcBef>
              <a:buNone/>
            </a:pPr>
            <a:r>
              <a:rPr lang="en-US" sz="1800" dirty="0">
                <a:solidFill>
                  <a:schemeClr val="tx1">
                    <a:lumMod val="95000"/>
                    <a:lumOff val="5000"/>
                  </a:schemeClr>
                </a:solidFill>
                <a:latin typeface="Arial"/>
                <a:ea typeface="+mn-lt"/>
                <a:cs typeface="+mn-lt"/>
              </a:rPr>
              <a:t>3-Evaluate fetal </a:t>
            </a:r>
            <a:r>
              <a:rPr lang="en-US" sz="1800" b="1" dirty="0">
                <a:solidFill>
                  <a:schemeClr val="accent1">
                    <a:lumMod val="75000"/>
                  </a:schemeClr>
                </a:solidFill>
                <a:latin typeface="Arial"/>
                <a:ea typeface="+mn-lt"/>
                <a:cs typeface="+mn-lt"/>
              </a:rPr>
              <a:t>membrane status</a:t>
            </a:r>
            <a:r>
              <a:rPr lang="en-US" sz="1800" dirty="0">
                <a:solidFill>
                  <a:schemeClr val="tx1">
                    <a:lumMod val="95000"/>
                    <a:lumOff val="5000"/>
                  </a:schemeClr>
                </a:solidFill>
                <a:latin typeface="Arial"/>
                <a:ea typeface="+mn-lt"/>
                <a:cs typeface="+mn-lt"/>
              </a:rPr>
              <a:t> (intact or ruptured) by standard methods. Preterm </a:t>
            </a:r>
            <a:r>
              <a:rPr lang="en-US" sz="1800" dirty="0" err="1">
                <a:solidFill>
                  <a:schemeClr val="tx1">
                    <a:lumMod val="95000"/>
                    <a:lumOff val="5000"/>
                  </a:schemeClr>
                </a:solidFill>
                <a:latin typeface="Arial"/>
                <a:ea typeface="+mn-lt"/>
                <a:cs typeface="+mn-lt"/>
              </a:rPr>
              <a:t>prelabor</a:t>
            </a:r>
            <a:r>
              <a:rPr lang="en-US" sz="1800" dirty="0">
                <a:solidFill>
                  <a:schemeClr val="tx1">
                    <a:lumMod val="95000"/>
                    <a:lumOff val="5000"/>
                  </a:schemeClr>
                </a:solidFill>
                <a:latin typeface="Arial"/>
                <a:ea typeface="+mn-lt"/>
                <a:cs typeface="+mn-lt"/>
              </a:rPr>
              <a:t> rupture of membranes (PPROM) often precedes or occurs during preterm labor.</a:t>
            </a:r>
          </a:p>
          <a:p>
            <a:pPr marL="0" indent="0">
              <a:spcBef>
                <a:spcPct val="20000"/>
              </a:spcBef>
              <a:buNone/>
            </a:pPr>
            <a:r>
              <a:rPr lang="en-US" sz="1800" dirty="0">
                <a:solidFill>
                  <a:schemeClr val="tx1">
                    <a:lumMod val="95000"/>
                    <a:lumOff val="5000"/>
                  </a:schemeClr>
                </a:solidFill>
                <a:latin typeface="Arial"/>
                <a:ea typeface="+mn-lt"/>
                <a:cs typeface="+mn-lt"/>
              </a:rPr>
              <a:t>4-Use a</a:t>
            </a:r>
            <a:r>
              <a:rPr lang="en-US" sz="1800" b="1" dirty="0">
                <a:solidFill>
                  <a:schemeClr val="accent1">
                    <a:lumMod val="75000"/>
                  </a:schemeClr>
                </a:solidFill>
                <a:latin typeface="Arial"/>
                <a:ea typeface="+mn-lt"/>
                <a:cs typeface="+mn-lt"/>
              </a:rPr>
              <a:t> swab </a:t>
            </a:r>
            <a:r>
              <a:rPr lang="en-US" sz="1800" dirty="0">
                <a:solidFill>
                  <a:schemeClr val="tx1">
                    <a:lumMod val="95000"/>
                    <a:lumOff val="5000"/>
                  </a:schemeClr>
                </a:solidFill>
                <a:latin typeface="Arial"/>
                <a:ea typeface="+mn-lt"/>
                <a:cs typeface="+mn-lt"/>
              </a:rPr>
              <a:t>to obtain a cervicovaginal fluid specimen in case fetal fibronectin (</a:t>
            </a:r>
            <a:r>
              <a:rPr lang="en-US" sz="1800" dirty="0" err="1">
                <a:solidFill>
                  <a:schemeClr val="tx1">
                    <a:lumMod val="95000"/>
                    <a:lumOff val="5000"/>
                  </a:schemeClr>
                </a:solidFill>
                <a:latin typeface="Arial"/>
                <a:ea typeface="+mn-lt"/>
                <a:cs typeface="+mn-lt"/>
              </a:rPr>
              <a:t>fFN</a:t>
            </a:r>
            <a:r>
              <a:rPr lang="en-US" sz="1800" dirty="0">
                <a:solidFill>
                  <a:schemeClr val="tx1">
                    <a:lumMod val="95000"/>
                    <a:lumOff val="5000"/>
                  </a:schemeClr>
                </a:solidFill>
                <a:latin typeface="Arial"/>
                <a:ea typeface="+mn-lt"/>
                <a:cs typeface="+mn-lt"/>
              </a:rPr>
              <a:t>) testing is desired after transabdominal ultrasound examination. The swab is rotated in the posterior fornix for 10 seconds.</a:t>
            </a:r>
          </a:p>
          <a:p>
            <a:pPr marL="0" indent="0">
              <a:spcBef>
                <a:spcPct val="20000"/>
              </a:spcBef>
              <a:buNone/>
            </a:pPr>
            <a:endParaRPr lang="en-US" sz="1800" dirty="0">
              <a:solidFill>
                <a:schemeClr val="tx1">
                  <a:lumMod val="95000"/>
                  <a:lumOff val="5000"/>
                </a:schemeClr>
              </a:solidFill>
              <a:latin typeface="Arial"/>
              <a:ea typeface="+mn-lt"/>
              <a:cs typeface="+mn-lt"/>
            </a:endParaRPr>
          </a:p>
          <a:p>
            <a:pPr marL="0" indent="0">
              <a:buNone/>
            </a:pPr>
            <a:endParaRPr lang="en-US" sz="1800" dirty="0">
              <a:solidFill>
                <a:schemeClr val="tx1">
                  <a:lumMod val="95000"/>
                  <a:lumOff val="5000"/>
                </a:schemeClr>
              </a:solidFill>
              <a:latin typeface="Arial"/>
              <a:cs typeface="Calibri"/>
            </a:endParaRPr>
          </a:p>
        </p:txBody>
      </p:sp>
      <p:grpSp>
        <p:nvGrpSpPr>
          <p:cNvPr id="25" name="Group 24">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2" y="857250"/>
            <a:ext cx="3243649" cy="1980862"/>
            <a:chOff x="6867015" y="-1"/>
            <a:chExt cx="5324985" cy="3251912"/>
          </a:xfrm>
          <a:solidFill>
            <a:schemeClr val="accent5">
              <a:alpha val="10000"/>
            </a:schemeClr>
          </a:solidFill>
        </p:grpSpPr>
        <p:sp>
          <p:nvSpPr>
            <p:cNvPr id="26" name="Freeform: Shape 25">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329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a:t>
            </a:r>
            <a:endParaRPr lang="en-US" dirty="0"/>
          </a:p>
        </p:txBody>
      </p:sp>
      <p:sp>
        <p:nvSpPr>
          <p:cNvPr id="3" name="Content Placeholder 2"/>
          <p:cNvSpPr>
            <a:spLocks noGrp="1"/>
          </p:cNvSpPr>
          <p:nvPr>
            <p:ph idx="1"/>
          </p:nvPr>
        </p:nvSpPr>
        <p:spPr/>
        <p:txBody>
          <a:bodyPr>
            <a:normAutofit/>
          </a:bodyPr>
          <a:lstStyle/>
          <a:p>
            <a:r>
              <a:rPr lang="en-US" dirty="0"/>
              <a:t>Preterm birth (PTB) refers to a delivery that occurs between 20 and 37 weeks of gestation. </a:t>
            </a:r>
          </a:p>
          <a:p>
            <a:r>
              <a:rPr lang="en-US" dirty="0"/>
              <a:t>Seventy to 80 percent of PTBs are spontaneous: due to preterm labor (40 to 50 percent) or preterm </a:t>
            </a:r>
            <a:r>
              <a:rPr lang="en-US" dirty="0" err="1"/>
              <a:t>prelabor</a:t>
            </a:r>
            <a:r>
              <a:rPr lang="en-US" dirty="0"/>
              <a:t> rupture of membranes (20 to 30 percent); rarely, cervical insufficiency results in spontaneous PTB (</a:t>
            </a:r>
            <a:r>
              <a:rPr lang="en-US" dirty="0" err="1"/>
              <a:t>sPTB</a:t>
            </a:r>
            <a:r>
              <a:rPr lang="en-US" dirty="0"/>
              <a:t>). The remaining 20 to 30 percent of PTBs are iatrogenic: due to maternal or fetal issues that jeopardize the health of the mother or fetus (</a:t>
            </a:r>
            <a:r>
              <a:rPr lang="en-US" dirty="0" err="1"/>
              <a:t>eg</a:t>
            </a:r>
            <a:r>
              <a:rPr lang="en-US" dirty="0"/>
              <a:t>, preeclampsia, placenta </a:t>
            </a:r>
            <a:r>
              <a:rPr lang="en-US" dirty="0" err="1"/>
              <a:t>previa</a:t>
            </a:r>
            <a:r>
              <a:rPr lang="en-US" dirty="0"/>
              <a:t>, </a:t>
            </a:r>
            <a:r>
              <a:rPr lang="en-US" dirty="0" err="1"/>
              <a:t>abruptio</a:t>
            </a:r>
            <a:r>
              <a:rPr lang="en-US" dirty="0"/>
              <a:t> placentae, fetal growth restriction, multiple gestation).</a:t>
            </a:r>
          </a:p>
        </p:txBody>
      </p:sp>
    </p:spTree>
    <p:extLst>
      <p:ext uri="{BB962C8B-B14F-4D97-AF65-F5344CB8AC3E}">
        <p14:creationId xmlns:p14="http://schemas.microsoft.com/office/powerpoint/2010/main" val="3320529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4FFAC7-2C59-441A-AB90-F60F68591C64}"/>
              </a:ext>
            </a:extLst>
          </p:cNvPr>
          <p:cNvSpPr>
            <a:spLocks noGrp="1"/>
          </p:cNvSpPr>
          <p:nvPr>
            <p:ph type="title"/>
          </p:nvPr>
        </p:nvSpPr>
        <p:spPr>
          <a:xfrm>
            <a:off x="566920" y="1002843"/>
            <a:ext cx="7375161" cy="994172"/>
          </a:xfrm>
        </p:spPr>
        <p:txBody>
          <a:bodyPr anchor="b">
            <a:normAutofit fontScale="90000"/>
          </a:bodyPr>
          <a:lstStyle/>
          <a:p>
            <a:pPr algn="ctr"/>
            <a:r>
              <a:rPr lang="en-US" b="1" dirty="0">
                <a:solidFill>
                  <a:schemeClr val="tx2"/>
                </a:solidFill>
                <a:latin typeface="Arial Black"/>
              </a:rPr>
              <a:t>Digital cervical examination</a:t>
            </a:r>
            <a:endParaRPr lang="en-US">
              <a:solidFill>
                <a:schemeClr val="tx2"/>
              </a:solidFill>
              <a:ea typeface="+mj-lt"/>
              <a:cs typeface="+mj-lt"/>
            </a:endParaRPr>
          </a:p>
          <a:p>
            <a:pPr algn="ctr"/>
            <a:endParaRPr lang="en-US" dirty="0">
              <a:solidFill>
                <a:schemeClr val="tx2"/>
              </a:solidFill>
              <a:cs typeface="Calibri Light"/>
            </a:endParaRPr>
          </a:p>
        </p:txBody>
      </p:sp>
      <p:sp>
        <p:nvSpPr>
          <p:cNvPr id="3" name="Content Placeholder 2">
            <a:extLst>
              <a:ext uri="{FF2B5EF4-FFF2-40B4-BE49-F238E27FC236}">
                <a16:creationId xmlns:a16="http://schemas.microsoft.com/office/drawing/2014/main" id="{5E68DA5E-F125-4009-A6CB-C56CBFF42F6D}"/>
              </a:ext>
            </a:extLst>
          </p:cNvPr>
          <p:cNvSpPr>
            <a:spLocks noGrp="1"/>
          </p:cNvSpPr>
          <p:nvPr>
            <p:ph idx="1"/>
          </p:nvPr>
        </p:nvSpPr>
        <p:spPr>
          <a:xfrm>
            <a:off x="217670" y="1998901"/>
            <a:ext cx="8750993" cy="3861982"/>
          </a:xfrm>
        </p:spPr>
        <p:txBody>
          <a:bodyPr vert="horz" lIns="68580" tIns="34290" rIns="68580" bIns="34290" rtlCol="0" anchor="t">
            <a:noAutofit/>
          </a:bodyPr>
          <a:lstStyle/>
          <a:p>
            <a:pPr>
              <a:spcBef>
                <a:spcPct val="20000"/>
              </a:spcBef>
            </a:pPr>
            <a:r>
              <a:rPr lang="en-US" sz="1800" dirty="0">
                <a:solidFill>
                  <a:schemeClr val="tx1">
                    <a:lumMod val="95000"/>
                    <a:lumOff val="5000"/>
                  </a:schemeClr>
                </a:solidFill>
                <a:ea typeface="+mn-lt"/>
                <a:cs typeface="+mn-lt"/>
              </a:rPr>
              <a:t>In most patients, </a:t>
            </a:r>
            <a:r>
              <a:rPr lang="en-US" sz="1800" b="1" dirty="0">
                <a:solidFill>
                  <a:schemeClr val="accent1">
                    <a:lumMod val="75000"/>
                  </a:schemeClr>
                </a:solidFill>
                <a:ea typeface="+mn-lt"/>
                <a:cs typeface="+mn-lt"/>
              </a:rPr>
              <a:t>cervical dilation and effacement</a:t>
            </a:r>
            <a:r>
              <a:rPr lang="en-US" sz="1800" dirty="0">
                <a:solidFill>
                  <a:schemeClr val="tx1">
                    <a:lumMod val="95000"/>
                    <a:lumOff val="5000"/>
                  </a:schemeClr>
                </a:solidFill>
                <a:ea typeface="+mn-lt"/>
                <a:cs typeface="+mn-lt"/>
              </a:rPr>
              <a:t> are assessed by digital examination after</a:t>
            </a:r>
            <a:r>
              <a:rPr lang="en-US" sz="1800" dirty="0">
                <a:solidFill>
                  <a:schemeClr val="accent1">
                    <a:lumMod val="75000"/>
                  </a:schemeClr>
                </a:solidFill>
                <a:ea typeface="+mn-lt"/>
                <a:cs typeface="+mn-lt"/>
              </a:rPr>
              <a:t> placenta previa and rupture of membranes</a:t>
            </a:r>
            <a:r>
              <a:rPr lang="en-US" sz="1800" dirty="0">
                <a:solidFill>
                  <a:schemeClr val="tx1">
                    <a:lumMod val="95000"/>
                    <a:lumOff val="5000"/>
                  </a:schemeClr>
                </a:solidFill>
                <a:ea typeface="+mn-lt"/>
                <a:cs typeface="+mn-lt"/>
              </a:rPr>
              <a:t> have been </a:t>
            </a:r>
            <a:r>
              <a:rPr lang="en-US" sz="1800" dirty="0">
                <a:solidFill>
                  <a:schemeClr val="accent1">
                    <a:lumMod val="75000"/>
                  </a:schemeClr>
                </a:solidFill>
                <a:ea typeface="+mn-lt"/>
                <a:cs typeface="+mn-lt"/>
              </a:rPr>
              <a:t>excluded by</a:t>
            </a:r>
            <a:r>
              <a:rPr lang="en-US" sz="1800" dirty="0">
                <a:solidFill>
                  <a:schemeClr val="tx1">
                    <a:lumMod val="95000"/>
                    <a:lumOff val="5000"/>
                  </a:schemeClr>
                </a:solidFill>
                <a:ea typeface="+mn-lt"/>
                <a:cs typeface="+mn-lt"/>
              </a:rPr>
              <a:t> history and physical, laboratory, and ultrasound examinations, as appropriate. </a:t>
            </a:r>
            <a:endParaRPr lang="en-US">
              <a:solidFill>
                <a:schemeClr val="tx1">
                  <a:lumMod val="95000"/>
                  <a:lumOff val="5000"/>
                </a:schemeClr>
              </a:solidFill>
            </a:endParaRPr>
          </a:p>
          <a:p>
            <a:pPr marL="0" indent="0">
              <a:spcBef>
                <a:spcPct val="20000"/>
              </a:spcBef>
              <a:buNone/>
            </a:pPr>
            <a:r>
              <a:rPr lang="en-US" sz="1800" dirty="0">
                <a:solidFill>
                  <a:schemeClr val="tx1">
                    <a:lumMod val="95000"/>
                    <a:lumOff val="5000"/>
                  </a:schemeClr>
                </a:solidFill>
                <a:ea typeface="+mn-lt"/>
                <a:cs typeface="+mn-lt"/>
              </a:rPr>
              <a:t>     A digital examination should be performed before speculum examination if the information is urgently needed to care for the patient (</a:t>
            </a:r>
            <a:r>
              <a:rPr lang="en-US" sz="1800" dirty="0" err="1">
                <a:solidFill>
                  <a:schemeClr val="tx1">
                    <a:lumMod val="95000"/>
                    <a:lumOff val="5000"/>
                  </a:schemeClr>
                </a:solidFill>
                <a:ea typeface="+mn-lt"/>
                <a:cs typeface="+mn-lt"/>
              </a:rPr>
              <a:t>eg</a:t>
            </a:r>
            <a:r>
              <a:rPr lang="en-US" sz="1800" dirty="0">
                <a:solidFill>
                  <a:schemeClr val="tx1">
                    <a:lumMod val="95000"/>
                    <a:lumOff val="5000"/>
                  </a:schemeClr>
                </a:solidFill>
                <a:ea typeface="+mn-lt"/>
                <a:cs typeface="+mn-lt"/>
              </a:rPr>
              <a:t>, abnormal fetal heart rate, probable advanced phase of active labor) and placenta previa is unlikely. </a:t>
            </a:r>
            <a:endParaRPr lang="en-US">
              <a:solidFill>
                <a:schemeClr val="tx1">
                  <a:lumMod val="95000"/>
                  <a:lumOff val="5000"/>
                </a:schemeClr>
              </a:solidFill>
              <a:cs typeface="Calibri" panose="020F0502020204030204"/>
            </a:endParaRPr>
          </a:p>
          <a:p>
            <a:pPr>
              <a:spcBef>
                <a:spcPct val="20000"/>
              </a:spcBef>
            </a:pPr>
            <a:endParaRPr lang="en-US" sz="1800" dirty="0">
              <a:solidFill>
                <a:schemeClr val="tx1">
                  <a:lumMod val="95000"/>
                  <a:lumOff val="5000"/>
                </a:schemeClr>
              </a:solidFill>
              <a:ea typeface="+mn-lt"/>
              <a:cs typeface="+mn-lt"/>
            </a:endParaRPr>
          </a:p>
          <a:p>
            <a:pPr>
              <a:spcBef>
                <a:spcPct val="20000"/>
              </a:spcBef>
            </a:pPr>
            <a:r>
              <a:rPr lang="en-US" sz="1800" dirty="0">
                <a:solidFill>
                  <a:schemeClr val="tx1">
                    <a:lumMod val="95000"/>
                    <a:lumOff val="5000"/>
                  </a:schemeClr>
                </a:solidFill>
                <a:ea typeface="+mn-lt"/>
                <a:cs typeface="+mn-lt"/>
              </a:rPr>
              <a:t>When assessing cervical dilation and effacement in the second trimester, it is important to distinguish between patients whose membranes have hour-glassed (prolapsed) through a mildly dilated and effaced cervix (suggestive of cervical insufficiency) and those who are in active labor with advanced cervical dilation and </a:t>
            </a:r>
            <a:r>
              <a:rPr lang="en-US" sz="1800">
                <a:solidFill>
                  <a:schemeClr val="tx1">
                    <a:lumMod val="95000"/>
                    <a:lumOff val="5000"/>
                  </a:schemeClr>
                </a:solidFill>
                <a:ea typeface="+mn-lt"/>
                <a:cs typeface="+mn-lt"/>
              </a:rPr>
              <a:t>effacement. </a:t>
            </a:r>
          </a:p>
          <a:p>
            <a:pPr marL="0" indent="0">
              <a:spcBef>
                <a:spcPct val="20000"/>
              </a:spcBef>
              <a:buNone/>
            </a:pPr>
            <a:r>
              <a:rPr lang="en-US" sz="1800" dirty="0">
                <a:solidFill>
                  <a:schemeClr val="tx1">
                    <a:lumMod val="95000"/>
                    <a:lumOff val="5000"/>
                  </a:schemeClr>
                </a:solidFill>
                <a:ea typeface="+mn-lt"/>
                <a:cs typeface="+mn-lt"/>
              </a:rPr>
              <a:t>  </a:t>
            </a:r>
            <a:r>
              <a:rPr lang="en-US" sz="1800">
                <a:solidFill>
                  <a:schemeClr val="accent1">
                    <a:lumMod val="75000"/>
                  </a:schemeClr>
                </a:solidFill>
                <a:ea typeface="+mn-lt"/>
                <a:cs typeface="+mn-lt"/>
              </a:rPr>
              <a:t> Transvaginal ultrasound (TVUS)</a:t>
            </a:r>
            <a:r>
              <a:rPr lang="en-US" sz="1800">
                <a:solidFill>
                  <a:schemeClr val="tx1">
                    <a:lumMod val="95000"/>
                    <a:lumOff val="5000"/>
                  </a:schemeClr>
                </a:solidFill>
                <a:ea typeface="+mn-lt"/>
                <a:cs typeface="+mn-lt"/>
              </a:rPr>
              <a:t> assessment of the cervix can help distinguish </a:t>
            </a:r>
            <a:r>
              <a:rPr lang="en-US" sz="1800" dirty="0">
                <a:solidFill>
                  <a:schemeClr val="tx1">
                    <a:lumMod val="95000"/>
                    <a:lumOff val="5000"/>
                  </a:schemeClr>
                </a:solidFill>
                <a:ea typeface="+mn-lt"/>
                <a:cs typeface="+mn-lt"/>
              </a:rPr>
              <a:t>between the two entities when the diagnosis is uncertain</a:t>
            </a:r>
            <a:endParaRPr lang="en-US">
              <a:solidFill>
                <a:schemeClr val="tx1">
                  <a:lumMod val="95000"/>
                  <a:lumOff val="5000"/>
                </a:schemeClr>
              </a:solidFill>
              <a:cs typeface="Calibri" panose="020F0502020204030204"/>
            </a:endParaRPr>
          </a:p>
          <a:p>
            <a:endParaRPr lang="en-US" sz="1800" dirty="0">
              <a:solidFill>
                <a:schemeClr val="tx1">
                  <a:lumMod val="95000"/>
                  <a:lumOff val="5000"/>
                </a:schemeClr>
              </a:solidFill>
              <a:cs typeface="Calibri"/>
            </a:endParaRP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7417" y="857250"/>
            <a:ext cx="2926583" cy="1787233"/>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369253"/>
            <a:ext cx="2174211" cy="1631496"/>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71431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7250"/>
            <a:ext cx="2509577" cy="1883149"/>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Content Placeholder 2">
            <a:extLst>
              <a:ext uri="{FF2B5EF4-FFF2-40B4-BE49-F238E27FC236}">
                <a16:creationId xmlns:a16="http://schemas.microsoft.com/office/drawing/2014/main" id="{2A5649BD-FE0E-4A6B-9B28-D140C14C4369}"/>
              </a:ext>
            </a:extLst>
          </p:cNvPr>
          <p:cNvSpPr>
            <a:spLocks noGrp="1"/>
          </p:cNvSpPr>
          <p:nvPr>
            <p:ph idx="1"/>
          </p:nvPr>
        </p:nvSpPr>
        <p:spPr>
          <a:xfrm>
            <a:off x="143587" y="1005009"/>
            <a:ext cx="9004993" cy="4996784"/>
          </a:xfrm>
        </p:spPr>
        <p:txBody>
          <a:bodyPr vert="horz" lIns="68580" tIns="34290" rIns="68580" bIns="34290" rtlCol="0" anchor="t">
            <a:normAutofit/>
          </a:bodyPr>
          <a:lstStyle/>
          <a:p>
            <a:pPr>
              <a:spcBef>
                <a:spcPct val="20000"/>
              </a:spcBef>
            </a:pPr>
            <a:endParaRPr lang="en-US" sz="1800" dirty="0">
              <a:solidFill>
                <a:schemeClr val="tx1">
                  <a:lumMod val="95000"/>
                  <a:lumOff val="5000"/>
                </a:schemeClr>
              </a:solidFill>
              <a:latin typeface="Arial"/>
              <a:ea typeface="+mn-lt"/>
              <a:cs typeface="+mn-lt"/>
            </a:endParaRPr>
          </a:p>
          <a:p>
            <a:pPr>
              <a:spcBef>
                <a:spcPct val="20000"/>
              </a:spcBef>
            </a:pPr>
            <a:r>
              <a:rPr lang="en-US" b="1">
                <a:solidFill>
                  <a:schemeClr val="accent6">
                    <a:lumMod val="50000"/>
                  </a:schemeClr>
                </a:solidFill>
                <a:latin typeface="Arial"/>
                <a:ea typeface="+mn-lt"/>
                <a:cs typeface="+mn-lt"/>
              </a:rPr>
              <a:t>Obstetric ultrasound examination :</a:t>
            </a:r>
            <a:r>
              <a:rPr lang="en-US" sz="1800" dirty="0">
                <a:solidFill>
                  <a:schemeClr val="tx1">
                    <a:lumMod val="95000"/>
                    <a:lumOff val="5000"/>
                  </a:schemeClr>
                </a:solidFill>
                <a:latin typeface="Arial"/>
                <a:ea typeface="+mn-lt"/>
                <a:cs typeface="+mn-lt"/>
              </a:rPr>
              <a:t> </a:t>
            </a:r>
            <a:r>
              <a:rPr lang="en-US" sz="1800">
                <a:solidFill>
                  <a:schemeClr val="tx1">
                    <a:lumMod val="95000"/>
                    <a:lumOff val="5000"/>
                  </a:schemeClr>
                </a:solidFill>
                <a:latin typeface="Arial"/>
                <a:ea typeface="+mn-lt"/>
                <a:cs typeface="+mn-lt"/>
              </a:rPr>
              <a:t> Obstetric ultrasound examination provides other useful information, including presence/absence of </a:t>
            </a:r>
            <a:r>
              <a:rPr lang="en-US" sz="1800">
                <a:solidFill>
                  <a:schemeClr val="accent6">
                    <a:lumMod val="50000"/>
                  </a:schemeClr>
                </a:solidFill>
                <a:latin typeface="Arial"/>
                <a:ea typeface="+mn-lt"/>
                <a:cs typeface="+mn-lt"/>
              </a:rPr>
              <a:t>fetal, placental, and maternal anatomic abnormalities;</a:t>
            </a:r>
            <a:r>
              <a:rPr lang="en-US" sz="1800">
                <a:solidFill>
                  <a:schemeClr val="tx1">
                    <a:lumMod val="95000"/>
                    <a:lumOff val="5000"/>
                  </a:schemeClr>
                </a:solidFill>
                <a:latin typeface="Arial"/>
                <a:ea typeface="+mn-lt"/>
                <a:cs typeface="+mn-lt"/>
              </a:rPr>
              <a:t> confirmation of fetal</a:t>
            </a:r>
            <a:r>
              <a:rPr lang="en-US" sz="1800">
                <a:solidFill>
                  <a:schemeClr val="accent6">
                    <a:lumMod val="50000"/>
                  </a:schemeClr>
                </a:solidFill>
                <a:latin typeface="Arial"/>
                <a:ea typeface="+mn-lt"/>
                <a:cs typeface="+mn-lt"/>
              </a:rPr>
              <a:t> presentation;</a:t>
            </a:r>
            <a:r>
              <a:rPr lang="en-US" sz="1800">
                <a:solidFill>
                  <a:schemeClr val="tx1">
                    <a:lumMod val="95000"/>
                    <a:lumOff val="5000"/>
                  </a:schemeClr>
                </a:solidFill>
                <a:latin typeface="Arial"/>
                <a:ea typeface="+mn-lt"/>
                <a:cs typeface="+mn-lt"/>
              </a:rPr>
              <a:t> assessment of </a:t>
            </a:r>
            <a:r>
              <a:rPr lang="en-US" sz="1800">
                <a:solidFill>
                  <a:schemeClr val="accent6">
                    <a:lumMod val="50000"/>
                  </a:schemeClr>
                </a:solidFill>
                <a:latin typeface="Arial"/>
                <a:ea typeface="+mn-lt"/>
                <a:cs typeface="+mn-lt"/>
              </a:rPr>
              <a:t>amniotic fluid volume; </a:t>
            </a:r>
            <a:r>
              <a:rPr lang="en-US" sz="1800">
                <a:solidFill>
                  <a:schemeClr val="tx1">
                    <a:lumMod val="95000"/>
                    <a:lumOff val="5000"/>
                  </a:schemeClr>
                </a:solidFill>
                <a:latin typeface="Arial"/>
                <a:ea typeface="+mn-lt"/>
                <a:cs typeface="+mn-lt"/>
              </a:rPr>
              <a:t>and estimated </a:t>
            </a:r>
            <a:r>
              <a:rPr lang="en-US" sz="1800">
                <a:solidFill>
                  <a:schemeClr val="accent6">
                    <a:lumMod val="50000"/>
                  </a:schemeClr>
                </a:solidFill>
                <a:latin typeface="Arial"/>
                <a:ea typeface="+mn-lt"/>
                <a:cs typeface="+mn-lt"/>
              </a:rPr>
              <a:t>fetal weight.</a:t>
            </a:r>
            <a:r>
              <a:rPr lang="en-US" sz="1800" dirty="0">
                <a:solidFill>
                  <a:schemeClr val="tx1">
                    <a:lumMod val="95000"/>
                    <a:lumOff val="5000"/>
                  </a:schemeClr>
                </a:solidFill>
                <a:latin typeface="Arial"/>
                <a:ea typeface="+mn-lt"/>
                <a:cs typeface="+mn-lt"/>
              </a:rPr>
              <a:t> </a:t>
            </a:r>
            <a:r>
              <a:rPr lang="en-US" sz="1800">
                <a:solidFill>
                  <a:schemeClr val="tx1">
                    <a:lumMod val="95000"/>
                    <a:lumOff val="5000"/>
                  </a:schemeClr>
                </a:solidFill>
                <a:latin typeface="Arial"/>
                <a:ea typeface="+mn-lt"/>
                <a:cs typeface="+mn-lt"/>
              </a:rPr>
              <a:t>This information may be used for counseling the patient about the potential causes and </a:t>
            </a:r>
            <a:r>
              <a:rPr lang="en-US" sz="1800" u="sng">
                <a:solidFill>
                  <a:schemeClr val="accent6">
                    <a:lumMod val="50000"/>
                  </a:schemeClr>
                </a:solidFill>
                <a:latin typeface="Arial"/>
                <a:ea typeface="+mn-lt"/>
                <a:cs typeface="+mn-lt"/>
              </a:rPr>
              <a:t>outcomes</a:t>
            </a:r>
            <a:r>
              <a:rPr lang="en-US" sz="1800">
                <a:solidFill>
                  <a:schemeClr val="tx1">
                    <a:lumMod val="95000"/>
                    <a:lumOff val="5000"/>
                  </a:schemeClr>
                </a:solidFill>
                <a:latin typeface="Arial"/>
                <a:ea typeface="+mn-lt"/>
                <a:cs typeface="+mn-lt"/>
              </a:rPr>
              <a:t> of preterm birth and determining the </a:t>
            </a:r>
            <a:r>
              <a:rPr lang="en-US" sz="1800" u="sng">
                <a:solidFill>
                  <a:schemeClr val="accent6">
                    <a:lumMod val="50000"/>
                  </a:schemeClr>
                </a:solidFill>
                <a:latin typeface="Arial"/>
                <a:ea typeface="+mn-lt"/>
                <a:cs typeface="+mn-lt"/>
              </a:rPr>
              <a:t>best route of delivery.</a:t>
            </a:r>
          </a:p>
          <a:p>
            <a:endParaRPr lang="en-US" sz="1800" dirty="0">
              <a:solidFill>
                <a:schemeClr val="tx1">
                  <a:lumMod val="95000"/>
                  <a:lumOff val="5000"/>
                </a:schemeClr>
              </a:solidFill>
              <a:latin typeface="Arial"/>
              <a:cs typeface="Calibri"/>
            </a:endParaRPr>
          </a:p>
          <a:p>
            <a:pPr>
              <a:spcBef>
                <a:spcPct val="20000"/>
              </a:spcBef>
            </a:pPr>
            <a:r>
              <a:rPr lang="en-US" b="1">
                <a:solidFill>
                  <a:schemeClr val="accent6">
                    <a:lumMod val="50000"/>
                  </a:schemeClr>
                </a:solidFill>
                <a:latin typeface="Arial"/>
                <a:ea typeface="+mn-lt"/>
                <a:cs typeface="+mn-lt"/>
              </a:rPr>
              <a:t>Transvaginal ultrasound examination :</a:t>
            </a:r>
            <a:r>
              <a:rPr lang="en-US" sz="1800">
                <a:solidFill>
                  <a:schemeClr val="tx1">
                    <a:lumMod val="95000"/>
                    <a:lumOff val="5000"/>
                  </a:schemeClr>
                </a:solidFill>
                <a:latin typeface="Arial"/>
                <a:ea typeface="+mn-lt"/>
                <a:cs typeface="+mn-lt"/>
              </a:rPr>
              <a:t>  TVUS measurement of cervical length is useful for supporting or excluding the diagnosis of preterm labor when the diagnosis is unclear.</a:t>
            </a:r>
            <a:r>
              <a:rPr lang="en-US" sz="1800">
                <a:solidFill>
                  <a:schemeClr val="accent6">
                    <a:lumMod val="50000"/>
                  </a:schemeClr>
                </a:solidFill>
                <a:latin typeface="Arial"/>
                <a:ea typeface="+mn-lt"/>
                <a:cs typeface="+mn-lt"/>
              </a:rPr>
              <a:t> A short cervix before 34 weeks of gestation</a:t>
            </a:r>
            <a:r>
              <a:rPr lang="en-US" sz="1800">
                <a:solidFill>
                  <a:schemeClr val="tx1">
                    <a:lumMod val="95000"/>
                    <a:lumOff val="5000"/>
                  </a:schemeClr>
                </a:solidFill>
                <a:latin typeface="Arial"/>
                <a:ea typeface="+mn-lt"/>
                <a:cs typeface="+mn-lt"/>
              </a:rPr>
              <a:t> (&lt;30 mm) is predictive of an increased risk for preterm birth in all populations,</a:t>
            </a:r>
            <a:r>
              <a:rPr lang="en-US" sz="1800">
                <a:solidFill>
                  <a:schemeClr val="accent6">
                    <a:lumMod val="50000"/>
                  </a:schemeClr>
                </a:solidFill>
                <a:latin typeface="Arial"/>
                <a:ea typeface="+mn-lt"/>
                <a:cs typeface="+mn-lt"/>
              </a:rPr>
              <a:t> while a long cervix (≥30 mm) </a:t>
            </a:r>
            <a:r>
              <a:rPr lang="en-US" sz="1800">
                <a:solidFill>
                  <a:schemeClr val="tx1">
                    <a:lumMod val="95000"/>
                    <a:lumOff val="5000"/>
                  </a:schemeClr>
                </a:solidFill>
                <a:latin typeface="Arial"/>
                <a:ea typeface="+mn-lt"/>
                <a:cs typeface="+mn-lt"/>
              </a:rPr>
              <a:t>has a high negative predictive value for preterm birth.</a:t>
            </a:r>
            <a:endParaRPr lang="en-US" sz="1800" dirty="0">
              <a:solidFill>
                <a:schemeClr val="tx1">
                  <a:lumMod val="95000"/>
                  <a:lumOff val="5000"/>
                </a:schemeClr>
              </a:solidFill>
              <a:latin typeface="Arial"/>
              <a:ea typeface="+mn-lt"/>
              <a:cs typeface="+mn-lt"/>
            </a:endParaRPr>
          </a:p>
          <a:p>
            <a:pPr marL="0" indent="0">
              <a:spcBef>
                <a:spcPct val="20000"/>
              </a:spcBef>
              <a:buNone/>
            </a:pPr>
            <a:r>
              <a:rPr lang="en-US" sz="1800">
                <a:solidFill>
                  <a:schemeClr val="tx1">
                    <a:lumMod val="95000"/>
                    <a:lumOff val="5000"/>
                  </a:schemeClr>
                </a:solidFill>
                <a:latin typeface="Arial"/>
                <a:ea typeface="+mn-lt"/>
                <a:cs typeface="+mn-lt"/>
              </a:rPr>
              <a:t>  Knowledge of cervical length in women with threatened preterm labor may improve outcome, particularly avoidance of unnecessary hospitalization and interventions when the cervix is long, but data are limited .</a:t>
            </a: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804585" y="3658004"/>
            <a:ext cx="2908998" cy="1776494"/>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29051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7" name="Group 36">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 y="857251"/>
            <a:ext cx="4235231" cy="4862306"/>
            <a:chOff x="-19221" y="0"/>
            <a:chExt cx="5646974" cy="6483075"/>
          </a:xfrm>
        </p:grpSpPr>
        <p:sp>
          <p:nvSpPr>
            <p:cNvPr id="38" name="Freeform: Shape 37">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DE63A530-0A73-4AD7-8955-C235FEB92321}"/>
              </a:ext>
            </a:extLst>
          </p:cNvPr>
          <p:cNvSpPr>
            <a:spLocks noGrp="1"/>
          </p:cNvSpPr>
          <p:nvPr>
            <p:ph type="title"/>
          </p:nvPr>
        </p:nvSpPr>
        <p:spPr>
          <a:xfrm>
            <a:off x="603504" y="2397481"/>
            <a:ext cx="2751871" cy="2070074"/>
          </a:xfrm>
        </p:spPr>
        <p:txBody>
          <a:bodyPr vert="horz" lIns="68580" tIns="34290" rIns="68580" bIns="34290" rtlCol="0" anchor="ctr">
            <a:normAutofit/>
          </a:bodyPr>
          <a:lstStyle/>
          <a:p>
            <a:br>
              <a:rPr lang="en-US" sz="2775" b="1">
                <a:solidFill>
                  <a:schemeClr val="tx2"/>
                </a:solidFill>
                <a:latin typeface="Arial Black"/>
              </a:rPr>
            </a:br>
            <a:br>
              <a:rPr lang="en-US" sz="2775" b="1">
                <a:solidFill>
                  <a:schemeClr val="tx2"/>
                </a:solidFill>
                <a:latin typeface="Arial Black"/>
              </a:rPr>
            </a:br>
            <a:r>
              <a:rPr lang="en-US" sz="2775" b="1">
                <a:solidFill>
                  <a:schemeClr val="tx2"/>
                </a:solidFill>
                <a:latin typeface="Arial Black"/>
              </a:rPr>
              <a:t>Laboratory evaluation</a:t>
            </a:r>
            <a:br>
              <a:rPr lang="en-US" sz="2775" b="1">
                <a:solidFill>
                  <a:schemeClr val="tx2"/>
                </a:solidFill>
                <a:latin typeface="Arial Black"/>
              </a:rPr>
            </a:br>
            <a:endParaRPr lang="en-US" sz="2775">
              <a:solidFill>
                <a:schemeClr val="tx2"/>
              </a:solidFill>
              <a:ea typeface="+mj-lt"/>
              <a:cs typeface="+mj-lt"/>
            </a:endParaRPr>
          </a:p>
          <a:p>
            <a:endParaRPr lang="en-US" sz="2775">
              <a:solidFill>
                <a:schemeClr val="tx2"/>
              </a:solidFill>
              <a:cs typeface="Calibri Light"/>
            </a:endParaRPr>
          </a:p>
        </p:txBody>
      </p:sp>
      <p:sp>
        <p:nvSpPr>
          <p:cNvPr id="3" name="Content Placeholder 2">
            <a:extLst>
              <a:ext uri="{FF2B5EF4-FFF2-40B4-BE49-F238E27FC236}">
                <a16:creationId xmlns:a16="http://schemas.microsoft.com/office/drawing/2014/main" id="{B5FFE59C-C0A4-4B46-B0A5-AF6B23560648}"/>
              </a:ext>
            </a:extLst>
          </p:cNvPr>
          <p:cNvSpPr>
            <a:spLocks noGrp="1"/>
          </p:cNvSpPr>
          <p:nvPr>
            <p:ph idx="1"/>
          </p:nvPr>
        </p:nvSpPr>
        <p:spPr>
          <a:xfrm>
            <a:off x="4239847" y="855400"/>
            <a:ext cx="4900313" cy="5150642"/>
          </a:xfrm>
          <a:noFill/>
          <a:ln>
            <a:noFill/>
          </a:ln>
        </p:spPr>
        <p:txBody>
          <a:bodyPr vert="horz" lIns="68580" tIns="34290" rIns="68580" bIns="34290" rtlCol="0" anchor="ctr">
            <a:noAutofit/>
          </a:bodyPr>
          <a:lstStyle/>
          <a:p>
            <a:pPr marL="0" indent="0">
              <a:spcBef>
                <a:spcPct val="20000"/>
              </a:spcBef>
              <a:buNone/>
            </a:pPr>
            <a:endParaRPr lang="en-US" sz="1800" dirty="0">
              <a:solidFill>
                <a:schemeClr val="tx1">
                  <a:lumMod val="95000"/>
                  <a:lumOff val="5000"/>
                </a:schemeClr>
              </a:solidFill>
              <a:cs typeface="Calibri" panose="020F0502020204030204"/>
            </a:endParaRPr>
          </a:p>
          <a:p>
            <a:pPr marL="0" indent="0">
              <a:spcBef>
                <a:spcPct val="20000"/>
              </a:spcBef>
              <a:buNone/>
            </a:pPr>
            <a:r>
              <a:rPr lang="en-US" sz="1800">
                <a:solidFill>
                  <a:schemeClr val="tx1">
                    <a:lumMod val="95000"/>
                    <a:lumOff val="5000"/>
                  </a:schemeClr>
                </a:solidFill>
                <a:ea typeface="+mn-lt"/>
                <a:cs typeface="+mn-lt"/>
              </a:rPr>
              <a:t>*Overview , We order the following laboratory </a:t>
            </a:r>
            <a:r>
              <a:rPr lang="en-US" sz="1800" dirty="0">
                <a:solidFill>
                  <a:schemeClr val="tx1">
                    <a:lumMod val="95000"/>
                    <a:lumOff val="5000"/>
                  </a:schemeClr>
                </a:solidFill>
                <a:ea typeface="+mn-lt"/>
                <a:cs typeface="+mn-lt"/>
              </a:rPr>
              <a:t>tests:</a:t>
            </a:r>
          </a:p>
          <a:p>
            <a:pPr marL="0" indent="0">
              <a:spcBef>
                <a:spcPct val="20000"/>
              </a:spcBef>
              <a:buNone/>
            </a:pPr>
            <a:r>
              <a:rPr lang="en-US" sz="1800">
                <a:solidFill>
                  <a:schemeClr val="tx1">
                    <a:lumMod val="95000"/>
                    <a:lumOff val="5000"/>
                  </a:schemeClr>
                </a:solidFill>
                <a:ea typeface="+mn-lt"/>
                <a:cs typeface="+mn-lt"/>
              </a:rPr>
              <a:t>1-</a:t>
            </a:r>
            <a:r>
              <a:rPr lang="en-US" sz="1800" dirty="0">
                <a:solidFill>
                  <a:schemeClr val="accent1">
                    <a:lumMod val="75000"/>
                  </a:schemeClr>
                </a:solidFill>
                <a:ea typeface="+mn-lt"/>
                <a:cs typeface="+mn-lt"/>
              </a:rPr>
              <a:t> </a:t>
            </a:r>
            <a:r>
              <a:rPr lang="en-US" sz="1800" b="1">
                <a:solidFill>
                  <a:schemeClr val="accent1">
                    <a:lumMod val="75000"/>
                  </a:schemeClr>
                </a:solidFill>
                <a:ea typeface="+mn-lt"/>
                <a:cs typeface="+mn-lt"/>
              </a:rPr>
              <a:t>Rectovaginal group B streptococcal culture</a:t>
            </a:r>
            <a:r>
              <a:rPr lang="en-US" sz="1800">
                <a:solidFill>
                  <a:schemeClr val="tx1">
                    <a:lumMod val="95000"/>
                    <a:lumOff val="5000"/>
                  </a:schemeClr>
                </a:solidFill>
                <a:ea typeface="+mn-lt"/>
                <a:cs typeface="+mn-lt"/>
              </a:rPr>
              <a:t>, if not done within the previous five weeks; antibiotic prophylaxis depends on the results. </a:t>
            </a:r>
          </a:p>
          <a:p>
            <a:pPr marL="0" indent="0">
              <a:spcBef>
                <a:spcPct val="20000"/>
              </a:spcBef>
              <a:buNone/>
            </a:pPr>
            <a:r>
              <a:rPr lang="en-US" sz="1800">
                <a:solidFill>
                  <a:schemeClr val="tx1">
                    <a:lumMod val="95000"/>
                    <a:lumOff val="5000"/>
                  </a:schemeClr>
                </a:solidFill>
                <a:ea typeface="+mn-lt"/>
                <a:cs typeface="+mn-lt"/>
              </a:rPr>
              <a:t>2-</a:t>
            </a:r>
            <a:r>
              <a:rPr lang="en-US" sz="1800" b="1">
                <a:solidFill>
                  <a:schemeClr val="accent1">
                    <a:lumMod val="75000"/>
                  </a:schemeClr>
                </a:solidFill>
                <a:ea typeface="+mn-lt"/>
                <a:cs typeface="+mn-lt"/>
              </a:rPr>
              <a:t>Urine culture since</a:t>
            </a:r>
            <a:r>
              <a:rPr lang="en-US" sz="1800">
                <a:solidFill>
                  <a:schemeClr val="tx1">
                    <a:lumMod val="95000"/>
                    <a:lumOff val="5000"/>
                  </a:schemeClr>
                </a:solidFill>
                <a:ea typeface="+mn-lt"/>
                <a:cs typeface="+mn-lt"/>
              </a:rPr>
              <a:t> asymptomatic bacteriuria is associated with an increased risk of preterm labor and birth. </a:t>
            </a:r>
          </a:p>
          <a:p>
            <a:pPr marL="0" indent="0">
              <a:spcBef>
                <a:spcPct val="20000"/>
              </a:spcBef>
              <a:buNone/>
            </a:pPr>
            <a:r>
              <a:rPr lang="en-US" sz="1800">
                <a:solidFill>
                  <a:schemeClr val="tx1">
                    <a:lumMod val="95000"/>
                    <a:lumOff val="5000"/>
                  </a:schemeClr>
                </a:solidFill>
                <a:ea typeface="+mn-lt"/>
                <a:cs typeface="+mn-lt"/>
              </a:rPr>
              <a:t>3- </a:t>
            </a:r>
            <a:r>
              <a:rPr lang="en-US" sz="1800" b="1">
                <a:solidFill>
                  <a:schemeClr val="accent1">
                    <a:lumMod val="75000"/>
                  </a:schemeClr>
                </a:solidFill>
                <a:ea typeface="+mn-lt"/>
                <a:cs typeface="+mn-lt"/>
              </a:rPr>
              <a:t>Drug testing</a:t>
            </a:r>
            <a:r>
              <a:rPr lang="en-US" sz="1800">
                <a:solidFill>
                  <a:schemeClr val="tx1">
                    <a:lumMod val="95000"/>
                    <a:lumOff val="5000"/>
                  </a:schemeClr>
                </a:solidFill>
                <a:ea typeface="+mn-lt"/>
                <a:cs typeface="+mn-lt"/>
              </a:rPr>
              <a:t> in patients with risk factors for substance abuse, given the link between cocaine and methamphetamine use and placental abruption. </a:t>
            </a:r>
          </a:p>
          <a:p>
            <a:pPr marL="0" indent="0">
              <a:spcBef>
                <a:spcPct val="20000"/>
              </a:spcBef>
              <a:buNone/>
            </a:pPr>
            <a:r>
              <a:rPr lang="en-US" sz="1800">
                <a:solidFill>
                  <a:schemeClr val="tx1">
                    <a:lumMod val="95000"/>
                    <a:lumOff val="5000"/>
                  </a:schemeClr>
                </a:solidFill>
                <a:ea typeface="+mn-lt"/>
                <a:cs typeface="+mn-lt"/>
              </a:rPr>
              <a:t>4- </a:t>
            </a:r>
            <a:r>
              <a:rPr lang="en-US" sz="1800" b="1" err="1">
                <a:solidFill>
                  <a:schemeClr val="accent1">
                    <a:lumMod val="75000"/>
                  </a:schemeClr>
                </a:solidFill>
                <a:ea typeface="+mn-lt"/>
                <a:cs typeface="+mn-lt"/>
              </a:rPr>
              <a:t>fFN</a:t>
            </a:r>
            <a:r>
              <a:rPr lang="en-US" sz="1800" b="1" dirty="0">
                <a:solidFill>
                  <a:schemeClr val="accent1">
                    <a:lumMod val="75000"/>
                  </a:schemeClr>
                </a:solidFill>
                <a:ea typeface="+mn-lt"/>
                <a:cs typeface="+mn-lt"/>
              </a:rPr>
              <a:t> </a:t>
            </a:r>
            <a:r>
              <a:rPr lang="en-US" sz="1800">
                <a:solidFill>
                  <a:schemeClr val="tx1">
                    <a:lumMod val="95000"/>
                    <a:lumOff val="5000"/>
                  </a:schemeClr>
                </a:solidFill>
                <a:ea typeface="+mn-lt"/>
                <a:cs typeface="+mn-lt"/>
              </a:rPr>
              <a:t>in women &lt;34 weeks of gestation with cervical dilation &lt;3 cm and cervical length 20 to 30 mm on TVUS examination. </a:t>
            </a:r>
          </a:p>
          <a:p>
            <a:pPr marL="0" indent="0">
              <a:spcBef>
                <a:spcPct val="20000"/>
              </a:spcBef>
              <a:buNone/>
            </a:pPr>
            <a:r>
              <a:rPr lang="en-US" sz="1800">
                <a:solidFill>
                  <a:schemeClr val="tx1">
                    <a:lumMod val="95000"/>
                    <a:lumOff val="5000"/>
                  </a:schemeClr>
                </a:solidFill>
                <a:ea typeface="+mn-lt"/>
                <a:cs typeface="+mn-lt"/>
              </a:rPr>
              <a:t>5- Testing for</a:t>
            </a:r>
            <a:r>
              <a:rPr lang="en-US" sz="1800" b="1">
                <a:solidFill>
                  <a:schemeClr val="accent1">
                    <a:lumMod val="75000"/>
                  </a:schemeClr>
                </a:solidFill>
                <a:ea typeface="+mn-lt"/>
                <a:cs typeface="+mn-lt"/>
              </a:rPr>
              <a:t> sexually transmitted infections</a:t>
            </a:r>
            <a:r>
              <a:rPr lang="en-US" sz="1800">
                <a:solidFill>
                  <a:schemeClr val="tx1">
                    <a:lumMod val="95000"/>
                    <a:lumOff val="5000"/>
                  </a:schemeClr>
                </a:solidFill>
                <a:ea typeface="+mn-lt"/>
                <a:cs typeface="+mn-lt"/>
              </a:rPr>
              <a:t> (</a:t>
            </a:r>
            <a:r>
              <a:rPr lang="en-US" sz="1800" err="1">
                <a:solidFill>
                  <a:schemeClr val="tx1">
                    <a:lumMod val="95000"/>
                    <a:lumOff val="5000"/>
                  </a:schemeClr>
                </a:solidFill>
                <a:ea typeface="+mn-lt"/>
                <a:cs typeface="+mn-lt"/>
              </a:rPr>
              <a:t>eg</a:t>
            </a:r>
            <a:r>
              <a:rPr lang="en-US" sz="1800">
                <a:solidFill>
                  <a:schemeClr val="tx1">
                    <a:lumMod val="95000"/>
                    <a:lumOff val="5000"/>
                  </a:schemeClr>
                </a:solidFill>
                <a:ea typeface="+mn-lt"/>
                <a:cs typeface="+mn-lt"/>
              </a:rPr>
              <a:t>, chlamydia, gonorrhea) depends on the patient’s risk factors for these infections and, if indicated, whether antepartum testing was recently performed</a:t>
            </a:r>
            <a:endParaRPr lang="en-US" sz="1800">
              <a:solidFill>
                <a:schemeClr val="tx1">
                  <a:lumMod val="95000"/>
                  <a:lumOff val="5000"/>
                </a:schemeClr>
              </a:solidFill>
              <a:cs typeface="Calibri"/>
            </a:endParaRPr>
          </a:p>
        </p:txBody>
      </p:sp>
    </p:spTree>
    <p:extLst>
      <p:ext uri="{BB962C8B-B14F-4D97-AF65-F5344CB8AC3E}">
        <p14:creationId xmlns:p14="http://schemas.microsoft.com/office/powerpoint/2010/main" val="1767844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F636D-2F18-40E2-9056-416D7A54286A}"/>
              </a:ext>
            </a:extLst>
          </p:cNvPr>
          <p:cNvSpPr>
            <a:spLocks noGrp="1"/>
          </p:cNvSpPr>
          <p:nvPr>
            <p:ph type="title"/>
          </p:nvPr>
        </p:nvSpPr>
        <p:spPr/>
        <p:txBody>
          <a:bodyPr>
            <a:normAutofit/>
          </a:bodyPr>
          <a:lstStyle/>
          <a:p>
            <a:r>
              <a:rPr lang="en-US" sz="4050" b="1">
                <a:cs typeface="Calibri Light"/>
              </a:rPr>
              <a:t>Diagnosis </a:t>
            </a:r>
          </a:p>
        </p:txBody>
      </p:sp>
      <p:graphicFrame>
        <p:nvGraphicFramePr>
          <p:cNvPr id="5" name="Content Placeholder 2">
            <a:extLst>
              <a:ext uri="{FF2B5EF4-FFF2-40B4-BE49-F238E27FC236}">
                <a16:creationId xmlns:a16="http://schemas.microsoft.com/office/drawing/2014/main" id="{3DD38644-EBF3-4453-90E8-6A501789D5C0}"/>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9243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C851-4518-4186-B287-155BC3DCCBC3}"/>
              </a:ext>
            </a:extLst>
          </p:cNvPr>
          <p:cNvSpPr>
            <a:spLocks noGrp="1"/>
          </p:cNvSpPr>
          <p:nvPr>
            <p:ph type="title"/>
          </p:nvPr>
        </p:nvSpPr>
        <p:spPr>
          <a:xfrm>
            <a:off x="173567" y="855927"/>
            <a:ext cx="8606366" cy="771923"/>
          </a:xfrm>
        </p:spPr>
        <p:txBody>
          <a:bodyPr>
            <a:normAutofit fontScale="90000"/>
          </a:bodyPr>
          <a:lstStyle/>
          <a:p>
            <a:r>
              <a:rPr lang="en-US" b="1">
                <a:cs typeface="Calibri Light"/>
              </a:rPr>
              <a:t>How to approach singleton pregnancies ?</a:t>
            </a:r>
          </a:p>
        </p:txBody>
      </p:sp>
      <p:sp>
        <p:nvSpPr>
          <p:cNvPr id="12" name="Content Placeholder 11">
            <a:extLst>
              <a:ext uri="{FF2B5EF4-FFF2-40B4-BE49-F238E27FC236}">
                <a16:creationId xmlns:a16="http://schemas.microsoft.com/office/drawing/2014/main" id="{7ED7EC33-BE42-4FCA-912F-3EB63CE2300D}"/>
              </a:ext>
            </a:extLst>
          </p:cNvPr>
          <p:cNvSpPr>
            <a:spLocks noGrp="1"/>
          </p:cNvSpPr>
          <p:nvPr>
            <p:ph idx="1"/>
          </p:nvPr>
        </p:nvSpPr>
        <p:spPr/>
        <p:txBody>
          <a:bodyPr/>
          <a:lstStyle/>
          <a:p>
            <a:endParaRPr lang="en-US"/>
          </a:p>
        </p:txBody>
      </p:sp>
      <p:pic>
        <p:nvPicPr>
          <p:cNvPr id="13" name="Content Placeholder 3">
            <a:extLst>
              <a:ext uri="{FF2B5EF4-FFF2-40B4-BE49-F238E27FC236}">
                <a16:creationId xmlns:a16="http://schemas.microsoft.com/office/drawing/2014/main" id="{45DB839C-2A63-4ECB-BF4C-9C9404AF0EEE}"/>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88005" y="1630130"/>
            <a:ext cx="8992145" cy="4366350"/>
          </a:xfrm>
          <a:prstGeom prst="rect">
            <a:avLst/>
          </a:prstGeom>
          <a:ln w="41275" cap="sq">
            <a:solidFill>
              <a:schemeClr val="accent1">
                <a:lumMod val="75000"/>
              </a:schemeClr>
            </a:solidFill>
            <a:prstDash val="solid"/>
            <a:miter lim="800000"/>
          </a:ln>
          <a:effectLst>
            <a:outerShdw blurRad="50800" dist="38100" dir="2700000" algn="tl" rotWithShape="0">
              <a:srgbClr val="000000">
                <a:alpha val="6000"/>
              </a:srgbClr>
            </a:outerShdw>
          </a:effectLst>
        </p:spPr>
      </p:pic>
      <p:sp>
        <p:nvSpPr>
          <p:cNvPr id="14" name="Rectangle 13">
            <a:extLst>
              <a:ext uri="{FF2B5EF4-FFF2-40B4-BE49-F238E27FC236}">
                <a16:creationId xmlns:a16="http://schemas.microsoft.com/office/drawing/2014/main" id="{7AF714C1-F864-4E8C-8C96-F9A8E4348B9C}"/>
              </a:ext>
            </a:extLst>
          </p:cNvPr>
          <p:cNvSpPr/>
          <p:nvPr/>
        </p:nvSpPr>
        <p:spPr>
          <a:xfrm>
            <a:off x="7298926" y="5493164"/>
            <a:ext cx="1606913" cy="415498"/>
          </a:xfrm>
          <a:prstGeom prst="rect">
            <a:avLst/>
          </a:prstGeom>
          <a:solidFill>
            <a:schemeClr val="bg1">
              <a:alpha val="97000"/>
            </a:schemeClr>
          </a:solidFill>
        </p:spPr>
        <p:txBody>
          <a:bodyPr wrap="square" lIns="68580" tIns="34290" rIns="68580" bIns="3429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232323"/>
                </a:solidFill>
                <a:effectLst/>
                <a:uLnTx/>
                <a:uFillTx/>
                <a:latin typeface="Verdana"/>
                <a:ea typeface="Verdana"/>
                <a:cs typeface="+mn-cs"/>
              </a:rPr>
              <a:t>© 2021 UpToDate, Inc. and/or its </a:t>
            </a:r>
            <a:r>
              <a:rPr kumimoji="0" lang="en-US" sz="750" b="0" i="0" u="none" strike="noStrike" kern="1200" cap="none" spc="0" normalizeH="0" baseline="0" noProof="0" err="1">
                <a:ln>
                  <a:noFill/>
                </a:ln>
                <a:solidFill>
                  <a:srgbClr val="232323"/>
                </a:solidFill>
                <a:effectLst/>
                <a:uLnTx/>
                <a:uFillTx/>
                <a:latin typeface="Verdana"/>
                <a:ea typeface="Verdana"/>
                <a:cs typeface="+mn-cs"/>
              </a:rPr>
              <a:t>affiliataes</a:t>
            </a:r>
            <a:r>
              <a:rPr kumimoji="0" lang="en-US" sz="750" b="0" i="0" u="none" strike="noStrike" kern="1200" cap="none" spc="0" normalizeH="0" baseline="0" noProof="0">
                <a:ln>
                  <a:noFill/>
                </a:ln>
                <a:solidFill>
                  <a:srgbClr val="232323"/>
                </a:solidFill>
                <a:effectLst/>
                <a:uLnTx/>
                <a:uFillTx/>
                <a:latin typeface="Verdana"/>
                <a:ea typeface="Verdana"/>
                <a:cs typeface="+mn-cs"/>
              </a:rPr>
              <a:t>. All Rights Reserved.</a:t>
            </a:r>
            <a:endParaRPr kumimoji="0" lang="en-US" sz="750" b="0" i="0" u="none" strike="noStrike" kern="1200" cap="none" spc="0" normalizeH="0" baseline="0" noProof="0">
              <a:ln>
                <a:noFill/>
              </a:ln>
              <a:solidFill>
                <a:prstClr val="black"/>
              </a:solidFill>
              <a:effectLst/>
              <a:uLnTx/>
              <a:uFillTx/>
              <a:latin typeface="Verdana"/>
              <a:ea typeface="Verdana"/>
              <a:cs typeface="+mn-cs"/>
            </a:endParaRPr>
          </a:p>
        </p:txBody>
      </p:sp>
    </p:spTree>
    <p:extLst>
      <p:ext uri="{BB962C8B-B14F-4D97-AF65-F5344CB8AC3E}">
        <p14:creationId xmlns:p14="http://schemas.microsoft.com/office/powerpoint/2010/main" val="1465259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16E1A1E-BC8A-4645-B674-27E3D4AB85B8}"/>
              </a:ext>
            </a:extLst>
          </p:cNvPr>
          <p:cNvSpPr>
            <a:spLocks noGrp="1"/>
          </p:cNvSpPr>
          <p:nvPr>
            <p:ph type="title"/>
          </p:nvPr>
        </p:nvSpPr>
        <p:spPr>
          <a:xfrm>
            <a:off x="435465" y="457199"/>
            <a:ext cx="7375161" cy="800102"/>
          </a:xfrm>
        </p:spPr>
        <p:txBody>
          <a:bodyPr anchor="b">
            <a:noAutofit/>
          </a:bodyPr>
          <a:lstStyle/>
          <a:p>
            <a:r>
              <a:rPr lang="en-US" b="1" dirty="0">
                <a:solidFill>
                  <a:schemeClr val="accent6">
                    <a:lumMod val="50000"/>
                  </a:schemeClr>
                </a:solidFill>
                <a:cs typeface="Calibri Light"/>
              </a:rPr>
              <a:t>Approach to triage</a:t>
            </a:r>
            <a:r>
              <a:rPr lang="en-US" b="1" u="sng" dirty="0">
                <a:solidFill>
                  <a:schemeClr val="accent6">
                    <a:lumMod val="50000"/>
                  </a:schemeClr>
                </a:solidFill>
                <a:cs typeface="Calibri Light"/>
              </a:rPr>
              <a:t> Singleton</a:t>
            </a:r>
            <a:r>
              <a:rPr lang="en-US" b="1" dirty="0">
                <a:solidFill>
                  <a:schemeClr val="accent6">
                    <a:lumMod val="50000"/>
                  </a:schemeClr>
                </a:solidFill>
                <a:cs typeface="Calibri Light"/>
              </a:rPr>
              <a:t> pregnancies</a:t>
            </a:r>
          </a:p>
        </p:txBody>
      </p:sp>
      <p:sp>
        <p:nvSpPr>
          <p:cNvPr id="3" name="Content Placeholder 2">
            <a:extLst>
              <a:ext uri="{FF2B5EF4-FFF2-40B4-BE49-F238E27FC236}">
                <a16:creationId xmlns:a16="http://schemas.microsoft.com/office/drawing/2014/main" id="{46527A10-EF6B-4F06-BA09-9E9C7696727C}"/>
              </a:ext>
            </a:extLst>
          </p:cNvPr>
          <p:cNvSpPr>
            <a:spLocks noGrp="1"/>
          </p:cNvSpPr>
          <p:nvPr>
            <p:ph idx="1"/>
          </p:nvPr>
        </p:nvSpPr>
        <p:spPr>
          <a:xfrm>
            <a:off x="302337" y="3038412"/>
            <a:ext cx="8962660" cy="2960597"/>
          </a:xfrm>
        </p:spPr>
        <p:txBody>
          <a:bodyPr vert="horz" lIns="68580" tIns="34290" rIns="68580" bIns="34290" rtlCol="0" anchor="ctr">
            <a:noAutofit/>
          </a:bodyPr>
          <a:lstStyle/>
          <a:p>
            <a:pPr>
              <a:buFont typeface="Wingdings" panose="020B0604020202020204" pitchFamily="34" charset="0"/>
              <a:buChar char="v"/>
            </a:pPr>
            <a:r>
              <a:rPr lang="en-US" sz="2000" b="1" dirty="0">
                <a:solidFill>
                  <a:schemeClr val="accent1">
                    <a:lumMod val="50000"/>
                  </a:schemeClr>
                </a:solidFill>
                <a:latin typeface="Arial"/>
                <a:cs typeface="Arial"/>
              </a:rPr>
              <a:t> ≥34 weeks of gestation</a:t>
            </a:r>
          </a:p>
          <a:p>
            <a:pPr marL="342900" indent="-342900"/>
            <a:r>
              <a:rPr lang="en-US" sz="2400" dirty="0">
                <a:latin typeface="Arial"/>
                <a:cs typeface="Arial"/>
              </a:rPr>
              <a:t>Women in preterm labor at ≥34 weeks are</a:t>
            </a:r>
            <a:r>
              <a:rPr lang="en-US" sz="2400" u="sng" dirty="0">
                <a:latin typeface="Arial"/>
                <a:cs typeface="Arial"/>
              </a:rPr>
              <a:t> admitted for delivery </a:t>
            </a:r>
            <a:r>
              <a:rPr lang="en-US" sz="2400" dirty="0">
                <a:latin typeface="Arial"/>
                <a:cs typeface="Arial"/>
              </a:rPr>
              <a:t> , After an </a:t>
            </a:r>
            <a:r>
              <a:rPr lang="en-US" sz="2400" u="sng" dirty="0">
                <a:latin typeface="Arial"/>
                <a:cs typeface="Arial"/>
              </a:rPr>
              <a:t>observation</a:t>
            </a:r>
            <a:r>
              <a:rPr lang="en-US" sz="2400" dirty="0">
                <a:latin typeface="Arial"/>
                <a:cs typeface="Arial"/>
              </a:rPr>
              <a:t> period of </a:t>
            </a:r>
            <a:r>
              <a:rPr lang="en-US" sz="2400" b="1" dirty="0">
                <a:latin typeface="Arial"/>
                <a:cs typeface="Arial"/>
              </a:rPr>
              <a:t>four to six </a:t>
            </a:r>
            <a:r>
              <a:rPr lang="en-US" sz="2400" dirty="0">
                <a:latin typeface="Arial"/>
                <a:cs typeface="Arial"/>
              </a:rPr>
              <a:t>hours , women without progressive cervical dilation and effacement are </a:t>
            </a:r>
            <a:r>
              <a:rPr lang="en-US" sz="2400" b="1" dirty="0">
                <a:latin typeface="Arial"/>
                <a:cs typeface="Arial"/>
              </a:rPr>
              <a:t>discharged</a:t>
            </a:r>
            <a:r>
              <a:rPr lang="en-US" sz="2400" dirty="0">
                <a:latin typeface="Arial"/>
                <a:cs typeface="Arial"/>
              </a:rPr>
              <a:t> to home if :</a:t>
            </a:r>
          </a:p>
          <a:p>
            <a:pPr marL="385763" indent="-385763">
              <a:buAutoNum type="alphaLcParenR"/>
            </a:pPr>
            <a:r>
              <a:rPr lang="en-US" sz="2400" dirty="0">
                <a:latin typeface="Arial"/>
                <a:cs typeface="Arial"/>
              </a:rPr>
              <a:t> fetal well-being is </a:t>
            </a:r>
            <a:r>
              <a:rPr lang="en-US" sz="2400" b="1" dirty="0">
                <a:latin typeface="Arial"/>
                <a:cs typeface="Arial"/>
              </a:rPr>
              <a:t>confirmed</a:t>
            </a:r>
            <a:r>
              <a:rPr lang="en-US" sz="2400" dirty="0">
                <a:latin typeface="Arial"/>
                <a:cs typeface="Arial"/>
              </a:rPr>
              <a:t> (</a:t>
            </a:r>
            <a:r>
              <a:rPr lang="en-US" sz="2400" dirty="0" err="1">
                <a:latin typeface="Arial"/>
                <a:cs typeface="Arial"/>
              </a:rPr>
              <a:t>eg</a:t>
            </a:r>
            <a:r>
              <a:rPr lang="en-US" sz="2400" dirty="0">
                <a:latin typeface="Arial"/>
                <a:cs typeface="Arial"/>
              </a:rPr>
              <a:t>, reactive NST) </a:t>
            </a:r>
            <a:endParaRPr lang="en-US" sz="2400" dirty="0">
              <a:latin typeface="Arial"/>
              <a:cs typeface="Calibri" panose="020F0502020204030204"/>
            </a:endParaRPr>
          </a:p>
          <a:p>
            <a:pPr marL="385763" indent="-385763">
              <a:buAutoNum type="alphaLcParenR"/>
            </a:pPr>
            <a:r>
              <a:rPr lang="en-US" sz="2400" dirty="0">
                <a:latin typeface="Arial"/>
                <a:cs typeface="Arial"/>
              </a:rPr>
              <a:t> obstetric complications associated with preterm labor, such as </a:t>
            </a:r>
            <a:r>
              <a:rPr lang="en-US" sz="2400" b="1" dirty="0" err="1">
                <a:latin typeface="Arial"/>
                <a:cs typeface="Arial"/>
              </a:rPr>
              <a:t>abruptio</a:t>
            </a:r>
            <a:r>
              <a:rPr lang="en-US" sz="2400" b="1" dirty="0">
                <a:latin typeface="Arial"/>
                <a:cs typeface="Arial"/>
              </a:rPr>
              <a:t> placentae, </a:t>
            </a:r>
            <a:r>
              <a:rPr lang="en-US" sz="2400" b="1" dirty="0" err="1">
                <a:latin typeface="Arial"/>
                <a:cs typeface="Arial"/>
              </a:rPr>
              <a:t>chorioamnionitis</a:t>
            </a:r>
            <a:r>
              <a:rPr lang="en-US" sz="2400" b="1" dirty="0">
                <a:latin typeface="Arial"/>
                <a:cs typeface="Arial"/>
              </a:rPr>
              <a:t> &amp; PROM</a:t>
            </a:r>
            <a:r>
              <a:rPr lang="en-US" sz="2400" dirty="0">
                <a:latin typeface="Arial"/>
                <a:cs typeface="Arial"/>
              </a:rPr>
              <a:t> , have been excluded. </a:t>
            </a:r>
            <a:endParaRPr lang="en-US" sz="2400" dirty="0">
              <a:latin typeface="Arial"/>
              <a:cs typeface="Calibri" panose="020F0502020204030204"/>
            </a:endParaRPr>
          </a:p>
          <a:p>
            <a:pPr marL="342900" indent="-342900"/>
            <a:r>
              <a:rPr lang="en-US" sz="2400" dirty="0">
                <a:latin typeface="Arial"/>
                <a:cs typeface="Arial"/>
              </a:rPr>
              <a:t>Furthermore, we generally </a:t>
            </a:r>
            <a:r>
              <a:rPr lang="en-US" sz="2400" b="1" dirty="0">
                <a:latin typeface="Arial"/>
                <a:cs typeface="Arial"/>
              </a:rPr>
              <a:t>do not </a:t>
            </a:r>
            <a:r>
              <a:rPr lang="en-US" sz="2400" dirty="0">
                <a:latin typeface="Arial"/>
                <a:cs typeface="Arial"/>
              </a:rPr>
              <a:t>administer</a:t>
            </a:r>
            <a:r>
              <a:rPr lang="en-US" sz="2400" u="sng" dirty="0">
                <a:latin typeface="Arial"/>
                <a:cs typeface="Arial"/>
              </a:rPr>
              <a:t> </a:t>
            </a:r>
            <a:r>
              <a:rPr lang="en-US" sz="2400" b="1" u="sng" dirty="0">
                <a:solidFill>
                  <a:schemeClr val="accent1">
                    <a:lumMod val="50000"/>
                  </a:schemeClr>
                </a:solidFill>
                <a:latin typeface="Arial"/>
                <a:cs typeface="Arial"/>
              </a:rPr>
              <a:t>Antenatal Corticosteroids*</a:t>
            </a:r>
            <a:r>
              <a:rPr lang="en-US" sz="2400" dirty="0">
                <a:solidFill>
                  <a:srgbClr val="000000"/>
                </a:solidFill>
                <a:latin typeface="Arial"/>
                <a:cs typeface="Arial"/>
              </a:rPr>
              <a:t> </a:t>
            </a:r>
            <a:r>
              <a:rPr lang="en-US" sz="2400" dirty="0">
                <a:latin typeface="Arial"/>
                <a:cs typeface="Arial"/>
              </a:rPr>
              <a:t>after 34 weeks because of the low risk of severe respiratory morbidity at this gestational age and the theoretic potential for </a:t>
            </a:r>
            <a:r>
              <a:rPr lang="en-US" sz="2400" b="1" dirty="0">
                <a:latin typeface="Arial"/>
                <a:cs typeface="Arial"/>
              </a:rPr>
              <a:t>long-term harm</a:t>
            </a:r>
            <a:r>
              <a:rPr lang="en-US" sz="2400" dirty="0">
                <a:latin typeface="Arial"/>
                <a:cs typeface="Arial"/>
              </a:rPr>
              <a:t> following late exposure. </a:t>
            </a:r>
            <a:endParaRPr lang="en-US" sz="2400" dirty="0">
              <a:latin typeface="Arial"/>
              <a:ea typeface="+mn-lt"/>
              <a:cs typeface="+mn-lt"/>
            </a:endParaRPr>
          </a:p>
          <a:p>
            <a:pPr marL="0" indent="0">
              <a:buNone/>
            </a:pPr>
            <a:endParaRPr lang="en-US" sz="2400" dirty="0">
              <a:latin typeface="Arial"/>
              <a:cs typeface="Arial"/>
            </a:endParaRPr>
          </a:p>
          <a:p>
            <a:pPr marL="0" indent="0">
              <a:buNone/>
            </a:pPr>
            <a:endParaRPr lang="en-US" sz="2400" dirty="0">
              <a:latin typeface="Arial"/>
              <a:cs typeface="Arial"/>
            </a:endParaRPr>
          </a:p>
          <a:p>
            <a:pPr marL="0" indent="0">
              <a:buNone/>
            </a:pPr>
            <a:endParaRPr lang="en-US" sz="2400" b="1" dirty="0">
              <a:latin typeface="Arial"/>
              <a:cs typeface="Arial"/>
            </a:endParaRP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2" y="857250"/>
            <a:ext cx="3243649" cy="1980862"/>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8762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857251"/>
            <a:ext cx="851300" cy="35849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416783" y="2494668"/>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2984EE9-D6BC-4A88-9F4B-724D12D1BAF2}"/>
              </a:ext>
            </a:extLst>
          </p:cNvPr>
          <p:cNvSpPr txBox="1"/>
          <p:nvPr/>
        </p:nvSpPr>
        <p:spPr>
          <a:xfrm>
            <a:off x="628650" y="1729052"/>
            <a:ext cx="7886700" cy="3263504"/>
          </a:xfrm>
          <a:prstGeom prst="rect">
            <a:avLst/>
          </a:prstGeom>
        </p:spPr>
        <p:txBody>
          <a:bodyPr rot="0" spcFirstLastPara="0" vertOverflow="overflow" horzOverflow="overflow" vert="horz" lIns="68580" tIns="34290" rIns="68580" bIns="34290" numCol="1" spcCol="0" rtlCol="0" fromWordArt="0" anchor="t" anchorCtr="0" forceAA="0" compatLnSpc="1">
            <a:prstTxWarp prst="textNoShape">
              <a:avLst/>
            </a:prstTxWarp>
            <a:noAutofit/>
          </a:bodyPr>
          <a:lstStyle/>
          <a:p>
            <a:pPr marL="0" marR="0" lvl="0" indent="-171450" algn="l" defTabSz="914400" rtl="0" eaLnBrk="1" fontAlgn="auto" latinLnBrk="0" hangingPunct="1">
              <a:lnSpc>
                <a:spcPct val="90000"/>
              </a:lnSpc>
              <a:spcBef>
                <a:spcPts val="0"/>
              </a:spcBef>
              <a:spcAft>
                <a:spcPts val="450"/>
              </a:spcAft>
              <a:buClrTx/>
              <a:buSzTx/>
              <a:buFont typeface="Arial" panose="020B0604020202020204" pitchFamily="34" charset="0"/>
              <a:buChar char="•"/>
              <a:tabLst/>
              <a:defRPr/>
            </a:pPr>
            <a:r>
              <a:rPr kumimoji="0" lang="en-US" sz="2100" b="0" i="0" u="none" strike="noStrike" kern="1200" cap="none" spc="0" normalizeH="0" baseline="0" noProof="0">
                <a:ln>
                  <a:noFill/>
                </a:ln>
                <a:solidFill>
                  <a:prstClr val="black"/>
                </a:solidFill>
                <a:effectLst/>
                <a:uLnTx/>
                <a:uFillTx/>
                <a:latin typeface="Calibri" panose="020F0502020204030204"/>
                <a:ea typeface="+mn-ea"/>
                <a:cs typeface="+mn-cs"/>
              </a:rPr>
              <a:t>Numerous evidence indicates that increased exposure of the fetus to glucocorticoids in mid- to late pregnancy may result in adverse outcomes </a:t>
            </a:r>
            <a:r>
              <a:rPr kumimoji="0" lang="en-US" sz="2100" b="0" i="0" u="sng" strike="noStrike" kern="1200" cap="none" spc="0" normalizeH="0" baseline="0" noProof="0">
                <a:ln>
                  <a:noFill/>
                </a:ln>
                <a:solidFill>
                  <a:prstClr val="black"/>
                </a:solidFill>
                <a:effectLst/>
                <a:uLnTx/>
                <a:uFillTx/>
                <a:latin typeface="Calibri" panose="020F0502020204030204"/>
                <a:ea typeface="+mn-ea"/>
                <a:cs typeface="+mn-cs"/>
              </a:rPr>
              <a:t>including</a:t>
            </a:r>
            <a:r>
              <a:rPr kumimoji="0" lang="en-US" sz="21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US" sz="21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514350" marR="0" lvl="0" indent="-342900" algn="l" defTabSz="914400" rtl="0" eaLnBrk="1" fontAlgn="auto" latinLnBrk="0" hangingPunct="1">
              <a:lnSpc>
                <a:spcPct val="90000"/>
              </a:lnSpc>
              <a:spcBef>
                <a:spcPts val="0"/>
              </a:spcBef>
              <a:spcAft>
                <a:spcPts val="450"/>
              </a:spcAft>
              <a:buClrTx/>
              <a:buSzTx/>
              <a:buFont typeface="Wingdings" panose="020B0604020202020204" pitchFamily="34" charset="0"/>
              <a:buChar char="q"/>
              <a:tabLst/>
              <a:defRPr/>
            </a:pPr>
            <a:r>
              <a:rPr kumimoji="0" lang="en-US" sz="2100" b="0" i="0" u="none" strike="noStrike" kern="1200" cap="none" spc="0" normalizeH="0" baseline="0" noProof="0">
                <a:ln>
                  <a:noFill/>
                </a:ln>
                <a:solidFill>
                  <a:prstClr val="black"/>
                </a:solidFill>
                <a:effectLst/>
                <a:uLnTx/>
                <a:uFillTx/>
                <a:latin typeface="Calibri" panose="020F0502020204030204"/>
                <a:ea typeface="+mn-ea"/>
                <a:cs typeface="+mn-cs"/>
              </a:rPr>
              <a:t>intrauterine growth restriction (IUGR) </a:t>
            </a:r>
            <a:endParaRPr kumimoji="0" lang="en-US" sz="21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514350" marR="0" lvl="0" indent="-342900" algn="l" defTabSz="914400" rtl="0" eaLnBrk="1" fontAlgn="auto" latinLnBrk="0" hangingPunct="1">
              <a:lnSpc>
                <a:spcPct val="90000"/>
              </a:lnSpc>
              <a:spcBef>
                <a:spcPts val="0"/>
              </a:spcBef>
              <a:spcAft>
                <a:spcPts val="450"/>
              </a:spcAft>
              <a:buClrTx/>
              <a:buSzTx/>
              <a:buFont typeface="Wingdings" panose="020B0604020202020204" pitchFamily="34" charset="0"/>
              <a:buChar char="q"/>
              <a:tabLst/>
              <a:defRPr/>
            </a:pPr>
            <a:r>
              <a:rPr kumimoji="0" lang="en-US" sz="2100" b="0" i="0" u="none" strike="noStrike" kern="1200" cap="none" spc="0" normalizeH="0" baseline="0" noProof="0">
                <a:ln>
                  <a:noFill/>
                </a:ln>
                <a:solidFill>
                  <a:prstClr val="black"/>
                </a:solidFill>
                <a:effectLst/>
                <a:uLnTx/>
                <a:uFillTx/>
                <a:latin typeface="Calibri" panose="020F0502020204030204"/>
                <a:ea typeface="+mn-ea"/>
                <a:cs typeface="+mn-cs"/>
              </a:rPr>
              <a:t>postnatal hypertension</a:t>
            </a:r>
            <a:endParaRPr kumimoji="0" lang="en-US" sz="21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514350" marR="0" lvl="0" indent="-342900" algn="l" defTabSz="914400" rtl="0" eaLnBrk="1" fontAlgn="auto" latinLnBrk="0" hangingPunct="1">
              <a:lnSpc>
                <a:spcPct val="90000"/>
              </a:lnSpc>
              <a:spcBef>
                <a:spcPts val="0"/>
              </a:spcBef>
              <a:spcAft>
                <a:spcPts val="450"/>
              </a:spcAft>
              <a:buClrTx/>
              <a:buSzTx/>
              <a:buFont typeface="Wingdings" panose="020B0604020202020204" pitchFamily="34" charset="0"/>
              <a:buChar char="q"/>
              <a:tabLst/>
              <a:defRPr/>
            </a:pPr>
            <a:r>
              <a:rPr kumimoji="0" lang="en-US" sz="2100" b="0" i="0" u="none" strike="noStrike" kern="1200" cap="none" spc="0" normalizeH="0" baseline="0" noProof="0">
                <a:ln>
                  <a:noFill/>
                </a:ln>
                <a:solidFill>
                  <a:prstClr val="black"/>
                </a:solidFill>
                <a:effectLst/>
                <a:uLnTx/>
                <a:uFillTx/>
                <a:latin typeface="Calibri" panose="020F0502020204030204"/>
                <a:ea typeface="+mn-ea"/>
                <a:cs typeface="+mn-cs"/>
              </a:rPr>
              <a:t>postnatal cardiovascular disease</a:t>
            </a:r>
            <a:endParaRPr kumimoji="0" lang="en-US" sz="21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514350" marR="0" lvl="0" indent="-342900" algn="l" defTabSz="914400" rtl="0" eaLnBrk="1" fontAlgn="auto" latinLnBrk="0" hangingPunct="1">
              <a:lnSpc>
                <a:spcPct val="90000"/>
              </a:lnSpc>
              <a:spcBef>
                <a:spcPts val="0"/>
              </a:spcBef>
              <a:spcAft>
                <a:spcPts val="450"/>
              </a:spcAft>
              <a:buClrTx/>
              <a:buSzTx/>
              <a:buFont typeface="Wingdings" panose="020B0604020202020204" pitchFamily="34" charset="0"/>
              <a:buChar char="q"/>
              <a:tabLst/>
              <a:defRPr/>
            </a:pPr>
            <a:r>
              <a:rPr kumimoji="0" lang="en-US" sz="2100" b="0" i="0" u="none" strike="noStrike" kern="1200" cap="none" spc="0" normalizeH="0" baseline="0" noProof="0">
                <a:ln>
                  <a:noFill/>
                </a:ln>
                <a:solidFill>
                  <a:prstClr val="black"/>
                </a:solidFill>
                <a:effectLst/>
                <a:uLnTx/>
                <a:uFillTx/>
                <a:latin typeface="Calibri" panose="020F0502020204030204"/>
                <a:ea typeface="+mn-ea"/>
                <a:cs typeface="+mn-cs"/>
              </a:rPr>
              <a:t>postnatal glucose intolerance </a:t>
            </a:r>
            <a:endParaRPr kumimoji="0" lang="en-US" sz="21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514350" marR="0" lvl="0" indent="-342900" algn="l" defTabSz="914400" rtl="0" eaLnBrk="1" fontAlgn="auto" latinLnBrk="0" hangingPunct="1">
              <a:lnSpc>
                <a:spcPct val="90000"/>
              </a:lnSpc>
              <a:spcBef>
                <a:spcPts val="0"/>
              </a:spcBef>
              <a:spcAft>
                <a:spcPts val="450"/>
              </a:spcAft>
              <a:buClrTx/>
              <a:buSzTx/>
              <a:buFont typeface="Wingdings" panose="020B0604020202020204" pitchFamily="34" charset="0"/>
              <a:buChar char="q"/>
              <a:tabLst/>
              <a:defRPr/>
            </a:pPr>
            <a:r>
              <a:rPr kumimoji="0" lang="en-US" sz="2100" b="0" i="0" u="none" strike="noStrike" kern="1200" cap="none" spc="0" normalizeH="0" baseline="0" noProof="0">
                <a:ln>
                  <a:noFill/>
                </a:ln>
                <a:solidFill>
                  <a:prstClr val="black"/>
                </a:solidFill>
                <a:effectLst/>
                <a:uLnTx/>
                <a:uFillTx/>
                <a:latin typeface="Calibri" panose="020F0502020204030204"/>
                <a:ea typeface="+mn-ea"/>
                <a:cs typeface="+mn-cs"/>
              </a:rPr>
              <a:t>increased postnatal activity in the </a:t>
            </a:r>
            <a:r>
              <a:rPr kumimoji="0" lang="en-US" sz="2100" b="0" i="0" u="none" strike="noStrike" kern="1200" cap="none" spc="0" normalizeH="0" baseline="0" noProof="0" err="1">
                <a:ln>
                  <a:noFill/>
                </a:ln>
                <a:solidFill>
                  <a:prstClr val="black"/>
                </a:solidFill>
                <a:effectLst/>
                <a:uLnTx/>
                <a:uFillTx/>
                <a:latin typeface="Calibri" panose="020F0502020204030204"/>
                <a:ea typeface="+mn-ea"/>
                <a:cs typeface="+mn-cs"/>
              </a:rPr>
              <a:t>hypothalamo</a:t>
            </a:r>
            <a:r>
              <a:rPr kumimoji="0" lang="en-US" sz="2100" b="0" i="0" u="none" strike="noStrike" kern="1200" cap="none" spc="0" normalizeH="0" baseline="0" noProof="0">
                <a:ln>
                  <a:noFill/>
                </a:ln>
                <a:solidFill>
                  <a:prstClr val="black"/>
                </a:solidFill>
                <a:effectLst/>
                <a:uLnTx/>
                <a:uFillTx/>
                <a:latin typeface="Calibri" panose="020F0502020204030204"/>
                <a:ea typeface="+mn-ea"/>
                <a:cs typeface="+mn-cs"/>
              </a:rPr>
              <a:t>–pituitary–adrenal axis </a:t>
            </a:r>
            <a:endParaRPr kumimoji="0" lang="en-US" sz="21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514350" marR="0" lvl="0" indent="-342900" algn="l" defTabSz="914400" rtl="0" eaLnBrk="1" fontAlgn="auto" latinLnBrk="0" hangingPunct="1">
              <a:lnSpc>
                <a:spcPct val="90000"/>
              </a:lnSpc>
              <a:spcBef>
                <a:spcPts val="0"/>
              </a:spcBef>
              <a:spcAft>
                <a:spcPts val="450"/>
              </a:spcAft>
              <a:buClrTx/>
              <a:buSzTx/>
              <a:buFont typeface="Wingdings" panose="020B0604020202020204" pitchFamily="34" charset="0"/>
              <a:buChar char="q"/>
              <a:tabLst/>
              <a:defRPr/>
            </a:pPr>
            <a:r>
              <a:rPr kumimoji="0" lang="en-US" sz="2100" b="0" i="0" u="none" strike="noStrike" kern="1200" cap="none" spc="0" normalizeH="0" baseline="0" noProof="0">
                <a:ln>
                  <a:noFill/>
                </a:ln>
                <a:solidFill>
                  <a:prstClr val="black"/>
                </a:solidFill>
                <a:effectLst/>
                <a:uLnTx/>
                <a:uFillTx/>
                <a:latin typeface="Calibri" panose="020F0502020204030204"/>
                <a:ea typeface="+mn-ea"/>
                <a:cs typeface="+mn-cs"/>
              </a:rPr>
              <a:t>effects on fetal brain development </a:t>
            </a:r>
            <a:endParaRPr kumimoji="0" lang="en-US" sz="21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716963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333980-73E8-44D9-8534-D8CE1C49A80C}"/>
              </a:ext>
            </a:extLst>
          </p:cNvPr>
          <p:cNvSpPr>
            <a:spLocks noGrp="1"/>
          </p:cNvSpPr>
          <p:nvPr>
            <p:ph type="title"/>
          </p:nvPr>
        </p:nvSpPr>
        <p:spPr>
          <a:xfrm>
            <a:off x="365837" y="1104638"/>
            <a:ext cx="7375161" cy="800102"/>
          </a:xfrm>
        </p:spPr>
        <p:txBody>
          <a:bodyPr anchor="b">
            <a:normAutofit fontScale="90000"/>
          </a:bodyPr>
          <a:lstStyle/>
          <a:p>
            <a:endParaRPr lang="en-US" sz="2700">
              <a:solidFill>
                <a:schemeClr val="accent1">
                  <a:lumMod val="50000"/>
                </a:schemeClr>
              </a:solidFill>
              <a:cs typeface="Calibri Light"/>
            </a:endParaRPr>
          </a:p>
          <a:p>
            <a:pPr marL="428625" indent="-428625">
              <a:buFont typeface="Wingdings"/>
              <a:buChar char="v"/>
            </a:pPr>
            <a:r>
              <a:rPr lang="en-US" b="1">
                <a:solidFill>
                  <a:schemeClr val="accent1">
                    <a:lumMod val="50000"/>
                  </a:schemeClr>
                </a:solidFill>
                <a:latin typeface="Calibri"/>
                <a:cs typeface="Calibri"/>
              </a:rPr>
              <a:t>&lt;</a:t>
            </a:r>
            <a:r>
              <a:rPr lang="en-US" b="1">
                <a:solidFill>
                  <a:schemeClr val="accent1">
                    <a:lumMod val="50000"/>
                  </a:schemeClr>
                </a:solidFill>
                <a:latin typeface="Arial"/>
                <a:cs typeface="Arial"/>
              </a:rPr>
              <a:t>34 weeks of gestation </a:t>
            </a:r>
            <a:endParaRPr lang="en-US">
              <a:solidFill>
                <a:schemeClr val="accent1">
                  <a:lumMod val="50000"/>
                </a:schemeClr>
              </a:solidFill>
              <a:cs typeface="Calibri Light" panose="020F0302020204030204"/>
            </a:endParaRPr>
          </a:p>
        </p:txBody>
      </p:sp>
      <p:sp>
        <p:nvSpPr>
          <p:cNvPr id="3" name="Content Placeholder 2">
            <a:extLst>
              <a:ext uri="{FF2B5EF4-FFF2-40B4-BE49-F238E27FC236}">
                <a16:creationId xmlns:a16="http://schemas.microsoft.com/office/drawing/2014/main" id="{F63E5CC7-9CED-4E66-845A-290E6D2C2C5D}"/>
              </a:ext>
            </a:extLst>
          </p:cNvPr>
          <p:cNvSpPr>
            <a:spLocks noGrp="1"/>
          </p:cNvSpPr>
          <p:nvPr>
            <p:ph idx="1"/>
          </p:nvPr>
        </p:nvSpPr>
        <p:spPr>
          <a:xfrm>
            <a:off x="365837" y="2138827"/>
            <a:ext cx="8539327" cy="3542680"/>
          </a:xfrm>
        </p:spPr>
        <p:txBody>
          <a:bodyPr vert="horz" lIns="68580" tIns="34290" rIns="68580" bIns="34290" rtlCol="0" anchor="ctr">
            <a:noAutofit/>
          </a:bodyPr>
          <a:lstStyle/>
          <a:p>
            <a:pPr marL="0" indent="0">
              <a:spcBef>
                <a:spcPts val="563"/>
              </a:spcBef>
              <a:buNone/>
            </a:pPr>
            <a:endParaRPr lang="en-US" sz="1800" b="1">
              <a:solidFill>
                <a:schemeClr val="tx1">
                  <a:lumMod val="95000"/>
                  <a:lumOff val="5000"/>
                </a:schemeClr>
              </a:solidFill>
              <a:latin typeface="Calibri"/>
              <a:cs typeface="Arial"/>
            </a:endParaRPr>
          </a:p>
          <a:p>
            <a:pPr marL="385763" indent="-385763">
              <a:spcBef>
                <a:spcPts val="563"/>
              </a:spcBef>
              <a:buAutoNum type="arabicParenR"/>
            </a:pPr>
            <a:r>
              <a:rPr lang="en-US" sz="1800">
                <a:solidFill>
                  <a:schemeClr val="tx1">
                    <a:lumMod val="95000"/>
                    <a:lumOff val="5000"/>
                  </a:schemeClr>
                </a:solidFill>
                <a:latin typeface="Calibri"/>
                <a:cs typeface="Leelawadee UI"/>
              </a:rPr>
              <a:t> In women </a:t>
            </a:r>
            <a:r>
              <a:rPr lang="en-US" sz="1800" b="1">
                <a:solidFill>
                  <a:schemeClr val="tx1">
                    <a:lumMod val="95000"/>
                    <a:lumOff val="5000"/>
                  </a:schemeClr>
                </a:solidFill>
                <a:latin typeface="Calibri"/>
                <a:cs typeface="Leelawadee UI"/>
              </a:rPr>
              <a:t>&lt;34 </a:t>
            </a:r>
            <a:r>
              <a:rPr lang="en-US" sz="1800">
                <a:solidFill>
                  <a:schemeClr val="tx1">
                    <a:lumMod val="95000"/>
                    <a:lumOff val="5000"/>
                  </a:schemeClr>
                </a:solidFill>
                <a:latin typeface="Calibri"/>
                <a:cs typeface="Leelawadee UI"/>
              </a:rPr>
              <a:t>weeks</a:t>
            </a:r>
            <a:r>
              <a:rPr lang="en-US" sz="1800" u="sng">
                <a:solidFill>
                  <a:schemeClr val="tx1">
                    <a:lumMod val="95000"/>
                    <a:lumOff val="5000"/>
                  </a:schemeClr>
                </a:solidFill>
                <a:latin typeface="Calibri"/>
                <a:cs typeface="Leelawadee UI"/>
              </a:rPr>
              <a:t> with uterine contractions</a:t>
            </a:r>
            <a:r>
              <a:rPr lang="en-US" sz="1800">
                <a:solidFill>
                  <a:schemeClr val="tx1">
                    <a:lumMod val="95000"/>
                    <a:lumOff val="5000"/>
                  </a:schemeClr>
                </a:solidFill>
                <a:latin typeface="Calibri"/>
                <a:cs typeface="Leelawadee UI"/>
              </a:rPr>
              <a:t>,</a:t>
            </a:r>
            <a:r>
              <a:rPr lang="en-US" sz="1800" u="sng">
                <a:solidFill>
                  <a:schemeClr val="tx1">
                    <a:lumMod val="95000"/>
                    <a:lumOff val="5000"/>
                  </a:schemeClr>
                </a:solidFill>
                <a:latin typeface="Calibri"/>
                <a:cs typeface="Leelawadee UI"/>
              </a:rPr>
              <a:t> cervical dilation </a:t>
            </a:r>
            <a:r>
              <a:rPr lang="en-US" sz="1800" b="1" u="sng">
                <a:solidFill>
                  <a:schemeClr val="tx1">
                    <a:lumMod val="95000"/>
                    <a:lumOff val="5000"/>
                  </a:schemeClr>
                </a:solidFill>
                <a:latin typeface="Calibri"/>
                <a:cs typeface="Leelawadee UI"/>
              </a:rPr>
              <a:t>≥3 cm</a:t>
            </a:r>
            <a:r>
              <a:rPr lang="en-US" sz="1800" b="1">
                <a:solidFill>
                  <a:schemeClr val="tx1">
                    <a:lumMod val="95000"/>
                    <a:lumOff val="5000"/>
                  </a:schemeClr>
                </a:solidFill>
                <a:latin typeface="Calibri"/>
                <a:cs typeface="Leelawadee UI"/>
              </a:rPr>
              <a:t> </a:t>
            </a:r>
            <a:r>
              <a:rPr lang="en-US" sz="1800">
                <a:solidFill>
                  <a:schemeClr val="tx1">
                    <a:lumMod val="95000"/>
                    <a:lumOff val="5000"/>
                  </a:schemeClr>
                </a:solidFill>
                <a:latin typeface="Calibri"/>
                <a:cs typeface="Leelawadee UI"/>
              </a:rPr>
              <a:t>supports the diagnosis of </a:t>
            </a:r>
            <a:r>
              <a:rPr lang="en-US" sz="1800" b="1">
                <a:solidFill>
                  <a:schemeClr val="tx1">
                    <a:lumMod val="95000"/>
                    <a:lumOff val="5000"/>
                  </a:schemeClr>
                </a:solidFill>
                <a:latin typeface="Calibri"/>
                <a:cs typeface="Leelawadee UI"/>
              </a:rPr>
              <a:t>Preterm labor </a:t>
            </a:r>
            <a:r>
              <a:rPr lang="en-US" sz="1800">
                <a:solidFill>
                  <a:schemeClr val="tx1">
                    <a:lumMod val="95000"/>
                    <a:lumOff val="5000"/>
                  </a:schemeClr>
                </a:solidFill>
                <a:latin typeface="Calibri"/>
                <a:cs typeface="Leelawadee UI"/>
              </a:rPr>
              <a:t>. We initiate treatment of preterm labor </a:t>
            </a:r>
            <a:endParaRPr lang="en-US" sz="1800">
              <a:solidFill>
                <a:schemeClr val="tx1">
                  <a:lumMod val="95000"/>
                  <a:lumOff val="5000"/>
                </a:schemeClr>
              </a:solidFill>
              <a:latin typeface="Calibri"/>
              <a:cs typeface="Calibri" panose="020F0502020204030204"/>
            </a:endParaRPr>
          </a:p>
          <a:p>
            <a:pPr marL="0" indent="0">
              <a:spcBef>
                <a:spcPts val="563"/>
              </a:spcBef>
              <a:buNone/>
            </a:pPr>
            <a:r>
              <a:rPr lang="en-US" sz="1800">
                <a:solidFill>
                  <a:schemeClr val="tx1">
                    <a:lumMod val="95000"/>
                    <a:lumOff val="5000"/>
                  </a:schemeClr>
                </a:solidFill>
                <a:latin typeface="Calibri"/>
                <a:cs typeface="Leelawadee UI"/>
              </a:rPr>
              <a:t> </a:t>
            </a:r>
            <a:r>
              <a:rPr lang="en-US" sz="1800">
                <a:solidFill>
                  <a:srgbClr val="C00000"/>
                </a:solidFill>
                <a:latin typeface="Calibri"/>
                <a:cs typeface="Leelawadee UI"/>
              </a:rPr>
              <a:t> **</a:t>
            </a:r>
            <a:r>
              <a:rPr lang="en-US" sz="1800">
                <a:solidFill>
                  <a:schemeClr val="tx1">
                    <a:lumMod val="95000"/>
                    <a:lumOff val="5000"/>
                  </a:schemeClr>
                </a:solidFill>
                <a:latin typeface="Calibri"/>
                <a:cs typeface="Leelawadee UI"/>
              </a:rPr>
              <a:t> in these women Further diagnostic evaluation with sonographic measurement of</a:t>
            </a:r>
            <a:r>
              <a:rPr lang="en-US" sz="1800" u="sng">
                <a:solidFill>
                  <a:schemeClr val="tx1">
                    <a:lumMod val="95000"/>
                    <a:lumOff val="5000"/>
                  </a:schemeClr>
                </a:solidFill>
                <a:latin typeface="Calibri"/>
                <a:cs typeface="Leelawadee UI"/>
              </a:rPr>
              <a:t> cervical length </a:t>
            </a:r>
            <a:r>
              <a:rPr lang="en-US" sz="1800">
                <a:solidFill>
                  <a:schemeClr val="tx1">
                    <a:lumMod val="95000"/>
                    <a:lumOff val="5000"/>
                  </a:schemeClr>
                </a:solidFill>
                <a:latin typeface="Calibri"/>
                <a:cs typeface="Leelawadee UI"/>
              </a:rPr>
              <a:t>or laboratory assessment of </a:t>
            </a:r>
            <a:r>
              <a:rPr lang="en-US" sz="1800" u="sng">
                <a:solidFill>
                  <a:schemeClr val="tx1">
                    <a:lumMod val="95000"/>
                    <a:lumOff val="5000"/>
                  </a:schemeClr>
                </a:solidFill>
                <a:latin typeface="Calibri"/>
                <a:cs typeface="Leelawadee UI"/>
              </a:rPr>
              <a:t>fetal fibronectin (</a:t>
            </a:r>
            <a:r>
              <a:rPr lang="en-US" sz="1800" u="sng" err="1">
                <a:solidFill>
                  <a:schemeClr val="tx1">
                    <a:lumMod val="95000"/>
                    <a:lumOff val="5000"/>
                  </a:schemeClr>
                </a:solidFill>
                <a:latin typeface="Calibri"/>
                <a:cs typeface="Leelawadee UI"/>
              </a:rPr>
              <a:t>fFN</a:t>
            </a:r>
            <a:r>
              <a:rPr lang="en-US" sz="1800">
                <a:solidFill>
                  <a:schemeClr val="tx1">
                    <a:lumMod val="95000"/>
                    <a:lumOff val="5000"/>
                  </a:schemeClr>
                </a:solidFill>
                <a:latin typeface="Calibri"/>
                <a:cs typeface="Leelawadee UI"/>
              </a:rPr>
              <a:t>) is </a:t>
            </a:r>
            <a:r>
              <a:rPr lang="en-US" sz="1800" b="1">
                <a:solidFill>
                  <a:srgbClr val="C00000"/>
                </a:solidFill>
                <a:latin typeface="Calibri"/>
                <a:cs typeface="Leelawadee UI"/>
              </a:rPr>
              <a:t>NOT</a:t>
            </a:r>
            <a:r>
              <a:rPr lang="en-US" sz="1800">
                <a:solidFill>
                  <a:srgbClr val="C00000"/>
                </a:solidFill>
                <a:latin typeface="Calibri"/>
                <a:cs typeface="Leelawadee UI"/>
              </a:rPr>
              <a:t> </a:t>
            </a:r>
            <a:r>
              <a:rPr lang="en-US" sz="1800">
                <a:solidFill>
                  <a:schemeClr val="tx1">
                    <a:lumMod val="95000"/>
                    <a:lumOff val="5000"/>
                  </a:schemeClr>
                </a:solidFill>
                <a:latin typeface="Calibri"/>
                <a:cs typeface="Leelawadee UI"/>
              </a:rPr>
              <a:t>performed because these tests do not enhance diagnostic accuracy in this setting. </a:t>
            </a:r>
            <a:endParaRPr lang="en-US" sz="1800">
              <a:solidFill>
                <a:schemeClr val="tx1">
                  <a:lumMod val="95000"/>
                  <a:lumOff val="5000"/>
                </a:schemeClr>
              </a:solidFill>
              <a:latin typeface="Calibri"/>
              <a:ea typeface="+mn-lt"/>
              <a:cs typeface="+mn-lt"/>
            </a:endParaRPr>
          </a:p>
          <a:p>
            <a:pPr marL="0" indent="0">
              <a:spcBef>
                <a:spcPts val="563"/>
              </a:spcBef>
              <a:buNone/>
            </a:pPr>
            <a:endParaRPr lang="en-US" sz="1800">
              <a:solidFill>
                <a:schemeClr val="tx1">
                  <a:lumMod val="95000"/>
                  <a:lumOff val="5000"/>
                </a:schemeClr>
              </a:solidFill>
              <a:latin typeface="Calibri"/>
              <a:cs typeface="Leelawadee UI"/>
            </a:endParaRPr>
          </a:p>
          <a:p>
            <a:pPr marL="0" indent="0">
              <a:spcBef>
                <a:spcPts val="563"/>
              </a:spcBef>
              <a:buNone/>
            </a:pPr>
            <a:r>
              <a:rPr lang="en-US" sz="1800">
                <a:solidFill>
                  <a:schemeClr val="tx1">
                    <a:lumMod val="95000"/>
                    <a:lumOff val="5000"/>
                  </a:schemeClr>
                </a:solidFill>
                <a:latin typeface="Calibri"/>
                <a:cs typeface="Leelawadee UI"/>
              </a:rPr>
              <a:t>2)    The diagnosis of preterm labor is less clear in women with </a:t>
            </a:r>
            <a:r>
              <a:rPr lang="en-US" sz="1800" u="sng">
                <a:solidFill>
                  <a:schemeClr val="tx1">
                    <a:lumMod val="95000"/>
                    <a:lumOff val="5000"/>
                  </a:schemeClr>
                </a:solidFill>
                <a:latin typeface="Calibri"/>
                <a:cs typeface="Leelawadee UI"/>
              </a:rPr>
              <a:t>contractions,</a:t>
            </a:r>
            <a:r>
              <a:rPr lang="en-US" sz="1800">
                <a:solidFill>
                  <a:schemeClr val="tx1">
                    <a:lumMod val="95000"/>
                    <a:lumOff val="5000"/>
                  </a:schemeClr>
                </a:solidFill>
                <a:latin typeface="Calibri"/>
                <a:cs typeface="Leelawadee UI"/>
              </a:rPr>
              <a:t> </a:t>
            </a:r>
            <a:r>
              <a:rPr lang="en-US" sz="1800" u="sng">
                <a:solidFill>
                  <a:schemeClr val="tx1">
                    <a:lumMod val="95000"/>
                    <a:lumOff val="5000"/>
                  </a:schemeClr>
                </a:solidFill>
                <a:latin typeface="Calibri"/>
                <a:cs typeface="Leelawadee UI"/>
              </a:rPr>
              <a:t>cervical dilation </a:t>
            </a:r>
            <a:r>
              <a:rPr lang="en-US" sz="1800" b="1" u="sng">
                <a:solidFill>
                  <a:schemeClr val="tx1">
                    <a:lumMod val="95000"/>
                    <a:lumOff val="5000"/>
                  </a:schemeClr>
                </a:solidFill>
                <a:latin typeface="Calibri"/>
                <a:cs typeface="Leelawadee UI"/>
              </a:rPr>
              <a:t>&lt;3 cm</a:t>
            </a:r>
            <a:r>
              <a:rPr lang="en-US" sz="1800" b="1">
                <a:solidFill>
                  <a:schemeClr val="tx1">
                    <a:lumMod val="95000"/>
                    <a:lumOff val="5000"/>
                  </a:schemeClr>
                </a:solidFill>
                <a:latin typeface="Calibri"/>
                <a:cs typeface="Leelawadee UI"/>
              </a:rPr>
              <a:t>, and intact membranes. </a:t>
            </a:r>
            <a:r>
              <a:rPr lang="en-US" sz="1800">
                <a:solidFill>
                  <a:schemeClr val="tx1">
                    <a:lumMod val="95000"/>
                    <a:lumOff val="5000"/>
                  </a:schemeClr>
                </a:solidFill>
                <a:latin typeface="Calibri"/>
                <a:cs typeface="Leelawadee UI"/>
              </a:rPr>
              <a:t>Our approach to diagnosis and treatment in these cases is shown in the algorithm</a:t>
            </a:r>
            <a:endParaRPr lang="en-US" sz="1800">
              <a:solidFill>
                <a:schemeClr val="tx1">
                  <a:lumMod val="95000"/>
                  <a:lumOff val="5000"/>
                </a:schemeClr>
              </a:solidFill>
              <a:latin typeface="Calibri"/>
              <a:ea typeface="+mn-lt"/>
              <a:cs typeface="+mn-lt"/>
            </a:endParaRPr>
          </a:p>
          <a:p>
            <a:pPr marL="0" indent="0">
              <a:spcBef>
                <a:spcPts val="563"/>
              </a:spcBef>
              <a:buNone/>
            </a:pPr>
            <a:r>
              <a:rPr lang="en-US" sz="1800">
                <a:solidFill>
                  <a:srgbClr val="C00000"/>
                </a:solidFill>
                <a:latin typeface="Calibri"/>
                <a:cs typeface="Leelawadee UI"/>
              </a:rPr>
              <a:t> ** </a:t>
            </a:r>
            <a:r>
              <a:rPr lang="en-US" sz="1800">
                <a:solidFill>
                  <a:schemeClr val="tx1">
                    <a:lumMod val="95000"/>
                    <a:lumOff val="5000"/>
                  </a:schemeClr>
                </a:solidFill>
                <a:latin typeface="Calibri"/>
                <a:cs typeface="Leelawadee UI"/>
              </a:rPr>
              <a:t>The use of </a:t>
            </a:r>
            <a:r>
              <a:rPr lang="en-US" sz="1800" b="1">
                <a:solidFill>
                  <a:schemeClr val="tx1">
                    <a:lumMod val="95000"/>
                    <a:lumOff val="5000"/>
                  </a:schemeClr>
                </a:solidFill>
                <a:latin typeface="Calibri"/>
                <a:cs typeface="Leelawadee UI"/>
              </a:rPr>
              <a:t>cervical length </a:t>
            </a:r>
            <a:r>
              <a:rPr lang="en-US" sz="1800">
                <a:solidFill>
                  <a:schemeClr val="tx1">
                    <a:lumMod val="95000"/>
                    <a:lumOff val="5000"/>
                  </a:schemeClr>
                </a:solidFill>
                <a:latin typeface="Calibri"/>
                <a:cs typeface="Leelawadee UI"/>
              </a:rPr>
              <a:t>measurement, with </a:t>
            </a:r>
            <a:r>
              <a:rPr lang="en-US" sz="1800" b="1" err="1">
                <a:solidFill>
                  <a:schemeClr val="tx1">
                    <a:lumMod val="95000"/>
                    <a:lumOff val="5000"/>
                  </a:schemeClr>
                </a:solidFill>
                <a:latin typeface="Calibri"/>
                <a:cs typeface="Leelawadee UI"/>
              </a:rPr>
              <a:t>fFN</a:t>
            </a:r>
            <a:r>
              <a:rPr lang="en-US" sz="1800" b="1">
                <a:solidFill>
                  <a:schemeClr val="tx1">
                    <a:lumMod val="95000"/>
                    <a:lumOff val="5000"/>
                  </a:schemeClr>
                </a:solidFill>
                <a:latin typeface="Calibri"/>
                <a:cs typeface="Leelawadee UI"/>
              </a:rPr>
              <a:t> </a:t>
            </a:r>
            <a:r>
              <a:rPr lang="en-US" sz="1800">
                <a:solidFill>
                  <a:schemeClr val="tx1">
                    <a:lumMod val="95000"/>
                    <a:lumOff val="5000"/>
                  </a:schemeClr>
                </a:solidFill>
                <a:latin typeface="Calibri"/>
                <a:cs typeface="Leelawadee UI"/>
              </a:rPr>
              <a:t>in selected cases</a:t>
            </a:r>
            <a:endParaRPr lang="en-US" sz="1800">
              <a:solidFill>
                <a:schemeClr val="tx1">
                  <a:lumMod val="95000"/>
                  <a:lumOff val="5000"/>
                </a:schemeClr>
              </a:solidFill>
              <a:latin typeface="Calibri"/>
              <a:cs typeface="Calibri"/>
            </a:endParaRP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2" y="857250"/>
            <a:ext cx="3243649" cy="1980862"/>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64547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382C47-2132-4A27-87FB-D9F7DE4EC880}"/>
              </a:ext>
            </a:extLst>
          </p:cNvPr>
          <p:cNvSpPr>
            <a:spLocks noGrp="1"/>
          </p:cNvSpPr>
          <p:nvPr>
            <p:ph type="title"/>
          </p:nvPr>
        </p:nvSpPr>
        <p:spPr>
          <a:xfrm>
            <a:off x="482600" y="1098551"/>
            <a:ext cx="8178800" cy="851803"/>
          </a:xfrm>
        </p:spPr>
        <p:txBody>
          <a:bodyPr vert="horz" lIns="68580" tIns="34290" rIns="68580" bIns="34290" rtlCol="0" anchor="ctr">
            <a:noAutofit/>
          </a:bodyPr>
          <a:lstStyle/>
          <a:p>
            <a:pPr>
              <a:spcBef>
                <a:spcPts val="563"/>
              </a:spcBef>
            </a:pPr>
            <a:endParaRPr lang="en-US" sz="3600">
              <a:solidFill>
                <a:schemeClr val="accent2">
                  <a:lumMod val="50000"/>
                </a:schemeClr>
              </a:solidFill>
              <a:ea typeface="+mj-lt"/>
              <a:cs typeface="+mj-lt"/>
            </a:endParaRPr>
          </a:p>
          <a:p>
            <a:pPr>
              <a:spcBef>
                <a:spcPts val="563"/>
              </a:spcBef>
            </a:pPr>
            <a:r>
              <a:rPr lang="en-US" sz="3600" b="1">
                <a:solidFill>
                  <a:schemeClr val="accent2">
                    <a:lumMod val="50000"/>
                  </a:schemeClr>
                </a:solidFill>
                <a:latin typeface="Arial"/>
                <a:cs typeface="Arial"/>
              </a:rPr>
              <a:t>Cervical length ≥30 mm </a:t>
            </a:r>
            <a:endParaRPr lang="en-US" sz="3600">
              <a:solidFill>
                <a:schemeClr val="accent2">
                  <a:lumMod val="50000"/>
                </a:schemeClr>
              </a:solidFill>
              <a:ea typeface="+mj-lt"/>
              <a:cs typeface="+mj-lt"/>
            </a:endParaRPr>
          </a:p>
          <a:p>
            <a:endParaRPr lang="en-US" sz="3600">
              <a:solidFill>
                <a:schemeClr val="accent2">
                  <a:lumMod val="50000"/>
                </a:schemeClr>
              </a:solidFill>
              <a:cs typeface="Calibri Light"/>
            </a:endParaRPr>
          </a:p>
        </p:txBody>
      </p:sp>
      <p:sp>
        <p:nvSpPr>
          <p:cNvPr id="3" name="Content Placeholder 2">
            <a:extLst>
              <a:ext uri="{FF2B5EF4-FFF2-40B4-BE49-F238E27FC236}">
                <a16:creationId xmlns:a16="http://schemas.microsoft.com/office/drawing/2014/main" id="{36107FB6-043E-4224-B007-1CD584C46985}"/>
              </a:ext>
            </a:extLst>
          </p:cNvPr>
          <p:cNvSpPr>
            <a:spLocks noGrp="1"/>
          </p:cNvSpPr>
          <p:nvPr>
            <p:ph idx="1"/>
          </p:nvPr>
        </p:nvSpPr>
        <p:spPr>
          <a:xfrm>
            <a:off x="249767" y="1940485"/>
            <a:ext cx="8782049" cy="4036319"/>
          </a:xfrm>
        </p:spPr>
        <p:txBody>
          <a:bodyPr vert="horz" lIns="68580" tIns="34290" rIns="68580" bIns="34290" rtlCol="0" anchor="t">
            <a:noAutofit/>
          </a:bodyPr>
          <a:lstStyle/>
          <a:p>
            <a:pPr>
              <a:spcBef>
                <a:spcPts val="563"/>
              </a:spcBef>
              <a:buFont typeface="Wingdings" panose="020B0604020202020204" pitchFamily="34" charset="0"/>
              <a:buChar char="Ø"/>
            </a:pPr>
            <a:r>
              <a:rPr lang="en-US" sz="1800" b="1">
                <a:latin typeface="Arial"/>
                <a:cs typeface="Arial"/>
              </a:rPr>
              <a:t> </a:t>
            </a:r>
            <a:r>
              <a:rPr lang="en-US" sz="1800" b="1">
                <a:latin typeface="Arial"/>
                <a:ea typeface="+mn-lt"/>
                <a:cs typeface="Arial"/>
              </a:rPr>
              <a:t> </a:t>
            </a:r>
            <a:r>
              <a:rPr lang="en-US" sz="1800">
                <a:ea typeface="+mn-lt"/>
                <a:cs typeface="+mn-lt"/>
              </a:rPr>
              <a:t>Approximately</a:t>
            </a:r>
            <a:r>
              <a:rPr lang="en-US" sz="1800" u="sng">
                <a:ea typeface="+mn-lt"/>
                <a:cs typeface="+mn-lt"/>
              </a:rPr>
              <a:t> </a:t>
            </a:r>
            <a:r>
              <a:rPr lang="en-US" sz="1800" b="1" u="sng">
                <a:ea typeface="+mn-lt"/>
                <a:cs typeface="+mn-lt"/>
              </a:rPr>
              <a:t>50 </a:t>
            </a:r>
            <a:r>
              <a:rPr lang="en-US" sz="1800" u="sng">
                <a:ea typeface="+mn-lt"/>
                <a:cs typeface="+mn-lt"/>
              </a:rPr>
              <a:t>%</a:t>
            </a:r>
            <a:r>
              <a:rPr lang="en-US" sz="1800">
                <a:ea typeface="+mn-lt"/>
                <a:cs typeface="+mn-lt"/>
              </a:rPr>
              <a:t> of women with symptoms of PTL have a </a:t>
            </a:r>
            <a:r>
              <a:rPr lang="en-US" sz="1800" u="sng">
                <a:ea typeface="+mn-lt"/>
                <a:cs typeface="+mn-lt"/>
              </a:rPr>
              <a:t>TVUS </a:t>
            </a:r>
            <a:r>
              <a:rPr lang="en-US" sz="1800" b="1" u="sng">
                <a:ea typeface="+mn-lt"/>
                <a:cs typeface="+mn-lt"/>
              </a:rPr>
              <a:t>cervical length ≥30</a:t>
            </a:r>
            <a:r>
              <a:rPr lang="en-US" sz="1800" b="1">
                <a:ea typeface="+mn-lt"/>
                <a:cs typeface="+mn-lt"/>
              </a:rPr>
              <a:t> mm </a:t>
            </a:r>
            <a:r>
              <a:rPr lang="en-US" sz="1800">
                <a:ea typeface="+mn-lt"/>
                <a:cs typeface="+mn-lt"/>
              </a:rPr>
              <a:t>.</a:t>
            </a:r>
            <a:endParaRPr lang="en-US" sz="1800">
              <a:cs typeface="Calibri" panose="020F0502020204030204"/>
            </a:endParaRPr>
          </a:p>
          <a:p>
            <a:pPr>
              <a:spcBef>
                <a:spcPts val="563"/>
              </a:spcBef>
              <a:buFont typeface="Wingdings" panose="020B0604020202020204" pitchFamily="34" charset="0"/>
              <a:buChar char="Ø"/>
            </a:pPr>
            <a:r>
              <a:rPr lang="en-US" sz="1800">
                <a:ea typeface="+mn-lt"/>
                <a:cs typeface="+mn-lt"/>
              </a:rPr>
              <a:t>Symptomatic women with cervical length </a:t>
            </a:r>
            <a:r>
              <a:rPr lang="en-US" sz="1800" b="1">
                <a:ea typeface="+mn-lt"/>
                <a:cs typeface="+mn-lt"/>
              </a:rPr>
              <a:t>≥30 mm </a:t>
            </a:r>
            <a:r>
              <a:rPr lang="en-US" sz="1800">
                <a:ea typeface="+mn-lt"/>
                <a:cs typeface="+mn-lt"/>
              </a:rPr>
              <a:t>are at</a:t>
            </a:r>
            <a:r>
              <a:rPr lang="en-US" sz="1800" b="1">
                <a:ea typeface="+mn-lt"/>
                <a:cs typeface="+mn-lt"/>
              </a:rPr>
              <a:t> </a:t>
            </a:r>
            <a:r>
              <a:rPr lang="en-US" sz="1800" b="1">
                <a:solidFill>
                  <a:schemeClr val="accent2">
                    <a:lumMod val="50000"/>
                  </a:schemeClr>
                </a:solidFill>
                <a:ea typeface="+mn-lt"/>
                <a:cs typeface="+mn-lt"/>
              </a:rPr>
              <a:t>low risk (&lt;5 %) of delivery within 7 days, regardless of </a:t>
            </a:r>
            <a:r>
              <a:rPr lang="en-US" sz="1500" b="1" err="1">
                <a:solidFill>
                  <a:schemeClr val="accent2">
                    <a:lumMod val="50000"/>
                  </a:schemeClr>
                </a:solidFill>
                <a:ea typeface="+mn-lt"/>
                <a:cs typeface="+mn-lt"/>
              </a:rPr>
              <a:t>fFN</a:t>
            </a:r>
            <a:r>
              <a:rPr lang="en-US" sz="1800" b="1">
                <a:solidFill>
                  <a:schemeClr val="accent2">
                    <a:lumMod val="50000"/>
                  </a:schemeClr>
                </a:solidFill>
                <a:ea typeface="+mn-lt"/>
                <a:cs typeface="+mn-lt"/>
              </a:rPr>
              <a:t> result; </a:t>
            </a:r>
          </a:p>
          <a:p>
            <a:pPr marL="0" indent="0">
              <a:spcBef>
                <a:spcPts val="563"/>
              </a:spcBef>
              <a:buNone/>
            </a:pPr>
            <a:r>
              <a:rPr lang="en-US" sz="1800">
                <a:ea typeface="+mn-lt"/>
                <a:cs typeface="+mn-lt"/>
              </a:rPr>
              <a:t>the addition of </a:t>
            </a:r>
            <a:r>
              <a:rPr lang="en-US" sz="1500" err="1">
                <a:ea typeface="+mn-lt"/>
                <a:cs typeface="+mn-lt"/>
              </a:rPr>
              <a:t>fFN</a:t>
            </a:r>
            <a:r>
              <a:rPr lang="en-US" sz="1800">
                <a:ea typeface="+mn-lt"/>
                <a:cs typeface="+mn-lt"/>
              </a:rPr>
              <a:t> testing does</a:t>
            </a:r>
            <a:r>
              <a:rPr lang="en-US" sz="1800" b="1">
                <a:solidFill>
                  <a:srgbClr val="C00000"/>
                </a:solidFill>
                <a:ea typeface="+mn-lt"/>
                <a:cs typeface="+mn-lt"/>
              </a:rPr>
              <a:t> NOT</a:t>
            </a:r>
            <a:r>
              <a:rPr lang="en-US" sz="1800" b="1">
                <a:ea typeface="+mn-lt"/>
                <a:cs typeface="+mn-lt"/>
              </a:rPr>
              <a:t> </a:t>
            </a:r>
            <a:r>
              <a:rPr lang="en-US" sz="1800">
                <a:ea typeface="+mn-lt"/>
                <a:cs typeface="+mn-lt"/>
              </a:rPr>
              <a:t>significantly improve the predictive value of cervical length measurement alone .Therefore, we do not send their cervicovaginal samples for </a:t>
            </a:r>
            <a:r>
              <a:rPr lang="en-US" sz="1500" err="1">
                <a:ea typeface="+mn-lt"/>
                <a:cs typeface="+mn-lt"/>
              </a:rPr>
              <a:t>fFN</a:t>
            </a:r>
            <a:r>
              <a:rPr lang="en-US" sz="1800">
                <a:ea typeface="+mn-lt"/>
                <a:cs typeface="+mn-lt"/>
              </a:rPr>
              <a:t> .</a:t>
            </a:r>
          </a:p>
          <a:p>
            <a:pPr>
              <a:spcBef>
                <a:spcPts val="563"/>
              </a:spcBef>
              <a:buFont typeface="Wingdings" panose="020B0604020202020204" pitchFamily="34" charset="0"/>
              <a:buChar char="Ø"/>
            </a:pPr>
            <a:r>
              <a:rPr lang="en-US" sz="1800">
                <a:ea typeface="+mn-lt"/>
                <a:cs typeface="+mn-lt"/>
              </a:rPr>
              <a:t> After an observation period of </a:t>
            </a:r>
            <a:r>
              <a:rPr lang="en-US" sz="1800" b="1">
                <a:ea typeface="+mn-lt"/>
                <a:cs typeface="+mn-lt"/>
              </a:rPr>
              <a:t>4-6 </a:t>
            </a:r>
            <a:r>
              <a:rPr lang="en-US" sz="1800">
                <a:ea typeface="+mn-lt"/>
                <a:cs typeface="+mn-lt"/>
              </a:rPr>
              <a:t>hours, women without progressive cervical dilation and effacement are </a:t>
            </a:r>
            <a:r>
              <a:rPr lang="en-US" sz="1800" b="1">
                <a:ea typeface="+mn-lt"/>
                <a:cs typeface="+mn-lt"/>
              </a:rPr>
              <a:t>discharged</a:t>
            </a:r>
            <a:r>
              <a:rPr lang="en-US" sz="1800">
                <a:ea typeface="+mn-lt"/>
                <a:cs typeface="+mn-lt"/>
              </a:rPr>
              <a:t> , as long as</a:t>
            </a:r>
          </a:p>
          <a:p>
            <a:pPr marL="385763" indent="-385763">
              <a:spcBef>
                <a:spcPts val="563"/>
              </a:spcBef>
              <a:buAutoNum type="alphaLcParenR"/>
            </a:pPr>
            <a:r>
              <a:rPr lang="en-US" sz="1800">
                <a:ea typeface="+mn-lt"/>
                <a:cs typeface="+mn-lt"/>
              </a:rPr>
              <a:t> fetal well-being is confirmed (e.g., reactive NST) </a:t>
            </a:r>
          </a:p>
          <a:p>
            <a:pPr marL="385763" indent="-385763">
              <a:spcBef>
                <a:spcPts val="563"/>
              </a:spcBef>
              <a:buAutoNum type="alphaLcParenR"/>
            </a:pPr>
            <a:r>
              <a:rPr lang="en-US" sz="1800">
                <a:ea typeface="+mn-lt"/>
                <a:cs typeface="+mn-lt"/>
              </a:rPr>
              <a:t> obstetric complications associated with PTL, such as abruptio placenta, chorioamnionitis, and PROM, have been excluded.</a:t>
            </a:r>
            <a:endParaRPr lang="en-US" sz="1800">
              <a:cs typeface="Calibri"/>
            </a:endParaRPr>
          </a:p>
          <a:p>
            <a:pPr>
              <a:spcBef>
                <a:spcPts val="563"/>
              </a:spcBef>
              <a:buFont typeface="Wingdings" panose="020B0604020202020204" pitchFamily="34" charset="0"/>
              <a:buChar char="Ø"/>
            </a:pPr>
            <a:r>
              <a:rPr lang="en-US" sz="1800">
                <a:ea typeface="+mn-lt"/>
                <a:cs typeface="+mn-lt"/>
              </a:rPr>
              <a:t> We arrange follow-up in </a:t>
            </a:r>
            <a:r>
              <a:rPr lang="en-US" sz="1800" b="1">
                <a:ea typeface="+mn-lt"/>
                <a:cs typeface="+mn-lt"/>
              </a:rPr>
              <a:t>1-2 weeks </a:t>
            </a:r>
            <a:r>
              <a:rPr lang="en-US" sz="1800">
                <a:ea typeface="+mn-lt"/>
                <a:cs typeface="+mn-lt"/>
              </a:rPr>
              <a:t>and give the patient instructions to call if she experiences additional signs or symptoms of PTL, or has other pregnancy concerns (e.g., </a:t>
            </a:r>
            <a:r>
              <a:rPr lang="en-US" sz="1800" b="1">
                <a:ea typeface="+mn-lt"/>
                <a:cs typeface="+mn-lt"/>
              </a:rPr>
              <a:t>bleeding, ROM, decreased fetal activity ) </a:t>
            </a:r>
            <a:r>
              <a:rPr lang="en-US" sz="1800">
                <a:ea typeface="+mn-lt"/>
                <a:cs typeface="+mn-lt"/>
              </a:rPr>
              <a:t>occurred</a:t>
            </a:r>
            <a:r>
              <a:rPr lang="en-US" sz="1800" b="1">
                <a:ea typeface="+mn-lt"/>
                <a:cs typeface="+mn-lt"/>
              </a:rPr>
              <a:t>.</a:t>
            </a:r>
          </a:p>
        </p:txBody>
      </p:sp>
      <p:sp>
        <p:nvSpPr>
          <p:cNvPr id="26" name="Rectangle 2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89472" y="2447268"/>
            <a:ext cx="484026"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Isosceles Triangle 2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716801" y="1864520"/>
            <a:ext cx="1899624"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Isosceles Triangle 2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6320" y="4684693"/>
            <a:ext cx="1513185"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0937" y="5153781"/>
            <a:ext cx="364184"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31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9C0D6B-BC6D-4435-827C-B5246CA2D92C}"/>
              </a:ext>
            </a:extLst>
          </p:cNvPr>
          <p:cNvSpPr>
            <a:spLocks noGrp="1"/>
          </p:cNvSpPr>
          <p:nvPr>
            <p:ph type="title"/>
          </p:nvPr>
        </p:nvSpPr>
        <p:spPr>
          <a:xfrm>
            <a:off x="387350" y="971551"/>
            <a:ext cx="8178800" cy="851803"/>
          </a:xfrm>
        </p:spPr>
        <p:txBody>
          <a:bodyPr>
            <a:normAutofit fontScale="90000"/>
          </a:bodyPr>
          <a:lstStyle/>
          <a:p>
            <a:r>
              <a:rPr lang="en-US" b="1">
                <a:solidFill>
                  <a:schemeClr val="accent2">
                    <a:lumMod val="50000"/>
                  </a:schemeClr>
                </a:solidFill>
                <a:latin typeface="Arial"/>
                <a:cs typeface="Arial"/>
              </a:rPr>
              <a:t>Cervical length 20 to &lt;30 mm</a:t>
            </a:r>
            <a:endParaRPr lang="en-US" b="1">
              <a:solidFill>
                <a:schemeClr val="accent2">
                  <a:lumMod val="50000"/>
                </a:schemeClr>
              </a:solidFill>
              <a:cs typeface="Calibri Light"/>
            </a:endParaRPr>
          </a:p>
        </p:txBody>
      </p:sp>
      <p:sp>
        <p:nvSpPr>
          <p:cNvPr id="3" name="Content Placeholder 2">
            <a:extLst>
              <a:ext uri="{FF2B5EF4-FFF2-40B4-BE49-F238E27FC236}">
                <a16:creationId xmlns:a16="http://schemas.microsoft.com/office/drawing/2014/main" id="{D8195C0B-3B69-4FF4-938A-CA7C0A1EDC58}"/>
              </a:ext>
            </a:extLst>
          </p:cNvPr>
          <p:cNvSpPr>
            <a:spLocks noGrp="1"/>
          </p:cNvSpPr>
          <p:nvPr>
            <p:ph idx="1"/>
          </p:nvPr>
        </p:nvSpPr>
        <p:spPr>
          <a:xfrm>
            <a:off x="270934" y="1845237"/>
            <a:ext cx="8612716" cy="3983402"/>
          </a:xfrm>
        </p:spPr>
        <p:txBody>
          <a:bodyPr vert="horz" lIns="68580" tIns="34290" rIns="68580" bIns="34290" rtlCol="0" anchor="t">
            <a:noAutofit/>
          </a:bodyPr>
          <a:lstStyle/>
          <a:p>
            <a:pPr marL="342900" indent="-342900">
              <a:spcBef>
                <a:spcPts val="563"/>
              </a:spcBef>
              <a:buFont typeface="Wingdings" panose="020B0604020202020204" pitchFamily="34" charset="0"/>
              <a:buChar char="Ø"/>
            </a:pPr>
            <a:r>
              <a:rPr lang="en-US" sz="1950">
                <a:ea typeface="+mn-lt"/>
                <a:cs typeface="+mn-lt"/>
              </a:rPr>
              <a:t>Symptomatic women with cervical dilation &lt;3 cm and cervical length 20 to &lt;30 mm are at</a:t>
            </a:r>
            <a:r>
              <a:rPr lang="en-US" sz="1950" u="sng">
                <a:ea typeface="+mn-lt"/>
                <a:cs typeface="+mn-lt"/>
              </a:rPr>
              <a:t> increased risk of preterm birth</a:t>
            </a:r>
            <a:r>
              <a:rPr lang="en-US" sz="1950">
                <a:ea typeface="+mn-lt"/>
                <a:cs typeface="+mn-lt"/>
              </a:rPr>
              <a:t>, but most of these women do not deliver preterm. </a:t>
            </a:r>
            <a:endParaRPr lang="en-US" sz="1950">
              <a:latin typeface="Arial"/>
              <a:ea typeface="+mn-lt"/>
              <a:cs typeface="Arial"/>
            </a:endParaRPr>
          </a:p>
          <a:p>
            <a:pPr marL="0" indent="0">
              <a:spcBef>
                <a:spcPts val="563"/>
              </a:spcBef>
              <a:buNone/>
            </a:pPr>
            <a:r>
              <a:rPr lang="en-US" sz="1950">
                <a:cs typeface="Calibri"/>
              </a:rPr>
              <a:t>    Therefore, we</a:t>
            </a:r>
            <a:r>
              <a:rPr lang="en-US" sz="1950" b="1">
                <a:cs typeface="Calibri"/>
              </a:rPr>
              <a:t> SEND</a:t>
            </a:r>
            <a:r>
              <a:rPr lang="en-US" sz="1950">
                <a:cs typeface="Calibri"/>
              </a:rPr>
              <a:t> a cervicovaginal sample for </a:t>
            </a:r>
            <a:r>
              <a:rPr lang="en-US" sz="1950" err="1">
                <a:cs typeface="Calibri"/>
              </a:rPr>
              <a:t>fFN</a:t>
            </a:r>
            <a:r>
              <a:rPr lang="en-US" sz="1950">
                <a:cs typeface="Calibri"/>
              </a:rPr>
              <a:t> testing , We believe that it reduce diagnostic uncertainty and, in turn, unnecessary intervention,  who are at low (&lt;5 percent) risk of preterm delivery within seven days .</a:t>
            </a:r>
            <a:endParaRPr lang="en-US" sz="1950">
              <a:ea typeface="+mn-lt"/>
              <a:cs typeface="+mn-lt"/>
            </a:endParaRPr>
          </a:p>
          <a:p>
            <a:pPr marL="342900" indent="-342900">
              <a:spcBef>
                <a:spcPts val="563"/>
              </a:spcBef>
              <a:buFont typeface="Courier New" panose="020B0604020202020204" pitchFamily="34" charset="0"/>
              <a:buChar char="o"/>
            </a:pPr>
            <a:r>
              <a:rPr lang="en-US" sz="1950" u="sng">
                <a:solidFill>
                  <a:schemeClr val="accent1">
                    <a:lumMod val="75000"/>
                  </a:schemeClr>
                </a:solidFill>
                <a:ea typeface="+mn-lt"/>
                <a:cs typeface="+mn-lt"/>
              </a:rPr>
              <a:t> If the </a:t>
            </a:r>
            <a:r>
              <a:rPr lang="en-US" sz="1950" u="sng" err="1">
                <a:solidFill>
                  <a:schemeClr val="accent1">
                    <a:lumMod val="75000"/>
                  </a:schemeClr>
                </a:solidFill>
                <a:ea typeface="+mn-lt"/>
                <a:cs typeface="+mn-lt"/>
              </a:rPr>
              <a:t>fFN</a:t>
            </a:r>
            <a:r>
              <a:rPr lang="en-US" sz="1950" u="sng">
                <a:solidFill>
                  <a:schemeClr val="accent1">
                    <a:lumMod val="75000"/>
                  </a:schemeClr>
                </a:solidFill>
                <a:ea typeface="+mn-lt"/>
                <a:cs typeface="+mn-lt"/>
              </a:rPr>
              <a:t> test is positive</a:t>
            </a:r>
            <a:r>
              <a:rPr lang="en-US" sz="1950">
                <a:ea typeface="+mn-lt"/>
                <a:cs typeface="+mn-lt"/>
              </a:rPr>
              <a:t>, we begin interventions to reduce morbidity associated with preterm birth.</a:t>
            </a:r>
          </a:p>
          <a:p>
            <a:pPr marL="342900" indent="-342900">
              <a:spcBef>
                <a:spcPts val="563"/>
              </a:spcBef>
              <a:buFont typeface="Courier New" panose="020B0604020202020204" pitchFamily="34" charset="0"/>
              <a:buChar char="o"/>
            </a:pPr>
            <a:r>
              <a:rPr lang="en-US" sz="1950">
                <a:solidFill>
                  <a:schemeClr val="accent1">
                    <a:lumMod val="75000"/>
                  </a:schemeClr>
                </a:solidFill>
                <a:ea typeface="+mn-lt"/>
                <a:cs typeface="+mn-lt"/>
              </a:rPr>
              <a:t> </a:t>
            </a:r>
            <a:r>
              <a:rPr lang="en-US" sz="1950" u="sng">
                <a:solidFill>
                  <a:schemeClr val="accent1">
                    <a:lumMod val="75000"/>
                  </a:schemeClr>
                </a:solidFill>
                <a:ea typeface="+mn-lt"/>
                <a:cs typeface="+mn-lt"/>
              </a:rPr>
              <a:t>If the </a:t>
            </a:r>
            <a:r>
              <a:rPr lang="en-US" sz="1950" u="sng" err="1">
                <a:solidFill>
                  <a:schemeClr val="accent1">
                    <a:lumMod val="75000"/>
                  </a:schemeClr>
                </a:solidFill>
                <a:ea typeface="+mn-lt"/>
                <a:cs typeface="+mn-lt"/>
              </a:rPr>
              <a:t>fFN</a:t>
            </a:r>
            <a:r>
              <a:rPr lang="en-US" sz="1950" u="sng">
                <a:solidFill>
                  <a:schemeClr val="accent1">
                    <a:lumMod val="75000"/>
                  </a:schemeClr>
                </a:solidFill>
                <a:ea typeface="+mn-lt"/>
                <a:cs typeface="+mn-lt"/>
              </a:rPr>
              <a:t> test is negative</a:t>
            </a:r>
            <a:r>
              <a:rPr lang="en-US" sz="1950">
                <a:ea typeface="+mn-lt"/>
                <a:cs typeface="+mn-lt"/>
              </a:rPr>
              <a:t>, we discharge the patient after 6 to 12 hours of observation, given its high negative predictive value (98 to100% for delivery within 7 or 14 days)</a:t>
            </a:r>
          </a:p>
          <a:p>
            <a:pPr marL="342900" indent="-342900">
              <a:spcBef>
                <a:spcPts val="563"/>
              </a:spcBef>
              <a:buFont typeface="Wingdings" panose="020B0604020202020204" pitchFamily="34" charset="0"/>
              <a:buChar char="Ø"/>
            </a:pPr>
            <a:r>
              <a:rPr lang="en-US" sz="1950">
                <a:ea typeface="+mn-lt"/>
                <a:cs typeface="+mn-lt"/>
              </a:rPr>
              <a:t>Use of </a:t>
            </a:r>
            <a:r>
              <a:rPr lang="en-US" sz="1950" b="1">
                <a:ea typeface="+mn-lt"/>
                <a:cs typeface="+mn-lt"/>
              </a:rPr>
              <a:t>sonographic cervical length and </a:t>
            </a:r>
            <a:r>
              <a:rPr lang="en-US" sz="1950" b="1" err="1">
                <a:ea typeface="+mn-lt"/>
                <a:cs typeface="+mn-lt"/>
              </a:rPr>
              <a:t>fFN</a:t>
            </a:r>
            <a:r>
              <a:rPr lang="en-US" sz="1950" b="1">
                <a:ea typeface="+mn-lt"/>
                <a:cs typeface="+mn-lt"/>
              </a:rPr>
              <a:t> determinations </a:t>
            </a:r>
            <a:r>
              <a:rPr lang="en-US" sz="1950">
                <a:ea typeface="+mn-lt"/>
                <a:cs typeface="+mn-lt"/>
              </a:rPr>
              <a:t>to differentiate true labor from false labor in preterm symptomatic women are supported by the American College of Obstetricians and Gynecologists ( ACOG ).</a:t>
            </a:r>
            <a:endParaRPr lang="en-US" sz="1950">
              <a:cs typeface="Calibri"/>
            </a:endParaRPr>
          </a:p>
        </p:txBody>
      </p:sp>
      <p:sp>
        <p:nvSpPr>
          <p:cNvPr id="19" name="Rectangle 1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89472" y="2447268"/>
            <a:ext cx="484026"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Isosceles Triangle 2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716801" y="1864520"/>
            <a:ext cx="1899624"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Isosceles Triangle 2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6320" y="4684693"/>
            <a:ext cx="1513185"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0937" y="5153781"/>
            <a:ext cx="364184"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318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34" t="30177" r="2379" b="11567"/>
          <a:stretch/>
        </p:blipFill>
        <p:spPr>
          <a:xfrm>
            <a:off x="0" y="545910"/>
            <a:ext cx="9144000" cy="6032311"/>
          </a:xfrm>
          <a:prstGeom prst="rect">
            <a:avLst/>
          </a:prstGeom>
        </p:spPr>
      </p:pic>
    </p:spTree>
    <p:extLst>
      <p:ext uri="{BB962C8B-B14F-4D97-AF65-F5344CB8AC3E}">
        <p14:creationId xmlns:p14="http://schemas.microsoft.com/office/powerpoint/2010/main" val="7536978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64EF26-900E-49D1-8963-4663FA733A9C}"/>
              </a:ext>
            </a:extLst>
          </p:cNvPr>
          <p:cNvSpPr>
            <a:spLocks noGrp="1"/>
          </p:cNvSpPr>
          <p:nvPr>
            <p:ph type="title"/>
          </p:nvPr>
        </p:nvSpPr>
        <p:spPr>
          <a:xfrm>
            <a:off x="482600" y="1098551"/>
            <a:ext cx="8178800" cy="851803"/>
          </a:xfrm>
        </p:spPr>
        <p:txBody>
          <a:bodyPr>
            <a:normAutofit/>
          </a:bodyPr>
          <a:lstStyle/>
          <a:p>
            <a:r>
              <a:rPr lang="en-US" sz="3600" b="1">
                <a:solidFill>
                  <a:schemeClr val="accent2">
                    <a:lumMod val="50000"/>
                  </a:schemeClr>
                </a:solidFill>
                <a:latin typeface="Arial"/>
                <a:cs typeface="Arial"/>
              </a:rPr>
              <a:t>Cervical length &lt;20 mm </a:t>
            </a:r>
            <a:endParaRPr lang="en-US" sz="3600" b="1">
              <a:solidFill>
                <a:schemeClr val="accent2">
                  <a:lumMod val="50000"/>
                </a:schemeClr>
              </a:solidFill>
              <a:cs typeface="Calibri Light"/>
            </a:endParaRPr>
          </a:p>
        </p:txBody>
      </p:sp>
      <p:sp>
        <p:nvSpPr>
          <p:cNvPr id="3" name="Content Placeholder 2">
            <a:extLst>
              <a:ext uri="{FF2B5EF4-FFF2-40B4-BE49-F238E27FC236}">
                <a16:creationId xmlns:a16="http://schemas.microsoft.com/office/drawing/2014/main" id="{D160C34D-BD07-4976-B7C0-8A4799AAD5AB}"/>
              </a:ext>
            </a:extLst>
          </p:cNvPr>
          <p:cNvSpPr>
            <a:spLocks noGrp="1"/>
          </p:cNvSpPr>
          <p:nvPr>
            <p:ph idx="1"/>
          </p:nvPr>
        </p:nvSpPr>
        <p:spPr>
          <a:xfrm>
            <a:off x="482600" y="2194486"/>
            <a:ext cx="8178800" cy="3295487"/>
          </a:xfrm>
        </p:spPr>
        <p:txBody>
          <a:bodyPr vert="horz" lIns="68580" tIns="34290" rIns="68580" bIns="34290" rtlCol="0" anchor="t">
            <a:normAutofit/>
          </a:bodyPr>
          <a:lstStyle/>
          <a:p>
            <a:pPr>
              <a:buFont typeface="Wingdings" panose="020B0604020202020204" pitchFamily="34" charset="0"/>
              <a:buChar char="Ø"/>
            </a:pPr>
            <a:r>
              <a:rPr lang="en-US" sz="2400" u="sng">
                <a:latin typeface="Arial"/>
                <a:cs typeface="Arial"/>
              </a:rPr>
              <a:t>Symptomatic women with cervical length </a:t>
            </a:r>
            <a:r>
              <a:rPr lang="en-US" sz="2400" u="sng">
                <a:latin typeface="Leelawadee UI"/>
                <a:cs typeface="Leelawadee UI"/>
              </a:rPr>
              <a:t>&lt;20 mm</a:t>
            </a:r>
            <a:r>
              <a:rPr lang="en-US" sz="2400">
                <a:latin typeface="Leelawadee UI"/>
                <a:cs typeface="Leelawadee UI"/>
              </a:rPr>
              <a:t> </a:t>
            </a:r>
            <a:r>
              <a:rPr lang="en-US" sz="2400">
                <a:latin typeface="Arial"/>
                <a:cs typeface="Arial"/>
              </a:rPr>
              <a:t>are at high risk (&gt;25 percent) of delivery within seven days</a:t>
            </a:r>
            <a:endParaRPr lang="en-US" sz="2400">
              <a:latin typeface="Calibri" panose="020F0502020204030204"/>
              <a:cs typeface="Calibri"/>
            </a:endParaRPr>
          </a:p>
          <a:p>
            <a:pPr>
              <a:buFont typeface="Wingdings" panose="020B0604020202020204" pitchFamily="34" charset="0"/>
              <a:buChar char="Ø"/>
            </a:pPr>
            <a:r>
              <a:rPr lang="en-US" sz="2400">
                <a:latin typeface="Arial"/>
                <a:cs typeface="Arial"/>
              </a:rPr>
              <a:t> the addition of </a:t>
            </a:r>
            <a:r>
              <a:rPr lang="en-US" sz="2400" err="1">
                <a:latin typeface="Arial"/>
                <a:cs typeface="Arial"/>
              </a:rPr>
              <a:t>fFN</a:t>
            </a:r>
            <a:r>
              <a:rPr lang="en-US" sz="2400">
                <a:latin typeface="Arial"/>
                <a:cs typeface="Arial"/>
              </a:rPr>
              <a:t> testing does</a:t>
            </a:r>
            <a:r>
              <a:rPr lang="en-US" sz="2400" b="1">
                <a:solidFill>
                  <a:srgbClr val="C00000"/>
                </a:solidFill>
                <a:latin typeface="Arial"/>
                <a:cs typeface="Arial"/>
              </a:rPr>
              <a:t> </a:t>
            </a:r>
            <a:r>
              <a:rPr lang="en-US" sz="2400" b="1">
                <a:solidFill>
                  <a:srgbClr val="C00000"/>
                </a:solidFill>
                <a:latin typeface="Leelawadee UI"/>
                <a:cs typeface="Leelawadee UI"/>
              </a:rPr>
              <a:t>NOT</a:t>
            </a:r>
            <a:r>
              <a:rPr lang="en-US" sz="2400">
                <a:latin typeface="Leelawadee UI"/>
                <a:cs typeface="Leelawadee UI"/>
              </a:rPr>
              <a:t> </a:t>
            </a:r>
            <a:r>
              <a:rPr lang="en-US" sz="2400">
                <a:latin typeface="Arial"/>
                <a:cs typeface="Arial"/>
              </a:rPr>
              <a:t>significantly improve the predictive value of cervical length measurement alone ,  Therefore, we do not send their cervicovaginal samples for </a:t>
            </a:r>
            <a:r>
              <a:rPr lang="en-US" sz="2400" err="1">
                <a:latin typeface="Arial"/>
                <a:cs typeface="Arial"/>
              </a:rPr>
              <a:t>fFN</a:t>
            </a:r>
            <a:r>
              <a:rPr lang="en-US" sz="2400">
                <a:latin typeface="Arial"/>
                <a:cs typeface="Arial"/>
              </a:rPr>
              <a:t> testing and we begin interventions to reduce morbidity associated with preterm birth</a:t>
            </a:r>
            <a:endParaRPr lang="en-US" sz="2400">
              <a:cs typeface="Calibri"/>
            </a:endParaRPr>
          </a:p>
        </p:txBody>
      </p:sp>
      <p:sp>
        <p:nvSpPr>
          <p:cNvPr id="6"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89472" y="2447268"/>
            <a:ext cx="484026"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716801" y="1864520"/>
            <a:ext cx="1899624"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6320" y="4684693"/>
            <a:ext cx="1513185"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0937" y="5153781"/>
            <a:ext cx="364184"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201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1" y="1339851"/>
            <a:ext cx="8178800" cy="4171687"/>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4063621" y="1121052"/>
            <a:ext cx="1014085" cy="30585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8335130-19B4-4DDC-96E7-00D76FB51F7B}"/>
              </a:ext>
            </a:extLst>
          </p:cNvPr>
          <p:cNvSpPr>
            <a:spLocks noGrp="1"/>
          </p:cNvSpPr>
          <p:nvPr>
            <p:ph idx="1"/>
          </p:nvPr>
        </p:nvSpPr>
        <p:spPr>
          <a:xfrm>
            <a:off x="1373240" y="2142465"/>
            <a:ext cx="6205035" cy="2994463"/>
          </a:xfrm>
        </p:spPr>
        <p:txBody>
          <a:bodyPr vert="horz" lIns="68580" tIns="34290" rIns="68580" bIns="34290" rtlCol="0" anchor="t">
            <a:noAutofit/>
          </a:bodyPr>
          <a:lstStyle/>
          <a:p>
            <a:r>
              <a:rPr lang="en-US" sz="3000">
                <a:ea typeface="+mn-lt"/>
                <a:cs typeface="+mn-lt"/>
              </a:rPr>
              <a:t>The</a:t>
            </a:r>
            <a:r>
              <a:rPr lang="en-US" sz="3000" b="1">
                <a:solidFill>
                  <a:schemeClr val="accent1">
                    <a:lumMod val="75000"/>
                  </a:schemeClr>
                </a:solidFill>
                <a:ea typeface="+mn-lt"/>
                <a:cs typeface="+mn-lt"/>
              </a:rPr>
              <a:t> </a:t>
            </a:r>
            <a:r>
              <a:rPr lang="en-US" sz="3000" b="1" u="sng">
                <a:solidFill>
                  <a:schemeClr val="accent1">
                    <a:lumMod val="75000"/>
                  </a:schemeClr>
                </a:solidFill>
                <a:ea typeface="+mn-lt"/>
                <a:cs typeface="+mn-lt"/>
              </a:rPr>
              <a:t>34th week of gestation</a:t>
            </a:r>
            <a:r>
              <a:rPr lang="en-US" sz="3000" b="1" u="sng">
                <a:ea typeface="+mn-lt"/>
                <a:cs typeface="+mn-lt"/>
              </a:rPr>
              <a:t> </a:t>
            </a:r>
            <a:r>
              <a:rPr lang="en-US" sz="3000">
                <a:ea typeface="+mn-lt"/>
                <a:cs typeface="+mn-lt"/>
              </a:rPr>
              <a:t>is the threshold at which perinatal morbidity and mortality are too low to justify the potential maternal and fetal complications and costs associated with inhibition of preterm labor</a:t>
            </a:r>
          </a:p>
          <a:p>
            <a:pPr marL="0" indent="0">
              <a:buNone/>
            </a:pPr>
            <a:endParaRPr lang="en-US" sz="3000">
              <a:ea typeface="+mn-lt"/>
              <a:cs typeface="+mn-lt"/>
            </a:endParaRPr>
          </a:p>
        </p:txBody>
      </p:sp>
    </p:spTree>
    <p:extLst>
      <p:ext uri="{BB962C8B-B14F-4D97-AF65-F5344CB8AC3E}">
        <p14:creationId xmlns:p14="http://schemas.microsoft.com/office/powerpoint/2010/main" val="608803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857249"/>
            <a:ext cx="9143999" cy="1193057"/>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857250"/>
            <a:ext cx="6086480" cy="1193057"/>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857249"/>
            <a:ext cx="3057524" cy="1193057"/>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857250"/>
            <a:ext cx="8799485"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2A5F80-3647-419D-AD45-24F08C6DF349}"/>
              </a:ext>
            </a:extLst>
          </p:cNvPr>
          <p:cNvSpPr>
            <a:spLocks noGrp="1"/>
          </p:cNvSpPr>
          <p:nvPr>
            <p:ph type="title"/>
          </p:nvPr>
        </p:nvSpPr>
        <p:spPr>
          <a:xfrm>
            <a:off x="266700" y="1067571"/>
            <a:ext cx="7421963" cy="775252"/>
          </a:xfrm>
        </p:spPr>
        <p:txBody>
          <a:bodyPr>
            <a:normAutofit/>
          </a:bodyPr>
          <a:lstStyle/>
          <a:p>
            <a:r>
              <a:rPr lang="en-US" sz="3600" b="1">
                <a:solidFill>
                  <a:srgbClr val="FFFFFF"/>
                </a:solidFill>
                <a:ea typeface="+mj-lt"/>
                <a:cs typeface="+mj-lt"/>
              </a:rPr>
              <a:t>Approach to triage: twin pregnancies</a:t>
            </a:r>
          </a:p>
          <a:p>
            <a:pPr>
              <a:spcBef>
                <a:spcPts val="750"/>
              </a:spcBef>
            </a:pPr>
            <a:endParaRPr lang="en-US" sz="3600" b="1">
              <a:solidFill>
                <a:srgbClr val="FFFFFF"/>
              </a:solidFill>
              <a:cs typeface="Calibri Light"/>
            </a:endParaRPr>
          </a:p>
        </p:txBody>
      </p:sp>
      <p:sp>
        <p:nvSpPr>
          <p:cNvPr id="3" name="Content Placeholder 2">
            <a:extLst>
              <a:ext uri="{FF2B5EF4-FFF2-40B4-BE49-F238E27FC236}">
                <a16:creationId xmlns:a16="http://schemas.microsoft.com/office/drawing/2014/main" id="{0A34C7BD-5368-486D-A7C5-3899294D1BC6}"/>
              </a:ext>
            </a:extLst>
          </p:cNvPr>
          <p:cNvSpPr>
            <a:spLocks noGrp="1"/>
          </p:cNvSpPr>
          <p:nvPr>
            <p:ph idx="1"/>
          </p:nvPr>
        </p:nvSpPr>
        <p:spPr>
          <a:xfrm>
            <a:off x="340783" y="2140815"/>
            <a:ext cx="8478356" cy="3810268"/>
          </a:xfrm>
        </p:spPr>
        <p:txBody>
          <a:bodyPr vert="horz" lIns="68580" tIns="34290" rIns="68580" bIns="34290" rtlCol="0" anchor="ctr">
            <a:noAutofit/>
          </a:bodyPr>
          <a:lstStyle/>
          <a:p>
            <a:pPr>
              <a:spcBef>
                <a:spcPts val="563"/>
              </a:spcBef>
              <a:buFont typeface="Wingdings" panose="020B0604020202020204" pitchFamily="34" charset="0"/>
              <a:buChar char="Ø"/>
            </a:pPr>
            <a:r>
              <a:rPr lang="en-US" sz="1950">
                <a:latin typeface="Leelawadee UI"/>
                <a:cs typeface="Leelawadee UI"/>
              </a:rPr>
              <a:t>The </a:t>
            </a:r>
            <a:r>
              <a:rPr lang="en-US" sz="1950" b="1">
                <a:latin typeface="Leelawadee UI"/>
                <a:cs typeface="Leelawadee UI"/>
              </a:rPr>
              <a:t>optimal cervical length threshold </a:t>
            </a:r>
            <a:r>
              <a:rPr lang="en-US" sz="1950">
                <a:latin typeface="Leelawadee UI"/>
                <a:cs typeface="Leelawadee UI"/>
              </a:rPr>
              <a:t>appears to be </a:t>
            </a:r>
            <a:r>
              <a:rPr lang="en-US" sz="1950" b="1">
                <a:latin typeface="Leelawadee UI"/>
                <a:cs typeface="Leelawadee UI"/>
              </a:rPr>
              <a:t>higher</a:t>
            </a:r>
            <a:r>
              <a:rPr lang="en-US" sz="1950">
                <a:latin typeface="Leelawadee UI"/>
                <a:cs typeface="Leelawadee UI"/>
              </a:rPr>
              <a:t> due to the </a:t>
            </a:r>
            <a:r>
              <a:rPr lang="en-US" sz="1950" b="1">
                <a:latin typeface="Leelawadee UI"/>
                <a:cs typeface="Leelawadee UI"/>
              </a:rPr>
              <a:t>higher baseline risk for preterm birth in twins</a:t>
            </a:r>
            <a:r>
              <a:rPr lang="en-US" sz="1950">
                <a:latin typeface="Leelawadee UI"/>
                <a:cs typeface="Leelawadee UI"/>
              </a:rPr>
              <a:t> compared with singletons: </a:t>
            </a:r>
            <a:endParaRPr lang="en-US" sz="1950">
              <a:ea typeface="+mn-lt"/>
              <a:cs typeface="+mn-lt"/>
            </a:endParaRPr>
          </a:p>
          <a:p>
            <a:pPr>
              <a:spcBef>
                <a:spcPts val="563"/>
              </a:spcBef>
              <a:buFont typeface="Wingdings" panose="020B0604020202020204" pitchFamily="34" charset="0"/>
              <a:buChar char="q"/>
            </a:pPr>
            <a:r>
              <a:rPr lang="en-US" sz="1950" b="1">
                <a:latin typeface="Leelawadee UI"/>
                <a:cs typeface="Leelawadee UI"/>
              </a:rPr>
              <a:t>≥34 weeks of gestation</a:t>
            </a:r>
            <a:r>
              <a:rPr lang="en-US" sz="1950">
                <a:latin typeface="Leelawadee UI"/>
                <a:cs typeface="Leelawadee UI"/>
              </a:rPr>
              <a:t>  Triage is the same as for singletons. </a:t>
            </a:r>
            <a:endParaRPr lang="en-US" sz="1950">
              <a:ea typeface="+mn-lt"/>
              <a:cs typeface="+mn-lt"/>
            </a:endParaRPr>
          </a:p>
          <a:p>
            <a:pPr>
              <a:spcBef>
                <a:spcPts val="563"/>
              </a:spcBef>
              <a:buFont typeface="Wingdings" panose="020B0604020202020204" pitchFamily="34" charset="0"/>
              <a:buChar char="q"/>
            </a:pPr>
            <a:r>
              <a:rPr lang="en-US" sz="1950" b="1">
                <a:latin typeface="Leelawadee UI"/>
                <a:cs typeface="Leelawadee UI"/>
              </a:rPr>
              <a:t>&lt;34 weeks of gestation</a:t>
            </a:r>
            <a:r>
              <a:rPr lang="en-US" sz="1950">
                <a:latin typeface="Leelawadee UI"/>
                <a:cs typeface="Leelawadee UI"/>
              </a:rPr>
              <a:t> </a:t>
            </a:r>
            <a:endParaRPr lang="en-US" sz="1950">
              <a:latin typeface="Calibri" panose="020F0502020204030204"/>
              <a:cs typeface="Calibri" panose="020F0502020204030204"/>
            </a:endParaRPr>
          </a:p>
          <a:p>
            <a:pPr marL="385763" indent="-385763">
              <a:spcBef>
                <a:spcPts val="563"/>
              </a:spcBef>
              <a:buAutoNum type="alphaLcParenR"/>
            </a:pPr>
            <a:r>
              <a:rPr lang="en-US" sz="1950">
                <a:latin typeface="Leelawadee UI"/>
                <a:cs typeface="Leelawadee UI"/>
              </a:rPr>
              <a:t>  For women with twin pregnancies &lt;34 weeks with </a:t>
            </a:r>
            <a:r>
              <a:rPr lang="en-US" sz="1950" u="sng">
                <a:latin typeface="Leelawadee UI"/>
                <a:cs typeface="Leelawadee UI"/>
              </a:rPr>
              <a:t>uterine contractions, </a:t>
            </a:r>
            <a:r>
              <a:rPr lang="en-US" sz="1950" b="1" u="sng">
                <a:latin typeface="Leelawadee UI"/>
                <a:cs typeface="Leelawadee UI"/>
              </a:rPr>
              <a:t>cervical dilation ≥3</a:t>
            </a:r>
            <a:r>
              <a:rPr lang="en-US" sz="1950" b="1">
                <a:latin typeface="Leelawadee UI"/>
                <a:cs typeface="Leelawadee UI"/>
              </a:rPr>
              <a:t> cm </a:t>
            </a:r>
            <a:r>
              <a:rPr lang="en-US" sz="1950">
                <a:latin typeface="Leelawadee UI"/>
                <a:cs typeface="Leelawadee UI"/>
              </a:rPr>
              <a:t>supports the diagnosis of PTL </a:t>
            </a:r>
            <a:endParaRPr lang="en-US" sz="1950">
              <a:latin typeface="Calibri" panose="020F0502020204030204"/>
              <a:cs typeface="Calibri" panose="020F0502020204030204"/>
            </a:endParaRPr>
          </a:p>
          <a:p>
            <a:pPr marL="0" indent="0">
              <a:spcBef>
                <a:spcPts val="563"/>
              </a:spcBef>
              <a:buNone/>
            </a:pPr>
            <a:r>
              <a:rPr lang="en-US" sz="1950">
                <a:latin typeface="Leelawadee UI"/>
                <a:cs typeface="Leelawadee UI"/>
              </a:rPr>
              <a:t>  ** further diagnostic evaluation with sonographic measurement of cervical length or laboratory assessment of fetal fibronectin (</a:t>
            </a:r>
            <a:r>
              <a:rPr lang="en-US" sz="1950" err="1">
                <a:latin typeface="Leelawadee UI"/>
                <a:cs typeface="Leelawadee UI"/>
              </a:rPr>
              <a:t>fFN</a:t>
            </a:r>
            <a:r>
              <a:rPr lang="en-US" sz="1950" b="1">
                <a:latin typeface="Leelawadee UI"/>
                <a:cs typeface="Leelawadee UI"/>
              </a:rPr>
              <a:t>) does not </a:t>
            </a:r>
            <a:r>
              <a:rPr lang="en-US" sz="1950">
                <a:latin typeface="Leelawadee UI"/>
                <a:cs typeface="Leelawadee UI"/>
              </a:rPr>
              <a:t>enhance diagnostic accuracy. </a:t>
            </a:r>
            <a:r>
              <a:rPr lang="en-US" sz="1950" b="1">
                <a:latin typeface="Leelawadee UI"/>
                <a:cs typeface="Leelawadee UI"/>
              </a:rPr>
              <a:t>management of preterm labor is initiated</a:t>
            </a:r>
            <a:r>
              <a:rPr lang="en-US" sz="1950">
                <a:latin typeface="Leelawadee UI"/>
                <a:cs typeface="Leelawadee UI"/>
              </a:rPr>
              <a:t>. </a:t>
            </a:r>
            <a:endParaRPr lang="en-US" sz="1950">
              <a:ea typeface="+mn-lt"/>
              <a:cs typeface="+mn-lt"/>
            </a:endParaRPr>
          </a:p>
          <a:p>
            <a:pPr marL="0" indent="0">
              <a:buNone/>
            </a:pPr>
            <a:endParaRPr lang="en-US" sz="1950">
              <a:latin typeface="Calibri" panose="020F0502020204030204"/>
              <a:ea typeface="+mn-lt"/>
              <a:cs typeface="Calibri"/>
            </a:endParaRPr>
          </a:p>
        </p:txBody>
      </p:sp>
    </p:spTree>
    <p:extLst>
      <p:ext uri="{BB962C8B-B14F-4D97-AF65-F5344CB8AC3E}">
        <p14:creationId xmlns:p14="http://schemas.microsoft.com/office/powerpoint/2010/main" val="8835182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857249"/>
            <a:ext cx="9143999" cy="1193057"/>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857250"/>
            <a:ext cx="6086480" cy="1193057"/>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857249"/>
            <a:ext cx="3057524" cy="1193057"/>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857250"/>
            <a:ext cx="8799485"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CDD743-C719-4726-B9DF-10E880E7998C}"/>
              </a:ext>
            </a:extLst>
          </p:cNvPr>
          <p:cNvSpPr>
            <a:spLocks noGrp="1"/>
          </p:cNvSpPr>
          <p:nvPr>
            <p:ph type="title"/>
          </p:nvPr>
        </p:nvSpPr>
        <p:spPr>
          <a:xfrm>
            <a:off x="129117" y="1067571"/>
            <a:ext cx="7421963" cy="775252"/>
          </a:xfrm>
        </p:spPr>
        <p:txBody>
          <a:bodyPr vert="horz" lIns="68580" tIns="34290" rIns="68580" bIns="34290" rtlCol="0" anchor="ctr">
            <a:noAutofit/>
          </a:bodyPr>
          <a:lstStyle/>
          <a:p>
            <a:endParaRPr lang="en-US">
              <a:solidFill>
                <a:schemeClr val="bg1"/>
              </a:solidFill>
              <a:cs typeface="Calibri Light"/>
            </a:endParaRPr>
          </a:p>
          <a:p>
            <a:br>
              <a:rPr lang="en-US" sz="3675" b="1">
                <a:cs typeface="Calibri Light"/>
              </a:rPr>
            </a:br>
            <a:r>
              <a:rPr lang="en-US" sz="3675" b="1">
                <a:solidFill>
                  <a:schemeClr val="bg1"/>
                </a:solidFill>
                <a:cs typeface="Calibri Light"/>
              </a:rPr>
              <a:t>Approach to triage: twin pregnancies</a:t>
            </a:r>
            <a:endParaRPr lang="en-US" sz="3675">
              <a:solidFill>
                <a:schemeClr val="bg1"/>
              </a:solidFill>
              <a:ea typeface="+mj-lt"/>
              <a:cs typeface="+mj-lt"/>
            </a:endParaRPr>
          </a:p>
          <a:p>
            <a:pPr>
              <a:spcBef>
                <a:spcPts val="750"/>
              </a:spcBef>
            </a:pPr>
            <a:endParaRPr lang="en-US" sz="3675">
              <a:solidFill>
                <a:schemeClr val="bg1"/>
              </a:solidFill>
              <a:ea typeface="+mj-lt"/>
              <a:cs typeface="+mj-lt"/>
            </a:endParaRPr>
          </a:p>
          <a:p>
            <a:endParaRPr lang="en-US" sz="3675">
              <a:solidFill>
                <a:schemeClr val="bg1"/>
              </a:solidFill>
              <a:cs typeface="Calibri Light"/>
            </a:endParaRPr>
          </a:p>
        </p:txBody>
      </p:sp>
      <p:sp>
        <p:nvSpPr>
          <p:cNvPr id="3" name="Content Placeholder 2">
            <a:extLst>
              <a:ext uri="{FF2B5EF4-FFF2-40B4-BE49-F238E27FC236}">
                <a16:creationId xmlns:a16="http://schemas.microsoft.com/office/drawing/2014/main" id="{078D1AAA-768D-4356-A92E-9ADC16CC8B99}"/>
              </a:ext>
            </a:extLst>
          </p:cNvPr>
          <p:cNvSpPr>
            <a:spLocks noGrp="1"/>
          </p:cNvSpPr>
          <p:nvPr>
            <p:ph idx="1"/>
          </p:nvPr>
        </p:nvSpPr>
        <p:spPr>
          <a:xfrm>
            <a:off x="234950" y="2278398"/>
            <a:ext cx="8700606" cy="3577435"/>
          </a:xfrm>
        </p:spPr>
        <p:txBody>
          <a:bodyPr vert="horz" lIns="68580" tIns="34290" rIns="68580" bIns="34290" rtlCol="0" anchor="ctr">
            <a:noAutofit/>
          </a:bodyPr>
          <a:lstStyle/>
          <a:p>
            <a:pPr marL="0" indent="0">
              <a:spcBef>
                <a:spcPts val="563"/>
              </a:spcBef>
              <a:buNone/>
            </a:pPr>
            <a:r>
              <a:rPr lang="en-US" sz="1800">
                <a:latin typeface="Leelawadee UI"/>
                <a:cs typeface="Leelawadee UI"/>
              </a:rPr>
              <a:t>b)     The diagnosis of preterm labor is less clear in women </a:t>
            </a:r>
            <a:r>
              <a:rPr lang="en-US" sz="1800" u="sng">
                <a:latin typeface="Leelawadee UI"/>
                <a:cs typeface="Leelawadee UI"/>
              </a:rPr>
              <a:t>with contractions</a:t>
            </a:r>
            <a:r>
              <a:rPr lang="en-US" sz="1800" b="1" u="sng">
                <a:latin typeface="Leelawadee UI"/>
                <a:cs typeface="Leelawadee UI"/>
              </a:rPr>
              <a:t>, cervical dilation &lt;3</a:t>
            </a:r>
            <a:r>
              <a:rPr lang="en-US" sz="1800" b="1">
                <a:latin typeface="Leelawadee UI"/>
                <a:cs typeface="Leelawadee UI"/>
              </a:rPr>
              <a:t> cm</a:t>
            </a:r>
            <a:r>
              <a:rPr lang="en-US" sz="1800">
                <a:latin typeface="Leelawadee UI"/>
                <a:cs typeface="Leelawadee UI"/>
              </a:rPr>
              <a:t>, and intact membranes, so TVUS measurement of cervical length is obtained:</a:t>
            </a:r>
            <a:endParaRPr lang="en-US" sz="1800">
              <a:ea typeface="+mn-lt"/>
              <a:cs typeface="+mn-lt"/>
            </a:endParaRPr>
          </a:p>
          <a:p>
            <a:pPr marL="0" indent="0">
              <a:spcBef>
                <a:spcPts val="563"/>
              </a:spcBef>
              <a:buNone/>
            </a:pPr>
            <a:r>
              <a:rPr lang="en-US" sz="1800">
                <a:latin typeface="Leelawadee UI"/>
                <a:cs typeface="Leelawadee UI"/>
              </a:rPr>
              <a:t>●</a:t>
            </a:r>
            <a:r>
              <a:rPr lang="en-US" sz="1800" b="1">
                <a:solidFill>
                  <a:schemeClr val="accent5">
                    <a:lumMod val="75000"/>
                  </a:schemeClr>
                </a:solidFill>
                <a:latin typeface="Leelawadee UI"/>
                <a:cs typeface="Leelawadee UI"/>
              </a:rPr>
              <a:t>cervical length &gt;35 mm </a:t>
            </a:r>
            <a:r>
              <a:rPr lang="en-US" sz="1800">
                <a:latin typeface="Leelawadee UI"/>
                <a:cs typeface="Leelawadee UI"/>
              </a:rPr>
              <a:t>and no cervical change on digital examination after a 4-6 hour period of observation are at low risk for preterm delivery, and can be </a:t>
            </a:r>
            <a:r>
              <a:rPr lang="en-US" sz="1800" b="1">
                <a:latin typeface="Leelawadee UI"/>
                <a:cs typeface="Leelawadee UI"/>
              </a:rPr>
              <a:t>discharged</a:t>
            </a:r>
            <a:r>
              <a:rPr lang="en-US" sz="1800">
                <a:latin typeface="Leelawadee UI"/>
                <a:cs typeface="Leelawadee UI"/>
              </a:rPr>
              <a:t> home, as long as a) fetal well-being is confirmed,  b) maternal status is stable, and there are no additional maternal concerns.</a:t>
            </a:r>
            <a:endParaRPr lang="en-US" sz="1800">
              <a:ea typeface="+mn-lt"/>
              <a:cs typeface="+mn-lt"/>
            </a:endParaRPr>
          </a:p>
          <a:p>
            <a:pPr marL="0" indent="0">
              <a:spcBef>
                <a:spcPts val="563"/>
              </a:spcBef>
              <a:buNone/>
            </a:pPr>
            <a:r>
              <a:rPr lang="en-US" sz="1800">
                <a:latin typeface="Leelawadee UI"/>
                <a:cs typeface="Leelawadee UI"/>
              </a:rPr>
              <a:t>●</a:t>
            </a:r>
            <a:r>
              <a:rPr lang="en-US" sz="1800" b="1">
                <a:solidFill>
                  <a:schemeClr val="accent5">
                    <a:lumMod val="75000"/>
                  </a:schemeClr>
                </a:solidFill>
                <a:latin typeface="Leelawadee UI"/>
                <a:cs typeface="Leelawadee UI"/>
              </a:rPr>
              <a:t>cervical length &lt;25 mm</a:t>
            </a:r>
            <a:r>
              <a:rPr lang="en-US" sz="1800" b="1">
                <a:latin typeface="Leelawadee UI"/>
                <a:cs typeface="Leelawadee UI"/>
              </a:rPr>
              <a:t> </a:t>
            </a:r>
            <a:r>
              <a:rPr lang="en-US" sz="1800">
                <a:latin typeface="Leelawadee UI"/>
                <a:cs typeface="Leelawadee UI"/>
              </a:rPr>
              <a:t>are at high risk of preterm delivery; therefore, we begin </a:t>
            </a:r>
            <a:r>
              <a:rPr lang="en-US" sz="1800" b="1">
                <a:latin typeface="Leelawadee UI"/>
                <a:cs typeface="Leelawadee UI"/>
              </a:rPr>
              <a:t>interventions</a:t>
            </a:r>
            <a:r>
              <a:rPr lang="en-US" sz="1800">
                <a:latin typeface="Leelawadee UI"/>
                <a:cs typeface="Leelawadee UI"/>
              </a:rPr>
              <a:t> to reduce morbidity associated with preterm birth. </a:t>
            </a:r>
            <a:endParaRPr lang="en-US" sz="1800">
              <a:ea typeface="+mn-lt"/>
              <a:cs typeface="+mn-lt"/>
            </a:endParaRPr>
          </a:p>
          <a:p>
            <a:pPr marL="0" indent="0">
              <a:spcBef>
                <a:spcPts val="563"/>
              </a:spcBef>
              <a:buNone/>
            </a:pPr>
            <a:r>
              <a:rPr lang="en-US" sz="1800">
                <a:latin typeface="Leelawadee UI"/>
                <a:cs typeface="Leelawadee UI"/>
              </a:rPr>
              <a:t>● </a:t>
            </a:r>
            <a:r>
              <a:rPr lang="en-US" sz="1800" b="1">
                <a:solidFill>
                  <a:schemeClr val="accent5">
                    <a:lumMod val="75000"/>
                  </a:schemeClr>
                </a:solidFill>
                <a:latin typeface="Leelawadee UI"/>
                <a:cs typeface="Leelawadee UI"/>
              </a:rPr>
              <a:t>cervical length 25 to 35 mm</a:t>
            </a:r>
            <a:r>
              <a:rPr lang="en-US" sz="1800" b="1">
                <a:latin typeface="Leelawadee UI"/>
                <a:cs typeface="Leelawadee UI"/>
              </a:rPr>
              <a:t> on TVUS </a:t>
            </a:r>
            <a:r>
              <a:rPr lang="en-US" sz="1800" b="1" u="sng">
                <a:latin typeface="Leelawadee UI"/>
                <a:cs typeface="Leelawadee UI"/>
              </a:rPr>
              <a:t>undergo</a:t>
            </a:r>
            <a:r>
              <a:rPr lang="en-US" sz="1800" b="1" u="sng">
                <a:solidFill>
                  <a:srgbClr val="002060"/>
                </a:solidFill>
                <a:latin typeface="Leelawadee UI"/>
                <a:cs typeface="Leelawadee UI"/>
              </a:rPr>
              <a:t> fFN </a:t>
            </a:r>
            <a:r>
              <a:rPr lang="en-US" sz="1800">
                <a:latin typeface="Leelawadee UI"/>
                <a:cs typeface="Leelawadee UI"/>
              </a:rPr>
              <a:t>testing :</a:t>
            </a:r>
            <a:endParaRPr lang="en-US" sz="1800">
              <a:ea typeface="+mn-lt"/>
              <a:cs typeface="+mn-lt"/>
            </a:endParaRPr>
          </a:p>
          <a:p>
            <a:pPr marL="0" indent="0">
              <a:spcBef>
                <a:spcPts val="563"/>
              </a:spcBef>
              <a:buNone/>
            </a:pPr>
            <a:r>
              <a:rPr lang="en-US" sz="1800" b="1">
                <a:latin typeface="Leelawadee UI"/>
                <a:cs typeface="Leelawadee UI"/>
              </a:rPr>
              <a:t> </a:t>
            </a:r>
            <a:r>
              <a:rPr lang="en-US" sz="1800" b="1">
                <a:solidFill>
                  <a:srgbClr val="002060"/>
                </a:solidFill>
                <a:latin typeface="Leelawadee UI"/>
                <a:cs typeface="Leelawadee UI"/>
              </a:rPr>
              <a:t>If the test is positive,</a:t>
            </a:r>
            <a:r>
              <a:rPr lang="en-US" sz="1800" b="1">
                <a:latin typeface="Leelawadee UI"/>
                <a:cs typeface="Leelawadee UI"/>
              </a:rPr>
              <a:t> </a:t>
            </a:r>
            <a:r>
              <a:rPr lang="en-US" sz="1800">
                <a:latin typeface="Leelawadee UI"/>
                <a:cs typeface="Leelawadee UI"/>
              </a:rPr>
              <a:t>we begin interventions to reduce morbidity associated with preterm birth . </a:t>
            </a:r>
            <a:endParaRPr lang="en-US" sz="1800">
              <a:ea typeface="+mn-lt"/>
              <a:cs typeface="+mn-lt"/>
            </a:endParaRPr>
          </a:p>
          <a:p>
            <a:pPr marL="0" indent="0">
              <a:spcBef>
                <a:spcPts val="563"/>
              </a:spcBef>
              <a:buNone/>
            </a:pPr>
            <a:r>
              <a:rPr lang="en-US" sz="1800" b="1">
                <a:solidFill>
                  <a:srgbClr val="002060"/>
                </a:solidFill>
                <a:latin typeface="Leelawadee UI"/>
                <a:cs typeface="Leelawadee UI"/>
              </a:rPr>
              <a:t>If the test is negative,</a:t>
            </a:r>
            <a:r>
              <a:rPr lang="en-US" sz="1800">
                <a:latin typeface="Leelawadee UI"/>
                <a:cs typeface="Leelawadee UI"/>
              </a:rPr>
              <a:t> we discharge the patient after a 6- to 12-hour period of observation</a:t>
            </a:r>
            <a:endParaRPr lang="en-US" sz="1800">
              <a:cs typeface="Calibri"/>
            </a:endParaRPr>
          </a:p>
        </p:txBody>
      </p:sp>
    </p:spTree>
    <p:extLst>
      <p:ext uri="{BB962C8B-B14F-4D97-AF65-F5344CB8AC3E}">
        <p14:creationId xmlns:p14="http://schemas.microsoft.com/office/powerpoint/2010/main" val="2463978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A9C187-A3FB-4BF1-9A67-EB63CBB50059}"/>
              </a:ext>
            </a:extLst>
          </p:cNvPr>
          <p:cNvSpPr>
            <a:spLocks noGrp="1"/>
          </p:cNvSpPr>
          <p:nvPr>
            <p:ph type="title"/>
          </p:nvPr>
        </p:nvSpPr>
        <p:spPr>
          <a:xfrm>
            <a:off x="515126" y="1722430"/>
            <a:ext cx="2400300" cy="3345872"/>
          </a:xfrm>
        </p:spPr>
        <p:txBody>
          <a:bodyPr>
            <a:normAutofit fontScale="90000"/>
          </a:bodyPr>
          <a:lstStyle/>
          <a:p>
            <a:r>
              <a:rPr lang="en-US">
                <a:solidFill>
                  <a:srgbClr val="FFFFFF"/>
                </a:solidFill>
                <a:latin typeface="Calibri"/>
                <a:cs typeface="Calibri"/>
              </a:rPr>
              <a:t>INITIAL TREATMENT OF WOMEN WITH PRETERM LABOR &lt;34 WEEKS</a:t>
            </a:r>
            <a:endParaRPr lang="en-US">
              <a:solidFill>
                <a:srgbClr val="FFFFFF"/>
              </a:solidFill>
            </a:endParaRPr>
          </a:p>
        </p:txBody>
      </p:sp>
      <p:sp>
        <p:nvSpPr>
          <p:cNvPr id="3" name="Content Placeholder 2">
            <a:extLst>
              <a:ext uri="{FF2B5EF4-FFF2-40B4-BE49-F238E27FC236}">
                <a16:creationId xmlns:a16="http://schemas.microsoft.com/office/drawing/2014/main" id="{A0460E73-10C7-430E-9A14-BDF6E9B9DE36}"/>
              </a:ext>
            </a:extLst>
          </p:cNvPr>
          <p:cNvSpPr>
            <a:spLocks noGrp="1"/>
          </p:cNvSpPr>
          <p:nvPr>
            <p:ph idx="1"/>
          </p:nvPr>
        </p:nvSpPr>
        <p:spPr>
          <a:xfrm>
            <a:off x="3134399" y="856258"/>
            <a:ext cx="6015950" cy="5141714"/>
          </a:xfrm>
        </p:spPr>
        <p:txBody>
          <a:bodyPr vert="horz" lIns="68580" tIns="34290" rIns="68580" bIns="34290" rtlCol="0" anchor="ctr">
            <a:normAutofit/>
          </a:bodyPr>
          <a:lstStyle/>
          <a:p>
            <a:pPr>
              <a:spcBef>
                <a:spcPts val="563"/>
              </a:spcBef>
              <a:buFont typeface="Wingdings" panose="020B0604020202020204" pitchFamily="34" charset="0"/>
              <a:buChar char="v"/>
            </a:pPr>
            <a:r>
              <a:rPr lang="en-US" sz="1350" b="1">
                <a:latin typeface="Leelawadee UI"/>
                <a:cs typeface="Leelawadee UI"/>
              </a:rPr>
              <a:t>Antenatal steroids to promote fetal lung maturity </a:t>
            </a:r>
            <a:r>
              <a:rPr lang="en-US" sz="1350">
                <a:latin typeface="Leelawadee UI"/>
                <a:cs typeface="Leelawadee UI"/>
              </a:rPr>
              <a:t>; Women at</a:t>
            </a:r>
            <a:r>
              <a:rPr lang="en-US" sz="1350" b="1">
                <a:latin typeface="Leelawadee UI"/>
                <a:cs typeface="Leelawadee UI"/>
              </a:rPr>
              <a:t> 23+0 to 33+6 </a:t>
            </a:r>
            <a:r>
              <a:rPr lang="en-US" sz="1350">
                <a:latin typeface="Leelawadee UI"/>
                <a:cs typeface="Leelawadee UI"/>
              </a:rPr>
              <a:t>weeks of gestation at increased risk for preterm birth in the next 7 days should receive an initial single course of antenatal corticosteroids to reduce neonatal morbidity and mortality if preterm delivery occurs. Current recommendations for antenatal steroids  are:</a:t>
            </a:r>
            <a:endParaRPr lang="en-US" sz="1350">
              <a:ea typeface="+mn-lt"/>
              <a:cs typeface="+mn-lt"/>
            </a:endParaRPr>
          </a:p>
          <a:p>
            <a:pPr>
              <a:spcBef>
                <a:spcPts val="563"/>
              </a:spcBef>
              <a:buFont typeface="Wingdings,Sans-Serif" panose="020B0604020202020204" pitchFamily="34" charset="0"/>
              <a:buChar char="§"/>
            </a:pPr>
            <a:r>
              <a:rPr lang="en-US" sz="1350" b="1">
                <a:latin typeface="Leelawadee UI"/>
                <a:cs typeface="Leelawadee UI"/>
              </a:rPr>
              <a:t>Betamethasone 12 mg IM ;2 doses 24 hours apart.</a:t>
            </a:r>
            <a:endParaRPr lang="en-US" sz="1350">
              <a:ea typeface="+mn-lt"/>
              <a:cs typeface="+mn-lt"/>
            </a:endParaRPr>
          </a:p>
          <a:p>
            <a:pPr>
              <a:spcBef>
                <a:spcPts val="563"/>
              </a:spcBef>
              <a:buFont typeface="Wingdings,Sans-Serif" panose="020B0604020202020204" pitchFamily="34" charset="0"/>
              <a:buChar char="§"/>
            </a:pPr>
            <a:r>
              <a:rPr lang="en-US" sz="1350" b="1">
                <a:latin typeface="Leelawadee UI"/>
                <a:cs typeface="Leelawadee UI"/>
              </a:rPr>
              <a:t>Dexamethasone 6 mg IM ;4 doses 12 hours apart.</a:t>
            </a:r>
            <a:endParaRPr lang="en-US" sz="1350">
              <a:ea typeface="+mn-lt"/>
              <a:cs typeface="+mn-lt"/>
            </a:endParaRPr>
          </a:p>
          <a:p>
            <a:pPr>
              <a:spcBef>
                <a:spcPts val="563"/>
              </a:spcBef>
            </a:pPr>
            <a:endParaRPr lang="en-US" sz="1350">
              <a:ea typeface="+mn-lt"/>
              <a:cs typeface="+mn-lt"/>
            </a:endParaRPr>
          </a:p>
          <a:p>
            <a:pPr>
              <a:spcBef>
                <a:spcPts val="563"/>
              </a:spcBef>
              <a:buFont typeface="Wingdings" panose="020B0604020202020204" pitchFamily="34" charset="0"/>
              <a:buChar char="v"/>
            </a:pPr>
            <a:r>
              <a:rPr lang="en-US" sz="1350" b="1">
                <a:latin typeface="Leelawadee UI"/>
                <a:cs typeface="Leelawadee UI"/>
              </a:rPr>
              <a:t>Tocolytic drugs </a:t>
            </a:r>
            <a:r>
              <a:rPr lang="en-US" sz="1350">
                <a:latin typeface="Leelawadee UI"/>
                <a:cs typeface="Leelawadee UI"/>
              </a:rPr>
              <a:t>for up to 48 hours to delay delivery so that </a:t>
            </a:r>
            <a:r>
              <a:rPr lang="en-US" sz="1350" b="1">
                <a:latin typeface="Leelawadee UI"/>
                <a:cs typeface="Leelawadee UI"/>
              </a:rPr>
              <a:t>betamethasone</a:t>
            </a:r>
            <a:r>
              <a:rPr lang="en-US" sz="1350">
                <a:latin typeface="Leelawadee UI"/>
                <a:cs typeface="Leelawadee UI"/>
              </a:rPr>
              <a:t> given to the mother can achieve its maximum fetal effect.</a:t>
            </a:r>
            <a:endParaRPr lang="en-US" sz="1350">
              <a:ea typeface="+mn-lt"/>
              <a:cs typeface="+mn-lt"/>
            </a:endParaRPr>
          </a:p>
          <a:p>
            <a:pPr>
              <a:spcBef>
                <a:spcPts val="563"/>
              </a:spcBef>
              <a:buFont typeface="Wingdings" panose="020B0604020202020204" pitchFamily="34" charset="0"/>
              <a:buChar char="v"/>
            </a:pPr>
            <a:r>
              <a:rPr lang="en-US" sz="1350" b="1">
                <a:latin typeface="Leelawadee UI"/>
                <a:cs typeface="Leelawadee UI"/>
              </a:rPr>
              <a:t>Magnesium</a:t>
            </a:r>
            <a:r>
              <a:rPr lang="en-US" sz="1350" b="1" u="sng">
                <a:latin typeface="Leelawadee UI"/>
                <a:cs typeface="Leelawadee UI"/>
              </a:rPr>
              <a:t> </a:t>
            </a:r>
            <a:r>
              <a:rPr lang="en-US" sz="1350" b="1">
                <a:latin typeface="Leelawadee UI"/>
                <a:cs typeface="Leelawadee UI"/>
              </a:rPr>
              <a:t>sulfate</a:t>
            </a:r>
            <a:r>
              <a:rPr lang="en-US" sz="1350">
                <a:latin typeface="Leelawadee UI"/>
                <a:cs typeface="Leelawadee UI"/>
              </a:rPr>
              <a:t> for pregnancies at </a:t>
            </a:r>
            <a:r>
              <a:rPr lang="en-US" sz="1350" b="1">
                <a:latin typeface="Leelawadee UI"/>
                <a:cs typeface="Leelawadee UI"/>
              </a:rPr>
              <a:t>24 to 32 </a:t>
            </a:r>
            <a:r>
              <a:rPr lang="en-US" sz="1350">
                <a:latin typeface="Leelawadee UI"/>
                <a:cs typeface="Leelawadee UI"/>
              </a:rPr>
              <a:t>weeks of gestation. In utero exposure to magnesium sulfate provides </a:t>
            </a:r>
            <a:r>
              <a:rPr lang="en-US" sz="1350" b="1">
                <a:latin typeface="Leelawadee UI"/>
                <a:cs typeface="Leelawadee UI"/>
              </a:rPr>
              <a:t>neuroprotection</a:t>
            </a:r>
            <a:r>
              <a:rPr lang="en-US" sz="1350">
                <a:latin typeface="Leelawadee UI"/>
                <a:cs typeface="Leelawadee UI"/>
              </a:rPr>
              <a:t> against cerebral palsy and other types of severe motor dysfunction in offspring born preterm.</a:t>
            </a:r>
            <a:endParaRPr lang="en-US" sz="1350">
              <a:ea typeface="+mn-lt"/>
              <a:cs typeface="+mn-lt"/>
            </a:endParaRPr>
          </a:p>
          <a:p>
            <a:pPr>
              <a:spcBef>
                <a:spcPts val="563"/>
              </a:spcBef>
              <a:buFont typeface="Wingdings" panose="020B0604020202020204" pitchFamily="34" charset="0"/>
              <a:buChar char="v"/>
            </a:pPr>
            <a:r>
              <a:rPr lang="en-US" sz="1350" b="1">
                <a:latin typeface="Leelawadee UI"/>
                <a:cs typeface="Leelawadee UI"/>
              </a:rPr>
              <a:t>Antibiotics</a:t>
            </a:r>
            <a:r>
              <a:rPr lang="en-US" sz="1350">
                <a:latin typeface="Leelawadee UI"/>
                <a:cs typeface="Leelawadee UI"/>
              </a:rPr>
              <a:t> for GBS chemoprophylaxis (erythromycin until culture indicates otherwise)</a:t>
            </a:r>
            <a:endParaRPr lang="en-US" sz="1350">
              <a:ea typeface="+mn-lt"/>
              <a:cs typeface="+mn-lt"/>
            </a:endParaRPr>
          </a:p>
          <a:p>
            <a:pPr>
              <a:spcBef>
                <a:spcPts val="563"/>
              </a:spcBef>
              <a:buFont typeface="Courier New" panose="020B0604020202020204" pitchFamily="34" charset="0"/>
              <a:buChar char="o"/>
            </a:pPr>
            <a:r>
              <a:rPr lang="en-US" sz="1350" b="1">
                <a:latin typeface="Leelawadee UI"/>
                <a:cs typeface="Leelawadee UI"/>
              </a:rPr>
              <a:t>Antibiotic therapy has no role in the treatment of acute preterm labor in the absence of a documented infection or GBS prophylaxis </a:t>
            </a:r>
            <a:endParaRPr lang="en-US" sz="1350">
              <a:ea typeface="+mn-lt"/>
              <a:cs typeface="+mn-lt"/>
            </a:endParaRPr>
          </a:p>
          <a:p>
            <a:pPr>
              <a:spcBef>
                <a:spcPts val="563"/>
              </a:spcBef>
              <a:buFont typeface="Courier New" panose="020B0604020202020204" pitchFamily="34" charset="0"/>
              <a:buChar char="o"/>
            </a:pPr>
            <a:r>
              <a:rPr lang="en-US" sz="1350" b="1">
                <a:latin typeface="Leelawadee UI"/>
                <a:cs typeface="Leelawadee UI"/>
              </a:rPr>
              <a:t>Progesterone supplementation has no role in the treatment of acute preterm labor.</a:t>
            </a:r>
            <a:endParaRPr lang="en-US" sz="1350">
              <a:cs typeface="Calibri" panose="020F0502020204030204"/>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2" y="2698860"/>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43172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857249"/>
            <a:ext cx="9143999" cy="1193057"/>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857250"/>
            <a:ext cx="6086480" cy="1193057"/>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857249"/>
            <a:ext cx="3057524" cy="1193057"/>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857250"/>
            <a:ext cx="8799485"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43192C-CE30-444F-BC6A-7346C62B5740}"/>
              </a:ext>
            </a:extLst>
          </p:cNvPr>
          <p:cNvSpPr>
            <a:spLocks noGrp="1"/>
          </p:cNvSpPr>
          <p:nvPr>
            <p:ph type="title"/>
          </p:nvPr>
        </p:nvSpPr>
        <p:spPr>
          <a:xfrm>
            <a:off x="1028700" y="1078154"/>
            <a:ext cx="7421963" cy="775252"/>
          </a:xfrm>
        </p:spPr>
        <p:txBody>
          <a:bodyPr>
            <a:normAutofit/>
          </a:bodyPr>
          <a:lstStyle/>
          <a:p>
            <a:r>
              <a:rPr lang="en-US" sz="2775">
                <a:solidFill>
                  <a:srgbClr val="FFFFFF"/>
                </a:solidFill>
                <a:latin typeface="Calibri"/>
                <a:cs typeface="Calibri"/>
              </a:rPr>
              <a:t>The major goals of treatment of acute PTL are to:</a:t>
            </a:r>
            <a:endParaRPr lang="en-US" sz="2775">
              <a:solidFill>
                <a:srgbClr val="FFFFFF"/>
              </a:solidFill>
            </a:endParaRPr>
          </a:p>
        </p:txBody>
      </p:sp>
      <p:sp>
        <p:nvSpPr>
          <p:cNvPr id="3" name="Content Placeholder 2">
            <a:extLst>
              <a:ext uri="{FF2B5EF4-FFF2-40B4-BE49-F238E27FC236}">
                <a16:creationId xmlns:a16="http://schemas.microsoft.com/office/drawing/2014/main" id="{6FF056E6-2103-458A-9246-C3D5BFBAE8FF}"/>
              </a:ext>
            </a:extLst>
          </p:cNvPr>
          <p:cNvSpPr>
            <a:spLocks noGrp="1"/>
          </p:cNvSpPr>
          <p:nvPr>
            <p:ph idx="1"/>
          </p:nvPr>
        </p:nvSpPr>
        <p:spPr>
          <a:xfrm>
            <a:off x="351065" y="2130535"/>
            <a:ext cx="8525829" cy="3725903"/>
          </a:xfrm>
        </p:spPr>
        <p:txBody>
          <a:bodyPr vert="horz" lIns="68580" tIns="34290" rIns="68580" bIns="34290" rtlCol="0" anchor="ctr">
            <a:noAutofit/>
          </a:bodyPr>
          <a:lstStyle/>
          <a:p>
            <a:pPr>
              <a:spcBef>
                <a:spcPts val="563"/>
              </a:spcBef>
              <a:buFont typeface="Wingdings" panose="020B0604020202020204" pitchFamily="34" charset="0"/>
              <a:buChar char="Ø"/>
            </a:pPr>
            <a:endParaRPr lang="en-US" sz="1500" dirty="0">
              <a:ea typeface="+mn-lt"/>
              <a:cs typeface="+mn-lt"/>
            </a:endParaRPr>
          </a:p>
          <a:p>
            <a:pPr>
              <a:spcBef>
                <a:spcPts val="563"/>
              </a:spcBef>
              <a:buFont typeface="Wingdings" panose="020B0604020202020204" pitchFamily="34" charset="0"/>
              <a:buChar char="Ø"/>
            </a:pPr>
            <a:r>
              <a:rPr lang="en-US" sz="1500" b="1" dirty="0">
                <a:latin typeface="Arial"/>
                <a:cs typeface="Arial"/>
              </a:rPr>
              <a:t>Delay</a:t>
            </a:r>
            <a:r>
              <a:rPr lang="en-US" sz="1500" dirty="0">
                <a:latin typeface="Arial"/>
                <a:cs typeface="Arial"/>
              </a:rPr>
              <a:t> delivery by at least 48 hours (when safe to do so) so that antenatal corticosteroids (primary or rescue) administered to the mother have time to achieve their maximum fetal/neonatal effects</a:t>
            </a:r>
            <a:endParaRPr lang="en-US" sz="1500">
              <a:latin typeface="Calibri" panose="020F0502020204030204"/>
              <a:cs typeface="Calibri" panose="020F0502020204030204"/>
            </a:endParaRPr>
          </a:p>
          <a:p>
            <a:pPr>
              <a:spcBef>
                <a:spcPts val="563"/>
              </a:spcBef>
              <a:buFont typeface="Wingdings" panose="020B0604020202020204" pitchFamily="34" charset="0"/>
              <a:buChar char="Ø"/>
            </a:pPr>
            <a:r>
              <a:rPr lang="en-US" sz="1500" dirty="0">
                <a:latin typeface="Arial"/>
                <a:cs typeface="Arial"/>
              </a:rPr>
              <a:t>   Antenatal  administration of </a:t>
            </a:r>
            <a:r>
              <a:rPr lang="en-US" sz="1500" b="1" dirty="0">
                <a:latin typeface="Arial"/>
                <a:cs typeface="Arial"/>
              </a:rPr>
              <a:t>betamethasone</a:t>
            </a:r>
            <a:r>
              <a:rPr lang="en-US" sz="1500" dirty="0">
                <a:latin typeface="Arial"/>
                <a:cs typeface="Arial"/>
              </a:rPr>
              <a:t> reduces the risk </a:t>
            </a:r>
            <a:r>
              <a:rPr lang="en-US" sz="1500" b="1" dirty="0">
                <a:latin typeface="Arial"/>
                <a:cs typeface="Arial"/>
              </a:rPr>
              <a:t>of neonatal death, respiratory distress syndrome, intraventricular hemorrhage, and necrotizing enterocolitis in preterm neonates.</a:t>
            </a:r>
            <a:endParaRPr lang="en-US" sz="1500" dirty="0">
              <a:ea typeface="+mn-lt"/>
              <a:cs typeface="+mn-lt"/>
            </a:endParaRPr>
          </a:p>
          <a:p>
            <a:pPr>
              <a:spcBef>
                <a:spcPts val="563"/>
              </a:spcBef>
              <a:buFont typeface="Wingdings" panose="020B0604020202020204" pitchFamily="34" charset="0"/>
              <a:buChar char="Ø"/>
            </a:pPr>
            <a:r>
              <a:rPr lang="en-US" sz="1500" dirty="0">
                <a:latin typeface="Arial"/>
                <a:cs typeface="Arial"/>
              </a:rPr>
              <a:t>Provide </a:t>
            </a:r>
            <a:r>
              <a:rPr lang="en-US" sz="1500" b="1" dirty="0">
                <a:latin typeface="Arial"/>
                <a:cs typeface="Arial"/>
              </a:rPr>
              <a:t>time for safe transport </a:t>
            </a:r>
            <a:r>
              <a:rPr lang="en-US" sz="1500" dirty="0">
                <a:latin typeface="Arial"/>
                <a:cs typeface="Arial"/>
              </a:rPr>
              <a:t>of the mother, if indicated, to a facility for neonatal care if she delivers preterm. In utero transport </a:t>
            </a:r>
            <a:r>
              <a:rPr lang="en-US" sz="1500" b="1" dirty="0">
                <a:latin typeface="Arial"/>
                <a:cs typeface="Arial"/>
              </a:rPr>
              <a:t>avoids</a:t>
            </a:r>
            <a:r>
              <a:rPr lang="en-US" sz="1500" dirty="0">
                <a:latin typeface="Arial"/>
                <a:cs typeface="Arial"/>
              </a:rPr>
              <a:t> the possibility that the mother and infant will be </a:t>
            </a:r>
            <a:r>
              <a:rPr lang="en-US" sz="1500" b="1" dirty="0">
                <a:latin typeface="Arial"/>
                <a:cs typeface="Arial"/>
              </a:rPr>
              <a:t>separated</a:t>
            </a:r>
            <a:r>
              <a:rPr lang="en-US" sz="1500" dirty="0">
                <a:latin typeface="Arial"/>
                <a:cs typeface="Arial"/>
              </a:rPr>
              <a:t> in the first few hours/days of life. </a:t>
            </a:r>
            <a:endParaRPr lang="en-US" sz="1500" dirty="0">
              <a:ea typeface="+mn-lt"/>
              <a:cs typeface="+mn-lt"/>
            </a:endParaRPr>
          </a:p>
          <a:p>
            <a:pPr>
              <a:spcBef>
                <a:spcPts val="563"/>
              </a:spcBef>
              <a:buFont typeface="Wingdings" panose="020B0604020202020204" pitchFamily="34" charset="0"/>
              <a:buChar char="Ø"/>
            </a:pPr>
            <a:r>
              <a:rPr lang="en-US" sz="1500" b="1" dirty="0">
                <a:latin typeface="Arial"/>
                <a:cs typeface="Arial"/>
              </a:rPr>
              <a:t>Prolong</a:t>
            </a:r>
            <a:r>
              <a:rPr lang="en-US" sz="1500" dirty="0">
                <a:latin typeface="Arial"/>
                <a:cs typeface="Arial"/>
              </a:rPr>
              <a:t> pregnancy  when underlying, </a:t>
            </a:r>
            <a:r>
              <a:rPr lang="en-US" sz="1500" b="1" dirty="0">
                <a:latin typeface="Arial"/>
                <a:cs typeface="Arial"/>
              </a:rPr>
              <a:t>self-limited conditions that can cause labor, such as pyelonephritis or abdominal surgery, are present but unlikely to cause recurrent preterm labor</a:t>
            </a:r>
            <a:r>
              <a:rPr lang="en-US" sz="1500" dirty="0">
                <a:latin typeface="Arial"/>
                <a:cs typeface="Arial"/>
              </a:rPr>
              <a:t>.</a:t>
            </a:r>
            <a:endParaRPr lang="en-US" sz="1500" dirty="0">
              <a:ea typeface="+mn-lt"/>
              <a:cs typeface="+mn-lt"/>
            </a:endParaRPr>
          </a:p>
          <a:p>
            <a:pPr>
              <a:spcBef>
                <a:spcPts val="563"/>
              </a:spcBef>
              <a:buFont typeface="Wingdings" panose="020B0604020202020204" pitchFamily="34" charset="0"/>
              <a:buChar char="Ø"/>
            </a:pPr>
            <a:r>
              <a:rPr lang="en-US" sz="1500" dirty="0">
                <a:latin typeface="Arial"/>
                <a:cs typeface="Arial"/>
              </a:rPr>
              <a:t>In addition, administer </a:t>
            </a:r>
            <a:r>
              <a:rPr lang="en-US" sz="1500" b="1" dirty="0">
                <a:latin typeface="Arial"/>
                <a:cs typeface="Arial"/>
              </a:rPr>
              <a:t>tocolytics</a:t>
            </a:r>
            <a:r>
              <a:rPr lang="en-US" sz="1500" dirty="0">
                <a:latin typeface="Arial"/>
                <a:cs typeface="Arial"/>
              </a:rPr>
              <a:t> to women with </a:t>
            </a:r>
            <a:r>
              <a:rPr lang="en-US" sz="1500" b="1" dirty="0">
                <a:latin typeface="Arial"/>
                <a:cs typeface="Arial"/>
              </a:rPr>
              <a:t>recurrent PTL </a:t>
            </a:r>
            <a:r>
              <a:rPr lang="en-US" sz="1500" dirty="0">
                <a:latin typeface="Arial"/>
                <a:cs typeface="Arial"/>
              </a:rPr>
              <a:t>before 34 weeks to prolong gestation is unnecessary, even when another course of corticosteroid therapy or maternal transfer is needed.</a:t>
            </a:r>
            <a:endParaRPr lang="en-US" sz="1500" dirty="0">
              <a:ea typeface="+mn-lt"/>
              <a:cs typeface="+mn-lt"/>
            </a:endParaRPr>
          </a:p>
          <a:p>
            <a:pPr>
              <a:buFont typeface="Wingdings" panose="020B0604020202020204" pitchFamily="34" charset="0"/>
              <a:buChar char="Ø"/>
            </a:pPr>
            <a:endParaRPr lang="en-US" sz="1500" dirty="0">
              <a:cs typeface="Calibri"/>
            </a:endParaRPr>
          </a:p>
        </p:txBody>
      </p:sp>
    </p:spTree>
    <p:extLst>
      <p:ext uri="{BB962C8B-B14F-4D97-AF65-F5344CB8AC3E}">
        <p14:creationId xmlns:p14="http://schemas.microsoft.com/office/powerpoint/2010/main" val="19867815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C082C8-8A2C-4BA0-8694-0AA84AFBD797}"/>
              </a:ext>
            </a:extLst>
          </p:cNvPr>
          <p:cNvSpPr>
            <a:spLocks noGrp="1"/>
          </p:cNvSpPr>
          <p:nvPr>
            <p:ph type="title"/>
          </p:nvPr>
        </p:nvSpPr>
        <p:spPr>
          <a:xfrm>
            <a:off x="715086" y="1506805"/>
            <a:ext cx="7375161" cy="800102"/>
          </a:xfrm>
        </p:spPr>
        <p:txBody>
          <a:bodyPr anchor="b">
            <a:normAutofit/>
          </a:bodyPr>
          <a:lstStyle/>
          <a:p>
            <a:r>
              <a:rPr lang="en-US" sz="4950">
                <a:solidFill>
                  <a:schemeClr val="tx2"/>
                </a:solidFill>
                <a:latin typeface="Calibri"/>
                <a:cs typeface="Calibri"/>
              </a:rPr>
              <a:t>EFFICACY </a:t>
            </a:r>
            <a:endParaRPr lang="en-US" sz="4950">
              <a:solidFill>
                <a:schemeClr val="tx2"/>
              </a:solidFill>
              <a:cs typeface="Calibri Light"/>
            </a:endParaRPr>
          </a:p>
        </p:txBody>
      </p:sp>
      <p:sp>
        <p:nvSpPr>
          <p:cNvPr id="3" name="Content Placeholder 2">
            <a:extLst>
              <a:ext uri="{FF2B5EF4-FFF2-40B4-BE49-F238E27FC236}">
                <a16:creationId xmlns:a16="http://schemas.microsoft.com/office/drawing/2014/main" id="{45B753CE-B124-4BCB-AAA5-E8D06EF68DCB}"/>
              </a:ext>
            </a:extLst>
          </p:cNvPr>
          <p:cNvSpPr>
            <a:spLocks noGrp="1"/>
          </p:cNvSpPr>
          <p:nvPr>
            <p:ph idx="1"/>
          </p:nvPr>
        </p:nvSpPr>
        <p:spPr>
          <a:xfrm>
            <a:off x="535170" y="2654387"/>
            <a:ext cx="8295910" cy="3122370"/>
          </a:xfrm>
        </p:spPr>
        <p:txBody>
          <a:bodyPr vert="horz" lIns="68580" tIns="34290" rIns="68580" bIns="34290" rtlCol="0" anchor="ctr">
            <a:noAutofit/>
          </a:bodyPr>
          <a:lstStyle/>
          <a:p>
            <a:pPr marL="257175" indent="-257175">
              <a:spcBef>
                <a:spcPts val="563"/>
              </a:spcBef>
              <a:buFont typeface="Wingdings" panose="020B0604020202020204" pitchFamily="34" charset="0"/>
              <a:buChar char="Ø"/>
            </a:pPr>
            <a:endParaRPr lang="en-US" sz="1800" dirty="0">
              <a:ea typeface="+mn-lt"/>
              <a:cs typeface="+mn-lt"/>
            </a:endParaRPr>
          </a:p>
          <a:p>
            <a:pPr marL="257175" indent="-257175">
              <a:spcBef>
                <a:spcPts val="563"/>
              </a:spcBef>
              <a:buFont typeface="Wingdings" panose="020B0604020202020204" pitchFamily="34" charset="0"/>
              <a:buChar char="Ø"/>
            </a:pPr>
            <a:r>
              <a:rPr lang="en-US" sz="1800">
                <a:ea typeface="+mn-lt"/>
                <a:cs typeface="+mn-lt"/>
              </a:rPr>
              <a:t>Preterm labor leading to preterm birth is a significant cause of morbidity and mortality in infants. Tocolysis may enable pregnancy prolongation, at least over the short term, and thus provide time for further in utero maturation and interventions that may improve infant outcome.</a:t>
            </a:r>
            <a:endParaRPr lang="en-US">
              <a:cs typeface="Calibri"/>
            </a:endParaRPr>
          </a:p>
          <a:p>
            <a:pPr marL="0" indent="0">
              <a:spcBef>
                <a:spcPts val="563"/>
              </a:spcBef>
              <a:buNone/>
            </a:pPr>
            <a:r>
              <a:rPr lang="en-US" sz="600">
                <a:solidFill>
                  <a:srgbClr val="000000"/>
                </a:solidFill>
                <a:latin typeface="Calibri"/>
                <a:cs typeface="Calibri"/>
              </a:rPr>
              <a:t>.</a:t>
            </a:r>
            <a:endParaRPr lang="en-US" sz="600" dirty="0">
              <a:solidFill>
                <a:srgbClr val="000000"/>
              </a:solidFill>
              <a:latin typeface="Calibri"/>
              <a:cs typeface="Calibri"/>
            </a:endParaRPr>
          </a:p>
          <a:p>
            <a:pPr>
              <a:spcBef>
                <a:spcPts val="0"/>
              </a:spcBef>
              <a:buFont typeface="Wingdings" panose="020B0604020202020204" pitchFamily="34" charset="0"/>
              <a:buChar char="Ø"/>
            </a:pPr>
            <a:r>
              <a:rPr lang="en-US" sz="1800">
                <a:solidFill>
                  <a:schemeClr val="tx1">
                    <a:lumMod val="95000"/>
                    <a:lumOff val="5000"/>
                  </a:schemeClr>
                </a:solidFill>
                <a:latin typeface="Arial"/>
                <a:cs typeface="Arial"/>
              </a:rPr>
              <a:t>Tocolytic drugs can </a:t>
            </a:r>
            <a:r>
              <a:rPr lang="en-US" sz="1800" b="1">
                <a:solidFill>
                  <a:schemeClr val="tx1">
                    <a:lumMod val="95000"/>
                    <a:lumOff val="5000"/>
                  </a:schemeClr>
                </a:solidFill>
                <a:latin typeface="Arial"/>
                <a:cs typeface="Arial"/>
              </a:rPr>
              <a:t>reduce the strength and frequency </a:t>
            </a:r>
            <a:r>
              <a:rPr lang="en-US" sz="1800">
                <a:solidFill>
                  <a:schemeClr val="tx1">
                    <a:lumMod val="95000"/>
                    <a:lumOff val="5000"/>
                  </a:schemeClr>
                </a:solidFill>
                <a:latin typeface="Arial"/>
                <a:cs typeface="Arial"/>
              </a:rPr>
              <a:t>of uterine contractions.</a:t>
            </a:r>
            <a:endParaRPr lang="en-US" sz="1800">
              <a:solidFill>
                <a:schemeClr val="tx1">
                  <a:lumMod val="95000"/>
                  <a:lumOff val="5000"/>
                </a:schemeClr>
              </a:solidFill>
              <a:ea typeface="+mn-lt"/>
              <a:cs typeface="+mn-lt"/>
            </a:endParaRPr>
          </a:p>
          <a:p>
            <a:pPr marL="0" indent="0">
              <a:spcBef>
                <a:spcPts val="0"/>
              </a:spcBef>
              <a:buNone/>
            </a:pPr>
            <a:endParaRPr lang="en-US" sz="1800" dirty="0">
              <a:solidFill>
                <a:schemeClr val="tx1">
                  <a:lumMod val="95000"/>
                  <a:lumOff val="5000"/>
                </a:schemeClr>
              </a:solidFill>
              <a:latin typeface="Arial"/>
              <a:cs typeface="Arial"/>
            </a:endParaRPr>
          </a:p>
          <a:p>
            <a:pPr marL="0" indent="0">
              <a:spcBef>
                <a:spcPts val="0"/>
              </a:spcBef>
              <a:buNone/>
            </a:pPr>
            <a:r>
              <a:rPr lang="en-US" sz="1800">
                <a:solidFill>
                  <a:schemeClr val="tx1">
                    <a:lumMod val="95000"/>
                    <a:lumOff val="5000"/>
                  </a:schemeClr>
                </a:solidFill>
                <a:latin typeface="Arial"/>
                <a:cs typeface="Arial"/>
              </a:rPr>
              <a:t>In women with acute PTL, a 2009 meta-analysis of randomized trials found these drugs were more effective than placebo/control  </a:t>
            </a:r>
            <a:r>
              <a:rPr lang="en-US" sz="1800" b="1">
                <a:solidFill>
                  <a:schemeClr val="tx1">
                    <a:lumMod val="95000"/>
                    <a:lumOff val="5000"/>
                  </a:schemeClr>
                </a:solidFill>
                <a:latin typeface="Arial"/>
                <a:cs typeface="Arial"/>
              </a:rPr>
              <a:t>for delaying delivery for 48 hours </a:t>
            </a:r>
            <a:r>
              <a:rPr lang="en-US" sz="1800">
                <a:solidFill>
                  <a:schemeClr val="tx1">
                    <a:lumMod val="95000"/>
                    <a:lumOff val="5000"/>
                  </a:schemeClr>
                </a:solidFill>
                <a:latin typeface="Arial"/>
                <a:cs typeface="Arial"/>
              </a:rPr>
              <a:t>(75 to </a:t>
            </a:r>
            <a:r>
              <a:rPr lang="en-US" sz="1800" b="1">
                <a:solidFill>
                  <a:schemeClr val="tx1">
                    <a:lumMod val="95000"/>
                    <a:lumOff val="5000"/>
                  </a:schemeClr>
                </a:solidFill>
                <a:latin typeface="Arial"/>
                <a:cs typeface="Arial"/>
              </a:rPr>
              <a:t>93% </a:t>
            </a:r>
            <a:r>
              <a:rPr lang="en-US" sz="1800">
                <a:solidFill>
                  <a:schemeClr val="tx1">
                    <a:lumMod val="95000"/>
                    <a:lumOff val="5000"/>
                  </a:schemeClr>
                </a:solidFill>
                <a:latin typeface="Arial"/>
                <a:cs typeface="Arial"/>
              </a:rPr>
              <a:t>versus 53%for placebo/control) and</a:t>
            </a:r>
            <a:endParaRPr lang="en-US" sz="1800">
              <a:solidFill>
                <a:schemeClr val="tx1">
                  <a:lumMod val="95000"/>
                  <a:lumOff val="5000"/>
                </a:schemeClr>
              </a:solidFill>
              <a:latin typeface="Calibri" panose="020F0502020204030204"/>
              <a:cs typeface="Calibri" panose="020F0502020204030204"/>
            </a:endParaRPr>
          </a:p>
          <a:p>
            <a:pPr marL="0" indent="0">
              <a:spcBef>
                <a:spcPts val="0"/>
              </a:spcBef>
              <a:buNone/>
            </a:pPr>
            <a:r>
              <a:rPr lang="en-US" sz="1800" dirty="0">
                <a:solidFill>
                  <a:schemeClr val="tx1">
                    <a:lumMod val="95000"/>
                    <a:lumOff val="5000"/>
                  </a:schemeClr>
                </a:solidFill>
                <a:latin typeface="Arial"/>
                <a:cs typeface="Arial"/>
              </a:rPr>
              <a:t> </a:t>
            </a:r>
            <a:r>
              <a:rPr lang="en-US" sz="1800" b="1">
                <a:solidFill>
                  <a:schemeClr val="tx1">
                    <a:lumMod val="95000"/>
                    <a:lumOff val="5000"/>
                  </a:schemeClr>
                </a:solidFill>
                <a:latin typeface="Arial"/>
                <a:cs typeface="Arial"/>
              </a:rPr>
              <a:t>for seven days </a:t>
            </a:r>
            <a:r>
              <a:rPr lang="en-US" sz="1800">
                <a:solidFill>
                  <a:schemeClr val="tx1">
                    <a:lumMod val="95000"/>
                    <a:lumOff val="5000"/>
                  </a:schemeClr>
                </a:solidFill>
                <a:latin typeface="Arial"/>
                <a:cs typeface="Arial"/>
              </a:rPr>
              <a:t>(61 to </a:t>
            </a:r>
            <a:r>
              <a:rPr lang="en-US" sz="1800" b="1">
                <a:solidFill>
                  <a:schemeClr val="tx1">
                    <a:lumMod val="95000"/>
                    <a:lumOff val="5000"/>
                  </a:schemeClr>
                </a:solidFill>
                <a:latin typeface="Arial"/>
                <a:cs typeface="Arial"/>
              </a:rPr>
              <a:t>78% </a:t>
            </a:r>
            <a:r>
              <a:rPr lang="en-US" sz="1800">
                <a:solidFill>
                  <a:schemeClr val="tx1">
                    <a:lumMod val="95000"/>
                    <a:lumOff val="5000"/>
                  </a:schemeClr>
                </a:solidFill>
                <a:latin typeface="Arial"/>
                <a:cs typeface="Arial"/>
              </a:rPr>
              <a:t>versus 39%for placebo/control), but </a:t>
            </a:r>
            <a:r>
              <a:rPr lang="en-US" sz="1800" b="1">
                <a:solidFill>
                  <a:schemeClr val="tx1">
                    <a:lumMod val="95000"/>
                    <a:lumOff val="5000"/>
                  </a:schemeClr>
                </a:solidFill>
                <a:latin typeface="Arial"/>
                <a:cs typeface="Arial"/>
              </a:rPr>
              <a:t>not for delaying delivery to 37 weeks </a:t>
            </a:r>
            <a:endParaRPr lang="en-US" sz="1800">
              <a:solidFill>
                <a:schemeClr val="tx1">
                  <a:lumMod val="95000"/>
                  <a:lumOff val="5000"/>
                </a:schemeClr>
              </a:solidFill>
              <a:ea typeface="+mn-lt"/>
              <a:cs typeface="+mn-lt"/>
            </a:endParaRPr>
          </a:p>
          <a:p>
            <a:pPr marL="0" indent="0">
              <a:buNone/>
            </a:pPr>
            <a:endParaRPr lang="en-US" sz="1800" dirty="0">
              <a:solidFill>
                <a:schemeClr val="tx1">
                  <a:lumMod val="95000"/>
                  <a:lumOff val="5000"/>
                </a:schemeClr>
              </a:solidFill>
              <a:cs typeface="Calibri"/>
            </a:endParaRP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2" y="857250"/>
            <a:ext cx="3243649" cy="1980862"/>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974731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BF0C67-DF85-430A-B677-74D959439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857250"/>
            <a:ext cx="9143997" cy="5143500"/>
          </a:xfrm>
          <a:prstGeom prst="rect">
            <a:avLst/>
          </a:prstGeom>
          <a:solidFill>
            <a:srgbClr val="FFFFFF"/>
          </a:solidFill>
          <a:ln w="0">
            <a:noFill/>
            <a:prstDash val="solid"/>
            <a:round/>
            <a:headEnd/>
            <a:tailEnd/>
          </a:ln>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51BAC80-2398-422A-9AA2-2489F01EF9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857250"/>
            <a:ext cx="9143997" cy="5143500"/>
          </a:xfrm>
          <a:prstGeom prst="rect">
            <a:avLst/>
          </a:prstGeom>
          <a:solidFill>
            <a:schemeClr val="accent1">
              <a:lumMod val="50000"/>
              <a:alpha val="25000"/>
            </a:schemeClr>
          </a:solidFill>
          <a:ln w="0">
            <a:noFill/>
            <a:prstDash val="solid"/>
            <a:round/>
            <a:headEnd/>
            <a:tailEnd/>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34A3EF12-7620-4D66-ACFC-B9F71BAD8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2301" y="857250"/>
            <a:ext cx="7571699" cy="5143500"/>
          </a:xfrm>
          <a:custGeom>
            <a:avLst/>
            <a:gdLst>
              <a:gd name="connsiteX0" fmla="*/ 0 w 10095599"/>
              <a:gd name="connsiteY0" fmla="*/ 0 h 6858000"/>
              <a:gd name="connsiteX1" fmla="*/ 7448352 w 10095599"/>
              <a:gd name="connsiteY1" fmla="*/ 0 h 6858000"/>
              <a:gd name="connsiteX2" fmla="*/ 9446485 w 10095599"/>
              <a:gd name="connsiteY2" fmla="*/ 0 h 6858000"/>
              <a:gd name="connsiteX3" fmla="*/ 10095599 w 10095599"/>
              <a:gd name="connsiteY3" fmla="*/ 0 h 6858000"/>
              <a:gd name="connsiteX4" fmla="*/ 10095599 w 10095599"/>
              <a:gd name="connsiteY4" fmla="*/ 6858000 h 6858000"/>
              <a:gd name="connsiteX5" fmla="*/ 9446485 w 10095599"/>
              <a:gd name="connsiteY5" fmla="*/ 6858000 h 6858000"/>
              <a:gd name="connsiteX6" fmla="*/ 7448352 w 10095599"/>
              <a:gd name="connsiteY6" fmla="*/ 6858000 h 6858000"/>
              <a:gd name="connsiteX7" fmla="*/ 0 w 10095599"/>
              <a:gd name="connsiteY7" fmla="*/ 6858000 h 6858000"/>
              <a:gd name="connsiteX8" fmla="*/ 1587 w 10095599"/>
              <a:gd name="connsiteY8" fmla="*/ 6789738 h 6858000"/>
              <a:gd name="connsiteX9" fmla="*/ 9525 w 10095599"/>
              <a:gd name="connsiteY9" fmla="*/ 6729413 h 6858000"/>
              <a:gd name="connsiteX10" fmla="*/ 20637 w 10095599"/>
              <a:gd name="connsiteY10" fmla="*/ 6677025 h 6858000"/>
              <a:gd name="connsiteX11" fmla="*/ 34925 w 10095599"/>
              <a:gd name="connsiteY11" fmla="*/ 6630988 h 6858000"/>
              <a:gd name="connsiteX12" fmla="*/ 50800 w 10095599"/>
              <a:gd name="connsiteY12" fmla="*/ 6589713 h 6858000"/>
              <a:gd name="connsiteX13" fmla="*/ 69850 w 10095599"/>
              <a:gd name="connsiteY13" fmla="*/ 6553200 h 6858000"/>
              <a:gd name="connsiteX14" fmla="*/ 88900 w 10095599"/>
              <a:gd name="connsiteY14" fmla="*/ 6515100 h 6858000"/>
              <a:gd name="connsiteX15" fmla="*/ 107950 w 10095599"/>
              <a:gd name="connsiteY15" fmla="*/ 6477000 h 6858000"/>
              <a:gd name="connsiteX16" fmla="*/ 123825 w 10095599"/>
              <a:gd name="connsiteY16" fmla="*/ 6440488 h 6858000"/>
              <a:gd name="connsiteX17" fmla="*/ 139700 w 10095599"/>
              <a:gd name="connsiteY17" fmla="*/ 6399213 h 6858000"/>
              <a:gd name="connsiteX18" fmla="*/ 155575 w 10095599"/>
              <a:gd name="connsiteY18" fmla="*/ 6353175 h 6858000"/>
              <a:gd name="connsiteX19" fmla="*/ 166687 w 10095599"/>
              <a:gd name="connsiteY19" fmla="*/ 6300788 h 6858000"/>
              <a:gd name="connsiteX20" fmla="*/ 173037 w 10095599"/>
              <a:gd name="connsiteY20" fmla="*/ 6240463 h 6858000"/>
              <a:gd name="connsiteX21" fmla="*/ 176212 w 10095599"/>
              <a:gd name="connsiteY21" fmla="*/ 6172200 h 6858000"/>
              <a:gd name="connsiteX22" fmla="*/ 173037 w 10095599"/>
              <a:gd name="connsiteY22" fmla="*/ 6103938 h 6858000"/>
              <a:gd name="connsiteX23" fmla="*/ 166687 w 10095599"/>
              <a:gd name="connsiteY23" fmla="*/ 6043613 h 6858000"/>
              <a:gd name="connsiteX24" fmla="*/ 155575 w 10095599"/>
              <a:gd name="connsiteY24" fmla="*/ 5991225 h 6858000"/>
              <a:gd name="connsiteX25" fmla="*/ 139700 w 10095599"/>
              <a:gd name="connsiteY25" fmla="*/ 5945188 h 6858000"/>
              <a:gd name="connsiteX26" fmla="*/ 123825 w 10095599"/>
              <a:gd name="connsiteY26" fmla="*/ 5903913 h 6858000"/>
              <a:gd name="connsiteX27" fmla="*/ 107950 w 10095599"/>
              <a:gd name="connsiteY27" fmla="*/ 5867400 h 6858000"/>
              <a:gd name="connsiteX28" fmla="*/ 88900 w 10095599"/>
              <a:gd name="connsiteY28" fmla="*/ 5829300 h 6858000"/>
              <a:gd name="connsiteX29" fmla="*/ 69850 w 10095599"/>
              <a:gd name="connsiteY29" fmla="*/ 5791200 h 6858000"/>
              <a:gd name="connsiteX30" fmla="*/ 50800 w 10095599"/>
              <a:gd name="connsiteY30" fmla="*/ 5754688 h 6858000"/>
              <a:gd name="connsiteX31" fmla="*/ 34925 w 10095599"/>
              <a:gd name="connsiteY31" fmla="*/ 5713413 h 6858000"/>
              <a:gd name="connsiteX32" fmla="*/ 20637 w 10095599"/>
              <a:gd name="connsiteY32" fmla="*/ 5667375 h 6858000"/>
              <a:gd name="connsiteX33" fmla="*/ 9525 w 10095599"/>
              <a:gd name="connsiteY33" fmla="*/ 5614988 h 6858000"/>
              <a:gd name="connsiteX34" fmla="*/ 1587 w 10095599"/>
              <a:gd name="connsiteY34" fmla="*/ 5554663 h 6858000"/>
              <a:gd name="connsiteX35" fmla="*/ 0 w 10095599"/>
              <a:gd name="connsiteY35" fmla="*/ 5486400 h 6858000"/>
              <a:gd name="connsiteX36" fmla="*/ 1587 w 10095599"/>
              <a:gd name="connsiteY36" fmla="*/ 5418138 h 6858000"/>
              <a:gd name="connsiteX37" fmla="*/ 9525 w 10095599"/>
              <a:gd name="connsiteY37" fmla="*/ 5357813 h 6858000"/>
              <a:gd name="connsiteX38" fmla="*/ 20637 w 10095599"/>
              <a:gd name="connsiteY38" fmla="*/ 5305425 h 6858000"/>
              <a:gd name="connsiteX39" fmla="*/ 34925 w 10095599"/>
              <a:gd name="connsiteY39" fmla="*/ 5259388 h 6858000"/>
              <a:gd name="connsiteX40" fmla="*/ 50800 w 10095599"/>
              <a:gd name="connsiteY40" fmla="*/ 5218113 h 6858000"/>
              <a:gd name="connsiteX41" fmla="*/ 69850 w 10095599"/>
              <a:gd name="connsiteY41" fmla="*/ 5181600 h 6858000"/>
              <a:gd name="connsiteX42" fmla="*/ 88900 w 10095599"/>
              <a:gd name="connsiteY42" fmla="*/ 5143500 h 6858000"/>
              <a:gd name="connsiteX43" fmla="*/ 107950 w 10095599"/>
              <a:gd name="connsiteY43" fmla="*/ 5105400 h 6858000"/>
              <a:gd name="connsiteX44" fmla="*/ 123825 w 10095599"/>
              <a:gd name="connsiteY44" fmla="*/ 5068888 h 6858000"/>
              <a:gd name="connsiteX45" fmla="*/ 139700 w 10095599"/>
              <a:gd name="connsiteY45" fmla="*/ 5027613 h 6858000"/>
              <a:gd name="connsiteX46" fmla="*/ 155575 w 10095599"/>
              <a:gd name="connsiteY46" fmla="*/ 4981575 h 6858000"/>
              <a:gd name="connsiteX47" fmla="*/ 166687 w 10095599"/>
              <a:gd name="connsiteY47" fmla="*/ 4929188 h 6858000"/>
              <a:gd name="connsiteX48" fmla="*/ 173037 w 10095599"/>
              <a:gd name="connsiteY48" fmla="*/ 4868863 h 6858000"/>
              <a:gd name="connsiteX49" fmla="*/ 176212 w 10095599"/>
              <a:gd name="connsiteY49" fmla="*/ 4800600 h 6858000"/>
              <a:gd name="connsiteX50" fmla="*/ 173037 w 10095599"/>
              <a:gd name="connsiteY50" fmla="*/ 4732338 h 6858000"/>
              <a:gd name="connsiteX51" fmla="*/ 166687 w 10095599"/>
              <a:gd name="connsiteY51" fmla="*/ 4672013 h 6858000"/>
              <a:gd name="connsiteX52" fmla="*/ 155575 w 10095599"/>
              <a:gd name="connsiteY52" fmla="*/ 4619625 h 6858000"/>
              <a:gd name="connsiteX53" fmla="*/ 139700 w 10095599"/>
              <a:gd name="connsiteY53" fmla="*/ 4573588 h 6858000"/>
              <a:gd name="connsiteX54" fmla="*/ 123825 w 10095599"/>
              <a:gd name="connsiteY54" fmla="*/ 4532313 h 6858000"/>
              <a:gd name="connsiteX55" fmla="*/ 107950 w 10095599"/>
              <a:gd name="connsiteY55" fmla="*/ 4495800 h 6858000"/>
              <a:gd name="connsiteX56" fmla="*/ 69850 w 10095599"/>
              <a:gd name="connsiteY56" fmla="*/ 4419600 h 6858000"/>
              <a:gd name="connsiteX57" fmla="*/ 50800 w 10095599"/>
              <a:gd name="connsiteY57" fmla="*/ 4383088 h 6858000"/>
              <a:gd name="connsiteX58" fmla="*/ 34925 w 10095599"/>
              <a:gd name="connsiteY58" fmla="*/ 4341813 h 6858000"/>
              <a:gd name="connsiteX59" fmla="*/ 20637 w 10095599"/>
              <a:gd name="connsiteY59" fmla="*/ 4295775 h 6858000"/>
              <a:gd name="connsiteX60" fmla="*/ 9525 w 10095599"/>
              <a:gd name="connsiteY60" fmla="*/ 4243388 h 6858000"/>
              <a:gd name="connsiteX61" fmla="*/ 1587 w 10095599"/>
              <a:gd name="connsiteY61" fmla="*/ 4183063 h 6858000"/>
              <a:gd name="connsiteX62" fmla="*/ 0 w 10095599"/>
              <a:gd name="connsiteY62" fmla="*/ 4114800 h 6858000"/>
              <a:gd name="connsiteX63" fmla="*/ 1587 w 10095599"/>
              <a:gd name="connsiteY63" fmla="*/ 4046538 h 6858000"/>
              <a:gd name="connsiteX64" fmla="*/ 9525 w 10095599"/>
              <a:gd name="connsiteY64" fmla="*/ 3986213 h 6858000"/>
              <a:gd name="connsiteX65" fmla="*/ 20637 w 10095599"/>
              <a:gd name="connsiteY65" fmla="*/ 3933825 h 6858000"/>
              <a:gd name="connsiteX66" fmla="*/ 34925 w 10095599"/>
              <a:gd name="connsiteY66" fmla="*/ 3887788 h 6858000"/>
              <a:gd name="connsiteX67" fmla="*/ 50800 w 10095599"/>
              <a:gd name="connsiteY67" fmla="*/ 3846513 h 6858000"/>
              <a:gd name="connsiteX68" fmla="*/ 69850 w 10095599"/>
              <a:gd name="connsiteY68" fmla="*/ 3810000 h 6858000"/>
              <a:gd name="connsiteX69" fmla="*/ 88900 w 10095599"/>
              <a:gd name="connsiteY69" fmla="*/ 3771900 h 6858000"/>
              <a:gd name="connsiteX70" fmla="*/ 107950 w 10095599"/>
              <a:gd name="connsiteY70" fmla="*/ 3733800 h 6858000"/>
              <a:gd name="connsiteX71" fmla="*/ 123825 w 10095599"/>
              <a:gd name="connsiteY71" fmla="*/ 3697288 h 6858000"/>
              <a:gd name="connsiteX72" fmla="*/ 139700 w 10095599"/>
              <a:gd name="connsiteY72" fmla="*/ 3656013 h 6858000"/>
              <a:gd name="connsiteX73" fmla="*/ 155575 w 10095599"/>
              <a:gd name="connsiteY73" fmla="*/ 3609975 h 6858000"/>
              <a:gd name="connsiteX74" fmla="*/ 166687 w 10095599"/>
              <a:gd name="connsiteY74" fmla="*/ 3557588 h 6858000"/>
              <a:gd name="connsiteX75" fmla="*/ 173037 w 10095599"/>
              <a:gd name="connsiteY75" fmla="*/ 3497263 h 6858000"/>
              <a:gd name="connsiteX76" fmla="*/ 176212 w 10095599"/>
              <a:gd name="connsiteY76" fmla="*/ 3427413 h 6858000"/>
              <a:gd name="connsiteX77" fmla="*/ 173037 w 10095599"/>
              <a:gd name="connsiteY77" fmla="*/ 3360738 h 6858000"/>
              <a:gd name="connsiteX78" fmla="*/ 166687 w 10095599"/>
              <a:gd name="connsiteY78" fmla="*/ 3300413 h 6858000"/>
              <a:gd name="connsiteX79" fmla="*/ 155575 w 10095599"/>
              <a:gd name="connsiteY79" fmla="*/ 3248025 h 6858000"/>
              <a:gd name="connsiteX80" fmla="*/ 139700 w 10095599"/>
              <a:gd name="connsiteY80" fmla="*/ 3201988 h 6858000"/>
              <a:gd name="connsiteX81" fmla="*/ 123825 w 10095599"/>
              <a:gd name="connsiteY81" fmla="*/ 3160713 h 6858000"/>
              <a:gd name="connsiteX82" fmla="*/ 107950 w 10095599"/>
              <a:gd name="connsiteY82" fmla="*/ 3124200 h 6858000"/>
              <a:gd name="connsiteX83" fmla="*/ 88900 w 10095599"/>
              <a:gd name="connsiteY83" fmla="*/ 3086100 h 6858000"/>
              <a:gd name="connsiteX84" fmla="*/ 69850 w 10095599"/>
              <a:gd name="connsiteY84" fmla="*/ 3048000 h 6858000"/>
              <a:gd name="connsiteX85" fmla="*/ 50800 w 10095599"/>
              <a:gd name="connsiteY85" fmla="*/ 3011488 h 6858000"/>
              <a:gd name="connsiteX86" fmla="*/ 34925 w 10095599"/>
              <a:gd name="connsiteY86" fmla="*/ 2970213 h 6858000"/>
              <a:gd name="connsiteX87" fmla="*/ 20637 w 10095599"/>
              <a:gd name="connsiteY87" fmla="*/ 2924175 h 6858000"/>
              <a:gd name="connsiteX88" fmla="*/ 9525 w 10095599"/>
              <a:gd name="connsiteY88" fmla="*/ 2871788 h 6858000"/>
              <a:gd name="connsiteX89" fmla="*/ 1587 w 10095599"/>
              <a:gd name="connsiteY89" fmla="*/ 2811463 h 6858000"/>
              <a:gd name="connsiteX90" fmla="*/ 0 w 10095599"/>
              <a:gd name="connsiteY90" fmla="*/ 2743200 h 6858000"/>
              <a:gd name="connsiteX91" fmla="*/ 1587 w 10095599"/>
              <a:gd name="connsiteY91" fmla="*/ 2674938 h 6858000"/>
              <a:gd name="connsiteX92" fmla="*/ 9525 w 10095599"/>
              <a:gd name="connsiteY92" fmla="*/ 2614613 h 6858000"/>
              <a:gd name="connsiteX93" fmla="*/ 20637 w 10095599"/>
              <a:gd name="connsiteY93" fmla="*/ 2562225 h 6858000"/>
              <a:gd name="connsiteX94" fmla="*/ 34925 w 10095599"/>
              <a:gd name="connsiteY94" fmla="*/ 2516188 h 6858000"/>
              <a:gd name="connsiteX95" fmla="*/ 50800 w 10095599"/>
              <a:gd name="connsiteY95" fmla="*/ 2474913 h 6858000"/>
              <a:gd name="connsiteX96" fmla="*/ 69850 w 10095599"/>
              <a:gd name="connsiteY96" fmla="*/ 2438400 h 6858000"/>
              <a:gd name="connsiteX97" fmla="*/ 88900 w 10095599"/>
              <a:gd name="connsiteY97" fmla="*/ 2400300 h 6858000"/>
              <a:gd name="connsiteX98" fmla="*/ 107950 w 10095599"/>
              <a:gd name="connsiteY98" fmla="*/ 2362200 h 6858000"/>
              <a:gd name="connsiteX99" fmla="*/ 123825 w 10095599"/>
              <a:gd name="connsiteY99" fmla="*/ 2325688 h 6858000"/>
              <a:gd name="connsiteX100" fmla="*/ 139700 w 10095599"/>
              <a:gd name="connsiteY100" fmla="*/ 2284413 h 6858000"/>
              <a:gd name="connsiteX101" fmla="*/ 155575 w 10095599"/>
              <a:gd name="connsiteY101" fmla="*/ 2238375 h 6858000"/>
              <a:gd name="connsiteX102" fmla="*/ 166687 w 10095599"/>
              <a:gd name="connsiteY102" fmla="*/ 2185988 h 6858000"/>
              <a:gd name="connsiteX103" fmla="*/ 173037 w 10095599"/>
              <a:gd name="connsiteY103" fmla="*/ 2125663 h 6858000"/>
              <a:gd name="connsiteX104" fmla="*/ 176212 w 10095599"/>
              <a:gd name="connsiteY104" fmla="*/ 2057400 h 6858000"/>
              <a:gd name="connsiteX105" fmla="*/ 173037 w 10095599"/>
              <a:gd name="connsiteY105" fmla="*/ 1989138 h 6858000"/>
              <a:gd name="connsiteX106" fmla="*/ 166687 w 10095599"/>
              <a:gd name="connsiteY106" fmla="*/ 1928813 h 6858000"/>
              <a:gd name="connsiteX107" fmla="*/ 155575 w 10095599"/>
              <a:gd name="connsiteY107" fmla="*/ 1876425 h 6858000"/>
              <a:gd name="connsiteX108" fmla="*/ 139700 w 10095599"/>
              <a:gd name="connsiteY108" fmla="*/ 1830388 h 6858000"/>
              <a:gd name="connsiteX109" fmla="*/ 123825 w 10095599"/>
              <a:gd name="connsiteY109" fmla="*/ 1789113 h 6858000"/>
              <a:gd name="connsiteX110" fmla="*/ 107950 w 10095599"/>
              <a:gd name="connsiteY110" fmla="*/ 1752600 h 6858000"/>
              <a:gd name="connsiteX111" fmla="*/ 88900 w 10095599"/>
              <a:gd name="connsiteY111" fmla="*/ 1714500 h 6858000"/>
              <a:gd name="connsiteX112" fmla="*/ 69850 w 10095599"/>
              <a:gd name="connsiteY112" fmla="*/ 1676400 h 6858000"/>
              <a:gd name="connsiteX113" fmla="*/ 50800 w 10095599"/>
              <a:gd name="connsiteY113" fmla="*/ 1639888 h 6858000"/>
              <a:gd name="connsiteX114" fmla="*/ 34925 w 10095599"/>
              <a:gd name="connsiteY114" fmla="*/ 1598613 h 6858000"/>
              <a:gd name="connsiteX115" fmla="*/ 20637 w 10095599"/>
              <a:gd name="connsiteY115" fmla="*/ 1552575 h 6858000"/>
              <a:gd name="connsiteX116" fmla="*/ 9525 w 10095599"/>
              <a:gd name="connsiteY116" fmla="*/ 1500188 h 6858000"/>
              <a:gd name="connsiteX117" fmla="*/ 1587 w 10095599"/>
              <a:gd name="connsiteY117" fmla="*/ 1439863 h 6858000"/>
              <a:gd name="connsiteX118" fmla="*/ 0 w 10095599"/>
              <a:gd name="connsiteY118" fmla="*/ 1371600 h 6858000"/>
              <a:gd name="connsiteX119" fmla="*/ 1587 w 10095599"/>
              <a:gd name="connsiteY119" fmla="*/ 1303338 h 6858000"/>
              <a:gd name="connsiteX120" fmla="*/ 9525 w 10095599"/>
              <a:gd name="connsiteY120" fmla="*/ 1243013 h 6858000"/>
              <a:gd name="connsiteX121" fmla="*/ 20637 w 10095599"/>
              <a:gd name="connsiteY121" fmla="*/ 1190625 h 6858000"/>
              <a:gd name="connsiteX122" fmla="*/ 34925 w 10095599"/>
              <a:gd name="connsiteY122" fmla="*/ 1144588 h 6858000"/>
              <a:gd name="connsiteX123" fmla="*/ 50800 w 10095599"/>
              <a:gd name="connsiteY123" fmla="*/ 1103313 h 6858000"/>
              <a:gd name="connsiteX124" fmla="*/ 69850 w 10095599"/>
              <a:gd name="connsiteY124" fmla="*/ 1066800 h 6858000"/>
              <a:gd name="connsiteX125" fmla="*/ 88900 w 10095599"/>
              <a:gd name="connsiteY125" fmla="*/ 1028700 h 6858000"/>
              <a:gd name="connsiteX126" fmla="*/ 107950 w 10095599"/>
              <a:gd name="connsiteY126" fmla="*/ 990600 h 6858000"/>
              <a:gd name="connsiteX127" fmla="*/ 123825 w 10095599"/>
              <a:gd name="connsiteY127" fmla="*/ 954088 h 6858000"/>
              <a:gd name="connsiteX128" fmla="*/ 139700 w 10095599"/>
              <a:gd name="connsiteY128" fmla="*/ 912813 h 6858000"/>
              <a:gd name="connsiteX129" fmla="*/ 155575 w 10095599"/>
              <a:gd name="connsiteY129" fmla="*/ 866775 h 6858000"/>
              <a:gd name="connsiteX130" fmla="*/ 166687 w 10095599"/>
              <a:gd name="connsiteY130" fmla="*/ 814388 h 6858000"/>
              <a:gd name="connsiteX131" fmla="*/ 173037 w 10095599"/>
              <a:gd name="connsiteY131" fmla="*/ 754063 h 6858000"/>
              <a:gd name="connsiteX132" fmla="*/ 176212 w 10095599"/>
              <a:gd name="connsiteY132" fmla="*/ 685800 h 6858000"/>
              <a:gd name="connsiteX133" fmla="*/ 173037 w 10095599"/>
              <a:gd name="connsiteY133" fmla="*/ 617538 h 6858000"/>
              <a:gd name="connsiteX134" fmla="*/ 166687 w 10095599"/>
              <a:gd name="connsiteY134" fmla="*/ 557213 h 6858000"/>
              <a:gd name="connsiteX135" fmla="*/ 155575 w 10095599"/>
              <a:gd name="connsiteY135" fmla="*/ 504825 h 6858000"/>
              <a:gd name="connsiteX136" fmla="*/ 139700 w 10095599"/>
              <a:gd name="connsiteY136" fmla="*/ 458788 h 6858000"/>
              <a:gd name="connsiteX137" fmla="*/ 123825 w 10095599"/>
              <a:gd name="connsiteY137" fmla="*/ 417513 h 6858000"/>
              <a:gd name="connsiteX138" fmla="*/ 107950 w 10095599"/>
              <a:gd name="connsiteY138" fmla="*/ 381000 h 6858000"/>
              <a:gd name="connsiteX139" fmla="*/ 88900 w 10095599"/>
              <a:gd name="connsiteY139" fmla="*/ 342900 h 6858000"/>
              <a:gd name="connsiteX140" fmla="*/ 69850 w 10095599"/>
              <a:gd name="connsiteY140" fmla="*/ 304800 h 6858000"/>
              <a:gd name="connsiteX141" fmla="*/ 50800 w 10095599"/>
              <a:gd name="connsiteY141" fmla="*/ 268288 h 6858000"/>
              <a:gd name="connsiteX142" fmla="*/ 34925 w 10095599"/>
              <a:gd name="connsiteY142" fmla="*/ 227013 h 6858000"/>
              <a:gd name="connsiteX143" fmla="*/ 20637 w 10095599"/>
              <a:gd name="connsiteY143" fmla="*/ 180975 h 6858000"/>
              <a:gd name="connsiteX144" fmla="*/ 9525 w 10095599"/>
              <a:gd name="connsiteY144" fmla="*/ 128588 h 6858000"/>
              <a:gd name="connsiteX145" fmla="*/ 1587 w 10095599"/>
              <a:gd name="connsiteY145" fmla="*/ 682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0095599" h="6858000">
                <a:moveTo>
                  <a:pt x="0" y="0"/>
                </a:moveTo>
                <a:lnTo>
                  <a:pt x="7448352" y="0"/>
                </a:lnTo>
                <a:lnTo>
                  <a:pt x="9446485" y="0"/>
                </a:lnTo>
                <a:lnTo>
                  <a:pt x="10095599" y="0"/>
                </a:lnTo>
                <a:lnTo>
                  <a:pt x="10095599" y="6858000"/>
                </a:lnTo>
                <a:lnTo>
                  <a:pt x="9446485" y="6858000"/>
                </a:lnTo>
                <a:lnTo>
                  <a:pt x="7448352" y="6858000"/>
                </a:lnTo>
                <a:lnTo>
                  <a:pt x="0" y="6858000"/>
                </a:lnTo>
                <a:lnTo>
                  <a:pt x="1587" y="6789738"/>
                </a:lnTo>
                <a:lnTo>
                  <a:pt x="9525" y="6729413"/>
                </a:lnTo>
                <a:lnTo>
                  <a:pt x="20637" y="6677025"/>
                </a:lnTo>
                <a:lnTo>
                  <a:pt x="34925" y="6630988"/>
                </a:lnTo>
                <a:lnTo>
                  <a:pt x="50800" y="6589713"/>
                </a:lnTo>
                <a:lnTo>
                  <a:pt x="69850" y="6553200"/>
                </a:lnTo>
                <a:lnTo>
                  <a:pt x="88900" y="6515100"/>
                </a:lnTo>
                <a:lnTo>
                  <a:pt x="107950" y="6477000"/>
                </a:lnTo>
                <a:lnTo>
                  <a:pt x="123825" y="6440488"/>
                </a:lnTo>
                <a:lnTo>
                  <a:pt x="139700" y="6399213"/>
                </a:lnTo>
                <a:lnTo>
                  <a:pt x="155575" y="6353175"/>
                </a:lnTo>
                <a:lnTo>
                  <a:pt x="166687" y="6300788"/>
                </a:lnTo>
                <a:lnTo>
                  <a:pt x="173037" y="6240463"/>
                </a:lnTo>
                <a:lnTo>
                  <a:pt x="176212" y="6172200"/>
                </a:lnTo>
                <a:lnTo>
                  <a:pt x="173037" y="6103938"/>
                </a:lnTo>
                <a:lnTo>
                  <a:pt x="166687" y="6043613"/>
                </a:lnTo>
                <a:lnTo>
                  <a:pt x="155575" y="5991225"/>
                </a:lnTo>
                <a:lnTo>
                  <a:pt x="139700" y="5945188"/>
                </a:lnTo>
                <a:lnTo>
                  <a:pt x="123825" y="5903913"/>
                </a:lnTo>
                <a:lnTo>
                  <a:pt x="107950" y="5867400"/>
                </a:lnTo>
                <a:lnTo>
                  <a:pt x="88900" y="5829300"/>
                </a:lnTo>
                <a:lnTo>
                  <a:pt x="69850" y="5791200"/>
                </a:lnTo>
                <a:lnTo>
                  <a:pt x="50800" y="5754688"/>
                </a:lnTo>
                <a:lnTo>
                  <a:pt x="34925" y="5713413"/>
                </a:lnTo>
                <a:lnTo>
                  <a:pt x="20637" y="5667375"/>
                </a:lnTo>
                <a:lnTo>
                  <a:pt x="9525" y="5614988"/>
                </a:lnTo>
                <a:lnTo>
                  <a:pt x="1587" y="5554663"/>
                </a:lnTo>
                <a:lnTo>
                  <a:pt x="0" y="5486400"/>
                </a:lnTo>
                <a:lnTo>
                  <a:pt x="1587" y="5418138"/>
                </a:lnTo>
                <a:lnTo>
                  <a:pt x="9525" y="5357813"/>
                </a:lnTo>
                <a:lnTo>
                  <a:pt x="20637" y="5305425"/>
                </a:lnTo>
                <a:lnTo>
                  <a:pt x="34925" y="5259388"/>
                </a:lnTo>
                <a:lnTo>
                  <a:pt x="50800" y="5218113"/>
                </a:lnTo>
                <a:lnTo>
                  <a:pt x="69850" y="5181600"/>
                </a:lnTo>
                <a:lnTo>
                  <a:pt x="88900" y="5143500"/>
                </a:lnTo>
                <a:lnTo>
                  <a:pt x="107950" y="5105400"/>
                </a:lnTo>
                <a:lnTo>
                  <a:pt x="123825" y="5068888"/>
                </a:lnTo>
                <a:lnTo>
                  <a:pt x="139700" y="5027613"/>
                </a:lnTo>
                <a:lnTo>
                  <a:pt x="155575" y="4981575"/>
                </a:lnTo>
                <a:lnTo>
                  <a:pt x="166687" y="4929188"/>
                </a:lnTo>
                <a:lnTo>
                  <a:pt x="173037" y="4868863"/>
                </a:lnTo>
                <a:lnTo>
                  <a:pt x="176212" y="4800600"/>
                </a:lnTo>
                <a:lnTo>
                  <a:pt x="173037" y="4732338"/>
                </a:lnTo>
                <a:lnTo>
                  <a:pt x="166687" y="4672013"/>
                </a:lnTo>
                <a:lnTo>
                  <a:pt x="155575" y="4619625"/>
                </a:lnTo>
                <a:lnTo>
                  <a:pt x="139700" y="4573588"/>
                </a:lnTo>
                <a:lnTo>
                  <a:pt x="123825" y="4532313"/>
                </a:lnTo>
                <a:lnTo>
                  <a:pt x="107950" y="4495800"/>
                </a:lnTo>
                <a:lnTo>
                  <a:pt x="69850" y="4419600"/>
                </a:lnTo>
                <a:lnTo>
                  <a:pt x="50800" y="4383088"/>
                </a:lnTo>
                <a:lnTo>
                  <a:pt x="34925" y="4341813"/>
                </a:lnTo>
                <a:lnTo>
                  <a:pt x="20637" y="4295775"/>
                </a:lnTo>
                <a:lnTo>
                  <a:pt x="9525" y="4243388"/>
                </a:lnTo>
                <a:lnTo>
                  <a:pt x="1587" y="4183063"/>
                </a:lnTo>
                <a:lnTo>
                  <a:pt x="0" y="4114800"/>
                </a:lnTo>
                <a:lnTo>
                  <a:pt x="1587" y="4046538"/>
                </a:lnTo>
                <a:lnTo>
                  <a:pt x="9525" y="3986213"/>
                </a:lnTo>
                <a:lnTo>
                  <a:pt x="20637" y="3933825"/>
                </a:lnTo>
                <a:lnTo>
                  <a:pt x="34925" y="3887788"/>
                </a:lnTo>
                <a:lnTo>
                  <a:pt x="50800" y="3846513"/>
                </a:lnTo>
                <a:lnTo>
                  <a:pt x="69850" y="3810000"/>
                </a:lnTo>
                <a:lnTo>
                  <a:pt x="88900" y="3771900"/>
                </a:lnTo>
                <a:lnTo>
                  <a:pt x="107950" y="3733800"/>
                </a:lnTo>
                <a:lnTo>
                  <a:pt x="123825" y="3697288"/>
                </a:lnTo>
                <a:lnTo>
                  <a:pt x="139700" y="3656013"/>
                </a:lnTo>
                <a:lnTo>
                  <a:pt x="155575" y="3609975"/>
                </a:lnTo>
                <a:lnTo>
                  <a:pt x="166687" y="3557588"/>
                </a:lnTo>
                <a:lnTo>
                  <a:pt x="173037" y="3497263"/>
                </a:lnTo>
                <a:lnTo>
                  <a:pt x="176212" y="3427413"/>
                </a:lnTo>
                <a:lnTo>
                  <a:pt x="173037" y="3360738"/>
                </a:lnTo>
                <a:lnTo>
                  <a:pt x="166687" y="3300413"/>
                </a:lnTo>
                <a:lnTo>
                  <a:pt x="155575" y="3248025"/>
                </a:lnTo>
                <a:lnTo>
                  <a:pt x="139700" y="3201988"/>
                </a:lnTo>
                <a:lnTo>
                  <a:pt x="123825" y="3160713"/>
                </a:lnTo>
                <a:lnTo>
                  <a:pt x="107950" y="3124200"/>
                </a:lnTo>
                <a:lnTo>
                  <a:pt x="88900" y="3086100"/>
                </a:lnTo>
                <a:lnTo>
                  <a:pt x="69850" y="3048000"/>
                </a:lnTo>
                <a:lnTo>
                  <a:pt x="50800" y="3011488"/>
                </a:lnTo>
                <a:lnTo>
                  <a:pt x="34925" y="2970213"/>
                </a:lnTo>
                <a:lnTo>
                  <a:pt x="20637" y="2924175"/>
                </a:lnTo>
                <a:lnTo>
                  <a:pt x="9525" y="2871788"/>
                </a:lnTo>
                <a:lnTo>
                  <a:pt x="1587" y="2811463"/>
                </a:lnTo>
                <a:lnTo>
                  <a:pt x="0" y="2743200"/>
                </a:lnTo>
                <a:lnTo>
                  <a:pt x="1587" y="2674938"/>
                </a:lnTo>
                <a:lnTo>
                  <a:pt x="9525" y="2614613"/>
                </a:lnTo>
                <a:lnTo>
                  <a:pt x="20637" y="2562225"/>
                </a:lnTo>
                <a:lnTo>
                  <a:pt x="34925" y="2516188"/>
                </a:lnTo>
                <a:lnTo>
                  <a:pt x="50800" y="2474913"/>
                </a:lnTo>
                <a:lnTo>
                  <a:pt x="69850" y="2438400"/>
                </a:lnTo>
                <a:lnTo>
                  <a:pt x="88900" y="2400300"/>
                </a:lnTo>
                <a:lnTo>
                  <a:pt x="107950" y="2362200"/>
                </a:lnTo>
                <a:lnTo>
                  <a:pt x="123825" y="2325688"/>
                </a:lnTo>
                <a:lnTo>
                  <a:pt x="139700" y="2284413"/>
                </a:lnTo>
                <a:lnTo>
                  <a:pt x="155575" y="2238375"/>
                </a:lnTo>
                <a:lnTo>
                  <a:pt x="166687" y="2185988"/>
                </a:lnTo>
                <a:lnTo>
                  <a:pt x="173037" y="2125663"/>
                </a:lnTo>
                <a:lnTo>
                  <a:pt x="176212" y="2057400"/>
                </a:lnTo>
                <a:lnTo>
                  <a:pt x="173037" y="1989138"/>
                </a:lnTo>
                <a:lnTo>
                  <a:pt x="166687" y="1928813"/>
                </a:lnTo>
                <a:lnTo>
                  <a:pt x="155575" y="1876425"/>
                </a:lnTo>
                <a:lnTo>
                  <a:pt x="139700" y="1830388"/>
                </a:lnTo>
                <a:lnTo>
                  <a:pt x="123825" y="1789113"/>
                </a:lnTo>
                <a:lnTo>
                  <a:pt x="107950" y="1752600"/>
                </a:lnTo>
                <a:lnTo>
                  <a:pt x="88900" y="1714500"/>
                </a:lnTo>
                <a:lnTo>
                  <a:pt x="69850" y="1676400"/>
                </a:lnTo>
                <a:lnTo>
                  <a:pt x="50800" y="1639888"/>
                </a:lnTo>
                <a:lnTo>
                  <a:pt x="34925" y="1598613"/>
                </a:lnTo>
                <a:lnTo>
                  <a:pt x="20637" y="1552575"/>
                </a:lnTo>
                <a:lnTo>
                  <a:pt x="9525" y="1500188"/>
                </a:lnTo>
                <a:lnTo>
                  <a:pt x="1587" y="1439863"/>
                </a:lnTo>
                <a:lnTo>
                  <a:pt x="0" y="1371600"/>
                </a:lnTo>
                <a:lnTo>
                  <a:pt x="1587" y="1303338"/>
                </a:lnTo>
                <a:lnTo>
                  <a:pt x="9525" y="1243013"/>
                </a:lnTo>
                <a:lnTo>
                  <a:pt x="20637" y="1190625"/>
                </a:lnTo>
                <a:lnTo>
                  <a:pt x="34925" y="1144588"/>
                </a:lnTo>
                <a:lnTo>
                  <a:pt x="50800" y="1103313"/>
                </a:lnTo>
                <a:lnTo>
                  <a:pt x="69850" y="1066800"/>
                </a:lnTo>
                <a:lnTo>
                  <a:pt x="88900" y="1028700"/>
                </a:lnTo>
                <a:lnTo>
                  <a:pt x="107950" y="990600"/>
                </a:lnTo>
                <a:lnTo>
                  <a:pt x="123825" y="954088"/>
                </a:lnTo>
                <a:lnTo>
                  <a:pt x="139700" y="912813"/>
                </a:lnTo>
                <a:lnTo>
                  <a:pt x="155575" y="866775"/>
                </a:lnTo>
                <a:lnTo>
                  <a:pt x="166687" y="814388"/>
                </a:lnTo>
                <a:lnTo>
                  <a:pt x="173037" y="754063"/>
                </a:lnTo>
                <a:lnTo>
                  <a:pt x="176212" y="685800"/>
                </a:lnTo>
                <a:lnTo>
                  <a:pt x="173037" y="617538"/>
                </a:lnTo>
                <a:lnTo>
                  <a:pt x="166687" y="557213"/>
                </a:lnTo>
                <a:lnTo>
                  <a:pt x="155575" y="504825"/>
                </a:lnTo>
                <a:lnTo>
                  <a:pt x="139700" y="458788"/>
                </a:lnTo>
                <a:lnTo>
                  <a:pt x="123825" y="417513"/>
                </a:lnTo>
                <a:lnTo>
                  <a:pt x="107950" y="381000"/>
                </a:lnTo>
                <a:lnTo>
                  <a:pt x="88900" y="342900"/>
                </a:lnTo>
                <a:lnTo>
                  <a:pt x="69850" y="304800"/>
                </a:lnTo>
                <a:lnTo>
                  <a:pt x="50800" y="268288"/>
                </a:lnTo>
                <a:lnTo>
                  <a:pt x="34925" y="227013"/>
                </a:lnTo>
                <a:lnTo>
                  <a:pt x="20637" y="180975"/>
                </a:lnTo>
                <a:lnTo>
                  <a:pt x="9525" y="128588"/>
                </a:lnTo>
                <a:lnTo>
                  <a:pt x="1587" y="6826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12FF58C-279E-4929-80AD-D9DEFEAD37AE}"/>
              </a:ext>
            </a:extLst>
          </p:cNvPr>
          <p:cNvSpPr>
            <a:spLocks noGrp="1"/>
          </p:cNvSpPr>
          <p:nvPr>
            <p:ph idx="1"/>
          </p:nvPr>
        </p:nvSpPr>
        <p:spPr>
          <a:xfrm>
            <a:off x="2121010" y="525470"/>
            <a:ext cx="6474279" cy="4011700"/>
          </a:xfrm>
        </p:spPr>
        <p:txBody>
          <a:bodyPr vert="horz" lIns="68580" tIns="34290" rIns="68580" bIns="34290" rtlCol="0" anchor="t">
            <a:noAutofit/>
          </a:bodyPr>
          <a:lstStyle/>
          <a:p>
            <a:pPr>
              <a:spcBef>
                <a:spcPts val="563"/>
              </a:spcBef>
            </a:pPr>
            <a:r>
              <a:rPr lang="en-US" dirty="0">
                <a:solidFill>
                  <a:schemeClr val="tx1">
                    <a:lumMod val="95000"/>
                    <a:lumOff val="5000"/>
                  </a:schemeClr>
                </a:solidFill>
                <a:latin typeface="Leelawadee UI"/>
                <a:cs typeface="Leelawadee UI"/>
              </a:rPr>
              <a:t>(ACOG) opined: "Interventions to reduce the likelihood of delivery should be reserved for women with PTL at a GA at which a delay in delivery will provide benefit to the newborn . Because </a:t>
            </a:r>
            <a:r>
              <a:rPr lang="en-US" dirty="0" err="1">
                <a:solidFill>
                  <a:schemeClr val="tx1">
                    <a:lumMod val="95000"/>
                    <a:lumOff val="5000"/>
                  </a:schemeClr>
                </a:solidFill>
                <a:latin typeface="Leelawadee UI"/>
                <a:cs typeface="Leelawadee UI"/>
              </a:rPr>
              <a:t>tocolytic</a:t>
            </a:r>
            <a:r>
              <a:rPr lang="en-US" dirty="0">
                <a:solidFill>
                  <a:schemeClr val="tx1">
                    <a:lumMod val="95000"/>
                    <a:lumOff val="5000"/>
                  </a:schemeClr>
                </a:solidFill>
                <a:latin typeface="Leelawadee UI"/>
                <a:cs typeface="Leelawadee UI"/>
              </a:rPr>
              <a:t> therapy is generally effective for up to 48 hours, only women with fetuses that would benefit from a 48 hour delay in delivery should receive </a:t>
            </a:r>
            <a:r>
              <a:rPr lang="en-US" dirty="0" err="1">
                <a:solidFill>
                  <a:schemeClr val="tx1">
                    <a:lumMod val="95000"/>
                    <a:lumOff val="5000"/>
                  </a:schemeClr>
                </a:solidFill>
                <a:latin typeface="Leelawadee UI"/>
                <a:cs typeface="Leelawadee UI"/>
              </a:rPr>
              <a:t>tocolytic</a:t>
            </a:r>
            <a:r>
              <a:rPr lang="en-US" dirty="0">
                <a:solidFill>
                  <a:schemeClr val="tx1">
                    <a:lumMod val="95000"/>
                    <a:lumOff val="5000"/>
                  </a:schemeClr>
                </a:solidFill>
                <a:latin typeface="Leelawadee UI"/>
                <a:cs typeface="Leelawadee UI"/>
              </a:rPr>
              <a:t> treatment“.</a:t>
            </a:r>
            <a:endParaRPr lang="en-US" dirty="0">
              <a:solidFill>
                <a:schemeClr val="tx1">
                  <a:lumMod val="95000"/>
                  <a:lumOff val="5000"/>
                </a:schemeClr>
              </a:solidFill>
              <a:ea typeface="+mn-lt"/>
              <a:cs typeface="+mn-lt"/>
            </a:endParaRPr>
          </a:p>
          <a:p>
            <a:pPr>
              <a:spcBef>
                <a:spcPts val="563"/>
              </a:spcBef>
            </a:pPr>
            <a:r>
              <a:rPr lang="en-US" dirty="0">
                <a:solidFill>
                  <a:schemeClr val="tx1">
                    <a:lumMod val="95000"/>
                    <a:lumOff val="5000"/>
                  </a:schemeClr>
                </a:solidFill>
                <a:latin typeface="Leelawadee UI"/>
                <a:cs typeface="Leelawadee UI"/>
              </a:rPr>
              <a:t>Inhibition of acute preterm labor is less likely to be successful as labor advances to the point that cervical dilation is greater than 3 cm.</a:t>
            </a:r>
            <a:endParaRPr lang="en-US" dirty="0">
              <a:solidFill>
                <a:schemeClr val="tx1">
                  <a:lumMod val="95000"/>
                  <a:lumOff val="5000"/>
                </a:schemeClr>
              </a:solidFill>
              <a:ea typeface="+mn-lt"/>
              <a:cs typeface="+mn-lt"/>
            </a:endParaRPr>
          </a:p>
          <a:p>
            <a:pPr>
              <a:spcBef>
                <a:spcPts val="563"/>
              </a:spcBef>
            </a:pPr>
            <a:endParaRPr lang="en-US" dirty="0">
              <a:solidFill>
                <a:schemeClr val="tx1">
                  <a:lumMod val="95000"/>
                  <a:lumOff val="5000"/>
                </a:schemeClr>
              </a:solidFill>
              <a:latin typeface="Leelawadee UI"/>
              <a:ea typeface="+mn-lt"/>
              <a:cs typeface="Leelawadee UI"/>
            </a:endParaRPr>
          </a:p>
          <a:p>
            <a:pPr>
              <a:spcBef>
                <a:spcPts val="563"/>
              </a:spcBef>
            </a:pPr>
            <a:endParaRPr lang="en-US" dirty="0">
              <a:solidFill>
                <a:schemeClr val="tx1">
                  <a:lumMod val="95000"/>
                  <a:lumOff val="5000"/>
                </a:schemeClr>
              </a:solidFill>
              <a:latin typeface="Leelawadee UI"/>
              <a:ea typeface="+mn-lt"/>
              <a:cs typeface="Leelawadee UI"/>
            </a:endParaRPr>
          </a:p>
          <a:p>
            <a:endParaRPr lang="en-US" dirty="0">
              <a:solidFill>
                <a:schemeClr val="tx1">
                  <a:lumMod val="95000"/>
                  <a:lumOff val="5000"/>
                </a:schemeClr>
              </a:solidFill>
              <a:cs typeface="Calibri"/>
            </a:endParaRPr>
          </a:p>
        </p:txBody>
      </p:sp>
    </p:spTree>
    <p:extLst>
      <p:ext uri="{BB962C8B-B14F-4D97-AF65-F5344CB8AC3E}">
        <p14:creationId xmlns:p14="http://schemas.microsoft.com/office/powerpoint/2010/main" val="3997722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1DF09CD-25B8-4B12-8634-158BA767BC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57250"/>
            <a:ext cx="9143997" cy="5143500"/>
            <a:chOff x="1" y="0"/>
            <a:chExt cx="12191996" cy="6858000"/>
          </a:xfrm>
        </p:grpSpPr>
        <p:sp>
          <p:nvSpPr>
            <p:cNvPr id="9" name="Rectangle 8">
              <a:extLst>
                <a:ext uri="{FF2B5EF4-FFF2-40B4-BE49-F238E27FC236}">
                  <a16:creationId xmlns:a16="http://schemas.microsoft.com/office/drawing/2014/main" id="{9D1DCDDC-E189-49ED-BAB0-BF014853B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rgbClr val="FFFFFF"/>
            </a:solidFill>
            <a:ln w="0">
              <a:noFill/>
              <a:prstDash val="solid"/>
              <a:round/>
              <a:headEnd/>
              <a:tailEnd/>
            </a:ln>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A30EFBC-FDAD-4CE7-8222-23968A799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useBgFill="1">
        <p:nvSpPr>
          <p:cNvPr id="12" name="Freeform: Shape 11">
            <a:extLst>
              <a:ext uri="{FF2B5EF4-FFF2-40B4-BE49-F238E27FC236}">
                <a16:creationId xmlns:a16="http://schemas.microsoft.com/office/drawing/2014/main" id="{C5E33FA7-5CA0-4E9A-8D01-D8EDB5F4C4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857251"/>
            <a:ext cx="9143999" cy="4913906"/>
          </a:xfrm>
          <a:custGeom>
            <a:avLst/>
            <a:gdLst>
              <a:gd name="connsiteX0" fmla="*/ 0 w 12191999"/>
              <a:gd name="connsiteY0" fmla="*/ 0 h 6551875"/>
              <a:gd name="connsiteX1" fmla="*/ 12191999 w 12191999"/>
              <a:gd name="connsiteY1" fmla="*/ 0 h 6551875"/>
              <a:gd name="connsiteX2" fmla="*/ 12191999 w 12191999"/>
              <a:gd name="connsiteY2" fmla="*/ 6181404 h 6551875"/>
              <a:gd name="connsiteX3" fmla="*/ 12190147 w 12191999"/>
              <a:gd name="connsiteY3" fmla="*/ 6181361 h 6551875"/>
              <a:gd name="connsiteX4" fmla="*/ 12129821 w 12191999"/>
              <a:gd name="connsiteY4" fmla="*/ 6173424 h 6551875"/>
              <a:gd name="connsiteX5" fmla="*/ 12077433 w 12191999"/>
              <a:gd name="connsiteY5" fmla="*/ 6162311 h 6551875"/>
              <a:gd name="connsiteX6" fmla="*/ 12031397 w 12191999"/>
              <a:gd name="connsiteY6" fmla="*/ 6148023 h 6551875"/>
              <a:gd name="connsiteX7" fmla="*/ 11990121 w 12191999"/>
              <a:gd name="connsiteY7" fmla="*/ 6132148 h 6551875"/>
              <a:gd name="connsiteX8" fmla="*/ 11953609 w 12191999"/>
              <a:gd name="connsiteY8" fmla="*/ 6113098 h 6551875"/>
              <a:gd name="connsiteX9" fmla="*/ 11915509 w 12191999"/>
              <a:gd name="connsiteY9" fmla="*/ 6094048 h 6551875"/>
              <a:gd name="connsiteX10" fmla="*/ 11877409 w 12191999"/>
              <a:gd name="connsiteY10" fmla="*/ 6074998 h 6551875"/>
              <a:gd name="connsiteX11" fmla="*/ 11840897 w 12191999"/>
              <a:gd name="connsiteY11" fmla="*/ 6059123 h 6551875"/>
              <a:gd name="connsiteX12" fmla="*/ 11799621 w 12191999"/>
              <a:gd name="connsiteY12" fmla="*/ 6043248 h 6551875"/>
              <a:gd name="connsiteX13" fmla="*/ 11753583 w 12191999"/>
              <a:gd name="connsiteY13" fmla="*/ 6027373 h 6551875"/>
              <a:gd name="connsiteX14" fmla="*/ 11701197 w 12191999"/>
              <a:gd name="connsiteY14" fmla="*/ 6016261 h 6551875"/>
              <a:gd name="connsiteX15" fmla="*/ 11640871 w 12191999"/>
              <a:gd name="connsiteY15" fmla="*/ 6009911 h 6551875"/>
              <a:gd name="connsiteX16" fmla="*/ 11572609 w 12191999"/>
              <a:gd name="connsiteY16" fmla="*/ 6006736 h 6551875"/>
              <a:gd name="connsiteX17" fmla="*/ 11504347 w 12191999"/>
              <a:gd name="connsiteY17" fmla="*/ 6009911 h 6551875"/>
              <a:gd name="connsiteX18" fmla="*/ 11444021 w 12191999"/>
              <a:gd name="connsiteY18" fmla="*/ 6016261 h 6551875"/>
              <a:gd name="connsiteX19" fmla="*/ 11391633 w 12191999"/>
              <a:gd name="connsiteY19" fmla="*/ 6027373 h 6551875"/>
              <a:gd name="connsiteX20" fmla="*/ 11345597 w 12191999"/>
              <a:gd name="connsiteY20" fmla="*/ 6043248 h 6551875"/>
              <a:gd name="connsiteX21" fmla="*/ 11304321 w 12191999"/>
              <a:gd name="connsiteY21" fmla="*/ 6059123 h 6551875"/>
              <a:gd name="connsiteX22" fmla="*/ 11267809 w 12191999"/>
              <a:gd name="connsiteY22" fmla="*/ 6074998 h 6551875"/>
              <a:gd name="connsiteX23" fmla="*/ 11229709 w 12191999"/>
              <a:gd name="connsiteY23" fmla="*/ 6094048 h 6551875"/>
              <a:gd name="connsiteX24" fmla="*/ 11191609 w 12191999"/>
              <a:gd name="connsiteY24" fmla="*/ 6113098 h 6551875"/>
              <a:gd name="connsiteX25" fmla="*/ 11155097 w 12191999"/>
              <a:gd name="connsiteY25" fmla="*/ 6132148 h 6551875"/>
              <a:gd name="connsiteX26" fmla="*/ 11113821 w 12191999"/>
              <a:gd name="connsiteY26" fmla="*/ 6148023 h 6551875"/>
              <a:gd name="connsiteX27" fmla="*/ 11067783 w 12191999"/>
              <a:gd name="connsiteY27" fmla="*/ 6162311 h 6551875"/>
              <a:gd name="connsiteX28" fmla="*/ 11015397 w 12191999"/>
              <a:gd name="connsiteY28" fmla="*/ 6173423 h 6551875"/>
              <a:gd name="connsiteX29" fmla="*/ 10955071 w 12191999"/>
              <a:gd name="connsiteY29" fmla="*/ 6181361 h 6551875"/>
              <a:gd name="connsiteX30" fmla="*/ 10886809 w 12191999"/>
              <a:gd name="connsiteY30" fmla="*/ 6182948 h 6551875"/>
              <a:gd name="connsiteX31" fmla="*/ 10818547 w 12191999"/>
              <a:gd name="connsiteY31" fmla="*/ 6181361 h 6551875"/>
              <a:gd name="connsiteX32" fmla="*/ 10758221 w 12191999"/>
              <a:gd name="connsiteY32" fmla="*/ 6173423 h 6551875"/>
              <a:gd name="connsiteX33" fmla="*/ 10705833 w 12191999"/>
              <a:gd name="connsiteY33" fmla="*/ 6162311 h 6551875"/>
              <a:gd name="connsiteX34" fmla="*/ 10659797 w 12191999"/>
              <a:gd name="connsiteY34" fmla="*/ 6148023 h 6551875"/>
              <a:gd name="connsiteX35" fmla="*/ 10618521 w 12191999"/>
              <a:gd name="connsiteY35" fmla="*/ 6132148 h 6551875"/>
              <a:gd name="connsiteX36" fmla="*/ 10582009 w 12191999"/>
              <a:gd name="connsiteY36" fmla="*/ 6113098 h 6551875"/>
              <a:gd name="connsiteX37" fmla="*/ 10543909 w 12191999"/>
              <a:gd name="connsiteY37" fmla="*/ 6094048 h 6551875"/>
              <a:gd name="connsiteX38" fmla="*/ 10505809 w 12191999"/>
              <a:gd name="connsiteY38" fmla="*/ 6074998 h 6551875"/>
              <a:gd name="connsiteX39" fmla="*/ 10469297 w 12191999"/>
              <a:gd name="connsiteY39" fmla="*/ 6059123 h 6551875"/>
              <a:gd name="connsiteX40" fmla="*/ 10428021 w 12191999"/>
              <a:gd name="connsiteY40" fmla="*/ 6043248 h 6551875"/>
              <a:gd name="connsiteX41" fmla="*/ 10381983 w 12191999"/>
              <a:gd name="connsiteY41" fmla="*/ 6027373 h 6551875"/>
              <a:gd name="connsiteX42" fmla="*/ 10329597 w 12191999"/>
              <a:gd name="connsiteY42" fmla="*/ 6016261 h 6551875"/>
              <a:gd name="connsiteX43" fmla="*/ 10269271 w 12191999"/>
              <a:gd name="connsiteY43" fmla="*/ 6009911 h 6551875"/>
              <a:gd name="connsiteX44" fmla="*/ 10201009 w 12191999"/>
              <a:gd name="connsiteY44" fmla="*/ 6006736 h 6551875"/>
              <a:gd name="connsiteX45" fmla="*/ 10132747 w 12191999"/>
              <a:gd name="connsiteY45" fmla="*/ 6009911 h 6551875"/>
              <a:gd name="connsiteX46" fmla="*/ 10072421 w 12191999"/>
              <a:gd name="connsiteY46" fmla="*/ 6016261 h 6551875"/>
              <a:gd name="connsiteX47" fmla="*/ 10020033 w 12191999"/>
              <a:gd name="connsiteY47" fmla="*/ 6027373 h 6551875"/>
              <a:gd name="connsiteX48" fmla="*/ 9973997 w 12191999"/>
              <a:gd name="connsiteY48" fmla="*/ 6043248 h 6551875"/>
              <a:gd name="connsiteX49" fmla="*/ 9932721 w 12191999"/>
              <a:gd name="connsiteY49" fmla="*/ 6059123 h 6551875"/>
              <a:gd name="connsiteX50" fmla="*/ 9896209 w 12191999"/>
              <a:gd name="connsiteY50" fmla="*/ 6074998 h 6551875"/>
              <a:gd name="connsiteX51" fmla="*/ 9820009 w 12191999"/>
              <a:gd name="connsiteY51" fmla="*/ 6113098 h 6551875"/>
              <a:gd name="connsiteX52" fmla="*/ 9783497 w 12191999"/>
              <a:gd name="connsiteY52" fmla="*/ 6132148 h 6551875"/>
              <a:gd name="connsiteX53" fmla="*/ 9742221 w 12191999"/>
              <a:gd name="connsiteY53" fmla="*/ 6148023 h 6551875"/>
              <a:gd name="connsiteX54" fmla="*/ 9696183 w 12191999"/>
              <a:gd name="connsiteY54" fmla="*/ 6162311 h 6551875"/>
              <a:gd name="connsiteX55" fmla="*/ 9643797 w 12191999"/>
              <a:gd name="connsiteY55" fmla="*/ 6173423 h 6551875"/>
              <a:gd name="connsiteX56" fmla="*/ 9583471 w 12191999"/>
              <a:gd name="connsiteY56" fmla="*/ 6181361 h 6551875"/>
              <a:gd name="connsiteX57" fmla="*/ 9515209 w 12191999"/>
              <a:gd name="connsiteY57" fmla="*/ 6182948 h 6551875"/>
              <a:gd name="connsiteX58" fmla="*/ 9446947 w 12191999"/>
              <a:gd name="connsiteY58" fmla="*/ 6181361 h 6551875"/>
              <a:gd name="connsiteX59" fmla="*/ 9386621 w 12191999"/>
              <a:gd name="connsiteY59" fmla="*/ 6173423 h 6551875"/>
              <a:gd name="connsiteX60" fmla="*/ 9334233 w 12191999"/>
              <a:gd name="connsiteY60" fmla="*/ 6162311 h 6551875"/>
              <a:gd name="connsiteX61" fmla="*/ 9288197 w 12191999"/>
              <a:gd name="connsiteY61" fmla="*/ 6148023 h 6551875"/>
              <a:gd name="connsiteX62" fmla="*/ 9246921 w 12191999"/>
              <a:gd name="connsiteY62" fmla="*/ 6132148 h 6551875"/>
              <a:gd name="connsiteX63" fmla="*/ 9210409 w 12191999"/>
              <a:gd name="connsiteY63" fmla="*/ 6113098 h 6551875"/>
              <a:gd name="connsiteX64" fmla="*/ 9172309 w 12191999"/>
              <a:gd name="connsiteY64" fmla="*/ 6094048 h 6551875"/>
              <a:gd name="connsiteX65" fmla="*/ 9134209 w 12191999"/>
              <a:gd name="connsiteY65" fmla="*/ 6074998 h 6551875"/>
              <a:gd name="connsiteX66" fmla="*/ 9097697 w 12191999"/>
              <a:gd name="connsiteY66" fmla="*/ 6059123 h 6551875"/>
              <a:gd name="connsiteX67" fmla="*/ 9056421 w 12191999"/>
              <a:gd name="connsiteY67" fmla="*/ 6043248 h 6551875"/>
              <a:gd name="connsiteX68" fmla="*/ 9010383 w 12191999"/>
              <a:gd name="connsiteY68" fmla="*/ 6027373 h 6551875"/>
              <a:gd name="connsiteX69" fmla="*/ 8957997 w 12191999"/>
              <a:gd name="connsiteY69" fmla="*/ 6016261 h 6551875"/>
              <a:gd name="connsiteX70" fmla="*/ 8897671 w 12191999"/>
              <a:gd name="connsiteY70" fmla="*/ 6009911 h 6551875"/>
              <a:gd name="connsiteX71" fmla="*/ 8827821 w 12191999"/>
              <a:gd name="connsiteY71" fmla="*/ 6006736 h 6551875"/>
              <a:gd name="connsiteX72" fmla="*/ 8761147 w 12191999"/>
              <a:gd name="connsiteY72" fmla="*/ 6009911 h 6551875"/>
              <a:gd name="connsiteX73" fmla="*/ 8700821 w 12191999"/>
              <a:gd name="connsiteY73" fmla="*/ 6016261 h 6551875"/>
              <a:gd name="connsiteX74" fmla="*/ 8648433 w 12191999"/>
              <a:gd name="connsiteY74" fmla="*/ 6027373 h 6551875"/>
              <a:gd name="connsiteX75" fmla="*/ 8602397 w 12191999"/>
              <a:gd name="connsiteY75" fmla="*/ 6043248 h 6551875"/>
              <a:gd name="connsiteX76" fmla="*/ 8561121 w 12191999"/>
              <a:gd name="connsiteY76" fmla="*/ 6059123 h 6551875"/>
              <a:gd name="connsiteX77" fmla="*/ 8524609 w 12191999"/>
              <a:gd name="connsiteY77" fmla="*/ 6074998 h 6551875"/>
              <a:gd name="connsiteX78" fmla="*/ 8486509 w 12191999"/>
              <a:gd name="connsiteY78" fmla="*/ 6094048 h 6551875"/>
              <a:gd name="connsiteX79" fmla="*/ 8448409 w 12191999"/>
              <a:gd name="connsiteY79" fmla="*/ 6113098 h 6551875"/>
              <a:gd name="connsiteX80" fmla="*/ 8411897 w 12191999"/>
              <a:gd name="connsiteY80" fmla="*/ 6132148 h 6551875"/>
              <a:gd name="connsiteX81" fmla="*/ 8370622 w 12191999"/>
              <a:gd name="connsiteY81" fmla="*/ 6148023 h 6551875"/>
              <a:gd name="connsiteX82" fmla="*/ 8324584 w 12191999"/>
              <a:gd name="connsiteY82" fmla="*/ 6162311 h 6551875"/>
              <a:gd name="connsiteX83" fmla="*/ 8272197 w 12191999"/>
              <a:gd name="connsiteY83" fmla="*/ 6173423 h 6551875"/>
              <a:gd name="connsiteX84" fmla="*/ 8211872 w 12191999"/>
              <a:gd name="connsiteY84" fmla="*/ 6181361 h 6551875"/>
              <a:gd name="connsiteX85" fmla="*/ 8143609 w 12191999"/>
              <a:gd name="connsiteY85" fmla="*/ 6182948 h 6551875"/>
              <a:gd name="connsiteX86" fmla="*/ 8075347 w 12191999"/>
              <a:gd name="connsiteY86" fmla="*/ 6181361 h 6551875"/>
              <a:gd name="connsiteX87" fmla="*/ 8015022 w 12191999"/>
              <a:gd name="connsiteY87" fmla="*/ 6173423 h 6551875"/>
              <a:gd name="connsiteX88" fmla="*/ 7962634 w 12191999"/>
              <a:gd name="connsiteY88" fmla="*/ 6162311 h 6551875"/>
              <a:gd name="connsiteX89" fmla="*/ 7916597 w 12191999"/>
              <a:gd name="connsiteY89" fmla="*/ 6148023 h 6551875"/>
              <a:gd name="connsiteX90" fmla="*/ 7875322 w 12191999"/>
              <a:gd name="connsiteY90" fmla="*/ 6132148 h 6551875"/>
              <a:gd name="connsiteX91" fmla="*/ 7838809 w 12191999"/>
              <a:gd name="connsiteY91" fmla="*/ 6113098 h 6551875"/>
              <a:gd name="connsiteX92" fmla="*/ 7800709 w 12191999"/>
              <a:gd name="connsiteY92" fmla="*/ 6094048 h 6551875"/>
              <a:gd name="connsiteX93" fmla="*/ 7762609 w 12191999"/>
              <a:gd name="connsiteY93" fmla="*/ 6074998 h 6551875"/>
              <a:gd name="connsiteX94" fmla="*/ 7726097 w 12191999"/>
              <a:gd name="connsiteY94" fmla="*/ 6059123 h 6551875"/>
              <a:gd name="connsiteX95" fmla="*/ 7684822 w 12191999"/>
              <a:gd name="connsiteY95" fmla="*/ 6043248 h 6551875"/>
              <a:gd name="connsiteX96" fmla="*/ 7638784 w 12191999"/>
              <a:gd name="connsiteY96" fmla="*/ 6027373 h 6551875"/>
              <a:gd name="connsiteX97" fmla="*/ 7586397 w 12191999"/>
              <a:gd name="connsiteY97" fmla="*/ 6016261 h 6551875"/>
              <a:gd name="connsiteX98" fmla="*/ 7526072 w 12191999"/>
              <a:gd name="connsiteY98" fmla="*/ 6009911 h 6551875"/>
              <a:gd name="connsiteX99" fmla="*/ 7457809 w 12191999"/>
              <a:gd name="connsiteY99" fmla="*/ 6006736 h 6551875"/>
              <a:gd name="connsiteX100" fmla="*/ 7389547 w 12191999"/>
              <a:gd name="connsiteY100" fmla="*/ 6009911 h 6551875"/>
              <a:gd name="connsiteX101" fmla="*/ 7329222 w 12191999"/>
              <a:gd name="connsiteY101" fmla="*/ 6016261 h 6551875"/>
              <a:gd name="connsiteX102" fmla="*/ 7276834 w 12191999"/>
              <a:gd name="connsiteY102" fmla="*/ 6027373 h 6551875"/>
              <a:gd name="connsiteX103" fmla="*/ 7230797 w 12191999"/>
              <a:gd name="connsiteY103" fmla="*/ 6043248 h 6551875"/>
              <a:gd name="connsiteX104" fmla="*/ 7189522 w 12191999"/>
              <a:gd name="connsiteY104" fmla="*/ 6059123 h 6551875"/>
              <a:gd name="connsiteX105" fmla="*/ 7153009 w 12191999"/>
              <a:gd name="connsiteY105" fmla="*/ 6074998 h 6551875"/>
              <a:gd name="connsiteX106" fmla="*/ 7114909 w 12191999"/>
              <a:gd name="connsiteY106" fmla="*/ 6094048 h 6551875"/>
              <a:gd name="connsiteX107" fmla="*/ 7076809 w 12191999"/>
              <a:gd name="connsiteY107" fmla="*/ 6113098 h 6551875"/>
              <a:gd name="connsiteX108" fmla="*/ 7040297 w 12191999"/>
              <a:gd name="connsiteY108" fmla="*/ 6132148 h 6551875"/>
              <a:gd name="connsiteX109" fmla="*/ 6999022 w 12191999"/>
              <a:gd name="connsiteY109" fmla="*/ 6148023 h 6551875"/>
              <a:gd name="connsiteX110" fmla="*/ 6952984 w 12191999"/>
              <a:gd name="connsiteY110" fmla="*/ 6162311 h 6551875"/>
              <a:gd name="connsiteX111" fmla="*/ 6900597 w 12191999"/>
              <a:gd name="connsiteY111" fmla="*/ 6173423 h 6551875"/>
              <a:gd name="connsiteX112" fmla="*/ 6840272 w 12191999"/>
              <a:gd name="connsiteY112" fmla="*/ 6181361 h 6551875"/>
              <a:gd name="connsiteX113" fmla="*/ 6781800 w 12191999"/>
              <a:gd name="connsiteY113" fmla="*/ 6182721 h 6551875"/>
              <a:gd name="connsiteX114" fmla="*/ 6723328 w 12191999"/>
              <a:gd name="connsiteY114" fmla="*/ 6181361 h 6551875"/>
              <a:gd name="connsiteX115" fmla="*/ 6663003 w 12191999"/>
              <a:gd name="connsiteY115" fmla="*/ 6173423 h 6551875"/>
              <a:gd name="connsiteX116" fmla="*/ 6610615 w 12191999"/>
              <a:gd name="connsiteY116" fmla="*/ 6162311 h 6551875"/>
              <a:gd name="connsiteX117" fmla="*/ 6564578 w 12191999"/>
              <a:gd name="connsiteY117" fmla="*/ 6148023 h 6551875"/>
              <a:gd name="connsiteX118" fmla="*/ 6523303 w 12191999"/>
              <a:gd name="connsiteY118" fmla="*/ 6132148 h 6551875"/>
              <a:gd name="connsiteX119" fmla="*/ 6486790 w 12191999"/>
              <a:gd name="connsiteY119" fmla="*/ 6113098 h 6551875"/>
              <a:gd name="connsiteX120" fmla="*/ 6448690 w 12191999"/>
              <a:gd name="connsiteY120" fmla="*/ 6094048 h 6551875"/>
              <a:gd name="connsiteX121" fmla="*/ 6410590 w 12191999"/>
              <a:gd name="connsiteY121" fmla="*/ 6074998 h 6551875"/>
              <a:gd name="connsiteX122" fmla="*/ 6374078 w 12191999"/>
              <a:gd name="connsiteY122" fmla="*/ 6059123 h 6551875"/>
              <a:gd name="connsiteX123" fmla="*/ 6332803 w 12191999"/>
              <a:gd name="connsiteY123" fmla="*/ 6043248 h 6551875"/>
              <a:gd name="connsiteX124" fmla="*/ 6286765 w 12191999"/>
              <a:gd name="connsiteY124" fmla="*/ 6027373 h 6551875"/>
              <a:gd name="connsiteX125" fmla="*/ 6234378 w 12191999"/>
              <a:gd name="connsiteY125" fmla="*/ 6016261 h 6551875"/>
              <a:gd name="connsiteX126" fmla="*/ 6174053 w 12191999"/>
              <a:gd name="connsiteY126" fmla="*/ 6009911 h 6551875"/>
              <a:gd name="connsiteX127" fmla="*/ 6105790 w 12191999"/>
              <a:gd name="connsiteY127" fmla="*/ 6006736 h 6551875"/>
              <a:gd name="connsiteX128" fmla="*/ 6096000 w 12191999"/>
              <a:gd name="connsiteY128" fmla="*/ 6007191 h 6551875"/>
              <a:gd name="connsiteX129" fmla="*/ 6086211 w 12191999"/>
              <a:gd name="connsiteY129" fmla="*/ 6006736 h 6551875"/>
              <a:gd name="connsiteX130" fmla="*/ 6017949 w 12191999"/>
              <a:gd name="connsiteY130" fmla="*/ 6009911 h 6551875"/>
              <a:gd name="connsiteX131" fmla="*/ 5957622 w 12191999"/>
              <a:gd name="connsiteY131" fmla="*/ 6016261 h 6551875"/>
              <a:gd name="connsiteX132" fmla="*/ 5905235 w 12191999"/>
              <a:gd name="connsiteY132" fmla="*/ 6027373 h 6551875"/>
              <a:gd name="connsiteX133" fmla="*/ 5859197 w 12191999"/>
              <a:gd name="connsiteY133" fmla="*/ 6043248 h 6551875"/>
              <a:gd name="connsiteX134" fmla="*/ 5817922 w 12191999"/>
              <a:gd name="connsiteY134" fmla="*/ 6059123 h 6551875"/>
              <a:gd name="connsiteX135" fmla="*/ 5781409 w 12191999"/>
              <a:gd name="connsiteY135" fmla="*/ 6074998 h 6551875"/>
              <a:gd name="connsiteX136" fmla="*/ 5743309 w 12191999"/>
              <a:gd name="connsiteY136" fmla="*/ 6094048 h 6551875"/>
              <a:gd name="connsiteX137" fmla="*/ 5705211 w 12191999"/>
              <a:gd name="connsiteY137" fmla="*/ 6113098 h 6551875"/>
              <a:gd name="connsiteX138" fmla="*/ 5668697 w 12191999"/>
              <a:gd name="connsiteY138" fmla="*/ 6132148 h 6551875"/>
              <a:gd name="connsiteX139" fmla="*/ 5627422 w 12191999"/>
              <a:gd name="connsiteY139" fmla="*/ 6148023 h 6551875"/>
              <a:gd name="connsiteX140" fmla="*/ 5581384 w 12191999"/>
              <a:gd name="connsiteY140" fmla="*/ 6162311 h 6551875"/>
              <a:gd name="connsiteX141" fmla="*/ 5528997 w 12191999"/>
              <a:gd name="connsiteY141" fmla="*/ 6173423 h 6551875"/>
              <a:gd name="connsiteX142" fmla="*/ 5468672 w 12191999"/>
              <a:gd name="connsiteY142" fmla="*/ 6181361 h 6551875"/>
              <a:gd name="connsiteX143" fmla="*/ 5410200 w 12191999"/>
              <a:gd name="connsiteY143" fmla="*/ 6182721 h 6551875"/>
              <a:gd name="connsiteX144" fmla="*/ 5351728 w 12191999"/>
              <a:gd name="connsiteY144" fmla="*/ 6181361 h 6551875"/>
              <a:gd name="connsiteX145" fmla="*/ 5291402 w 12191999"/>
              <a:gd name="connsiteY145" fmla="*/ 6173423 h 6551875"/>
              <a:gd name="connsiteX146" fmla="*/ 5239015 w 12191999"/>
              <a:gd name="connsiteY146" fmla="*/ 6162311 h 6551875"/>
              <a:gd name="connsiteX147" fmla="*/ 5192979 w 12191999"/>
              <a:gd name="connsiteY147" fmla="*/ 6148023 h 6551875"/>
              <a:gd name="connsiteX148" fmla="*/ 5151703 w 12191999"/>
              <a:gd name="connsiteY148" fmla="*/ 6132148 h 6551875"/>
              <a:gd name="connsiteX149" fmla="*/ 5115190 w 12191999"/>
              <a:gd name="connsiteY149" fmla="*/ 6113098 h 6551875"/>
              <a:gd name="connsiteX150" fmla="*/ 5077092 w 12191999"/>
              <a:gd name="connsiteY150" fmla="*/ 6094048 h 6551875"/>
              <a:gd name="connsiteX151" fmla="*/ 5038990 w 12191999"/>
              <a:gd name="connsiteY151" fmla="*/ 6074998 h 6551875"/>
              <a:gd name="connsiteX152" fmla="*/ 5002479 w 12191999"/>
              <a:gd name="connsiteY152" fmla="*/ 6059123 h 6551875"/>
              <a:gd name="connsiteX153" fmla="*/ 4961203 w 12191999"/>
              <a:gd name="connsiteY153" fmla="*/ 6043248 h 6551875"/>
              <a:gd name="connsiteX154" fmla="*/ 4915166 w 12191999"/>
              <a:gd name="connsiteY154" fmla="*/ 6027373 h 6551875"/>
              <a:gd name="connsiteX155" fmla="*/ 4862778 w 12191999"/>
              <a:gd name="connsiteY155" fmla="*/ 6016261 h 6551875"/>
              <a:gd name="connsiteX156" fmla="*/ 4802454 w 12191999"/>
              <a:gd name="connsiteY156" fmla="*/ 6009911 h 6551875"/>
              <a:gd name="connsiteX157" fmla="*/ 4734190 w 12191999"/>
              <a:gd name="connsiteY157" fmla="*/ 6006736 h 6551875"/>
              <a:gd name="connsiteX158" fmla="*/ 4665929 w 12191999"/>
              <a:gd name="connsiteY158" fmla="*/ 6009911 h 6551875"/>
              <a:gd name="connsiteX159" fmla="*/ 4605603 w 12191999"/>
              <a:gd name="connsiteY159" fmla="*/ 6016261 h 6551875"/>
              <a:gd name="connsiteX160" fmla="*/ 4553217 w 12191999"/>
              <a:gd name="connsiteY160" fmla="*/ 6027373 h 6551875"/>
              <a:gd name="connsiteX161" fmla="*/ 4507178 w 12191999"/>
              <a:gd name="connsiteY161" fmla="*/ 6043248 h 6551875"/>
              <a:gd name="connsiteX162" fmla="*/ 4465903 w 12191999"/>
              <a:gd name="connsiteY162" fmla="*/ 6059123 h 6551875"/>
              <a:gd name="connsiteX163" fmla="*/ 4429390 w 12191999"/>
              <a:gd name="connsiteY163" fmla="*/ 6074998 h 6551875"/>
              <a:gd name="connsiteX164" fmla="*/ 4353190 w 12191999"/>
              <a:gd name="connsiteY164" fmla="*/ 6113098 h 6551875"/>
              <a:gd name="connsiteX165" fmla="*/ 4316678 w 12191999"/>
              <a:gd name="connsiteY165" fmla="*/ 6132148 h 6551875"/>
              <a:gd name="connsiteX166" fmla="*/ 4275403 w 12191999"/>
              <a:gd name="connsiteY166" fmla="*/ 6148023 h 6551875"/>
              <a:gd name="connsiteX167" fmla="*/ 4229365 w 12191999"/>
              <a:gd name="connsiteY167" fmla="*/ 6162311 h 6551875"/>
              <a:gd name="connsiteX168" fmla="*/ 4176978 w 12191999"/>
              <a:gd name="connsiteY168" fmla="*/ 6173423 h 6551875"/>
              <a:gd name="connsiteX169" fmla="*/ 4116653 w 12191999"/>
              <a:gd name="connsiteY169" fmla="*/ 6181361 h 6551875"/>
              <a:gd name="connsiteX170" fmla="*/ 4048390 w 12191999"/>
              <a:gd name="connsiteY170" fmla="*/ 6182948 h 6551875"/>
              <a:gd name="connsiteX171" fmla="*/ 3980128 w 12191999"/>
              <a:gd name="connsiteY171" fmla="*/ 6181361 h 6551875"/>
              <a:gd name="connsiteX172" fmla="*/ 3919803 w 12191999"/>
              <a:gd name="connsiteY172" fmla="*/ 6173423 h 6551875"/>
              <a:gd name="connsiteX173" fmla="*/ 3867415 w 12191999"/>
              <a:gd name="connsiteY173" fmla="*/ 6162311 h 6551875"/>
              <a:gd name="connsiteX174" fmla="*/ 3821378 w 12191999"/>
              <a:gd name="connsiteY174" fmla="*/ 6148023 h 6551875"/>
              <a:gd name="connsiteX175" fmla="*/ 3780103 w 12191999"/>
              <a:gd name="connsiteY175" fmla="*/ 6132148 h 6551875"/>
              <a:gd name="connsiteX176" fmla="*/ 3743590 w 12191999"/>
              <a:gd name="connsiteY176" fmla="*/ 6113098 h 6551875"/>
              <a:gd name="connsiteX177" fmla="*/ 3705490 w 12191999"/>
              <a:gd name="connsiteY177" fmla="*/ 6094048 h 6551875"/>
              <a:gd name="connsiteX178" fmla="*/ 3667390 w 12191999"/>
              <a:gd name="connsiteY178" fmla="*/ 6074998 h 6551875"/>
              <a:gd name="connsiteX179" fmla="*/ 3630878 w 12191999"/>
              <a:gd name="connsiteY179" fmla="*/ 6059123 h 6551875"/>
              <a:gd name="connsiteX180" fmla="*/ 3589603 w 12191999"/>
              <a:gd name="connsiteY180" fmla="*/ 6043248 h 6551875"/>
              <a:gd name="connsiteX181" fmla="*/ 3543565 w 12191999"/>
              <a:gd name="connsiteY181" fmla="*/ 6027373 h 6551875"/>
              <a:gd name="connsiteX182" fmla="*/ 3491178 w 12191999"/>
              <a:gd name="connsiteY182" fmla="*/ 6016261 h 6551875"/>
              <a:gd name="connsiteX183" fmla="*/ 3430853 w 12191999"/>
              <a:gd name="connsiteY183" fmla="*/ 6009911 h 6551875"/>
              <a:gd name="connsiteX184" fmla="*/ 3361003 w 12191999"/>
              <a:gd name="connsiteY184" fmla="*/ 6006736 h 6551875"/>
              <a:gd name="connsiteX185" fmla="*/ 3294328 w 12191999"/>
              <a:gd name="connsiteY185" fmla="*/ 6009911 h 6551875"/>
              <a:gd name="connsiteX186" fmla="*/ 3234003 w 12191999"/>
              <a:gd name="connsiteY186" fmla="*/ 6016261 h 6551875"/>
              <a:gd name="connsiteX187" fmla="*/ 3181615 w 12191999"/>
              <a:gd name="connsiteY187" fmla="*/ 6027373 h 6551875"/>
              <a:gd name="connsiteX188" fmla="*/ 3135578 w 12191999"/>
              <a:gd name="connsiteY188" fmla="*/ 6043248 h 6551875"/>
              <a:gd name="connsiteX189" fmla="*/ 3094303 w 12191999"/>
              <a:gd name="connsiteY189" fmla="*/ 6059123 h 6551875"/>
              <a:gd name="connsiteX190" fmla="*/ 3057790 w 12191999"/>
              <a:gd name="connsiteY190" fmla="*/ 6074998 h 6551875"/>
              <a:gd name="connsiteX191" fmla="*/ 3019690 w 12191999"/>
              <a:gd name="connsiteY191" fmla="*/ 6094048 h 6551875"/>
              <a:gd name="connsiteX192" fmla="*/ 2981590 w 12191999"/>
              <a:gd name="connsiteY192" fmla="*/ 6113098 h 6551875"/>
              <a:gd name="connsiteX193" fmla="*/ 2945078 w 12191999"/>
              <a:gd name="connsiteY193" fmla="*/ 6132148 h 6551875"/>
              <a:gd name="connsiteX194" fmla="*/ 2903803 w 12191999"/>
              <a:gd name="connsiteY194" fmla="*/ 6148023 h 6551875"/>
              <a:gd name="connsiteX195" fmla="*/ 2857765 w 12191999"/>
              <a:gd name="connsiteY195" fmla="*/ 6162311 h 6551875"/>
              <a:gd name="connsiteX196" fmla="*/ 2805378 w 12191999"/>
              <a:gd name="connsiteY196" fmla="*/ 6173423 h 6551875"/>
              <a:gd name="connsiteX197" fmla="*/ 2745053 w 12191999"/>
              <a:gd name="connsiteY197" fmla="*/ 6181361 h 6551875"/>
              <a:gd name="connsiteX198" fmla="*/ 2676790 w 12191999"/>
              <a:gd name="connsiteY198" fmla="*/ 6182948 h 6551875"/>
              <a:gd name="connsiteX199" fmla="*/ 2608528 w 12191999"/>
              <a:gd name="connsiteY199" fmla="*/ 6181361 h 6551875"/>
              <a:gd name="connsiteX200" fmla="*/ 2548203 w 12191999"/>
              <a:gd name="connsiteY200" fmla="*/ 6173423 h 6551875"/>
              <a:gd name="connsiteX201" fmla="*/ 2495815 w 12191999"/>
              <a:gd name="connsiteY201" fmla="*/ 6162311 h 6551875"/>
              <a:gd name="connsiteX202" fmla="*/ 2449778 w 12191999"/>
              <a:gd name="connsiteY202" fmla="*/ 6148023 h 6551875"/>
              <a:gd name="connsiteX203" fmla="*/ 2408503 w 12191999"/>
              <a:gd name="connsiteY203" fmla="*/ 6132148 h 6551875"/>
              <a:gd name="connsiteX204" fmla="*/ 2371990 w 12191999"/>
              <a:gd name="connsiteY204" fmla="*/ 6113098 h 6551875"/>
              <a:gd name="connsiteX205" fmla="*/ 2333890 w 12191999"/>
              <a:gd name="connsiteY205" fmla="*/ 6094048 h 6551875"/>
              <a:gd name="connsiteX206" fmla="*/ 2295790 w 12191999"/>
              <a:gd name="connsiteY206" fmla="*/ 6074998 h 6551875"/>
              <a:gd name="connsiteX207" fmla="*/ 2259278 w 12191999"/>
              <a:gd name="connsiteY207" fmla="*/ 6059123 h 6551875"/>
              <a:gd name="connsiteX208" fmla="*/ 2218003 w 12191999"/>
              <a:gd name="connsiteY208" fmla="*/ 6043248 h 6551875"/>
              <a:gd name="connsiteX209" fmla="*/ 2171965 w 12191999"/>
              <a:gd name="connsiteY209" fmla="*/ 6027373 h 6551875"/>
              <a:gd name="connsiteX210" fmla="*/ 2119578 w 12191999"/>
              <a:gd name="connsiteY210" fmla="*/ 6016261 h 6551875"/>
              <a:gd name="connsiteX211" fmla="*/ 2059253 w 12191999"/>
              <a:gd name="connsiteY211" fmla="*/ 6009911 h 6551875"/>
              <a:gd name="connsiteX212" fmla="*/ 1990990 w 12191999"/>
              <a:gd name="connsiteY212" fmla="*/ 6006736 h 6551875"/>
              <a:gd name="connsiteX213" fmla="*/ 1922728 w 12191999"/>
              <a:gd name="connsiteY213" fmla="*/ 6009911 h 6551875"/>
              <a:gd name="connsiteX214" fmla="*/ 1862403 w 12191999"/>
              <a:gd name="connsiteY214" fmla="*/ 6016261 h 6551875"/>
              <a:gd name="connsiteX215" fmla="*/ 1810015 w 12191999"/>
              <a:gd name="connsiteY215" fmla="*/ 6027373 h 6551875"/>
              <a:gd name="connsiteX216" fmla="*/ 1763978 w 12191999"/>
              <a:gd name="connsiteY216" fmla="*/ 6043248 h 6551875"/>
              <a:gd name="connsiteX217" fmla="*/ 1722703 w 12191999"/>
              <a:gd name="connsiteY217" fmla="*/ 6059123 h 6551875"/>
              <a:gd name="connsiteX218" fmla="*/ 1686190 w 12191999"/>
              <a:gd name="connsiteY218" fmla="*/ 6074998 h 6551875"/>
              <a:gd name="connsiteX219" fmla="*/ 1648090 w 12191999"/>
              <a:gd name="connsiteY219" fmla="*/ 6094048 h 6551875"/>
              <a:gd name="connsiteX220" fmla="*/ 1609990 w 12191999"/>
              <a:gd name="connsiteY220" fmla="*/ 6113098 h 6551875"/>
              <a:gd name="connsiteX221" fmla="*/ 1573478 w 12191999"/>
              <a:gd name="connsiteY221" fmla="*/ 6132148 h 6551875"/>
              <a:gd name="connsiteX222" fmla="*/ 1532203 w 12191999"/>
              <a:gd name="connsiteY222" fmla="*/ 6148023 h 6551875"/>
              <a:gd name="connsiteX223" fmla="*/ 1486165 w 12191999"/>
              <a:gd name="connsiteY223" fmla="*/ 6162311 h 6551875"/>
              <a:gd name="connsiteX224" fmla="*/ 1433778 w 12191999"/>
              <a:gd name="connsiteY224" fmla="*/ 6173423 h 6551875"/>
              <a:gd name="connsiteX225" fmla="*/ 1373453 w 12191999"/>
              <a:gd name="connsiteY225" fmla="*/ 6181361 h 6551875"/>
              <a:gd name="connsiteX226" fmla="*/ 1305190 w 12191999"/>
              <a:gd name="connsiteY226" fmla="*/ 6182948 h 6551875"/>
              <a:gd name="connsiteX227" fmla="*/ 1236928 w 12191999"/>
              <a:gd name="connsiteY227" fmla="*/ 6181361 h 6551875"/>
              <a:gd name="connsiteX228" fmla="*/ 1176603 w 12191999"/>
              <a:gd name="connsiteY228" fmla="*/ 6173423 h 6551875"/>
              <a:gd name="connsiteX229" fmla="*/ 1124215 w 12191999"/>
              <a:gd name="connsiteY229" fmla="*/ 6162311 h 6551875"/>
              <a:gd name="connsiteX230" fmla="*/ 1078178 w 12191999"/>
              <a:gd name="connsiteY230" fmla="*/ 6148023 h 6551875"/>
              <a:gd name="connsiteX231" fmla="*/ 1036903 w 12191999"/>
              <a:gd name="connsiteY231" fmla="*/ 6132148 h 6551875"/>
              <a:gd name="connsiteX232" fmla="*/ 1000390 w 12191999"/>
              <a:gd name="connsiteY232" fmla="*/ 6113098 h 6551875"/>
              <a:gd name="connsiteX233" fmla="*/ 962290 w 12191999"/>
              <a:gd name="connsiteY233" fmla="*/ 6094048 h 6551875"/>
              <a:gd name="connsiteX234" fmla="*/ 924190 w 12191999"/>
              <a:gd name="connsiteY234" fmla="*/ 6074998 h 6551875"/>
              <a:gd name="connsiteX235" fmla="*/ 887678 w 12191999"/>
              <a:gd name="connsiteY235" fmla="*/ 6059123 h 6551875"/>
              <a:gd name="connsiteX236" fmla="*/ 846403 w 12191999"/>
              <a:gd name="connsiteY236" fmla="*/ 6043248 h 6551875"/>
              <a:gd name="connsiteX237" fmla="*/ 800365 w 12191999"/>
              <a:gd name="connsiteY237" fmla="*/ 6027373 h 6551875"/>
              <a:gd name="connsiteX238" fmla="*/ 747978 w 12191999"/>
              <a:gd name="connsiteY238" fmla="*/ 6016261 h 6551875"/>
              <a:gd name="connsiteX239" fmla="*/ 687653 w 12191999"/>
              <a:gd name="connsiteY239" fmla="*/ 6009911 h 6551875"/>
              <a:gd name="connsiteX240" fmla="*/ 619390 w 12191999"/>
              <a:gd name="connsiteY240" fmla="*/ 6006736 h 6551875"/>
              <a:gd name="connsiteX241" fmla="*/ 551128 w 12191999"/>
              <a:gd name="connsiteY241" fmla="*/ 6009911 h 6551875"/>
              <a:gd name="connsiteX242" fmla="*/ 490803 w 12191999"/>
              <a:gd name="connsiteY242" fmla="*/ 6016261 h 6551875"/>
              <a:gd name="connsiteX243" fmla="*/ 438415 w 12191999"/>
              <a:gd name="connsiteY243" fmla="*/ 6027373 h 6551875"/>
              <a:gd name="connsiteX244" fmla="*/ 392378 w 12191999"/>
              <a:gd name="connsiteY244" fmla="*/ 6043248 h 6551875"/>
              <a:gd name="connsiteX245" fmla="*/ 351103 w 12191999"/>
              <a:gd name="connsiteY245" fmla="*/ 6059123 h 6551875"/>
              <a:gd name="connsiteX246" fmla="*/ 314590 w 12191999"/>
              <a:gd name="connsiteY246" fmla="*/ 6074998 h 6551875"/>
              <a:gd name="connsiteX247" fmla="*/ 276490 w 12191999"/>
              <a:gd name="connsiteY247" fmla="*/ 6094048 h 6551875"/>
              <a:gd name="connsiteX248" fmla="*/ 238390 w 12191999"/>
              <a:gd name="connsiteY248" fmla="*/ 6113098 h 6551875"/>
              <a:gd name="connsiteX249" fmla="*/ 201878 w 12191999"/>
              <a:gd name="connsiteY249" fmla="*/ 6132148 h 6551875"/>
              <a:gd name="connsiteX250" fmla="*/ 160603 w 12191999"/>
              <a:gd name="connsiteY250" fmla="*/ 6148023 h 6551875"/>
              <a:gd name="connsiteX251" fmla="*/ 114565 w 12191999"/>
              <a:gd name="connsiteY251" fmla="*/ 6162311 h 6551875"/>
              <a:gd name="connsiteX252" fmla="*/ 62178 w 12191999"/>
              <a:gd name="connsiteY252" fmla="*/ 6173423 h 6551875"/>
              <a:gd name="connsiteX253" fmla="*/ 1853 w 12191999"/>
              <a:gd name="connsiteY253" fmla="*/ 6181361 h 6551875"/>
              <a:gd name="connsiteX254" fmla="*/ 1 w 12191999"/>
              <a:gd name="connsiteY254" fmla="*/ 6181404 h 6551875"/>
              <a:gd name="connsiteX255" fmla="*/ 1 w 12191999"/>
              <a:gd name="connsiteY255" fmla="*/ 6551875 h 6551875"/>
              <a:gd name="connsiteX256" fmla="*/ 0 w 12191999"/>
              <a:gd name="connsiteY256" fmla="*/ 6551875 h 6551875"/>
              <a:gd name="connsiteX257" fmla="*/ 0 w 12191999"/>
              <a:gd name="connsiteY257" fmla="*/ 0 h 655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191999" h="6551875">
                <a:moveTo>
                  <a:pt x="0" y="0"/>
                </a:moveTo>
                <a:lnTo>
                  <a:pt x="12191999" y="0"/>
                </a:lnTo>
                <a:lnTo>
                  <a:pt x="12191999" y="6181404"/>
                </a:lnTo>
                <a:lnTo>
                  <a:pt x="12190147" y="6181361"/>
                </a:lnTo>
                <a:lnTo>
                  <a:pt x="12129821" y="6173424"/>
                </a:lnTo>
                <a:lnTo>
                  <a:pt x="12077433" y="6162311"/>
                </a:lnTo>
                <a:lnTo>
                  <a:pt x="12031397" y="6148023"/>
                </a:lnTo>
                <a:lnTo>
                  <a:pt x="11990121" y="6132148"/>
                </a:lnTo>
                <a:lnTo>
                  <a:pt x="11953609" y="6113098"/>
                </a:lnTo>
                <a:lnTo>
                  <a:pt x="11915509" y="6094048"/>
                </a:lnTo>
                <a:lnTo>
                  <a:pt x="11877409" y="6074998"/>
                </a:lnTo>
                <a:lnTo>
                  <a:pt x="11840897" y="6059123"/>
                </a:lnTo>
                <a:lnTo>
                  <a:pt x="11799621" y="6043248"/>
                </a:lnTo>
                <a:lnTo>
                  <a:pt x="11753583" y="6027373"/>
                </a:lnTo>
                <a:lnTo>
                  <a:pt x="11701197" y="6016261"/>
                </a:lnTo>
                <a:lnTo>
                  <a:pt x="11640871" y="6009911"/>
                </a:lnTo>
                <a:lnTo>
                  <a:pt x="11572609" y="6006736"/>
                </a:lnTo>
                <a:lnTo>
                  <a:pt x="11504347" y="6009911"/>
                </a:lnTo>
                <a:lnTo>
                  <a:pt x="11444021" y="6016261"/>
                </a:lnTo>
                <a:lnTo>
                  <a:pt x="11391633" y="6027373"/>
                </a:lnTo>
                <a:lnTo>
                  <a:pt x="11345597" y="6043248"/>
                </a:lnTo>
                <a:lnTo>
                  <a:pt x="11304321" y="6059123"/>
                </a:lnTo>
                <a:lnTo>
                  <a:pt x="11267809" y="6074998"/>
                </a:lnTo>
                <a:lnTo>
                  <a:pt x="11229709" y="6094048"/>
                </a:lnTo>
                <a:lnTo>
                  <a:pt x="11191609" y="6113098"/>
                </a:lnTo>
                <a:lnTo>
                  <a:pt x="11155097" y="6132148"/>
                </a:lnTo>
                <a:lnTo>
                  <a:pt x="11113821" y="6148023"/>
                </a:lnTo>
                <a:lnTo>
                  <a:pt x="11067783" y="6162311"/>
                </a:lnTo>
                <a:lnTo>
                  <a:pt x="11015397" y="6173423"/>
                </a:lnTo>
                <a:lnTo>
                  <a:pt x="10955071" y="6181361"/>
                </a:lnTo>
                <a:lnTo>
                  <a:pt x="10886809" y="6182948"/>
                </a:lnTo>
                <a:lnTo>
                  <a:pt x="10818547" y="6181361"/>
                </a:lnTo>
                <a:lnTo>
                  <a:pt x="10758221" y="6173423"/>
                </a:lnTo>
                <a:lnTo>
                  <a:pt x="10705833" y="6162311"/>
                </a:lnTo>
                <a:lnTo>
                  <a:pt x="10659797" y="6148023"/>
                </a:lnTo>
                <a:lnTo>
                  <a:pt x="10618521" y="6132148"/>
                </a:lnTo>
                <a:lnTo>
                  <a:pt x="10582009" y="6113098"/>
                </a:lnTo>
                <a:lnTo>
                  <a:pt x="10543909" y="6094048"/>
                </a:lnTo>
                <a:lnTo>
                  <a:pt x="10505809" y="6074998"/>
                </a:lnTo>
                <a:lnTo>
                  <a:pt x="10469297" y="6059123"/>
                </a:lnTo>
                <a:lnTo>
                  <a:pt x="10428021" y="6043248"/>
                </a:lnTo>
                <a:lnTo>
                  <a:pt x="10381983" y="6027373"/>
                </a:lnTo>
                <a:lnTo>
                  <a:pt x="10329597" y="6016261"/>
                </a:lnTo>
                <a:lnTo>
                  <a:pt x="10269271" y="6009911"/>
                </a:lnTo>
                <a:lnTo>
                  <a:pt x="10201009" y="6006736"/>
                </a:lnTo>
                <a:lnTo>
                  <a:pt x="10132747" y="6009911"/>
                </a:lnTo>
                <a:lnTo>
                  <a:pt x="10072421" y="6016261"/>
                </a:lnTo>
                <a:lnTo>
                  <a:pt x="10020033" y="6027373"/>
                </a:lnTo>
                <a:lnTo>
                  <a:pt x="9973997" y="6043248"/>
                </a:lnTo>
                <a:lnTo>
                  <a:pt x="9932721" y="6059123"/>
                </a:lnTo>
                <a:lnTo>
                  <a:pt x="9896209" y="6074998"/>
                </a:lnTo>
                <a:lnTo>
                  <a:pt x="9820009" y="6113098"/>
                </a:lnTo>
                <a:lnTo>
                  <a:pt x="9783497" y="6132148"/>
                </a:lnTo>
                <a:lnTo>
                  <a:pt x="9742221" y="6148023"/>
                </a:lnTo>
                <a:lnTo>
                  <a:pt x="9696183" y="6162311"/>
                </a:lnTo>
                <a:lnTo>
                  <a:pt x="9643797" y="6173423"/>
                </a:lnTo>
                <a:lnTo>
                  <a:pt x="9583471" y="6181361"/>
                </a:lnTo>
                <a:lnTo>
                  <a:pt x="9515209" y="6182948"/>
                </a:lnTo>
                <a:lnTo>
                  <a:pt x="9446947" y="6181361"/>
                </a:lnTo>
                <a:lnTo>
                  <a:pt x="9386621" y="6173423"/>
                </a:lnTo>
                <a:lnTo>
                  <a:pt x="9334233" y="6162311"/>
                </a:lnTo>
                <a:lnTo>
                  <a:pt x="9288197" y="6148023"/>
                </a:lnTo>
                <a:lnTo>
                  <a:pt x="9246921" y="6132148"/>
                </a:lnTo>
                <a:lnTo>
                  <a:pt x="9210409" y="6113098"/>
                </a:lnTo>
                <a:lnTo>
                  <a:pt x="9172309" y="6094048"/>
                </a:lnTo>
                <a:lnTo>
                  <a:pt x="9134209" y="6074998"/>
                </a:lnTo>
                <a:lnTo>
                  <a:pt x="9097697" y="6059123"/>
                </a:lnTo>
                <a:lnTo>
                  <a:pt x="9056421" y="6043248"/>
                </a:lnTo>
                <a:lnTo>
                  <a:pt x="9010383" y="6027373"/>
                </a:lnTo>
                <a:lnTo>
                  <a:pt x="8957997" y="6016261"/>
                </a:lnTo>
                <a:lnTo>
                  <a:pt x="8897671" y="6009911"/>
                </a:lnTo>
                <a:lnTo>
                  <a:pt x="8827821" y="6006736"/>
                </a:lnTo>
                <a:lnTo>
                  <a:pt x="8761147" y="6009911"/>
                </a:lnTo>
                <a:lnTo>
                  <a:pt x="8700821" y="6016261"/>
                </a:lnTo>
                <a:lnTo>
                  <a:pt x="8648433" y="6027373"/>
                </a:lnTo>
                <a:lnTo>
                  <a:pt x="8602397" y="6043248"/>
                </a:lnTo>
                <a:lnTo>
                  <a:pt x="8561121" y="6059123"/>
                </a:lnTo>
                <a:lnTo>
                  <a:pt x="8524609" y="6074998"/>
                </a:lnTo>
                <a:lnTo>
                  <a:pt x="8486509" y="6094048"/>
                </a:lnTo>
                <a:lnTo>
                  <a:pt x="8448409" y="6113098"/>
                </a:lnTo>
                <a:lnTo>
                  <a:pt x="8411897" y="6132148"/>
                </a:lnTo>
                <a:lnTo>
                  <a:pt x="8370622" y="6148023"/>
                </a:lnTo>
                <a:lnTo>
                  <a:pt x="8324584" y="6162311"/>
                </a:lnTo>
                <a:lnTo>
                  <a:pt x="8272197" y="6173423"/>
                </a:lnTo>
                <a:lnTo>
                  <a:pt x="8211872" y="6181361"/>
                </a:lnTo>
                <a:lnTo>
                  <a:pt x="8143609" y="6182948"/>
                </a:lnTo>
                <a:lnTo>
                  <a:pt x="8075347" y="6181361"/>
                </a:lnTo>
                <a:lnTo>
                  <a:pt x="8015022" y="6173423"/>
                </a:lnTo>
                <a:lnTo>
                  <a:pt x="7962634" y="6162311"/>
                </a:lnTo>
                <a:lnTo>
                  <a:pt x="7916597" y="6148023"/>
                </a:lnTo>
                <a:lnTo>
                  <a:pt x="7875322" y="6132148"/>
                </a:lnTo>
                <a:lnTo>
                  <a:pt x="7838809" y="6113098"/>
                </a:lnTo>
                <a:lnTo>
                  <a:pt x="7800709" y="6094048"/>
                </a:lnTo>
                <a:lnTo>
                  <a:pt x="7762609" y="6074998"/>
                </a:lnTo>
                <a:lnTo>
                  <a:pt x="7726097" y="6059123"/>
                </a:lnTo>
                <a:lnTo>
                  <a:pt x="7684822" y="6043248"/>
                </a:lnTo>
                <a:lnTo>
                  <a:pt x="7638784" y="6027373"/>
                </a:lnTo>
                <a:lnTo>
                  <a:pt x="7586397" y="6016261"/>
                </a:lnTo>
                <a:lnTo>
                  <a:pt x="7526072" y="6009911"/>
                </a:lnTo>
                <a:lnTo>
                  <a:pt x="7457809" y="6006736"/>
                </a:lnTo>
                <a:lnTo>
                  <a:pt x="7389547" y="6009911"/>
                </a:lnTo>
                <a:lnTo>
                  <a:pt x="7329222" y="6016261"/>
                </a:lnTo>
                <a:lnTo>
                  <a:pt x="7276834" y="6027373"/>
                </a:lnTo>
                <a:lnTo>
                  <a:pt x="7230797" y="6043248"/>
                </a:lnTo>
                <a:lnTo>
                  <a:pt x="7189522" y="6059123"/>
                </a:lnTo>
                <a:lnTo>
                  <a:pt x="7153009" y="6074998"/>
                </a:lnTo>
                <a:lnTo>
                  <a:pt x="7114909" y="6094048"/>
                </a:lnTo>
                <a:lnTo>
                  <a:pt x="7076809" y="6113098"/>
                </a:lnTo>
                <a:lnTo>
                  <a:pt x="7040297" y="6132148"/>
                </a:lnTo>
                <a:lnTo>
                  <a:pt x="6999022" y="6148023"/>
                </a:lnTo>
                <a:lnTo>
                  <a:pt x="6952984" y="6162311"/>
                </a:lnTo>
                <a:lnTo>
                  <a:pt x="6900597" y="6173423"/>
                </a:lnTo>
                <a:lnTo>
                  <a:pt x="6840272" y="6181361"/>
                </a:lnTo>
                <a:lnTo>
                  <a:pt x="6781800" y="6182721"/>
                </a:lnTo>
                <a:lnTo>
                  <a:pt x="6723328" y="6181361"/>
                </a:lnTo>
                <a:lnTo>
                  <a:pt x="6663003" y="6173423"/>
                </a:lnTo>
                <a:lnTo>
                  <a:pt x="6610615" y="6162311"/>
                </a:lnTo>
                <a:lnTo>
                  <a:pt x="6564578" y="6148023"/>
                </a:lnTo>
                <a:lnTo>
                  <a:pt x="6523303" y="6132148"/>
                </a:lnTo>
                <a:lnTo>
                  <a:pt x="6486790" y="6113098"/>
                </a:lnTo>
                <a:lnTo>
                  <a:pt x="6448690" y="6094048"/>
                </a:lnTo>
                <a:lnTo>
                  <a:pt x="6410590" y="6074998"/>
                </a:lnTo>
                <a:lnTo>
                  <a:pt x="6374078" y="6059123"/>
                </a:lnTo>
                <a:lnTo>
                  <a:pt x="6332803" y="6043248"/>
                </a:lnTo>
                <a:lnTo>
                  <a:pt x="6286765" y="6027373"/>
                </a:lnTo>
                <a:lnTo>
                  <a:pt x="6234378" y="6016261"/>
                </a:lnTo>
                <a:lnTo>
                  <a:pt x="6174053" y="6009911"/>
                </a:lnTo>
                <a:lnTo>
                  <a:pt x="6105790" y="6006736"/>
                </a:lnTo>
                <a:lnTo>
                  <a:pt x="6096000" y="6007191"/>
                </a:lnTo>
                <a:lnTo>
                  <a:pt x="6086211" y="6006736"/>
                </a:lnTo>
                <a:lnTo>
                  <a:pt x="6017949" y="6009911"/>
                </a:lnTo>
                <a:lnTo>
                  <a:pt x="5957622" y="6016261"/>
                </a:lnTo>
                <a:lnTo>
                  <a:pt x="5905235" y="6027373"/>
                </a:lnTo>
                <a:lnTo>
                  <a:pt x="5859197" y="6043248"/>
                </a:lnTo>
                <a:lnTo>
                  <a:pt x="5817922" y="6059123"/>
                </a:lnTo>
                <a:lnTo>
                  <a:pt x="5781409" y="6074998"/>
                </a:lnTo>
                <a:lnTo>
                  <a:pt x="5743309" y="6094048"/>
                </a:lnTo>
                <a:lnTo>
                  <a:pt x="5705211" y="6113098"/>
                </a:lnTo>
                <a:lnTo>
                  <a:pt x="5668697" y="6132148"/>
                </a:lnTo>
                <a:lnTo>
                  <a:pt x="5627422" y="6148023"/>
                </a:lnTo>
                <a:lnTo>
                  <a:pt x="5581384" y="6162311"/>
                </a:lnTo>
                <a:lnTo>
                  <a:pt x="5528997" y="6173423"/>
                </a:lnTo>
                <a:lnTo>
                  <a:pt x="5468672" y="6181361"/>
                </a:lnTo>
                <a:lnTo>
                  <a:pt x="5410200" y="6182721"/>
                </a:lnTo>
                <a:lnTo>
                  <a:pt x="5351728" y="6181361"/>
                </a:lnTo>
                <a:lnTo>
                  <a:pt x="5291402" y="6173423"/>
                </a:lnTo>
                <a:lnTo>
                  <a:pt x="5239015" y="6162311"/>
                </a:lnTo>
                <a:lnTo>
                  <a:pt x="5192979" y="6148023"/>
                </a:lnTo>
                <a:lnTo>
                  <a:pt x="5151703" y="6132148"/>
                </a:lnTo>
                <a:lnTo>
                  <a:pt x="5115190" y="6113098"/>
                </a:lnTo>
                <a:lnTo>
                  <a:pt x="5077092" y="6094048"/>
                </a:lnTo>
                <a:lnTo>
                  <a:pt x="5038990" y="6074998"/>
                </a:lnTo>
                <a:lnTo>
                  <a:pt x="5002479" y="6059123"/>
                </a:lnTo>
                <a:lnTo>
                  <a:pt x="4961203" y="6043248"/>
                </a:lnTo>
                <a:lnTo>
                  <a:pt x="4915166" y="6027373"/>
                </a:lnTo>
                <a:lnTo>
                  <a:pt x="4862778" y="6016261"/>
                </a:lnTo>
                <a:lnTo>
                  <a:pt x="4802454" y="6009911"/>
                </a:lnTo>
                <a:lnTo>
                  <a:pt x="4734190" y="6006736"/>
                </a:lnTo>
                <a:lnTo>
                  <a:pt x="4665929" y="6009911"/>
                </a:lnTo>
                <a:lnTo>
                  <a:pt x="4605603" y="6016261"/>
                </a:lnTo>
                <a:lnTo>
                  <a:pt x="4553217" y="6027373"/>
                </a:lnTo>
                <a:lnTo>
                  <a:pt x="4507178" y="6043248"/>
                </a:lnTo>
                <a:lnTo>
                  <a:pt x="4465903" y="6059123"/>
                </a:lnTo>
                <a:lnTo>
                  <a:pt x="4429390" y="6074998"/>
                </a:lnTo>
                <a:lnTo>
                  <a:pt x="4353190" y="6113098"/>
                </a:lnTo>
                <a:lnTo>
                  <a:pt x="4316678" y="6132148"/>
                </a:lnTo>
                <a:lnTo>
                  <a:pt x="4275403" y="6148023"/>
                </a:lnTo>
                <a:lnTo>
                  <a:pt x="4229365" y="6162311"/>
                </a:lnTo>
                <a:lnTo>
                  <a:pt x="4176978" y="6173423"/>
                </a:lnTo>
                <a:lnTo>
                  <a:pt x="4116653" y="6181361"/>
                </a:lnTo>
                <a:lnTo>
                  <a:pt x="4048390" y="6182948"/>
                </a:lnTo>
                <a:lnTo>
                  <a:pt x="3980128" y="6181361"/>
                </a:lnTo>
                <a:lnTo>
                  <a:pt x="3919803" y="6173423"/>
                </a:lnTo>
                <a:lnTo>
                  <a:pt x="3867415" y="6162311"/>
                </a:lnTo>
                <a:lnTo>
                  <a:pt x="3821378" y="6148023"/>
                </a:lnTo>
                <a:lnTo>
                  <a:pt x="3780103" y="6132148"/>
                </a:lnTo>
                <a:lnTo>
                  <a:pt x="3743590" y="6113098"/>
                </a:lnTo>
                <a:lnTo>
                  <a:pt x="3705490" y="6094048"/>
                </a:lnTo>
                <a:lnTo>
                  <a:pt x="3667390" y="6074998"/>
                </a:lnTo>
                <a:lnTo>
                  <a:pt x="3630878" y="6059123"/>
                </a:lnTo>
                <a:lnTo>
                  <a:pt x="3589603" y="6043248"/>
                </a:lnTo>
                <a:lnTo>
                  <a:pt x="3543565" y="6027373"/>
                </a:lnTo>
                <a:lnTo>
                  <a:pt x="3491178" y="6016261"/>
                </a:lnTo>
                <a:lnTo>
                  <a:pt x="3430853" y="6009911"/>
                </a:lnTo>
                <a:lnTo>
                  <a:pt x="3361003" y="6006736"/>
                </a:lnTo>
                <a:lnTo>
                  <a:pt x="3294328" y="6009911"/>
                </a:lnTo>
                <a:lnTo>
                  <a:pt x="3234003" y="6016261"/>
                </a:lnTo>
                <a:lnTo>
                  <a:pt x="3181615" y="6027373"/>
                </a:lnTo>
                <a:lnTo>
                  <a:pt x="3135578" y="6043248"/>
                </a:lnTo>
                <a:lnTo>
                  <a:pt x="3094303" y="6059123"/>
                </a:lnTo>
                <a:lnTo>
                  <a:pt x="3057790" y="6074998"/>
                </a:lnTo>
                <a:lnTo>
                  <a:pt x="3019690" y="6094048"/>
                </a:lnTo>
                <a:lnTo>
                  <a:pt x="2981590" y="6113098"/>
                </a:lnTo>
                <a:lnTo>
                  <a:pt x="2945078" y="6132148"/>
                </a:lnTo>
                <a:lnTo>
                  <a:pt x="2903803" y="6148023"/>
                </a:lnTo>
                <a:lnTo>
                  <a:pt x="2857765" y="6162311"/>
                </a:lnTo>
                <a:lnTo>
                  <a:pt x="2805378" y="6173423"/>
                </a:lnTo>
                <a:lnTo>
                  <a:pt x="2745053" y="6181361"/>
                </a:lnTo>
                <a:lnTo>
                  <a:pt x="2676790" y="6182948"/>
                </a:lnTo>
                <a:lnTo>
                  <a:pt x="2608528" y="6181361"/>
                </a:lnTo>
                <a:lnTo>
                  <a:pt x="2548203" y="6173423"/>
                </a:lnTo>
                <a:lnTo>
                  <a:pt x="2495815" y="6162311"/>
                </a:lnTo>
                <a:lnTo>
                  <a:pt x="2449778" y="6148023"/>
                </a:lnTo>
                <a:lnTo>
                  <a:pt x="2408503" y="6132148"/>
                </a:lnTo>
                <a:lnTo>
                  <a:pt x="2371990" y="6113098"/>
                </a:lnTo>
                <a:lnTo>
                  <a:pt x="2333890" y="6094048"/>
                </a:lnTo>
                <a:lnTo>
                  <a:pt x="2295790" y="6074998"/>
                </a:lnTo>
                <a:lnTo>
                  <a:pt x="2259278" y="6059123"/>
                </a:lnTo>
                <a:lnTo>
                  <a:pt x="2218003" y="6043248"/>
                </a:lnTo>
                <a:lnTo>
                  <a:pt x="2171965" y="6027373"/>
                </a:lnTo>
                <a:lnTo>
                  <a:pt x="2119578" y="6016261"/>
                </a:lnTo>
                <a:lnTo>
                  <a:pt x="2059253" y="6009911"/>
                </a:lnTo>
                <a:lnTo>
                  <a:pt x="1990990" y="6006736"/>
                </a:lnTo>
                <a:lnTo>
                  <a:pt x="1922728" y="6009911"/>
                </a:lnTo>
                <a:lnTo>
                  <a:pt x="1862403" y="6016261"/>
                </a:lnTo>
                <a:lnTo>
                  <a:pt x="1810015" y="6027373"/>
                </a:lnTo>
                <a:lnTo>
                  <a:pt x="1763978" y="6043248"/>
                </a:lnTo>
                <a:lnTo>
                  <a:pt x="1722703" y="6059123"/>
                </a:lnTo>
                <a:lnTo>
                  <a:pt x="1686190" y="6074998"/>
                </a:lnTo>
                <a:lnTo>
                  <a:pt x="1648090" y="6094048"/>
                </a:lnTo>
                <a:lnTo>
                  <a:pt x="1609990" y="6113098"/>
                </a:lnTo>
                <a:lnTo>
                  <a:pt x="1573478" y="6132148"/>
                </a:lnTo>
                <a:lnTo>
                  <a:pt x="1532203" y="6148023"/>
                </a:lnTo>
                <a:lnTo>
                  <a:pt x="1486165" y="6162311"/>
                </a:lnTo>
                <a:lnTo>
                  <a:pt x="1433778" y="6173423"/>
                </a:lnTo>
                <a:lnTo>
                  <a:pt x="1373453" y="6181361"/>
                </a:lnTo>
                <a:lnTo>
                  <a:pt x="1305190" y="6182948"/>
                </a:lnTo>
                <a:lnTo>
                  <a:pt x="1236928" y="6181361"/>
                </a:lnTo>
                <a:lnTo>
                  <a:pt x="1176603" y="6173423"/>
                </a:lnTo>
                <a:lnTo>
                  <a:pt x="1124215" y="6162311"/>
                </a:lnTo>
                <a:lnTo>
                  <a:pt x="1078178" y="6148023"/>
                </a:lnTo>
                <a:lnTo>
                  <a:pt x="1036903" y="6132148"/>
                </a:lnTo>
                <a:lnTo>
                  <a:pt x="1000390" y="6113098"/>
                </a:lnTo>
                <a:lnTo>
                  <a:pt x="962290" y="6094048"/>
                </a:lnTo>
                <a:lnTo>
                  <a:pt x="924190" y="6074998"/>
                </a:lnTo>
                <a:lnTo>
                  <a:pt x="887678" y="6059123"/>
                </a:lnTo>
                <a:lnTo>
                  <a:pt x="846403" y="6043248"/>
                </a:lnTo>
                <a:lnTo>
                  <a:pt x="800365" y="6027373"/>
                </a:lnTo>
                <a:lnTo>
                  <a:pt x="747978" y="6016261"/>
                </a:lnTo>
                <a:lnTo>
                  <a:pt x="687653" y="6009911"/>
                </a:lnTo>
                <a:lnTo>
                  <a:pt x="619390" y="6006736"/>
                </a:lnTo>
                <a:lnTo>
                  <a:pt x="551128" y="6009911"/>
                </a:lnTo>
                <a:lnTo>
                  <a:pt x="490803" y="6016261"/>
                </a:lnTo>
                <a:lnTo>
                  <a:pt x="438415" y="6027373"/>
                </a:lnTo>
                <a:lnTo>
                  <a:pt x="392378" y="6043248"/>
                </a:lnTo>
                <a:lnTo>
                  <a:pt x="351103" y="6059123"/>
                </a:lnTo>
                <a:lnTo>
                  <a:pt x="314590" y="6074998"/>
                </a:lnTo>
                <a:lnTo>
                  <a:pt x="276490" y="6094048"/>
                </a:lnTo>
                <a:lnTo>
                  <a:pt x="238390" y="6113098"/>
                </a:lnTo>
                <a:lnTo>
                  <a:pt x="201878" y="6132148"/>
                </a:lnTo>
                <a:lnTo>
                  <a:pt x="160603" y="6148023"/>
                </a:lnTo>
                <a:lnTo>
                  <a:pt x="114565" y="6162311"/>
                </a:lnTo>
                <a:lnTo>
                  <a:pt x="62178" y="6173423"/>
                </a:lnTo>
                <a:lnTo>
                  <a:pt x="1853" y="6181361"/>
                </a:lnTo>
                <a:lnTo>
                  <a:pt x="1" y="6181404"/>
                </a:lnTo>
                <a:lnTo>
                  <a:pt x="1" y="6551875"/>
                </a:lnTo>
                <a:lnTo>
                  <a:pt x="0" y="65518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747005A-A6E0-4F20-97AA-0F42EC3F5C3C}"/>
              </a:ext>
            </a:extLst>
          </p:cNvPr>
          <p:cNvSpPr>
            <a:spLocks noGrp="1"/>
          </p:cNvSpPr>
          <p:nvPr>
            <p:ph idx="1"/>
          </p:nvPr>
        </p:nvSpPr>
        <p:spPr>
          <a:xfrm>
            <a:off x="296331" y="1280584"/>
            <a:ext cx="8699502" cy="4580885"/>
          </a:xfrm>
        </p:spPr>
        <p:txBody>
          <a:bodyPr vert="horz" lIns="68580" tIns="34290" rIns="68580" bIns="34290" rtlCol="0" anchor="t">
            <a:noAutofit/>
          </a:bodyPr>
          <a:lstStyle/>
          <a:p>
            <a:pPr>
              <a:spcBef>
                <a:spcPts val="563"/>
              </a:spcBef>
            </a:pPr>
            <a:r>
              <a:rPr lang="en-US" u="sng" dirty="0">
                <a:solidFill>
                  <a:schemeClr val="accent1">
                    <a:lumMod val="75000"/>
                  </a:schemeClr>
                </a:solidFill>
                <a:latin typeface="Arial"/>
                <a:cs typeface="Leelawadee UI"/>
              </a:rPr>
              <a:t> </a:t>
            </a:r>
            <a:r>
              <a:rPr lang="en-US" b="1" u="sng">
                <a:solidFill>
                  <a:schemeClr val="accent1">
                    <a:lumMod val="75000"/>
                  </a:schemeClr>
                </a:solidFill>
                <a:latin typeface="Arial"/>
                <a:cs typeface="Leelawadee UI"/>
              </a:rPr>
              <a:t>LOWER LIMIT</a:t>
            </a:r>
            <a:r>
              <a:rPr lang="en-US" b="1" u="sng" dirty="0">
                <a:solidFill>
                  <a:schemeClr val="tx1">
                    <a:lumMod val="95000"/>
                    <a:lumOff val="5000"/>
                  </a:schemeClr>
                </a:solidFill>
                <a:latin typeface="Arial"/>
                <a:cs typeface="Leelawadee UI"/>
              </a:rPr>
              <a:t> </a:t>
            </a:r>
            <a:r>
              <a:rPr lang="en-US" sz="1800">
                <a:solidFill>
                  <a:schemeClr val="tx1">
                    <a:lumMod val="95000"/>
                    <a:lumOff val="5000"/>
                  </a:schemeClr>
                </a:solidFill>
                <a:latin typeface="Arial"/>
                <a:cs typeface="Leelawadee UI"/>
              </a:rPr>
              <a:t>In the United States, a workshop comprised of obstetric and pediatric experts suggested</a:t>
            </a:r>
            <a:r>
              <a:rPr lang="en-US" sz="1800" b="1" u="sng" dirty="0">
                <a:solidFill>
                  <a:schemeClr val="tx1">
                    <a:lumMod val="95000"/>
                    <a:lumOff val="5000"/>
                  </a:schemeClr>
                </a:solidFill>
                <a:latin typeface="Arial"/>
                <a:cs typeface="Leelawadee UI"/>
              </a:rPr>
              <a:t> </a:t>
            </a:r>
            <a:r>
              <a:rPr lang="en-US" sz="1800" b="1" u="sng">
                <a:solidFill>
                  <a:schemeClr val="accent1">
                    <a:lumMod val="75000"/>
                  </a:schemeClr>
                </a:solidFill>
                <a:latin typeface="Arial"/>
                <a:cs typeface="Leelawadee UI"/>
              </a:rPr>
              <a:t>22+0 </a:t>
            </a:r>
            <a:r>
              <a:rPr lang="en-US" sz="1800">
                <a:solidFill>
                  <a:schemeClr val="tx1">
                    <a:lumMod val="95000"/>
                    <a:lumOff val="5000"/>
                  </a:schemeClr>
                </a:solidFill>
                <a:latin typeface="Arial"/>
                <a:cs typeface="Leelawadee UI"/>
              </a:rPr>
              <a:t>weeks as the lower limit for consideration of tocolysis if antenatal steroids were concurrently administered, given this gestational age is at the limit of viability and corticosteroid effectiveness. </a:t>
            </a:r>
          </a:p>
          <a:p>
            <a:pPr>
              <a:spcBef>
                <a:spcPts val="563"/>
              </a:spcBef>
            </a:pPr>
            <a:r>
              <a:rPr lang="en-US" sz="1800">
                <a:solidFill>
                  <a:schemeClr val="tx1">
                    <a:lumMod val="95000"/>
                    <a:lumOff val="5000"/>
                  </a:schemeClr>
                </a:solidFill>
                <a:latin typeface="Arial"/>
                <a:cs typeface="Leelawadee UI"/>
              </a:rPr>
              <a:t>ACOG and the Society for Maternal-Fetal Medicine (SMFM) recommend not administering tocolysis before</a:t>
            </a:r>
            <a:r>
              <a:rPr lang="en-US" sz="1800" dirty="0">
                <a:solidFill>
                  <a:schemeClr val="accent1">
                    <a:lumMod val="75000"/>
                  </a:schemeClr>
                </a:solidFill>
                <a:latin typeface="Arial"/>
                <a:cs typeface="Leelawadee UI"/>
              </a:rPr>
              <a:t> </a:t>
            </a:r>
            <a:r>
              <a:rPr lang="en-US" sz="1800" b="1" u="sng">
                <a:solidFill>
                  <a:schemeClr val="accent1">
                    <a:lumMod val="75000"/>
                  </a:schemeClr>
                </a:solidFill>
                <a:latin typeface="Arial"/>
                <a:cs typeface="Leelawadee UI"/>
              </a:rPr>
              <a:t>24 weeks</a:t>
            </a:r>
            <a:r>
              <a:rPr lang="en-US" sz="1800" b="1" u="sng" dirty="0">
                <a:solidFill>
                  <a:schemeClr val="tx1">
                    <a:lumMod val="95000"/>
                    <a:lumOff val="5000"/>
                  </a:schemeClr>
                </a:solidFill>
                <a:latin typeface="Arial"/>
                <a:cs typeface="Leelawadee UI"/>
              </a:rPr>
              <a:t> </a:t>
            </a:r>
            <a:r>
              <a:rPr lang="en-US" sz="1800">
                <a:solidFill>
                  <a:schemeClr val="tx1">
                    <a:lumMod val="95000"/>
                    <a:lumOff val="5000"/>
                  </a:schemeClr>
                </a:solidFill>
                <a:latin typeface="Arial"/>
                <a:cs typeface="Leelawadee UI"/>
              </a:rPr>
              <a:t>of gestation, but consider its use</a:t>
            </a:r>
            <a:r>
              <a:rPr lang="en-US" sz="1800" dirty="0">
                <a:solidFill>
                  <a:schemeClr val="accent1">
                    <a:lumMod val="75000"/>
                  </a:schemeClr>
                </a:solidFill>
                <a:latin typeface="Arial"/>
                <a:cs typeface="Leelawadee UI"/>
              </a:rPr>
              <a:t> </a:t>
            </a:r>
            <a:r>
              <a:rPr lang="en-US" sz="1800" b="1" u="sng">
                <a:solidFill>
                  <a:schemeClr val="accent1">
                    <a:lumMod val="75000"/>
                  </a:schemeClr>
                </a:solidFill>
                <a:latin typeface="Arial"/>
                <a:cs typeface="Leelawadee UI"/>
              </a:rPr>
              <a:t>at 23 weeks</a:t>
            </a:r>
            <a:r>
              <a:rPr lang="en-US" sz="1800">
                <a:solidFill>
                  <a:schemeClr val="tx1">
                    <a:lumMod val="95000"/>
                    <a:lumOff val="5000"/>
                  </a:schemeClr>
                </a:solidFill>
                <a:latin typeface="Arial"/>
                <a:cs typeface="Leelawadee UI"/>
              </a:rPr>
              <a:t> based on individual circumstances.</a:t>
            </a:r>
            <a:endParaRPr lang="en-US" sz="1800">
              <a:solidFill>
                <a:schemeClr val="tx1">
                  <a:lumMod val="95000"/>
                  <a:lumOff val="5000"/>
                </a:schemeClr>
              </a:solidFill>
              <a:latin typeface="Arial"/>
              <a:ea typeface="+mn-lt"/>
              <a:cs typeface="+mn-lt"/>
            </a:endParaRPr>
          </a:p>
          <a:p>
            <a:pPr>
              <a:spcBef>
                <a:spcPts val="563"/>
              </a:spcBef>
            </a:pPr>
            <a:r>
              <a:rPr lang="en-US" sz="1800">
                <a:solidFill>
                  <a:schemeClr val="tx1">
                    <a:lumMod val="95000"/>
                    <a:lumOff val="5000"/>
                  </a:schemeClr>
                </a:solidFill>
                <a:latin typeface="Arial"/>
                <a:cs typeface="Leelawadee UI"/>
              </a:rPr>
              <a:t>Authors would give tocolytics to a woman </a:t>
            </a:r>
            <a:r>
              <a:rPr lang="ar-JO" sz="1800" b="1">
                <a:solidFill>
                  <a:schemeClr val="tx1">
                    <a:lumMod val="95000"/>
                    <a:lumOff val="5000"/>
                  </a:schemeClr>
                </a:solidFill>
                <a:latin typeface="Arial"/>
                <a:cs typeface="Arial"/>
              </a:rPr>
              <a:t>&gt;</a:t>
            </a:r>
            <a:r>
              <a:rPr lang="en-US" sz="1800" b="1">
                <a:solidFill>
                  <a:schemeClr val="tx1">
                    <a:lumMod val="95000"/>
                    <a:lumOff val="5000"/>
                  </a:schemeClr>
                </a:solidFill>
                <a:latin typeface="Arial"/>
                <a:cs typeface="Leelawadee UI"/>
              </a:rPr>
              <a:t> 22 weeks</a:t>
            </a:r>
            <a:r>
              <a:rPr lang="en-US" sz="1800">
                <a:solidFill>
                  <a:schemeClr val="tx1">
                    <a:lumMod val="95000"/>
                    <a:lumOff val="5000"/>
                  </a:schemeClr>
                </a:solidFill>
                <a:latin typeface="Arial"/>
                <a:cs typeface="Leelawadee UI"/>
              </a:rPr>
              <a:t> of gestation if she has a </a:t>
            </a:r>
            <a:r>
              <a:rPr lang="en-US" sz="1800" b="1">
                <a:solidFill>
                  <a:schemeClr val="tx1">
                    <a:lumMod val="95000"/>
                    <a:lumOff val="5000"/>
                  </a:schemeClr>
                </a:solidFill>
                <a:latin typeface="Arial"/>
                <a:cs typeface="Leelawadee UI"/>
              </a:rPr>
              <a:t>self-limited</a:t>
            </a:r>
            <a:r>
              <a:rPr lang="en-US" sz="1800">
                <a:solidFill>
                  <a:schemeClr val="tx1">
                    <a:lumMod val="95000"/>
                    <a:lumOff val="5000"/>
                  </a:schemeClr>
                </a:solidFill>
                <a:latin typeface="Arial"/>
                <a:cs typeface="Leelawadee UI"/>
              </a:rPr>
              <a:t> condition that could cause an </a:t>
            </a:r>
            <a:r>
              <a:rPr lang="en-US" sz="1800" b="1">
                <a:solidFill>
                  <a:schemeClr val="tx1">
                    <a:lumMod val="95000"/>
                    <a:lumOff val="5000"/>
                  </a:schemeClr>
                </a:solidFill>
                <a:latin typeface="Arial"/>
                <a:cs typeface="Leelawadee UI"/>
              </a:rPr>
              <a:t>acute</a:t>
            </a:r>
            <a:r>
              <a:rPr lang="en-US" sz="1800">
                <a:solidFill>
                  <a:schemeClr val="tx1">
                    <a:lumMod val="95000"/>
                    <a:lumOff val="5000"/>
                  </a:schemeClr>
                </a:solidFill>
                <a:latin typeface="Arial"/>
                <a:cs typeface="Leelawadee UI"/>
              </a:rPr>
              <a:t> episode of PTL but is unlikely to cause recurrent PTL . As an example, we would attempt to inhibit contractions related to an appendectomy or acute pyelonephritis at 20 weeks GA in the absence of maternal sepsis SO Lower limit differ according to the case .</a:t>
            </a:r>
            <a:endParaRPr lang="en-US" sz="1800">
              <a:solidFill>
                <a:schemeClr val="tx1">
                  <a:lumMod val="95000"/>
                  <a:lumOff val="5000"/>
                </a:schemeClr>
              </a:solidFill>
              <a:latin typeface="Arial"/>
              <a:ea typeface="+mn-lt"/>
              <a:cs typeface="+mn-lt"/>
            </a:endParaRPr>
          </a:p>
          <a:p>
            <a:pPr marL="0" indent="0">
              <a:spcBef>
                <a:spcPts val="563"/>
              </a:spcBef>
              <a:buNone/>
            </a:pPr>
            <a:endParaRPr lang="en-US" b="1" u="sng" dirty="0">
              <a:solidFill>
                <a:schemeClr val="accent1">
                  <a:lumMod val="75000"/>
                </a:schemeClr>
              </a:solidFill>
              <a:latin typeface="Arial"/>
              <a:cs typeface="Leelawadee UI"/>
            </a:endParaRPr>
          </a:p>
          <a:p>
            <a:pPr>
              <a:spcBef>
                <a:spcPts val="563"/>
              </a:spcBef>
            </a:pPr>
            <a:r>
              <a:rPr lang="en-US" b="1" u="sng">
                <a:solidFill>
                  <a:schemeClr val="accent1">
                    <a:lumMod val="75000"/>
                  </a:schemeClr>
                </a:solidFill>
                <a:latin typeface="Arial"/>
                <a:cs typeface="Leelawadee UI"/>
              </a:rPr>
              <a:t>UPPER LIMIT</a:t>
            </a:r>
            <a:r>
              <a:rPr lang="en-US" sz="1800">
                <a:solidFill>
                  <a:schemeClr val="tx1">
                    <a:lumMod val="95000"/>
                    <a:lumOff val="5000"/>
                  </a:schemeClr>
                </a:solidFill>
                <a:latin typeface="Arial"/>
                <a:cs typeface="Leelawadee UI"/>
              </a:rPr>
              <a:t> ACOG and SMFM believe that </a:t>
            </a:r>
            <a:r>
              <a:rPr lang="en-US" b="1" u="sng">
                <a:solidFill>
                  <a:schemeClr val="accent1">
                    <a:lumMod val="75000"/>
                  </a:schemeClr>
                </a:solidFill>
                <a:latin typeface="Arial"/>
                <a:cs typeface="Leelawadee UI"/>
              </a:rPr>
              <a:t>34 weeks</a:t>
            </a:r>
            <a:r>
              <a:rPr lang="en-US" sz="1800">
                <a:solidFill>
                  <a:schemeClr val="tx1">
                    <a:lumMod val="95000"/>
                    <a:lumOff val="5000"/>
                  </a:schemeClr>
                </a:solidFill>
                <a:latin typeface="Arial"/>
                <a:cs typeface="Leelawadee UI"/>
              </a:rPr>
              <a:t> of gestation is the threshold at which perinatal morbidity and mortality are sufficiently low .</a:t>
            </a:r>
            <a:endParaRPr lang="en-US" sz="1800">
              <a:solidFill>
                <a:schemeClr val="tx1">
                  <a:lumMod val="95000"/>
                  <a:lumOff val="5000"/>
                </a:schemeClr>
              </a:solidFill>
              <a:latin typeface="Arial"/>
              <a:cs typeface="Calibri"/>
            </a:endParaRPr>
          </a:p>
        </p:txBody>
      </p:sp>
    </p:spTree>
    <p:extLst>
      <p:ext uri="{BB962C8B-B14F-4D97-AF65-F5344CB8AC3E}">
        <p14:creationId xmlns:p14="http://schemas.microsoft.com/office/powerpoint/2010/main" val="1103994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83C625-1443-4F3A-8469-FF049BE6C34A}"/>
              </a:ext>
            </a:extLst>
          </p:cNvPr>
          <p:cNvSpPr>
            <a:spLocks noGrp="1"/>
          </p:cNvSpPr>
          <p:nvPr>
            <p:ph type="title"/>
          </p:nvPr>
        </p:nvSpPr>
        <p:spPr>
          <a:xfrm>
            <a:off x="312920" y="1602055"/>
            <a:ext cx="7375161" cy="800102"/>
          </a:xfrm>
        </p:spPr>
        <p:txBody>
          <a:bodyPr vert="horz" lIns="68580" tIns="34290" rIns="68580" bIns="34290" rtlCol="0" anchor="b">
            <a:noAutofit/>
          </a:bodyPr>
          <a:lstStyle/>
          <a:p>
            <a:r>
              <a:rPr lang="en-US" sz="2700" b="1">
                <a:solidFill>
                  <a:schemeClr val="accent1">
                    <a:lumMod val="75000"/>
                  </a:schemeClr>
                </a:solidFill>
                <a:latin typeface="Arial"/>
                <a:cs typeface="Arial"/>
              </a:rPr>
              <a:t>Established Contraindications to labor inhibition include:</a:t>
            </a:r>
            <a:endParaRPr lang="en-US" sz="2700">
              <a:solidFill>
                <a:schemeClr val="accent1">
                  <a:lumMod val="75000"/>
                </a:schemeClr>
              </a:solidFill>
              <a:ea typeface="+mj-lt"/>
              <a:cs typeface="+mj-lt"/>
            </a:endParaRPr>
          </a:p>
          <a:p>
            <a:endParaRPr lang="en-US" sz="2700" dirty="0">
              <a:solidFill>
                <a:schemeClr val="accent1">
                  <a:lumMod val="75000"/>
                </a:schemeClr>
              </a:solidFill>
              <a:cs typeface="Calibri Light"/>
            </a:endParaRPr>
          </a:p>
        </p:txBody>
      </p:sp>
      <p:sp>
        <p:nvSpPr>
          <p:cNvPr id="3" name="Content Placeholder 2">
            <a:extLst>
              <a:ext uri="{FF2B5EF4-FFF2-40B4-BE49-F238E27FC236}">
                <a16:creationId xmlns:a16="http://schemas.microsoft.com/office/drawing/2014/main" id="{EEEA9855-B1EA-4606-953B-40E90363F567}"/>
              </a:ext>
            </a:extLst>
          </p:cNvPr>
          <p:cNvSpPr>
            <a:spLocks noGrp="1"/>
          </p:cNvSpPr>
          <p:nvPr>
            <p:ph idx="1"/>
          </p:nvPr>
        </p:nvSpPr>
        <p:spPr>
          <a:xfrm>
            <a:off x="312921" y="2297578"/>
            <a:ext cx="8634577" cy="3553263"/>
          </a:xfrm>
        </p:spPr>
        <p:txBody>
          <a:bodyPr vert="horz" lIns="68580" tIns="34290" rIns="68580" bIns="34290" rtlCol="0" anchor="ctr">
            <a:noAutofit/>
          </a:bodyPr>
          <a:lstStyle/>
          <a:p>
            <a:pPr>
              <a:spcBef>
                <a:spcPts val="563"/>
              </a:spcBef>
              <a:buFont typeface="Wingdings" panose="020B0604020202020204" pitchFamily="34" charset="0"/>
              <a:buChar char="v"/>
            </a:pPr>
            <a:endParaRPr lang="en-US" sz="1800" dirty="0">
              <a:solidFill>
                <a:schemeClr val="accent1">
                  <a:lumMod val="50000"/>
                </a:schemeClr>
              </a:solidFill>
              <a:cs typeface="Calibri" panose="020F0502020204030204"/>
            </a:endParaRPr>
          </a:p>
          <a:p>
            <a:pPr>
              <a:spcBef>
                <a:spcPts val="563"/>
              </a:spcBef>
              <a:buFont typeface="Wingdings" panose="020B0604020202020204" pitchFamily="34" charset="0"/>
              <a:buChar char="v"/>
            </a:pPr>
            <a:r>
              <a:rPr lang="en-US" sz="1800">
                <a:solidFill>
                  <a:schemeClr val="accent1">
                    <a:lumMod val="50000"/>
                  </a:schemeClr>
                </a:solidFill>
                <a:latin typeface="Arial"/>
                <a:cs typeface="Arial"/>
              </a:rPr>
              <a:t>Intrauterine fetal demise</a:t>
            </a:r>
            <a:endParaRPr lang="en-US" sz="1800" dirty="0">
              <a:solidFill>
                <a:schemeClr val="accent1">
                  <a:lumMod val="50000"/>
                </a:schemeClr>
              </a:solidFill>
              <a:ea typeface="+mn-lt"/>
              <a:cs typeface="+mn-lt"/>
            </a:endParaRPr>
          </a:p>
          <a:p>
            <a:pPr>
              <a:spcBef>
                <a:spcPts val="563"/>
              </a:spcBef>
              <a:buFont typeface="Wingdings" panose="020B0604020202020204" pitchFamily="34" charset="0"/>
              <a:buChar char="v"/>
            </a:pPr>
            <a:r>
              <a:rPr lang="en-US" sz="1800">
                <a:solidFill>
                  <a:schemeClr val="accent1">
                    <a:lumMod val="50000"/>
                  </a:schemeClr>
                </a:solidFill>
                <a:latin typeface="Arial"/>
                <a:cs typeface="Arial"/>
              </a:rPr>
              <a:t>Lethal fetal anomaly</a:t>
            </a:r>
            <a:endParaRPr lang="en-US" sz="1800" dirty="0">
              <a:solidFill>
                <a:schemeClr val="accent1">
                  <a:lumMod val="50000"/>
                </a:schemeClr>
              </a:solidFill>
              <a:ea typeface="+mn-lt"/>
              <a:cs typeface="+mn-lt"/>
            </a:endParaRPr>
          </a:p>
          <a:p>
            <a:pPr>
              <a:spcBef>
                <a:spcPts val="563"/>
              </a:spcBef>
              <a:buFont typeface="Wingdings" panose="020B0604020202020204" pitchFamily="34" charset="0"/>
              <a:buChar char="v"/>
            </a:pPr>
            <a:r>
              <a:rPr lang="en-US" sz="1800">
                <a:solidFill>
                  <a:schemeClr val="accent1">
                    <a:lumMod val="50000"/>
                  </a:schemeClr>
                </a:solidFill>
                <a:latin typeface="Arial"/>
                <a:cs typeface="Arial"/>
              </a:rPr>
              <a:t>Non-reassuring fetal status</a:t>
            </a:r>
            <a:endParaRPr lang="en-US" sz="1800" dirty="0">
              <a:solidFill>
                <a:schemeClr val="accent1">
                  <a:lumMod val="50000"/>
                </a:schemeClr>
              </a:solidFill>
              <a:ea typeface="+mn-lt"/>
              <a:cs typeface="+mn-lt"/>
            </a:endParaRPr>
          </a:p>
          <a:p>
            <a:pPr>
              <a:spcBef>
                <a:spcPts val="563"/>
              </a:spcBef>
              <a:buFont typeface="Wingdings" panose="020B0604020202020204" pitchFamily="34" charset="0"/>
              <a:buChar char="v"/>
            </a:pPr>
            <a:r>
              <a:rPr lang="en-US" sz="1800">
                <a:solidFill>
                  <a:schemeClr val="accent1">
                    <a:lumMod val="50000"/>
                  </a:schemeClr>
                </a:solidFill>
                <a:latin typeface="Arial"/>
                <a:cs typeface="Arial"/>
              </a:rPr>
              <a:t>Preeclampsia with severe features or eclampsia</a:t>
            </a:r>
            <a:endParaRPr lang="en-US" sz="1800" dirty="0">
              <a:solidFill>
                <a:schemeClr val="accent1">
                  <a:lumMod val="50000"/>
                </a:schemeClr>
              </a:solidFill>
              <a:ea typeface="+mn-lt"/>
              <a:cs typeface="+mn-lt"/>
            </a:endParaRPr>
          </a:p>
          <a:p>
            <a:pPr>
              <a:spcBef>
                <a:spcPts val="563"/>
              </a:spcBef>
              <a:buFont typeface="Wingdings" panose="020B0604020202020204" pitchFamily="34" charset="0"/>
              <a:buChar char="v"/>
            </a:pPr>
            <a:r>
              <a:rPr lang="en-US" sz="1800">
                <a:solidFill>
                  <a:schemeClr val="accent1">
                    <a:lumMod val="50000"/>
                  </a:schemeClr>
                </a:solidFill>
                <a:latin typeface="Arial"/>
                <a:cs typeface="Arial"/>
              </a:rPr>
              <a:t>Maternal hemorrhage with hemodynamic instability</a:t>
            </a:r>
            <a:endParaRPr lang="en-US" sz="1800" dirty="0">
              <a:solidFill>
                <a:schemeClr val="accent1">
                  <a:lumMod val="50000"/>
                </a:schemeClr>
              </a:solidFill>
              <a:ea typeface="+mn-lt"/>
              <a:cs typeface="+mn-lt"/>
            </a:endParaRPr>
          </a:p>
          <a:p>
            <a:pPr>
              <a:spcBef>
                <a:spcPts val="563"/>
              </a:spcBef>
              <a:buFont typeface="Wingdings" panose="020B0604020202020204" pitchFamily="34" charset="0"/>
              <a:buChar char="v"/>
            </a:pPr>
            <a:r>
              <a:rPr lang="en-US" sz="1800">
                <a:solidFill>
                  <a:schemeClr val="accent1">
                    <a:lumMod val="50000"/>
                  </a:schemeClr>
                </a:solidFill>
                <a:latin typeface="Arial"/>
                <a:cs typeface="Arial"/>
              </a:rPr>
              <a:t>Intraamniotic infection*</a:t>
            </a:r>
            <a:endParaRPr lang="en-US" sz="1800" dirty="0">
              <a:solidFill>
                <a:schemeClr val="accent1">
                  <a:lumMod val="50000"/>
                </a:schemeClr>
              </a:solidFill>
              <a:ea typeface="+mn-lt"/>
              <a:cs typeface="+mn-lt"/>
            </a:endParaRPr>
          </a:p>
          <a:p>
            <a:pPr>
              <a:spcBef>
                <a:spcPts val="563"/>
              </a:spcBef>
              <a:buFont typeface="Wingdings" panose="020B0604020202020204" pitchFamily="34" charset="0"/>
              <a:buChar char="v"/>
            </a:pPr>
            <a:r>
              <a:rPr lang="en-US" sz="1800">
                <a:solidFill>
                  <a:schemeClr val="accent1">
                    <a:lumMod val="50000"/>
                  </a:schemeClr>
                </a:solidFill>
                <a:latin typeface="Arial"/>
                <a:cs typeface="Arial"/>
              </a:rPr>
              <a:t>Preterm pre-labor rupture of membranes, except in the absence of infection ,when needed for maternal transport, steroid administration, or both.</a:t>
            </a:r>
            <a:endParaRPr lang="en-US" sz="1800" dirty="0">
              <a:solidFill>
                <a:schemeClr val="accent1">
                  <a:lumMod val="50000"/>
                </a:schemeClr>
              </a:solidFill>
              <a:ea typeface="+mn-lt"/>
              <a:cs typeface="+mn-lt"/>
            </a:endParaRPr>
          </a:p>
          <a:p>
            <a:pPr>
              <a:spcBef>
                <a:spcPts val="563"/>
              </a:spcBef>
              <a:buFont typeface="Wingdings" panose="020B0604020202020204" pitchFamily="34" charset="0"/>
              <a:buChar char="v"/>
            </a:pPr>
            <a:r>
              <a:rPr lang="en-US" sz="1800">
                <a:solidFill>
                  <a:schemeClr val="accent1">
                    <a:lumMod val="50000"/>
                  </a:schemeClr>
                </a:solidFill>
                <a:latin typeface="Arial"/>
                <a:cs typeface="Arial"/>
              </a:rPr>
              <a:t>Medical contraindications to the tocolytic drug</a:t>
            </a:r>
            <a:endParaRPr lang="en-US" sz="1800" dirty="0">
              <a:solidFill>
                <a:schemeClr val="accent1">
                  <a:lumMod val="50000"/>
                </a:schemeClr>
              </a:solidFill>
              <a:ea typeface="+mn-lt"/>
              <a:cs typeface="+mn-lt"/>
            </a:endParaRPr>
          </a:p>
          <a:p>
            <a:pPr>
              <a:spcBef>
                <a:spcPts val="563"/>
              </a:spcBef>
              <a:buFont typeface="Wingdings" panose="020B0604020202020204" pitchFamily="34" charset="0"/>
              <a:buChar char="v"/>
            </a:pPr>
            <a:r>
              <a:rPr lang="en-US" sz="1800">
                <a:solidFill>
                  <a:schemeClr val="accent1">
                    <a:lumMod val="50000"/>
                  </a:schemeClr>
                </a:solidFill>
                <a:latin typeface="Arial"/>
                <a:cs typeface="Arial"/>
              </a:rPr>
              <a:t>Known or suspected fetal pulmonary maturity is </a:t>
            </a:r>
            <a:r>
              <a:rPr lang="en-US" sz="1800" u="sng">
                <a:solidFill>
                  <a:schemeClr val="accent1">
                    <a:lumMod val="50000"/>
                  </a:schemeClr>
                </a:solidFill>
                <a:latin typeface="Arial"/>
                <a:cs typeface="Arial"/>
              </a:rPr>
              <a:t>not</a:t>
            </a:r>
            <a:r>
              <a:rPr lang="en-US" sz="1800">
                <a:solidFill>
                  <a:schemeClr val="accent1">
                    <a:lumMod val="50000"/>
                  </a:schemeClr>
                </a:solidFill>
                <a:latin typeface="Arial"/>
                <a:cs typeface="Arial"/>
              </a:rPr>
              <a:t> an absolute contraindication to tocolysis, as PTL is also associated with non-pulmonary morbidities.</a:t>
            </a:r>
            <a:endParaRPr lang="en-US" sz="1800" dirty="0">
              <a:solidFill>
                <a:schemeClr val="accent1">
                  <a:lumMod val="50000"/>
                </a:schemeClr>
              </a:solidFill>
              <a:ea typeface="+mn-lt"/>
              <a:cs typeface="+mn-lt"/>
            </a:endParaRPr>
          </a:p>
          <a:p>
            <a:pPr>
              <a:spcBef>
                <a:spcPts val="563"/>
              </a:spcBef>
              <a:buFont typeface="Wingdings" panose="020B0604020202020204" pitchFamily="34" charset="0"/>
              <a:buChar char="v"/>
            </a:pPr>
            <a:endParaRPr lang="en-US" sz="1800" dirty="0">
              <a:solidFill>
                <a:schemeClr val="accent1">
                  <a:lumMod val="50000"/>
                </a:schemeClr>
              </a:solidFill>
              <a:ea typeface="+mn-lt"/>
              <a:cs typeface="+mn-lt"/>
            </a:endParaRPr>
          </a:p>
          <a:p>
            <a:pPr>
              <a:buFont typeface="Wingdings" panose="020B0604020202020204" pitchFamily="34" charset="0"/>
              <a:buChar char="v"/>
            </a:pPr>
            <a:endParaRPr lang="en-US" sz="1800" dirty="0">
              <a:solidFill>
                <a:schemeClr val="accent1">
                  <a:lumMod val="50000"/>
                </a:schemeClr>
              </a:solidFill>
              <a:cs typeface="Calibri"/>
            </a:endParaRPr>
          </a:p>
        </p:txBody>
      </p:sp>
      <p:grpSp>
        <p:nvGrpSpPr>
          <p:cNvPr id="17"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2" y="857250"/>
            <a:ext cx="3243649" cy="1980862"/>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98571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a:t>
            </a:r>
          </a:p>
        </p:txBody>
      </p:sp>
      <p:sp>
        <p:nvSpPr>
          <p:cNvPr id="3" name="Content Placeholder 2"/>
          <p:cNvSpPr>
            <a:spLocks noGrp="1"/>
          </p:cNvSpPr>
          <p:nvPr>
            <p:ph idx="1"/>
          </p:nvPr>
        </p:nvSpPr>
        <p:spPr/>
        <p:txBody>
          <a:bodyPr/>
          <a:lstStyle/>
          <a:p>
            <a:r>
              <a:rPr lang="en-US" dirty="0"/>
              <a:t>PTB is relatively common, occurring in 5 to 18 percent of births worldwide</a:t>
            </a:r>
          </a:p>
        </p:txBody>
      </p:sp>
      <p:pic>
        <p:nvPicPr>
          <p:cNvPr id="4" name="Picture 3"/>
          <p:cNvPicPr>
            <a:picLocks noChangeAspect="1"/>
          </p:cNvPicPr>
          <p:nvPr/>
        </p:nvPicPr>
        <p:blipFill rotWithShape="1">
          <a:blip r:embed="rId2"/>
          <a:srcRect t="29464" r="48010" b="30647"/>
          <a:stretch/>
        </p:blipFill>
        <p:spPr>
          <a:xfrm>
            <a:off x="628650" y="2786018"/>
            <a:ext cx="7398948" cy="3191702"/>
          </a:xfrm>
          <a:prstGeom prst="rect">
            <a:avLst/>
          </a:prstGeom>
        </p:spPr>
      </p:pic>
    </p:spTree>
    <p:extLst>
      <p:ext uri="{BB962C8B-B14F-4D97-AF65-F5344CB8AC3E}">
        <p14:creationId xmlns:p14="http://schemas.microsoft.com/office/powerpoint/2010/main" val="28136916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17553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146479-E7AC-4CAB-A2DC-B781F3BC41BA}"/>
              </a:ext>
            </a:extLst>
          </p:cNvPr>
          <p:cNvSpPr>
            <a:spLocks noGrp="1"/>
          </p:cNvSpPr>
          <p:nvPr>
            <p:ph type="title"/>
          </p:nvPr>
        </p:nvSpPr>
        <p:spPr>
          <a:xfrm>
            <a:off x="445770" y="1111588"/>
            <a:ext cx="8252460" cy="1214918"/>
          </a:xfrm>
        </p:spPr>
        <p:txBody>
          <a:bodyPr anchor="ctr">
            <a:normAutofit fontScale="90000"/>
          </a:bodyPr>
          <a:lstStyle/>
          <a:p>
            <a:r>
              <a:rPr lang="en-US">
                <a:ea typeface="+mj-lt"/>
                <a:cs typeface="+mj-lt"/>
              </a:rPr>
              <a:t>Indications for evaluation of amniotic fluid for subclinical infection :</a:t>
            </a:r>
            <a:endParaRPr lang="en-US"/>
          </a:p>
          <a:p>
            <a:endParaRPr lang="en-US">
              <a:cs typeface="Calibri Light"/>
            </a:endParaRPr>
          </a:p>
        </p:txBody>
      </p:sp>
      <p:sp>
        <p:nvSpPr>
          <p:cNvPr id="3" name="Content Placeholder 2">
            <a:extLst>
              <a:ext uri="{FF2B5EF4-FFF2-40B4-BE49-F238E27FC236}">
                <a16:creationId xmlns:a16="http://schemas.microsoft.com/office/drawing/2014/main" id="{32394589-FEE3-4F5E-9AC2-818FE16FAA3F}"/>
              </a:ext>
            </a:extLst>
          </p:cNvPr>
          <p:cNvSpPr>
            <a:spLocks noGrp="1"/>
          </p:cNvSpPr>
          <p:nvPr>
            <p:ph idx="1"/>
          </p:nvPr>
        </p:nvSpPr>
        <p:spPr>
          <a:xfrm>
            <a:off x="130556" y="2623156"/>
            <a:ext cx="8906341" cy="3118151"/>
          </a:xfrm>
        </p:spPr>
        <p:txBody>
          <a:bodyPr vert="horz" lIns="68580" tIns="34290" rIns="68580" bIns="34290" rtlCol="0" anchor="ctr">
            <a:noAutofit/>
          </a:bodyPr>
          <a:lstStyle/>
          <a:p>
            <a:pPr marL="0" indent="0">
              <a:spcBef>
                <a:spcPts val="563"/>
              </a:spcBef>
              <a:buNone/>
            </a:pPr>
            <a:endParaRPr lang="en-US" sz="1500" dirty="0">
              <a:cs typeface="Calibri" panose="020F0502020204030204"/>
            </a:endParaRPr>
          </a:p>
          <a:p>
            <a:pPr>
              <a:spcBef>
                <a:spcPts val="563"/>
              </a:spcBef>
              <a:buFont typeface="Wingdings" panose="020B0604020202020204" pitchFamily="34" charset="0"/>
              <a:buChar char="Ø"/>
            </a:pPr>
            <a:r>
              <a:rPr lang="en-US" sz="1500" u="sng">
                <a:latin typeface="Arial"/>
                <a:cs typeface="Arial"/>
              </a:rPr>
              <a:t>Before or just after administering first-line tocolysis,</a:t>
            </a:r>
            <a:r>
              <a:rPr lang="en-US" sz="1500">
                <a:latin typeface="Arial"/>
                <a:cs typeface="Arial"/>
              </a:rPr>
              <a:t>  we obtain amniotic fluid via amniocentesis for gram stain and glucose level </a:t>
            </a:r>
            <a:endParaRPr lang="en-US" sz="1500">
              <a:latin typeface="Calibri" panose="020F0502020204030204"/>
              <a:cs typeface="Calibri" panose="020F0502020204030204"/>
            </a:endParaRPr>
          </a:p>
          <a:p>
            <a:pPr>
              <a:spcBef>
                <a:spcPts val="563"/>
              </a:spcBef>
            </a:pPr>
            <a:r>
              <a:rPr lang="en-US" sz="1500">
                <a:latin typeface="Arial"/>
                <a:cs typeface="Arial"/>
              </a:rPr>
              <a:t>in </a:t>
            </a:r>
            <a:r>
              <a:rPr lang="en-US" sz="1500" b="1" u="sng">
                <a:latin typeface="Arial"/>
                <a:cs typeface="Arial"/>
              </a:rPr>
              <a:t>patients</a:t>
            </a:r>
            <a:r>
              <a:rPr lang="en-US" sz="1500">
                <a:latin typeface="Arial"/>
                <a:cs typeface="Arial"/>
              </a:rPr>
              <a:t> who are( </a:t>
            </a:r>
            <a:r>
              <a:rPr lang="en-US" sz="1500" b="1">
                <a:latin typeface="Arial"/>
                <a:cs typeface="Arial"/>
              </a:rPr>
              <a:t>Afebrile </a:t>
            </a:r>
            <a:r>
              <a:rPr lang="en-US" sz="1500">
                <a:latin typeface="Arial"/>
                <a:cs typeface="Arial"/>
              </a:rPr>
              <a:t>but have</a:t>
            </a:r>
            <a:r>
              <a:rPr lang="en-US" sz="1500" b="1">
                <a:latin typeface="Arial"/>
                <a:cs typeface="Arial"/>
              </a:rPr>
              <a:t> nonspecific laboratory or physical findings suggestive of infection</a:t>
            </a:r>
            <a:r>
              <a:rPr lang="en-US" sz="1500">
                <a:latin typeface="Arial"/>
                <a:cs typeface="Arial"/>
              </a:rPr>
              <a:t>, such as leukocytosis, unexplained maternal or fetal tachycardia, or uterine tenderness.)  </a:t>
            </a:r>
            <a:endParaRPr lang="en-US" sz="1500">
              <a:ea typeface="+mn-lt"/>
              <a:cs typeface="+mn-lt"/>
            </a:endParaRPr>
          </a:p>
          <a:p>
            <a:pPr marL="257175" indent="-257175">
              <a:spcBef>
                <a:spcPts val="563"/>
              </a:spcBef>
            </a:pPr>
            <a:r>
              <a:rPr lang="en-US" sz="1500" dirty="0">
                <a:latin typeface="Arial"/>
                <a:cs typeface="Arial"/>
              </a:rPr>
              <a:t>  </a:t>
            </a:r>
            <a:r>
              <a:rPr lang="en-US" sz="1500">
                <a:latin typeface="Arial"/>
                <a:cs typeface="Arial"/>
              </a:rPr>
              <a:t>We culture the fluid for  (aerobes , anaerobes ,  </a:t>
            </a:r>
            <a:r>
              <a:rPr lang="en-US" sz="1500" err="1">
                <a:latin typeface="Arial"/>
                <a:cs typeface="Arial"/>
              </a:rPr>
              <a:t>Ureaplasma</a:t>
            </a:r>
            <a:r>
              <a:rPr lang="en-US" sz="1500">
                <a:latin typeface="Arial"/>
                <a:cs typeface="Arial"/>
              </a:rPr>
              <a:t> species , and Mycoplasma species ) .</a:t>
            </a:r>
            <a:endParaRPr lang="en-US" sz="1500">
              <a:latin typeface="Calibri" panose="020F0502020204030204"/>
              <a:cs typeface="Calibri" panose="020F0502020204030204"/>
            </a:endParaRPr>
          </a:p>
          <a:p>
            <a:pPr>
              <a:spcBef>
                <a:spcPts val="563"/>
              </a:spcBef>
            </a:pPr>
            <a:r>
              <a:rPr lang="en-US" sz="1500">
                <a:latin typeface="Arial"/>
                <a:cs typeface="Arial"/>
              </a:rPr>
              <a:t> We would</a:t>
            </a:r>
            <a:r>
              <a:rPr lang="en-US" sz="1500">
                <a:solidFill>
                  <a:srgbClr val="C00000"/>
                </a:solidFill>
                <a:latin typeface="Arial"/>
                <a:cs typeface="Arial"/>
              </a:rPr>
              <a:t> NOT</a:t>
            </a:r>
            <a:r>
              <a:rPr lang="en-US" sz="1500">
                <a:latin typeface="Arial"/>
                <a:cs typeface="Arial"/>
              </a:rPr>
              <a:t> begin/continue the first tocolytic IF the amniotic fluid tests are suggestive of subclinical infection.</a:t>
            </a:r>
            <a:endParaRPr lang="en-US" sz="1500" dirty="0">
              <a:ea typeface="+mn-lt"/>
              <a:cs typeface="+mn-lt"/>
            </a:endParaRPr>
          </a:p>
          <a:p>
            <a:pPr>
              <a:spcBef>
                <a:spcPts val="563"/>
              </a:spcBef>
              <a:buFont typeface="Arial"/>
              <a:buChar char="•"/>
            </a:pPr>
            <a:r>
              <a:rPr lang="en-US" sz="1500">
                <a:latin typeface="Arial"/>
                <a:cs typeface="Arial"/>
              </a:rPr>
              <a:t>For women who</a:t>
            </a:r>
            <a:r>
              <a:rPr lang="en-US" sz="1500" u="sng">
                <a:latin typeface="Arial"/>
                <a:cs typeface="Arial"/>
              </a:rPr>
              <a:t> continue to contract after first-line</a:t>
            </a:r>
            <a:r>
              <a:rPr lang="en-US" sz="1500">
                <a:latin typeface="Arial"/>
                <a:cs typeface="Arial"/>
              </a:rPr>
              <a:t> therapy and have not been evaluated for subclinical infection, we perform amniocentesis for gram stain and glucose level before beginning a second-line tocolytic agent. </a:t>
            </a:r>
            <a:endParaRPr lang="en-US" sz="1500">
              <a:latin typeface="Calibri" panose="020F0502020204030204"/>
              <a:cs typeface="Calibri" panose="020F0502020204030204"/>
            </a:endParaRPr>
          </a:p>
          <a:p>
            <a:pPr>
              <a:spcBef>
                <a:spcPts val="563"/>
              </a:spcBef>
            </a:pPr>
            <a:r>
              <a:rPr lang="en-US" sz="1500">
                <a:latin typeface="Arial"/>
                <a:cs typeface="Arial"/>
              </a:rPr>
              <a:t>We would </a:t>
            </a:r>
            <a:r>
              <a:rPr lang="en-US" sz="1500">
                <a:solidFill>
                  <a:srgbClr val="C00000"/>
                </a:solidFill>
                <a:latin typeface="Arial"/>
                <a:cs typeface="Arial"/>
              </a:rPr>
              <a:t>NOT</a:t>
            </a:r>
            <a:r>
              <a:rPr lang="en-US" sz="1500">
                <a:latin typeface="Arial"/>
                <a:cs typeface="Arial"/>
              </a:rPr>
              <a:t> begin a second tocolytic if the amniotic fluid tests are suggestive of subclinical infection.</a:t>
            </a:r>
            <a:endParaRPr lang="en-US" sz="1500" dirty="0">
              <a:ea typeface="+mn-lt"/>
              <a:cs typeface="+mn-lt"/>
            </a:endParaRPr>
          </a:p>
          <a:p>
            <a:pPr marL="0" indent="0">
              <a:spcBef>
                <a:spcPts val="563"/>
              </a:spcBef>
              <a:buNone/>
            </a:pPr>
            <a:endParaRPr lang="en-US" sz="1500" dirty="0">
              <a:ea typeface="+mn-lt"/>
              <a:cs typeface="+mn-lt"/>
            </a:endParaRPr>
          </a:p>
          <a:p>
            <a:pPr marL="0" indent="0">
              <a:buNone/>
            </a:pPr>
            <a:endParaRPr lang="en-US" sz="1500" dirty="0">
              <a:cs typeface="Calibri"/>
            </a:endParaRPr>
          </a:p>
        </p:txBody>
      </p:sp>
      <p:grpSp>
        <p:nvGrpSpPr>
          <p:cNvPr id="12" name="Group 11">
            <a:extLst>
              <a:ext uri="{FF2B5EF4-FFF2-40B4-BE49-F238E27FC236}">
                <a16:creationId xmlns:a16="http://schemas.microsoft.com/office/drawing/2014/main" id="{C57F67D8-2BFF-4661-AFAF-E2CE8B7DCE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6" y="1220724"/>
            <a:ext cx="181580" cy="1005645"/>
            <a:chOff x="56167" y="484632"/>
            <a:chExt cx="242107" cy="1340860"/>
          </a:xfrm>
        </p:grpSpPr>
        <p:sp>
          <p:nvSpPr>
            <p:cNvPr id="13" name="Rectangle 2">
              <a:extLst>
                <a:ext uri="{FF2B5EF4-FFF2-40B4-BE49-F238E27FC236}">
                  <a16:creationId xmlns:a16="http://schemas.microsoft.com/office/drawing/2014/main" id="{4E1D4D71-728F-4B12-9CBF-3E5ABDA9B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59">
              <a:extLst>
                <a:ext uri="{FF2B5EF4-FFF2-40B4-BE49-F238E27FC236}">
                  <a16:creationId xmlns:a16="http://schemas.microsoft.com/office/drawing/2014/main" id="{3513D1C2-B9D1-43DC-8B39-AA4FF5AAD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2">
              <a:extLst>
                <a:ext uri="{FF2B5EF4-FFF2-40B4-BE49-F238E27FC236}">
                  <a16:creationId xmlns:a16="http://schemas.microsoft.com/office/drawing/2014/main" id="{26CB8B66-F1A8-4DE9-AA67-8A7469BD7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59">
              <a:extLst>
                <a:ext uri="{FF2B5EF4-FFF2-40B4-BE49-F238E27FC236}">
                  <a16:creationId xmlns:a16="http://schemas.microsoft.com/office/drawing/2014/main" id="{1F72E235-B6DE-4EE7-B11D-3FBEF9DC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2">
              <a:extLst>
                <a:ext uri="{FF2B5EF4-FFF2-40B4-BE49-F238E27FC236}">
                  <a16:creationId xmlns:a16="http://schemas.microsoft.com/office/drawing/2014/main" id="{BA8C164F-E124-4ECF-9FD9-35C1F8E27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59">
              <a:extLst>
                <a:ext uri="{FF2B5EF4-FFF2-40B4-BE49-F238E27FC236}">
                  <a16:creationId xmlns:a16="http://schemas.microsoft.com/office/drawing/2014/main" id="{0151D52D-979C-4B9F-A037-D9DC74536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2">
              <a:extLst>
                <a:ext uri="{FF2B5EF4-FFF2-40B4-BE49-F238E27FC236}">
                  <a16:creationId xmlns:a16="http://schemas.microsoft.com/office/drawing/2014/main" id="{EE8F116C-C879-4D3A-8F6D-A25B7125E2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59">
              <a:extLst>
                <a:ext uri="{FF2B5EF4-FFF2-40B4-BE49-F238E27FC236}">
                  <a16:creationId xmlns:a16="http://schemas.microsoft.com/office/drawing/2014/main" id="{6709DF44-7C20-4444-8862-A9203CBE6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
              <a:extLst>
                <a:ext uri="{FF2B5EF4-FFF2-40B4-BE49-F238E27FC236}">
                  <a16:creationId xmlns:a16="http://schemas.microsoft.com/office/drawing/2014/main" id="{4D6A9505-9408-4DC6-BD50-75A8C6949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59">
              <a:extLst>
                <a:ext uri="{FF2B5EF4-FFF2-40B4-BE49-F238E27FC236}">
                  <a16:creationId xmlns:a16="http://schemas.microsoft.com/office/drawing/2014/main" id="{419FC7F2-FF7B-464A-8956-817BAD265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
              <a:extLst>
                <a:ext uri="{FF2B5EF4-FFF2-40B4-BE49-F238E27FC236}">
                  <a16:creationId xmlns:a16="http://schemas.microsoft.com/office/drawing/2014/main" id="{C0E235C3-2297-4887-8CF9-78B61DA7D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59">
              <a:extLst>
                <a:ext uri="{FF2B5EF4-FFF2-40B4-BE49-F238E27FC236}">
                  <a16:creationId xmlns:a16="http://schemas.microsoft.com/office/drawing/2014/main" id="{741D2A4A-2FC3-46D1-94A7-C4BA4823B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
              <a:extLst>
                <a:ext uri="{FF2B5EF4-FFF2-40B4-BE49-F238E27FC236}">
                  <a16:creationId xmlns:a16="http://schemas.microsoft.com/office/drawing/2014/main" id="{2E7DFA72-3CFE-4FB2-A769-C3D65C30C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59">
              <a:extLst>
                <a:ext uri="{FF2B5EF4-FFF2-40B4-BE49-F238E27FC236}">
                  <a16:creationId xmlns:a16="http://schemas.microsoft.com/office/drawing/2014/main" id="{FFB273F7-B602-4697-92DA-B9C0B70E3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
              <a:extLst>
                <a:ext uri="{FF2B5EF4-FFF2-40B4-BE49-F238E27FC236}">
                  <a16:creationId xmlns:a16="http://schemas.microsoft.com/office/drawing/2014/main" id="{C76D34E0-BC86-46D8-920E-594A3C4B6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59">
              <a:extLst>
                <a:ext uri="{FF2B5EF4-FFF2-40B4-BE49-F238E27FC236}">
                  <a16:creationId xmlns:a16="http://schemas.microsoft.com/office/drawing/2014/main" id="{F17BC71C-4B64-4990-90FF-78123B720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
              <a:extLst>
                <a:ext uri="{FF2B5EF4-FFF2-40B4-BE49-F238E27FC236}">
                  <a16:creationId xmlns:a16="http://schemas.microsoft.com/office/drawing/2014/main" id="{C807F90E-DB0C-4841-BFE0-9413759C2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59">
              <a:extLst>
                <a:ext uri="{FF2B5EF4-FFF2-40B4-BE49-F238E27FC236}">
                  <a16:creationId xmlns:a16="http://schemas.microsoft.com/office/drawing/2014/main" id="{F7E71EE5-0746-4E81-B154-BAC5FF8671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2">
              <a:extLst>
                <a:ext uri="{FF2B5EF4-FFF2-40B4-BE49-F238E27FC236}">
                  <a16:creationId xmlns:a16="http://schemas.microsoft.com/office/drawing/2014/main" id="{7FDDC085-25CA-4499-AAD9-DEA203522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59">
              <a:extLst>
                <a:ext uri="{FF2B5EF4-FFF2-40B4-BE49-F238E27FC236}">
                  <a16:creationId xmlns:a16="http://schemas.microsoft.com/office/drawing/2014/main" id="{1303C688-1ED7-46BE-B0EC-4638C54941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4" name="Rectangle 3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33288"/>
            <a:ext cx="9144000" cy="26746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6053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27AE73-8B2F-49C1-9FD0-9E2BD71B0DA2}"/>
              </a:ext>
            </a:extLst>
          </p:cNvPr>
          <p:cNvSpPr>
            <a:spLocks noGrp="1"/>
          </p:cNvSpPr>
          <p:nvPr>
            <p:ph type="title"/>
          </p:nvPr>
        </p:nvSpPr>
        <p:spPr>
          <a:xfrm>
            <a:off x="245512" y="218686"/>
            <a:ext cx="8178800" cy="851803"/>
          </a:xfrm>
        </p:spPr>
        <p:txBody>
          <a:bodyPr>
            <a:normAutofit/>
          </a:bodyPr>
          <a:lstStyle/>
          <a:p>
            <a:r>
              <a:rPr lang="en-US" sz="4050" b="1" dirty="0">
                <a:solidFill>
                  <a:schemeClr val="accent1">
                    <a:lumMod val="50000"/>
                  </a:schemeClr>
                </a:solidFill>
                <a:ea typeface="+mj-lt"/>
                <a:cs typeface="+mj-lt"/>
              </a:rPr>
              <a:t>Our approach to treatment</a:t>
            </a:r>
          </a:p>
          <a:p>
            <a:endParaRPr lang="en-US" sz="4050" b="1" dirty="0">
              <a:solidFill>
                <a:schemeClr val="accent1">
                  <a:lumMod val="50000"/>
                </a:schemeClr>
              </a:solidFill>
              <a:cs typeface="Calibri Light"/>
            </a:endParaRPr>
          </a:p>
        </p:txBody>
      </p:sp>
      <p:sp>
        <p:nvSpPr>
          <p:cNvPr id="3" name="Content Placeholder 2">
            <a:extLst>
              <a:ext uri="{FF2B5EF4-FFF2-40B4-BE49-F238E27FC236}">
                <a16:creationId xmlns:a16="http://schemas.microsoft.com/office/drawing/2014/main" id="{E36ED7A9-5A23-4929-A6F5-A04E0629F474}"/>
              </a:ext>
            </a:extLst>
          </p:cNvPr>
          <p:cNvSpPr>
            <a:spLocks noGrp="1"/>
          </p:cNvSpPr>
          <p:nvPr>
            <p:ph idx="1"/>
          </p:nvPr>
        </p:nvSpPr>
        <p:spPr>
          <a:xfrm>
            <a:off x="175683" y="1013883"/>
            <a:ext cx="8792633" cy="4279736"/>
          </a:xfrm>
        </p:spPr>
        <p:txBody>
          <a:bodyPr vert="horz" lIns="68580" tIns="34290" rIns="68580" bIns="34290" rtlCol="0" anchor="t">
            <a:noAutofit/>
          </a:bodyPr>
          <a:lstStyle/>
          <a:p>
            <a:pPr>
              <a:spcBef>
                <a:spcPts val="563"/>
              </a:spcBef>
            </a:pPr>
            <a:r>
              <a:rPr lang="en-US" sz="2400" dirty="0">
                <a:latin typeface="Arial"/>
                <a:cs typeface="Arial"/>
              </a:rPr>
              <a:t> </a:t>
            </a:r>
            <a:r>
              <a:rPr lang="en-US" sz="2400" dirty="0">
                <a:latin typeface="Leelawadee UI"/>
                <a:cs typeface="Leelawadee UI"/>
              </a:rPr>
              <a:t>we base our selection of </a:t>
            </a:r>
            <a:r>
              <a:rPr lang="en-US" sz="2400" dirty="0" err="1">
                <a:latin typeface="Leelawadee UI"/>
                <a:cs typeface="Leelawadee UI"/>
              </a:rPr>
              <a:t>tocolytic</a:t>
            </a:r>
            <a:r>
              <a:rPr lang="en-US" sz="2400" dirty="0">
                <a:latin typeface="Leelawadee UI"/>
                <a:cs typeface="Leelawadee UI"/>
              </a:rPr>
              <a:t> drug</a:t>
            </a:r>
            <a:r>
              <a:rPr lang="en-US" sz="2400" u="sng" dirty="0">
                <a:latin typeface="Leelawadee UI"/>
                <a:cs typeface="Leelawadee UI"/>
              </a:rPr>
              <a:t> </a:t>
            </a:r>
            <a:r>
              <a:rPr lang="en-US" sz="2400" dirty="0">
                <a:latin typeface="Leelawadee UI"/>
                <a:cs typeface="Leelawadee UI"/>
              </a:rPr>
              <a:t>on </a:t>
            </a:r>
            <a:r>
              <a:rPr lang="en-US" sz="2400" u="sng" dirty="0">
                <a:latin typeface="Leelawadee UI"/>
                <a:cs typeface="Leelawadee UI"/>
              </a:rPr>
              <a:t>Efficacy And Safety.</a:t>
            </a:r>
            <a:endParaRPr lang="en-US" sz="2400" u="sng" dirty="0">
              <a:ea typeface="+mn-lt"/>
              <a:cs typeface="+mn-lt"/>
            </a:endParaRPr>
          </a:p>
          <a:p>
            <a:pPr>
              <a:spcBef>
                <a:spcPts val="563"/>
              </a:spcBef>
            </a:pPr>
            <a:r>
              <a:rPr lang="en-US" sz="2400" dirty="0">
                <a:latin typeface="Leelawadee UI"/>
                <a:cs typeface="Leelawadee UI"/>
              </a:rPr>
              <a:t> In a 2012 network meta-analysis of 95 randomized trials of </a:t>
            </a:r>
            <a:r>
              <a:rPr lang="en-US" sz="2400" dirty="0" err="1">
                <a:latin typeface="Leelawadee UI"/>
                <a:cs typeface="Leelawadee UI"/>
              </a:rPr>
              <a:t>tocolytic</a:t>
            </a:r>
            <a:r>
              <a:rPr lang="en-US" sz="2400" dirty="0">
                <a:latin typeface="Leelawadee UI"/>
                <a:cs typeface="Leelawadee UI"/>
              </a:rPr>
              <a:t> therapy for PTL, all of the commonly used </a:t>
            </a:r>
            <a:r>
              <a:rPr lang="en-US" sz="2400" dirty="0" err="1">
                <a:latin typeface="Leelawadee UI"/>
                <a:cs typeface="Leelawadee UI"/>
              </a:rPr>
              <a:t>tocolytic</a:t>
            </a:r>
            <a:r>
              <a:rPr lang="en-US" sz="2400" dirty="0">
                <a:latin typeface="Leelawadee UI"/>
                <a:cs typeface="Leelawadee UI"/>
              </a:rPr>
              <a:t> agents (</a:t>
            </a:r>
            <a:r>
              <a:rPr lang="en-US" sz="2400" b="1" u="sng" dirty="0">
                <a:latin typeface="Leelawadee UI"/>
                <a:cs typeface="Leelawadee UI"/>
              </a:rPr>
              <a:t>cyclooxygenase inhibitors, beta-agonists, calcium </a:t>
            </a:r>
            <a:r>
              <a:rPr lang="en-US" sz="2400" b="1" u="sng" dirty="0">
                <a:solidFill>
                  <a:srgbClr val="000000"/>
                </a:solidFill>
                <a:latin typeface="Leelawadee UI"/>
                <a:cs typeface="Leelawadee UI"/>
              </a:rPr>
              <a:t>channel</a:t>
            </a:r>
            <a:r>
              <a:rPr lang="en-US" sz="2400" b="1" u="sng" dirty="0">
                <a:latin typeface="Leelawadee UI"/>
                <a:cs typeface="Leelawadee UI"/>
              </a:rPr>
              <a:t> blockers, magnesium sulfate, oxytocin receptor antagonists)</a:t>
            </a:r>
            <a:r>
              <a:rPr lang="en-US" sz="2400" dirty="0">
                <a:latin typeface="Leelawadee UI"/>
                <a:cs typeface="Leelawadee UI"/>
              </a:rPr>
              <a:t> were statistically more effective than placebo/no </a:t>
            </a:r>
            <a:r>
              <a:rPr lang="en-US" sz="2400" dirty="0" err="1">
                <a:latin typeface="Leelawadee UI"/>
                <a:cs typeface="Leelawadee UI"/>
              </a:rPr>
              <a:t>tocolytic</a:t>
            </a:r>
            <a:r>
              <a:rPr lang="en-US" sz="2400" dirty="0">
                <a:latin typeface="Leelawadee UI"/>
                <a:cs typeface="Leelawadee UI"/>
              </a:rPr>
              <a:t> for delaying delivery for 48 hour.</a:t>
            </a:r>
            <a:endParaRPr lang="en-US" sz="2400" dirty="0">
              <a:ea typeface="+mn-lt"/>
              <a:cs typeface="+mn-lt"/>
            </a:endParaRPr>
          </a:p>
          <a:p>
            <a:pPr marL="0" indent="0">
              <a:spcBef>
                <a:spcPts val="563"/>
              </a:spcBef>
              <a:buNone/>
            </a:pPr>
            <a:r>
              <a:rPr lang="en-US" sz="2400" dirty="0">
                <a:latin typeface="Leelawadee UI"/>
                <a:cs typeface="Leelawadee UI"/>
              </a:rPr>
              <a:t>** </a:t>
            </a:r>
            <a:r>
              <a:rPr lang="en-US" sz="2400" dirty="0">
                <a:solidFill>
                  <a:schemeClr val="accent1">
                    <a:lumMod val="50000"/>
                  </a:schemeClr>
                </a:solidFill>
                <a:latin typeface="Leelawadee UI"/>
                <a:cs typeface="Leelawadee UI"/>
              </a:rPr>
              <a:t>Cyclooxygenase inhibitors</a:t>
            </a:r>
            <a:r>
              <a:rPr lang="en-US" sz="2400" dirty="0">
                <a:latin typeface="Leelawadee UI"/>
                <a:cs typeface="Leelawadee UI"/>
              </a:rPr>
              <a:t> (e.g. indomethacin) and</a:t>
            </a:r>
            <a:r>
              <a:rPr lang="en-US" sz="2400" dirty="0">
                <a:solidFill>
                  <a:schemeClr val="accent1">
                    <a:lumMod val="50000"/>
                  </a:schemeClr>
                </a:solidFill>
                <a:latin typeface="Leelawadee UI"/>
                <a:cs typeface="Leelawadee UI"/>
              </a:rPr>
              <a:t> calcium channel blockers </a:t>
            </a:r>
            <a:r>
              <a:rPr lang="en-US" sz="2400" dirty="0">
                <a:latin typeface="Leelawadee UI"/>
                <a:cs typeface="Leelawadee UI"/>
              </a:rPr>
              <a:t>(e.g. </a:t>
            </a:r>
            <a:r>
              <a:rPr lang="en-US" sz="2400" dirty="0" err="1">
                <a:latin typeface="Leelawadee UI"/>
                <a:cs typeface="Leelawadee UI"/>
              </a:rPr>
              <a:t>nifedipine</a:t>
            </a:r>
            <a:r>
              <a:rPr lang="en-US" sz="2400" dirty="0">
                <a:latin typeface="Leelawadee UI"/>
                <a:cs typeface="Leelawadee UI"/>
              </a:rPr>
              <a:t>) had the </a:t>
            </a:r>
            <a:r>
              <a:rPr lang="en-US" sz="2400" b="1" dirty="0">
                <a:latin typeface="Leelawadee UI"/>
                <a:cs typeface="Leelawadee UI"/>
              </a:rPr>
              <a:t>highest probability of being the best therapy for preterm labor</a:t>
            </a:r>
            <a:r>
              <a:rPr lang="en-US" sz="2400" dirty="0">
                <a:latin typeface="Leelawadee UI"/>
                <a:cs typeface="Leelawadee UI"/>
              </a:rPr>
              <a:t> on the basis of the four outcomes: </a:t>
            </a:r>
            <a:endParaRPr lang="en-US" sz="2400" dirty="0">
              <a:latin typeface="Calibri" panose="020F0502020204030204"/>
              <a:cs typeface="Calibri" panose="020F0502020204030204"/>
            </a:endParaRPr>
          </a:p>
          <a:p>
            <a:pPr>
              <a:spcBef>
                <a:spcPts val="563"/>
              </a:spcBef>
              <a:buFont typeface="Wingdings" panose="020B0604020202020204" pitchFamily="34" charset="0"/>
              <a:buChar char="ü"/>
            </a:pPr>
            <a:r>
              <a:rPr lang="en-US" sz="2400" b="1" dirty="0">
                <a:latin typeface="Leelawadee UI"/>
                <a:cs typeface="Leelawadee UI"/>
              </a:rPr>
              <a:t>delivery delayed by 48 hours, neonatal mortality, neonatal respiratory distress syndrome, and maternal side effects.</a:t>
            </a:r>
            <a:endParaRPr lang="en-US" sz="2400" dirty="0">
              <a:ea typeface="+mn-lt"/>
              <a:cs typeface="+mn-lt"/>
            </a:endParaRPr>
          </a:p>
          <a:p>
            <a:pPr>
              <a:buFont typeface="Wingdings" panose="020B0604020202020204" pitchFamily="34" charset="0"/>
              <a:buChar char="ü"/>
            </a:pPr>
            <a:endParaRPr lang="en-US" sz="2400" dirty="0">
              <a:cs typeface="Calibri"/>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89472" y="2447268"/>
            <a:ext cx="484026"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716801" y="1864520"/>
            <a:ext cx="1899624"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6320" y="4684693"/>
            <a:ext cx="1513185"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0937" y="5153781"/>
            <a:ext cx="364184"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5938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1E2A9E-DDC5-4E4F-B005-348FCE863D62}"/>
              </a:ext>
            </a:extLst>
          </p:cNvPr>
          <p:cNvSpPr>
            <a:spLocks noGrp="1"/>
          </p:cNvSpPr>
          <p:nvPr>
            <p:ph type="title"/>
          </p:nvPr>
        </p:nvSpPr>
        <p:spPr>
          <a:xfrm>
            <a:off x="461086" y="1739638"/>
            <a:ext cx="7375161" cy="800102"/>
          </a:xfrm>
        </p:spPr>
        <p:txBody>
          <a:bodyPr vert="horz" lIns="68580" tIns="34290" rIns="68580" bIns="34290" rtlCol="0" anchor="b">
            <a:noAutofit/>
          </a:bodyPr>
          <a:lstStyle/>
          <a:p>
            <a:br>
              <a:rPr lang="en-US" sz="4050" b="1" dirty="0">
                <a:solidFill>
                  <a:srgbClr val="0C0C0C"/>
                </a:solidFill>
                <a:ea typeface="+mj-lt"/>
                <a:cs typeface="+mj-lt"/>
              </a:rPr>
            </a:br>
            <a:br>
              <a:rPr lang="en-US" sz="4050" b="1" dirty="0">
                <a:solidFill>
                  <a:srgbClr val="0C0C0C"/>
                </a:solidFill>
                <a:ea typeface="+mj-lt"/>
                <a:cs typeface="+mj-lt"/>
              </a:rPr>
            </a:br>
            <a:r>
              <a:rPr lang="en-US" sz="4050" b="1">
                <a:solidFill>
                  <a:srgbClr val="0C0C0C"/>
                </a:solidFill>
                <a:ea typeface="+mj-lt"/>
                <a:cs typeface="+mj-lt"/>
              </a:rPr>
              <a:t>Duration of tocolysis </a:t>
            </a:r>
          </a:p>
          <a:p>
            <a:endParaRPr lang="en-US" sz="4050" b="1" dirty="0">
              <a:solidFill>
                <a:srgbClr val="0C0C0C"/>
              </a:solidFill>
              <a:cs typeface="Calibri Light"/>
            </a:endParaRPr>
          </a:p>
        </p:txBody>
      </p:sp>
      <p:sp>
        <p:nvSpPr>
          <p:cNvPr id="3" name="Content Placeholder 2">
            <a:extLst>
              <a:ext uri="{FF2B5EF4-FFF2-40B4-BE49-F238E27FC236}">
                <a16:creationId xmlns:a16="http://schemas.microsoft.com/office/drawing/2014/main" id="{A160175A-9AD6-4127-9176-BA58642A6C81}"/>
              </a:ext>
            </a:extLst>
          </p:cNvPr>
          <p:cNvSpPr>
            <a:spLocks noGrp="1"/>
          </p:cNvSpPr>
          <p:nvPr>
            <p:ph idx="1"/>
          </p:nvPr>
        </p:nvSpPr>
        <p:spPr>
          <a:xfrm>
            <a:off x="270587" y="2456328"/>
            <a:ext cx="8708660" cy="3383930"/>
          </a:xfrm>
        </p:spPr>
        <p:txBody>
          <a:bodyPr vert="horz" lIns="68580" tIns="34290" rIns="68580" bIns="34290" rtlCol="0" anchor="ctr">
            <a:noAutofit/>
          </a:bodyPr>
          <a:lstStyle/>
          <a:p>
            <a:pPr marL="128588" indent="-128588">
              <a:spcBef>
                <a:spcPts val="563"/>
              </a:spcBef>
              <a:buFont typeface="Arial,Sans-Serif" panose="020B0604020202020204" pitchFamily="34" charset="0"/>
            </a:pPr>
            <a:r>
              <a:rPr lang="en-US" dirty="0">
                <a:solidFill>
                  <a:schemeClr val="tx1">
                    <a:lumMod val="95000"/>
                    <a:lumOff val="5000"/>
                  </a:schemeClr>
                </a:solidFill>
                <a:latin typeface="Arial"/>
                <a:cs typeface="Arial"/>
              </a:rPr>
              <a:t> We discontinue </a:t>
            </a:r>
            <a:r>
              <a:rPr lang="en-US" dirty="0" err="1">
                <a:solidFill>
                  <a:schemeClr val="tx1">
                    <a:lumMod val="95000"/>
                    <a:lumOff val="5000"/>
                  </a:schemeClr>
                </a:solidFill>
                <a:latin typeface="Arial"/>
                <a:cs typeface="Arial"/>
              </a:rPr>
              <a:t>tocolytics</a:t>
            </a:r>
            <a:r>
              <a:rPr lang="en-US" dirty="0">
                <a:solidFill>
                  <a:schemeClr val="tx1">
                    <a:lumMod val="95000"/>
                    <a:lumOff val="5000"/>
                  </a:schemeClr>
                </a:solidFill>
                <a:latin typeface="Arial"/>
                <a:cs typeface="Arial"/>
              </a:rPr>
              <a:t> </a:t>
            </a:r>
            <a:r>
              <a:rPr lang="en-US" b="1" dirty="0">
                <a:solidFill>
                  <a:schemeClr val="tx1">
                    <a:lumMod val="95000"/>
                    <a:lumOff val="5000"/>
                  </a:schemeClr>
                </a:solidFill>
                <a:latin typeface="Arial"/>
                <a:cs typeface="Arial"/>
              </a:rPr>
              <a:t>48 hours after administration of the first corticosteroid dose. </a:t>
            </a:r>
            <a:endParaRPr lang="en-US" dirty="0">
              <a:solidFill>
                <a:schemeClr val="tx1">
                  <a:lumMod val="95000"/>
                  <a:lumOff val="5000"/>
                </a:schemeClr>
              </a:solidFill>
              <a:ea typeface="+mn-lt"/>
              <a:cs typeface="+mn-lt"/>
            </a:endParaRPr>
          </a:p>
          <a:p>
            <a:pPr marL="128588" indent="-128588">
              <a:spcBef>
                <a:spcPts val="563"/>
              </a:spcBef>
              <a:buFont typeface="Arial,Sans-Serif" panose="020B0604020202020204" pitchFamily="34" charset="0"/>
            </a:pPr>
            <a:r>
              <a:rPr lang="en-US" dirty="0">
                <a:solidFill>
                  <a:schemeClr val="tx1">
                    <a:lumMod val="95000"/>
                    <a:lumOff val="5000"/>
                  </a:schemeClr>
                </a:solidFill>
                <a:latin typeface="Arial"/>
                <a:cs typeface="Arial"/>
              </a:rPr>
              <a:t> single course of therapy does not delay delivery by weeks or months because :</a:t>
            </a:r>
            <a:endParaRPr lang="en-US" dirty="0">
              <a:solidFill>
                <a:schemeClr val="tx1">
                  <a:lumMod val="95000"/>
                  <a:lumOff val="5000"/>
                </a:schemeClr>
              </a:solidFill>
              <a:latin typeface="Calibri" panose="020F0502020204030204"/>
              <a:cs typeface="Calibri"/>
            </a:endParaRPr>
          </a:p>
          <a:p>
            <a:pPr marL="0" indent="0">
              <a:spcBef>
                <a:spcPts val="563"/>
              </a:spcBef>
              <a:buNone/>
            </a:pPr>
            <a:r>
              <a:rPr lang="en-US" dirty="0">
                <a:solidFill>
                  <a:schemeClr val="tx1">
                    <a:lumMod val="95000"/>
                    <a:lumOff val="5000"/>
                  </a:schemeClr>
                </a:solidFill>
                <a:latin typeface="Arial"/>
                <a:cs typeface="Arial"/>
              </a:rPr>
              <a:t>         A) tocolytics </a:t>
            </a:r>
            <a:r>
              <a:rPr lang="en-US" b="1" dirty="0">
                <a:solidFill>
                  <a:schemeClr val="tx1">
                    <a:lumMod val="95000"/>
                    <a:lumOff val="5000"/>
                  </a:schemeClr>
                </a:solidFill>
                <a:latin typeface="Arial"/>
                <a:cs typeface="Arial"/>
              </a:rPr>
              <a:t>do not remove the underlying stimulus that                        initiated PTL </a:t>
            </a:r>
            <a:r>
              <a:rPr lang="en-US" dirty="0">
                <a:solidFill>
                  <a:schemeClr val="tx1">
                    <a:lumMod val="95000"/>
                    <a:lumOff val="5000"/>
                  </a:schemeClr>
                </a:solidFill>
                <a:latin typeface="Arial"/>
                <a:cs typeface="Arial"/>
              </a:rPr>
              <a:t>( </a:t>
            </a:r>
            <a:r>
              <a:rPr lang="en-US" dirty="0" err="1">
                <a:solidFill>
                  <a:schemeClr val="tx1">
                    <a:lumMod val="95000"/>
                    <a:lumOff val="5000"/>
                  </a:schemeClr>
                </a:solidFill>
                <a:latin typeface="Arial"/>
                <a:cs typeface="Arial"/>
              </a:rPr>
              <a:t>eg</a:t>
            </a:r>
            <a:r>
              <a:rPr lang="en-US" dirty="0">
                <a:solidFill>
                  <a:schemeClr val="tx1">
                    <a:lumMod val="95000"/>
                    <a:lumOff val="5000"/>
                  </a:schemeClr>
                </a:solidFill>
                <a:latin typeface="Arial"/>
                <a:cs typeface="Arial"/>
              </a:rPr>
              <a:t> , subclinical intraamniotic infection , abruption                                        uterine </a:t>
            </a:r>
            <a:r>
              <a:rPr lang="en-US" dirty="0" err="1">
                <a:solidFill>
                  <a:schemeClr val="tx1">
                    <a:lumMod val="95000"/>
                    <a:lumOff val="5000"/>
                  </a:schemeClr>
                </a:solidFill>
                <a:latin typeface="Arial"/>
                <a:cs typeface="Arial"/>
              </a:rPr>
              <a:t>overdistension</a:t>
            </a:r>
            <a:r>
              <a:rPr lang="en-US" dirty="0">
                <a:solidFill>
                  <a:schemeClr val="tx1">
                    <a:lumMod val="95000"/>
                    <a:lumOff val="5000"/>
                  </a:schemeClr>
                </a:solidFill>
                <a:latin typeface="Arial"/>
                <a:cs typeface="Arial"/>
              </a:rPr>
              <a:t>  </a:t>
            </a:r>
            <a:endParaRPr lang="en-US" dirty="0">
              <a:solidFill>
                <a:schemeClr val="tx1">
                  <a:lumMod val="95000"/>
                  <a:lumOff val="5000"/>
                </a:schemeClr>
              </a:solidFill>
              <a:latin typeface="Calibri" panose="020F0502020204030204"/>
              <a:cs typeface="Calibri"/>
            </a:endParaRPr>
          </a:p>
          <a:p>
            <a:pPr marL="0" indent="0">
              <a:spcBef>
                <a:spcPts val="563"/>
              </a:spcBef>
              <a:buNone/>
            </a:pPr>
            <a:r>
              <a:rPr lang="en-US" b="1" dirty="0">
                <a:solidFill>
                  <a:schemeClr val="tx1">
                    <a:lumMod val="95000"/>
                    <a:lumOff val="5000"/>
                  </a:schemeClr>
                </a:solidFill>
                <a:latin typeface="Arial"/>
                <a:cs typeface="Arial"/>
              </a:rPr>
              <a:t>        </a:t>
            </a:r>
            <a:r>
              <a:rPr lang="en-US" dirty="0">
                <a:solidFill>
                  <a:schemeClr val="tx1">
                    <a:lumMod val="95000"/>
                    <a:lumOff val="5000"/>
                  </a:schemeClr>
                </a:solidFill>
                <a:latin typeface="Arial"/>
                <a:cs typeface="Arial"/>
              </a:rPr>
              <a:t> B)</a:t>
            </a:r>
            <a:r>
              <a:rPr lang="en-US" b="1" dirty="0">
                <a:solidFill>
                  <a:schemeClr val="tx1">
                    <a:lumMod val="95000"/>
                    <a:lumOff val="5000"/>
                  </a:schemeClr>
                </a:solidFill>
                <a:latin typeface="Arial"/>
                <a:cs typeface="Arial"/>
              </a:rPr>
              <a:t> reverse parturitional uterine changes</a:t>
            </a:r>
            <a:r>
              <a:rPr lang="en-US" dirty="0">
                <a:solidFill>
                  <a:schemeClr val="tx1">
                    <a:lumMod val="95000"/>
                    <a:lumOff val="5000"/>
                  </a:schemeClr>
                </a:solidFill>
                <a:latin typeface="Arial"/>
                <a:cs typeface="Arial"/>
              </a:rPr>
              <a:t> (eg, cervical dilation                    and effacement)</a:t>
            </a:r>
            <a:endParaRPr lang="en-US" dirty="0">
              <a:solidFill>
                <a:schemeClr val="tx1">
                  <a:lumMod val="95000"/>
                  <a:lumOff val="5000"/>
                </a:schemeClr>
              </a:solidFill>
              <a:cs typeface="Calibri"/>
            </a:endParaRP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2" y="857250"/>
            <a:ext cx="3243649" cy="1980862"/>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582831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5903A5-67BC-4830-BC96-1F0692441512}"/>
              </a:ext>
            </a:extLst>
          </p:cNvPr>
          <p:cNvSpPr>
            <a:spLocks noGrp="1"/>
          </p:cNvSpPr>
          <p:nvPr>
            <p:ph type="title"/>
          </p:nvPr>
        </p:nvSpPr>
        <p:spPr>
          <a:xfrm>
            <a:off x="312920" y="1041138"/>
            <a:ext cx="7946661" cy="1096435"/>
          </a:xfrm>
        </p:spPr>
        <p:txBody>
          <a:bodyPr anchor="b">
            <a:normAutofit/>
          </a:bodyPr>
          <a:lstStyle/>
          <a:p>
            <a:r>
              <a:rPr lang="en-US" sz="3600" b="1">
                <a:solidFill>
                  <a:schemeClr val="tx1">
                    <a:lumMod val="95000"/>
                    <a:lumOff val="5000"/>
                  </a:schemeClr>
                </a:solidFill>
                <a:ea typeface="+mj-lt"/>
                <a:cs typeface="+mj-lt"/>
              </a:rPr>
              <a:t>Choice of first-line therapy</a:t>
            </a:r>
          </a:p>
          <a:p>
            <a:endParaRPr lang="en-US" sz="3600" b="1" dirty="0">
              <a:solidFill>
                <a:schemeClr val="tx1">
                  <a:lumMod val="95000"/>
                  <a:lumOff val="5000"/>
                </a:schemeClr>
              </a:solidFill>
              <a:cs typeface="Calibri Light"/>
            </a:endParaRPr>
          </a:p>
        </p:txBody>
      </p:sp>
      <p:sp>
        <p:nvSpPr>
          <p:cNvPr id="3" name="Content Placeholder 2">
            <a:extLst>
              <a:ext uri="{FF2B5EF4-FFF2-40B4-BE49-F238E27FC236}">
                <a16:creationId xmlns:a16="http://schemas.microsoft.com/office/drawing/2014/main" id="{2CDC9C34-C2FC-4EA8-A33A-6127A3A94F88}"/>
              </a:ext>
            </a:extLst>
          </p:cNvPr>
          <p:cNvSpPr>
            <a:spLocks noGrp="1"/>
          </p:cNvSpPr>
          <p:nvPr>
            <p:ph idx="1"/>
          </p:nvPr>
        </p:nvSpPr>
        <p:spPr>
          <a:xfrm>
            <a:off x="291753" y="1916578"/>
            <a:ext cx="8592244" cy="3913097"/>
          </a:xfrm>
        </p:spPr>
        <p:txBody>
          <a:bodyPr vert="horz" lIns="68580" tIns="34290" rIns="68580" bIns="34290" rtlCol="0" anchor="ctr">
            <a:noAutofit/>
          </a:bodyPr>
          <a:lstStyle/>
          <a:p>
            <a:pPr marL="0" indent="0">
              <a:spcBef>
                <a:spcPts val="563"/>
              </a:spcBef>
              <a:buNone/>
            </a:pPr>
            <a:endParaRPr lang="en-US" sz="1500" dirty="0">
              <a:solidFill>
                <a:schemeClr val="tx1">
                  <a:lumMod val="95000"/>
                  <a:lumOff val="5000"/>
                </a:schemeClr>
              </a:solidFill>
              <a:cs typeface="Calibri" panose="020F0502020204030204"/>
            </a:endParaRPr>
          </a:p>
          <a:p>
            <a:pPr marL="385763" indent="-385763">
              <a:spcBef>
                <a:spcPts val="563"/>
              </a:spcBef>
              <a:buAutoNum type="alphaUcPeriod"/>
            </a:pPr>
            <a:r>
              <a:rPr lang="en-US" sz="1500">
                <a:solidFill>
                  <a:schemeClr val="tx1">
                    <a:lumMod val="95000"/>
                    <a:lumOff val="5000"/>
                  </a:schemeClr>
                </a:solidFill>
                <a:latin typeface="Arial"/>
                <a:cs typeface="Arial"/>
              </a:rPr>
              <a:t>For most women at</a:t>
            </a:r>
            <a:r>
              <a:rPr lang="en-US" sz="1800" dirty="0">
                <a:solidFill>
                  <a:schemeClr val="tx2">
                    <a:lumMod val="50000"/>
                  </a:schemeClr>
                </a:solidFill>
                <a:latin typeface="Arial"/>
                <a:cs typeface="Arial"/>
              </a:rPr>
              <a:t> </a:t>
            </a:r>
            <a:r>
              <a:rPr lang="en-US" sz="1800" b="1">
                <a:solidFill>
                  <a:schemeClr val="tx2">
                    <a:lumMod val="50000"/>
                  </a:schemeClr>
                </a:solidFill>
                <a:latin typeface="Arial"/>
                <a:cs typeface="Arial"/>
              </a:rPr>
              <a:t>24 to 32 </a:t>
            </a:r>
            <a:r>
              <a:rPr lang="en-US" sz="1500">
                <a:solidFill>
                  <a:schemeClr val="tx1">
                    <a:lumMod val="95000"/>
                    <a:lumOff val="5000"/>
                  </a:schemeClr>
                </a:solidFill>
                <a:latin typeface="Arial"/>
                <a:cs typeface="Arial"/>
              </a:rPr>
              <a:t>weeks of gestation who are candidates for tocolysis</a:t>
            </a:r>
            <a:endParaRPr lang="en-US" sz="1500">
              <a:solidFill>
                <a:schemeClr val="tx1">
                  <a:lumMod val="95000"/>
                  <a:lumOff val="5000"/>
                </a:schemeClr>
              </a:solidFill>
              <a:latin typeface="Calibri" panose="020F0502020204030204"/>
              <a:cs typeface="Calibri" panose="020F0502020204030204"/>
            </a:endParaRPr>
          </a:p>
          <a:p>
            <a:pPr marL="342900" indent="-342900">
              <a:spcBef>
                <a:spcPts val="563"/>
              </a:spcBef>
              <a:buFont typeface="Wingdings" panose="020B0604020202020204" pitchFamily="34" charset="0"/>
              <a:buChar char="§"/>
            </a:pPr>
            <a:r>
              <a:rPr lang="en-US" sz="1500">
                <a:solidFill>
                  <a:schemeClr val="tx1">
                    <a:lumMod val="95000"/>
                    <a:lumOff val="5000"/>
                  </a:schemeClr>
                </a:solidFill>
                <a:latin typeface="Arial"/>
                <a:cs typeface="Arial"/>
              </a:rPr>
              <a:t> we use </a:t>
            </a:r>
            <a:r>
              <a:rPr lang="en-US" sz="1500" b="1">
                <a:solidFill>
                  <a:schemeClr val="accent1">
                    <a:lumMod val="75000"/>
                  </a:schemeClr>
                </a:solidFill>
                <a:latin typeface="Arial"/>
                <a:cs typeface="Arial"/>
              </a:rPr>
              <a:t>INDOMETHACIN</a:t>
            </a:r>
            <a:r>
              <a:rPr lang="en-US" sz="1500">
                <a:solidFill>
                  <a:schemeClr val="tx1">
                    <a:lumMod val="95000"/>
                    <a:lumOff val="5000"/>
                  </a:schemeClr>
                </a:solidFill>
                <a:latin typeface="Arial"/>
                <a:cs typeface="Arial"/>
              </a:rPr>
              <a:t> for first-line therapy.</a:t>
            </a:r>
            <a:endParaRPr lang="en-US" sz="1500">
              <a:solidFill>
                <a:schemeClr val="tx1">
                  <a:lumMod val="95000"/>
                  <a:lumOff val="5000"/>
                </a:schemeClr>
              </a:solidFill>
              <a:latin typeface="Calibri" panose="020F0502020204030204"/>
              <a:cs typeface="Calibri" panose="020F0502020204030204"/>
            </a:endParaRPr>
          </a:p>
          <a:p>
            <a:pPr marL="0" indent="0">
              <a:spcBef>
                <a:spcPts val="563"/>
              </a:spcBef>
              <a:buNone/>
            </a:pPr>
            <a:r>
              <a:rPr lang="en-US" sz="1500">
                <a:solidFill>
                  <a:schemeClr val="tx1">
                    <a:lumMod val="95000"/>
                    <a:lumOff val="5000"/>
                  </a:schemeClr>
                </a:solidFill>
                <a:latin typeface="Arial"/>
                <a:cs typeface="Arial"/>
              </a:rPr>
              <a:t># Data from randomized trials suggest it is superior to placebo and has a favorable maternal and fetal side effect profile at this gestational age.</a:t>
            </a:r>
            <a:endParaRPr lang="en-US" sz="1500">
              <a:solidFill>
                <a:schemeClr val="tx1">
                  <a:lumMod val="95000"/>
                  <a:lumOff val="5000"/>
                </a:schemeClr>
              </a:solidFill>
              <a:latin typeface="Calibri" panose="020F0502020204030204"/>
              <a:cs typeface="Calibri" panose="020F0502020204030204"/>
            </a:endParaRPr>
          </a:p>
          <a:p>
            <a:pPr marL="0" indent="0">
              <a:spcBef>
                <a:spcPts val="563"/>
              </a:spcBef>
              <a:buNone/>
            </a:pPr>
            <a:r>
              <a:rPr lang="en-US" sz="1500" b="1">
                <a:solidFill>
                  <a:srgbClr val="C00000"/>
                </a:solidFill>
                <a:latin typeface="Arial"/>
                <a:cs typeface="Arial"/>
              </a:rPr>
              <a:t>    We do not </a:t>
            </a:r>
            <a:r>
              <a:rPr lang="en-US" sz="1500">
                <a:solidFill>
                  <a:schemeClr val="tx1">
                    <a:lumMod val="95000"/>
                    <a:lumOff val="5000"/>
                  </a:schemeClr>
                </a:solidFill>
                <a:latin typeface="Arial"/>
                <a:cs typeface="Arial"/>
              </a:rPr>
              <a:t>use indomethacin for more than </a:t>
            </a:r>
            <a:r>
              <a:rPr lang="en-US" sz="1500">
                <a:solidFill>
                  <a:srgbClr val="C00000"/>
                </a:solidFill>
                <a:latin typeface="Arial"/>
                <a:cs typeface="Arial"/>
              </a:rPr>
              <a:t>72 hours </a:t>
            </a:r>
            <a:r>
              <a:rPr lang="en-US" sz="1500">
                <a:solidFill>
                  <a:schemeClr val="tx1">
                    <a:lumMod val="95000"/>
                    <a:lumOff val="5000"/>
                  </a:schemeClr>
                </a:solidFill>
                <a:latin typeface="Arial"/>
                <a:cs typeface="Arial"/>
              </a:rPr>
              <a:t>because of concern about premature constriction of the ductus arteriosus and oligohydramnios. </a:t>
            </a:r>
            <a:endParaRPr lang="en-US" sz="1500">
              <a:solidFill>
                <a:schemeClr val="tx1">
                  <a:lumMod val="95000"/>
                  <a:lumOff val="5000"/>
                </a:schemeClr>
              </a:solidFill>
              <a:ea typeface="+mn-lt"/>
              <a:cs typeface="+mn-lt"/>
            </a:endParaRPr>
          </a:p>
          <a:p>
            <a:pPr marL="0" indent="0">
              <a:spcBef>
                <a:spcPts val="563"/>
              </a:spcBef>
              <a:buNone/>
            </a:pPr>
            <a:endParaRPr lang="en-US" sz="1500" dirty="0">
              <a:solidFill>
                <a:schemeClr val="tx1">
                  <a:lumMod val="95000"/>
                  <a:lumOff val="5000"/>
                </a:schemeClr>
              </a:solidFill>
              <a:latin typeface="Arial"/>
              <a:cs typeface="Arial"/>
            </a:endParaRPr>
          </a:p>
          <a:p>
            <a:pPr marL="342900" indent="-342900">
              <a:spcBef>
                <a:spcPts val="563"/>
              </a:spcBef>
              <a:buFont typeface="Wingdings" panose="020B0604020202020204" pitchFamily="34" charset="0"/>
              <a:buChar char="§"/>
            </a:pPr>
            <a:r>
              <a:rPr lang="en-US" sz="1500">
                <a:solidFill>
                  <a:schemeClr val="tx1">
                    <a:lumMod val="95000"/>
                    <a:lumOff val="5000"/>
                  </a:schemeClr>
                </a:solidFill>
                <a:latin typeface="Arial"/>
                <a:cs typeface="Arial"/>
              </a:rPr>
              <a:t>We use </a:t>
            </a:r>
            <a:r>
              <a:rPr lang="en-US" sz="1500" b="1">
                <a:solidFill>
                  <a:schemeClr val="accent1">
                    <a:lumMod val="75000"/>
                  </a:schemeClr>
                </a:solidFill>
                <a:latin typeface="Arial"/>
                <a:cs typeface="Arial"/>
              </a:rPr>
              <a:t>NIFEDIPINE</a:t>
            </a:r>
            <a:r>
              <a:rPr lang="en-US" sz="1500">
                <a:solidFill>
                  <a:schemeClr val="tx1">
                    <a:lumMod val="95000"/>
                    <a:lumOff val="5000"/>
                  </a:schemeClr>
                </a:solidFill>
                <a:latin typeface="Arial"/>
                <a:cs typeface="Arial"/>
              </a:rPr>
              <a:t> as a first-line agent for women who have a Contraindication to indomethacin therapy </a:t>
            </a:r>
            <a:r>
              <a:rPr lang="en-US" sz="1500" b="1">
                <a:solidFill>
                  <a:schemeClr val="tx1">
                    <a:lumMod val="95000"/>
                    <a:lumOff val="5000"/>
                  </a:schemeClr>
                </a:solidFill>
                <a:latin typeface="Arial"/>
                <a:cs typeface="Arial"/>
              </a:rPr>
              <a:t>(maternal platelet dysfunction or bleeding disorder, hepatic dysfunction , gastrointestinal ulcerative disease, renal dysfunction, or asthma ) </a:t>
            </a:r>
            <a:endParaRPr lang="en-US" sz="1500">
              <a:solidFill>
                <a:schemeClr val="tx1">
                  <a:lumMod val="95000"/>
                  <a:lumOff val="5000"/>
                </a:schemeClr>
              </a:solidFill>
              <a:latin typeface="Calibri" panose="020F0502020204030204"/>
              <a:cs typeface="Calibri" panose="020F0502020204030204"/>
            </a:endParaRPr>
          </a:p>
          <a:p>
            <a:pPr marL="0" indent="0">
              <a:spcBef>
                <a:spcPts val="563"/>
              </a:spcBef>
              <a:buNone/>
            </a:pPr>
            <a:endParaRPr lang="en-US" sz="1500" b="1" dirty="0">
              <a:solidFill>
                <a:schemeClr val="tx1">
                  <a:lumMod val="95000"/>
                  <a:lumOff val="5000"/>
                </a:schemeClr>
              </a:solidFill>
              <a:latin typeface="Arial"/>
              <a:cs typeface="Arial"/>
            </a:endParaRPr>
          </a:p>
          <a:p>
            <a:pPr marL="0" indent="0">
              <a:spcBef>
                <a:spcPts val="563"/>
              </a:spcBef>
              <a:buNone/>
            </a:pPr>
            <a:r>
              <a:rPr lang="en-US" sz="1500">
                <a:solidFill>
                  <a:schemeClr val="tx1">
                    <a:lumMod val="95000"/>
                    <a:lumOff val="5000"/>
                  </a:schemeClr>
                </a:solidFill>
                <a:latin typeface="Arial"/>
                <a:cs typeface="Arial"/>
              </a:rPr>
              <a:t>B.   For women at </a:t>
            </a:r>
            <a:r>
              <a:rPr lang="en-US" sz="1800" b="1">
                <a:solidFill>
                  <a:schemeClr val="tx1">
                    <a:lumMod val="95000"/>
                    <a:lumOff val="5000"/>
                  </a:schemeClr>
                </a:solidFill>
                <a:latin typeface="Arial"/>
                <a:cs typeface="Arial"/>
              </a:rPr>
              <a:t>32 to 34 </a:t>
            </a:r>
            <a:r>
              <a:rPr lang="en-US" sz="1500">
                <a:solidFill>
                  <a:schemeClr val="tx1">
                    <a:lumMod val="95000"/>
                    <a:lumOff val="5000"/>
                  </a:schemeClr>
                </a:solidFill>
                <a:latin typeface="Arial"/>
                <a:cs typeface="Arial"/>
              </a:rPr>
              <a:t>weeks of gestation, we use </a:t>
            </a:r>
            <a:r>
              <a:rPr lang="en-US" sz="1500" b="1">
                <a:solidFill>
                  <a:schemeClr val="accent1">
                    <a:lumMod val="75000"/>
                  </a:schemeClr>
                </a:solidFill>
                <a:latin typeface="Arial"/>
                <a:cs typeface="Arial"/>
              </a:rPr>
              <a:t>NIFEDIPINE </a:t>
            </a:r>
            <a:r>
              <a:rPr lang="en-US" sz="1500">
                <a:solidFill>
                  <a:schemeClr val="tx1">
                    <a:lumMod val="95000"/>
                    <a:lumOff val="5000"/>
                  </a:schemeClr>
                </a:solidFill>
                <a:latin typeface="Arial"/>
                <a:cs typeface="Arial"/>
              </a:rPr>
              <a:t>for first-line therapy, given the potential for adverse fetal effects with use of indomethacin at this gestational age. </a:t>
            </a:r>
            <a:endParaRPr lang="en-US" sz="1500">
              <a:solidFill>
                <a:schemeClr val="tx1">
                  <a:lumMod val="95000"/>
                  <a:lumOff val="5000"/>
                </a:schemeClr>
              </a:solidFill>
              <a:ea typeface="+mn-lt"/>
              <a:cs typeface="+mn-lt"/>
            </a:endParaRPr>
          </a:p>
          <a:p>
            <a:endParaRPr lang="en-US" sz="1500" dirty="0">
              <a:solidFill>
                <a:schemeClr val="tx1">
                  <a:lumMod val="95000"/>
                  <a:lumOff val="5000"/>
                </a:schemeClr>
              </a:solidFill>
              <a:cs typeface="Calibri"/>
            </a:endParaRP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2" y="857250"/>
            <a:ext cx="3243649" cy="1980862"/>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2174251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9F9C91-6A6E-4974-A743-89FB707A3FA2}"/>
              </a:ext>
            </a:extLst>
          </p:cNvPr>
          <p:cNvSpPr>
            <a:spLocks noGrp="1"/>
          </p:cNvSpPr>
          <p:nvPr>
            <p:ph type="title"/>
          </p:nvPr>
        </p:nvSpPr>
        <p:spPr>
          <a:xfrm>
            <a:off x="291753" y="1168138"/>
            <a:ext cx="7375161" cy="800102"/>
          </a:xfrm>
        </p:spPr>
        <p:txBody>
          <a:bodyPr anchor="b">
            <a:normAutofit fontScale="90000"/>
          </a:bodyPr>
          <a:lstStyle/>
          <a:p>
            <a:r>
              <a:rPr lang="en-US" b="1">
                <a:solidFill>
                  <a:schemeClr val="tx1">
                    <a:lumMod val="95000"/>
                    <a:lumOff val="5000"/>
                  </a:schemeClr>
                </a:solidFill>
                <a:ea typeface="+mj-lt"/>
                <a:cs typeface="+mj-lt"/>
              </a:rPr>
              <a:t> Choice of second-line therapy </a:t>
            </a:r>
          </a:p>
          <a:p>
            <a:endParaRPr lang="en-US" b="1" dirty="0">
              <a:solidFill>
                <a:schemeClr val="tx1">
                  <a:lumMod val="95000"/>
                  <a:lumOff val="5000"/>
                </a:schemeClr>
              </a:solidFill>
              <a:cs typeface="Calibri Light"/>
            </a:endParaRPr>
          </a:p>
        </p:txBody>
      </p:sp>
      <p:sp>
        <p:nvSpPr>
          <p:cNvPr id="3" name="Content Placeholder 2">
            <a:extLst>
              <a:ext uri="{FF2B5EF4-FFF2-40B4-BE49-F238E27FC236}">
                <a16:creationId xmlns:a16="http://schemas.microsoft.com/office/drawing/2014/main" id="{A8F1D130-9DB5-46B1-A679-E0E9F5FC698B}"/>
              </a:ext>
            </a:extLst>
          </p:cNvPr>
          <p:cNvSpPr>
            <a:spLocks noGrp="1"/>
          </p:cNvSpPr>
          <p:nvPr>
            <p:ph idx="1"/>
          </p:nvPr>
        </p:nvSpPr>
        <p:spPr>
          <a:xfrm>
            <a:off x="461086" y="1662578"/>
            <a:ext cx="8295911" cy="4082430"/>
          </a:xfrm>
        </p:spPr>
        <p:txBody>
          <a:bodyPr vert="horz" lIns="68580" tIns="34290" rIns="68580" bIns="34290" rtlCol="0" anchor="ctr">
            <a:normAutofit/>
          </a:bodyPr>
          <a:lstStyle/>
          <a:p>
            <a:pPr marL="0" indent="0">
              <a:spcBef>
                <a:spcPts val="563"/>
              </a:spcBef>
              <a:buNone/>
            </a:pPr>
            <a:r>
              <a:rPr lang="en-US">
                <a:solidFill>
                  <a:schemeClr val="tx1">
                    <a:lumMod val="95000"/>
                    <a:lumOff val="5000"/>
                  </a:schemeClr>
                </a:solidFill>
                <a:latin typeface="Arial"/>
                <a:cs typeface="Arial"/>
              </a:rPr>
              <a:t> * If the first-line drug </a:t>
            </a:r>
            <a:r>
              <a:rPr lang="en-US" b="1">
                <a:solidFill>
                  <a:schemeClr val="tx1">
                    <a:lumMod val="95000"/>
                    <a:lumOff val="5000"/>
                  </a:schemeClr>
                </a:solidFill>
                <a:latin typeface="Arial"/>
                <a:cs typeface="Arial"/>
              </a:rPr>
              <a:t>does not </a:t>
            </a:r>
            <a:r>
              <a:rPr lang="en-US">
                <a:solidFill>
                  <a:schemeClr val="tx1">
                    <a:lumMod val="95000"/>
                    <a:lumOff val="5000"/>
                  </a:schemeClr>
                </a:solidFill>
                <a:latin typeface="Arial"/>
                <a:cs typeface="Arial"/>
              </a:rPr>
              <a:t>inhibit contractions, we discontinue it and begin therapy with another agent , We avoid concurrent use of tocolytic drugs because of the increased risk of side effects.</a:t>
            </a:r>
            <a:endParaRPr lang="en-US">
              <a:solidFill>
                <a:schemeClr val="tx1">
                  <a:lumMod val="95000"/>
                  <a:lumOff val="5000"/>
                </a:schemeClr>
              </a:solidFill>
              <a:ea typeface="+mn-lt"/>
              <a:cs typeface="+mn-lt"/>
            </a:endParaRPr>
          </a:p>
          <a:p>
            <a:pPr marL="385763" indent="-385763">
              <a:spcBef>
                <a:spcPts val="563"/>
              </a:spcBef>
              <a:buAutoNum type="alphaUcPeriod"/>
            </a:pPr>
            <a:r>
              <a:rPr lang="en-US">
                <a:solidFill>
                  <a:schemeClr val="tx1">
                    <a:lumMod val="95000"/>
                    <a:lumOff val="5000"/>
                  </a:schemeClr>
                </a:solidFill>
                <a:latin typeface="Arial"/>
                <a:cs typeface="Arial"/>
              </a:rPr>
              <a:t>For most women at </a:t>
            </a:r>
            <a:r>
              <a:rPr lang="en-US" sz="2400" b="1" u="sng">
                <a:solidFill>
                  <a:schemeClr val="tx1">
                    <a:lumMod val="95000"/>
                    <a:lumOff val="5000"/>
                  </a:schemeClr>
                </a:solidFill>
                <a:latin typeface="Arial"/>
                <a:cs typeface="Arial"/>
              </a:rPr>
              <a:t>24 to 32</a:t>
            </a:r>
            <a:r>
              <a:rPr lang="en-US" b="1" dirty="0">
                <a:solidFill>
                  <a:schemeClr val="tx1">
                    <a:lumMod val="95000"/>
                    <a:lumOff val="5000"/>
                  </a:schemeClr>
                </a:solidFill>
                <a:latin typeface="Arial"/>
                <a:cs typeface="Arial"/>
              </a:rPr>
              <a:t> </a:t>
            </a:r>
            <a:r>
              <a:rPr lang="en-US">
                <a:solidFill>
                  <a:schemeClr val="tx1">
                    <a:lumMod val="95000"/>
                    <a:lumOff val="5000"/>
                  </a:schemeClr>
                </a:solidFill>
                <a:latin typeface="Arial"/>
                <a:cs typeface="Arial"/>
              </a:rPr>
              <a:t>weeks, we use </a:t>
            </a:r>
            <a:r>
              <a:rPr lang="en-US" b="1">
                <a:solidFill>
                  <a:schemeClr val="accent1">
                    <a:lumMod val="75000"/>
                  </a:schemeClr>
                </a:solidFill>
                <a:latin typeface="Arial"/>
                <a:cs typeface="Arial"/>
              </a:rPr>
              <a:t>Nifedipine</a:t>
            </a:r>
            <a:r>
              <a:rPr lang="en-US">
                <a:solidFill>
                  <a:schemeClr val="tx1">
                    <a:lumMod val="95000"/>
                    <a:lumOff val="5000"/>
                  </a:schemeClr>
                </a:solidFill>
                <a:latin typeface="Arial"/>
                <a:cs typeface="Arial"/>
              </a:rPr>
              <a:t> for second-line therapy. For those who received nifedipine as a first-line agent at </a:t>
            </a:r>
            <a:r>
              <a:rPr lang="en-US" b="1">
                <a:solidFill>
                  <a:schemeClr val="tx1">
                    <a:lumMod val="95000"/>
                    <a:lumOff val="5000"/>
                  </a:schemeClr>
                </a:solidFill>
                <a:latin typeface="Arial"/>
                <a:cs typeface="Arial"/>
              </a:rPr>
              <a:t>24 to 32 </a:t>
            </a:r>
            <a:r>
              <a:rPr lang="en-US">
                <a:solidFill>
                  <a:schemeClr val="tx1">
                    <a:lumMod val="95000"/>
                    <a:lumOff val="5000"/>
                  </a:schemeClr>
                </a:solidFill>
                <a:latin typeface="Arial"/>
                <a:cs typeface="Arial"/>
              </a:rPr>
              <a:t>weeks, we switch to </a:t>
            </a:r>
            <a:r>
              <a:rPr lang="en-US" b="1">
                <a:solidFill>
                  <a:schemeClr val="accent1">
                    <a:lumMod val="75000"/>
                  </a:schemeClr>
                </a:solidFill>
                <a:latin typeface="Arial"/>
                <a:cs typeface="Arial"/>
              </a:rPr>
              <a:t>Terbutaline</a:t>
            </a:r>
            <a:r>
              <a:rPr lang="en-US">
                <a:solidFill>
                  <a:schemeClr val="tx1">
                    <a:lumMod val="95000"/>
                    <a:lumOff val="5000"/>
                  </a:schemeClr>
                </a:solidFill>
                <a:latin typeface="Arial"/>
                <a:cs typeface="Arial"/>
              </a:rPr>
              <a:t>.</a:t>
            </a:r>
            <a:endParaRPr lang="en-US">
              <a:solidFill>
                <a:schemeClr val="tx1">
                  <a:lumMod val="95000"/>
                  <a:lumOff val="5000"/>
                </a:schemeClr>
              </a:solidFill>
              <a:ea typeface="+mn-lt"/>
              <a:cs typeface="+mn-lt"/>
            </a:endParaRPr>
          </a:p>
          <a:p>
            <a:pPr marL="385763" indent="-385763">
              <a:spcBef>
                <a:spcPts val="563"/>
              </a:spcBef>
              <a:buAutoNum type="alphaUcPeriod"/>
            </a:pPr>
            <a:endParaRPr lang="en-US" dirty="0">
              <a:solidFill>
                <a:schemeClr val="tx1">
                  <a:lumMod val="95000"/>
                  <a:lumOff val="5000"/>
                </a:schemeClr>
              </a:solidFill>
              <a:latin typeface="Arial"/>
              <a:cs typeface="Arial"/>
            </a:endParaRPr>
          </a:p>
          <a:p>
            <a:pPr marL="385763" indent="-385763">
              <a:spcBef>
                <a:spcPts val="563"/>
              </a:spcBef>
              <a:buAutoNum type="alphaUcPeriod"/>
            </a:pPr>
            <a:r>
              <a:rPr lang="en-US">
                <a:solidFill>
                  <a:schemeClr val="tx1">
                    <a:lumMod val="95000"/>
                    <a:lumOff val="5000"/>
                  </a:schemeClr>
                </a:solidFill>
                <a:latin typeface="Arial"/>
                <a:cs typeface="Arial"/>
              </a:rPr>
              <a:t>For women at </a:t>
            </a:r>
            <a:r>
              <a:rPr lang="en-US" b="1">
                <a:solidFill>
                  <a:schemeClr val="tx1">
                    <a:lumMod val="95000"/>
                    <a:lumOff val="5000"/>
                  </a:schemeClr>
                </a:solidFill>
                <a:latin typeface="Arial"/>
                <a:cs typeface="Arial"/>
              </a:rPr>
              <a:t>32 to 34 </a:t>
            </a:r>
            <a:r>
              <a:rPr lang="en-US">
                <a:solidFill>
                  <a:schemeClr val="tx1">
                    <a:lumMod val="95000"/>
                    <a:lumOff val="5000"/>
                  </a:schemeClr>
                </a:solidFill>
                <a:latin typeface="Arial"/>
                <a:cs typeface="Arial"/>
              </a:rPr>
              <a:t>weeks, we use </a:t>
            </a:r>
            <a:r>
              <a:rPr lang="en-US" b="1">
                <a:solidFill>
                  <a:schemeClr val="accent1">
                    <a:lumMod val="75000"/>
                  </a:schemeClr>
                </a:solidFill>
                <a:latin typeface="Arial"/>
                <a:cs typeface="Arial"/>
              </a:rPr>
              <a:t>Terbutaline</a:t>
            </a:r>
            <a:r>
              <a:rPr lang="en-US">
                <a:solidFill>
                  <a:schemeClr val="tx1">
                    <a:lumMod val="95000"/>
                    <a:lumOff val="5000"/>
                  </a:schemeClr>
                </a:solidFill>
                <a:latin typeface="Arial"/>
                <a:cs typeface="Arial"/>
              </a:rPr>
              <a:t> for second-line therapy.</a:t>
            </a:r>
            <a:endParaRPr lang="en-US">
              <a:solidFill>
                <a:schemeClr val="tx1">
                  <a:lumMod val="95000"/>
                  <a:lumOff val="5000"/>
                </a:schemeClr>
              </a:solidFill>
              <a:ea typeface="+mn-lt"/>
              <a:cs typeface="+mn-lt"/>
            </a:endParaRPr>
          </a:p>
          <a:p>
            <a:pPr marL="0" indent="0">
              <a:buNone/>
            </a:pPr>
            <a:endParaRPr lang="en-US" dirty="0">
              <a:solidFill>
                <a:schemeClr val="tx1">
                  <a:lumMod val="95000"/>
                  <a:lumOff val="5000"/>
                </a:schemeClr>
              </a:solidFill>
              <a:cs typeface="Calibri"/>
            </a:endParaRP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2" y="857250"/>
            <a:ext cx="3243649" cy="1980862"/>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381281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E604E-861C-4A0B-BB1E-18935BFA16D0}"/>
              </a:ext>
            </a:extLst>
          </p:cNvPr>
          <p:cNvSpPr>
            <a:spLocks noGrp="1"/>
          </p:cNvSpPr>
          <p:nvPr>
            <p:ph type="title"/>
          </p:nvPr>
        </p:nvSpPr>
        <p:spPr/>
        <p:txBody>
          <a:bodyPr/>
          <a:lstStyle/>
          <a:p>
            <a:pPr marL="428625" indent="-428625">
              <a:buFont typeface="Wingdings"/>
              <a:buChar char="ü"/>
            </a:pPr>
            <a:r>
              <a:rPr lang="en-US" b="1">
                <a:solidFill>
                  <a:schemeClr val="accent1">
                    <a:lumMod val="50000"/>
                  </a:schemeClr>
                </a:solidFill>
                <a:ea typeface="+mj-lt"/>
                <a:cs typeface="+mj-lt"/>
              </a:rPr>
              <a:t>MOST EFFECTIVE TOCOLYTIC DRUGS</a:t>
            </a:r>
            <a:endParaRPr lang="en-US"/>
          </a:p>
          <a:p>
            <a:pPr marL="428625" indent="-428625">
              <a:buFont typeface="Wingdings"/>
              <a:buChar char="ü"/>
            </a:pPr>
            <a:endParaRPr lang="en-US" b="1" dirty="0">
              <a:solidFill>
                <a:schemeClr val="accent1">
                  <a:lumMod val="50000"/>
                </a:schemeClr>
              </a:solidFill>
              <a:cs typeface="Calibri Light"/>
            </a:endParaRPr>
          </a:p>
        </p:txBody>
      </p:sp>
      <p:graphicFrame>
        <p:nvGraphicFramePr>
          <p:cNvPr id="6" name="Content Placeholder 2">
            <a:extLst>
              <a:ext uri="{FF2B5EF4-FFF2-40B4-BE49-F238E27FC236}">
                <a16:creationId xmlns:a16="http://schemas.microsoft.com/office/drawing/2014/main" id="{35015007-1462-42CF-9E44-B14B5218B877}"/>
              </a:ext>
            </a:extLst>
          </p:cNvPr>
          <p:cNvGraphicFramePr>
            <a:graphicFrameLocks noGrp="1"/>
          </p:cNvGraphicFramePr>
          <p:nvPr>
            <p:ph idx="1"/>
          </p:nvPr>
        </p:nvGraphicFramePr>
        <p:xfrm>
          <a:off x="237067" y="2194719"/>
          <a:ext cx="8648699" cy="3739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6F1D853E-28CE-4126-837D-16FCF1DE1BE0}"/>
              </a:ext>
            </a:extLst>
          </p:cNvPr>
          <p:cNvSpPr/>
          <p:nvPr/>
        </p:nvSpPr>
        <p:spPr>
          <a:xfrm>
            <a:off x="519871" y="1747450"/>
            <a:ext cx="6323782" cy="438582"/>
          </a:xfrm>
          <a:prstGeom prst="rect">
            <a:avLst/>
          </a:prstGeom>
        </p:spPr>
        <p:txBody>
          <a:bodyPr wrap="none" lIns="68580" tIns="34290" rIns="68580" bIns="3429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44068"/>
                </a:solidFill>
                <a:effectLst/>
                <a:uLnTx/>
                <a:uFillTx/>
                <a:latin typeface="Calibri" panose="020F0502020204030204"/>
                <a:ea typeface="+mn-ea"/>
                <a:cs typeface="+mn-cs"/>
              </a:rPr>
              <a:t>1- Cyclooxygenase inhibitors (e.g. indomethacin)</a:t>
            </a:r>
            <a:endParaRPr kumimoji="0" lang="en-US" sz="2400" b="1" i="0" u="none" strike="noStrike" kern="1200" cap="none" spc="0" normalizeH="0" baseline="0" noProof="0">
              <a:ln>
                <a:noFill/>
              </a:ln>
              <a:solidFill>
                <a:srgbClr val="344068"/>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30261598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E96C71-B687-455B-A5D3-EC0B85F92403}"/>
              </a:ext>
            </a:extLst>
          </p:cNvPr>
          <p:cNvSpPr>
            <a:spLocks noGrp="1"/>
          </p:cNvSpPr>
          <p:nvPr>
            <p:ph idx="1"/>
          </p:nvPr>
        </p:nvSpPr>
        <p:spPr>
          <a:xfrm>
            <a:off x="285685" y="1034853"/>
            <a:ext cx="8578253" cy="4835126"/>
          </a:xfrm>
        </p:spPr>
        <p:txBody>
          <a:bodyPr vert="horz" lIns="68580" tIns="34290" rIns="68580" bIns="34290" rtlCol="0" anchor="t">
            <a:normAutofit fontScale="85000" lnSpcReduction="20000"/>
          </a:bodyPr>
          <a:lstStyle/>
          <a:p>
            <a:pPr>
              <a:spcBef>
                <a:spcPts val="563"/>
              </a:spcBef>
            </a:pPr>
            <a:r>
              <a:rPr lang="en-US" sz="2625" b="1">
                <a:solidFill>
                  <a:schemeClr val="accent1">
                    <a:lumMod val="75000"/>
                  </a:schemeClr>
                </a:solidFill>
                <a:ea typeface="+mn-lt"/>
                <a:cs typeface="+mn-lt"/>
              </a:rPr>
              <a:t>Maternal side effects</a:t>
            </a:r>
            <a:r>
              <a:rPr lang="en-US" sz="2250" b="1" dirty="0">
                <a:solidFill>
                  <a:schemeClr val="accent1">
                    <a:lumMod val="75000"/>
                  </a:schemeClr>
                </a:solidFill>
                <a:ea typeface="+mn-lt"/>
                <a:cs typeface="+mn-lt"/>
              </a:rPr>
              <a:t> </a:t>
            </a:r>
            <a:r>
              <a:rPr lang="en-US" sz="2250" b="1" dirty="0">
                <a:solidFill>
                  <a:schemeClr val="accent1">
                    <a:lumMod val="75000"/>
                  </a:schemeClr>
                </a:solidFill>
                <a:latin typeface="Calibri"/>
                <a:cs typeface="Calibri"/>
              </a:rPr>
              <a:t> </a:t>
            </a:r>
            <a:r>
              <a:rPr lang="en-US">
                <a:latin typeface="Calibri"/>
                <a:cs typeface="Calibri"/>
              </a:rPr>
              <a:t>: </a:t>
            </a:r>
            <a:r>
              <a:rPr lang="en-US">
                <a:latin typeface="Leelawadee UI"/>
                <a:cs typeface="Leelawadee UI"/>
              </a:rPr>
              <a:t>nausea, esophageal reflux, gastritis, and emesis, Platelet dysfunction may occur. Alterations in maternal cardiovascular physiology are minimal. </a:t>
            </a:r>
            <a:endParaRPr lang="en-US">
              <a:ea typeface="+mn-lt"/>
              <a:cs typeface="+mn-lt"/>
            </a:endParaRPr>
          </a:p>
          <a:p>
            <a:pPr marL="0" indent="0">
              <a:spcBef>
                <a:spcPts val="563"/>
              </a:spcBef>
              <a:buNone/>
            </a:pPr>
            <a:endParaRPr lang="en-US" dirty="0">
              <a:solidFill>
                <a:srgbClr val="000000"/>
              </a:solidFill>
              <a:latin typeface="Leelawadee UI"/>
              <a:ea typeface="+mn-lt"/>
              <a:cs typeface="Leelawadee UI"/>
            </a:endParaRPr>
          </a:p>
          <a:p>
            <a:pPr>
              <a:spcBef>
                <a:spcPts val="563"/>
              </a:spcBef>
            </a:pPr>
            <a:r>
              <a:rPr lang="en-US" sz="2625" b="1">
                <a:solidFill>
                  <a:schemeClr val="accent1">
                    <a:lumMod val="75000"/>
                  </a:schemeClr>
                </a:solidFill>
                <a:ea typeface="+mn-lt"/>
                <a:cs typeface="+mn-lt"/>
              </a:rPr>
              <a:t>Fetal side effects</a:t>
            </a:r>
            <a:r>
              <a:rPr lang="en-US" sz="2250" b="1" dirty="0">
                <a:solidFill>
                  <a:schemeClr val="accent1">
                    <a:lumMod val="75000"/>
                  </a:schemeClr>
                </a:solidFill>
                <a:latin typeface="Arial"/>
                <a:cs typeface="Arial"/>
              </a:rPr>
              <a:t> </a:t>
            </a:r>
            <a:r>
              <a:rPr lang="en-US">
                <a:latin typeface="Arial"/>
                <a:cs typeface="Arial"/>
              </a:rPr>
              <a:t>: The primary fetal concerns with use of indomethacin and other COX inhibitors (e.g. sulindac) </a:t>
            </a:r>
            <a:r>
              <a:rPr lang="en-US" b="1">
                <a:latin typeface="Arial"/>
                <a:cs typeface="Arial"/>
              </a:rPr>
              <a:t>are constriction of the ductus arteriosus and oligohydramnios.</a:t>
            </a:r>
            <a:r>
              <a:rPr lang="en-US" dirty="0">
                <a:latin typeface="Arial"/>
                <a:cs typeface="Arial"/>
              </a:rPr>
              <a:t> </a:t>
            </a:r>
            <a:endParaRPr lang="en-US" dirty="0">
              <a:ea typeface="+mn-lt"/>
              <a:cs typeface="+mn-lt"/>
            </a:endParaRPr>
          </a:p>
          <a:p>
            <a:pPr marL="0" indent="0">
              <a:spcBef>
                <a:spcPts val="563"/>
              </a:spcBef>
              <a:buNone/>
            </a:pPr>
            <a:r>
              <a:rPr lang="en-US" b="1">
                <a:latin typeface="Arial"/>
                <a:cs typeface="Arial"/>
              </a:rPr>
              <a:t>** Constriction of the ductus arteriosus</a:t>
            </a:r>
            <a:r>
              <a:rPr lang="en-US">
                <a:latin typeface="Arial"/>
                <a:cs typeface="Arial"/>
              </a:rPr>
              <a:t> — Premature narrowing or closure of the ductus arteriosus can lead to </a:t>
            </a:r>
            <a:r>
              <a:rPr lang="en-US" b="1">
                <a:latin typeface="Arial"/>
                <a:cs typeface="Arial"/>
              </a:rPr>
              <a:t>pulmonary hypertension </a:t>
            </a:r>
            <a:r>
              <a:rPr lang="en-US">
                <a:latin typeface="Arial"/>
                <a:cs typeface="Arial"/>
              </a:rPr>
              <a:t>in the newborn &amp;</a:t>
            </a:r>
            <a:r>
              <a:rPr lang="en-US" b="1">
                <a:latin typeface="Arial"/>
                <a:cs typeface="Arial"/>
              </a:rPr>
              <a:t> neonatal tricuspid regurgitation </a:t>
            </a:r>
            <a:r>
              <a:rPr lang="en-US">
                <a:latin typeface="Arial"/>
                <a:cs typeface="Arial"/>
              </a:rPr>
              <a:t>from increased RV afterload especially when the duration of indomethacin exposure &gt; 48 hours</a:t>
            </a:r>
            <a:r>
              <a:rPr lang="en-US" dirty="0">
                <a:latin typeface="Arial"/>
                <a:cs typeface="Arial"/>
              </a:rPr>
              <a:t> </a:t>
            </a:r>
            <a:endParaRPr lang="en-US" dirty="0">
              <a:ea typeface="+mn-lt"/>
              <a:cs typeface="+mn-lt"/>
            </a:endParaRPr>
          </a:p>
          <a:p>
            <a:pPr marL="0" indent="0">
              <a:spcBef>
                <a:spcPts val="563"/>
              </a:spcBef>
              <a:buNone/>
            </a:pPr>
            <a:r>
              <a:rPr lang="en-US" b="1">
                <a:latin typeface="Arial"/>
                <a:cs typeface="Arial"/>
              </a:rPr>
              <a:t>** Oligohydramnios</a:t>
            </a:r>
            <a:r>
              <a:rPr lang="en-US">
                <a:latin typeface="Arial"/>
                <a:cs typeface="Arial"/>
              </a:rPr>
              <a:t> — COX inhibitors after 20 weeks of gestation reduces fetal urine production and, in turn, amniotic fluid volume,  leading to oligohydramnios.</a:t>
            </a:r>
            <a:r>
              <a:rPr lang="en-US" dirty="0">
                <a:latin typeface="Arial"/>
                <a:cs typeface="Arial"/>
              </a:rPr>
              <a:t> </a:t>
            </a:r>
            <a:endParaRPr lang="en-US" dirty="0">
              <a:ea typeface="+mn-lt"/>
              <a:cs typeface="+mn-lt"/>
            </a:endParaRPr>
          </a:p>
          <a:p>
            <a:pPr marL="0" indent="0">
              <a:spcBef>
                <a:spcPts val="563"/>
              </a:spcBef>
              <a:buNone/>
            </a:pPr>
            <a:endParaRPr lang="en-US" dirty="0">
              <a:solidFill>
                <a:srgbClr val="000000"/>
              </a:solidFill>
              <a:latin typeface="Arial"/>
              <a:ea typeface="+mn-lt"/>
              <a:cs typeface="Arial"/>
            </a:endParaRPr>
          </a:p>
          <a:p>
            <a:pPr>
              <a:spcBef>
                <a:spcPts val="563"/>
              </a:spcBef>
            </a:pPr>
            <a:r>
              <a:rPr lang="en-US" sz="2625" b="1">
                <a:solidFill>
                  <a:schemeClr val="accent1">
                    <a:lumMod val="75000"/>
                  </a:schemeClr>
                </a:solidFill>
                <a:ea typeface="+mn-lt"/>
                <a:cs typeface="+mn-lt"/>
              </a:rPr>
              <a:t>Neonatal effects</a:t>
            </a:r>
            <a:r>
              <a:rPr lang="en-US" dirty="0">
                <a:latin typeface="Calibri"/>
                <a:cs typeface="Calibri"/>
              </a:rPr>
              <a:t> :</a:t>
            </a:r>
            <a:r>
              <a:rPr lang="en-US">
                <a:latin typeface="Arial"/>
                <a:cs typeface="Arial"/>
              </a:rPr>
              <a:t> include </a:t>
            </a:r>
            <a:r>
              <a:rPr lang="en-US" b="1">
                <a:latin typeface="Arial"/>
                <a:cs typeface="Arial"/>
              </a:rPr>
              <a:t>bronchopulmonary dysplasia, necrotizing enterocolitis, PDA, periventricular leukomalacia, and intraventricular hemorrhage</a:t>
            </a:r>
            <a:endParaRPr lang="en-US">
              <a:ea typeface="+mn-lt"/>
              <a:cs typeface="+mn-lt"/>
            </a:endParaRPr>
          </a:p>
          <a:p>
            <a:pPr marL="0" indent="0">
              <a:spcBef>
                <a:spcPts val="563"/>
              </a:spcBef>
              <a:buNone/>
            </a:pPr>
            <a:endParaRPr lang="en-US" b="1" dirty="0">
              <a:solidFill>
                <a:srgbClr val="000000"/>
              </a:solidFill>
              <a:latin typeface="Arial"/>
              <a:ea typeface="+mn-lt"/>
              <a:cs typeface="Arial"/>
            </a:endParaRPr>
          </a:p>
          <a:p>
            <a:pPr>
              <a:spcBef>
                <a:spcPts val="563"/>
              </a:spcBef>
            </a:pPr>
            <a:r>
              <a:rPr lang="en-US" sz="2475" b="1">
                <a:solidFill>
                  <a:schemeClr val="accent1">
                    <a:lumMod val="75000"/>
                  </a:schemeClr>
                </a:solidFill>
                <a:ea typeface="+mn-lt"/>
                <a:cs typeface="+mn-lt"/>
              </a:rPr>
              <a:t>Monitoring</a:t>
            </a:r>
            <a:r>
              <a:rPr lang="en-US" sz="2475" b="1" dirty="0">
                <a:solidFill>
                  <a:schemeClr val="accent1">
                    <a:lumMod val="75000"/>
                  </a:schemeClr>
                </a:solidFill>
                <a:latin typeface="Arial"/>
                <a:cs typeface="Arial"/>
              </a:rPr>
              <a:t> </a:t>
            </a:r>
            <a:r>
              <a:rPr lang="en-US" sz="2475">
                <a:latin typeface="Arial"/>
                <a:cs typeface="Arial"/>
              </a:rPr>
              <a:t>:</a:t>
            </a:r>
            <a:r>
              <a:rPr lang="en-US">
                <a:latin typeface="Arial"/>
                <a:cs typeface="Arial"/>
              </a:rPr>
              <a:t>  If indomethacin is continued for longer than 48 hours, sonographic evaluation for oligohydramnios and narrowing of the fetal ductus arteriosus is warranted </a:t>
            </a:r>
            <a:r>
              <a:rPr lang="en-US" b="1">
                <a:latin typeface="Arial"/>
                <a:cs typeface="Arial"/>
              </a:rPr>
              <a:t>at least weekly</a:t>
            </a:r>
            <a:endParaRPr lang="en-US">
              <a:ea typeface="+mn-lt"/>
              <a:cs typeface="+mn-lt"/>
            </a:endParaRPr>
          </a:p>
          <a:p>
            <a:pPr>
              <a:spcBef>
                <a:spcPts val="563"/>
              </a:spcBef>
            </a:pPr>
            <a:endParaRPr lang="en-US">
              <a:ea typeface="+mn-lt"/>
              <a:cs typeface="+mn-lt"/>
            </a:endParaRPr>
          </a:p>
          <a:p>
            <a:endParaRPr lang="en-US">
              <a:cs typeface="Calibri"/>
            </a:endParaRPr>
          </a:p>
        </p:txBody>
      </p:sp>
    </p:spTree>
    <p:extLst>
      <p:ext uri="{BB962C8B-B14F-4D97-AF65-F5344CB8AC3E}">
        <p14:creationId xmlns:p14="http://schemas.microsoft.com/office/powerpoint/2010/main" val="6904931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1CD8-89BD-4EA9-BF42-0DCC3EED03C4}"/>
              </a:ext>
            </a:extLst>
          </p:cNvPr>
          <p:cNvSpPr>
            <a:spLocks noGrp="1"/>
          </p:cNvSpPr>
          <p:nvPr>
            <p:ph type="title"/>
          </p:nvPr>
        </p:nvSpPr>
        <p:spPr/>
        <p:txBody>
          <a:bodyPr/>
          <a:lstStyle/>
          <a:p>
            <a:r>
              <a:rPr lang="en-US" b="1">
                <a:solidFill>
                  <a:schemeClr val="accent1">
                    <a:lumMod val="75000"/>
                  </a:schemeClr>
                </a:solidFill>
                <a:ea typeface="+mj-lt"/>
                <a:cs typeface="+mj-lt"/>
              </a:rPr>
              <a:t>2- CCBs (e.g. nifedipine)</a:t>
            </a:r>
          </a:p>
          <a:p>
            <a:endParaRPr lang="en-US">
              <a:cs typeface="Calibri Light"/>
            </a:endParaRPr>
          </a:p>
        </p:txBody>
      </p:sp>
      <p:sp>
        <p:nvSpPr>
          <p:cNvPr id="3" name="Content Placeholder 2">
            <a:extLst>
              <a:ext uri="{FF2B5EF4-FFF2-40B4-BE49-F238E27FC236}">
                <a16:creationId xmlns:a16="http://schemas.microsoft.com/office/drawing/2014/main" id="{35870017-D968-4D9C-B3CD-27182EBE402F}"/>
              </a:ext>
            </a:extLst>
          </p:cNvPr>
          <p:cNvSpPr>
            <a:spLocks noGrp="1"/>
          </p:cNvSpPr>
          <p:nvPr>
            <p:ph idx="1"/>
          </p:nvPr>
        </p:nvSpPr>
        <p:spPr>
          <a:xfrm>
            <a:off x="342901" y="1762126"/>
            <a:ext cx="8440340" cy="4076104"/>
          </a:xfrm>
        </p:spPr>
        <p:txBody>
          <a:bodyPr vert="horz" lIns="68580" tIns="34290" rIns="68580" bIns="34290" rtlCol="0" anchor="t">
            <a:normAutofit fontScale="92500" lnSpcReduction="20000"/>
          </a:bodyPr>
          <a:lstStyle/>
          <a:p>
            <a:pPr>
              <a:spcBef>
                <a:spcPts val="563"/>
              </a:spcBef>
            </a:pPr>
            <a:r>
              <a:rPr lang="en-US" sz="2625" b="1">
                <a:solidFill>
                  <a:schemeClr val="accent1">
                    <a:lumMod val="50000"/>
                  </a:schemeClr>
                </a:solidFill>
                <a:ea typeface="+mn-lt"/>
                <a:cs typeface="+mn-lt"/>
              </a:rPr>
              <a:t>Mechanism</a:t>
            </a:r>
            <a:r>
              <a:rPr lang="en-US" sz="2625" b="1" dirty="0">
                <a:solidFill>
                  <a:schemeClr val="accent1">
                    <a:lumMod val="50000"/>
                  </a:schemeClr>
                </a:solidFill>
                <a:latin typeface="Leelawadee UI"/>
                <a:cs typeface="Leelawadee UI"/>
              </a:rPr>
              <a:t> </a:t>
            </a:r>
            <a:r>
              <a:rPr lang="en-US" sz="2625" b="1">
                <a:solidFill>
                  <a:schemeClr val="accent1">
                    <a:lumMod val="50000"/>
                  </a:schemeClr>
                </a:solidFill>
                <a:ea typeface="+mn-lt"/>
                <a:cs typeface="+mn-lt"/>
              </a:rPr>
              <a:t>of action</a:t>
            </a:r>
            <a:r>
              <a:rPr lang="en-US" sz="2625" b="1">
                <a:solidFill>
                  <a:schemeClr val="accent1">
                    <a:lumMod val="50000"/>
                  </a:schemeClr>
                </a:solidFill>
                <a:latin typeface="Leelawadee UI"/>
                <a:cs typeface="Leelawadee UI"/>
              </a:rPr>
              <a:t> :</a:t>
            </a:r>
            <a:r>
              <a:rPr lang="en-US">
                <a:latin typeface="Leelawadee UI"/>
                <a:cs typeface="Leelawadee UI"/>
              </a:rPr>
              <a:t>  CCBs directly block the influx of calcium ions through the cell membrane  leading to myometrial relaxation. </a:t>
            </a:r>
            <a:endParaRPr lang="en-US">
              <a:ea typeface="+mn-lt"/>
              <a:cs typeface="+mn-lt"/>
            </a:endParaRPr>
          </a:p>
          <a:p>
            <a:pPr marL="0" indent="0">
              <a:spcBef>
                <a:spcPts val="563"/>
              </a:spcBef>
              <a:buNone/>
            </a:pPr>
            <a:r>
              <a:rPr lang="en-US" sz="1275">
                <a:latin typeface="Leelawadee UI"/>
                <a:cs typeface="Leelawadee UI"/>
              </a:rPr>
              <a:t>.</a:t>
            </a:r>
            <a:endParaRPr lang="en-US" sz="1275" dirty="0">
              <a:latin typeface="Leelawadee UI"/>
              <a:cs typeface="Leelawadee UI"/>
            </a:endParaRPr>
          </a:p>
          <a:p>
            <a:pPr>
              <a:spcBef>
                <a:spcPts val="563"/>
              </a:spcBef>
            </a:pPr>
            <a:r>
              <a:rPr lang="en-US" sz="2250" b="1">
                <a:solidFill>
                  <a:schemeClr val="accent1">
                    <a:lumMod val="50000"/>
                  </a:schemeClr>
                </a:solidFill>
                <a:latin typeface="Leelawadee UI"/>
                <a:cs typeface="Leelawadee UI"/>
              </a:rPr>
              <a:t> Advatage : </a:t>
            </a:r>
            <a:r>
              <a:rPr lang="en-US">
                <a:latin typeface="Leelawadee UI"/>
                <a:cs typeface="Leelawadee UI"/>
              </a:rPr>
              <a:t> the relative safety, maternal tolerance, ease of administration, and reduction in adverse neonatal outcomes support use of nifedipine rather than beta-agonists for inhibition of acute PTL . </a:t>
            </a:r>
            <a:endParaRPr lang="en-US">
              <a:ea typeface="+mn-lt"/>
              <a:cs typeface="+mn-lt"/>
            </a:endParaRPr>
          </a:p>
          <a:p>
            <a:pPr>
              <a:spcBef>
                <a:spcPts val="563"/>
              </a:spcBef>
            </a:pPr>
            <a:r>
              <a:rPr lang="en-US" sz="2625" b="1">
                <a:solidFill>
                  <a:schemeClr val="accent1">
                    <a:lumMod val="50000"/>
                  </a:schemeClr>
                </a:solidFill>
                <a:ea typeface="+mn-lt"/>
                <a:cs typeface="+mn-lt"/>
              </a:rPr>
              <a:t>Maternal side effects :</a:t>
            </a:r>
            <a:r>
              <a:rPr lang="en-US" dirty="0">
                <a:ea typeface="+mn-lt"/>
                <a:cs typeface="+mn-lt"/>
              </a:rPr>
              <a:t> </a:t>
            </a:r>
            <a:r>
              <a:rPr lang="en-US">
                <a:latin typeface="Leelawadee UI"/>
                <a:cs typeface="Leelawadee UI"/>
              </a:rPr>
              <a:t> Nifedipine is a peripheral vasodilator; thus, it may cause symptoms such as </a:t>
            </a:r>
            <a:r>
              <a:rPr lang="en-US" b="1">
                <a:latin typeface="Leelawadee UI"/>
                <a:cs typeface="Leelawadee UI"/>
              </a:rPr>
              <a:t>nausea, flushing, headache, dizziness, and palpitations.</a:t>
            </a:r>
            <a:endParaRPr lang="en-US">
              <a:ea typeface="+mn-lt"/>
              <a:cs typeface="+mn-lt"/>
            </a:endParaRPr>
          </a:p>
          <a:p>
            <a:pPr>
              <a:spcBef>
                <a:spcPts val="563"/>
              </a:spcBef>
            </a:pPr>
            <a:r>
              <a:rPr lang="en-US">
                <a:latin typeface="Leelawadee UI"/>
                <a:cs typeface="Leelawadee UI"/>
              </a:rPr>
              <a:t>There </a:t>
            </a:r>
            <a:r>
              <a:rPr lang="en-US" b="1">
                <a:latin typeface="Leelawadee UI"/>
                <a:cs typeface="Leelawadee UI"/>
              </a:rPr>
              <a:t>are</a:t>
            </a:r>
            <a:r>
              <a:rPr lang="en-US" b="1" u="sng">
                <a:solidFill>
                  <a:srgbClr val="C00000"/>
                </a:solidFill>
                <a:latin typeface="Leelawadee UI"/>
                <a:cs typeface="Leelawadee UI"/>
              </a:rPr>
              <a:t> no data regarding fetal side effects</a:t>
            </a:r>
            <a:r>
              <a:rPr lang="en-US" b="1" dirty="0">
                <a:latin typeface="Leelawadee UI"/>
                <a:cs typeface="Leelawadee UI"/>
              </a:rPr>
              <a:t> </a:t>
            </a:r>
            <a:r>
              <a:rPr lang="en-US">
                <a:latin typeface="Leelawadee UI"/>
                <a:cs typeface="Leelawadee UI"/>
              </a:rPr>
              <a:t>with the oral doses commonly used for labor inhibition.</a:t>
            </a:r>
            <a:endParaRPr lang="en-US">
              <a:ea typeface="+mn-lt"/>
              <a:cs typeface="+mn-lt"/>
            </a:endParaRPr>
          </a:p>
          <a:p>
            <a:pPr>
              <a:spcBef>
                <a:spcPts val="563"/>
              </a:spcBef>
            </a:pPr>
            <a:r>
              <a:rPr lang="en-US" sz="2250" b="1">
                <a:solidFill>
                  <a:srgbClr val="C00000"/>
                </a:solidFill>
                <a:ea typeface="+mn-lt"/>
                <a:cs typeface="+mn-lt"/>
              </a:rPr>
              <a:t>Contraindications :</a:t>
            </a:r>
            <a:r>
              <a:rPr lang="en-US" dirty="0">
                <a:latin typeface="Calibri"/>
                <a:cs typeface="Calibri"/>
              </a:rPr>
              <a:t> </a:t>
            </a:r>
            <a:r>
              <a:rPr lang="en-US">
                <a:latin typeface="Leelawadee UI"/>
                <a:cs typeface="Leelawadee UI"/>
              </a:rPr>
              <a:t>  are contraindicated in women with </a:t>
            </a:r>
            <a:r>
              <a:rPr lang="en-US" b="1">
                <a:latin typeface="Leelawadee UI"/>
                <a:cs typeface="Leelawadee UI"/>
              </a:rPr>
              <a:t>known hypersensitivity to the drugs, hypotension, or preload-dependent cardiac lesions and should be used with caution in women with heart failure with reduced ejection fraction.</a:t>
            </a:r>
            <a:endParaRPr lang="en-US">
              <a:ea typeface="+mn-lt"/>
              <a:cs typeface="+mn-lt"/>
            </a:endParaRPr>
          </a:p>
          <a:p>
            <a:pPr>
              <a:spcBef>
                <a:spcPts val="563"/>
              </a:spcBef>
            </a:pPr>
            <a:endParaRPr lang="en-US" b="1" dirty="0">
              <a:latin typeface="Leelawadee UI"/>
              <a:ea typeface="+mn-lt"/>
              <a:cs typeface="Leelawadee UI"/>
            </a:endParaRPr>
          </a:p>
          <a:p>
            <a:pPr>
              <a:spcBef>
                <a:spcPts val="563"/>
              </a:spcBef>
            </a:pPr>
            <a:endParaRPr lang="en-US">
              <a:latin typeface="Leelawadee UI"/>
              <a:ea typeface="+mn-lt"/>
              <a:cs typeface="Leelawadee UI"/>
            </a:endParaRPr>
          </a:p>
          <a:p>
            <a:pPr>
              <a:spcBef>
                <a:spcPts val="563"/>
              </a:spcBef>
            </a:pPr>
            <a:endParaRPr lang="en-US">
              <a:cs typeface="Calibri"/>
            </a:endParaRPr>
          </a:p>
          <a:p>
            <a:endParaRPr lang="en-US">
              <a:cs typeface="Calibri"/>
            </a:endParaRPr>
          </a:p>
        </p:txBody>
      </p:sp>
    </p:spTree>
    <p:extLst>
      <p:ext uri="{BB962C8B-B14F-4D97-AF65-F5344CB8AC3E}">
        <p14:creationId xmlns:p14="http://schemas.microsoft.com/office/powerpoint/2010/main" val="29484091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482C80-DF40-45A8-89A1-E3413DDDF2F7}"/>
              </a:ext>
            </a:extLst>
          </p:cNvPr>
          <p:cNvSpPr>
            <a:spLocks noGrp="1"/>
          </p:cNvSpPr>
          <p:nvPr>
            <p:ph idx="1"/>
          </p:nvPr>
        </p:nvSpPr>
        <p:spPr/>
        <p:txBody>
          <a:bodyPr vert="horz" lIns="68580" tIns="34290" rIns="68580" bIns="34290" rtlCol="0" anchor="t">
            <a:normAutofit/>
          </a:bodyPr>
          <a:lstStyle/>
          <a:p>
            <a:pPr>
              <a:spcBef>
                <a:spcPts val="563"/>
              </a:spcBef>
            </a:pPr>
            <a:r>
              <a:rPr lang="en-US" dirty="0">
                <a:latin typeface="Leelawadee UI"/>
                <a:cs typeface="Leelawadee UI"/>
              </a:rPr>
              <a:t> </a:t>
            </a:r>
            <a:r>
              <a:rPr lang="en-US" b="1">
                <a:latin typeface="Leelawadee UI"/>
                <a:cs typeface="Leelawadee UI"/>
              </a:rPr>
              <a:t>calcium-channel blocker and magnesium</a:t>
            </a:r>
            <a:r>
              <a:rPr lang="en-US" b="1" u="sng" dirty="0">
                <a:latin typeface="Leelawadee UI"/>
                <a:cs typeface="Leelawadee UI"/>
              </a:rPr>
              <a:t> </a:t>
            </a:r>
            <a:r>
              <a:rPr lang="en-US" b="1">
                <a:latin typeface="Leelawadee UI"/>
                <a:cs typeface="Leelawadee UI"/>
              </a:rPr>
              <a:t>sulfate </a:t>
            </a:r>
            <a:r>
              <a:rPr lang="en-US">
                <a:latin typeface="Leelawadee UI"/>
                <a:cs typeface="Leelawadee UI"/>
              </a:rPr>
              <a:t>could act </a:t>
            </a:r>
            <a:r>
              <a:rPr lang="en-US" b="1">
                <a:latin typeface="Leelawadee UI"/>
                <a:cs typeface="Leelawadee UI"/>
              </a:rPr>
              <a:t>synergistically</a:t>
            </a:r>
            <a:r>
              <a:rPr lang="en-US">
                <a:latin typeface="Leelawadee UI"/>
                <a:cs typeface="Leelawadee UI"/>
              </a:rPr>
              <a:t> to suppress muscular contractility, which could result in </a:t>
            </a:r>
            <a:r>
              <a:rPr lang="en-US" b="1">
                <a:latin typeface="Leelawadee UI"/>
                <a:cs typeface="Leelawadee UI"/>
              </a:rPr>
              <a:t>respiratory depression</a:t>
            </a:r>
            <a:r>
              <a:rPr lang="en-US">
                <a:latin typeface="Leelawadee UI"/>
                <a:cs typeface="Leelawadee UI"/>
              </a:rPr>
              <a:t> .</a:t>
            </a:r>
            <a:endParaRPr lang="en-US">
              <a:ea typeface="+mn-lt"/>
              <a:cs typeface="+mn-lt"/>
            </a:endParaRPr>
          </a:p>
          <a:p>
            <a:pPr>
              <a:spcBef>
                <a:spcPts val="563"/>
              </a:spcBef>
            </a:pPr>
            <a:r>
              <a:rPr lang="en-US" sz="2700" b="1">
                <a:solidFill>
                  <a:schemeClr val="accent1">
                    <a:lumMod val="50000"/>
                  </a:schemeClr>
                </a:solidFill>
                <a:latin typeface="Calibri"/>
                <a:cs typeface="Calibri"/>
              </a:rPr>
              <a:t>Dose</a:t>
            </a:r>
            <a:r>
              <a:rPr lang="en-US" sz="2700" b="1" dirty="0">
                <a:solidFill>
                  <a:schemeClr val="accent1">
                    <a:lumMod val="50000"/>
                  </a:schemeClr>
                </a:solidFill>
                <a:latin typeface="Leelawadee UI"/>
                <a:cs typeface="Leelawadee UI"/>
              </a:rPr>
              <a:t> </a:t>
            </a:r>
            <a:r>
              <a:rPr lang="en-US">
                <a:latin typeface="Leelawadee UI"/>
                <a:cs typeface="Leelawadee UI"/>
              </a:rPr>
              <a:t> : A common approach is to administer an </a:t>
            </a:r>
            <a:r>
              <a:rPr lang="en-US" b="1">
                <a:latin typeface="Leelawadee UI"/>
                <a:cs typeface="Leelawadee UI"/>
              </a:rPr>
              <a:t>initial loading dose of 20 to</a:t>
            </a:r>
            <a:r>
              <a:rPr lang="en-US" b="1" dirty="0">
                <a:latin typeface="Leelawadee UI"/>
                <a:cs typeface="Leelawadee UI"/>
              </a:rPr>
              <a:t> </a:t>
            </a:r>
            <a:r>
              <a:rPr lang="en-US" b="1">
                <a:latin typeface="Leelawadee UI"/>
                <a:cs typeface="Leelawadee UI"/>
              </a:rPr>
              <a:t>30 mg </a:t>
            </a:r>
            <a:r>
              <a:rPr lang="en-US">
                <a:latin typeface="Leelawadee UI"/>
                <a:cs typeface="Leelawadee UI"/>
              </a:rPr>
              <a:t>orally, followed by an additional </a:t>
            </a:r>
            <a:r>
              <a:rPr lang="en-US" b="1">
                <a:latin typeface="Leelawadee UI"/>
                <a:cs typeface="Leelawadee UI"/>
              </a:rPr>
              <a:t>10 to 20 mg </a:t>
            </a:r>
            <a:r>
              <a:rPr lang="en-US">
                <a:latin typeface="Leelawadee UI"/>
                <a:cs typeface="Leelawadee UI"/>
              </a:rPr>
              <a:t>orally every 3 to 8 hours</a:t>
            </a:r>
            <a:r>
              <a:rPr lang="en-US" dirty="0">
                <a:latin typeface="Leelawadee UI"/>
                <a:cs typeface="Leelawadee UI"/>
              </a:rPr>
              <a:t> </a:t>
            </a:r>
            <a:r>
              <a:rPr lang="en-US">
                <a:latin typeface="Leelawadee UI"/>
                <a:cs typeface="Leelawadee UI"/>
              </a:rPr>
              <a:t>for up to 48 hours, with a maximum dose of </a:t>
            </a:r>
            <a:r>
              <a:rPr lang="en-US" b="1">
                <a:latin typeface="Leelawadee UI"/>
                <a:cs typeface="Leelawadee UI"/>
              </a:rPr>
              <a:t>180 mg/day.</a:t>
            </a:r>
            <a:endParaRPr lang="en-US" dirty="0">
              <a:latin typeface="Leelawadee UI"/>
              <a:cs typeface="Leelawadee UI"/>
            </a:endParaRPr>
          </a:p>
          <a:p>
            <a:pPr>
              <a:spcBef>
                <a:spcPts val="563"/>
              </a:spcBef>
            </a:pPr>
            <a:endParaRPr lang="en-US" b="1">
              <a:latin typeface="Leelawadee UI"/>
              <a:cs typeface="Leelawadee UI"/>
            </a:endParaRPr>
          </a:p>
        </p:txBody>
      </p:sp>
    </p:spTree>
    <p:extLst>
      <p:ext uri="{BB962C8B-B14F-4D97-AF65-F5344CB8AC3E}">
        <p14:creationId xmlns:p14="http://schemas.microsoft.com/office/powerpoint/2010/main" val="21911040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F72C7-B892-4AF6-91F2-908085C57C6F}"/>
              </a:ext>
            </a:extLst>
          </p:cNvPr>
          <p:cNvSpPr>
            <a:spLocks noGrp="1"/>
          </p:cNvSpPr>
          <p:nvPr>
            <p:ph type="title"/>
          </p:nvPr>
        </p:nvSpPr>
        <p:spPr>
          <a:xfrm>
            <a:off x="226814" y="1086777"/>
            <a:ext cx="8447616" cy="680311"/>
          </a:xfrm>
        </p:spPr>
        <p:txBody>
          <a:bodyPr vert="horz" lIns="68580" tIns="34290" rIns="68580" bIns="34290" rtlCol="0" anchor="ctr">
            <a:noAutofit/>
          </a:bodyPr>
          <a:lstStyle/>
          <a:p>
            <a:r>
              <a:rPr lang="en-US" sz="3600" b="1">
                <a:solidFill>
                  <a:schemeClr val="accent1">
                    <a:lumMod val="50000"/>
                  </a:schemeClr>
                </a:solidFill>
                <a:ea typeface="+mj-lt"/>
                <a:cs typeface="+mj-lt"/>
              </a:rPr>
              <a:t>3- Beta-agonists (e.g. terbutaline, ritodrine) </a:t>
            </a:r>
          </a:p>
          <a:p>
            <a:endParaRPr lang="en-US" sz="3600" b="1" dirty="0">
              <a:solidFill>
                <a:schemeClr val="accent1">
                  <a:lumMod val="50000"/>
                </a:schemeClr>
              </a:solidFill>
              <a:cs typeface="Calibri Light"/>
            </a:endParaRPr>
          </a:p>
        </p:txBody>
      </p:sp>
      <p:sp>
        <p:nvSpPr>
          <p:cNvPr id="3" name="Content Placeholder 2">
            <a:extLst>
              <a:ext uri="{FF2B5EF4-FFF2-40B4-BE49-F238E27FC236}">
                <a16:creationId xmlns:a16="http://schemas.microsoft.com/office/drawing/2014/main" id="{C4360614-FE50-49FE-A8E2-F798F443EA4A}"/>
              </a:ext>
            </a:extLst>
          </p:cNvPr>
          <p:cNvSpPr>
            <a:spLocks noGrp="1"/>
          </p:cNvSpPr>
          <p:nvPr>
            <p:ph idx="1"/>
          </p:nvPr>
        </p:nvSpPr>
        <p:spPr>
          <a:xfrm>
            <a:off x="226814" y="1762126"/>
            <a:ext cx="8708231" cy="4004667"/>
          </a:xfrm>
        </p:spPr>
        <p:txBody>
          <a:bodyPr vert="horz" lIns="68580" tIns="34290" rIns="68580" bIns="34290" rtlCol="0" anchor="t">
            <a:normAutofit fontScale="92500" lnSpcReduction="10000"/>
          </a:bodyPr>
          <a:lstStyle/>
          <a:p>
            <a:pPr>
              <a:spcBef>
                <a:spcPts val="563"/>
              </a:spcBef>
            </a:pPr>
            <a:endParaRPr lang="en-US">
              <a:cs typeface="Calibri" panose="020F0502020204030204"/>
            </a:endParaRPr>
          </a:p>
          <a:p>
            <a:pPr>
              <a:spcBef>
                <a:spcPts val="563"/>
              </a:spcBef>
            </a:pPr>
            <a:r>
              <a:rPr lang="en-US" sz="2250" b="1">
                <a:solidFill>
                  <a:schemeClr val="accent1">
                    <a:lumMod val="50000"/>
                  </a:schemeClr>
                </a:solidFill>
                <a:ea typeface="+mn-lt"/>
                <a:cs typeface="+mn-lt"/>
              </a:rPr>
              <a:t>Mechanism of action</a:t>
            </a:r>
            <a:r>
              <a:rPr lang="en-US" sz="2250" b="1" dirty="0">
                <a:solidFill>
                  <a:schemeClr val="accent1">
                    <a:lumMod val="50000"/>
                  </a:schemeClr>
                </a:solidFill>
                <a:latin typeface="Leelawadee UI"/>
                <a:cs typeface="Leelawadee UI"/>
              </a:rPr>
              <a:t> </a:t>
            </a:r>
            <a:r>
              <a:rPr lang="en-US">
                <a:latin typeface="Leelawadee UI"/>
                <a:cs typeface="Leelawadee UI"/>
              </a:rPr>
              <a:t>:  cause myometrial relaxation by binding with B-2-adrenergic receptors and increasing intracellular adenyl cyclase.</a:t>
            </a:r>
            <a:endParaRPr lang="en-US">
              <a:ea typeface="+mn-lt"/>
              <a:cs typeface="+mn-lt"/>
            </a:endParaRPr>
          </a:p>
          <a:p>
            <a:pPr>
              <a:spcBef>
                <a:spcPts val="563"/>
              </a:spcBef>
            </a:pPr>
            <a:r>
              <a:rPr lang="en-US" sz="2250" b="1">
                <a:solidFill>
                  <a:schemeClr val="accent1">
                    <a:lumMod val="50000"/>
                  </a:schemeClr>
                </a:solidFill>
                <a:ea typeface="+mn-lt"/>
                <a:cs typeface="+mn-lt"/>
              </a:rPr>
              <a:t>Maternal side effects</a:t>
            </a:r>
            <a:r>
              <a:rPr lang="en-US">
                <a:latin typeface="Leelawadee UI"/>
                <a:cs typeface="Leelawadee UI"/>
              </a:rPr>
              <a:t> : stimulation of </a:t>
            </a:r>
            <a:r>
              <a:rPr lang="en-US" b="1">
                <a:latin typeface="Leelawadee UI"/>
                <a:cs typeface="Leelawadee UI"/>
              </a:rPr>
              <a:t>B-1 </a:t>
            </a:r>
            <a:r>
              <a:rPr lang="en-US">
                <a:latin typeface="Leelawadee UI"/>
                <a:cs typeface="Leelawadee UI"/>
              </a:rPr>
              <a:t>receptors, which increase </a:t>
            </a:r>
            <a:r>
              <a:rPr lang="en-US" b="1">
                <a:latin typeface="Leelawadee UI"/>
                <a:cs typeface="Leelawadee UI"/>
              </a:rPr>
              <a:t>HR and SV</a:t>
            </a:r>
            <a:r>
              <a:rPr lang="en-US">
                <a:latin typeface="Leelawadee UI"/>
                <a:cs typeface="Leelawadee UI"/>
              </a:rPr>
              <a:t> and stimulation of </a:t>
            </a:r>
            <a:r>
              <a:rPr lang="en-US" b="1">
                <a:latin typeface="Leelawadee UI"/>
                <a:cs typeface="Leelawadee UI"/>
              </a:rPr>
              <a:t>B-2</a:t>
            </a:r>
            <a:r>
              <a:rPr lang="en-US">
                <a:latin typeface="Leelawadee UI"/>
                <a:cs typeface="Leelawadee UI"/>
              </a:rPr>
              <a:t>-receptors, which causes </a:t>
            </a:r>
            <a:r>
              <a:rPr lang="en-US" b="1">
                <a:latin typeface="Leelawadee UI"/>
                <a:cs typeface="Leelawadee UI"/>
              </a:rPr>
              <a:t>peripheral vasodilation, diastolic hypotension, and bronchial relaxation</a:t>
            </a:r>
            <a:r>
              <a:rPr lang="en-US">
                <a:latin typeface="Leelawadee UI"/>
                <a:cs typeface="Leelawadee UI"/>
              </a:rPr>
              <a:t>. The combination of these two CVS effects leads to </a:t>
            </a:r>
            <a:r>
              <a:rPr lang="en-US" b="1">
                <a:latin typeface="Leelawadee UI"/>
                <a:cs typeface="Leelawadee UI"/>
              </a:rPr>
              <a:t>tachycardia, palpitations and lower BP. Pulmonary edema is uncommon ,others: hypokalemia , hyperglycemia .</a:t>
            </a:r>
            <a:endParaRPr lang="en-US">
              <a:ea typeface="+mn-lt"/>
              <a:cs typeface="+mn-lt"/>
            </a:endParaRPr>
          </a:p>
          <a:p>
            <a:pPr>
              <a:spcBef>
                <a:spcPts val="563"/>
              </a:spcBef>
            </a:pPr>
            <a:r>
              <a:rPr lang="en-US" sz="2250" b="1">
                <a:solidFill>
                  <a:schemeClr val="accent1">
                    <a:lumMod val="50000"/>
                  </a:schemeClr>
                </a:solidFill>
                <a:ea typeface="+mn-lt"/>
                <a:cs typeface="+mn-lt"/>
              </a:rPr>
              <a:t>Fetal side effects</a:t>
            </a:r>
            <a:r>
              <a:rPr lang="en-US" sz="2250" b="1" dirty="0">
                <a:solidFill>
                  <a:schemeClr val="accent1">
                    <a:lumMod val="50000"/>
                  </a:schemeClr>
                </a:solidFill>
                <a:latin typeface="Leelawadee UI"/>
                <a:cs typeface="Leelawadee UI"/>
              </a:rPr>
              <a:t> </a:t>
            </a:r>
            <a:r>
              <a:rPr lang="en-US">
                <a:latin typeface="Leelawadee UI"/>
                <a:cs typeface="Leelawadee UI"/>
              </a:rPr>
              <a:t>: </a:t>
            </a:r>
            <a:r>
              <a:rPr lang="en-US" b="1">
                <a:latin typeface="Leelawadee UI"/>
                <a:cs typeface="Leelawadee UI"/>
              </a:rPr>
              <a:t>fetal tachycardia, Neonatal hypoglycemia</a:t>
            </a:r>
            <a:r>
              <a:rPr lang="en-US">
                <a:latin typeface="Leelawadee UI"/>
                <a:cs typeface="Leelawadee UI"/>
              </a:rPr>
              <a:t> from fetal hyperinsulinemia due to prolonged maternal hyperglycemia.</a:t>
            </a:r>
            <a:endParaRPr lang="en-US">
              <a:ea typeface="+mn-lt"/>
              <a:cs typeface="+mn-lt"/>
            </a:endParaRPr>
          </a:p>
          <a:p>
            <a:pPr>
              <a:spcBef>
                <a:spcPts val="563"/>
              </a:spcBef>
            </a:pPr>
            <a:r>
              <a:rPr lang="en-US" sz="2250" b="1">
                <a:solidFill>
                  <a:srgbClr val="C00000"/>
                </a:solidFill>
                <a:ea typeface="+mn-lt"/>
                <a:cs typeface="+mn-lt"/>
              </a:rPr>
              <a:t>Contraindications</a:t>
            </a:r>
            <a:r>
              <a:rPr lang="en-US">
                <a:latin typeface="Leelawadee UI"/>
                <a:cs typeface="Leelawadee UI"/>
              </a:rPr>
              <a:t> : </a:t>
            </a:r>
            <a:r>
              <a:rPr lang="en-US" b="1">
                <a:latin typeface="Leelawadee UI"/>
                <a:cs typeface="Leelawadee UI"/>
              </a:rPr>
              <a:t>tachycardia-sensitive cardiac disease</a:t>
            </a:r>
            <a:r>
              <a:rPr lang="en-US">
                <a:latin typeface="Leelawadee UI"/>
                <a:cs typeface="Leelawadee UI"/>
              </a:rPr>
              <a:t>, because of the potent chronotropic effects of these drugs, and </a:t>
            </a:r>
            <a:r>
              <a:rPr lang="en-US" b="1">
                <a:latin typeface="Leelawadee UI"/>
                <a:cs typeface="Leelawadee UI"/>
              </a:rPr>
              <a:t>with poorly controlled hyperthyroidism </a:t>
            </a:r>
            <a:r>
              <a:rPr lang="en-US">
                <a:latin typeface="Leelawadee UI"/>
                <a:cs typeface="Leelawadee UI"/>
              </a:rPr>
              <a:t>or </a:t>
            </a:r>
            <a:r>
              <a:rPr lang="en-US" b="1">
                <a:latin typeface="Leelawadee UI"/>
                <a:cs typeface="Leelawadee UI"/>
              </a:rPr>
              <a:t>DM</a:t>
            </a:r>
            <a:r>
              <a:rPr lang="en-US">
                <a:latin typeface="Leelawadee UI"/>
                <a:cs typeface="Leelawadee UI"/>
              </a:rPr>
              <a:t> , with caution in women at risk for </a:t>
            </a:r>
            <a:r>
              <a:rPr lang="en-US" b="1">
                <a:latin typeface="Leelawadee UI"/>
                <a:cs typeface="Leelawadee UI"/>
              </a:rPr>
              <a:t>massive hemorrhage </a:t>
            </a:r>
            <a:r>
              <a:rPr lang="en-US">
                <a:latin typeface="Leelawadee UI"/>
                <a:cs typeface="Leelawadee UI"/>
              </a:rPr>
              <a:t>(such as </a:t>
            </a:r>
            <a:r>
              <a:rPr lang="en-US" b="1">
                <a:latin typeface="Leelawadee UI"/>
                <a:cs typeface="Leelawadee UI"/>
              </a:rPr>
              <a:t>placenta previa or abruption)</a:t>
            </a:r>
            <a:endParaRPr lang="en-US">
              <a:ea typeface="+mn-lt"/>
              <a:cs typeface="+mn-lt"/>
            </a:endParaRPr>
          </a:p>
          <a:p>
            <a:pPr>
              <a:spcBef>
                <a:spcPts val="563"/>
              </a:spcBef>
            </a:pPr>
            <a:endParaRPr lang="en-US">
              <a:latin typeface="Leelawadee UI"/>
              <a:ea typeface="+mn-lt"/>
              <a:cs typeface="Leelawadee UI"/>
            </a:endParaRPr>
          </a:p>
          <a:p>
            <a:endParaRPr lang="en-US">
              <a:cs typeface="Calibri"/>
            </a:endParaRPr>
          </a:p>
        </p:txBody>
      </p:sp>
    </p:spTree>
    <p:extLst>
      <p:ext uri="{BB962C8B-B14F-4D97-AF65-F5344CB8AC3E}">
        <p14:creationId xmlns:p14="http://schemas.microsoft.com/office/powerpoint/2010/main" val="528403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0" y="30065"/>
            <a:ext cx="9144000" cy="1512168"/>
          </a:xfrm>
        </p:spPr>
        <p:txBody>
          <a:bodyPr>
            <a:normAutofit/>
          </a:bodyPr>
          <a:lstStyle/>
          <a:p>
            <a:r>
              <a:rPr lang="en-US" sz="4400" b="1" dirty="0">
                <a:latin typeface="Arial Black" pitchFamily="34" charset="0"/>
              </a:rPr>
              <a:t>PATHOGENESIS OF PRETERM LABOR</a:t>
            </a:r>
          </a:p>
        </p:txBody>
      </p:sp>
      <p:sp>
        <p:nvSpPr>
          <p:cNvPr id="3" name="Content Placeholder 2"/>
          <p:cNvSpPr>
            <a:spLocks noGrp="1"/>
          </p:cNvSpPr>
          <p:nvPr>
            <p:ph idx="1"/>
          </p:nvPr>
        </p:nvSpPr>
        <p:spPr>
          <a:xfrm>
            <a:off x="0" y="1772815"/>
            <a:ext cx="4885899" cy="4392489"/>
          </a:xfrm>
        </p:spPr>
        <p:txBody>
          <a:bodyPr>
            <a:normAutofit/>
          </a:bodyPr>
          <a:lstStyle/>
          <a:p>
            <a:r>
              <a:rPr lang="en-US" dirty="0"/>
              <a:t>PTB may be "spontaneous" (</a:t>
            </a:r>
            <a:r>
              <a:rPr lang="en-US" dirty="0" err="1"/>
              <a:t>sPTB</a:t>
            </a:r>
            <a:r>
              <a:rPr lang="en-US" dirty="0"/>
              <a:t>) or "indicated" because of concerns about maternal or fetal status.</a:t>
            </a:r>
          </a:p>
          <a:p>
            <a:r>
              <a:rPr lang="en-US" dirty="0"/>
              <a:t> The four major pathogenic processes are:</a:t>
            </a:r>
          </a:p>
          <a:p>
            <a:r>
              <a:rPr lang="en-US" dirty="0"/>
              <a:t>●Premature activation of the fetal hypothalamic-pituitary-adrenal axis in response to maternal and/or fetal stress</a:t>
            </a:r>
          </a:p>
          <a:p>
            <a:r>
              <a:rPr lang="en-US" dirty="0"/>
              <a:t>●Exaggerated inflammatory response/infection and/or an altered genital tract </a:t>
            </a:r>
            <a:r>
              <a:rPr lang="en-US" dirty="0" err="1"/>
              <a:t>microbiome</a:t>
            </a:r>
            <a:endParaRPr lang="en-US" dirty="0"/>
          </a:p>
          <a:p>
            <a:r>
              <a:rPr lang="en-US" dirty="0"/>
              <a:t>●</a:t>
            </a:r>
            <a:r>
              <a:rPr lang="en-US" dirty="0" err="1"/>
              <a:t>Decidual</a:t>
            </a:r>
            <a:r>
              <a:rPr lang="en-US" dirty="0"/>
              <a:t> hemorrhage </a:t>
            </a:r>
          </a:p>
          <a:p>
            <a:r>
              <a:rPr lang="en-US" dirty="0"/>
              <a:t>●Pathologic uterine distention</a:t>
            </a:r>
          </a:p>
          <a:p>
            <a:endParaRPr lang="en-US" dirty="0"/>
          </a:p>
        </p:txBody>
      </p:sp>
      <p:pic>
        <p:nvPicPr>
          <p:cNvPr id="1026"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3887" y="1362074"/>
            <a:ext cx="4490113" cy="549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1161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8029A0-E502-484A-887E-C864798E6B02}"/>
              </a:ext>
            </a:extLst>
          </p:cNvPr>
          <p:cNvSpPr>
            <a:spLocks noGrp="1"/>
          </p:cNvSpPr>
          <p:nvPr>
            <p:ph idx="1"/>
          </p:nvPr>
        </p:nvSpPr>
        <p:spPr>
          <a:xfrm>
            <a:off x="237067" y="1183313"/>
            <a:ext cx="8754533" cy="4655909"/>
          </a:xfrm>
        </p:spPr>
        <p:txBody>
          <a:bodyPr vert="horz" lIns="68580" tIns="34290" rIns="68580" bIns="34290" rtlCol="0" anchor="t">
            <a:normAutofit lnSpcReduction="10000"/>
          </a:bodyPr>
          <a:lstStyle/>
          <a:p>
            <a:pPr>
              <a:spcBef>
                <a:spcPts val="563"/>
              </a:spcBef>
            </a:pPr>
            <a:r>
              <a:rPr lang="en-US" sz="2625" b="1">
                <a:solidFill>
                  <a:schemeClr val="accent1">
                    <a:lumMod val="50000"/>
                  </a:schemeClr>
                </a:solidFill>
                <a:cs typeface="Calibri"/>
              </a:rPr>
              <a:t>Dose</a:t>
            </a:r>
            <a:r>
              <a:rPr lang="en-US" sz="2625" b="1" dirty="0">
                <a:solidFill>
                  <a:schemeClr val="accent1">
                    <a:lumMod val="50000"/>
                  </a:schemeClr>
                </a:solidFill>
                <a:latin typeface="Leelawadee UI"/>
                <a:cs typeface="Leelawadee UI"/>
              </a:rPr>
              <a:t> </a:t>
            </a:r>
            <a:r>
              <a:rPr lang="en-US">
                <a:latin typeface="Leelawadee UI"/>
                <a:cs typeface="Leelawadee UI"/>
              </a:rPr>
              <a:t>: </a:t>
            </a:r>
            <a:r>
              <a:rPr lang="en-US" b="1">
                <a:latin typeface="Leelawadee UI"/>
                <a:cs typeface="Leelawadee UI"/>
              </a:rPr>
              <a:t>terbutaline</a:t>
            </a:r>
            <a:r>
              <a:rPr lang="en-US">
                <a:latin typeface="Leelawadee UI"/>
                <a:cs typeface="Leelawadee UI"/>
              </a:rPr>
              <a:t> is the most commonly used for labor inhibition and has a preferential effect on </a:t>
            </a:r>
            <a:r>
              <a:rPr lang="en-US" b="1">
                <a:latin typeface="Leelawadee UI"/>
                <a:cs typeface="Leelawadee UI"/>
              </a:rPr>
              <a:t>B-2</a:t>
            </a:r>
            <a:r>
              <a:rPr lang="en-US">
                <a:latin typeface="Leelawadee UI"/>
                <a:cs typeface="Leelawadee UI"/>
              </a:rPr>
              <a:t>- receptors. It is often given </a:t>
            </a:r>
            <a:r>
              <a:rPr lang="en-US" b="1">
                <a:latin typeface="Leelawadee UI"/>
                <a:cs typeface="Leelawadee UI"/>
              </a:rPr>
              <a:t>sub-Q by intermittent injection</a:t>
            </a:r>
            <a:r>
              <a:rPr lang="en-US">
                <a:latin typeface="Leelawadee UI"/>
                <a:cs typeface="Leelawadee UI"/>
              </a:rPr>
              <a:t>. The dose is variable: </a:t>
            </a:r>
            <a:r>
              <a:rPr lang="en-US" b="1">
                <a:latin typeface="Leelawadee UI"/>
                <a:cs typeface="Leelawadee UI"/>
              </a:rPr>
              <a:t>0.25 mg sub-Q </a:t>
            </a:r>
            <a:r>
              <a:rPr lang="en-US">
                <a:latin typeface="Leelawadee UI"/>
                <a:cs typeface="Leelawadee UI"/>
              </a:rPr>
              <a:t>every 20 to 30 minutes for up to </a:t>
            </a:r>
            <a:r>
              <a:rPr lang="en-US" b="1">
                <a:latin typeface="Leelawadee UI"/>
                <a:cs typeface="Leelawadee UI"/>
              </a:rPr>
              <a:t>4</a:t>
            </a:r>
            <a:r>
              <a:rPr lang="en-US">
                <a:latin typeface="Leelawadee UI"/>
                <a:cs typeface="Leelawadee UI"/>
              </a:rPr>
              <a:t> doses or until tocolysis is achieved. Once labor is inhibited, </a:t>
            </a:r>
            <a:r>
              <a:rPr lang="en-US" b="1">
                <a:latin typeface="Leelawadee UI"/>
                <a:cs typeface="Leelawadee UI"/>
              </a:rPr>
              <a:t>0.25</a:t>
            </a:r>
            <a:r>
              <a:rPr lang="en-US" dirty="0">
                <a:latin typeface="Leelawadee UI"/>
                <a:cs typeface="Leelawadee UI"/>
              </a:rPr>
              <a:t> </a:t>
            </a:r>
            <a:r>
              <a:rPr lang="en-US" b="1">
                <a:latin typeface="Leelawadee UI"/>
                <a:cs typeface="Leelawadee UI"/>
              </a:rPr>
              <a:t>mg</a:t>
            </a:r>
            <a:r>
              <a:rPr lang="en-US">
                <a:latin typeface="Leelawadee UI"/>
                <a:cs typeface="Leelawadee UI"/>
              </a:rPr>
              <a:t> Sub-Q every 3-4 h until the uterus is quiescent for 24 hours.</a:t>
            </a:r>
            <a:endParaRPr lang="en-US">
              <a:ea typeface="+mn-lt"/>
              <a:cs typeface="+mn-lt"/>
            </a:endParaRPr>
          </a:p>
          <a:p>
            <a:pPr>
              <a:spcBef>
                <a:spcPts val="563"/>
              </a:spcBef>
            </a:pPr>
            <a:r>
              <a:rPr lang="en-US">
                <a:latin typeface="Leelawadee UI"/>
                <a:cs typeface="Leelawadee UI"/>
              </a:rPr>
              <a:t>*</a:t>
            </a:r>
            <a:r>
              <a:rPr lang="en-US" u="sng" dirty="0">
                <a:ea typeface="+mn-lt"/>
                <a:cs typeface="+mn-lt"/>
                <a:hlinkClick r:id="rId3"/>
              </a:rPr>
              <a:t>Terbutaline</a:t>
            </a:r>
            <a:r>
              <a:rPr lang="en-US">
                <a:ea typeface="+mn-lt"/>
                <a:cs typeface="+mn-lt"/>
              </a:rPr>
              <a:t> can also be administered as a continuous intravenous infusion. We suggest starting the infusion at 2.5 to 5 mcg/min and increasing by 2.5 to 5 mcg/min every 20 to 30 minutes to a maximum of 25 mcg/min, or until the contractions have abated</a:t>
            </a:r>
          </a:p>
          <a:p>
            <a:pPr marL="0" indent="0">
              <a:spcBef>
                <a:spcPts val="563"/>
              </a:spcBef>
              <a:buNone/>
            </a:pPr>
            <a:endParaRPr lang="en-US" sz="2625" b="1" dirty="0">
              <a:solidFill>
                <a:schemeClr val="accent1">
                  <a:lumMod val="50000"/>
                </a:schemeClr>
              </a:solidFill>
              <a:cs typeface="Calibri"/>
            </a:endParaRPr>
          </a:p>
          <a:p>
            <a:pPr>
              <a:spcBef>
                <a:spcPts val="563"/>
              </a:spcBef>
            </a:pPr>
            <a:r>
              <a:rPr lang="en-US" sz="2625" b="1">
                <a:solidFill>
                  <a:schemeClr val="accent1">
                    <a:lumMod val="50000"/>
                  </a:schemeClr>
                </a:solidFill>
                <a:cs typeface="Calibri"/>
              </a:rPr>
              <a:t>Monitoring</a:t>
            </a:r>
            <a:r>
              <a:rPr lang="en-US" sz="2625" b="1" dirty="0">
                <a:solidFill>
                  <a:schemeClr val="accent1">
                    <a:lumMod val="50000"/>
                  </a:schemeClr>
                </a:solidFill>
                <a:latin typeface="Leelawadee UI"/>
                <a:cs typeface="Leelawadee UI"/>
              </a:rPr>
              <a:t> </a:t>
            </a:r>
            <a:r>
              <a:rPr lang="en-US">
                <a:latin typeface="Leelawadee UI"/>
                <a:cs typeface="Leelawadee UI"/>
              </a:rPr>
              <a:t>:   the clinician should monitor </a:t>
            </a:r>
            <a:r>
              <a:rPr lang="en-US" b="1">
                <a:latin typeface="Leelawadee UI"/>
                <a:cs typeface="Leelawadee UI"/>
              </a:rPr>
              <a:t>cumulative fluid intake, urine output, and maternal symptoms</a:t>
            </a:r>
            <a:r>
              <a:rPr lang="en-US">
                <a:latin typeface="Leelawadee UI"/>
                <a:cs typeface="Leelawadee UI"/>
              </a:rPr>
              <a:t>, especially </a:t>
            </a:r>
            <a:r>
              <a:rPr lang="en-US" b="1">
                <a:latin typeface="Leelawadee UI"/>
                <a:cs typeface="Leelawadee UI"/>
              </a:rPr>
              <a:t>shortness of breath, chest pain, or tachycardia. Glucose and potassium </a:t>
            </a:r>
            <a:r>
              <a:rPr lang="en-US">
                <a:latin typeface="Leelawadee UI"/>
                <a:cs typeface="Leelawadee UI"/>
              </a:rPr>
              <a:t>should be monitored every </a:t>
            </a:r>
            <a:r>
              <a:rPr lang="en-US" b="1">
                <a:latin typeface="Leelawadee UI"/>
                <a:cs typeface="Leelawadee UI"/>
              </a:rPr>
              <a:t>4 to 6 </a:t>
            </a:r>
            <a:r>
              <a:rPr lang="en-US">
                <a:latin typeface="Leelawadee UI"/>
                <a:cs typeface="Leelawadee UI"/>
              </a:rPr>
              <a:t>hours during parenteral drug administration.</a:t>
            </a:r>
            <a:endParaRPr lang="en-US">
              <a:ea typeface="+mn-lt"/>
              <a:cs typeface="+mn-lt"/>
            </a:endParaRPr>
          </a:p>
          <a:p>
            <a:pPr>
              <a:spcBef>
                <a:spcPts val="563"/>
              </a:spcBef>
            </a:pPr>
            <a:endParaRPr lang="en-US">
              <a:ea typeface="+mn-lt"/>
              <a:cs typeface="+mn-lt"/>
            </a:endParaRPr>
          </a:p>
          <a:p>
            <a:endParaRPr lang="en-US">
              <a:cs typeface="Calibri"/>
            </a:endParaRPr>
          </a:p>
        </p:txBody>
      </p:sp>
    </p:spTree>
    <p:extLst>
      <p:ext uri="{BB962C8B-B14F-4D97-AF65-F5344CB8AC3E}">
        <p14:creationId xmlns:p14="http://schemas.microsoft.com/office/powerpoint/2010/main" val="11744386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862B-4654-4950-A205-6E106ADB34DB}"/>
              </a:ext>
            </a:extLst>
          </p:cNvPr>
          <p:cNvSpPr>
            <a:spLocks noGrp="1"/>
          </p:cNvSpPr>
          <p:nvPr>
            <p:ph type="title"/>
          </p:nvPr>
        </p:nvSpPr>
        <p:spPr/>
        <p:txBody>
          <a:bodyPr/>
          <a:lstStyle/>
          <a:p>
            <a:r>
              <a:rPr lang="en-US" sz="3600" b="1">
                <a:solidFill>
                  <a:schemeClr val="accent1">
                    <a:lumMod val="50000"/>
                  </a:schemeClr>
                </a:solidFill>
                <a:ea typeface="+mj-lt"/>
                <a:cs typeface="+mj-lt"/>
              </a:rPr>
              <a:t>LESS EFFECTIVE TOCOLYTIC DRUGS</a:t>
            </a:r>
          </a:p>
          <a:p>
            <a:endParaRPr lang="en-US" sz="3600" b="1" dirty="0">
              <a:solidFill>
                <a:schemeClr val="accent1">
                  <a:lumMod val="50000"/>
                </a:schemeClr>
              </a:solidFill>
              <a:cs typeface="Calibri Light"/>
            </a:endParaRPr>
          </a:p>
        </p:txBody>
      </p:sp>
      <p:sp>
        <p:nvSpPr>
          <p:cNvPr id="3" name="Content Placeholder 2">
            <a:extLst>
              <a:ext uri="{FF2B5EF4-FFF2-40B4-BE49-F238E27FC236}">
                <a16:creationId xmlns:a16="http://schemas.microsoft.com/office/drawing/2014/main" id="{388D049A-B03E-4BB6-A82D-3F99A9AEEC71}"/>
              </a:ext>
            </a:extLst>
          </p:cNvPr>
          <p:cNvSpPr>
            <a:spLocks noGrp="1"/>
          </p:cNvSpPr>
          <p:nvPr>
            <p:ph idx="1"/>
          </p:nvPr>
        </p:nvSpPr>
        <p:spPr>
          <a:xfrm>
            <a:off x="300567" y="1846981"/>
            <a:ext cx="8765116" cy="3993147"/>
          </a:xfrm>
        </p:spPr>
        <p:txBody>
          <a:bodyPr vert="horz" lIns="68580" tIns="34290" rIns="68580" bIns="34290" rtlCol="0" anchor="t">
            <a:noAutofit/>
          </a:bodyPr>
          <a:lstStyle/>
          <a:p>
            <a:pPr>
              <a:spcBef>
                <a:spcPts val="563"/>
              </a:spcBef>
            </a:pPr>
            <a:r>
              <a:rPr lang="en-US" sz="2700" b="1">
                <a:solidFill>
                  <a:schemeClr val="accent1">
                    <a:lumMod val="50000"/>
                  </a:schemeClr>
                </a:solidFill>
                <a:ea typeface="+mn-lt"/>
                <a:cs typeface="+mn-lt"/>
              </a:rPr>
              <a:t>1- Magnesium sulfate</a:t>
            </a:r>
          </a:p>
          <a:p>
            <a:pPr>
              <a:spcBef>
                <a:spcPts val="563"/>
              </a:spcBef>
            </a:pPr>
            <a:r>
              <a:rPr lang="en-US" b="1">
                <a:solidFill>
                  <a:schemeClr val="accent1">
                    <a:lumMod val="50000"/>
                  </a:schemeClr>
                </a:solidFill>
                <a:ea typeface="+mn-lt"/>
                <a:cs typeface="+mn-lt"/>
              </a:rPr>
              <a:t>Mechanism of action</a:t>
            </a:r>
            <a:r>
              <a:rPr lang="en-US" b="1" dirty="0">
                <a:solidFill>
                  <a:schemeClr val="accent1">
                    <a:lumMod val="50000"/>
                  </a:schemeClr>
                </a:solidFill>
                <a:latin typeface="Calibri"/>
                <a:cs typeface="Calibri"/>
              </a:rPr>
              <a:t> </a:t>
            </a:r>
            <a:r>
              <a:rPr lang="en-US" sz="1800">
                <a:solidFill>
                  <a:schemeClr val="tx1">
                    <a:lumMod val="95000"/>
                    <a:lumOff val="5000"/>
                  </a:schemeClr>
                </a:solidFill>
                <a:latin typeface="Calibri"/>
                <a:cs typeface="Calibri"/>
              </a:rPr>
              <a:t>:</a:t>
            </a:r>
            <a:r>
              <a:rPr lang="en-US" sz="1800">
                <a:solidFill>
                  <a:schemeClr val="tx1">
                    <a:lumMod val="95000"/>
                    <a:lumOff val="5000"/>
                  </a:schemeClr>
                </a:solidFill>
                <a:latin typeface="Leelawadee UI"/>
                <a:cs typeface="Leelawadee UI"/>
              </a:rPr>
              <a:t> The precise mechanism of effects on uterine contractions has not been completely elucidated . </a:t>
            </a:r>
            <a:r>
              <a:rPr lang="en-US" sz="1800" b="1">
                <a:solidFill>
                  <a:schemeClr val="tx1">
                    <a:lumMod val="95000"/>
                    <a:lumOff val="5000"/>
                  </a:schemeClr>
                </a:solidFill>
                <a:latin typeface="Leelawadee UI"/>
                <a:cs typeface="Leelawadee UI"/>
              </a:rPr>
              <a:t>Magnesium probably competes with calcium at the level of the plasma membrane voltage-gated channels.</a:t>
            </a:r>
            <a:endParaRPr lang="en-US" sz="1800">
              <a:solidFill>
                <a:schemeClr val="tx1">
                  <a:lumMod val="95000"/>
                  <a:lumOff val="5000"/>
                </a:schemeClr>
              </a:solidFill>
              <a:ea typeface="+mn-lt"/>
              <a:cs typeface="+mn-lt"/>
            </a:endParaRPr>
          </a:p>
          <a:p>
            <a:pPr>
              <a:spcBef>
                <a:spcPts val="563"/>
              </a:spcBef>
            </a:pPr>
            <a:r>
              <a:rPr lang="en-US" b="1">
                <a:solidFill>
                  <a:schemeClr val="accent1">
                    <a:lumMod val="50000"/>
                  </a:schemeClr>
                </a:solidFill>
                <a:ea typeface="+mn-lt"/>
                <a:cs typeface="+mn-lt"/>
              </a:rPr>
              <a:t>Maternal and fetal side effects</a:t>
            </a:r>
            <a:r>
              <a:rPr lang="en-US" sz="1800">
                <a:solidFill>
                  <a:schemeClr val="tx1">
                    <a:lumMod val="95000"/>
                    <a:lumOff val="5000"/>
                  </a:schemeClr>
                </a:solidFill>
                <a:latin typeface="Arial"/>
                <a:cs typeface="Arial"/>
              </a:rPr>
              <a:t> :</a:t>
            </a:r>
            <a:r>
              <a:rPr lang="en-US" sz="1800" dirty="0">
                <a:solidFill>
                  <a:schemeClr val="tx1">
                    <a:lumMod val="95000"/>
                    <a:lumOff val="5000"/>
                  </a:schemeClr>
                </a:solidFill>
                <a:latin typeface="Leelawadee UI"/>
                <a:cs typeface="Leelawadee UI"/>
              </a:rPr>
              <a:t> </a:t>
            </a:r>
            <a:r>
              <a:rPr lang="en-US" sz="1800" u="sng">
                <a:solidFill>
                  <a:schemeClr val="tx1">
                    <a:lumMod val="95000"/>
                    <a:lumOff val="5000"/>
                  </a:schemeClr>
                </a:solidFill>
                <a:latin typeface="Leelawadee UI"/>
                <a:cs typeface="Leelawadee UI"/>
              </a:rPr>
              <a:t>Diaphoresis and flushing</a:t>
            </a:r>
            <a:r>
              <a:rPr lang="en-US" sz="1800">
                <a:solidFill>
                  <a:schemeClr val="tx1">
                    <a:lumMod val="95000"/>
                    <a:lumOff val="5000"/>
                  </a:schemeClr>
                </a:solidFill>
                <a:latin typeface="Leelawadee UI"/>
                <a:cs typeface="Leelawadee UI"/>
              </a:rPr>
              <a:t> are the most common side effects;</a:t>
            </a:r>
            <a:r>
              <a:rPr lang="en-US" sz="1800" u="sng">
                <a:solidFill>
                  <a:schemeClr val="tx1">
                    <a:lumMod val="95000"/>
                    <a:lumOff val="5000"/>
                  </a:schemeClr>
                </a:solidFill>
                <a:latin typeface="Leelawadee UI"/>
                <a:cs typeface="Leelawadee UI"/>
              </a:rPr>
              <a:t> magnesium toxicity</a:t>
            </a:r>
            <a:r>
              <a:rPr lang="en-US" sz="1800">
                <a:solidFill>
                  <a:schemeClr val="tx1">
                    <a:lumMod val="95000"/>
                    <a:lumOff val="5000"/>
                  </a:schemeClr>
                </a:solidFill>
                <a:latin typeface="Leelawadee UI"/>
                <a:cs typeface="Leelawadee UI"/>
              </a:rPr>
              <a:t> is related to serum concentration. Maternal therapy causes a slight decrease in baseline fetal HR and fetal HR variability,  a significant increase in radiographic bone abnormalities in neonates with in utero exposure to magnesium sulfate for more than seven days,  SO ACOG suggests limiting magnesium sulfate therapy to 48 hours in women between 24 and 34 weeks of gestation with preterm labor</a:t>
            </a:r>
            <a:r>
              <a:rPr lang="en-US" sz="1800" dirty="0">
                <a:solidFill>
                  <a:schemeClr val="tx1">
                    <a:lumMod val="95000"/>
                    <a:lumOff val="5000"/>
                  </a:schemeClr>
                </a:solidFill>
                <a:latin typeface="Leelawadee UI"/>
                <a:cs typeface="Leelawadee UI"/>
              </a:rPr>
              <a:t> </a:t>
            </a:r>
            <a:endParaRPr lang="en-US" sz="1800" dirty="0">
              <a:solidFill>
                <a:schemeClr val="tx1">
                  <a:lumMod val="95000"/>
                  <a:lumOff val="5000"/>
                </a:schemeClr>
              </a:solidFill>
              <a:ea typeface="+mn-lt"/>
              <a:cs typeface="+mn-lt"/>
            </a:endParaRPr>
          </a:p>
          <a:p>
            <a:pPr marL="0" indent="0">
              <a:spcBef>
                <a:spcPts val="563"/>
              </a:spcBef>
              <a:buNone/>
            </a:pPr>
            <a:r>
              <a:rPr lang="en-US" sz="1800">
                <a:solidFill>
                  <a:schemeClr val="tx1">
                    <a:lumMod val="95000"/>
                    <a:lumOff val="5000"/>
                  </a:schemeClr>
                </a:solidFill>
                <a:ea typeface="+mn-lt"/>
                <a:cs typeface="+mn-lt"/>
              </a:rPr>
              <a:t>** Neuroprotective effects</a:t>
            </a:r>
            <a:r>
              <a:rPr lang="en-US" sz="1800">
                <a:solidFill>
                  <a:schemeClr val="tx1">
                    <a:lumMod val="95000"/>
                    <a:lumOff val="5000"/>
                  </a:schemeClr>
                </a:solidFill>
                <a:latin typeface="Arial"/>
                <a:cs typeface="Arial"/>
              </a:rPr>
              <a:t>  : </a:t>
            </a:r>
            <a:r>
              <a:rPr lang="en-US" sz="1800">
                <a:solidFill>
                  <a:schemeClr val="tx1">
                    <a:lumMod val="95000"/>
                    <a:lumOff val="5000"/>
                  </a:schemeClr>
                </a:solidFill>
                <a:latin typeface="Leelawadee UI"/>
                <a:cs typeface="Leelawadee UI"/>
              </a:rPr>
              <a:t>If tocolysis is indicated because of persistent PTL in a patient receiving magnesium sulfate for neuroprotection, the most effective tocolytic with the most favorable side-effect profile should be used</a:t>
            </a:r>
            <a:endParaRPr lang="en-US" sz="1800">
              <a:solidFill>
                <a:schemeClr val="tx1">
                  <a:lumMod val="95000"/>
                  <a:lumOff val="5000"/>
                </a:schemeClr>
              </a:solidFill>
              <a:ea typeface="+mn-lt"/>
              <a:cs typeface="+mn-lt"/>
            </a:endParaRPr>
          </a:p>
          <a:p>
            <a:pPr>
              <a:spcBef>
                <a:spcPts val="563"/>
              </a:spcBef>
            </a:pPr>
            <a:endParaRPr lang="en-US" sz="1800" dirty="0">
              <a:solidFill>
                <a:schemeClr val="tx1">
                  <a:lumMod val="95000"/>
                  <a:lumOff val="5000"/>
                </a:schemeClr>
              </a:solidFill>
              <a:latin typeface="Leelawadee UI"/>
              <a:ea typeface="+mn-lt"/>
              <a:cs typeface="Leelawadee UI"/>
            </a:endParaRPr>
          </a:p>
          <a:p>
            <a:endParaRPr lang="en-US" sz="1800" dirty="0">
              <a:solidFill>
                <a:schemeClr val="tx1">
                  <a:lumMod val="95000"/>
                  <a:lumOff val="5000"/>
                </a:schemeClr>
              </a:solidFill>
              <a:cs typeface="Calibri"/>
            </a:endParaRPr>
          </a:p>
        </p:txBody>
      </p:sp>
    </p:spTree>
    <p:extLst>
      <p:ext uri="{BB962C8B-B14F-4D97-AF65-F5344CB8AC3E}">
        <p14:creationId xmlns:p14="http://schemas.microsoft.com/office/powerpoint/2010/main" val="23076695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FD49-FAE4-429E-810D-D062A6FBAA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627D50-A07A-4F1B-81CC-1405B32D3A1D}"/>
              </a:ext>
            </a:extLst>
          </p:cNvPr>
          <p:cNvSpPr>
            <a:spLocks noGrp="1"/>
          </p:cNvSpPr>
          <p:nvPr>
            <p:ph idx="1"/>
          </p:nvPr>
        </p:nvSpPr>
        <p:spPr/>
        <p:txBody>
          <a:bodyPr vert="horz" lIns="68580" tIns="34290" rIns="68580" bIns="34290" rtlCol="0" anchor="t">
            <a:normAutofit/>
          </a:bodyPr>
          <a:lstStyle/>
          <a:p>
            <a:r>
              <a:rPr lang="en-US" sz="2700" b="1">
                <a:solidFill>
                  <a:srgbClr val="C00000"/>
                </a:solidFill>
                <a:cs typeface="Calibri"/>
              </a:rPr>
              <a:t>Contraindications</a:t>
            </a:r>
            <a:r>
              <a:rPr lang="en-US">
                <a:solidFill>
                  <a:schemeClr val="tx1">
                    <a:lumMod val="95000"/>
                    <a:lumOff val="5000"/>
                  </a:schemeClr>
                </a:solidFill>
                <a:latin typeface="Arial"/>
                <a:cs typeface="Arial"/>
              </a:rPr>
              <a:t> : </a:t>
            </a:r>
            <a:r>
              <a:rPr lang="en-US">
                <a:solidFill>
                  <a:schemeClr val="tx1">
                    <a:lumMod val="95000"/>
                    <a:lumOff val="5000"/>
                  </a:schemeClr>
                </a:solidFill>
                <a:latin typeface="Leelawadee UI"/>
                <a:cs typeface="Leelawadee UI"/>
              </a:rPr>
              <a:t>is contraindicated in </a:t>
            </a:r>
            <a:r>
              <a:rPr lang="en-US" b="1">
                <a:solidFill>
                  <a:schemeClr val="tx1">
                    <a:lumMod val="95000"/>
                    <a:lumOff val="5000"/>
                  </a:schemeClr>
                </a:solidFill>
                <a:latin typeface="Leelawadee UI"/>
                <a:cs typeface="Leelawadee UI"/>
              </a:rPr>
              <a:t>myasthenia gravis. </a:t>
            </a:r>
            <a:r>
              <a:rPr lang="en-US">
                <a:solidFill>
                  <a:schemeClr val="tx1">
                    <a:lumMod val="95000"/>
                    <a:lumOff val="5000"/>
                  </a:schemeClr>
                </a:solidFill>
                <a:latin typeface="Leelawadee UI"/>
                <a:cs typeface="Leelawadee UI"/>
              </a:rPr>
              <a:t>avoided </a:t>
            </a:r>
            <a:r>
              <a:rPr lang="en-US" b="1">
                <a:solidFill>
                  <a:schemeClr val="tx1">
                    <a:lumMod val="95000"/>
                    <a:lumOff val="5000"/>
                  </a:schemeClr>
                </a:solidFill>
                <a:latin typeface="Leelawadee UI"/>
                <a:cs typeface="Leelawadee UI"/>
              </a:rPr>
              <a:t>in known myocardial compromise or cardiac conduction defects</a:t>
            </a:r>
            <a:r>
              <a:rPr lang="en-US">
                <a:solidFill>
                  <a:schemeClr val="tx1">
                    <a:lumMod val="95000"/>
                    <a:lumOff val="5000"/>
                  </a:schemeClr>
                </a:solidFill>
                <a:latin typeface="Leelawadee UI"/>
                <a:cs typeface="Leelawadee UI"/>
              </a:rPr>
              <a:t> because of its </a:t>
            </a:r>
            <a:r>
              <a:rPr lang="en-US" b="1">
                <a:solidFill>
                  <a:schemeClr val="tx1">
                    <a:lumMod val="95000"/>
                    <a:lumOff val="5000"/>
                  </a:schemeClr>
                </a:solidFill>
                <a:latin typeface="Leelawadee UI"/>
                <a:cs typeface="Leelawadee UI"/>
              </a:rPr>
              <a:t>anti-inotropic effects.</a:t>
            </a:r>
            <a:r>
              <a:rPr lang="en-US" dirty="0">
                <a:solidFill>
                  <a:schemeClr val="tx1">
                    <a:lumMod val="95000"/>
                    <a:lumOff val="5000"/>
                  </a:schemeClr>
                </a:solidFill>
                <a:latin typeface="Leelawadee UI"/>
                <a:cs typeface="Leelawadee UI"/>
              </a:rPr>
              <a:t>  </a:t>
            </a:r>
            <a:endParaRPr lang="en-US" dirty="0">
              <a:solidFill>
                <a:schemeClr val="tx1">
                  <a:lumMod val="95000"/>
                  <a:lumOff val="5000"/>
                </a:schemeClr>
              </a:solidFill>
              <a:latin typeface="Calibri" panose="020F0502020204030204"/>
              <a:cs typeface="Calibri" panose="020F0502020204030204"/>
            </a:endParaRPr>
          </a:p>
          <a:p>
            <a:pPr marL="0" indent="0">
              <a:buNone/>
            </a:pPr>
            <a:r>
              <a:rPr lang="en-US">
                <a:solidFill>
                  <a:schemeClr val="tx1">
                    <a:lumMod val="95000"/>
                    <a:lumOff val="5000"/>
                  </a:schemeClr>
                </a:solidFill>
                <a:latin typeface="Leelawadee UI"/>
                <a:cs typeface="Leelawadee UI"/>
              </a:rPr>
              <a:t> maintenance dose should be reduced or eliminated In </a:t>
            </a:r>
            <a:r>
              <a:rPr lang="en-US" b="1">
                <a:solidFill>
                  <a:schemeClr val="tx1">
                    <a:lumMod val="95000"/>
                    <a:lumOff val="5000"/>
                  </a:schemeClr>
                </a:solidFill>
                <a:latin typeface="Leelawadee UI"/>
                <a:cs typeface="Leelawadee UI"/>
              </a:rPr>
              <a:t>renal insufficiency </a:t>
            </a:r>
            <a:r>
              <a:rPr lang="en-US">
                <a:solidFill>
                  <a:schemeClr val="tx1">
                    <a:lumMod val="95000"/>
                    <a:lumOff val="5000"/>
                  </a:schemeClr>
                </a:solidFill>
                <a:latin typeface="Leelawadee UI"/>
                <a:cs typeface="Leelawadee UI"/>
              </a:rPr>
              <a:t>, The concomitant use of a CCB and magnesium sulfate could act synergistically to suppress muscular contractility, which could result in respiratory depression.</a:t>
            </a:r>
            <a:endParaRPr lang="en-US">
              <a:solidFill>
                <a:schemeClr val="tx1">
                  <a:lumMod val="95000"/>
                  <a:lumOff val="5000"/>
                </a:schemeClr>
              </a:solidFill>
              <a:cs typeface="Calibri"/>
            </a:endParaRPr>
          </a:p>
        </p:txBody>
      </p:sp>
    </p:spTree>
    <p:extLst>
      <p:ext uri="{BB962C8B-B14F-4D97-AF65-F5344CB8AC3E}">
        <p14:creationId xmlns:p14="http://schemas.microsoft.com/office/powerpoint/2010/main" val="2272355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74CF4A-0F41-461C-8E72-58BE4B2E65AF}"/>
              </a:ext>
            </a:extLst>
          </p:cNvPr>
          <p:cNvSpPr>
            <a:spLocks noGrp="1"/>
          </p:cNvSpPr>
          <p:nvPr>
            <p:ph idx="1"/>
          </p:nvPr>
        </p:nvSpPr>
        <p:spPr>
          <a:xfrm>
            <a:off x="279400" y="945886"/>
            <a:ext cx="8701616" cy="4639337"/>
          </a:xfrm>
        </p:spPr>
        <p:txBody>
          <a:bodyPr vert="horz" lIns="68580" tIns="34290" rIns="68580" bIns="34290" rtlCol="0" anchor="t">
            <a:normAutofit fontScale="85000" lnSpcReduction="20000"/>
          </a:bodyPr>
          <a:lstStyle/>
          <a:p>
            <a:pPr>
              <a:spcBef>
                <a:spcPts val="563"/>
              </a:spcBef>
            </a:pPr>
            <a:endParaRPr lang="en-US">
              <a:cs typeface="Calibri" panose="020F0502020204030204"/>
            </a:endParaRPr>
          </a:p>
          <a:p>
            <a:pPr>
              <a:spcBef>
                <a:spcPts val="563"/>
              </a:spcBef>
            </a:pPr>
            <a:r>
              <a:rPr lang="en-US" sz="2625" b="1">
                <a:solidFill>
                  <a:schemeClr val="accent1">
                    <a:lumMod val="50000"/>
                  </a:schemeClr>
                </a:solidFill>
                <a:ea typeface="+mn-lt"/>
                <a:cs typeface="+mn-lt"/>
              </a:rPr>
              <a:t>Dose</a:t>
            </a:r>
            <a:r>
              <a:rPr lang="en-US" sz="2625" b="1" dirty="0">
                <a:solidFill>
                  <a:schemeClr val="accent1">
                    <a:lumMod val="50000"/>
                  </a:schemeClr>
                </a:solidFill>
                <a:latin typeface="Leelawadee UI"/>
                <a:cs typeface="Leelawadee UI"/>
              </a:rPr>
              <a:t> </a:t>
            </a:r>
            <a:r>
              <a:rPr lang="en-US">
                <a:solidFill>
                  <a:srgbClr val="232323"/>
                </a:solidFill>
                <a:latin typeface="Leelawadee UI"/>
                <a:cs typeface="Leelawadee UI"/>
              </a:rPr>
              <a:t>:  6 gm IV load over 20 minutes, followed by a continuous infusion of 2 g</a:t>
            </a:r>
            <a:r>
              <a:rPr lang="en-US" dirty="0">
                <a:solidFill>
                  <a:srgbClr val="232323"/>
                </a:solidFill>
                <a:latin typeface="Leelawadee UI"/>
                <a:cs typeface="Leelawadee UI"/>
              </a:rPr>
              <a:t>/h</a:t>
            </a:r>
            <a:endParaRPr lang="en-US">
              <a:ea typeface="+mn-lt"/>
              <a:cs typeface="+mn-lt"/>
            </a:endParaRPr>
          </a:p>
          <a:p>
            <a:pPr marL="0" indent="0">
              <a:spcBef>
                <a:spcPts val="563"/>
              </a:spcBef>
              <a:buNone/>
            </a:pPr>
            <a:r>
              <a:rPr lang="en-US">
                <a:solidFill>
                  <a:srgbClr val="232323"/>
                </a:solidFill>
                <a:latin typeface="Leelawadee UI"/>
                <a:cs typeface="Leelawadee UI"/>
              </a:rPr>
              <a:t> * Women with </a:t>
            </a:r>
            <a:r>
              <a:rPr lang="en-US" b="1">
                <a:solidFill>
                  <a:srgbClr val="232323"/>
                </a:solidFill>
                <a:latin typeface="Leelawadee UI"/>
                <a:cs typeface="Leelawadee UI"/>
              </a:rPr>
              <a:t>renal insufficiency </a:t>
            </a:r>
            <a:r>
              <a:rPr lang="en-US">
                <a:solidFill>
                  <a:srgbClr val="232323"/>
                </a:solidFill>
                <a:latin typeface="Leelawadee UI"/>
                <a:cs typeface="Leelawadee UI"/>
              </a:rPr>
              <a:t>should receive the maintenance phase of treatment only if a </a:t>
            </a:r>
            <a:endParaRPr lang="en-US" dirty="0">
              <a:solidFill>
                <a:srgbClr val="000000"/>
              </a:solidFill>
              <a:latin typeface="Calibri" panose="020F0502020204030204"/>
              <a:cs typeface="Calibri" panose="020F0502020204030204"/>
            </a:endParaRPr>
          </a:p>
          <a:p>
            <a:pPr>
              <a:spcBef>
                <a:spcPts val="563"/>
              </a:spcBef>
              <a:buFont typeface="Courier New" panose="020B0604020202020204" pitchFamily="34" charset="0"/>
              <a:buChar char="o"/>
            </a:pPr>
            <a:r>
              <a:rPr lang="en-US">
                <a:solidFill>
                  <a:srgbClr val="AD133F"/>
                </a:solidFill>
                <a:latin typeface="Leelawadee UI"/>
                <a:cs typeface="Leelawadee UI"/>
              </a:rPr>
              <a:t>  patellar reflex is present </a:t>
            </a:r>
            <a:r>
              <a:rPr lang="en-US">
                <a:solidFill>
                  <a:srgbClr val="232323"/>
                </a:solidFill>
                <a:latin typeface="Leelawadee UI"/>
                <a:cs typeface="Leelawadee UI"/>
              </a:rPr>
              <a:t>(loss of reflexes being the first manifestation of symptomatic hypermagnesemia)</a:t>
            </a:r>
            <a:endParaRPr lang="en-US">
              <a:solidFill>
                <a:srgbClr val="000000"/>
              </a:solidFill>
              <a:latin typeface="Calibri" panose="020F0502020204030204"/>
              <a:cs typeface="Calibri" panose="020F0502020204030204"/>
            </a:endParaRPr>
          </a:p>
          <a:p>
            <a:pPr>
              <a:spcBef>
                <a:spcPts val="563"/>
              </a:spcBef>
              <a:buFont typeface="Courier New" panose="020B0604020202020204" pitchFamily="34" charset="0"/>
              <a:buChar char="o"/>
            </a:pPr>
            <a:r>
              <a:rPr lang="en-US">
                <a:solidFill>
                  <a:srgbClr val="AD133F"/>
                </a:solidFill>
                <a:latin typeface="Leelawadee UI"/>
                <a:cs typeface="Leelawadee UI"/>
              </a:rPr>
              <a:t>respirations exceed 12 per minute,</a:t>
            </a:r>
            <a:endParaRPr lang="en-US">
              <a:solidFill>
                <a:srgbClr val="000000"/>
              </a:solidFill>
              <a:latin typeface="Calibri" panose="020F0502020204030204"/>
              <a:cs typeface="Calibri" panose="020F0502020204030204"/>
            </a:endParaRPr>
          </a:p>
          <a:p>
            <a:pPr>
              <a:spcBef>
                <a:spcPts val="563"/>
              </a:spcBef>
              <a:buFont typeface="Courier New" panose="020B0604020202020204" pitchFamily="34" charset="0"/>
              <a:buChar char="o"/>
            </a:pPr>
            <a:r>
              <a:rPr lang="en-US" dirty="0">
                <a:solidFill>
                  <a:srgbClr val="AD133F"/>
                </a:solidFill>
                <a:latin typeface="Leelawadee UI"/>
                <a:cs typeface="Leelawadee UI"/>
              </a:rPr>
              <a:t> the UOP exceeds 100 mL per four hours</a:t>
            </a:r>
            <a:r>
              <a:rPr lang="en-US" dirty="0">
                <a:solidFill>
                  <a:srgbClr val="232323"/>
                </a:solidFill>
                <a:latin typeface="Leelawadee UI"/>
                <a:cs typeface="Leelawadee UI"/>
              </a:rPr>
              <a:t>. </a:t>
            </a:r>
            <a:endParaRPr lang="en-US">
              <a:solidFill>
                <a:srgbClr val="000000"/>
              </a:solidFill>
              <a:latin typeface="Calibri" panose="020F0502020204030204"/>
              <a:cs typeface="Calibri" panose="020F0502020204030204"/>
            </a:endParaRPr>
          </a:p>
          <a:p>
            <a:pPr marL="0" indent="0">
              <a:spcBef>
                <a:spcPts val="563"/>
              </a:spcBef>
              <a:buNone/>
            </a:pPr>
            <a:r>
              <a:rPr lang="en-US">
                <a:solidFill>
                  <a:srgbClr val="232323"/>
                </a:solidFill>
                <a:latin typeface="Leelawadee UI"/>
                <a:cs typeface="Leelawadee UI"/>
              </a:rPr>
              <a:t>  So , The urine output and deep </a:t>
            </a:r>
            <a:r>
              <a:rPr lang="en-US" dirty="0">
                <a:solidFill>
                  <a:srgbClr val="232323"/>
                </a:solidFill>
                <a:latin typeface="Leelawadee UI"/>
                <a:cs typeface="Leelawadee UI"/>
              </a:rPr>
              <a:t>tendon reflexes should be closely monitored.</a:t>
            </a:r>
            <a:r>
              <a:rPr lang="en-US" dirty="0">
                <a:solidFill>
                  <a:srgbClr val="FF0000"/>
                </a:solidFill>
                <a:latin typeface="Leelawadee UI"/>
                <a:cs typeface="Leelawadee UI"/>
              </a:rPr>
              <a:t> Magnesium levels</a:t>
            </a:r>
            <a:r>
              <a:rPr lang="en-US" dirty="0">
                <a:solidFill>
                  <a:srgbClr val="232323"/>
                </a:solidFill>
                <a:latin typeface="Leelawadee UI"/>
                <a:cs typeface="Leelawadee UI"/>
              </a:rPr>
              <a:t> may be useful in monitoring women on maintenance magnesium therapy who have concomitant renal disease. </a:t>
            </a:r>
            <a:endParaRPr lang="en-US">
              <a:ea typeface="+mn-lt"/>
              <a:cs typeface="+mn-lt"/>
            </a:endParaRPr>
          </a:p>
          <a:p>
            <a:pPr marL="0" indent="0">
              <a:spcBef>
                <a:spcPts val="563"/>
              </a:spcBef>
              <a:buNone/>
            </a:pPr>
            <a:endParaRPr lang="en-US" sz="3150" b="1" dirty="0">
              <a:solidFill>
                <a:schemeClr val="accent1">
                  <a:lumMod val="50000"/>
                </a:schemeClr>
              </a:solidFill>
              <a:latin typeface="Leelawadee UI"/>
              <a:ea typeface="+mn-lt"/>
              <a:cs typeface="Leelawadee UI"/>
            </a:endParaRPr>
          </a:p>
          <a:p>
            <a:pPr>
              <a:spcBef>
                <a:spcPts val="563"/>
              </a:spcBef>
            </a:pPr>
            <a:r>
              <a:rPr lang="en-US" sz="3150" b="1">
                <a:solidFill>
                  <a:schemeClr val="accent1">
                    <a:lumMod val="50000"/>
                  </a:schemeClr>
                </a:solidFill>
                <a:ea typeface="+mn-lt"/>
                <a:cs typeface="+mn-lt"/>
              </a:rPr>
              <a:t>Monitoring</a:t>
            </a:r>
            <a:r>
              <a:rPr lang="en-US" sz="3150" b="1" dirty="0">
                <a:solidFill>
                  <a:schemeClr val="accent1">
                    <a:lumMod val="50000"/>
                  </a:schemeClr>
                </a:solidFill>
                <a:latin typeface="Leelawadee UI"/>
                <a:cs typeface="Leelawadee UI"/>
              </a:rPr>
              <a:t> </a:t>
            </a:r>
            <a:r>
              <a:rPr lang="en-US">
                <a:solidFill>
                  <a:srgbClr val="232323"/>
                </a:solidFill>
                <a:latin typeface="Leelawadee UI"/>
                <a:cs typeface="Leelawadee UI"/>
              </a:rPr>
              <a:t> :In women with </a:t>
            </a:r>
            <a:r>
              <a:rPr lang="en-US" b="1">
                <a:solidFill>
                  <a:srgbClr val="AD133F"/>
                </a:solidFill>
                <a:latin typeface="Leelawadee UI"/>
                <a:cs typeface="Leelawadee UI"/>
              </a:rPr>
              <a:t>normal</a:t>
            </a:r>
            <a:r>
              <a:rPr lang="en-US">
                <a:solidFill>
                  <a:srgbClr val="232323"/>
                </a:solidFill>
                <a:latin typeface="Leelawadee UI"/>
                <a:cs typeface="Leelawadee UI"/>
              </a:rPr>
              <a:t> renal function, signs and symptoms of magnesium toxicity can be assessed by history and physical examinations. Routine magnesium levels are not necessary.</a:t>
            </a:r>
            <a:endParaRPr lang="en-US">
              <a:ea typeface="+mn-lt"/>
              <a:cs typeface="+mn-lt"/>
            </a:endParaRPr>
          </a:p>
          <a:p>
            <a:pPr>
              <a:spcBef>
                <a:spcPts val="563"/>
              </a:spcBef>
            </a:pPr>
            <a:r>
              <a:rPr lang="en-US">
                <a:solidFill>
                  <a:srgbClr val="232323"/>
                </a:solidFill>
                <a:latin typeface="Leelawadee UI"/>
                <a:cs typeface="Leelawadee UI"/>
              </a:rPr>
              <a:t>If life-threatening symptoms of magnesium toxicity occur (cardiac or respiratory compromise), </a:t>
            </a:r>
            <a:r>
              <a:rPr lang="en-US" b="1" u="sng">
                <a:solidFill>
                  <a:srgbClr val="AD133F"/>
                </a:solidFill>
                <a:latin typeface="Leelawadee UI"/>
                <a:cs typeface="Leelawadee UI"/>
              </a:rPr>
              <a:t>calcium gluconate</a:t>
            </a:r>
            <a:r>
              <a:rPr lang="en-US">
                <a:solidFill>
                  <a:srgbClr val="232323"/>
                </a:solidFill>
                <a:latin typeface="Leelawadee UI"/>
                <a:cs typeface="Leelawadee UI"/>
              </a:rPr>
              <a:t> (1 g IV over 5 to 10 minutes) is an effective counteractive therapy but should not be used to treat mild symptoms.</a:t>
            </a:r>
            <a:endParaRPr lang="en-US">
              <a:ea typeface="+mn-lt"/>
              <a:cs typeface="+mn-lt"/>
            </a:endParaRPr>
          </a:p>
          <a:p>
            <a:pPr>
              <a:spcBef>
                <a:spcPts val="563"/>
              </a:spcBef>
            </a:pPr>
            <a:endParaRPr lang="en-US">
              <a:ea typeface="+mn-lt"/>
              <a:cs typeface="+mn-lt"/>
            </a:endParaRPr>
          </a:p>
          <a:p>
            <a:endParaRPr lang="en-US">
              <a:cs typeface="Calibri"/>
            </a:endParaRPr>
          </a:p>
        </p:txBody>
      </p:sp>
    </p:spTree>
    <p:extLst>
      <p:ext uri="{BB962C8B-B14F-4D97-AF65-F5344CB8AC3E}">
        <p14:creationId xmlns:p14="http://schemas.microsoft.com/office/powerpoint/2010/main" val="42708165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FA4F-151B-49A4-8DC8-C76FACBD2F8A}"/>
              </a:ext>
            </a:extLst>
          </p:cNvPr>
          <p:cNvSpPr>
            <a:spLocks noGrp="1"/>
          </p:cNvSpPr>
          <p:nvPr>
            <p:ph type="title"/>
          </p:nvPr>
        </p:nvSpPr>
        <p:spPr>
          <a:xfrm>
            <a:off x="237067" y="961762"/>
            <a:ext cx="8278283" cy="1174088"/>
          </a:xfrm>
        </p:spPr>
        <p:txBody>
          <a:bodyPr vert="horz" lIns="68580" tIns="34290" rIns="68580" bIns="34290" rtlCol="0" anchor="ctr">
            <a:noAutofit/>
          </a:bodyPr>
          <a:lstStyle/>
          <a:p>
            <a:r>
              <a:rPr lang="en-US" b="1">
                <a:solidFill>
                  <a:schemeClr val="accent1">
                    <a:lumMod val="50000"/>
                  </a:schemeClr>
                </a:solidFill>
                <a:ea typeface="+mj-lt"/>
                <a:cs typeface="+mj-lt"/>
              </a:rPr>
              <a:t>Oxytocin receptor antagonists (e.g. </a:t>
            </a:r>
            <a:r>
              <a:rPr lang="en-US" b="1" err="1">
                <a:solidFill>
                  <a:schemeClr val="accent1">
                    <a:lumMod val="50000"/>
                  </a:schemeClr>
                </a:solidFill>
                <a:ea typeface="+mj-lt"/>
                <a:cs typeface="+mj-lt"/>
              </a:rPr>
              <a:t>atosiban</a:t>
            </a:r>
            <a:r>
              <a:rPr lang="en-US" b="1">
                <a:solidFill>
                  <a:schemeClr val="accent1">
                    <a:lumMod val="50000"/>
                  </a:schemeClr>
                </a:solidFill>
                <a:ea typeface="+mj-lt"/>
                <a:cs typeface="+mj-lt"/>
              </a:rPr>
              <a:t>)</a:t>
            </a:r>
          </a:p>
          <a:p>
            <a:endParaRPr lang="en-US" b="1" dirty="0">
              <a:solidFill>
                <a:schemeClr val="accent1">
                  <a:lumMod val="50000"/>
                </a:schemeClr>
              </a:solidFill>
              <a:cs typeface="Calibri Light"/>
            </a:endParaRPr>
          </a:p>
        </p:txBody>
      </p:sp>
      <p:sp>
        <p:nvSpPr>
          <p:cNvPr id="3" name="Content Placeholder 2">
            <a:extLst>
              <a:ext uri="{FF2B5EF4-FFF2-40B4-BE49-F238E27FC236}">
                <a16:creationId xmlns:a16="http://schemas.microsoft.com/office/drawing/2014/main" id="{DE46097F-93AD-41D0-9491-06F21AB2B655}"/>
              </a:ext>
            </a:extLst>
          </p:cNvPr>
          <p:cNvSpPr>
            <a:spLocks noGrp="1"/>
          </p:cNvSpPr>
          <p:nvPr>
            <p:ph idx="1"/>
          </p:nvPr>
        </p:nvSpPr>
        <p:spPr>
          <a:xfrm>
            <a:off x="383722" y="1752941"/>
            <a:ext cx="8270421" cy="3981960"/>
          </a:xfrm>
        </p:spPr>
        <p:txBody>
          <a:bodyPr vert="horz" lIns="68580" tIns="34290" rIns="68580" bIns="34290" rtlCol="0" anchor="t">
            <a:noAutofit/>
          </a:bodyPr>
          <a:lstStyle/>
          <a:p>
            <a:pPr>
              <a:spcBef>
                <a:spcPts val="563"/>
              </a:spcBef>
            </a:pPr>
            <a:r>
              <a:rPr lang="en-US" sz="1800" b="1" dirty="0">
                <a:solidFill>
                  <a:schemeClr val="accent1">
                    <a:lumMod val="50000"/>
                  </a:schemeClr>
                </a:solidFill>
                <a:ea typeface="+mn-lt"/>
                <a:cs typeface="+mn-lt"/>
              </a:rPr>
              <a:t>Mechanism of action</a:t>
            </a:r>
            <a:r>
              <a:rPr lang="en-US" sz="1800" b="1" dirty="0">
                <a:solidFill>
                  <a:schemeClr val="accent1">
                    <a:lumMod val="50000"/>
                  </a:schemeClr>
                </a:solidFill>
                <a:latin typeface="Arial"/>
                <a:cs typeface="Arial"/>
              </a:rPr>
              <a:t> </a:t>
            </a:r>
            <a:r>
              <a:rPr lang="en-US" sz="1350" dirty="0">
                <a:solidFill>
                  <a:schemeClr val="tx1">
                    <a:lumMod val="95000"/>
                    <a:lumOff val="5000"/>
                  </a:schemeClr>
                </a:solidFill>
                <a:latin typeface="Arial"/>
                <a:cs typeface="Arial"/>
              </a:rPr>
              <a:t>:  </a:t>
            </a:r>
            <a:r>
              <a:rPr lang="en-US" sz="1350" dirty="0" err="1">
                <a:solidFill>
                  <a:schemeClr val="tx1">
                    <a:lumMod val="95000"/>
                    <a:lumOff val="5000"/>
                  </a:schemeClr>
                </a:solidFill>
                <a:latin typeface="Leelawadee UI"/>
                <a:cs typeface="Leelawadee UI"/>
              </a:rPr>
              <a:t>Atosiban</a:t>
            </a:r>
            <a:r>
              <a:rPr lang="en-US" sz="1350" dirty="0">
                <a:solidFill>
                  <a:schemeClr val="tx1">
                    <a:lumMod val="95000"/>
                    <a:lumOff val="5000"/>
                  </a:schemeClr>
                </a:solidFill>
                <a:latin typeface="Leelawadee UI"/>
                <a:cs typeface="Leelawadee UI"/>
              </a:rPr>
              <a:t> is a selective oxytocin-vasopressin receptor antagonist. compete with oxytocin for binding to oxytocin receptors in the myometrium and decidua, thus preventing the increase in intracellular free calcium that occurs when oxytocin binds to its receptor ,  also inhibit</a:t>
            </a:r>
            <a:r>
              <a:rPr lang="en-US" sz="1350" i="1" dirty="0">
                <a:solidFill>
                  <a:schemeClr val="tx1">
                    <a:lumMod val="95000"/>
                    <a:lumOff val="5000"/>
                  </a:schemeClr>
                </a:solidFill>
                <a:latin typeface="Leelawadee UI"/>
                <a:cs typeface="Leelawadee UI"/>
              </a:rPr>
              <a:t> </a:t>
            </a:r>
            <a:r>
              <a:rPr lang="en-US" sz="1350" dirty="0">
                <a:solidFill>
                  <a:schemeClr val="tx1">
                    <a:lumMod val="95000"/>
                    <a:lumOff val="5000"/>
                  </a:schemeClr>
                </a:solidFill>
                <a:latin typeface="Leelawadee UI"/>
                <a:cs typeface="Leelawadee UI"/>
              </a:rPr>
              <a:t>oxytocin-induced production of prostaglandin F2alpha, but not prostaglandin E2</a:t>
            </a:r>
            <a:endParaRPr lang="en-US" sz="1350" dirty="0">
              <a:solidFill>
                <a:schemeClr val="tx1">
                  <a:lumMod val="95000"/>
                  <a:lumOff val="5000"/>
                </a:schemeClr>
              </a:solidFill>
              <a:latin typeface="Calibri" panose="020F0502020204030204"/>
              <a:cs typeface="Calibri" panose="020F0502020204030204"/>
            </a:endParaRPr>
          </a:p>
          <a:p>
            <a:pPr>
              <a:spcBef>
                <a:spcPts val="563"/>
              </a:spcBef>
            </a:pPr>
            <a:r>
              <a:rPr lang="en-US" sz="1500" b="1" dirty="0">
                <a:solidFill>
                  <a:schemeClr val="accent1">
                    <a:lumMod val="50000"/>
                  </a:schemeClr>
                </a:solidFill>
                <a:latin typeface="Calibri"/>
                <a:cs typeface="Calibri"/>
              </a:rPr>
              <a:t>Efficacy </a:t>
            </a:r>
            <a:r>
              <a:rPr lang="en-US" sz="1350" dirty="0">
                <a:solidFill>
                  <a:schemeClr val="tx1">
                    <a:lumMod val="95000"/>
                    <a:lumOff val="5000"/>
                  </a:schemeClr>
                </a:solidFill>
                <a:latin typeface="Leelawadee UI"/>
                <a:cs typeface="Leelawadee UI"/>
              </a:rPr>
              <a:t> In a 2014 meta-analysis of randomized trials comparing the oxytocin receptor antagonists (</a:t>
            </a:r>
            <a:r>
              <a:rPr lang="en-US" sz="1350" dirty="0" err="1">
                <a:solidFill>
                  <a:schemeClr val="tx1">
                    <a:lumMod val="95000"/>
                    <a:lumOff val="5000"/>
                  </a:schemeClr>
                </a:solidFill>
                <a:latin typeface="Leelawadee UI"/>
                <a:cs typeface="Leelawadee UI"/>
              </a:rPr>
              <a:t>atosiban</a:t>
            </a:r>
            <a:r>
              <a:rPr lang="en-US" sz="1350" dirty="0">
                <a:solidFill>
                  <a:schemeClr val="tx1">
                    <a:lumMod val="95000"/>
                    <a:lumOff val="5000"/>
                  </a:schemeClr>
                </a:solidFill>
                <a:latin typeface="Leelawadee UI"/>
                <a:cs typeface="Leelawadee UI"/>
              </a:rPr>
              <a:t>, </a:t>
            </a:r>
            <a:r>
              <a:rPr lang="en-US" sz="1350" dirty="0" err="1">
                <a:solidFill>
                  <a:schemeClr val="tx1">
                    <a:lumMod val="95000"/>
                    <a:lumOff val="5000"/>
                  </a:schemeClr>
                </a:solidFill>
                <a:latin typeface="Leelawadee UI"/>
                <a:cs typeface="Leelawadee UI"/>
              </a:rPr>
              <a:t>barusiban</a:t>
            </a:r>
            <a:r>
              <a:rPr lang="en-US" sz="1350" dirty="0">
                <a:solidFill>
                  <a:schemeClr val="tx1">
                    <a:lumMod val="95000"/>
                    <a:lumOff val="5000"/>
                  </a:schemeClr>
                </a:solidFill>
                <a:latin typeface="Leelawadee UI"/>
                <a:cs typeface="Leelawadee UI"/>
              </a:rPr>
              <a:t>) vs placebo for inhibition of PTL , these drugs did not reduce the risk of birth within 48 hours of initiation of treatment  , the risk of PTL at less than 28 W GA , or the risk of PTL at less than 37 weeks. The US (FDA) declined to approve the use of </a:t>
            </a:r>
            <a:r>
              <a:rPr lang="en-US" sz="1350" dirty="0" err="1">
                <a:solidFill>
                  <a:schemeClr val="tx1">
                    <a:lumMod val="95000"/>
                    <a:lumOff val="5000"/>
                  </a:schemeClr>
                </a:solidFill>
                <a:latin typeface="Leelawadee UI"/>
                <a:cs typeface="Leelawadee UI"/>
              </a:rPr>
              <a:t>atosiban</a:t>
            </a:r>
            <a:r>
              <a:rPr lang="en-US" sz="1350" dirty="0">
                <a:solidFill>
                  <a:schemeClr val="tx1">
                    <a:lumMod val="95000"/>
                    <a:lumOff val="5000"/>
                  </a:schemeClr>
                </a:solidFill>
                <a:latin typeface="Leelawadee UI"/>
                <a:cs typeface="Leelawadee UI"/>
              </a:rPr>
              <a:t> for tocolysis because of concerns about the drug's safety when used in pregnancies less than 28W GA.</a:t>
            </a:r>
            <a:endParaRPr lang="en-US" sz="1350">
              <a:solidFill>
                <a:schemeClr val="tx1">
                  <a:lumMod val="95000"/>
                  <a:lumOff val="5000"/>
                </a:schemeClr>
              </a:solidFill>
              <a:ea typeface="+mn-lt"/>
              <a:cs typeface="+mn-lt"/>
            </a:endParaRPr>
          </a:p>
          <a:p>
            <a:pPr>
              <a:spcBef>
                <a:spcPts val="563"/>
              </a:spcBef>
            </a:pPr>
            <a:r>
              <a:rPr lang="en-US" sz="1500" b="1" dirty="0">
                <a:solidFill>
                  <a:schemeClr val="accent1">
                    <a:lumMod val="50000"/>
                  </a:schemeClr>
                </a:solidFill>
                <a:ea typeface="+mn-lt"/>
                <a:cs typeface="+mn-lt"/>
              </a:rPr>
              <a:t>Maternal side effects </a:t>
            </a:r>
            <a:r>
              <a:rPr lang="en-US" sz="1350" dirty="0">
                <a:solidFill>
                  <a:schemeClr val="tx1">
                    <a:lumMod val="95000"/>
                    <a:lumOff val="5000"/>
                  </a:schemeClr>
                </a:solidFill>
                <a:latin typeface="Calibri"/>
                <a:cs typeface="Calibri"/>
              </a:rPr>
              <a:t> : </a:t>
            </a:r>
            <a:r>
              <a:rPr lang="en-US" sz="1350" dirty="0">
                <a:solidFill>
                  <a:schemeClr val="tx1">
                    <a:lumMod val="95000"/>
                    <a:lumOff val="5000"/>
                  </a:schemeClr>
                </a:solidFill>
                <a:latin typeface="Leelawadee UI"/>
                <a:cs typeface="Leelawadee UI"/>
              </a:rPr>
              <a:t>The main side effects are hypersensitivity and injection site reactions.</a:t>
            </a:r>
            <a:endParaRPr lang="en-US" sz="1350" dirty="0">
              <a:solidFill>
                <a:schemeClr val="tx1">
                  <a:lumMod val="95000"/>
                  <a:lumOff val="5000"/>
                </a:schemeClr>
              </a:solidFill>
              <a:ea typeface="+mn-lt"/>
              <a:cs typeface="+mn-lt"/>
            </a:endParaRPr>
          </a:p>
          <a:p>
            <a:pPr>
              <a:spcBef>
                <a:spcPts val="563"/>
              </a:spcBef>
            </a:pPr>
            <a:r>
              <a:rPr lang="en-US" sz="1500" b="1" dirty="0">
                <a:solidFill>
                  <a:schemeClr val="accent1">
                    <a:lumMod val="50000"/>
                  </a:schemeClr>
                </a:solidFill>
                <a:ea typeface="+mn-lt"/>
                <a:cs typeface="+mn-lt"/>
              </a:rPr>
              <a:t>Fetal side effects</a:t>
            </a:r>
            <a:r>
              <a:rPr lang="en-US" sz="1500" b="1" dirty="0">
                <a:solidFill>
                  <a:schemeClr val="accent1">
                    <a:lumMod val="50000"/>
                  </a:schemeClr>
                </a:solidFill>
                <a:latin typeface="Leelawadee UI"/>
                <a:cs typeface="Leelawadee UI"/>
              </a:rPr>
              <a:t> </a:t>
            </a:r>
            <a:r>
              <a:rPr lang="en-US" sz="1350" dirty="0">
                <a:solidFill>
                  <a:schemeClr val="tx1">
                    <a:lumMod val="95000"/>
                    <a:lumOff val="5000"/>
                  </a:schemeClr>
                </a:solidFill>
                <a:latin typeface="Leelawadee UI"/>
                <a:cs typeface="Leelawadee UI"/>
              </a:rPr>
              <a:t>:  higher rate of fetal-infant death in patients taking </a:t>
            </a:r>
            <a:r>
              <a:rPr lang="en-US" sz="1350" dirty="0" err="1">
                <a:solidFill>
                  <a:schemeClr val="tx1">
                    <a:lumMod val="95000"/>
                    <a:lumOff val="5000"/>
                  </a:schemeClr>
                </a:solidFill>
                <a:latin typeface="Leelawadee UI"/>
                <a:cs typeface="Leelawadee UI"/>
              </a:rPr>
              <a:t>atosiban</a:t>
            </a:r>
            <a:endParaRPr lang="en-US" sz="1350" dirty="0" err="1">
              <a:solidFill>
                <a:schemeClr val="tx1">
                  <a:lumMod val="95000"/>
                  <a:lumOff val="5000"/>
                </a:schemeClr>
              </a:solidFill>
              <a:ea typeface="+mn-lt"/>
              <a:cs typeface="+mn-lt"/>
            </a:endParaRPr>
          </a:p>
          <a:p>
            <a:pPr>
              <a:spcBef>
                <a:spcPts val="563"/>
              </a:spcBef>
            </a:pPr>
            <a:r>
              <a:rPr lang="en-US" sz="1800" b="1" dirty="0">
                <a:solidFill>
                  <a:srgbClr val="C00000"/>
                </a:solidFill>
                <a:ea typeface="+mn-lt"/>
                <a:cs typeface="+mn-lt"/>
              </a:rPr>
              <a:t>Contraindications</a:t>
            </a:r>
            <a:r>
              <a:rPr lang="en-US" sz="1800" b="1" dirty="0">
                <a:solidFill>
                  <a:srgbClr val="C00000"/>
                </a:solidFill>
                <a:latin typeface="Leelawadee UI"/>
                <a:cs typeface="Leelawadee UI"/>
              </a:rPr>
              <a:t> </a:t>
            </a:r>
            <a:r>
              <a:rPr lang="en-US" sz="1350" dirty="0">
                <a:solidFill>
                  <a:schemeClr val="tx1">
                    <a:lumMod val="95000"/>
                    <a:lumOff val="5000"/>
                  </a:schemeClr>
                </a:solidFill>
                <a:latin typeface="Leelawadee UI"/>
                <a:cs typeface="Leelawadee UI"/>
              </a:rPr>
              <a:t>:  There are no absolute contraindications</a:t>
            </a:r>
            <a:endParaRPr lang="en-US" sz="1350" dirty="0">
              <a:solidFill>
                <a:schemeClr val="tx1">
                  <a:lumMod val="95000"/>
                  <a:lumOff val="5000"/>
                </a:schemeClr>
              </a:solidFill>
              <a:ea typeface="+mn-lt"/>
              <a:cs typeface="+mn-lt"/>
            </a:endParaRPr>
          </a:p>
          <a:p>
            <a:pPr>
              <a:spcBef>
                <a:spcPts val="563"/>
              </a:spcBef>
            </a:pPr>
            <a:r>
              <a:rPr lang="en-US" sz="1800" b="1" dirty="0">
                <a:solidFill>
                  <a:schemeClr val="accent1">
                    <a:lumMod val="50000"/>
                  </a:schemeClr>
                </a:solidFill>
                <a:ea typeface="+mn-lt"/>
                <a:cs typeface="+mn-lt"/>
              </a:rPr>
              <a:t>Dose</a:t>
            </a:r>
            <a:r>
              <a:rPr lang="en-US" sz="1350" dirty="0">
                <a:solidFill>
                  <a:schemeClr val="tx1">
                    <a:lumMod val="95000"/>
                    <a:lumOff val="5000"/>
                  </a:schemeClr>
                </a:solidFill>
                <a:ea typeface="+mn-lt"/>
                <a:cs typeface="+mn-lt"/>
              </a:rPr>
              <a:t> </a:t>
            </a:r>
            <a:r>
              <a:rPr lang="en-US" sz="1350" dirty="0">
                <a:solidFill>
                  <a:schemeClr val="tx1">
                    <a:lumMod val="95000"/>
                    <a:lumOff val="5000"/>
                  </a:schemeClr>
                </a:solidFill>
                <a:latin typeface="Calibri"/>
                <a:cs typeface="Calibri"/>
              </a:rPr>
              <a:t>:</a:t>
            </a:r>
            <a:r>
              <a:rPr lang="en-US" sz="1350" dirty="0">
                <a:solidFill>
                  <a:schemeClr val="tx1">
                    <a:lumMod val="95000"/>
                    <a:lumOff val="5000"/>
                  </a:schemeClr>
                </a:solidFill>
                <a:latin typeface="Leelawadee UI"/>
                <a:cs typeface="Leelawadee UI"/>
              </a:rPr>
              <a:t> is administered intravenously beginning with a bolus of 6.75 mg followed by a 300 mcg/min infusion for three hours, and then 100 mcg/min for up to 45 hours </a:t>
            </a:r>
            <a:endParaRPr lang="en-US" sz="1350" dirty="0">
              <a:solidFill>
                <a:schemeClr val="tx1">
                  <a:lumMod val="95000"/>
                  <a:lumOff val="5000"/>
                </a:schemeClr>
              </a:solidFill>
              <a:ea typeface="+mn-lt"/>
              <a:cs typeface="+mn-lt"/>
            </a:endParaRPr>
          </a:p>
          <a:p>
            <a:pPr>
              <a:spcBef>
                <a:spcPts val="563"/>
              </a:spcBef>
            </a:pPr>
            <a:endParaRPr lang="en-US" sz="1350" dirty="0">
              <a:solidFill>
                <a:schemeClr val="tx1">
                  <a:lumMod val="95000"/>
                  <a:lumOff val="5000"/>
                </a:schemeClr>
              </a:solidFill>
              <a:ea typeface="+mn-lt"/>
              <a:cs typeface="+mn-lt"/>
            </a:endParaRPr>
          </a:p>
          <a:p>
            <a:endParaRPr lang="en-US" sz="1350" dirty="0">
              <a:solidFill>
                <a:schemeClr val="tx1">
                  <a:lumMod val="95000"/>
                  <a:lumOff val="5000"/>
                </a:schemeClr>
              </a:solidFill>
              <a:cs typeface="Calibri"/>
            </a:endParaRPr>
          </a:p>
        </p:txBody>
      </p:sp>
    </p:spTree>
    <p:extLst>
      <p:ext uri="{BB962C8B-B14F-4D97-AF65-F5344CB8AC3E}">
        <p14:creationId xmlns:p14="http://schemas.microsoft.com/office/powerpoint/2010/main" val="11586684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08FA-9937-449F-B742-D2E0E250625A}"/>
              </a:ext>
            </a:extLst>
          </p:cNvPr>
          <p:cNvSpPr>
            <a:spLocks noGrp="1"/>
          </p:cNvSpPr>
          <p:nvPr>
            <p:ph type="title"/>
          </p:nvPr>
        </p:nvSpPr>
        <p:spPr/>
        <p:txBody>
          <a:bodyPr/>
          <a:lstStyle/>
          <a:p>
            <a:r>
              <a:rPr lang="en-US" b="1" dirty="0">
                <a:solidFill>
                  <a:schemeClr val="accent1">
                    <a:lumMod val="50000"/>
                  </a:schemeClr>
                </a:solidFill>
                <a:ea typeface="+mj-lt"/>
                <a:cs typeface="+mj-lt"/>
              </a:rPr>
              <a:t>Nitric oxide donors (e.g., nitroglycerin)</a:t>
            </a:r>
          </a:p>
          <a:p>
            <a:endParaRPr lang="en-US" b="1" dirty="0">
              <a:solidFill>
                <a:schemeClr val="accent1">
                  <a:lumMod val="50000"/>
                </a:schemeClr>
              </a:solidFill>
              <a:cs typeface="Calibri Light"/>
            </a:endParaRPr>
          </a:p>
        </p:txBody>
      </p:sp>
      <p:sp>
        <p:nvSpPr>
          <p:cNvPr id="3" name="Content Placeholder 2">
            <a:extLst>
              <a:ext uri="{FF2B5EF4-FFF2-40B4-BE49-F238E27FC236}">
                <a16:creationId xmlns:a16="http://schemas.microsoft.com/office/drawing/2014/main" id="{599063B7-6BF7-487B-AC2C-3D4893E4D330}"/>
              </a:ext>
            </a:extLst>
          </p:cNvPr>
          <p:cNvSpPr>
            <a:spLocks noGrp="1"/>
          </p:cNvSpPr>
          <p:nvPr>
            <p:ph idx="1"/>
          </p:nvPr>
        </p:nvSpPr>
        <p:spPr/>
        <p:txBody>
          <a:bodyPr vert="horz" lIns="68580" tIns="34290" rIns="68580" bIns="34290" rtlCol="0" anchor="t">
            <a:normAutofit fontScale="85000" lnSpcReduction="10000"/>
          </a:bodyPr>
          <a:lstStyle/>
          <a:p>
            <a:pPr>
              <a:spcBef>
                <a:spcPts val="563"/>
              </a:spcBef>
            </a:pPr>
            <a:endParaRPr lang="en-US">
              <a:solidFill>
                <a:schemeClr val="tx1">
                  <a:lumMod val="95000"/>
                  <a:lumOff val="5000"/>
                </a:schemeClr>
              </a:solidFill>
              <a:cs typeface="Calibri" panose="020F0502020204030204"/>
            </a:endParaRPr>
          </a:p>
          <a:p>
            <a:pPr>
              <a:spcBef>
                <a:spcPts val="563"/>
              </a:spcBef>
            </a:pPr>
            <a:r>
              <a:rPr lang="en-US" sz="2475" b="1" dirty="0">
                <a:solidFill>
                  <a:schemeClr val="accent1">
                    <a:lumMod val="50000"/>
                  </a:schemeClr>
                </a:solidFill>
                <a:ea typeface="+mn-lt"/>
                <a:cs typeface="+mn-lt"/>
              </a:rPr>
              <a:t>Mechanism of action</a:t>
            </a:r>
            <a:r>
              <a:rPr lang="en-US" sz="2475" b="1" dirty="0">
                <a:solidFill>
                  <a:schemeClr val="accent1">
                    <a:lumMod val="50000"/>
                  </a:schemeClr>
                </a:solidFill>
                <a:latin typeface="Arial"/>
                <a:cs typeface="Arial"/>
              </a:rPr>
              <a:t> </a:t>
            </a:r>
            <a:r>
              <a:rPr lang="en-US" dirty="0">
                <a:solidFill>
                  <a:schemeClr val="tx1">
                    <a:lumMod val="95000"/>
                    <a:lumOff val="5000"/>
                  </a:schemeClr>
                </a:solidFill>
                <a:latin typeface="Arial"/>
                <a:cs typeface="Arial"/>
              </a:rPr>
              <a:t> : Nitric oxide (NO) is produced in a variety of cells and is essential for maintenance of normal smooth muscle tone.</a:t>
            </a:r>
            <a:endParaRPr lang="en-US" dirty="0">
              <a:solidFill>
                <a:schemeClr val="tx1">
                  <a:lumMod val="95000"/>
                  <a:lumOff val="5000"/>
                </a:schemeClr>
              </a:solidFill>
              <a:ea typeface="+mn-lt"/>
              <a:cs typeface="+mn-lt"/>
            </a:endParaRPr>
          </a:p>
          <a:p>
            <a:pPr marL="0" indent="0">
              <a:spcBef>
                <a:spcPts val="563"/>
              </a:spcBef>
              <a:buNone/>
            </a:pPr>
            <a:r>
              <a:rPr lang="en-US" dirty="0">
                <a:solidFill>
                  <a:schemeClr val="tx1">
                    <a:lumMod val="95000"/>
                    <a:lumOff val="5000"/>
                  </a:schemeClr>
                </a:solidFill>
                <a:latin typeface="Leelawadee UI"/>
                <a:cs typeface="Leelawadee UI"/>
              </a:rPr>
              <a:t>  ** use of nitroglycerin </a:t>
            </a:r>
            <a:r>
              <a:rPr lang="en-US" dirty="0">
                <a:solidFill>
                  <a:srgbClr val="C00000"/>
                </a:solidFill>
                <a:latin typeface="Leelawadee UI"/>
                <a:cs typeface="Leelawadee UI"/>
              </a:rPr>
              <a:t>did </a:t>
            </a:r>
            <a:r>
              <a:rPr lang="en-US" b="1" dirty="0">
                <a:solidFill>
                  <a:srgbClr val="C00000"/>
                </a:solidFill>
                <a:latin typeface="Leelawadee UI"/>
                <a:cs typeface="Leelawadee UI"/>
              </a:rPr>
              <a:t>not</a:t>
            </a:r>
            <a:r>
              <a:rPr lang="en-US" dirty="0">
                <a:solidFill>
                  <a:srgbClr val="C00000"/>
                </a:solidFill>
                <a:latin typeface="Leelawadee UI"/>
                <a:cs typeface="Leelawadee UI"/>
              </a:rPr>
              <a:t> </a:t>
            </a:r>
            <a:r>
              <a:rPr lang="en-US" dirty="0">
                <a:solidFill>
                  <a:schemeClr val="tx1">
                    <a:lumMod val="95000"/>
                    <a:lumOff val="5000"/>
                  </a:schemeClr>
                </a:solidFill>
                <a:latin typeface="Leelawadee UI"/>
                <a:cs typeface="Leelawadee UI"/>
              </a:rPr>
              <a:t>significantly prolong pregnancy by ≥48 hours, reduce preterm birth, or result in improved neonatal outcomes compared with the others.</a:t>
            </a:r>
            <a:endParaRPr lang="en-US" dirty="0">
              <a:solidFill>
                <a:schemeClr val="tx1">
                  <a:lumMod val="95000"/>
                  <a:lumOff val="5000"/>
                </a:schemeClr>
              </a:solidFill>
              <a:ea typeface="+mn-lt"/>
              <a:cs typeface="+mn-lt"/>
            </a:endParaRPr>
          </a:p>
          <a:p>
            <a:pPr>
              <a:spcBef>
                <a:spcPts val="563"/>
              </a:spcBef>
            </a:pPr>
            <a:r>
              <a:rPr lang="en-US" sz="2475" b="1" dirty="0">
                <a:solidFill>
                  <a:schemeClr val="accent1">
                    <a:lumMod val="50000"/>
                  </a:schemeClr>
                </a:solidFill>
                <a:ea typeface="+mn-lt"/>
                <a:cs typeface="+mn-lt"/>
              </a:rPr>
              <a:t>Maternal side effects</a:t>
            </a:r>
            <a:r>
              <a:rPr lang="en-US" dirty="0">
                <a:solidFill>
                  <a:schemeClr val="tx1">
                    <a:lumMod val="95000"/>
                    <a:lumOff val="5000"/>
                  </a:schemeClr>
                </a:solidFill>
                <a:latin typeface="Arial"/>
                <a:cs typeface="Arial"/>
              </a:rPr>
              <a:t> :  NO donors cause dilation of arterial smooth muscle, which commonly causes </a:t>
            </a:r>
            <a:r>
              <a:rPr lang="en-US" b="1" dirty="0">
                <a:solidFill>
                  <a:schemeClr val="tx1">
                    <a:lumMod val="95000"/>
                    <a:lumOff val="5000"/>
                  </a:schemeClr>
                </a:solidFill>
                <a:latin typeface="Arial"/>
                <a:cs typeface="Arial"/>
              </a:rPr>
              <a:t>headache</a:t>
            </a:r>
            <a:r>
              <a:rPr lang="en-US" dirty="0">
                <a:solidFill>
                  <a:schemeClr val="tx1">
                    <a:lumMod val="95000"/>
                    <a:lumOff val="5000"/>
                  </a:schemeClr>
                </a:solidFill>
                <a:latin typeface="Arial"/>
                <a:cs typeface="Arial"/>
              </a:rPr>
              <a:t> and might result in </a:t>
            </a:r>
            <a:r>
              <a:rPr lang="en-US" b="1" dirty="0">
                <a:solidFill>
                  <a:schemeClr val="tx1">
                    <a:lumMod val="95000"/>
                    <a:lumOff val="5000"/>
                  </a:schemeClr>
                </a:solidFill>
                <a:latin typeface="Arial"/>
                <a:cs typeface="Arial"/>
              </a:rPr>
              <a:t>maternal hypotension. dizziness, flushing, and palpitations.</a:t>
            </a:r>
            <a:endParaRPr lang="en-US" dirty="0">
              <a:solidFill>
                <a:schemeClr val="tx1">
                  <a:lumMod val="95000"/>
                  <a:lumOff val="5000"/>
                </a:schemeClr>
              </a:solidFill>
              <a:ea typeface="+mn-lt"/>
              <a:cs typeface="+mn-lt"/>
            </a:endParaRPr>
          </a:p>
          <a:p>
            <a:pPr>
              <a:spcBef>
                <a:spcPts val="563"/>
              </a:spcBef>
            </a:pPr>
            <a:r>
              <a:rPr lang="en-US" sz="2475" b="1" dirty="0">
                <a:solidFill>
                  <a:schemeClr val="accent1">
                    <a:lumMod val="50000"/>
                  </a:schemeClr>
                </a:solidFill>
                <a:ea typeface="+mn-lt"/>
                <a:cs typeface="+mn-lt"/>
              </a:rPr>
              <a:t>Dose</a:t>
            </a:r>
            <a:r>
              <a:rPr lang="en-US" sz="2475" b="1" dirty="0">
                <a:solidFill>
                  <a:schemeClr val="accent1">
                    <a:lumMod val="50000"/>
                  </a:schemeClr>
                </a:solidFill>
                <a:latin typeface="Arial"/>
                <a:cs typeface="Arial"/>
              </a:rPr>
              <a:t> : </a:t>
            </a:r>
            <a:r>
              <a:rPr lang="en-US" dirty="0">
                <a:solidFill>
                  <a:schemeClr val="tx1">
                    <a:lumMod val="95000"/>
                    <a:lumOff val="5000"/>
                  </a:schemeClr>
                </a:solidFill>
                <a:latin typeface="Arial"/>
                <a:cs typeface="Arial"/>
              </a:rPr>
              <a:t>may be administered via transdermal patches or intravenously; </a:t>
            </a:r>
            <a:r>
              <a:rPr lang="en-US" b="1" dirty="0">
                <a:solidFill>
                  <a:schemeClr val="tx1">
                    <a:lumMod val="95000"/>
                    <a:lumOff val="5000"/>
                  </a:schemeClr>
                </a:solidFill>
                <a:latin typeface="Arial"/>
                <a:cs typeface="Arial"/>
              </a:rPr>
              <a:t>10 mg nitroglycerin patch </a:t>
            </a:r>
            <a:r>
              <a:rPr lang="en-US" dirty="0">
                <a:solidFill>
                  <a:schemeClr val="tx1">
                    <a:lumMod val="95000"/>
                    <a:lumOff val="5000"/>
                  </a:schemeClr>
                </a:solidFill>
                <a:latin typeface="Arial"/>
                <a:cs typeface="Arial"/>
              </a:rPr>
              <a:t>applied to the skin of the abdomen. After one hour, if there is no reduction in contraction frequency or intensity, an additional patch is applied; or An </a:t>
            </a:r>
            <a:r>
              <a:rPr lang="en-US" b="1" dirty="0">
                <a:solidFill>
                  <a:schemeClr val="tx1">
                    <a:lumMod val="95000"/>
                    <a:lumOff val="5000"/>
                  </a:schemeClr>
                </a:solidFill>
                <a:latin typeface="Arial"/>
                <a:cs typeface="Arial"/>
              </a:rPr>
              <a:t>intravenous infusion rate of 20 mcg/min </a:t>
            </a:r>
            <a:r>
              <a:rPr lang="en-US" dirty="0">
                <a:solidFill>
                  <a:schemeClr val="tx1">
                    <a:lumMod val="95000"/>
                    <a:lumOff val="5000"/>
                  </a:schemeClr>
                </a:solidFill>
                <a:latin typeface="Arial"/>
                <a:cs typeface="Arial"/>
              </a:rPr>
              <a:t>until contractions stop</a:t>
            </a:r>
            <a:endParaRPr lang="en-US" dirty="0">
              <a:solidFill>
                <a:schemeClr val="tx1">
                  <a:lumMod val="95000"/>
                  <a:lumOff val="5000"/>
                </a:schemeClr>
              </a:solidFill>
              <a:ea typeface="+mn-lt"/>
              <a:cs typeface="+mn-lt"/>
            </a:endParaRPr>
          </a:p>
          <a:p>
            <a:endParaRPr lang="en-US">
              <a:solidFill>
                <a:schemeClr val="tx1">
                  <a:lumMod val="95000"/>
                  <a:lumOff val="5000"/>
                </a:schemeClr>
              </a:solidFill>
              <a:cs typeface="Calibri"/>
            </a:endParaRPr>
          </a:p>
        </p:txBody>
      </p:sp>
    </p:spTree>
    <p:extLst>
      <p:ext uri="{BB962C8B-B14F-4D97-AF65-F5344CB8AC3E}">
        <p14:creationId xmlns:p14="http://schemas.microsoft.com/office/powerpoint/2010/main" val="4063765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2B84B2-A3D2-4F62-82FA-6D624162B9DC}"/>
              </a:ext>
            </a:extLst>
          </p:cNvPr>
          <p:cNvSpPr>
            <a:spLocks noGrp="1"/>
          </p:cNvSpPr>
          <p:nvPr>
            <p:ph type="title"/>
          </p:nvPr>
        </p:nvSpPr>
        <p:spPr>
          <a:xfrm>
            <a:off x="630936" y="1268730"/>
            <a:ext cx="2700645" cy="4073652"/>
          </a:xfrm>
        </p:spPr>
        <p:txBody>
          <a:bodyPr>
            <a:normAutofit/>
          </a:bodyPr>
          <a:lstStyle/>
          <a:p>
            <a:r>
              <a:rPr lang="en-US" sz="4050">
                <a:ea typeface="+mj-lt"/>
                <a:cs typeface="+mj-lt"/>
              </a:rPr>
              <a:t>Ineffective Approaches</a:t>
            </a:r>
          </a:p>
          <a:p>
            <a:endParaRPr lang="en-US" sz="4050">
              <a:cs typeface="Calibri Light"/>
            </a:endParaRPr>
          </a:p>
        </p:txBody>
      </p:sp>
      <p:sp>
        <p:nvSpPr>
          <p:cNvPr id="3" name="Content Placeholder 2">
            <a:extLst>
              <a:ext uri="{FF2B5EF4-FFF2-40B4-BE49-F238E27FC236}">
                <a16:creationId xmlns:a16="http://schemas.microsoft.com/office/drawing/2014/main" id="{CEEF69D8-E379-4CD4-82CA-6669D36C535B}"/>
              </a:ext>
            </a:extLst>
          </p:cNvPr>
          <p:cNvSpPr>
            <a:spLocks noGrp="1"/>
          </p:cNvSpPr>
          <p:nvPr>
            <p:ph idx="1"/>
          </p:nvPr>
        </p:nvSpPr>
        <p:spPr>
          <a:xfrm>
            <a:off x="3717814" y="858569"/>
            <a:ext cx="5430251" cy="5057901"/>
          </a:xfrm>
        </p:spPr>
        <p:txBody>
          <a:bodyPr vert="horz" lIns="68580" tIns="34290" rIns="68580" bIns="34290" rtlCol="0" anchor="ctr">
            <a:normAutofit/>
          </a:bodyPr>
          <a:lstStyle/>
          <a:p>
            <a:r>
              <a:rPr lang="en-US" sz="2100" b="1" dirty="0">
                <a:solidFill>
                  <a:schemeClr val="accent5">
                    <a:lumMod val="50000"/>
                  </a:schemeClr>
                </a:solidFill>
                <a:ea typeface="+mn-lt"/>
                <a:cs typeface="+mn-lt"/>
              </a:rPr>
              <a:t>Antibiotic therapy</a:t>
            </a:r>
            <a:r>
              <a:rPr lang="en-US" sz="2100" b="1" dirty="0">
                <a:solidFill>
                  <a:schemeClr val="accent5">
                    <a:lumMod val="50000"/>
                  </a:schemeClr>
                </a:solidFill>
                <a:latin typeface="Arial"/>
                <a:cs typeface="Arial"/>
              </a:rPr>
              <a:t> :</a:t>
            </a:r>
            <a:r>
              <a:rPr lang="en-US" sz="1650" dirty="0">
                <a:latin typeface="Arial"/>
                <a:cs typeface="Arial"/>
              </a:rPr>
              <a:t>  </a:t>
            </a:r>
            <a:r>
              <a:rPr lang="en-US" sz="1650" dirty="0">
                <a:latin typeface="Leelawadee UI"/>
                <a:cs typeface="Leelawadee UI"/>
              </a:rPr>
              <a:t>only used for prevention of early-onset group B streptococcal disease, for prolonging latency in preterm </a:t>
            </a:r>
            <a:r>
              <a:rPr lang="en-US" sz="1650" dirty="0" err="1">
                <a:latin typeface="Leelawadee UI"/>
                <a:cs typeface="Leelawadee UI"/>
              </a:rPr>
              <a:t>prelabor</a:t>
            </a:r>
            <a:r>
              <a:rPr lang="en-US" sz="1650" dirty="0">
                <a:latin typeface="Leelawadee UI"/>
                <a:cs typeface="Leelawadee UI"/>
              </a:rPr>
              <a:t> rupture of membranes, and for treatment of clinical chorioamnionitis .</a:t>
            </a:r>
            <a:endParaRPr lang="en-US" sz="1650" dirty="0">
              <a:ea typeface="+mn-lt"/>
              <a:cs typeface="+mn-lt"/>
            </a:endParaRPr>
          </a:p>
          <a:p>
            <a:r>
              <a:rPr lang="en-US" sz="1800" b="1" dirty="0">
                <a:solidFill>
                  <a:schemeClr val="accent5">
                    <a:lumMod val="50000"/>
                  </a:schemeClr>
                </a:solidFill>
                <a:ea typeface="+mn-lt"/>
                <a:cs typeface="+mn-lt"/>
              </a:rPr>
              <a:t>Progesterone supplementation</a:t>
            </a:r>
            <a:r>
              <a:rPr lang="en-US" sz="1800" b="1" dirty="0">
                <a:solidFill>
                  <a:schemeClr val="accent5">
                    <a:lumMod val="50000"/>
                  </a:schemeClr>
                </a:solidFill>
                <a:latin typeface="Arial"/>
                <a:cs typeface="Arial"/>
              </a:rPr>
              <a:t> : </a:t>
            </a:r>
            <a:r>
              <a:rPr lang="en-US" sz="1650" dirty="0">
                <a:latin typeface="Arial"/>
                <a:cs typeface="Arial"/>
              </a:rPr>
              <a:t>Women in </a:t>
            </a:r>
            <a:r>
              <a:rPr lang="en-US" sz="1650" b="1" dirty="0">
                <a:latin typeface="Arial"/>
                <a:cs typeface="Arial"/>
              </a:rPr>
              <a:t>acute</a:t>
            </a:r>
            <a:r>
              <a:rPr lang="en-US" sz="1650" dirty="0">
                <a:latin typeface="Arial"/>
                <a:cs typeface="Arial"/>
              </a:rPr>
              <a:t> preterm labor </a:t>
            </a:r>
            <a:r>
              <a:rPr lang="en-US" sz="1650" b="1" dirty="0">
                <a:latin typeface="Arial"/>
                <a:cs typeface="Arial"/>
              </a:rPr>
              <a:t>do not </a:t>
            </a:r>
            <a:r>
              <a:rPr lang="en-US" sz="1650" dirty="0">
                <a:latin typeface="Arial"/>
                <a:cs typeface="Arial"/>
              </a:rPr>
              <a:t>benefit from progesterone supplementation.</a:t>
            </a:r>
            <a:endParaRPr lang="en-US" sz="1650" dirty="0">
              <a:ea typeface="+mn-lt"/>
              <a:cs typeface="+mn-lt"/>
            </a:endParaRPr>
          </a:p>
          <a:p>
            <a:r>
              <a:rPr lang="en-US" sz="1800" b="1" dirty="0">
                <a:solidFill>
                  <a:schemeClr val="accent5">
                    <a:lumMod val="50000"/>
                  </a:schemeClr>
                </a:solidFill>
                <a:ea typeface="+mn-lt"/>
                <a:cs typeface="+mn-lt"/>
              </a:rPr>
              <a:t>Bedrest, hydration, and sedation</a:t>
            </a:r>
            <a:r>
              <a:rPr lang="en-US" sz="1650" dirty="0">
                <a:latin typeface="Arial"/>
                <a:cs typeface="Arial"/>
              </a:rPr>
              <a:t>  : There is no convincing evidence that bedrest, hydration, or sedation is effective for </a:t>
            </a:r>
            <a:r>
              <a:rPr lang="en-US" sz="1650" b="1" dirty="0">
                <a:latin typeface="Arial"/>
                <a:cs typeface="Arial"/>
              </a:rPr>
              <a:t>prevention or treatment </a:t>
            </a:r>
            <a:r>
              <a:rPr lang="en-US" sz="1650" dirty="0">
                <a:latin typeface="Arial"/>
                <a:cs typeface="Arial"/>
              </a:rPr>
              <a:t>of preterm labor . Furthermore, extended and hospitalized bedrest </a:t>
            </a:r>
            <a:r>
              <a:rPr lang="en-US" sz="1650" b="1" dirty="0">
                <a:latin typeface="Arial"/>
                <a:cs typeface="Arial"/>
              </a:rPr>
              <a:t>increase the risk of thromboembolic events.</a:t>
            </a:r>
            <a:endParaRPr lang="en-US" sz="1650" dirty="0">
              <a:ea typeface="+mn-lt"/>
              <a:cs typeface="+mn-lt"/>
            </a:endParaRPr>
          </a:p>
          <a:p>
            <a:endParaRPr lang="en-US" sz="1650">
              <a:ea typeface="+mn-lt"/>
              <a:cs typeface="+mn-lt"/>
            </a:endParaRPr>
          </a:p>
          <a:p>
            <a:endParaRPr lang="en-US" sz="1650">
              <a:cs typeface="Calibri"/>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3301286"/>
            <a:ext cx="3360420" cy="13716"/>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19243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411492-495D-45C6-94DF-FA4B7615D2CC}"/>
              </a:ext>
            </a:extLst>
          </p:cNvPr>
          <p:cNvSpPr>
            <a:spLocks noGrp="1"/>
          </p:cNvSpPr>
          <p:nvPr>
            <p:ph type="title"/>
          </p:nvPr>
        </p:nvSpPr>
        <p:spPr>
          <a:xfrm>
            <a:off x="628650" y="1131094"/>
            <a:ext cx="7886700" cy="994172"/>
          </a:xfrm>
        </p:spPr>
        <p:txBody>
          <a:bodyPr>
            <a:normAutofit/>
          </a:bodyPr>
          <a:lstStyle/>
          <a:p>
            <a:r>
              <a:rPr lang="en-US" sz="3150">
                <a:ea typeface="+mj-lt"/>
                <a:cs typeface="+mj-lt"/>
              </a:rPr>
              <a:t>MANAGEMENT AFTER CESSATION OF CONTRACTIONS</a:t>
            </a:r>
          </a:p>
          <a:p>
            <a:endParaRPr lang="en-US" sz="3150">
              <a:cs typeface="Calibri Light"/>
            </a:endParaRPr>
          </a:p>
        </p:txBody>
      </p:sp>
      <p:sp>
        <p:nvSpPr>
          <p:cNvPr id="3" name="Content Placeholder 2">
            <a:extLst>
              <a:ext uri="{FF2B5EF4-FFF2-40B4-BE49-F238E27FC236}">
                <a16:creationId xmlns:a16="http://schemas.microsoft.com/office/drawing/2014/main" id="{348A4980-410F-432C-B0A1-213E1712C3A3}"/>
              </a:ext>
            </a:extLst>
          </p:cNvPr>
          <p:cNvSpPr>
            <a:spLocks noGrp="1"/>
          </p:cNvSpPr>
          <p:nvPr>
            <p:ph idx="1"/>
          </p:nvPr>
        </p:nvSpPr>
        <p:spPr>
          <a:xfrm>
            <a:off x="406401" y="2304288"/>
            <a:ext cx="8669866" cy="3559386"/>
          </a:xfrm>
        </p:spPr>
        <p:txBody>
          <a:bodyPr vert="horz" lIns="68580" tIns="34290" rIns="68580" bIns="34290" rtlCol="0" anchor="t">
            <a:noAutofit/>
          </a:bodyPr>
          <a:lstStyle/>
          <a:p>
            <a:endParaRPr lang="en-US" sz="1500" dirty="0">
              <a:cs typeface="Calibri"/>
            </a:endParaRPr>
          </a:p>
          <a:p>
            <a:r>
              <a:rPr lang="en-US" sz="1500" b="1" dirty="0">
                <a:latin typeface="Leelawadee UI"/>
                <a:cs typeface="Leelawadee UI"/>
              </a:rPr>
              <a:t>Maintenance tocolytic therapy is ineffective. </a:t>
            </a:r>
            <a:endParaRPr lang="en-US" sz="1500">
              <a:ea typeface="+mn-lt"/>
              <a:cs typeface="+mn-lt"/>
            </a:endParaRPr>
          </a:p>
          <a:p>
            <a:r>
              <a:rPr lang="en-US" sz="1500" b="1" dirty="0">
                <a:latin typeface="Leelawadee UI"/>
                <a:cs typeface="Leelawadee UI"/>
              </a:rPr>
              <a:t>ANTENATAL CORTICOSTEROIDS</a:t>
            </a:r>
            <a:endParaRPr lang="en-US" sz="1500">
              <a:ea typeface="+mn-lt"/>
              <a:cs typeface="+mn-lt"/>
            </a:endParaRPr>
          </a:p>
          <a:p>
            <a:pPr>
              <a:buFont typeface="Courier New" panose="020B0604020202020204" pitchFamily="34" charset="0"/>
              <a:buChar char="o"/>
            </a:pPr>
            <a:r>
              <a:rPr lang="en-US" sz="1500" dirty="0">
                <a:latin typeface="Leelawadee UI"/>
                <a:cs typeface="Leelawadee UI"/>
              </a:rPr>
              <a:t>Women </a:t>
            </a:r>
            <a:r>
              <a:rPr lang="en-US" sz="1500" b="1" dirty="0">
                <a:latin typeface="Leelawadee UI"/>
                <a:cs typeface="Leelawadee UI"/>
              </a:rPr>
              <a:t>at 23+0 to 33+6 </a:t>
            </a:r>
            <a:r>
              <a:rPr lang="en-US" sz="1500" dirty="0">
                <a:latin typeface="Leelawadee UI"/>
                <a:cs typeface="Leelawadee UI"/>
              </a:rPr>
              <a:t>weeks of gestation anticipated to be at </a:t>
            </a:r>
            <a:r>
              <a:rPr lang="en-US" sz="1500" b="1" dirty="0">
                <a:latin typeface="Leelawadee UI"/>
                <a:cs typeface="Leelawadee UI"/>
              </a:rPr>
              <a:t>increased risk for preterm birth in the next 7 days </a:t>
            </a:r>
            <a:r>
              <a:rPr lang="en-US" sz="1500" dirty="0">
                <a:latin typeface="Leelawadee UI"/>
                <a:cs typeface="Leelawadee UI"/>
              </a:rPr>
              <a:t>should receive an initial course of antenatal corticosteroids to reduce neonatal morbidity and mortality if preterm delivery occurs. </a:t>
            </a:r>
            <a:endParaRPr lang="en-US" sz="1500">
              <a:ea typeface="+mn-lt"/>
              <a:cs typeface="+mn-lt"/>
            </a:endParaRPr>
          </a:p>
          <a:p>
            <a:pPr>
              <a:buFont typeface="Courier New" panose="020B0604020202020204" pitchFamily="34" charset="0"/>
              <a:buChar char="o"/>
            </a:pPr>
            <a:r>
              <a:rPr lang="en-US" sz="1500" dirty="0">
                <a:latin typeface="Leelawadee UI"/>
                <a:cs typeface="Leelawadee UI"/>
              </a:rPr>
              <a:t>Administration of an initial course of antenatal corticosteroids at </a:t>
            </a:r>
            <a:r>
              <a:rPr lang="en-US" sz="1500" b="1" dirty="0">
                <a:latin typeface="Leelawadee UI"/>
                <a:cs typeface="Leelawadee UI"/>
              </a:rPr>
              <a:t>34+0 to 36+6 </a:t>
            </a:r>
            <a:r>
              <a:rPr lang="en-US" sz="1500" dirty="0">
                <a:latin typeface="Leelawadee UI"/>
                <a:cs typeface="Leelawadee UI"/>
              </a:rPr>
              <a:t>weeks of gestation is somewhat controversial; however, there is consensus that </a:t>
            </a:r>
            <a:r>
              <a:rPr lang="en-US" sz="1500" b="1" dirty="0">
                <a:latin typeface="Leelawadee UI"/>
                <a:cs typeface="Leelawadee UI"/>
              </a:rPr>
              <a:t>tocolysis should not be used to delay delivery </a:t>
            </a:r>
            <a:r>
              <a:rPr lang="en-US" sz="1500" dirty="0">
                <a:latin typeface="Leelawadee UI"/>
                <a:cs typeface="Leelawadee UI"/>
              </a:rPr>
              <a:t>for completion of a course of steroids </a:t>
            </a:r>
            <a:r>
              <a:rPr lang="en-US" sz="1500" b="1" dirty="0">
                <a:latin typeface="Leelawadee UI"/>
                <a:cs typeface="Leelawadee UI"/>
              </a:rPr>
              <a:t>at</a:t>
            </a:r>
            <a:r>
              <a:rPr lang="en-US" sz="1500" dirty="0">
                <a:latin typeface="Leelawadee UI"/>
                <a:cs typeface="Leelawadee UI"/>
              </a:rPr>
              <a:t> this gestational age. </a:t>
            </a:r>
            <a:endParaRPr lang="en-US" sz="1500">
              <a:ea typeface="+mn-lt"/>
              <a:cs typeface="+mn-lt"/>
            </a:endParaRPr>
          </a:p>
          <a:p>
            <a:r>
              <a:rPr lang="en-US" sz="1500" b="1" dirty="0">
                <a:latin typeface="Leelawadee UI"/>
                <a:cs typeface="Leelawadee UI"/>
              </a:rPr>
              <a:t>CONTINUATION OF PROGESTERONE SUPPLEMENTATION</a:t>
            </a:r>
            <a:endParaRPr lang="en-US" sz="1500">
              <a:ea typeface="+mn-lt"/>
              <a:cs typeface="+mn-lt"/>
            </a:endParaRPr>
          </a:p>
          <a:p>
            <a:pPr>
              <a:buFont typeface="Courier New" panose="020B0604020202020204" pitchFamily="34" charset="0"/>
              <a:buChar char="o"/>
            </a:pPr>
            <a:r>
              <a:rPr lang="en-US" sz="1500" dirty="0">
                <a:latin typeface="Leelawadee UI"/>
                <a:cs typeface="Leelawadee UI"/>
              </a:rPr>
              <a:t>For women who had been receiving supplemental progesterone to reduce the risk of  PTL because of a history of prior preterm birth or the finding of a sonographic short cervix, we continue their same regimen of progesterone supplementation after resolution of an episode of suspected PTL. We would not newly initiate progesterone supplementation in women who were not candidates for therapy before their episode of PTL.</a:t>
            </a:r>
            <a:endParaRPr lang="en-US" sz="1500" dirty="0">
              <a:ea typeface="+mn-lt"/>
              <a:cs typeface="+mn-lt"/>
            </a:endParaRPr>
          </a:p>
          <a:p>
            <a:endParaRPr lang="en-US" sz="1500" dirty="0">
              <a:cs typeface="Calibri"/>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2115280"/>
            <a:ext cx="8140446" cy="13716"/>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5383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3" y="1131094"/>
            <a:ext cx="8375585" cy="1566988"/>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94D958-06F6-4C3D-BEC4-042C6B8B3CB7}"/>
              </a:ext>
            </a:extLst>
          </p:cNvPr>
          <p:cNvSpPr>
            <a:spLocks noGrp="1"/>
          </p:cNvSpPr>
          <p:nvPr>
            <p:ph type="title"/>
          </p:nvPr>
        </p:nvSpPr>
        <p:spPr>
          <a:xfrm>
            <a:off x="785060" y="1297367"/>
            <a:ext cx="2670189" cy="1234440"/>
          </a:xfrm>
        </p:spPr>
        <p:txBody>
          <a:bodyPr>
            <a:normAutofit/>
          </a:bodyPr>
          <a:lstStyle/>
          <a:p>
            <a:r>
              <a:rPr lang="en-US" sz="3300" b="1" dirty="0">
                <a:solidFill>
                  <a:schemeClr val="accent5">
                    <a:lumMod val="50000"/>
                  </a:schemeClr>
                </a:solidFill>
                <a:ea typeface="+mj-lt"/>
                <a:cs typeface="+mj-lt"/>
              </a:rPr>
              <a:t>Prevention Of PTL: </a:t>
            </a:r>
          </a:p>
          <a:p>
            <a:endParaRPr lang="en-US" sz="3300" b="1" dirty="0">
              <a:solidFill>
                <a:schemeClr val="accent5">
                  <a:lumMod val="50000"/>
                </a:schemeClr>
              </a:solidFill>
              <a:cs typeface="Calibri Light"/>
            </a:endParaRPr>
          </a:p>
        </p:txBody>
      </p:sp>
      <p:sp>
        <p:nvSpPr>
          <p:cNvPr id="3" name="Content Placeholder 2">
            <a:extLst>
              <a:ext uri="{FF2B5EF4-FFF2-40B4-BE49-F238E27FC236}">
                <a16:creationId xmlns:a16="http://schemas.microsoft.com/office/drawing/2014/main" id="{1AE303B8-AD40-4D96-B36D-BDA39210C44A}"/>
              </a:ext>
            </a:extLst>
          </p:cNvPr>
          <p:cNvSpPr>
            <a:spLocks noGrp="1"/>
          </p:cNvSpPr>
          <p:nvPr>
            <p:ph idx="1"/>
          </p:nvPr>
        </p:nvSpPr>
        <p:spPr>
          <a:xfrm>
            <a:off x="4066290" y="1646617"/>
            <a:ext cx="4501977" cy="1393190"/>
          </a:xfrm>
        </p:spPr>
        <p:txBody>
          <a:bodyPr vert="horz" lIns="68580" tIns="34290" rIns="68580" bIns="34290" rtlCol="0" anchor="ctr">
            <a:normAutofit/>
          </a:bodyPr>
          <a:lstStyle/>
          <a:p>
            <a:r>
              <a:rPr lang="en-US" sz="1800" b="1" dirty="0">
                <a:ea typeface="+mn-lt"/>
                <a:cs typeface="+mn-lt"/>
              </a:rPr>
              <a:t>General measures </a:t>
            </a:r>
            <a:r>
              <a:rPr lang="en-US" sz="1800" dirty="0">
                <a:cs typeface="Calibri"/>
              </a:rPr>
              <a:t>: </a:t>
            </a:r>
            <a:r>
              <a:rPr lang="en-US" sz="1800" dirty="0">
                <a:latin typeface="Leelawadee UI"/>
                <a:cs typeface="Leelawadee UI"/>
              </a:rPr>
              <a:t>adequate antenatal care ,risk factor assessment if possible, nutritional interventions(iron/calcium/vit D/zinc/proteins), smoking cessation, bed rest and hydration, community education.</a:t>
            </a:r>
            <a:endParaRPr lang="en-US" sz="1800">
              <a:ea typeface="+mn-lt"/>
              <a:cs typeface="+mn-lt"/>
            </a:endParaRPr>
          </a:p>
          <a:p>
            <a:endParaRPr lang="en-US" sz="1800" dirty="0">
              <a:latin typeface="Leelawadee UI"/>
              <a:cs typeface="Leelawadee UI"/>
            </a:endParaRPr>
          </a:p>
          <a:p>
            <a:endParaRPr lang="en-US" sz="1800" b="1" dirty="0">
              <a:ea typeface="+mn-lt"/>
              <a:cs typeface="+mn-lt"/>
            </a:endParaRPr>
          </a:p>
          <a:p>
            <a:endParaRPr lang="en-US" sz="1800" dirty="0">
              <a:cs typeface="Calibri"/>
            </a:endParaRPr>
          </a:p>
        </p:txBody>
      </p:sp>
      <p:sp>
        <p:nvSpPr>
          <p:cNvPr id="15" name="Rectangle 1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650554"/>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82656" y="1907729"/>
            <a:ext cx="109728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F2A7DA79-7280-4663-B043-4E17F584430B}"/>
              </a:ext>
            </a:extLst>
          </p:cNvPr>
          <p:cNvGraphicFramePr>
            <a:graphicFrameLocks noGrp="1"/>
          </p:cNvGraphicFramePr>
          <p:nvPr/>
        </p:nvGraphicFramePr>
        <p:xfrm>
          <a:off x="416379" y="2645229"/>
          <a:ext cx="8373618" cy="3313576"/>
        </p:xfrm>
        <a:graphic>
          <a:graphicData uri="http://schemas.openxmlformats.org/drawingml/2006/table">
            <a:tbl>
              <a:tblPr firstRow="1" bandRow="1">
                <a:tableStyleId>{3B4B98B0-60AC-42C2-AFA5-B58CD77FA1E5}</a:tableStyleId>
              </a:tblPr>
              <a:tblGrid>
                <a:gridCol w="2764535">
                  <a:extLst>
                    <a:ext uri="{9D8B030D-6E8A-4147-A177-3AD203B41FA5}">
                      <a16:colId xmlns:a16="http://schemas.microsoft.com/office/drawing/2014/main" val="4099287261"/>
                    </a:ext>
                  </a:extLst>
                </a:gridCol>
                <a:gridCol w="2764535">
                  <a:extLst>
                    <a:ext uri="{9D8B030D-6E8A-4147-A177-3AD203B41FA5}">
                      <a16:colId xmlns:a16="http://schemas.microsoft.com/office/drawing/2014/main" val="1268455562"/>
                    </a:ext>
                  </a:extLst>
                </a:gridCol>
                <a:gridCol w="2844548">
                  <a:extLst>
                    <a:ext uri="{9D8B030D-6E8A-4147-A177-3AD203B41FA5}">
                      <a16:colId xmlns:a16="http://schemas.microsoft.com/office/drawing/2014/main" val="1076268240"/>
                    </a:ext>
                  </a:extLst>
                </a:gridCol>
              </a:tblGrid>
              <a:tr h="665964">
                <a:tc>
                  <a:txBody>
                    <a:bodyPr/>
                    <a:lstStyle/>
                    <a:p>
                      <a:pPr algn="ctr" fontAlgn="base"/>
                      <a:r>
                        <a:rPr lang="en-US" sz="2100" dirty="0">
                          <a:effectLst/>
                        </a:rPr>
                        <a:t>Patient population​</a:t>
                      </a:r>
                      <a:endParaRPr lang="en-US" sz="2100" b="0" i="0">
                        <a:solidFill>
                          <a:srgbClr val="000000"/>
                        </a:solidFill>
                        <a:effectLst/>
                      </a:endParaRPr>
                    </a:p>
                  </a:txBody>
                  <a:tcPr marL="49378" marR="49378" marT="24689" marB="24689" anchor="ctr"/>
                </a:tc>
                <a:tc>
                  <a:txBody>
                    <a:bodyPr/>
                    <a:lstStyle/>
                    <a:p>
                      <a:pPr algn="ctr" fontAlgn="base"/>
                      <a:r>
                        <a:rPr lang="en-US" sz="1400" dirty="0">
                          <a:effectLst/>
                        </a:rPr>
                        <a:t>Interventions to be considered​</a:t>
                      </a:r>
                      <a:endParaRPr lang="en-US" sz="1400" b="0" i="0">
                        <a:solidFill>
                          <a:srgbClr val="000000"/>
                        </a:solidFill>
                        <a:effectLst/>
                      </a:endParaRPr>
                    </a:p>
                  </a:txBody>
                  <a:tcPr marL="49378" marR="49378" marT="24689" marB="24689" anchor="ctr"/>
                </a:tc>
                <a:tc>
                  <a:txBody>
                    <a:bodyPr/>
                    <a:lstStyle/>
                    <a:p>
                      <a:pPr algn="just" fontAlgn="base"/>
                      <a:r>
                        <a:rPr lang="en-US" sz="1200" dirty="0">
                          <a:effectLst/>
                        </a:rPr>
                        <a:t>Options in next pregnancy if history-indicated cerclage was not successful (</a:t>
                      </a:r>
                      <a:r>
                        <a:rPr lang="en-US" sz="1200" dirty="0" err="1">
                          <a:effectLst/>
                        </a:rPr>
                        <a:t>ie</a:t>
                      </a:r>
                      <a:r>
                        <a:rPr lang="en-US" sz="1200" dirty="0">
                          <a:effectLst/>
                        </a:rPr>
                        <a:t>, preterm birth &lt;33 weeks)​</a:t>
                      </a:r>
                      <a:endParaRPr lang="en-US" sz="1200" b="0" i="0">
                        <a:solidFill>
                          <a:srgbClr val="000000"/>
                        </a:solidFill>
                        <a:effectLst/>
                      </a:endParaRPr>
                    </a:p>
                  </a:txBody>
                  <a:tcPr marL="49378" marR="49378" marT="24689" marB="24689" anchor="ctr"/>
                </a:tc>
                <a:extLst>
                  <a:ext uri="{0D108BD9-81ED-4DB2-BD59-A6C34878D82A}">
                    <a16:rowId xmlns:a16="http://schemas.microsoft.com/office/drawing/2014/main" val="2649388625"/>
                  </a:ext>
                </a:extLst>
              </a:tr>
              <a:tr h="1169499">
                <a:tc>
                  <a:txBody>
                    <a:bodyPr/>
                    <a:lstStyle/>
                    <a:p>
                      <a:pPr algn="l" fontAlgn="base"/>
                      <a:r>
                        <a:rPr lang="en-US" sz="1400" dirty="0">
                          <a:effectLst/>
                        </a:rPr>
                        <a:t>Women with:​</a:t>
                      </a:r>
                      <a:br>
                        <a:rPr lang="en-US" sz="1400" dirty="0">
                          <a:effectLst/>
                        </a:rPr>
                      </a:br>
                      <a:r>
                        <a:rPr lang="en-US" sz="1400" dirty="0">
                          <a:effectLst/>
                        </a:rPr>
                        <a:t>≥2 consecutive prior second-trimester losses* or​</a:t>
                      </a:r>
                    </a:p>
                    <a:p>
                      <a:pPr algn="l" fontAlgn="base"/>
                      <a:r>
                        <a:rPr lang="en-US" sz="1400" dirty="0">
                          <a:effectLst/>
                        </a:rPr>
                        <a:t>≥3 early (&lt;34 weeks) preterm births​</a:t>
                      </a:r>
                      <a:endParaRPr lang="en-US" sz="1400" b="0" i="0">
                        <a:solidFill>
                          <a:srgbClr val="000000"/>
                        </a:solidFill>
                        <a:effectLst/>
                      </a:endParaRPr>
                    </a:p>
                  </a:txBody>
                  <a:tcPr marL="49378" marR="49378" marT="24689" marB="24689" anchor="ctr"/>
                </a:tc>
                <a:tc>
                  <a:txBody>
                    <a:bodyPr/>
                    <a:lstStyle/>
                    <a:p>
                      <a:pPr algn="l" fontAlgn="base"/>
                      <a:r>
                        <a:rPr lang="en-US" sz="1400" dirty="0">
                          <a:effectLst/>
                        </a:rPr>
                        <a:t>Transvaginal cerclage at 12 to 14 weeks and​</a:t>
                      </a:r>
                    </a:p>
                    <a:p>
                      <a:pPr algn="l" fontAlgn="base"/>
                      <a:r>
                        <a:rPr lang="en-US" sz="1400" dirty="0">
                          <a:effectLst/>
                        </a:rPr>
                        <a:t>Hydroxyprogesterone caproate 250 mg IM weekly from 16 to 36 weeks​</a:t>
                      </a:r>
                      <a:endParaRPr lang="en-US" sz="1400" b="0" i="0">
                        <a:solidFill>
                          <a:srgbClr val="000000"/>
                        </a:solidFill>
                        <a:effectLst/>
                      </a:endParaRPr>
                    </a:p>
                  </a:txBody>
                  <a:tcPr marL="49378" marR="49378" marT="24689" marB="24689" anchor="ctr"/>
                </a:tc>
                <a:tc>
                  <a:txBody>
                    <a:bodyPr/>
                    <a:lstStyle/>
                    <a:p>
                      <a:pPr algn="l" fontAlgn="base"/>
                      <a:r>
                        <a:rPr lang="en-US" sz="1200" dirty="0">
                          <a:effectLst/>
                        </a:rPr>
                        <a:t>Transabdominal cerclage​</a:t>
                      </a:r>
                    </a:p>
                    <a:p>
                      <a:pPr algn="l" fontAlgn="base"/>
                      <a:r>
                        <a:rPr lang="en-US" sz="1200" dirty="0">
                          <a:effectLst/>
                        </a:rPr>
                        <a:t>Hydroxyprogesterone caproate 250 mg IM weekly from 16 to 36 weeks​</a:t>
                      </a:r>
                      <a:endParaRPr lang="en-US" sz="1200" b="0" i="0">
                        <a:solidFill>
                          <a:srgbClr val="000000"/>
                        </a:solidFill>
                        <a:effectLst/>
                      </a:endParaRPr>
                    </a:p>
                  </a:txBody>
                  <a:tcPr marL="49378" marR="49378" marT="24689" marB="24689" anchor="ctr"/>
                </a:tc>
                <a:extLst>
                  <a:ext uri="{0D108BD9-81ED-4DB2-BD59-A6C34878D82A}">
                    <a16:rowId xmlns:a16="http://schemas.microsoft.com/office/drawing/2014/main" val="1604682456"/>
                  </a:ext>
                </a:extLst>
              </a:tr>
              <a:tr h="1478113">
                <a:tc>
                  <a:txBody>
                    <a:bodyPr/>
                    <a:lstStyle/>
                    <a:p>
                      <a:pPr algn="l" fontAlgn="base"/>
                      <a:r>
                        <a:rPr lang="en-US" sz="1400" dirty="0">
                          <a:effectLst/>
                        </a:rPr>
                        <a:t>Women with:​</a:t>
                      </a:r>
                      <a:br>
                        <a:rPr lang="en-US" sz="1400" dirty="0">
                          <a:effectLst/>
                        </a:rPr>
                      </a:br>
                      <a:r>
                        <a:rPr lang="en-US" sz="1400" dirty="0">
                          <a:effectLst/>
                        </a:rPr>
                        <a:t>One prior second-trimester loss* or​</a:t>
                      </a:r>
                    </a:p>
                    <a:p>
                      <a:pPr algn="l" fontAlgn="base"/>
                      <a:r>
                        <a:rPr lang="en-US" sz="1400" dirty="0">
                          <a:effectLst/>
                        </a:rPr>
                        <a:t>One or two preterm births ​</a:t>
                      </a:r>
                      <a:endParaRPr lang="en-US" sz="1400" b="0" i="0">
                        <a:solidFill>
                          <a:srgbClr val="000000"/>
                        </a:solidFill>
                        <a:effectLst/>
                      </a:endParaRPr>
                    </a:p>
                  </a:txBody>
                  <a:tcPr marL="49378" marR="49378" marT="24689" marB="24689" anchor="ctr"/>
                </a:tc>
                <a:tc>
                  <a:txBody>
                    <a:bodyPr/>
                    <a:lstStyle/>
                    <a:p>
                      <a:pPr algn="l" fontAlgn="base"/>
                      <a:r>
                        <a:rPr lang="en-US" sz="1200" dirty="0">
                          <a:effectLst/>
                        </a:rPr>
                        <a:t>Hydroxyprogesterone caproate 250 mg IM weekly from 16 to 36 weeks​</a:t>
                      </a:r>
                    </a:p>
                    <a:p>
                      <a:pPr algn="l" fontAlgn="base"/>
                      <a:r>
                        <a:rPr lang="en-US" sz="1200" dirty="0">
                          <a:effectLst/>
                        </a:rPr>
                        <a:t>Serial measurement of cervical length beginning at 14 to 16 weeks and ending at 24 weeks​</a:t>
                      </a:r>
                    </a:p>
                    <a:p>
                      <a:pPr algn="l" fontAlgn="base"/>
                      <a:r>
                        <a:rPr lang="en-US" sz="1200" dirty="0">
                          <a:effectLst/>
                        </a:rPr>
                        <a:t>If cervical length </a:t>
                      </a:r>
                      <a:r>
                        <a:rPr lang="en-US" sz="1200" u="none" strike="noStrike" dirty="0">
                          <a:effectLst/>
                        </a:rPr>
                        <a:t>≤</a:t>
                      </a:r>
                      <a:r>
                        <a:rPr lang="en-US" sz="1200" dirty="0">
                          <a:effectLst/>
                        </a:rPr>
                        <a:t>25 mm before 24 weeks, place transvaginal cerclage​</a:t>
                      </a:r>
                      <a:endParaRPr lang="en-US" sz="1200" b="0" i="0">
                        <a:solidFill>
                          <a:srgbClr val="000000"/>
                        </a:solidFill>
                        <a:effectLst/>
                      </a:endParaRPr>
                    </a:p>
                  </a:txBody>
                  <a:tcPr marL="49378" marR="49378" marT="24689" marB="24689" anchor="ctr"/>
                </a:tc>
                <a:tc>
                  <a:txBody>
                    <a:bodyPr/>
                    <a:lstStyle/>
                    <a:p>
                      <a:pPr algn="l" fontAlgn="base"/>
                      <a:r>
                        <a:rPr lang="en-US" sz="1200" dirty="0">
                          <a:effectLst/>
                        </a:rPr>
                        <a:t> ​</a:t>
                      </a:r>
                      <a:endParaRPr lang="en-US" sz="1200" b="0" i="0">
                        <a:solidFill>
                          <a:srgbClr val="000000"/>
                        </a:solidFill>
                        <a:effectLst/>
                      </a:endParaRPr>
                    </a:p>
                  </a:txBody>
                  <a:tcPr marL="49378" marR="49378" marT="24689" marB="24689" anchor="ctr"/>
                </a:tc>
                <a:extLst>
                  <a:ext uri="{0D108BD9-81ED-4DB2-BD59-A6C34878D82A}">
                    <a16:rowId xmlns:a16="http://schemas.microsoft.com/office/drawing/2014/main" val="288815941"/>
                  </a:ext>
                </a:extLst>
              </a:tr>
            </a:tbl>
          </a:graphicData>
        </a:graphic>
      </p:graphicFrame>
    </p:spTree>
    <p:extLst>
      <p:ext uri="{BB962C8B-B14F-4D97-AF65-F5344CB8AC3E}">
        <p14:creationId xmlns:p14="http://schemas.microsoft.com/office/powerpoint/2010/main" val="38523984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ble&#10;&#10;Description automatically generated">
            <a:extLst>
              <a:ext uri="{FF2B5EF4-FFF2-40B4-BE49-F238E27FC236}">
                <a16:creationId xmlns:a16="http://schemas.microsoft.com/office/drawing/2014/main" id="{EF8AD39E-6ACB-43ED-B4AC-9E27C0748F07}"/>
              </a:ext>
            </a:extLst>
          </p:cNvPr>
          <p:cNvPicPr>
            <a:picLocks noGrp="1" noChangeAspect="1"/>
          </p:cNvPicPr>
          <p:nvPr>
            <p:ph idx="1"/>
          </p:nvPr>
        </p:nvPicPr>
        <p:blipFill>
          <a:blip r:embed="rId2"/>
          <a:stretch>
            <a:fillRect/>
          </a:stretch>
        </p:blipFill>
        <p:spPr>
          <a:xfrm>
            <a:off x="127205" y="942560"/>
            <a:ext cx="8895941" cy="5002496"/>
          </a:xfrm>
        </p:spPr>
      </p:pic>
    </p:spTree>
    <p:extLst>
      <p:ext uri="{BB962C8B-B14F-4D97-AF65-F5344CB8AC3E}">
        <p14:creationId xmlns:p14="http://schemas.microsoft.com/office/powerpoint/2010/main" val="3691453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13" t="28982" r="33198" b="10791"/>
          <a:stretch/>
        </p:blipFill>
        <p:spPr>
          <a:xfrm>
            <a:off x="0" y="0"/>
            <a:ext cx="9144000" cy="6858000"/>
          </a:xfrm>
          <a:prstGeom prst="rect">
            <a:avLst/>
          </a:prstGeom>
        </p:spPr>
      </p:pic>
    </p:spTree>
    <p:extLst>
      <p:ext uri="{BB962C8B-B14F-4D97-AF65-F5344CB8AC3E}">
        <p14:creationId xmlns:p14="http://schemas.microsoft.com/office/powerpoint/2010/main" val="24764866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ble&#10;&#10;Description automatically generated">
            <a:extLst>
              <a:ext uri="{FF2B5EF4-FFF2-40B4-BE49-F238E27FC236}">
                <a16:creationId xmlns:a16="http://schemas.microsoft.com/office/drawing/2014/main" id="{FA52A25D-2116-4F46-B706-F6CF0F30A6E7}"/>
              </a:ext>
            </a:extLst>
          </p:cNvPr>
          <p:cNvPicPr>
            <a:picLocks noGrp="1" noChangeAspect="1"/>
          </p:cNvPicPr>
          <p:nvPr>
            <p:ph idx="1"/>
          </p:nvPr>
        </p:nvPicPr>
        <p:blipFill>
          <a:blip r:embed="rId2"/>
          <a:stretch>
            <a:fillRect/>
          </a:stretch>
        </p:blipFill>
        <p:spPr>
          <a:xfrm>
            <a:off x="4147" y="945886"/>
            <a:ext cx="9019289" cy="5041503"/>
          </a:xfrm>
        </p:spPr>
      </p:pic>
    </p:spTree>
    <p:extLst>
      <p:ext uri="{BB962C8B-B14F-4D97-AF65-F5344CB8AC3E}">
        <p14:creationId xmlns:p14="http://schemas.microsoft.com/office/powerpoint/2010/main" val="11086211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6A130DDE-557B-4DC5-8344-358B4FCECFAC}"/>
              </a:ext>
            </a:extLst>
          </p:cNvPr>
          <p:cNvPicPr>
            <a:picLocks noGrp="1" noChangeAspect="1"/>
          </p:cNvPicPr>
          <p:nvPr>
            <p:ph idx="1"/>
          </p:nvPr>
        </p:nvPicPr>
        <p:blipFill>
          <a:blip r:embed="rId2"/>
          <a:stretch>
            <a:fillRect/>
          </a:stretch>
        </p:blipFill>
        <p:spPr>
          <a:xfrm>
            <a:off x="120403" y="990984"/>
            <a:ext cx="8849783" cy="4888528"/>
          </a:xfrm>
        </p:spPr>
      </p:pic>
    </p:spTree>
    <p:extLst>
      <p:ext uri="{BB962C8B-B14F-4D97-AF65-F5344CB8AC3E}">
        <p14:creationId xmlns:p14="http://schemas.microsoft.com/office/powerpoint/2010/main" val="4648817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022D4-4EC6-41AD-AA20-531EE62A00E2}"/>
              </a:ext>
            </a:extLst>
          </p:cNvPr>
          <p:cNvSpPr>
            <a:spLocks noGrp="1"/>
          </p:cNvSpPr>
          <p:nvPr>
            <p:ph type="title"/>
          </p:nvPr>
        </p:nvSpPr>
        <p:spPr/>
        <p:txBody>
          <a:bodyPr>
            <a:normAutofit/>
          </a:bodyPr>
          <a:lstStyle/>
          <a:p>
            <a:r>
              <a:rPr lang="en-US" sz="5400" b="1">
                <a:latin typeface="Constantia"/>
                <a:cs typeface="Calibri Light"/>
              </a:rPr>
              <a:t>Refference </a:t>
            </a:r>
          </a:p>
        </p:txBody>
      </p:sp>
      <p:sp>
        <p:nvSpPr>
          <p:cNvPr id="3" name="Content Placeholder 2">
            <a:extLst>
              <a:ext uri="{FF2B5EF4-FFF2-40B4-BE49-F238E27FC236}">
                <a16:creationId xmlns:a16="http://schemas.microsoft.com/office/drawing/2014/main" id="{DCC5C7CA-DE87-47BC-B34C-F57137531D56}"/>
              </a:ext>
            </a:extLst>
          </p:cNvPr>
          <p:cNvSpPr>
            <a:spLocks noGrp="1"/>
          </p:cNvSpPr>
          <p:nvPr>
            <p:ph idx="1"/>
          </p:nvPr>
        </p:nvSpPr>
        <p:spPr/>
        <p:txBody>
          <a:bodyPr vert="horz" lIns="68580" tIns="34290" rIns="68580" bIns="34290" rtlCol="0" anchor="t">
            <a:normAutofit fontScale="70000" lnSpcReduction="20000"/>
          </a:bodyPr>
          <a:lstStyle/>
          <a:p>
            <a:r>
              <a:rPr lang="en-US" dirty="0">
                <a:ea typeface="+mn-lt"/>
                <a:cs typeface="+mn-lt"/>
                <a:hlinkClick r:id="rId2"/>
              </a:rPr>
              <a:t>https://www.uptodate.com/contents/inhibition-of-acute-preterm-labor?search=approach%20to%20twin%20ptl&amp;source=search_result&amp;selectedTitle=5~150&amp;usage_type=default&amp;display_rank=5</a:t>
            </a:r>
            <a:endParaRPr lang="en-US">
              <a:ea typeface="+mn-lt"/>
              <a:cs typeface="+mn-lt"/>
            </a:endParaRPr>
          </a:p>
          <a:p>
            <a:r>
              <a:rPr lang="en-US" dirty="0">
                <a:ea typeface="+mn-lt"/>
                <a:cs typeface="+mn-lt"/>
                <a:hlinkClick r:id="rId3"/>
              </a:rPr>
              <a:t>https://www.uptodate.com/contents/progesterone-supplementation-to-reduce-the-risk-of-spontaneous-preterm-birth?search=approach%20to%20twin%20ptl&amp;topicRef=6761&amp;source=see_link#H14419338</a:t>
            </a:r>
            <a:r>
              <a:rPr lang="en-US" dirty="0">
                <a:ea typeface="+mn-lt"/>
                <a:cs typeface="+mn-lt"/>
              </a:rPr>
              <a:t> </a:t>
            </a:r>
          </a:p>
          <a:p>
            <a:r>
              <a:rPr lang="en-US" dirty="0">
                <a:ea typeface="+mn-lt"/>
                <a:cs typeface="+mn-lt"/>
                <a:hlinkClick r:id="rId4"/>
              </a:rPr>
              <a:t>https://www.uptodate.com/contents/short-cervix-before-24-weeks-screening-and-management-in-singleton-pregnancies?sectionName=Parous%20women%20with%20a%20prior%20spontaneous%20preterm%20singleton%20birth&amp;search=approach%20to%20twin%20ptl&amp;topicRef=6761&amp;anchor=H16023789&amp;source=see_link#H16023789</a:t>
            </a:r>
            <a:r>
              <a:rPr lang="en-US" dirty="0">
                <a:ea typeface="+mn-lt"/>
                <a:cs typeface="+mn-lt"/>
              </a:rPr>
              <a:t> </a:t>
            </a:r>
          </a:p>
          <a:p>
            <a:r>
              <a:rPr lang="en-US" dirty="0">
                <a:ea typeface="+mn-lt"/>
                <a:cs typeface="+mn-lt"/>
                <a:hlinkClick r:id="rId5"/>
              </a:rPr>
              <a:t>https://www.uptodate.com/contents/antenatal-corticosteroid-therapy-for-reduction-of-neonatal-respiratory-morbidity-and-mortality-from-preterm-delivery?search=approach%20to%20twin%20ptl&amp;topicRef=6742&amp;source=related_link#H29</a:t>
            </a:r>
            <a:r>
              <a:rPr lang="en-US" dirty="0">
                <a:ea typeface="+mn-lt"/>
                <a:cs typeface="+mn-lt"/>
              </a:rPr>
              <a:t> </a:t>
            </a:r>
          </a:p>
          <a:p>
            <a:r>
              <a:rPr lang="en-US" dirty="0">
                <a:ea typeface="+mn-lt"/>
                <a:cs typeface="+mn-lt"/>
                <a:hlinkClick r:id="rId6"/>
              </a:rPr>
              <a:t>https://www.uptodate.com/contents/antenatal-corticosteroid-therapy-for-reduction-of-neonatal-respiratory-morbidity-and-mortality-from-preterm-delivery?search=approach%20to%20twin%20ptl&amp;topicRef=6742&amp;source=related_link</a:t>
            </a:r>
            <a:r>
              <a:rPr lang="en-US" dirty="0">
                <a:ea typeface="+mn-lt"/>
                <a:cs typeface="+mn-lt"/>
              </a:rPr>
              <a:t> </a:t>
            </a:r>
          </a:p>
          <a:p>
            <a:r>
              <a:rPr lang="en-US" dirty="0">
                <a:ea typeface="+mn-lt"/>
                <a:cs typeface="+mn-lt"/>
                <a:hlinkClick r:id="rId7"/>
              </a:rPr>
              <a:t>https://www.uptodate.com/contents/preterm-labor-clinical-findings-diagnostic-evaluation-and-initial-treatment?search=approach%20to%20twin%20ptl&amp;topicRef=6742&amp;source=see_link#H1331941715</a:t>
            </a:r>
            <a:r>
              <a:rPr lang="en-US" dirty="0">
                <a:ea typeface="+mn-lt"/>
                <a:cs typeface="+mn-lt"/>
              </a:rPr>
              <a:t> </a:t>
            </a:r>
          </a:p>
        </p:txBody>
      </p:sp>
    </p:spTree>
    <p:extLst>
      <p:ext uri="{BB962C8B-B14F-4D97-AF65-F5344CB8AC3E}">
        <p14:creationId xmlns:p14="http://schemas.microsoft.com/office/powerpoint/2010/main" val="38080635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 logo&#10;&#10;Description automatically generated">
            <a:extLst>
              <a:ext uri="{FF2B5EF4-FFF2-40B4-BE49-F238E27FC236}">
                <a16:creationId xmlns:a16="http://schemas.microsoft.com/office/drawing/2014/main" id="{4DC1F0CB-254A-4AEE-8D9E-E0E8797C63EE}"/>
              </a:ext>
            </a:extLst>
          </p:cNvPr>
          <p:cNvPicPr>
            <a:picLocks noGrp="1" noChangeAspect="1"/>
          </p:cNvPicPr>
          <p:nvPr>
            <p:ph idx="1"/>
          </p:nvPr>
        </p:nvPicPr>
        <p:blipFill>
          <a:blip r:embed="rId2"/>
          <a:stretch>
            <a:fillRect/>
          </a:stretch>
        </p:blipFill>
        <p:spPr>
          <a:xfrm>
            <a:off x="1714500" y="1983647"/>
            <a:ext cx="5715000" cy="2500313"/>
          </a:xfrm>
        </p:spPr>
      </p:pic>
    </p:spTree>
    <p:extLst>
      <p:ext uri="{BB962C8B-B14F-4D97-AF65-F5344CB8AC3E}">
        <p14:creationId xmlns:p14="http://schemas.microsoft.com/office/powerpoint/2010/main" val="37904585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Preterm pre-labor rupture of membranes: Clinical manifestations and diagnosis</a:t>
            </a:r>
            <a:endParaRPr lang="en-US" dirty="0"/>
          </a:p>
        </p:txBody>
      </p:sp>
      <p:sp>
        <p:nvSpPr>
          <p:cNvPr id="3" name="Subtitle 2"/>
          <p:cNvSpPr>
            <a:spLocks noGrp="1"/>
          </p:cNvSpPr>
          <p:nvPr>
            <p:ph type="subTitle" idx="1"/>
          </p:nvPr>
        </p:nvSpPr>
        <p:spPr/>
        <p:txBody>
          <a:bodyPr/>
          <a:lstStyle/>
          <a:p>
            <a:r>
              <a:rPr lang="en-US" dirty="0"/>
              <a:t>Supervised by: Dr. </a:t>
            </a:r>
            <a:r>
              <a:rPr lang="en-US" dirty="0" err="1"/>
              <a:t>Alaa</a:t>
            </a:r>
            <a:r>
              <a:rPr lang="en-US" dirty="0"/>
              <a:t>’ </a:t>
            </a:r>
            <a:r>
              <a:rPr lang="en-US" dirty="0" err="1"/>
              <a:t>Owais</a:t>
            </a:r>
            <a:endParaRPr lang="en-US" dirty="0"/>
          </a:p>
          <a:p>
            <a:r>
              <a:rPr lang="en-US" dirty="0"/>
              <a:t>Prepared by: Mohamad  Al-</a:t>
            </a:r>
            <a:r>
              <a:rPr lang="en-US" dirty="0" err="1"/>
              <a:t>Asrawi</a:t>
            </a:r>
            <a:endParaRPr lang="en-US" dirty="0"/>
          </a:p>
        </p:txBody>
      </p:sp>
    </p:spTree>
    <p:extLst>
      <p:ext uri="{BB962C8B-B14F-4D97-AF65-F5344CB8AC3E}">
        <p14:creationId xmlns:p14="http://schemas.microsoft.com/office/powerpoint/2010/main" val="28725353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Pre-labor rupture of membranes (PROM)</a:t>
            </a:r>
            <a:r>
              <a:rPr lang="en-US" dirty="0"/>
              <a:t> refers to membrane rupture before the onset of uterine contractions (previously known as premature rupture of membranes). </a:t>
            </a:r>
          </a:p>
          <a:p>
            <a:r>
              <a:rPr lang="en-US" b="1" dirty="0"/>
              <a:t>Preterm PROM (PPROM) </a:t>
            </a:r>
            <a:r>
              <a:rPr lang="en-US" dirty="0"/>
              <a:t>refers to PROM before 37+0 weeks of gestation.</a:t>
            </a:r>
          </a:p>
          <a:p>
            <a:r>
              <a:rPr lang="en-US" dirty="0"/>
              <a:t>It is responsible for, or associated with, approximately one-third of preterm births and is the single most common identifiable factor associated with preterm birth.</a:t>
            </a:r>
          </a:p>
        </p:txBody>
      </p:sp>
    </p:spTree>
    <p:extLst>
      <p:ext uri="{BB962C8B-B14F-4D97-AF65-F5344CB8AC3E}">
        <p14:creationId xmlns:p14="http://schemas.microsoft.com/office/powerpoint/2010/main" val="11074969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PREVALENCE</a:t>
            </a:r>
            <a:endParaRPr lang="en-US" dirty="0"/>
          </a:p>
        </p:txBody>
      </p:sp>
      <p:sp>
        <p:nvSpPr>
          <p:cNvPr id="3" name="Content Placeholder 2"/>
          <p:cNvSpPr>
            <a:spLocks noGrp="1"/>
          </p:cNvSpPr>
          <p:nvPr>
            <p:ph idx="1"/>
          </p:nvPr>
        </p:nvSpPr>
        <p:spPr/>
        <p:txBody>
          <a:bodyPr/>
          <a:lstStyle/>
          <a:p>
            <a:r>
              <a:rPr lang="en-US" dirty="0"/>
              <a:t>PPROM occurs in up to </a:t>
            </a:r>
            <a:r>
              <a:rPr lang="en-US" b="1" dirty="0"/>
              <a:t>3 percent of pregnancies</a:t>
            </a:r>
            <a:r>
              <a:rPr lang="en-US" dirty="0"/>
              <a:t>: </a:t>
            </a:r>
          </a:p>
          <a:p>
            <a:pPr marL="0" indent="0">
              <a:buNone/>
            </a:pPr>
            <a:r>
              <a:rPr lang="en-US" dirty="0"/>
              <a:t>-approximately 0.5 percent of pregnancies &lt;27 weeks.</a:t>
            </a:r>
          </a:p>
          <a:p>
            <a:pPr marL="0" indent="0">
              <a:buNone/>
            </a:pPr>
            <a:r>
              <a:rPr lang="en-US" dirty="0"/>
              <a:t>-1 percent of pregnancies 27 to 34 weeks.</a:t>
            </a:r>
          </a:p>
          <a:p>
            <a:pPr marL="0" indent="0">
              <a:buNone/>
            </a:pPr>
            <a:r>
              <a:rPr lang="en-US" dirty="0"/>
              <a:t>- and 1 percent of pregnancies 34 to 37 weeks.</a:t>
            </a:r>
          </a:p>
        </p:txBody>
      </p:sp>
    </p:spTree>
    <p:extLst>
      <p:ext uri="{BB962C8B-B14F-4D97-AF65-F5344CB8AC3E}">
        <p14:creationId xmlns:p14="http://schemas.microsoft.com/office/powerpoint/2010/main" val="2331954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PATHOGENESIS</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pathogenesis of spontaneous membrane rupture is </a:t>
            </a:r>
            <a:r>
              <a:rPr lang="en-US" b="1" dirty="0"/>
              <a:t>not completely understood</a:t>
            </a:r>
            <a:r>
              <a:rPr lang="en-US" dirty="0"/>
              <a:t>. </a:t>
            </a:r>
          </a:p>
          <a:p>
            <a:r>
              <a:rPr lang="en-US" dirty="0"/>
              <a:t>The strength and integrity of fetal membranes derive from </a:t>
            </a:r>
            <a:r>
              <a:rPr lang="en-US" b="1" dirty="0"/>
              <a:t>extracellular membrane proteins</a:t>
            </a:r>
            <a:r>
              <a:rPr lang="en-US" dirty="0"/>
              <a:t>, including collagens, </a:t>
            </a:r>
            <a:r>
              <a:rPr lang="en-US" dirty="0" err="1"/>
              <a:t>fibronectin</a:t>
            </a:r>
            <a:r>
              <a:rPr lang="en-US" dirty="0"/>
              <a:t>, and </a:t>
            </a:r>
            <a:r>
              <a:rPr lang="en-US" dirty="0" err="1"/>
              <a:t>laminin</a:t>
            </a:r>
            <a:r>
              <a:rPr lang="en-US" dirty="0"/>
              <a:t>. </a:t>
            </a:r>
          </a:p>
          <a:p>
            <a:r>
              <a:rPr lang="en-US" b="1" dirty="0"/>
              <a:t>Matrix </a:t>
            </a:r>
            <a:r>
              <a:rPr lang="en-US" b="1" dirty="0" err="1"/>
              <a:t>metalloproteases</a:t>
            </a:r>
            <a:r>
              <a:rPr lang="en-US" b="1" dirty="0"/>
              <a:t> </a:t>
            </a:r>
            <a:r>
              <a:rPr lang="en-US" dirty="0"/>
              <a:t>(MMPs) decrease membrane strength by increasing collagen degradation. Tissue inhibitors of MMPs bind to MMPs and inhibit MMP-associated proteolysis, thereby helping to maintain membrane integrity.</a:t>
            </a:r>
          </a:p>
          <a:p>
            <a:pPr marL="0" indent="0">
              <a:buNone/>
            </a:pPr>
            <a:endParaRPr lang="en-US" b="1" dirty="0"/>
          </a:p>
        </p:txBody>
      </p:sp>
    </p:spTree>
    <p:extLst>
      <p:ext uri="{BB962C8B-B14F-4D97-AF65-F5344CB8AC3E}">
        <p14:creationId xmlns:p14="http://schemas.microsoft.com/office/powerpoint/2010/main" val="34240456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PATHOGENESIS</a:t>
            </a:r>
            <a:endParaRPr lang="en-US" dirty="0"/>
          </a:p>
        </p:txBody>
      </p:sp>
      <p:sp>
        <p:nvSpPr>
          <p:cNvPr id="3" name="Content Placeholder 2"/>
          <p:cNvSpPr>
            <a:spLocks noGrp="1"/>
          </p:cNvSpPr>
          <p:nvPr>
            <p:ph idx="1"/>
          </p:nvPr>
        </p:nvSpPr>
        <p:spPr/>
        <p:txBody>
          <a:bodyPr>
            <a:normAutofit fontScale="92500"/>
          </a:bodyPr>
          <a:lstStyle/>
          <a:p>
            <a:r>
              <a:rPr lang="en-US" dirty="0"/>
              <a:t>A variety of </a:t>
            </a:r>
            <a:r>
              <a:rPr lang="en-US" b="1" dirty="0"/>
              <a:t>pathologic events </a:t>
            </a:r>
            <a:r>
              <a:rPr lang="en-US" dirty="0"/>
              <a:t>(</a:t>
            </a:r>
            <a:r>
              <a:rPr lang="en-US" dirty="0" err="1"/>
              <a:t>eg</a:t>
            </a:r>
            <a:r>
              <a:rPr lang="en-US" dirty="0"/>
              <a:t>, subclinical or overt </a:t>
            </a:r>
            <a:r>
              <a:rPr lang="en-US" u="sng" dirty="0"/>
              <a:t>infection</a:t>
            </a:r>
            <a:r>
              <a:rPr lang="en-US" dirty="0"/>
              <a:t>, </a:t>
            </a:r>
            <a:r>
              <a:rPr lang="en-US" u="sng" dirty="0"/>
              <a:t>inflammation</a:t>
            </a:r>
            <a:r>
              <a:rPr lang="en-US" dirty="0"/>
              <a:t>, </a:t>
            </a:r>
            <a:r>
              <a:rPr lang="en-US" u="sng" dirty="0"/>
              <a:t>mechanical stress</a:t>
            </a:r>
            <a:r>
              <a:rPr lang="en-US" dirty="0"/>
              <a:t>, </a:t>
            </a:r>
            <a:r>
              <a:rPr lang="en-US" u="sng" dirty="0"/>
              <a:t>bleeding</a:t>
            </a:r>
            <a:r>
              <a:rPr lang="en-US" dirty="0"/>
              <a:t>) can </a:t>
            </a:r>
            <a:r>
              <a:rPr lang="en-US" b="1" dirty="0"/>
              <a:t>disrupt this and other homeostatic processes </a:t>
            </a:r>
            <a:r>
              <a:rPr lang="en-US" dirty="0"/>
              <a:t>and initiate a cascade of biochemical changes that culminate in PROM. </a:t>
            </a:r>
          </a:p>
          <a:p>
            <a:r>
              <a:rPr lang="en-US" dirty="0"/>
              <a:t>Although the </a:t>
            </a:r>
            <a:r>
              <a:rPr lang="en-US" b="1" dirty="0"/>
              <a:t>initiating event is not always identifiable</a:t>
            </a:r>
            <a:r>
              <a:rPr lang="en-US" dirty="0"/>
              <a:t>, it is likely that all pathways lead to a final common pathway ending in membrane rupture. </a:t>
            </a:r>
          </a:p>
          <a:p>
            <a:endParaRPr lang="en-US" dirty="0"/>
          </a:p>
        </p:txBody>
      </p:sp>
    </p:spTree>
    <p:extLst>
      <p:ext uri="{BB962C8B-B14F-4D97-AF65-F5344CB8AC3E}">
        <p14:creationId xmlns:p14="http://schemas.microsoft.com/office/powerpoint/2010/main" val="32764747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RISK FACTORS</a:t>
            </a:r>
            <a:endParaRPr lang="en-US" dirty="0"/>
          </a:p>
        </p:txBody>
      </p:sp>
      <p:sp>
        <p:nvSpPr>
          <p:cNvPr id="3" name="Content Placeholder 2"/>
          <p:cNvSpPr>
            <a:spLocks noGrp="1"/>
          </p:cNvSpPr>
          <p:nvPr>
            <p:ph idx="1"/>
          </p:nvPr>
        </p:nvSpPr>
        <p:spPr/>
        <p:txBody>
          <a:bodyPr/>
          <a:lstStyle/>
          <a:p>
            <a:r>
              <a:rPr lang="en-US" dirty="0"/>
              <a:t>Maternal physiologic, genetic, and environmental factors likely predispose to development of PPROM in many cases. These risk factors are </a:t>
            </a:r>
            <a:r>
              <a:rPr lang="en-US" b="1" dirty="0"/>
              <a:t>similar to those for preterm labor</a:t>
            </a:r>
            <a:r>
              <a:rPr lang="en-US" dirty="0"/>
              <a:t>, but </a:t>
            </a:r>
            <a:r>
              <a:rPr lang="en-US" b="1" dirty="0"/>
              <a:t>most patients have no identifiable risk factors</a:t>
            </a:r>
            <a:r>
              <a:rPr lang="en-US" dirty="0"/>
              <a:t>.</a:t>
            </a:r>
          </a:p>
        </p:txBody>
      </p:sp>
    </p:spTree>
    <p:extLst>
      <p:ext uri="{BB962C8B-B14F-4D97-AF65-F5344CB8AC3E}">
        <p14:creationId xmlns:p14="http://schemas.microsoft.com/office/powerpoint/2010/main" val="910925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96" t="27522" r="33455" b="5435"/>
          <a:stretch/>
        </p:blipFill>
        <p:spPr>
          <a:xfrm>
            <a:off x="0" y="0"/>
            <a:ext cx="9144000" cy="6858000"/>
          </a:xfrm>
          <a:prstGeom prst="rect">
            <a:avLst/>
          </a:prstGeom>
        </p:spPr>
      </p:pic>
    </p:spTree>
    <p:extLst>
      <p:ext uri="{BB962C8B-B14F-4D97-AF65-F5344CB8AC3E}">
        <p14:creationId xmlns:p14="http://schemas.microsoft.com/office/powerpoint/2010/main" val="1641505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RISK FACTORS</a:t>
            </a:r>
            <a:endParaRPr lang="en-US" dirty="0"/>
          </a:p>
        </p:txBody>
      </p:sp>
      <p:sp>
        <p:nvSpPr>
          <p:cNvPr id="3" name="Content Placeholder 2"/>
          <p:cNvSpPr>
            <a:spLocks noGrp="1"/>
          </p:cNvSpPr>
          <p:nvPr>
            <p:ph idx="1"/>
          </p:nvPr>
        </p:nvSpPr>
        <p:spPr/>
        <p:txBody>
          <a:bodyPr>
            <a:noAutofit/>
          </a:bodyPr>
          <a:lstStyle/>
          <a:p>
            <a:r>
              <a:rPr lang="en-US" sz="1800" b="1" dirty="0"/>
              <a:t>Genital tract infection</a:t>
            </a:r>
            <a:r>
              <a:rPr lang="en-US" sz="1800" dirty="0"/>
              <a:t> – Genital tract infection is the </a:t>
            </a:r>
            <a:r>
              <a:rPr lang="en-US" sz="1800" b="1" dirty="0"/>
              <a:t>single most common identifiable risk factor </a:t>
            </a:r>
            <a:r>
              <a:rPr lang="en-US" sz="1800" dirty="0"/>
              <a:t>for PPROM. </a:t>
            </a:r>
          </a:p>
          <a:p>
            <a:pPr marL="0" indent="0">
              <a:buNone/>
            </a:pPr>
            <a:r>
              <a:rPr lang="en-US" sz="1800" dirty="0"/>
              <a:t>Three lines of epidemiologic evidence strongly support this association: </a:t>
            </a:r>
          </a:p>
          <a:p>
            <a:pPr marL="514350" indent="-514350">
              <a:buAutoNum type="arabicParenBoth"/>
            </a:pPr>
            <a:r>
              <a:rPr lang="en-US" sz="1800" dirty="0"/>
              <a:t>women with PPROM are significantly more likely than women with intact membranes to have pathogenic microorganisms in the amniotic fluid, </a:t>
            </a:r>
          </a:p>
          <a:p>
            <a:pPr marL="514350" indent="-514350">
              <a:buAutoNum type="arabicParenBoth"/>
            </a:pPr>
            <a:r>
              <a:rPr lang="en-US" sz="1800" dirty="0"/>
              <a:t>women with PPROM have a significantly higher rate of histologic </a:t>
            </a:r>
            <a:r>
              <a:rPr lang="en-US" sz="1800" dirty="0" err="1"/>
              <a:t>chorioamnionitis</a:t>
            </a:r>
            <a:r>
              <a:rPr lang="en-US" sz="1800" dirty="0"/>
              <a:t> than those who deliver preterm without PPROM, </a:t>
            </a:r>
          </a:p>
          <a:p>
            <a:pPr marL="514350" indent="-514350">
              <a:buAutoNum type="arabicParenBoth"/>
            </a:pPr>
            <a:r>
              <a:rPr lang="en-US" sz="1800" dirty="0"/>
              <a:t>and the frequency of PPROM is significantly higher in women with certain lower genital tract infections (particularly bacterial </a:t>
            </a:r>
            <a:r>
              <a:rPr lang="en-US" sz="1800" dirty="0" err="1"/>
              <a:t>vaginosis</a:t>
            </a:r>
            <a:r>
              <a:rPr lang="en-US" sz="1800" dirty="0"/>
              <a:t>) than in uninfected women.</a:t>
            </a:r>
            <a:endParaRPr lang="en-US" sz="1800" b="1" dirty="0"/>
          </a:p>
          <a:p>
            <a:pPr marL="0" indent="0">
              <a:buNone/>
            </a:pPr>
            <a:r>
              <a:rPr lang="en-US" sz="1800" dirty="0"/>
              <a:t>-Many of the microorganisms that colonize the lower genital tract have the capacity to produce </a:t>
            </a:r>
            <a:r>
              <a:rPr lang="en-US" sz="1800" b="1" dirty="0"/>
              <a:t>phospholipases</a:t>
            </a:r>
            <a:r>
              <a:rPr lang="en-US" sz="1800" dirty="0"/>
              <a:t>, which can stimulate the production of </a:t>
            </a:r>
            <a:r>
              <a:rPr lang="en-US" sz="1800" b="1" dirty="0"/>
              <a:t>prostaglandins</a:t>
            </a:r>
            <a:r>
              <a:rPr lang="en-US" sz="1800" dirty="0"/>
              <a:t> and thereby lead to the onset of uterine contractions. In addition, the host's immune response to bacterial invasion of the </a:t>
            </a:r>
            <a:r>
              <a:rPr lang="en-US" sz="1800" dirty="0" err="1"/>
              <a:t>endocervix</a:t>
            </a:r>
            <a:r>
              <a:rPr lang="en-US" sz="1800" dirty="0"/>
              <a:t> and/or fetal membranes leads to the production of </a:t>
            </a:r>
            <a:r>
              <a:rPr lang="en-US" sz="1800" b="1" dirty="0"/>
              <a:t>multiple inflammatory mediators </a:t>
            </a:r>
            <a:r>
              <a:rPr lang="en-US" sz="1800" dirty="0"/>
              <a:t>that can cause localized weakening of the fetal membranes and result in PPROM. </a:t>
            </a:r>
          </a:p>
        </p:txBody>
      </p:sp>
    </p:spTree>
    <p:extLst>
      <p:ext uri="{BB962C8B-B14F-4D97-AF65-F5344CB8AC3E}">
        <p14:creationId xmlns:p14="http://schemas.microsoft.com/office/powerpoint/2010/main" val="8028089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RISK FACTORS</a:t>
            </a:r>
            <a:endParaRPr lang="en-US" dirty="0"/>
          </a:p>
        </p:txBody>
      </p:sp>
      <p:sp>
        <p:nvSpPr>
          <p:cNvPr id="3" name="Content Placeholder 2"/>
          <p:cNvSpPr>
            <a:spLocks noGrp="1"/>
          </p:cNvSpPr>
          <p:nvPr>
            <p:ph idx="1"/>
          </p:nvPr>
        </p:nvSpPr>
        <p:spPr/>
        <p:txBody>
          <a:bodyPr>
            <a:normAutofit fontScale="47500" lnSpcReduction="20000"/>
          </a:bodyPr>
          <a:lstStyle/>
          <a:p>
            <a:r>
              <a:rPr lang="en-US" sz="4400" b="1" dirty="0"/>
              <a:t>Previous PPROM</a:t>
            </a:r>
            <a:r>
              <a:rPr lang="en-US" sz="4400" dirty="0"/>
              <a:t>: women with a history of PPROM leading to preterm birth had a </a:t>
            </a:r>
            <a:r>
              <a:rPr lang="en-US" sz="4400" b="1" dirty="0"/>
              <a:t>threefold higher frequency </a:t>
            </a:r>
            <a:r>
              <a:rPr lang="en-US" sz="4400" dirty="0"/>
              <a:t>of PPROM in a subsequent pregnancy compared with women with no such history. Some sources have reported recurrence rates as high as 32 percent.</a:t>
            </a:r>
          </a:p>
          <a:p>
            <a:endParaRPr lang="en-US" sz="4400" dirty="0"/>
          </a:p>
          <a:p>
            <a:endParaRPr lang="en-US" sz="4400" dirty="0"/>
          </a:p>
          <a:p>
            <a:r>
              <a:rPr lang="en-US" sz="4400" b="1" dirty="0"/>
              <a:t>Antepartum bleeding</a:t>
            </a:r>
            <a:r>
              <a:rPr lang="en-US" sz="4400" dirty="0"/>
              <a:t> – First trimester vaginal bleeding is associated with a small but statistically significant increase in the risk of. Antepartum bleeding in more than one trimester increases the risk of PPROM </a:t>
            </a:r>
            <a:r>
              <a:rPr lang="en-US" sz="4400" b="1" dirty="0"/>
              <a:t>three- to sevenfold.</a:t>
            </a:r>
            <a:r>
              <a:rPr lang="en-US" sz="4400" dirty="0"/>
              <a:t> </a:t>
            </a:r>
          </a:p>
          <a:p>
            <a:pPr marL="0" indent="0">
              <a:buNone/>
            </a:pPr>
            <a:r>
              <a:rPr lang="en-US" sz="4400" dirty="0"/>
              <a:t>-The development of PPROM in the setting of bleeding from </a:t>
            </a:r>
            <a:r>
              <a:rPr lang="en-US" sz="4400" dirty="0">
                <a:solidFill>
                  <a:srgbClr val="FF0000"/>
                </a:solidFill>
              </a:rPr>
              <a:t>abruption</a:t>
            </a:r>
            <a:r>
              <a:rPr lang="en-US" sz="4400" dirty="0"/>
              <a:t> may be related to the high </a:t>
            </a:r>
            <a:r>
              <a:rPr lang="en-US" sz="4400" dirty="0" err="1"/>
              <a:t>decidual</a:t>
            </a:r>
            <a:r>
              <a:rPr lang="en-US" sz="4400" dirty="0"/>
              <a:t> concentration of tissue factor (also known as factor III). In addition to its hemostatic properties, </a:t>
            </a:r>
            <a:r>
              <a:rPr lang="en-US" sz="4400" u="sng" dirty="0"/>
              <a:t>thrombin</a:t>
            </a:r>
            <a:r>
              <a:rPr lang="en-US" sz="4400" dirty="0"/>
              <a:t> up-regulate the expression of proteases such as </a:t>
            </a:r>
            <a:r>
              <a:rPr lang="en-US" sz="4400" u="sng" dirty="0"/>
              <a:t>matrix </a:t>
            </a:r>
            <a:r>
              <a:rPr lang="en-US" sz="4400" u="sng" dirty="0" err="1"/>
              <a:t>metalloproteases</a:t>
            </a:r>
            <a:r>
              <a:rPr lang="en-US" sz="4400" dirty="0"/>
              <a:t>, which degrade membranes.</a:t>
            </a:r>
          </a:p>
          <a:p>
            <a:pPr marL="0" indent="0">
              <a:buNone/>
            </a:pPr>
            <a:endParaRPr lang="en-US" sz="4400" dirty="0"/>
          </a:p>
          <a:p>
            <a:endParaRPr lang="en-US" dirty="0"/>
          </a:p>
          <a:p>
            <a:endParaRPr lang="en-US" dirty="0"/>
          </a:p>
        </p:txBody>
      </p:sp>
    </p:spTree>
    <p:extLst>
      <p:ext uri="{BB962C8B-B14F-4D97-AF65-F5344CB8AC3E}">
        <p14:creationId xmlns:p14="http://schemas.microsoft.com/office/powerpoint/2010/main" val="30401224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RISK FACTORS</a:t>
            </a:r>
            <a:endParaRPr lang="en-US" dirty="0"/>
          </a:p>
        </p:txBody>
      </p:sp>
      <p:sp>
        <p:nvSpPr>
          <p:cNvPr id="3" name="Content Placeholder 2"/>
          <p:cNvSpPr>
            <a:spLocks noGrp="1"/>
          </p:cNvSpPr>
          <p:nvPr>
            <p:ph idx="1"/>
          </p:nvPr>
        </p:nvSpPr>
        <p:spPr/>
        <p:txBody>
          <a:bodyPr>
            <a:normAutofit/>
          </a:bodyPr>
          <a:lstStyle/>
          <a:p>
            <a:r>
              <a:rPr lang="en-US" sz="2400" b="1" dirty="0"/>
              <a:t>Cigarette smoking</a:t>
            </a:r>
            <a:r>
              <a:rPr lang="en-US" sz="2400" dirty="0"/>
              <a:t> – The risk of PPROM among smokers is increased </a:t>
            </a:r>
            <a:r>
              <a:rPr lang="en-US" sz="2400" b="1" dirty="0"/>
              <a:t>two- to fourfold</a:t>
            </a:r>
            <a:r>
              <a:rPr lang="en-US" sz="2400" dirty="0"/>
              <a:t> compared with nonsmokers. The mechanism for the association is unclear.</a:t>
            </a:r>
          </a:p>
          <a:p>
            <a:r>
              <a:rPr lang="en-US" sz="2400" dirty="0"/>
              <a:t>In addition, </a:t>
            </a:r>
            <a:r>
              <a:rPr lang="en-US" sz="2400" b="1" dirty="0" err="1"/>
              <a:t>polyhydramnios</a:t>
            </a:r>
            <a:r>
              <a:rPr lang="en-US" sz="2400" dirty="0"/>
              <a:t> and </a:t>
            </a:r>
            <a:r>
              <a:rPr lang="en-US" sz="2400" b="1" dirty="0"/>
              <a:t>acute trauma</a:t>
            </a:r>
            <a:r>
              <a:rPr lang="en-US" sz="2400" dirty="0"/>
              <a:t>, as well as </a:t>
            </a:r>
            <a:r>
              <a:rPr lang="en-US" sz="2400" b="1" dirty="0"/>
              <a:t>several genetic polymorphisms</a:t>
            </a:r>
            <a:r>
              <a:rPr lang="en-US" sz="2400" dirty="0"/>
              <a:t> of genes related to infection, inflammation, and collagen degradation, have been identified as potential risk factors for PPROM.</a:t>
            </a:r>
          </a:p>
          <a:p>
            <a:endParaRPr lang="en-US" sz="4400" dirty="0"/>
          </a:p>
          <a:p>
            <a:endParaRPr lang="en-US" dirty="0"/>
          </a:p>
          <a:p>
            <a:endParaRPr lang="en-US" dirty="0"/>
          </a:p>
        </p:txBody>
      </p:sp>
    </p:spTree>
    <p:extLst>
      <p:ext uri="{BB962C8B-B14F-4D97-AF65-F5344CB8AC3E}">
        <p14:creationId xmlns:p14="http://schemas.microsoft.com/office/powerpoint/2010/main" val="22827969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FINDINGS</a:t>
            </a:r>
            <a:endParaRPr lang="en-US" dirty="0"/>
          </a:p>
        </p:txBody>
      </p:sp>
      <p:sp>
        <p:nvSpPr>
          <p:cNvPr id="3" name="Content Placeholder 2"/>
          <p:cNvSpPr>
            <a:spLocks noGrp="1"/>
          </p:cNvSpPr>
          <p:nvPr>
            <p:ph idx="1"/>
          </p:nvPr>
        </p:nvSpPr>
        <p:spPr/>
        <p:txBody>
          <a:bodyPr/>
          <a:lstStyle/>
          <a:p>
            <a:r>
              <a:rPr lang="en-US" b="1" dirty="0"/>
              <a:t>Patient presentation</a:t>
            </a:r>
            <a:r>
              <a:rPr lang="en-US" dirty="0"/>
              <a:t> — The classic clinical presentation of PPROM is a </a:t>
            </a:r>
            <a:r>
              <a:rPr lang="en-US" b="1" dirty="0"/>
              <a:t>sudden "gush" of clear or pale yellow fluid </a:t>
            </a:r>
            <a:r>
              <a:rPr lang="en-US" dirty="0"/>
              <a:t>from the vagina, which soaks through clothes. However, </a:t>
            </a:r>
            <a:r>
              <a:rPr lang="en-US" u="sng" dirty="0"/>
              <a:t>there may not be a gush</a:t>
            </a:r>
            <a:r>
              <a:rPr lang="en-US" dirty="0"/>
              <a:t>. Many women describe leaking only small amounts of fluid either </a:t>
            </a:r>
            <a:r>
              <a:rPr lang="en-US" u="sng" dirty="0"/>
              <a:t>continuously or intermittently</a:t>
            </a:r>
            <a:r>
              <a:rPr lang="en-US" dirty="0"/>
              <a:t>, and some just describe a </a:t>
            </a:r>
            <a:r>
              <a:rPr lang="en-US" u="sng" dirty="0"/>
              <a:t>sensation of abnormal wetness </a:t>
            </a:r>
            <a:r>
              <a:rPr lang="en-US" dirty="0"/>
              <a:t>of the vagina or perineum.</a:t>
            </a:r>
          </a:p>
        </p:txBody>
      </p:sp>
    </p:spTree>
    <p:extLst>
      <p:ext uri="{BB962C8B-B14F-4D97-AF65-F5344CB8AC3E}">
        <p14:creationId xmlns:p14="http://schemas.microsoft.com/office/powerpoint/2010/main" val="37387204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FINDINGS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Physical examination</a:t>
            </a:r>
            <a:r>
              <a:rPr lang="en-US" dirty="0"/>
              <a:t> — For women who are not in active labor, examination of the cervix and vagina should be performed </a:t>
            </a:r>
            <a:r>
              <a:rPr lang="en-US" b="1" i="1" dirty="0"/>
              <a:t>using a sterile speculum</a:t>
            </a:r>
            <a:r>
              <a:rPr lang="en-US" dirty="0"/>
              <a:t>. </a:t>
            </a:r>
          </a:p>
          <a:p>
            <a:pPr marL="0" indent="0">
              <a:buNone/>
            </a:pPr>
            <a:r>
              <a:rPr lang="en-US" b="1" u="sng" dirty="0">
                <a:solidFill>
                  <a:srgbClr val="FF0000"/>
                </a:solidFill>
              </a:rPr>
              <a:t>-</a:t>
            </a:r>
            <a:r>
              <a:rPr lang="en-US" b="1" dirty="0">
                <a:solidFill>
                  <a:srgbClr val="FF0000"/>
                </a:solidFill>
              </a:rPr>
              <a:t>Digital examination should be avoided</a:t>
            </a:r>
            <a:r>
              <a:rPr lang="en-US" b="1" dirty="0"/>
              <a:t> </a:t>
            </a:r>
            <a:r>
              <a:rPr lang="en-US" dirty="0"/>
              <a:t>because it may </a:t>
            </a:r>
            <a:r>
              <a:rPr lang="en-US" u="sng" dirty="0"/>
              <a:t>decrease the latency period</a:t>
            </a:r>
            <a:r>
              <a:rPr lang="en-US" dirty="0"/>
              <a:t> (</a:t>
            </a:r>
            <a:r>
              <a:rPr lang="en-US" dirty="0" err="1"/>
              <a:t>ie</a:t>
            </a:r>
            <a:r>
              <a:rPr lang="en-US" dirty="0"/>
              <a:t>, time from PROM to delivery) and </a:t>
            </a:r>
            <a:r>
              <a:rPr lang="en-US" u="sng" dirty="0"/>
              <a:t>increase the risk of intrauterine infection</a:t>
            </a:r>
          </a:p>
          <a:p>
            <a:r>
              <a:rPr lang="en-US" dirty="0"/>
              <a:t>Direct observation of amniotic fluid </a:t>
            </a:r>
            <a:r>
              <a:rPr lang="en-US" b="1" dirty="0"/>
              <a:t>leaking</a:t>
            </a:r>
            <a:r>
              <a:rPr lang="en-US" dirty="0"/>
              <a:t> from the cervical </a:t>
            </a:r>
            <a:r>
              <a:rPr lang="en-US" dirty="0" err="1"/>
              <a:t>os</a:t>
            </a:r>
            <a:r>
              <a:rPr lang="en-US" dirty="0"/>
              <a:t> and </a:t>
            </a:r>
            <a:r>
              <a:rPr lang="en-US" b="1" dirty="0"/>
              <a:t>pooling</a:t>
            </a:r>
            <a:r>
              <a:rPr lang="en-US" dirty="0"/>
              <a:t> in the vaginal vault is pathognomonic of PPROM. If amniotic fluid is not immediately visible, the woman can be asked to push on her fundus, </a:t>
            </a:r>
            <a:r>
              <a:rPr lang="en-US" dirty="0" err="1"/>
              <a:t>Valsalva</a:t>
            </a:r>
            <a:r>
              <a:rPr lang="en-US" dirty="0"/>
              <a:t>, or cough to </a:t>
            </a:r>
            <a:r>
              <a:rPr lang="en-US" u="sng" dirty="0"/>
              <a:t>provoke leakage of amniotic fluid</a:t>
            </a:r>
            <a:r>
              <a:rPr lang="en-US" dirty="0"/>
              <a:t> from the cervical </a:t>
            </a:r>
            <a:r>
              <a:rPr lang="en-US" dirty="0" err="1"/>
              <a:t>os</a:t>
            </a:r>
            <a:r>
              <a:rPr lang="en-US" dirty="0"/>
              <a:t>.</a:t>
            </a:r>
          </a:p>
          <a:p>
            <a:r>
              <a:rPr lang="en-US" dirty="0"/>
              <a:t>The cervix may appear dilated and/or effaced, and rarely, prolapse of a fetal part or the umbilical cord may be observed.</a:t>
            </a:r>
          </a:p>
          <a:p>
            <a:pPr marL="0" indent="0">
              <a:buNone/>
            </a:pPr>
            <a:endParaRPr lang="en-US" dirty="0"/>
          </a:p>
        </p:txBody>
      </p:sp>
    </p:spTree>
    <p:extLst>
      <p:ext uri="{BB962C8B-B14F-4D97-AF65-F5344CB8AC3E}">
        <p14:creationId xmlns:p14="http://schemas.microsoft.com/office/powerpoint/2010/main" val="16316502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FINDINGS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a:t>Ultrasonography</a:t>
            </a:r>
            <a:r>
              <a:rPr lang="en-US" dirty="0"/>
              <a:t> — Many, if not most, patients have </a:t>
            </a:r>
            <a:r>
              <a:rPr lang="en-US" u="sng" dirty="0" err="1"/>
              <a:t>oligohydramnios</a:t>
            </a:r>
            <a:r>
              <a:rPr lang="en-US" dirty="0"/>
              <a:t>. Criteria for </a:t>
            </a:r>
            <a:r>
              <a:rPr lang="en-US" dirty="0" err="1"/>
              <a:t>oligohydramnios</a:t>
            </a:r>
            <a:r>
              <a:rPr lang="en-US" dirty="0"/>
              <a:t> can be defined as maximum vertical pocket (</a:t>
            </a:r>
            <a:r>
              <a:rPr lang="en-US" b="1" dirty="0"/>
              <a:t>MVP</a:t>
            </a:r>
            <a:r>
              <a:rPr lang="en-US" dirty="0"/>
              <a:t>) of amniotic fluid &lt;2 cm in depth or an amniotic fluid index (</a:t>
            </a:r>
            <a:r>
              <a:rPr lang="en-US" b="1" dirty="0"/>
              <a:t>AFI</a:t>
            </a:r>
            <a:r>
              <a:rPr lang="en-US" dirty="0"/>
              <a:t>) ≤5 cm. In a prospective study of 290 singleton pregnancies with PPROM at 24 to 34 weeks of gestation, 67 percent had AFI &lt;5 cm, and 47 percent had an MVP &lt;2 cm.</a:t>
            </a:r>
          </a:p>
          <a:p>
            <a:r>
              <a:rPr lang="en-US" b="1" dirty="0"/>
              <a:t>Laboratory</a:t>
            </a:r>
            <a:r>
              <a:rPr lang="en-US" dirty="0"/>
              <a:t> — Hematology and chemistry tests are </a:t>
            </a:r>
            <a:r>
              <a:rPr lang="en-US" u="sng" dirty="0"/>
              <a:t>normal</a:t>
            </a:r>
            <a:r>
              <a:rPr lang="en-US" dirty="0"/>
              <a:t> in the absence of infection or other complications of pregnancy.</a:t>
            </a:r>
          </a:p>
          <a:p>
            <a:endParaRPr lang="en-US" dirty="0"/>
          </a:p>
        </p:txBody>
      </p:sp>
    </p:spTree>
    <p:extLst>
      <p:ext uri="{BB962C8B-B14F-4D97-AF65-F5344CB8AC3E}">
        <p14:creationId xmlns:p14="http://schemas.microsoft.com/office/powerpoint/2010/main" val="20911645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DIAGNOSTIC EVALUATION AND DIAGNOSIS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Our approach</a:t>
            </a:r>
            <a:r>
              <a:rPr lang="en-US" dirty="0"/>
              <a:t> — In many, if not most, patients, we base the diagnosis of PPROM on characteristic findings on both </a:t>
            </a:r>
            <a:r>
              <a:rPr lang="en-US" b="1" dirty="0">
                <a:solidFill>
                  <a:srgbClr val="FF0000"/>
                </a:solidFill>
              </a:rPr>
              <a:t>history and physical examination</a:t>
            </a:r>
            <a:r>
              <a:rPr lang="en-US" dirty="0"/>
              <a:t>: a woman presents with a history of leaking fluid, and on sterile speculum examination, pooling of amniotic fluid in the posterior vaginal vault is observed</a:t>
            </a:r>
            <a:r>
              <a:rPr lang="en-US" b="1" dirty="0"/>
              <a:t>. Pooling is the gold standard for diagnosis.</a:t>
            </a:r>
            <a:r>
              <a:rPr lang="en-US" dirty="0"/>
              <a:t> If pooling is not observed, asking the patient to press on her fundus, cough, and bear down can enhance flow of amniotic fluid from the cervical </a:t>
            </a:r>
            <a:r>
              <a:rPr lang="en-US" dirty="0" err="1"/>
              <a:t>os</a:t>
            </a:r>
            <a:r>
              <a:rPr lang="en-US" dirty="0"/>
              <a:t> and confirm the diagnosis.</a:t>
            </a:r>
          </a:p>
          <a:p>
            <a:r>
              <a:rPr lang="en-US" b="1" dirty="0"/>
              <a:t>If pooling is still not seen</a:t>
            </a:r>
            <a:r>
              <a:rPr lang="en-US" dirty="0"/>
              <a:t>, the author performs an </a:t>
            </a:r>
            <a:r>
              <a:rPr lang="en-US" b="1" dirty="0"/>
              <a:t>ultrasound</a:t>
            </a:r>
            <a:r>
              <a:rPr lang="en-US" dirty="0"/>
              <a:t> examination to assess amniotic fluid volume.</a:t>
            </a:r>
          </a:p>
        </p:txBody>
      </p:sp>
    </p:spTree>
    <p:extLst>
      <p:ext uri="{BB962C8B-B14F-4D97-AF65-F5344CB8AC3E}">
        <p14:creationId xmlns:p14="http://schemas.microsoft.com/office/powerpoint/2010/main" val="28207054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DIAGNOSTIC EVALUATION AND DIAGNOSIS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4000" b="1" dirty="0"/>
              <a:t>Ultrasound examination: </a:t>
            </a:r>
          </a:p>
          <a:p>
            <a:r>
              <a:rPr lang="en-US" b="1" dirty="0" err="1"/>
              <a:t>Oligohydramnios</a:t>
            </a:r>
            <a:r>
              <a:rPr lang="en-US" dirty="0"/>
              <a:t> (</a:t>
            </a:r>
            <a:r>
              <a:rPr lang="en-US" dirty="0" err="1"/>
              <a:t>eg</a:t>
            </a:r>
            <a:r>
              <a:rPr lang="en-US" dirty="0"/>
              <a:t>, by amniotic fluid index [AFI] ≤5 cm, maximum vertical pocket [MVP] &lt;2 cm, or subjective impression) is presumptive evidence of PROM, so </a:t>
            </a:r>
            <a:r>
              <a:rPr lang="en-US" b="1" dirty="0"/>
              <a:t>no additional diagnostic testing is performed.</a:t>
            </a:r>
          </a:p>
          <a:p>
            <a:r>
              <a:rPr lang="en-US" dirty="0"/>
              <a:t>If the amniotic fluid volume is </a:t>
            </a:r>
            <a:r>
              <a:rPr lang="en-US" b="1" dirty="0"/>
              <a:t>low normal </a:t>
            </a:r>
            <a:r>
              <a:rPr lang="en-US" dirty="0"/>
              <a:t>(</a:t>
            </a:r>
            <a:r>
              <a:rPr lang="en-US" dirty="0" err="1"/>
              <a:t>eg</a:t>
            </a:r>
            <a:r>
              <a:rPr lang="en-US" dirty="0"/>
              <a:t>, by AFI 6 or 7 cm or subjective impression), the author </a:t>
            </a:r>
            <a:r>
              <a:rPr lang="en-US" b="1" dirty="0"/>
              <a:t>orders one of the commercial tests for detecting amniotic fluid</a:t>
            </a:r>
            <a:r>
              <a:rPr lang="en-US" dirty="0"/>
              <a:t> and uses the result to confirm or exclude the diagnosis of PROM.</a:t>
            </a:r>
          </a:p>
          <a:p>
            <a:r>
              <a:rPr lang="en-US" dirty="0"/>
              <a:t>If the amniotic fluid volume is </a:t>
            </a:r>
            <a:r>
              <a:rPr lang="en-US" b="1" dirty="0"/>
              <a:t>normal</a:t>
            </a:r>
            <a:r>
              <a:rPr lang="en-US" dirty="0"/>
              <a:t> (</a:t>
            </a:r>
            <a:r>
              <a:rPr lang="en-US" dirty="0" err="1"/>
              <a:t>eg</a:t>
            </a:r>
            <a:r>
              <a:rPr lang="en-US" dirty="0"/>
              <a:t>, by AFI &gt;7 cm or subjective impression) or </a:t>
            </a:r>
            <a:r>
              <a:rPr lang="en-US" b="1" dirty="0"/>
              <a:t>high</a:t>
            </a:r>
            <a:r>
              <a:rPr lang="en-US" dirty="0"/>
              <a:t> (</a:t>
            </a:r>
            <a:r>
              <a:rPr lang="en-US" dirty="0" err="1"/>
              <a:t>eg</a:t>
            </a:r>
            <a:r>
              <a:rPr lang="en-US" dirty="0"/>
              <a:t>, by AFI &gt;24 cm, MVP ≥8 cm, or subjective impression), this reasonably </a:t>
            </a:r>
            <a:r>
              <a:rPr lang="en-US" b="1" dirty="0"/>
              <a:t>excludes the diagnosis </a:t>
            </a:r>
            <a:r>
              <a:rPr lang="en-US" dirty="0"/>
              <a:t>of PPROM. The patient is discharged home if not in labor and given instructions to call if leaking recurs.</a:t>
            </a:r>
          </a:p>
          <a:p>
            <a:endParaRPr lang="en-US" dirty="0"/>
          </a:p>
        </p:txBody>
      </p:sp>
    </p:spTree>
    <p:extLst>
      <p:ext uri="{BB962C8B-B14F-4D97-AF65-F5344CB8AC3E}">
        <p14:creationId xmlns:p14="http://schemas.microsoft.com/office/powerpoint/2010/main" val="35282244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DIAGNOSTIC EVALUATION AND DIAGNOSIS</a:t>
            </a:r>
            <a:endParaRPr lang="en-US" dirty="0"/>
          </a:p>
        </p:txBody>
      </p:sp>
      <p:sp>
        <p:nvSpPr>
          <p:cNvPr id="3" name="Content Placeholder 2"/>
          <p:cNvSpPr>
            <a:spLocks noGrp="1"/>
          </p:cNvSpPr>
          <p:nvPr>
            <p:ph idx="1"/>
          </p:nvPr>
        </p:nvSpPr>
        <p:spPr/>
        <p:txBody>
          <a:bodyPr>
            <a:normAutofit/>
          </a:bodyPr>
          <a:lstStyle/>
          <a:p>
            <a:r>
              <a:rPr lang="en-US" dirty="0"/>
              <a:t>Ultrasound is readily available and also provides additional information about fetal status. The author </a:t>
            </a:r>
            <a:r>
              <a:rPr lang="en-US" b="1" dirty="0"/>
              <a:t>no longer performs </a:t>
            </a:r>
            <a:r>
              <a:rPr lang="en-US" b="1" dirty="0" err="1"/>
              <a:t>Nitrazine</a:t>
            </a:r>
            <a:r>
              <a:rPr lang="en-US" b="1" dirty="0"/>
              <a:t> or fern tests</a:t>
            </a:r>
            <a:r>
              <a:rPr lang="en-US" dirty="0"/>
              <a:t>, primarily because of the possibility of </a:t>
            </a:r>
            <a:r>
              <a:rPr lang="en-US" u="sng" dirty="0"/>
              <a:t>false positive results </a:t>
            </a:r>
            <a:r>
              <a:rPr lang="en-US" dirty="0"/>
              <a:t>that could lead to inappropriate clinical decisions. Some facilities no longer permit clinicians to perform these tests because of quality assurance and compliance issues. </a:t>
            </a:r>
          </a:p>
        </p:txBody>
      </p:sp>
    </p:spTree>
    <p:extLst>
      <p:ext uri="{BB962C8B-B14F-4D97-AF65-F5344CB8AC3E}">
        <p14:creationId xmlns:p14="http://schemas.microsoft.com/office/powerpoint/2010/main" val="7789439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Laboratory tests</a:t>
            </a:r>
            <a:endParaRPr lang="en-US" dirty="0"/>
          </a:p>
        </p:txBody>
      </p:sp>
      <p:sp>
        <p:nvSpPr>
          <p:cNvPr id="3" name="Content Placeholder 2"/>
          <p:cNvSpPr>
            <a:spLocks noGrp="1"/>
          </p:cNvSpPr>
          <p:nvPr>
            <p:ph idx="1"/>
          </p:nvPr>
        </p:nvSpPr>
        <p:spPr/>
        <p:txBody>
          <a:bodyPr>
            <a:normAutofit lnSpcReduction="10000"/>
          </a:bodyPr>
          <a:lstStyle/>
          <a:p>
            <a:r>
              <a:rPr lang="en-US" sz="4100" b="1" dirty="0"/>
              <a:t>Commercial tests</a:t>
            </a:r>
            <a:r>
              <a:rPr lang="en-US" dirty="0"/>
              <a:t> — The author bases the choice of commercial test on cost and the ease of performance in an individual hospital laboratory. Several tests for diagnosis of PROM are now commercially available. These tests have limitations, physicians should </a:t>
            </a:r>
            <a:r>
              <a:rPr lang="en-US" b="1" dirty="0"/>
              <a:t>use them as one component of the overall clinical assessment for PROM (</a:t>
            </a:r>
            <a:r>
              <a:rPr lang="en-US" b="1" dirty="0" err="1"/>
              <a:t>eg</a:t>
            </a:r>
            <a:r>
              <a:rPr lang="en-US" b="1" dirty="0"/>
              <a:t>, history, speculum examination, ultrasound findings).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2002022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3785</TotalTime>
  <Words>15206</Words>
  <Application>Microsoft Office PowerPoint</Application>
  <PresentationFormat>On-screen Show (4:3)</PresentationFormat>
  <Paragraphs>739</Paragraphs>
  <Slides>138</Slides>
  <Notes>25</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138</vt:i4>
      </vt:variant>
    </vt:vector>
  </HeadingPairs>
  <TitlesOfParts>
    <vt:vector size="155" baseType="lpstr">
      <vt:lpstr>Arabic Typesetting</vt:lpstr>
      <vt:lpstr>Arial</vt:lpstr>
      <vt:lpstr>Arial Black</vt:lpstr>
      <vt:lpstr>Arial Narrow</vt:lpstr>
      <vt:lpstr>Arial,Sans-Serif</vt:lpstr>
      <vt:lpstr>Bahnschrift SemiBold</vt:lpstr>
      <vt:lpstr>Calibri</vt:lpstr>
      <vt:lpstr>Calibri Light</vt:lpstr>
      <vt:lpstr>Constantia</vt:lpstr>
      <vt:lpstr>Courier New</vt:lpstr>
      <vt:lpstr>Leelawadee UI</vt:lpstr>
      <vt:lpstr>Verdana</vt:lpstr>
      <vt:lpstr>Wingdings</vt:lpstr>
      <vt:lpstr>Wingdings,Sans-Serif</vt:lpstr>
      <vt:lpstr>1_Office Theme</vt:lpstr>
      <vt:lpstr>Office Theme</vt:lpstr>
      <vt:lpstr>Retrospect</vt:lpstr>
      <vt:lpstr>Preterm labor and Premature rupture of membranes</vt:lpstr>
      <vt:lpstr>Contents </vt:lpstr>
      <vt:lpstr>INTRODUCTION </vt:lpstr>
      <vt:lpstr>Definition</vt:lpstr>
      <vt:lpstr>PowerPoint Presentation</vt:lpstr>
      <vt:lpstr>Incidence</vt:lpstr>
      <vt:lpstr>PATHOGENESIS OF PRETERM LABOR</vt:lpstr>
      <vt:lpstr>PowerPoint Presentation</vt:lpstr>
      <vt:lpstr>PowerPoint Presentation</vt:lpstr>
      <vt:lpstr>Risk factors</vt:lpstr>
      <vt:lpstr>PowerPoint Presentation</vt:lpstr>
      <vt:lpstr>PowerPoint Presentation</vt:lpstr>
      <vt:lpstr>PowerPoint Presentation</vt:lpstr>
      <vt:lpstr>PowerPoint Presentation</vt:lpstr>
      <vt:lpstr>PowerPoint Presentation</vt:lpstr>
      <vt:lpstr>UTERINE MALFORMATIONS </vt:lpstr>
      <vt:lpstr>MULTIFETAL GESTATION </vt:lpstr>
      <vt:lpstr>VAGINAL BLEEDING IN EARLY PREGNANCY</vt:lpstr>
      <vt:lpstr>SHORT CERVIX </vt:lpstr>
      <vt:lpstr>PowerPoint Presentation</vt:lpstr>
      <vt:lpstr>Infections </vt:lpstr>
      <vt:lpstr>PowerPoint Presentation</vt:lpstr>
      <vt:lpstr>PowerPoint Presentation</vt:lpstr>
      <vt:lpstr>BEHAVIOR</vt:lpstr>
      <vt:lpstr>PowerPoint Presentation</vt:lpstr>
      <vt:lpstr>PowerPoint Presentation</vt:lpstr>
      <vt:lpstr>PowerPoint Presentation</vt:lpstr>
      <vt:lpstr> ENVIRONMENT</vt:lpstr>
      <vt:lpstr>PREDICTING RISK FOR PRETERM BIRTH </vt:lpstr>
      <vt:lpstr>PowerPoint Presentation</vt:lpstr>
      <vt:lpstr>CLINICAL FINDINGS </vt:lpstr>
      <vt:lpstr>PowerPoint Presentation</vt:lpstr>
      <vt:lpstr>PowerPoint Presentation</vt:lpstr>
      <vt:lpstr>References</vt:lpstr>
      <vt:lpstr>Preterm labor </vt:lpstr>
      <vt:lpstr>  COMPONENTS OF THE DIAGNOSTIC EVALUATION  </vt:lpstr>
      <vt:lpstr>History and initial examinations </vt:lpstr>
      <vt:lpstr>PowerPoint Presentation</vt:lpstr>
      <vt:lpstr>Speculum examination  </vt:lpstr>
      <vt:lpstr>Digital cervical examination </vt:lpstr>
      <vt:lpstr>PowerPoint Presentation</vt:lpstr>
      <vt:lpstr>  Laboratory evaluation  </vt:lpstr>
      <vt:lpstr>Diagnosis </vt:lpstr>
      <vt:lpstr>How to approach singleton pregnancies ?</vt:lpstr>
      <vt:lpstr>Approach to triage Singleton pregnancies</vt:lpstr>
      <vt:lpstr>PowerPoint Presentation</vt:lpstr>
      <vt:lpstr> &lt;34 weeks of gestation </vt:lpstr>
      <vt:lpstr> Cervical length ≥30 mm  </vt:lpstr>
      <vt:lpstr>Cervical length 20 to &lt;30 mm</vt:lpstr>
      <vt:lpstr>Cervical length &lt;20 mm </vt:lpstr>
      <vt:lpstr>PowerPoint Presentation</vt:lpstr>
      <vt:lpstr>Approach to triage: twin pregnancies </vt:lpstr>
      <vt:lpstr>  Approach to triage: twin pregnancies  </vt:lpstr>
      <vt:lpstr>INITIAL TREATMENT OF WOMEN WITH PRETERM LABOR &lt;34 WEEKS</vt:lpstr>
      <vt:lpstr>The major goals of treatment of acute PTL are to:</vt:lpstr>
      <vt:lpstr>EFFICACY </vt:lpstr>
      <vt:lpstr>PowerPoint Presentation</vt:lpstr>
      <vt:lpstr>PowerPoint Presentation</vt:lpstr>
      <vt:lpstr>Established Contraindications to labor inhibition include: </vt:lpstr>
      <vt:lpstr>Indications for evaluation of amniotic fluid for subclinical infection : </vt:lpstr>
      <vt:lpstr>Our approach to treatment </vt:lpstr>
      <vt:lpstr>  Duration of tocolysis  </vt:lpstr>
      <vt:lpstr>Choice of first-line therapy </vt:lpstr>
      <vt:lpstr> Choice of second-line therapy  </vt:lpstr>
      <vt:lpstr>MOST EFFECTIVE TOCOLYTIC DRUGS </vt:lpstr>
      <vt:lpstr>PowerPoint Presentation</vt:lpstr>
      <vt:lpstr>2- CCBs (e.g. nifedipine) </vt:lpstr>
      <vt:lpstr>PowerPoint Presentation</vt:lpstr>
      <vt:lpstr>3- Beta-agonists (e.g. terbutaline, ritodrine)  </vt:lpstr>
      <vt:lpstr>PowerPoint Presentation</vt:lpstr>
      <vt:lpstr>LESS EFFECTIVE TOCOLYTIC DRUGS </vt:lpstr>
      <vt:lpstr>PowerPoint Presentation</vt:lpstr>
      <vt:lpstr>PowerPoint Presentation</vt:lpstr>
      <vt:lpstr>Oxytocin receptor antagonists (e.g. atosiban) </vt:lpstr>
      <vt:lpstr>Nitric oxide donors (e.g., nitroglycerin) </vt:lpstr>
      <vt:lpstr>Ineffective Approaches </vt:lpstr>
      <vt:lpstr>MANAGEMENT AFTER CESSATION OF CONTRACTIONS </vt:lpstr>
      <vt:lpstr>Prevention Of PTL:  </vt:lpstr>
      <vt:lpstr>PowerPoint Presentation</vt:lpstr>
      <vt:lpstr>PowerPoint Presentation</vt:lpstr>
      <vt:lpstr>PowerPoint Presentation</vt:lpstr>
      <vt:lpstr>Refference </vt:lpstr>
      <vt:lpstr>PowerPoint Presentation</vt:lpstr>
      <vt:lpstr>Preterm pre-labor rupture of membranes: Clinical manifestations and diagnosis</vt:lpstr>
      <vt:lpstr>INTRODUCTION</vt:lpstr>
      <vt:lpstr>PREVALENCE</vt:lpstr>
      <vt:lpstr>PATHOGENESIS</vt:lpstr>
      <vt:lpstr>PATHOGENESIS</vt:lpstr>
      <vt:lpstr>RISK FACTORS</vt:lpstr>
      <vt:lpstr>RISK FACTORS</vt:lpstr>
      <vt:lpstr>RISK FACTORS</vt:lpstr>
      <vt:lpstr>RISK FACTORS</vt:lpstr>
      <vt:lpstr>CLINICAL FINDINGS</vt:lpstr>
      <vt:lpstr>CLINICAL FINDINGS</vt:lpstr>
      <vt:lpstr>CLINICAL FINDINGS</vt:lpstr>
      <vt:lpstr>DIAGNOSTIC EVALUATION AND DIAGNOSIS</vt:lpstr>
      <vt:lpstr>DIAGNOSTIC EVALUATION AND DIAGNOSIS</vt:lpstr>
      <vt:lpstr>DIAGNOSTIC EVALUATION AND DIAGNOSIS</vt:lpstr>
      <vt:lpstr>Laboratory tests</vt:lpstr>
      <vt:lpstr>Laboratory tests</vt:lpstr>
      <vt:lpstr>Laboratory tests</vt:lpstr>
      <vt:lpstr>Laboratory tests</vt:lpstr>
      <vt:lpstr>Nitrazine and fern tests</vt:lpstr>
      <vt:lpstr>PowerPoint Presentation</vt:lpstr>
      <vt:lpstr>Nitrazine and fern tests</vt:lpstr>
      <vt:lpstr>PowerPoint Presentation</vt:lpstr>
      <vt:lpstr>PowerPoint Presentation</vt:lpstr>
      <vt:lpstr>Home tests</vt:lpstr>
      <vt:lpstr>Other</vt:lpstr>
      <vt:lpstr>DIFFERENTIAL DIAGNOSIS</vt:lpstr>
      <vt:lpstr>DIFFERENTIAL DIAGNOSIS</vt:lpstr>
      <vt:lpstr>DIFFERENTIAL DIAGNOSIS</vt:lpstr>
      <vt:lpstr>DIFFERENTIAL DIAGNOSIS</vt:lpstr>
      <vt:lpstr>CLINICAL COURSE</vt:lpstr>
      <vt:lpstr>CLINICAL COURSE</vt:lpstr>
      <vt:lpstr>PowerPoint Presentation</vt:lpstr>
      <vt:lpstr>Preterm prelabor rupture of membranes: Management and outcome</vt:lpstr>
      <vt:lpstr>ANTEPARTUM MANAGEMENT</vt:lpstr>
      <vt:lpstr>PowerPoint Presentation</vt:lpstr>
      <vt:lpstr>Components of expectant management </vt:lpstr>
      <vt:lpstr>PowerPoint Presentation</vt:lpstr>
      <vt:lpstr>PowerPoint Presentation</vt:lpstr>
      <vt:lpstr>PowerPoint Presentation</vt:lpstr>
      <vt:lpstr>PowerPoint Presentation</vt:lpstr>
      <vt:lpstr>PowerPoint Presentation</vt:lpstr>
      <vt:lpstr>– If the patient's history suggests a high risk for anaphylaxis </vt:lpstr>
      <vt:lpstr>PowerPoint Presentation</vt:lpstr>
      <vt:lpstr>Indications for tocolysis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OUTCOME</vt:lpstr>
      <vt:lpstr>MANAGEMENT OF FUTURE PREGNANCIES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WhatsApp</dc:creator>
  <cp:lastModifiedBy>rayan</cp:lastModifiedBy>
  <cp:revision>65</cp:revision>
  <dcterms:created xsi:type="dcterms:W3CDTF">2021-01-16T18:06:34Z</dcterms:created>
  <dcterms:modified xsi:type="dcterms:W3CDTF">2021-03-16T15:07:43Z</dcterms:modified>
</cp:coreProperties>
</file>