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99" r:id="rId4"/>
    <p:sldId id="277" r:id="rId5"/>
    <p:sldId id="258" r:id="rId6"/>
    <p:sldId id="294" r:id="rId7"/>
    <p:sldId id="278" r:id="rId8"/>
    <p:sldId id="292" r:id="rId9"/>
    <p:sldId id="293" r:id="rId10"/>
    <p:sldId id="295" r:id="rId11"/>
    <p:sldId id="259" r:id="rId12"/>
    <p:sldId id="297" r:id="rId13"/>
    <p:sldId id="260" r:id="rId14"/>
    <p:sldId id="261" r:id="rId15"/>
    <p:sldId id="288" r:id="rId16"/>
    <p:sldId id="276" r:id="rId17"/>
    <p:sldId id="262" r:id="rId18"/>
    <p:sldId id="264" r:id="rId19"/>
    <p:sldId id="280" r:id="rId20"/>
    <p:sldId id="279" r:id="rId21"/>
    <p:sldId id="265" r:id="rId22"/>
    <p:sldId id="300" r:id="rId23"/>
    <p:sldId id="301" r:id="rId24"/>
    <p:sldId id="287" r:id="rId25"/>
    <p:sldId id="296" r:id="rId26"/>
    <p:sldId id="281" r:id="rId27"/>
    <p:sldId id="266" r:id="rId28"/>
    <p:sldId id="284" r:id="rId29"/>
    <p:sldId id="283" r:id="rId30"/>
    <p:sldId id="285" r:id="rId31"/>
    <p:sldId id="269" r:id="rId32"/>
    <p:sldId id="267" r:id="rId33"/>
    <p:sldId id="282" r:id="rId34"/>
    <p:sldId id="268" r:id="rId35"/>
    <p:sldId id="272" r:id="rId36"/>
    <p:sldId id="286" r:id="rId37"/>
    <p:sldId id="271" r:id="rId38"/>
    <p:sldId id="274" r:id="rId39"/>
    <p:sldId id="289" r:id="rId40"/>
    <p:sldId id="290" r:id="rId41"/>
    <p:sldId id="298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2ECD01-C7F6-4456-B10E-443F6EBD5797}" type="datetimeFigureOut">
              <a:rPr lang="ar-JO" smtClean="0"/>
              <a:pPr/>
              <a:t>20/10/1440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8D3D45-9325-4289-BC18-C2E2F5382E8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677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7031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32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90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3567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include volume and frequency of feedings, type of </a:t>
            </a:r>
            <a:r>
              <a:rPr lang="en-US" dirty="0" err="1" smtClean="0"/>
              <a:t>formula,preparationofformula,andpositioningoftheinfant</a:t>
            </a:r>
            <a:r>
              <a:rPr lang="en-US" dirty="0" smtClean="0"/>
              <a:t> during the feeds.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857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bedifﬁculttodiagnoseGERDinneurologicallyimpaired</a:t>
            </a:r>
            <a:r>
              <a:rPr lang="en-US" dirty="0" smtClean="0"/>
              <a:t> children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729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240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733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8525" indent="-173038" algn="l" rtl="0"/>
            <a:r>
              <a:rPr lang="en-US" dirty="0" err="1" smtClean="0"/>
              <a:t>Bethanechol</a:t>
            </a:r>
            <a:endParaRPr lang="en-US" dirty="0" smtClean="0"/>
          </a:p>
          <a:p>
            <a:pPr marL="898525" indent="-173038" algn="l" rtl="0"/>
            <a:r>
              <a:rPr lang="en-US" dirty="0" err="1" smtClean="0"/>
              <a:t>crisapride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3D45-9325-4289-BC18-C2E2F5382E8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96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Haitham</a:t>
            </a:r>
            <a:r>
              <a:rPr lang="en-US" dirty="0" smtClean="0"/>
              <a:t> Al-</a:t>
            </a:r>
            <a:r>
              <a:rPr lang="en-US" dirty="0" err="1" smtClean="0"/>
              <a:t>dmour</a:t>
            </a:r>
            <a:r>
              <a:rPr lang="en-US" dirty="0" smtClean="0"/>
              <a:t>, </a:t>
            </a:r>
            <a:r>
              <a:rPr lang="en-US" dirty="0" err="1" smtClean="0"/>
              <a:t>md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pic>
        <p:nvPicPr>
          <p:cNvPr id="25602" name="Picture 2" descr="نتيجة بحث الصور عن ‪gerd pathophysiolog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64652"/>
            <a:ext cx="4343400" cy="3293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Most of the infantile reflux is NON acidic reflux : formula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</a:t>
            </a:r>
            <a:r>
              <a:rPr lang="en-US" dirty="0" smtClean="0"/>
              <a:t> = Regurgitation =‘</a:t>
            </a:r>
            <a:r>
              <a:rPr lang="en-US" dirty="0" smtClean="0">
                <a:solidFill>
                  <a:srgbClr val="00B0F0"/>
                </a:solidFill>
              </a:rPr>
              <a:t>Happy </a:t>
            </a:r>
            <a:r>
              <a:rPr lang="en-US" dirty="0" err="1" smtClean="0">
                <a:solidFill>
                  <a:srgbClr val="00B0F0"/>
                </a:solidFill>
              </a:rPr>
              <a:t>spitter</a:t>
            </a:r>
            <a:r>
              <a:rPr lang="en-US" dirty="0" smtClean="0"/>
              <a:t>’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GERD</a:t>
            </a:r>
            <a:r>
              <a:rPr lang="en-US" dirty="0" smtClean="0"/>
              <a:t> associated with failure to thrive, feeding </a:t>
            </a:r>
            <a:r>
              <a:rPr lang="en-US" dirty="0" err="1" smtClean="0"/>
              <a:t>difﬁculties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irritability</a:t>
            </a:r>
            <a:r>
              <a:rPr lang="en-US" dirty="0" smtClean="0"/>
              <a:t>, the most common symptom noted by caregivers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older children, heartburn, regurgitation, and epigastric pain are the most common signs associated with GERD.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23924"/>
            <a:ext cx="81534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Reflux esophagitis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Frequency and severity of symptoms does not predict development of esophagitis</a:t>
            </a:r>
          </a:p>
          <a:p>
            <a:pPr algn="l" rtl="0"/>
            <a:r>
              <a:rPr lang="en-US" dirty="0" smtClean="0"/>
              <a:t>Barrett esophagus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 smtClean="0"/>
              <a:t>Rare in pediatric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 smtClean="0"/>
              <a:t>0.25% of </a:t>
            </a:r>
            <a:r>
              <a:rPr lang="en-US" dirty="0" err="1" smtClean="0"/>
              <a:t>endoscpies</a:t>
            </a:r>
            <a:r>
              <a:rPr lang="en-US" dirty="0" smtClean="0"/>
              <a:t> of pediatrics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 smtClean="0"/>
              <a:t>1-3% progress to </a:t>
            </a:r>
            <a:r>
              <a:rPr lang="en-US" dirty="0" err="1" smtClean="0"/>
              <a:t>adenocarinoma</a:t>
            </a:r>
            <a:r>
              <a:rPr lang="en-US" dirty="0" smtClean="0"/>
              <a:t> </a:t>
            </a:r>
          </a:p>
          <a:p>
            <a:pPr marL="623888" indent="0" algn="l" rtl="0">
              <a:buFont typeface="Wingdings" pitchFamily="2" charset="2"/>
              <a:buChar char="Ø"/>
            </a:pPr>
            <a:r>
              <a:rPr lang="en-US" dirty="0" smtClean="0"/>
              <a:t>Familial</a:t>
            </a:r>
          </a:p>
          <a:p>
            <a:pPr marL="623888" indent="0" algn="l" rtl="0">
              <a:buFont typeface="Wingdings" pitchFamily="2" charset="2"/>
              <a:buChar char="Ø"/>
            </a:pPr>
            <a:endParaRPr lang="en-US" dirty="0" smtClean="0"/>
          </a:p>
          <a:p>
            <a:pPr marL="0" indent="0"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Esphageal</a:t>
            </a:r>
            <a:r>
              <a:rPr lang="en-US" dirty="0" smtClean="0"/>
              <a:t> stricture 5%</a:t>
            </a:r>
          </a:p>
          <a:p>
            <a:pPr algn="l" rtl="0"/>
            <a:endParaRPr lang="ar-JO" dirty="0"/>
          </a:p>
        </p:txBody>
      </p:sp>
      <p:pic>
        <p:nvPicPr>
          <p:cNvPr id="21506" name="Picture 2" descr="Barretts esophag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600450"/>
            <a:ext cx="2133600" cy="325755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Pneumonia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Asthma</a:t>
            </a:r>
          </a:p>
          <a:p>
            <a:pPr algn="l" rtl="0"/>
            <a:r>
              <a:rPr lang="en-US" dirty="0" smtClean="0"/>
              <a:t>Upper airway symptoms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08648" cy="4572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Does GERD cause asthma?</a:t>
            </a:r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 smtClean="0"/>
              <a:t>Aspiration to lungs and </a:t>
            </a:r>
            <a:r>
              <a:rPr lang="en-US" dirty="0" err="1" smtClean="0"/>
              <a:t>hyperresponsiveness</a:t>
            </a:r>
            <a:endParaRPr lang="en-US" dirty="0" smtClean="0"/>
          </a:p>
          <a:p>
            <a:pPr marL="708025" indent="-273050" algn="l" rtl="0">
              <a:buFont typeface="Wingdings" pitchFamily="2" charset="2"/>
              <a:buChar char="Ø"/>
            </a:pPr>
            <a:r>
              <a:rPr lang="en-US" dirty="0" err="1" smtClean="0"/>
              <a:t>Vagal</a:t>
            </a:r>
            <a:r>
              <a:rPr lang="en-US" dirty="0" smtClean="0"/>
              <a:t> mediated bronchial spasm</a:t>
            </a:r>
          </a:p>
          <a:p>
            <a:pPr marL="708025" indent="-273050" algn="l" rtl="0">
              <a:buNone/>
            </a:pPr>
            <a:endParaRPr lang="en-US" dirty="0" smtClean="0"/>
          </a:p>
          <a:p>
            <a:pPr marL="708025" indent="-27305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Doses asthma cause GERD?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 smtClean="0"/>
              <a:t>High </a:t>
            </a:r>
            <a:r>
              <a:rPr lang="en-US" dirty="0" err="1" smtClean="0"/>
              <a:t>intrathoracic</a:t>
            </a:r>
            <a:r>
              <a:rPr lang="en-US" dirty="0" smtClean="0"/>
              <a:t> pressure, LES relaxation</a:t>
            </a:r>
          </a:p>
          <a:p>
            <a:pPr marL="449263" indent="0" algn="l" rtl="0">
              <a:buFont typeface="Wingdings" pitchFamily="2" charset="2"/>
              <a:buChar char="Ø"/>
            </a:pPr>
            <a:r>
              <a:rPr lang="en-US" dirty="0" smtClean="0"/>
              <a:t>Increased abdominal pressure</a:t>
            </a:r>
            <a:endParaRPr lang="ar-JO" dirty="0"/>
          </a:p>
        </p:txBody>
      </p:sp>
      <p:sp>
        <p:nvSpPr>
          <p:cNvPr id="53250" name="AutoShape 2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53252" name="AutoShape 4" descr="نتيجة بحث الصور عن ‪egg and chicken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219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Rarely</a:t>
            </a:r>
            <a:r>
              <a:rPr lang="en-US" dirty="0" smtClean="0"/>
              <a:t> caused my GERD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24113"/>
            <a:ext cx="50530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Dental erosion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JO" dirty="0"/>
          </a:p>
        </p:txBody>
      </p:sp>
      <p:sp>
        <p:nvSpPr>
          <p:cNvPr id="19458" name="AutoShape 2" descr="نتيجة بحث الصور عن ‪dental erosion in gastroesophageal reflux diseas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60388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9460" name="Picture 4" descr="نتيجة بحث الصور عن ‪dental erosion in gastroesophageal reflux dise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8862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Sandifer</a:t>
            </a:r>
            <a:r>
              <a:rPr lang="en-US" dirty="0" smtClean="0"/>
              <a:t> syndrome = GERD + </a:t>
            </a:r>
            <a:r>
              <a:rPr lang="en-US" dirty="0" err="1" smtClean="0"/>
              <a:t>opsthatnous</a:t>
            </a:r>
            <a:r>
              <a:rPr lang="en-US" dirty="0" smtClean="0"/>
              <a:t>  position</a:t>
            </a:r>
          </a:p>
          <a:p>
            <a:pPr algn="l" rtl="0"/>
            <a:r>
              <a:rPr lang="en-US" dirty="0" err="1" smtClean="0"/>
              <a:t>Vagal</a:t>
            </a:r>
            <a:r>
              <a:rPr lang="en-US" dirty="0" smtClean="0"/>
              <a:t> reflex</a:t>
            </a:r>
          </a:p>
          <a:p>
            <a:pPr algn="l" rtl="0"/>
            <a:r>
              <a:rPr lang="en-US" dirty="0" smtClean="0"/>
              <a:t>Responds to acid </a:t>
            </a:r>
            <a:r>
              <a:rPr lang="en-US" dirty="0" err="1" smtClean="0"/>
              <a:t>supression</a:t>
            </a:r>
            <a:endParaRPr lang="ar-JO" dirty="0"/>
          </a:p>
        </p:txBody>
      </p:sp>
      <p:sp>
        <p:nvSpPr>
          <p:cNvPr id="17410" name="AutoShape 2" descr="نتيجة بحث الصور عن ‪Sandifer syndrome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7010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7412" name="Picture 4" descr="نتيجة بحث الصور عن ‪Sandifer syndrom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05200"/>
            <a:ext cx="5113867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</a:t>
            </a:r>
            <a:endParaRPr lang="ar-J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7223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16280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Neurologic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Meningitis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Increased intracranial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pressure Migraine</a:t>
                      </a:r>
                    </a:p>
                    <a:p>
                      <a:pPr marL="261938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Respiratory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Post </a:t>
                      </a:r>
                      <a:r>
                        <a:rPr lang="en-US" dirty="0" err="1" smtClean="0"/>
                        <a:t>tussive</a:t>
                      </a:r>
                      <a:r>
                        <a:rPr lang="en-US" dirty="0" smtClean="0"/>
                        <a:t> emesis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Pneumonia</a:t>
                      </a:r>
                    </a:p>
                    <a:p>
                      <a:pPr marL="261938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Renal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Obstructive </a:t>
                      </a:r>
                      <a:r>
                        <a:rPr lang="en-US" dirty="0" err="1" smtClean="0"/>
                        <a:t>uropathy</a:t>
                      </a:r>
                      <a:r>
                        <a:rPr lang="en-US" dirty="0" smtClean="0"/>
                        <a:t> Renal </a:t>
                      </a:r>
                      <a:r>
                        <a:rPr lang="en-US" dirty="0" err="1" smtClean="0"/>
                        <a:t>insufﬁciency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Cardiac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Congestive heart failure</a:t>
                      </a:r>
                    </a:p>
                    <a:p>
                      <a:pPr marL="261938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Behavioral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Overfeeding </a:t>
                      </a:r>
                    </a:p>
                    <a:p>
                      <a:pPr marL="261938" indent="0" algn="l" rtl="0"/>
                      <a:r>
                        <a:rPr lang="en-US" dirty="0" smtClean="0"/>
                        <a:t>Self-induced emesis</a:t>
                      </a:r>
                    </a:p>
                    <a:p>
                      <a:pPr marL="0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Metabolic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galactosemia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fructosemia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Urea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cycle defects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congenital adrenal hyperplasia</a:t>
                      </a:r>
                    </a:p>
                    <a:p>
                      <a:pPr marL="0" indent="0"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Infection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Sepsis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Meningitis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Gastroenteritis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Urinary tract infection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Otitis</a:t>
                      </a:r>
                      <a:r>
                        <a:rPr lang="en-US" dirty="0" smtClean="0"/>
                        <a:t> media</a:t>
                      </a:r>
                    </a:p>
                    <a:p>
                      <a:pPr marL="0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Anatomic/Obstructive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Foreign body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Pyloric </a:t>
                      </a:r>
                      <a:r>
                        <a:rPr lang="en-US" dirty="0" err="1" smtClean="0"/>
                        <a:t>stenosis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Malrotation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Intussusception</a:t>
                      </a:r>
                      <a:endParaRPr lang="en-US" dirty="0" smtClean="0"/>
                    </a:p>
                    <a:p>
                      <a:pPr marL="363538" indent="0" algn="l" rtl="0"/>
                      <a:endParaRPr lang="en-US" dirty="0" smtClean="0"/>
                    </a:p>
                    <a:p>
                      <a:pPr marL="0" indent="0" algn="l" rtl="0"/>
                      <a:r>
                        <a:rPr lang="en-US" dirty="0" smtClean="0"/>
                        <a:t>Gastrointestinal 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Eosinophilic</a:t>
                      </a:r>
                      <a:r>
                        <a:rPr lang="en-US" dirty="0" smtClean="0"/>
                        <a:t>  esophagitis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Pill esophagitis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Infectious esophagitis</a:t>
                      </a:r>
                    </a:p>
                    <a:p>
                      <a:pPr marL="363538" indent="0" algn="l" rtl="0"/>
                      <a:r>
                        <a:rPr lang="en-US" dirty="0" err="1" smtClean="0"/>
                        <a:t>Achalasia</a:t>
                      </a:r>
                      <a:endParaRPr lang="en-US" dirty="0" smtClean="0"/>
                    </a:p>
                    <a:p>
                      <a:pPr marL="363538" indent="0" algn="l" rtl="0"/>
                      <a:r>
                        <a:rPr lang="en-US" dirty="0" smtClean="0"/>
                        <a:t>Hepatitis </a:t>
                      </a:r>
                    </a:p>
                    <a:p>
                      <a:pPr marL="363538" indent="0" algn="l" rtl="0"/>
                      <a:r>
                        <a:rPr lang="en-US" dirty="0" smtClean="0"/>
                        <a:t>Pancreatitis </a:t>
                      </a:r>
                    </a:p>
                    <a:p>
                      <a:pPr marL="0" indent="0" algn="l" rtl="0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</a:t>
            </a:r>
            <a:r>
              <a:rPr lang="en-US" dirty="0" smtClean="0"/>
              <a:t>: return of gastric contents into the esophagus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GERD</a:t>
            </a:r>
            <a:r>
              <a:rPr lang="en-US" dirty="0" smtClean="0"/>
              <a:t>: when reflux associated with complication, as FTT, recurrent pneumonia, esophagitis, strictures, etc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pic>
        <p:nvPicPr>
          <p:cNvPr id="24578" name="Picture 2" descr="نتيجة بحث الصور عن ‪pediatric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114800"/>
            <a:ext cx="43434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history and examination alone may be sufficient to diagnose benign GER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Investigations are reserved for infants and children who have complications related to GERD and to evaluate for other causes of vomiting.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err="1" smtClean="0"/>
              <a:t>Vomitting</a:t>
            </a:r>
            <a:endParaRPr lang="en-US" dirty="0" smtClean="0"/>
          </a:p>
          <a:p>
            <a:pPr marL="812800" indent="0" algn="l" rtl="0"/>
            <a:r>
              <a:rPr lang="en-US" dirty="0" smtClean="0"/>
              <a:t>Age of onset</a:t>
            </a:r>
          </a:p>
          <a:p>
            <a:pPr marL="812800" indent="0" algn="l" rtl="0"/>
            <a:r>
              <a:rPr lang="en-US" dirty="0" smtClean="0"/>
              <a:t>Bile stained</a:t>
            </a:r>
          </a:p>
          <a:p>
            <a:pPr marL="812800" indent="0" algn="l" rtl="0"/>
            <a:r>
              <a:rPr lang="en-US" dirty="0" smtClean="0"/>
              <a:t>Forceful or effortless</a:t>
            </a:r>
          </a:p>
          <a:p>
            <a:pPr marL="812800" indent="0" algn="l" rtl="0"/>
            <a:r>
              <a:rPr lang="en-US" dirty="0" smtClean="0"/>
              <a:t>Fever </a:t>
            </a:r>
          </a:p>
          <a:p>
            <a:pPr marL="0" indent="0" algn="l" rtl="0"/>
            <a:r>
              <a:rPr lang="en-US" dirty="0" smtClean="0"/>
              <a:t>Feeding history</a:t>
            </a:r>
          </a:p>
          <a:p>
            <a:pPr marL="0" indent="0" algn="l" rtl="0"/>
            <a:r>
              <a:rPr lang="en-US" dirty="0" smtClean="0"/>
              <a:t>Past medical history </a:t>
            </a:r>
          </a:p>
          <a:p>
            <a:pPr marL="812800" indent="0" algn="l" rtl="0"/>
            <a:r>
              <a:rPr lang="en-US" dirty="0" smtClean="0"/>
              <a:t>Prematurity</a:t>
            </a:r>
          </a:p>
          <a:p>
            <a:pPr marL="812800" indent="0" algn="l" rtl="0"/>
            <a:r>
              <a:rPr lang="en-US" dirty="0" smtClean="0"/>
              <a:t>Neurologic problems,</a:t>
            </a:r>
          </a:p>
          <a:p>
            <a:pPr marL="812800" indent="0" algn="l" rtl="0"/>
            <a:r>
              <a:rPr lang="en-US" dirty="0" smtClean="0"/>
              <a:t>Growth or developmental</a:t>
            </a:r>
          </a:p>
          <a:p>
            <a:pPr marL="0" indent="0" algn="l" rtl="0"/>
            <a:r>
              <a:rPr lang="en-US" dirty="0" smtClean="0"/>
              <a:t>Food allergy</a:t>
            </a:r>
          </a:p>
          <a:p>
            <a:pPr marL="0" indent="0" algn="l" rtl="0"/>
            <a:r>
              <a:rPr lang="en-US" dirty="0" smtClean="0"/>
              <a:t>Growth parameters</a:t>
            </a:r>
          </a:p>
          <a:p>
            <a:pPr marL="0" indent="0" algn="l" rtl="0"/>
            <a:r>
              <a:rPr lang="en-US" dirty="0" smtClean="0"/>
              <a:t>A thorough examination  </a:t>
            </a:r>
          </a:p>
          <a:p>
            <a:pPr algn="l" rtl="0">
              <a:buNone/>
            </a:pPr>
            <a:endParaRPr lang="ar-J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 typical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Early onset</a:t>
            </a:r>
          </a:p>
          <a:p>
            <a:pPr algn="l" rtl="0"/>
            <a:r>
              <a:rPr lang="en-US" dirty="0" smtClean="0"/>
              <a:t>Non projectile vomiting, non bile stained</a:t>
            </a:r>
          </a:p>
          <a:p>
            <a:pPr algn="l" rtl="0"/>
            <a:r>
              <a:rPr lang="en-US" dirty="0" smtClean="0"/>
              <a:t>After feeding</a:t>
            </a:r>
          </a:p>
          <a:p>
            <a:pPr algn="l" rtl="0"/>
            <a:r>
              <a:rPr lang="en-US" dirty="0" smtClean="0"/>
              <a:t>Happy </a:t>
            </a:r>
            <a:r>
              <a:rPr lang="en-US" dirty="0" err="1" smtClean="0"/>
              <a:t>spitter</a:t>
            </a:r>
            <a:endParaRPr lang="en-US" dirty="0" smtClean="0"/>
          </a:p>
          <a:p>
            <a:pPr algn="l" rtl="0"/>
            <a:r>
              <a:rPr lang="en-US" dirty="0" smtClean="0"/>
              <a:t>Most of the time small amount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No fever or diarrhea </a:t>
            </a:r>
          </a:p>
          <a:p>
            <a:pPr algn="l" rtl="0"/>
            <a:r>
              <a:rPr lang="en-US" dirty="0" smtClean="0"/>
              <a:t>Gaining weight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7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GERD Versus 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Irritability</a:t>
            </a:r>
          </a:p>
          <a:p>
            <a:pPr algn="l" rtl="0"/>
            <a:r>
              <a:rPr lang="en-US" dirty="0" smtClean="0"/>
              <a:t>Not gaining weight</a:t>
            </a:r>
          </a:p>
          <a:p>
            <a:pPr algn="l" rtl="0"/>
            <a:r>
              <a:rPr lang="en-US" dirty="0" smtClean="0"/>
              <a:t>Associated complication</a:t>
            </a:r>
          </a:p>
          <a:p>
            <a:pPr algn="l" rtl="0"/>
            <a:r>
              <a:rPr lang="en-US" dirty="0" smtClean="0"/>
              <a:t>Vomitus may be bloody</a:t>
            </a:r>
          </a:p>
          <a:p>
            <a:pPr algn="l" rtl="0"/>
            <a:r>
              <a:rPr lang="en-US" dirty="0" smtClean="0"/>
              <a:t>Predisposing factor (</a:t>
            </a:r>
            <a:r>
              <a:rPr lang="en-US" dirty="0" err="1" smtClean="0"/>
              <a:t>Seconary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severe GERD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Neurologic impairment</a:t>
            </a:r>
          </a:p>
          <a:p>
            <a:pPr algn="l" rtl="0"/>
            <a:r>
              <a:rPr lang="en-US" dirty="0" smtClean="0"/>
              <a:t>Obesity</a:t>
            </a:r>
          </a:p>
          <a:p>
            <a:pPr algn="l" rtl="0"/>
            <a:r>
              <a:rPr lang="en-US" dirty="0" smtClean="0"/>
              <a:t>Cystic fibrosis</a:t>
            </a:r>
          </a:p>
          <a:p>
            <a:pPr algn="l" rtl="0"/>
            <a:r>
              <a:rPr lang="en-US" dirty="0" smtClean="0"/>
              <a:t>Esophageal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algn="l" rtl="0"/>
            <a:r>
              <a:rPr lang="en-US" dirty="0" err="1" smtClean="0"/>
              <a:t>Malrotation</a:t>
            </a:r>
            <a:endParaRPr lang="en-US" dirty="0" smtClean="0"/>
          </a:p>
          <a:p>
            <a:pPr algn="l" rtl="0"/>
            <a:r>
              <a:rPr lang="en-US" dirty="0" err="1" smtClean="0"/>
              <a:t>Hiatal</a:t>
            </a:r>
            <a:r>
              <a:rPr lang="en-US" dirty="0" smtClean="0"/>
              <a:t> hernia</a:t>
            </a:r>
          </a:p>
          <a:p>
            <a:pPr algn="l" rtl="0"/>
            <a:r>
              <a:rPr lang="en-US" dirty="0" smtClean="0"/>
              <a:t>Prematurity</a:t>
            </a:r>
          </a:p>
          <a:p>
            <a:pPr algn="l" rtl="0"/>
            <a:r>
              <a:rPr lang="en-US" dirty="0" smtClean="0"/>
              <a:t>Family history of GERD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 TRIAL OF ACID SUPPRESSION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4-week trial is suggested in older children and neurologically </a:t>
            </a:r>
            <a:r>
              <a:rPr lang="en-US" dirty="0" err="1" smtClean="0"/>
              <a:t>intacts</a:t>
            </a:r>
            <a:endParaRPr lang="ar-J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To records the </a:t>
            </a:r>
            <a:r>
              <a:rPr lang="en-US" dirty="0" smtClean="0">
                <a:solidFill>
                  <a:srgbClr val="00B0F0"/>
                </a:solidFill>
              </a:rPr>
              <a:t>number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duration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92D050"/>
                </a:solidFill>
              </a:rPr>
              <a:t>acid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reflux</a:t>
            </a:r>
            <a:r>
              <a:rPr lang="en-US" dirty="0" smtClean="0"/>
              <a:t> episodes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If the infant has &gt; 12 episodes  in 24-hours with decreased pH as detected by the probe, the infant is at risk of esophagitis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nomal</a:t>
            </a:r>
            <a:r>
              <a:rPr lang="en-US" dirty="0" smtClean="0"/>
              <a:t> pH study </a:t>
            </a:r>
            <a:r>
              <a:rPr lang="en-US" dirty="0" err="1" smtClean="0"/>
              <a:t>dosen’t</a:t>
            </a:r>
            <a:r>
              <a:rPr lang="en-US" dirty="0" smtClean="0"/>
              <a:t> role out GER</a:t>
            </a:r>
            <a:endParaRPr lang="ar-J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790950"/>
            <a:ext cx="1828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9938" name="Picture 2" descr="نتيجة بحث الصور عن ‪PH probe GER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probe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Reﬂux</a:t>
            </a:r>
            <a:r>
              <a:rPr lang="en-US" dirty="0" smtClean="0">
                <a:solidFill>
                  <a:srgbClr val="FF0000"/>
                </a:solidFill>
              </a:rPr>
              <a:t> index: </a:t>
            </a:r>
            <a:r>
              <a:rPr lang="en-US" dirty="0" smtClean="0"/>
              <a:t>percentage of study during which the pH is &lt;4.0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Symptom index: </a:t>
            </a:r>
            <a:r>
              <a:rPr lang="en-US" dirty="0" smtClean="0"/>
              <a:t>the number of times a particular symptom associated with acid </a:t>
            </a:r>
            <a:r>
              <a:rPr lang="en-US" dirty="0" err="1" smtClean="0"/>
              <a:t>reﬂux</a:t>
            </a:r>
            <a:r>
              <a:rPr lang="en-US" dirty="0" smtClean="0"/>
              <a:t> occurs divided by the total number of times that particular symptom is recorded.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</a:t>
            </a:r>
            <a:r>
              <a:rPr lang="en-US" dirty="0" smtClean="0"/>
              <a:t> is physiological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GERD</a:t>
            </a:r>
            <a:r>
              <a:rPr lang="en-US" dirty="0" smtClean="0"/>
              <a:t> is pathological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Secondary </a:t>
            </a:r>
            <a:r>
              <a:rPr lang="en-US" dirty="0" smtClean="0"/>
              <a:t>to other known condition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Can be differentiated by frequency of symptoms, but by the presence of complications or not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probes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not detect non-acid reflux episodes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Esophageal pH monitoring is effective also for evaluating the efficacy of acid suppression therapy. </a:t>
            </a:r>
            <a:endParaRPr lang="ar-JO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65760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MULTIPLE INTRALUMINAL IMPEDANCE AND PH MONITORING. (MII)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Dectect</a:t>
            </a:r>
            <a:r>
              <a:rPr lang="en-US" dirty="0" smtClean="0"/>
              <a:t> acid, weak acids, and non acid reflux</a:t>
            </a:r>
            <a:endParaRPr lang="ar-J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GI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role out </a:t>
            </a:r>
            <a:r>
              <a:rPr lang="en-US" dirty="0" smtClean="0">
                <a:solidFill>
                  <a:srgbClr val="00B0F0"/>
                </a:solidFill>
              </a:rPr>
              <a:t>anatomic</a:t>
            </a:r>
            <a:r>
              <a:rPr lang="en-US" dirty="0" smtClean="0"/>
              <a:t> abnormalities in the vomiting child, such as pyloric </a:t>
            </a:r>
            <a:r>
              <a:rPr lang="en-US" dirty="0" err="1" smtClean="0"/>
              <a:t>stenosis</a:t>
            </a:r>
            <a:r>
              <a:rPr lang="en-US" dirty="0" smtClean="0"/>
              <a:t>, and esophageal stricture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Also shows </a:t>
            </a:r>
            <a:r>
              <a:rPr lang="en-US" dirty="0" smtClean="0">
                <a:solidFill>
                  <a:srgbClr val="00B0F0"/>
                </a:solidFill>
              </a:rPr>
              <a:t>motility</a:t>
            </a:r>
            <a:r>
              <a:rPr lang="en-US" dirty="0" smtClean="0"/>
              <a:t> disorders as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It should not be used to diagnose GERD because </a:t>
            </a:r>
            <a:r>
              <a:rPr lang="en-US" dirty="0" err="1" smtClean="0">
                <a:solidFill>
                  <a:srgbClr val="FF0000"/>
                </a:solidFill>
              </a:rPr>
              <a:t>nonpathologic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reﬂux</a:t>
            </a:r>
            <a:r>
              <a:rPr lang="en-US" dirty="0" smtClean="0">
                <a:solidFill>
                  <a:srgbClr val="FF0000"/>
                </a:solidFill>
              </a:rPr>
              <a:t> frequently is detected during this study.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biopsy</a:t>
            </a:r>
            <a:r>
              <a:rPr lang="ar-JO" dirty="0" smtClean="0"/>
              <a:t> </a:t>
            </a:r>
            <a:r>
              <a:rPr lang="en-US" dirty="0" smtClean="0"/>
              <a:t>Upper endoscopy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be used for diagnosis of esophagitis</a:t>
            </a:r>
          </a:p>
          <a:p>
            <a:pPr algn="l" rtl="0"/>
            <a:r>
              <a:rPr lang="en-US" dirty="0" smtClean="0"/>
              <a:t>Also used for diagnosis of PU, and </a:t>
            </a:r>
            <a:r>
              <a:rPr lang="en-US" dirty="0" err="1" smtClean="0"/>
              <a:t>crohn</a:t>
            </a:r>
            <a:r>
              <a:rPr lang="en-US" dirty="0" smtClean="0"/>
              <a:t> disease</a:t>
            </a:r>
            <a:endParaRPr lang="ar-JO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</a:t>
            </a:r>
            <a:r>
              <a:rPr lang="en-US" dirty="0" err="1" smtClean="0"/>
              <a:t>scintigraphy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Not routinely </a:t>
            </a:r>
            <a:r>
              <a:rPr lang="en-US" dirty="0" smtClean="0"/>
              <a:t>used</a:t>
            </a:r>
          </a:p>
          <a:p>
            <a:pPr algn="l" rtl="0"/>
            <a:r>
              <a:rPr lang="en-US" dirty="0" err="1" smtClean="0"/>
              <a:t>Usful</a:t>
            </a:r>
            <a:r>
              <a:rPr lang="en-US" dirty="0" smtClean="0"/>
              <a:t> to check aspiration </a:t>
            </a:r>
            <a:r>
              <a:rPr lang="en-US" dirty="0" smtClean="0">
                <a:solidFill>
                  <a:srgbClr val="FF0000"/>
                </a:solidFill>
              </a:rPr>
              <a:t>(GERD)</a:t>
            </a:r>
            <a:endParaRPr lang="en-US" dirty="0" smtClean="0"/>
          </a:p>
          <a:p>
            <a:pPr algn="l" rtl="0"/>
            <a:r>
              <a:rPr lang="en-US" dirty="0" smtClean="0"/>
              <a:t>To see where the formula goes after normal feeding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 </a:t>
            </a:r>
            <a:r>
              <a:rPr lang="en-US" dirty="0" err="1" smtClean="0"/>
              <a:t>isotop</a:t>
            </a:r>
            <a:r>
              <a:rPr lang="en-US" dirty="0" smtClean="0"/>
              <a:t> labeled formula is given and baby is monitored for GER for 1 hour after feeding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Diagnostic if material is seen in the lung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Also used to assess gastric emptying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Assess esophageal peristalsis and LES pressures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Diagnosis of esophageal motility disorders, such as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Manometry can not be used to diagnose GERD or predict success with therapy because it cannot determine whether any </a:t>
            </a:r>
            <a:r>
              <a:rPr lang="en-US" dirty="0" err="1" smtClean="0"/>
              <a:t>reﬂux</a:t>
            </a:r>
            <a:r>
              <a:rPr lang="en-US" dirty="0" smtClean="0"/>
              <a:t> (acid or nonacid) or esophagitis is present. </a:t>
            </a:r>
            <a:endParaRPr lang="ar-J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smtClean="0"/>
              <a:t>GER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Elevation of head on bed</a:t>
            </a:r>
          </a:p>
          <a:p>
            <a:pPr algn="l" rtl="0"/>
            <a:r>
              <a:rPr lang="en-US" dirty="0" smtClean="0"/>
              <a:t>Don’t encourage sleeping on prone position</a:t>
            </a:r>
          </a:p>
          <a:p>
            <a:pPr algn="l" rtl="0"/>
            <a:r>
              <a:rPr lang="en-US" dirty="0" smtClean="0"/>
              <a:t>Thickening of formula, using 1-2 tablespoon  rice cereals, per ounce formula</a:t>
            </a:r>
          </a:p>
          <a:p>
            <a:pPr algn="l" rtl="0"/>
            <a:r>
              <a:rPr lang="en-US" dirty="0" smtClean="0"/>
              <a:t>AR formula</a:t>
            </a:r>
          </a:p>
          <a:p>
            <a:pPr algn="l" rtl="0"/>
            <a:r>
              <a:rPr lang="en-US" dirty="0" smtClean="0"/>
              <a:t>A trial of low allergy formula for 2 weeks ??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</a:t>
            </a:r>
            <a:r>
              <a:rPr lang="en-US" dirty="0" smtClean="0"/>
              <a:t>measures in </a:t>
            </a:r>
            <a:r>
              <a:rPr lang="en-US" dirty="0" smtClean="0">
                <a:solidFill>
                  <a:srgbClr val="FF0000"/>
                </a:solidFill>
              </a:rPr>
              <a:t>GERD only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When previous measures fail</a:t>
            </a:r>
          </a:p>
          <a:p>
            <a:pPr algn="l" rtl="0"/>
            <a:r>
              <a:rPr lang="en-US" dirty="0" smtClean="0"/>
              <a:t>esophagitis</a:t>
            </a:r>
          </a:p>
          <a:p>
            <a:pPr algn="l" rtl="0"/>
            <a:r>
              <a:rPr lang="en-US" dirty="0" smtClean="0"/>
              <a:t>PPI</a:t>
            </a:r>
          </a:p>
          <a:p>
            <a:pPr marL="725488" indent="0" algn="l" rtl="0"/>
            <a:r>
              <a:rPr lang="en-US" dirty="0" err="1" smtClean="0"/>
              <a:t>Omeprazole</a:t>
            </a:r>
            <a:endParaRPr lang="en-US" dirty="0" smtClean="0"/>
          </a:p>
          <a:p>
            <a:pPr marL="725488" indent="0" algn="l" rtl="0"/>
            <a:r>
              <a:rPr lang="en-US" dirty="0" err="1" smtClean="0"/>
              <a:t>Lanzoprazole</a:t>
            </a:r>
            <a:endParaRPr lang="en-US" dirty="0" smtClean="0"/>
          </a:p>
          <a:p>
            <a:pPr marL="725488" indent="0" algn="l" rtl="0"/>
            <a:r>
              <a:rPr lang="en-US" dirty="0" err="1" smtClean="0"/>
              <a:t>Emeprazole</a:t>
            </a:r>
            <a:endParaRPr lang="en-US" dirty="0" smtClean="0"/>
          </a:p>
          <a:p>
            <a:pPr marL="725488" indent="0" algn="l" rtl="0"/>
            <a:r>
              <a:rPr lang="en-US" dirty="0" err="1" smtClean="0"/>
              <a:t>Pantoprazole</a:t>
            </a:r>
            <a:endParaRPr lang="en-US" dirty="0" smtClean="0"/>
          </a:p>
          <a:p>
            <a:pPr marL="725488" indent="0" algn="l" rtl="0"/>
            <a:r>
              <a:rPr lang="en-US" dirty="0" err="1" smtClean="0"/>
              <a:t>Rapeprazole</a:t>
            </a:r>
            <a:endParaRPr lang="en-US" dirty="0" smtClean="0"/>
          </a:p>
          <a:p>
            <a:pPr marL="725488" indent="0" algn="l" rtl="0"/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measures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H2 blockers</a:t>
            </a:r>
          </a:p>
          <a:p>
            <a:pPr marL="725488" indent="0" algn="l" rtl="0"/>
            <a:r>
              <a:rPr lang="en-US" dirty="0" smtClean="0"/>
              <a:t>Ranitidine</a:t>
            </a:r>
          </a:p>
          <a:p>
            <a:pPr marL="725488" indent="0" algn="l" rtl="0"/>
            <a:r>
              <a:rPr lang="en-US" dirty="0" err="1" smtClean="0"/>
              <a:t>Famotidine</a:t>
            </a:r>
            <a:endParaRPr lang="en-US" dirty="0" smtClean="0"/>
          </a:p>
          <a:p>
            <a:pPr marL="725488" indent="0" algn="l" rtl="0"/>
            <a:r>
              <a:rPr lang="en-US" dirty="0" err="1" smtClean="0"/>
              <a:t>nizatidine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prokinatics</a:t>
            </a:r>
            <a:r>
              <a:rPr lang="en-US" dirty="0" smtClean="0"/>
              <a:t>  </a:t>
            </a:r>
          </a:p>
          <a:p>
            <a:pPr marL="898525" indent="-173038" algn="l" rtl="0"/>
            <a:r>
              <a:rPr lang="en-US" dirty="0" err="1" smtClean="0"/>
              <a:t>Metochlopramide</a:t>
            </a:r>
            <a:endParaRPr lang="en-US" dirty="0" smtClean="0"/>
          </a:p>
          <a:p>
            <a:pPr marL="898525" indent="-173038" algn="l" rtl="0"/>
            <a:r>
              <a:rPr lang="en-US" dirty="0" smtClean="0"/>
              <a:t>Erythromycin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Regurgitation “spitting up”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effortless</a:t>
            </a:r>
            <a:r>
              <a:rPr lang="en-US" dirty="0" smtClean="0"/>
              <a:t> passage of gastric content to the mouth and pharynx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Vomiting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forceful</a:t>
            </a:r>
            <a:r>
              <a:rPr lang="en-US" dirty="0" smtClean="0"/>
              <a:t> expulsion of gastric contents out of the mouth.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FUNDOPLICATION: reserved for neurologically impaired patients</a:t>
            </a:r>
          </a:p>
          <a:p>
            <a:pPr algn="l" rtl="0"/>
            <a:r>
              <a:rPr lang="en-US" dirty="0" smtClean="0"/>
              <a:t> Also for GERD complications refractory to management</a:t>
            </a:r>
          </a:p>
          <a:p>
            <a:pPr algn="l" rtl="0"/>
            <a:r>
              <a:rPr lang="en-US" dirty="0" smtClean="0"/>
              <a:t>Post operative risk of pneumonia is the same as  </a:t>
            </a:r>
            <a:r>
              <a:rPr lang="en-US" dirty="0" err="1" smtClean="0"/>
              <a:t>gastrojujenal</a:t>
            </a:r>
            <a:r>
              <a:rPr lang="en-US" dirty="0" smtClean="0"/>
              <a:t> feeding</a:t>
            </a:r>
            <a:endParaRPr lang="ar-JO" dirty="0"/>
          </a:p>
        </p:txBody>
      </p:sp>
      <p:pic>
        <p:nvPicPr>
          <p:cNvPr id="54274" name="Picture 2" descr="نتيجة بحث الصور عن ‪nissen fundoplica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619500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gastrojejunal tub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0010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r>
              <a:rPr lang="en-US" sz="8000" dirty="0" smtClean="0"/>
              <a:t>THANK U</a:t>
            </a:r>
            <a:endParaRPr lang="ar-JO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 is common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½ of infants less than 3 months vomits at least once daily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2/3 of infants by age of 4 </a:t>
            </a:r>
            <a:r>
              <a:rPr lang="en-US" dirty="0" smtClean="0"/>
              <a:t>months will have GER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By 12 months only 5% of infants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Reﬂux</a:t>
            </a:r>
            <a:r>
              <a:rPr lang="en-US" dirty="0" smtClean="0"/>
              <a:t> symptoms (heartburn, epigastric pain, and regurgitation) affect up to 7% of school-age children and 8% of adolescents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839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33574"/>
            <a:ext cx="594836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LES in infants is very short &lt;1 cm. In adults, the LES ranges from 3-6 cm</a:t>
            </a:r>
          </a:p>
          <a:p>
            <a:pPr algn="l" rtl="0"/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LES in infants is located more superiorly than in adults and is subjected to negative </a:t>
            </a:r>
            <a:r>
              <a:rPr lang="en-US" dirty="0" err="1" smtClean="0"/>
              <a:t>intrathoracic</a:t>
            </a:r>
            <a:r>
              <a:rPr lang="en-US" dirty="0" smtClean="0"/>
              <a:t> pressure during inspiration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LES lengthens and moves more inferiorly during the first year of life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GER results from relaxation of the lower esophageal sphincter (LES). </a:t>
            </a:r>
          </a:p>
          <a:p>
            <a:pPr algn="l" rtl="0"/>
            <a:r>
              <a:rPr lang="en-US" dirty="0" smtClean="0"/>
              <a:t>In healthy infants and children, relaxation of the LES is transient. In infants, gastric distention associated with large volume feeds portends more frequent transient LES relaxations.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Delayed gastric emptying also can increase the frequency of transient LES relaxations. Esophageal clearance and mucosal defense (secretions) play a signiﬁcant role in prevention of esophagitis.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neurologically impaired children, decreased basal LES tone also is likely to contribute to GER.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369</TotalTime>
  <Words>1076</Words>
  <Application>Microsoft Office PowerPoint</Application>
  <PresentationFormat>On-screen Show (4:3)</PresentationFormat>
  <Paragraphs>254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Gastroesophageal reflux </vt:lpstr>
      <vt:lpstr>Definitions</vt:lpstr>
      <vt:lpstr>PowerPoint Presentation</vt:lpstr>
      <vt:lpstr>Definition</vt:lpstr>
      <vt:lpstr>GER is common</vt:lpstr>
      <vt:lpstr>PowerPoint Presentation</vt:lpstr>
      <vt:lpstr>Pathophysiology</vt:lpstr>
      <vt:lpstr>Pathophysiology</vt:lpstr>
      <vt:lpstr>Pathophysiology</vt:lpstr>
      <vt:lpstr>PowerPoint Presentation</vt:lpstr>
      <vt:lpstr>Symptoms of GER</vt:lpstr>
      <vt:lpstr>PowerPoint Presentation</vt:lpstr>
      <vt:lpstr>GIT</vt:lpstr>
      <vt:lpstr>Respiratory </vt:lpstr>
      <vt:lpstr>Asthma</vt:lpstr>
      <vt:lpstr>ALTE</vt:lpstr>
      <vt:lpstr>Dental erosion </vt:lpstr>
      <vt:lpstr>PowerPoint Presentation</vt:lpstr>
      <vt:lpstr>Differential Diagnosis </vt:lpstr>
      <vt:lpstr>Diagnosis</vt:lpstr>
      <vt:lpstr>History and exam</vt:lpstr>
      <vt:lpstr>GER typical presentation</vt:lpstr>
      <vt:lpstr>GERD Versus GER</vt:lpstr>
      <vt:lpstr>Risk of severe GERD</vt:lpstr>
      <vt:lpstr>PowerPoint Presentation</vt:lpstr>
      <vt:lpstr>EMPIRIC TRIAL OF ACID SUPPRESSION</vt:lpstr>
      <vt:lpstr>pH probe</vt:lpstr>
      <vt:lpstr>PowerPoint Presentation</vt:lpstr>
      <vt:lpstr>pH probe</vt:lpstr>
      <vt:lpstr>pH probes</vt:lpstr>
      <vt:lpstr>COMBINED MULTIPLE INTRALUMINAL IMPEDANCE AND PH MONITORING. (MII)</vt:lpstr>
      <vt:lpstr>Upper GI exam</vt:lpstr>
      <vt:lpstr>PowerPoint Presentation</vt:lpstr>
      <vt:lpstr>with biopsy Upper endoscopy</vt:lpstr>
      <vt:lpstr>Nuclear scintigraphy</vt:lpstr>
      <vt:lpstr>Esophageal manometry</vt:lpstr>
      <vt:lpstr>Treatment of GER</vt:lpstr>
      <vt:lpstr>pharmacologic measures in GERD only</vt:lpstr>
      <vt:lpstr>pharmacologic measures</vt:lpstr>
      <vt:lpstr>Surgical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Windows User</cp:lastModifiedBy>
  <cp:revision>21</cp:revision>
  <dcterms:created xsi:type="dcterms:W3CDTF">2006-08-16T00:00:00Z</dcterms:created>
  <dcterms:modified xsi:type="dcterms:W3CDTF">2019-06-23T09:00:43Z</dcterms:modified>
</cp:coreProperties>
</file>