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71" r:id="rId9"/>
    <p:sldId id="263" r:id="rId10"/>
    <p:sldId id="264" r:id="rId11"/>
    <p:sldId id="269" r:id="rId12"/>
    <p:sldId id="265" r:id="rId13"/>
    <p:sldId id="266" r:id="rId14"/>
    <p:sldId id="267" r:id="rId15"/>
    <p:sldId id="268"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13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2268E2-BC06-4F01-B225-39FD3F80039B}" type="datetimeFigureOut">
              <a:rPr lang="en-US" smtClean="0"/>
              <a:t>09/03/2023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489B1-2FCA-468D-94D0-0CA65DA96821}" type="slidenum">
              <a:rPr lang="en-US" smtClean="0"/>
              <a:t>‹#›</a:t>
            </a:fld>
            <a:endParaRPr lang="en-US"/>
          </a:p>
        </p:txBody>
      </p:sp>
    </p:spTree>
    <p:extLst>
      <p:ext uri="{BB962C8B-B14F-4D97-AF65-F5344CB8AC3E}">
        <p14:creationId xmlns:p14="http://schemas.microsoft.com/office/powerpoint/2010/main" val="3110144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2268E2-BC06-4F01-B225-39FD3F80039B}" type="datetimeFigureOut">
              <a:rPr lang="en-US" smtClean="0"/>
              <a:t>09/03/2023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489B1-2FCA-468D-94D0-0CA65DA96821}" type="slidenum">
              <a:rPr lang="en-US" smtClean="0"/>
              <a:t>‹#›</a:t>
            </a:fld>
            <a:endParaRPr lang="en-US"/>
          </a:p>
        </p:txBody>
      </p:sp>
    </p:spTree>
    <p:extLst>
      <p:ext uri="{BB962C8B-B14F-4D97-AF65-F5344CB8AC3E}">
        <p14:creationId xmlns:p14="http://schemas.microsoft.com/office/powerpoint/2010/main" val="1435356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2268E2-BC06-4F01-B225-39FD3F80039B}" type="datetimeFigureOut">
              <a:rPr lang="en-US" smtClean="0"/>
              <a:t>09/03/2023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489B1-2FCA-468D-94D0-0CA65DA96821}" type="slidenum">
              <a:rPr lang="en-US" smtClean="0"/>
              <a:t>‹#›</a:t>
            </a:fld>
            <a:endParaRPr lang="en-US"/>
          </a:p>
        </p:txBody>
      </p:sp>
    </p:spTree>
    <p:extLst>
      <p:ext uri="{BB962C8B-B14F-4D97-AF65-F5344CB8AC3E}">
        <p14:creationId xmlns:p14="http://schemas.microsoft.com/office/powerpoint/2010/main" val="86208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2268E2-BC06-4F01-B225-39FD3F80039B}" type="datetimeFigureOut">
              <a:rPr lang="en-US" smtClean="0"/>
              <a:t>09/03/2023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489B1-2FCA-468D-94D0-0CA65DA96821}" type="slidenum">
              <a:rPr lang="en-US" smtClean="0"/>
              <a:t>‹#›</a:t>
            </a:fld>
            <a:endParaRPr lang="en-US"/>
          </a:p>
        </p:txBody>
      </p:sp>
    </p:spTree>
    <p:extLst>
      <p:ext uri="{BB962C8B-B14F-4D97-AF65-F5344CB8AC3E}">
        <p14:creationId xmlns:p14="http://schemas.microsoft.com/office/powerpoint/2010/main" val="1457845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2268E2-BC06-4F01-B225-39FD3F80039B}" type="datetimeFigureOut">
              <a:rPr lang="en-US" smtClean="0"/>
              <a:t>09/03/2023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489B1-2FCA-468D-94D0-0CA65DA96821}" type="slidenum">
              <a:rPr lang="en-US" smtClean="0"/>
              <a:t>‹#›</a:t>
            </a:fld>
            <a:endParaRPr lang="en-US"/>
          </a:p>
        </p:txBody>
      </p:sp>
    </p:spTree>
    <p:extLst>
      <p:ext uri="{BB962C8B-B14F-4D97-AF65-F5344CB8AC3E}">
        <p14:creationId xmlns:p14="http://schemas.microsoft.com/office/powerpoint/2010/main" val="33522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2268E2-BC06-4F01-B225-39FD3F80039B}" type="datetimeFigureOut">
              <a:rPr lang="en-US" smtClean="0"/>
              <a:t>09/03/2023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489B1-2FCA-468D-94D0-0CA65DA96821}" type="slidenum">
              <a:rPr lang="en-US" smtClean="0"/>
              <a:t>‹#›</a:t>
            </a:fld>
            <a:endParaRPr lang="en-US"/>
          </a:p>
        </p:txBody>
      </p:sp>
    </p:spTree>
    <p:extLst>
      <p:ext uri="{BB962C8B-B14F-4D97-AF65-F5344CB8AC3E}">
        <p14:creationId xmlns:p14="http://schemas.microsoft.com/office/powerpoint/2010/main" val="1780223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2268E2-BC06-4F01-B225-39FD3F80039B}" type="datetimeFigureOut">
              <a:rPr lang="en-US" smtClean="0"/>
              <a:t>09/03/2023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7489B1-2FCA-468D-94D0-0CA65DA96821}" type="slidenum">
              <a:rPr lang="en-US" smtClean="0"/>
              <a:t>‹#›</a:t>
            </a:fld>
            <a:endParaRPr lang="en-US"/>
          </a:p>
        </p:txBody>
      </p:sp>
    </p:spTree>
    <p:extLst>
      <p:ext uri="{BB962C8B-B14F-4D97-AF65-F5344CB8AC3E}">
        <p14:creationId xmlns:p14="http://schemas.microsoft.com/office/powerpoint/2010/main" val="2569196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2268E2-BC06-4F01-B225-39FD3F80039B}" type="datetimeFigureOut">
              <a:rPr lang="en-US" smtClean="0"/>
              <a:t>09/03/2023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7489B1-2FCA-468D-94D0-0CA65DA96821}" type="slidenum">
              <a:rPr lang="en-US" smtClean="0"/>
              <a:t>‹#›</a:t>
            </a:fld>
            <a:endParaRPr lang="en-US"/>
          </a:p>
        </p:txBody>
      </p:sp>
    </p:spTree>
    <p:extLst>
      <p:ext uri="{BB962C8B-B14F-4D97-AF65-F5344CB8AC3E}">
        <p14:creationId xmlns:p14="http://schemas.microsoft.com/office/powerpoint/2010/main" val="3131182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2268E2-BC06-4F01-B225-39FD3F80039B}" type="datetimeFigureOut">
              <a:rPr lang="en-US" smtClean="0"/>
              <a:t>09/03/2023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7489B1-2FCA-468D-94D0-0CA65DA96821}" type="slidenum">
              <a:rPr lang="en-US" smtClean="0"/>
              <a:t>‹#›</a:t>
            </a:fld>
            <a:endParaRPr lang="en-US"/>
          </a:p>
        </p:txBody>
      </p:sp>
    </p:spTree>
    <p:extLst>
      <p:ext uri="{BB962C8B-B14F-4D97-AF65-F5344CB8AC3E}">
        <p14:creationId xmlns:p14="http://schemas.microsoft.com/office/powerpoint/2010/main" val="160671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2268E2-BC06-4F01-B225-39FD3F80039B}" type="datetimeFigureOut">
              <a:rPr lang="en-US" smtClean="0"/>
              <a:t>09/03/2023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489B1-2FCA-468D-94D0-0CA65DA96821}" type="slidenum">
              <a:rPr lang="en-US" smtClean="0"/>
              <a:t>‹#›</a:t>
            </a:fld>
            <a:endParaRPr lang="en-US"/>
          </a:p>
        </p:txBody>
      </p:sp>
    </p:spTree>
    <p:extLst>
      <p:ext uri="{BB962C8B-B14F-4D97-AF65-F5344CB8AC3E}">
        <p14:creationId xmlns:p14="http://schemas.microsoft.com/office/powerpoint/2010/main" val="2216688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2268E2-BC06-4F01-B225-39FD3F80039B}" type="datetimeFigureOut">
              <a:rPr lang="en-US" smtClean="0"/>
              <a:t>09/03/2023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7489B1-2FCA-468D-94D0-0CA65DA96821}" type="slidenum">
              <a:rPr lang="en-US" smtClean="0"/>
              <a:t>‹#›</a:t>
            </a:fld>
            <a:endParaRPr lang="en-US"/>
          </a:p>
        </p:txBody>
      </p:sp>
    </p:spTree>
    <p:extLst>
      <p:ext uri="{BB962C8B-B14F-4D97-AF65-F5344CB8AC3E}">
        <p14:creationId xmlns:p14="http://schemas.microsoft.com/office/powerpoint/2010/main" val="229014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268E2-BC06-4F01-B225-39FD3F80039B}" type="datetimeFigureOut">
              <a:rPr lang="en-US" smtClean="0"/>
              <a:t>09/03/2023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489B1-2FCA-468D-94D0-0CA65DA96821}" type="slidenum">
              <a:rPr lang="en-US" smtClean="0"/>
              <a:t>‹#›</a:t>
            </a:fld>
            <a:endParaRPr lang="en-US"/>
          </a:p>
        </p:txBody>
      </p:sp>
    </p:spTree>
    <p:extLst>
      <p:ext uri="{BB962C8B-B14F-4D97-AF65-F5344CB8AC3E}">
        <p14:creationId xmlns:p14="http://schemas.microsoft.com/office/powerpoint/2010/main" val="2067147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4084" y="2601143"/>
            <a:ext cx="6372665" cy="827857"/>
          </a:xfrm>
          <a:solidFill>
            <a:schemeClr val="accent5">
              <a:lumMod val="20000"/>
              <a:lumOff val="80000"/>
            </a:schemeClr>
          </a:solidFill>
        </p:spPr>
        <p:txBody>
          <a:bodyPr>
            <a:normAutofit fontScale="90000"/>
          </a:bodyPr>
          <a:lstStyle/>
          <a:p>
            <a:r>
              <a:rPr lang="en-US" b="1" i="1" dirty="0">
                <a:solidFill>
                  <a:srgbClr val="002060"/>
                </a:solidFill>
              </a:rPr>
              <a:t>Clostridium </a:t>
            </a:r>
            <a:r>
              <a:rPr lang="en-US" b="1" i="1" dirty="0" err="1">
                <a:solidFill>
                  <a:srgbClr val="002060"/>
                </a:solidFill>
              </a:rPr>
              <a:t>tetani</a:t>
            </a:r>
            <a:endParaRPr lang="en-US" b="1" i="1" dirty="0">
              <a:solidFill>
                <a:srgbClr val="002060"/>
              </a:solidFill>
            </a:endParaRPr>
          </a:p>
        </p:txBody>
      </p:sp>
      <p:sp>
        <p:nvSpPr>
          <p:cNvPr id="3" name="Subtitle 2"/>
          <p:cNvSpPr>
            <a:spLocks noGrp="1"/>
          </p:cNvSpPr>
          <p:nvPr>
            <p:ph type="subTitle" idx="1"/>
          </p:nvPr>
        </p:nvSpPr>
        <p:spPr>
          <a:xfrm>
            <a:off x="1624084" y="3702080"/>
            <a:ext cx="6858000" cy="1241822"/>
          </a:xfrm>
        </p:spPr>
        <p:txBody>
          <a:bodyPr/>
          <a:lstStyle/>
          <a:p>
            <a:r>
              <a:rPr lang="en-US" b="1" dirty="0"/>
              <a:t>Presented by</a:t>
            </a:r>
          </a:p>
          <a:p>
            <a:r>
              <a:rPr lang="en-US" sz="2400" b="1" dirty="0">
                <a:solidFill>
                  <a:srgbClr val="C00000"/>
                </a:solidFill>
              </a:rPr>
              <a:t>Associate Professor Dina </a:t>
            </a:r>
            <a:r>
              <a:rPr lang="en-US" sz="2400" b="1" dirty="0" err="1">
                <a:solidFill>
                  <a:srgbClr val="C00000"/>
                </a:solidFill>
              </a:rPr>
              <a:t>Abou</a:t>
            </a:r>
            <a:r>
              <a:rPr lang="en-US" sz="2400" b="1" dirty="0">
                <a:solidFill>
                  <a:srgbClr val="C00000"/>
                </a:solidFill>
              </a:rPr>
              <a:t> </a:t>
            </a:r>
            <a:r>
              <a:rPr lang="en-US" sz="2400" b="1" dirty="0" err="1">
                <a:solidFill>
                  <a:srgbClr val="C00000"/>
                </a:solidFill>
              </a:rPr>
              <a:t>Rayia</a:t>
            </a:r>
            <a:endParaRPr lang="en-US" sz="2400" b="1" dirty="0">
              <a:solidFill>
                <a:srgbClr val="C00000"/>
              </a:solidFill>
            </a:endParaRPr>
          </a:p>
        </p:txBody>
      </p:sp>
      <p:pic>
        <p:nvPicPr>
          <p:cNvPr id="1028" name="Picture 4" descr="Clostridium Tetani - www.medicoapps.or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311" y="323924"/>
            <a:ext cx="2078831" cy="17645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819" y="323924"/>
            <a:ext cx="1309768" cy="132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62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350" y="564924"/>
            <a:ext cx="5342136" cy="681664"/>
          </a:xfrm>
          <a:solidFill>
            <a:schemeClr val="accent5">
              <a:lumMod val="20000"/>
              <a:lumOff val="80000"/>
            </a:schemeClr>
          </a:solidFill>
        </p:spPr>
        <p:txBody>
          <a:bodyPr>
            <a:normAutofit fontScale="90000"/>
          </a:bodyPr>
          <a:lstStyle/>
          <a:p>
            <a:pPr algn="ctr"/>
            <a:r>
              <a:rPr lang="en-US" b="1" dirty="0">
                <a:solidFill>
                  <a:srgbClr val="002060"/>
                </a:solidFill>
              </a:rPr>
              <a:t>Forms of tetanus</a:t>
            </a:r>
          </a:p>
        </p:txBody>
      </p:sp>
      <p:sp>
        <p:nvSpPr>
          <p:cNvPr id="3" name="Content Placeholder 2"/>
          <p:cNvSpPr>
            <a:spLocks noGrp="1"/>
          </p:cNvSpPr>
          <p:nvPr>
            <p:ph idx="1"/>
          </p:nvPr>
        </p:nvSpPr>
        <p:spPr>
          <a:xfrm>
            <a:off x="157589" y="1608305"/>
            <a:ext cx="6655593" cy="4737294"/>
          </a:xfrm>
        </p:spPr>
        <p:txBody>
          <a:bodyPr>
            <a:normAutofit/>
          </a:bodyPr>
          <a:lstStyle/>
          <a:p>
            <a:pPr algn="just">
              <a:buSzPct val="90000"/>
              <a:buFont typeface="Wingdings" panose="05000000000000000000" pitchFamily="2" charset="2"/>
              <a:buChar char="v"/>
              <a:defRPr/>
            </a:pPr>
            <a:r>
              <a:rPr lang="en-US" sz="2700" b="1" dirty="0">
                <a:solidFill>
                  <a:srgbClr val="C00000"/>
                </a:solidFill>
              </a:rPr>
              <a:t>Local tetanus</a:t>
            </a:r>
          </a:p>
          <a:p>
            <a:pPr marL="625793" lvl="1" indent="-385763" algn="just">
              <a:lnSpc>
                <a:spcPct val="150000"/>
              </a:lnSpc>
              <a:buSzPct val="90000"/>
              <a:buFont typeface="Wingdings" pitchFamily="2" charset="2"/>
              <a:buChar char="§"/>
              <a:defRPr/>
            </a:pPr>
            <a:r>
              <a:rPr lang="en-US" sz="1950" b="1" dirty="0">
                <a:solidFill>
                  <a:srgbClr val="002060"/>
                </a:solidFill>
              </a:rPr>
              <a:t>Is an uncommon form of the disease, in which patients have persistent contraction of muscles in the same anatomic area </a:t>
            </a:r>
            <a:r>
              <a:rPr lang="en-US" sz="1950" b="1" dirty="0">
                <a:solidFill>
                  <a:srgbClr val="C00000"/>
                </a:solidFill>
              </a:rPr>
              <a:t>(at the site of  injury)</a:t>
            </a:r>
          </a:p>
          <a:p>
            <a:pPr marL="625793" lvl="1" indent="-385763" algn="just">
              <a:lnSpc>
                <a:spcPct val="150000"/>
              </a:lnSpc>
              <a:buSzPct val="90000"/>
              <a:buFont typeface="Wingdings" pitchFamily="2" charset="2"/>
              <a:buChar char="§"/>
              <a:defRPr/>
            </a:pPr>
            <a:r>
              <a:rPr lang="en-US" sz="1950" b="1" dirty="0">
                <a:solidFill>
                  <a:srgbClr val="002060"/>
                </a:solidFill>
              </a:rPr>
              <a:t>These contractions may persist for many weeks before gradually subsiding. </a:t>
            </a:r>
          </a:p>
          <a:p>
            <a:pPr marL="625793" lvl="1" indent="-385763" algn="just">
              <a:lnSpc>
                <a:spcPct val="150000"/>
              </a:lnSpc>
              <a:buSzPct val="90000"/>
              <a:buFont typeface="Wingdings" pitchFamily="2" charset="2"/>
              <a:buChar char="§"/>
              <a:defRPr/>
            </a:pPr>
            <a:r>
              <a:rPr lang="en-US" sz="1950" b="1" dirty="0">
                <a:solidFill>
                  <a:srgbClr val="002060"/>
                </a:solidFill>
              </a:rPr>
              <a:t>Local tetanus may precede the onset of generalized tetanus.</a:t>
            </a:r>
          </a:p>
          <a:p>
            <a:pPr marL="625793" lvl="1" indent="-385763" algn="just">
              <a:lnSpc>
                <a:spcPct val="150000"/>
              </a:lnSpc>
              <a:buSzPct val="90000"/>
              <a:buFont typeface="Wingdings" pitchFamily="2" charset="2"/>
              <a:buChar char="§"/>
              <a:defRPr/>
            </a:pPr>
            <a:r>
              <a:rPr lang="en-US" sz="1950" b="1" dirty="0">
                <a:solidFill>
                  <a:srgbClr val="C00000"/>
                </a:solidFill>
              </a:rPr>
              <a:t>Only about 1% of cases are fatal. </a:t>
            </a:r>
          </a:p>
        </p:txBody>
      </p:sp>
      <p:pic>
        <p:nvPicPr>
          <p:cNvPr id="4" name="Picture 3"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7322" y="218040"/>
            <a:ext cx="1176899" cy="119482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www.babymhospital.org/BMH_MJ/index.php/BMHMJ/article/download/104/261/7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5826" y="4807643"/>
            <a:ext cx="1579583" cy="183231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s://d3i71xaburhd42.cloudfront.net/b6dce8ed1ac8c688fb84ca26950ce2331bc58bcc/2-Figure1-1.png"/>
          <p:cNvPicPr>
            <a:picLocks noChangeAspect="1" noChangeArrowheads="1"/>
          </p:cNvPicPr>
          <p:nvPr/>
        </p:nvPicPr>
        <p:blipFill rotWithShape="1">
          <a:blip r:embed="rId4">
            <a:extLst>
              <a:ext uri="{28A0092B-C50C-407E-A947-70E740481C1C}">
                <a14:useLocalDpi xmlns:a14="http://schemas.microsoft.com/office/drawing/2010/main" val="0"/>
              </a:ext>
            </a:extLst>
          </a:blip>
          <a:srcRect l="8296" b="7769"/>
          <a:stretch/>
        </p:blipFill>
        <p:spPr bwMode="auto">
          <a:xfrm>
            <a:off x="6825708" y="1765953"/>
            <a:ext cx="2160703" cy="27638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lostridium Tetani - www.medicoapps.or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521" y="157060"/>
            <a:ext cx="1417993" cy="1203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020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61849" y="731520"/>
            <a:ext cx="4821072" cy="522081"/>
          </a:xfrm>
          <a:solidFill>
            <a:schemeClr val="accent5">
              <a:lumMod val="20000"/>
              <a:lumOff val="80000"/>
            </a:schemeClr>
          </a:solidFill>
        </p:spPr>
        <p:txBody>
          <a:bodyPr>
            <a:normAutofit fontScale="90000"/>
          </a:bodyPr>
          <a:lstStyle/>
          <a:p>
            <a:pPr algn="ctr"/>
            <a:r>
              <a:rPr lang="en-US" b="1" dirty="0">
                <a:solidFill>
                  <a:srgbClr val="002060"/>
                </a:solidFill>
              </a:rPr>
              <a:t>Forms of tetanus</a:t>
            </a:r>
          </a:p>
        </p:txBody>
      </p:sp>
      <p:sp>
        <p:nvSpPr>
          <p:cNvPr id="3" name="Content Placeholder 2"/>
          <p:cNvSpPr>
            <a:spLocks noGrp="1"/>
          </p:cNvSpPr>
          <p:nvPr>
            <p:ph idx="1"/>
          </p:nvPr>
        </p:nvSpPr>
        <p:spPr>
          <a:xfrm>
            <a:off x="143521" y="1547447"/>
            <a:ext cx="5863384" cy="5108494"/>
          </a:xfrm>
        </p:spPr>
        <p:txBody>
          <a:bodyPr>
            <a:normAutofit fontScale="85000" lnSpcReduction="20000"/>
          </a:bodyPr>
          <a:lstStyle/>
          <a:p>
            <a:pPr algn="just">
              <a:buSzPct val="90000"/>
              <a:buFont typeface="Wingdings" panose="05000000000000000000" pitchFamily="2" charset="2"/>
              <a:buChar char="v"/>
              <a:defRPr/>
            </a:pPr>
            <a:r>
              <a:rPr lang="en-US" sz="2475" b="1" dirty="0">
                <a:solidFill>
                  <a:srgbClr val="C00000"/>
                </a:solidFill>
              </a:rPr>
              <a:t>Cephalic tetanus</a:t>
            </a:r>
          </a:p>
          <a:p>
            <a:pPr marL="625793" lvl="1" indent="-385763" algn="just">
              <a:lnSpc>
                <a:spcPct val="150000"/>
              </a:lnSpc>
              <a:buSzPct val="90000"/>
              <a:buFont typeface="Wingdings" pitchFamily="2" charset="2"/>
              <a:buChar char="§"/>
              <a:defRPr/>
            </a:pPr>
            <a:r>
              <a:rPr lang="en-US" b="1" dirty="0">
                <a:solidFill>
                  <a:srgbClr val="002060"/>
                </a:solidFill>
              </a:rPr>
              <a:t>Is a rare form of the disease (type of localized tetanus)</a:t>
            </a:r>
          </a:p>
          <a:p>
            <a:pPr marL="625793" lvl="1" indent="-385763" algn="just">
              <a:lnSpc>
                <a:spcPct val="150000"/>
              </a:lnSpc>
              <a:buSzPct val="90000"/>
              <a:buFont typeface="Wingdings" pitchFamily="2" charset="2"/>
              <a:buChar char="§"/>
              <a:defRPr/>
            </a:pPr>
            <a:r>
              <a:rPr lang="en-US" b="1" dirty="0">
                <a:solidFill>
                  <a:srgbClr val="002060"/>
                </a:solidFill>
              </a:rPr>
              <a:t>Occasionally occurring with otitis media, ear infections, or following injuries to the head</a:t>
            </a:r>
          </a:p>
          <a:p>
            <a:pPr marL="625793" lvl="1" indent="-385763" algn="just">
              <a:lnSpc>
                <a:spcPct val="150000"/>
              </a:lnSpc>
              <a:buSzPct val="90000"/>
              <a:buFont typeface="Wingdings" pitchFamily="2" charset="2"/>
              <a:buChar char="§"/>
              <a:defRPr/>
            </a:pPr>
            <a:r>
              <a:rPr lang="en-US" b="1" dirty="0">
                <a:solidFill>
                  <a:srgbClr val="002060"/>
                </a:solidFill>
              </a:rPr>
              <a:t>There is an involvement of the cranial nerves, especially in the facial area. </a:t>
            </a:r>
          </a:p>
          <a:p>
            <a:pPr marL="625793" lvl="1" indent="-385763" algn="just">
              <a:lnSpc>
                <a:spcPct val="150000"/>
              </a:lnSpc>
              <a:buSzPct val="90000"/>
              <a:buFont typeface="Wingdings" pitchFamily="2" charset="2"/>
              <a:buChar char="§"/>
              <a:defRPr/>
            </a:pPr>
            <a:r>
              <a:rPr lang="en-US" b="1" dirty="0">
                <a:solidFill>
                  <a:srgbClr val="002060"/>
                </a:solidFill>
              </a:rPr>
              <a:t>If the cranial nerves are involved in localized cephalic tetanus, the pharyngeal or laryngeal muscles may spasm, with consequent aspiration or airway obstruction, and the </a:t>
            </a:r>
            <a:r>
              <a:rPr lang="en-US" b="1" dirty="0">
                <a:solidFill>
                  <a:srgbClr val="C00000"/>
                </a:solidFill>
              </a:rPr>
              <a:t>prognosis may be poor.</a:t>
            </a:r>
          </a:p>
        </p:txBody>
      </p:sp>
      <p:pic>
        <p:nvPicPr>
          <p:cNvPr id="5" name="Picture 4"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1294" y="270391"/>
            <a:ext cx="1142885" cy="11602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ostridium Tetani - www.medicoapps.o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320" y="202059"/>
            <a:ext cx="1389804" cy="11796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DF] Cephalic tetanus with left infranuclear facial palsy. | Semantic  Scholar"/>
          <p:cNvPicPr>
            <a:picLocks noChangeAspect="1" noChangeArrowheads="1"/>
          </p:cNvPicPr>
          <p:nvPr/>
        </p:nvPicPr>
        <p:blipFill rotWithShape="1">
          <a:blip r:embed="rId4">
            <a:extLst>
              <a:ext uri="{28A0092B-C50C-407E-A947-70E740481C1C}">
                <a14:useLocalDpi xmlns:a14="http://schemas.microsoft.com/office/drawing/2010/main" val="0"/>
              </a:ext>
            </a:extLst>
          </a:blip>
          <a:srcRect l="5339" r="6675" b="4287"/>
          <a:stretch/>
        </p:blipFill>
        <p:spPr bwMode="auto">
          <a:xfrm>
            <a:off x="6059527" y="2098665"/>
            <a:ext cx="2940952" cy="3612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770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11919" y="717452"/>
            <a:ext cx="5518871" cy="606630"/>
          </a:xfrm>
          <a:solidFill>
            <a:schemeClr val="accent5">
              <a:lumMod val="20000"/>
              <a:lumOff val="80000"/>
            </a:schemeClr>
          </a:solidFill>
        </p:spPr>
        <p:txBody>
          <a:bodyPr>
            <a:normAutofit fontScale="90000"/>
          </a:bodyPr>
          <a:lstStyle/>
          <a:p>
            <a:pPr algn="ctr"/>
            <a:r>
              <a:rPr lang="en-US" b="1" dirty="0">
                <a:solidFill>
                  <a:srgbClr val="002060"/>
                </a:solidFill>
              </a:rPr>
              <a:t>Forms of tetanus</a:t>
            </a:r>
          </a:p>
        </p:txBody>
      </p:sp>
      <p:sp>
        <p:nvSpPr>
          <p:cNvPr id="3" name="Content Placeholder 2"/>
          <p:cNvSpPr>
            <a:spLocks noGrp="1"/>
          </p:cNvSpPr>
          <p:nvPr>
            <p:ph idx="1"/>
          </p:nvPr>
        </p:nvSpPr>
        <p:spPr>
          <a:xfrm>
            <a:off x="143522" y="1660135"/>
            <a:ext cx="5892300" cy="5049984"/>
          </a:xfrm>
        </p:spPr>
        <p:txBody>
          <a:bodyPr>
            <a:normAutofit fontScale="77500" lnSpcReduction="20000"/>
          </a:bodyPr>
          <a:lstStyle/>
          <a:p>
            <a:pPr algn="just">
              <a:buSzPct val="90000"/>
              <a:buFont typeface="Wingdings" panose="05000000000000000000" pitchFamily="2" charset="2"/>
              <a:buChar char="v"/>
              <a:defRPr/>
            </a:pPr>
            <a:r>
              <a:rPr lang="en-US" altLang="ar-JO" sz="2475" b="1" dirty="0">
                <a:solidFill>
                  <a:srgbClr val="C00000"/>
                </a:solidFill>
              </a:rPr>
              <a:t>Generalized tetanus</a:t>
            </a:r>
          </a:p>
          <a:p>
            <a:pPr lvl="1" algn="just">
              <a:lnSpc>
                <a:spcPct val="150000"/>
              </a:lnSpc>
              <a:buFont typeface="Wingdings" panose="05000000000000000000" pitchFamily="2" charset="2"/>
              <a:buChar char="§"/>
            </a:pPr>
            <a:r>
              <a:rPr lang="en-US" altLang="ar-JO" b="1" dirty="0">
                <a:solidFill>
                  <a:srgbClr val="002060"/>
                </a:solidFill>
              </a:rPr>
              <a:t>The most common type </a:t>
            </a:r>
            <a:r>
              <a:rPr lang="en-US" altLang="ar-JO" b="1" dirty="0">
                <a:solidFill>
                  <a:srgbClr val="C00000"/>
                </a:solidFill>
              </a:rPr>
              <a:t>(about 80% of reported tetanus) </a:t>
            </a:r>
          </a:p>
          <a:p>
            <a:pPr lvl="1" algn="just">
              <a:lnSpc>
                <a:spcPct val="150000"/>
              </a:lnSpc>
              <a:buFont typeface="Wingdings" panose="05000000000000000000" pitchFamily="2" charset="2"/>
              <a:buChar char="§"/>
            </a:pPr>
            <a:r>
              <a:rPr lang="en-US" altLang="ar-JO" b="1" dirty="0">
                <a:solidFill>
                  <a:srgbClr val="002060"/>
                </a:solidFill>
              </a:rPr>
              <a:t>The first sign is </a:t>
            </a:r>
            <a:r>
              <a:rPr lang="en-US" altLang="ar-JO" b="1" dirty="0" err="1">
                <a:solidFill>
                  <a:srgbClr val="002060"/>
                </a:solidFill>
              </a:rPr>
              <a:t>trismus</a:t>
            </a:r>
            <a:r>
              <a:rPr lang="en-US" altLang="ar-JO" b="1" dirty="0">
                <a:solidFill>
                  <a:srgbClr val="002060"/>
                </a:solidFill>
              </a:rPr>
              <a:t> or lockjaw, followed by stiffness of the neck, difficulty in swallowing, and rigidity of abdominal muscles.</a:t>
            </a:r>
          </a:p>
          <a:p>
            <a:pPr lvl="1" algn="just">
              <a:lnSpc>
                <a:spcPct val="150000"/>
              </a:lnSpc>
              <a:buFont typeface="Wingdings" panose="05000000000000000000" pitchFamily="2" charset="2"/>
              <a:buChar char="§"/>
            </a:pPr>
            <a:r>
              <a:rPr lang="en-US" altLang="ar-JO" b="1" dirty="0">
                <a:solidFill>
                  <a:srgbClr val="002060"/>
                </a:solidFill>
              </a:rPr>
              <a:t>Other symptoms include elevated temperature, sweating, elevated blood pressure, and episodic rapid heart rate.</a:t>
            </a:r>
          </a:p>
          <a:p>
            <a:pPr lvl="1" algn="just">
              <a:lnSpc>
                <a:spcPct val="150000"/>
              </a:lnSpc>
              <a:buFont typeface="Wingdings" panose="05000000000000000000" pitchFamily="2" charset="2"/>
              <a:buChar char="§"/>
            </a:pPr>
            <a:r>
              <a:rPr lang="en-US" altLang="ar-JO" b="1" dirty="0">
                <a:solidFill>
                  <a:srgbClr val="002060"/>
                </a:solidFill>
              </a:rPr>
              <a:t>Spasms may occur frequently and last for several minutes. Spasms continue for 3–4 weeks.</a:t>
            </a:r>
          </a:p>
          <a:p>
            <a:pPr lvl="1" algn="just">
              <a:lnSpc>
                <a:spcPct val="150000"/>
              </a:lnSpc>
              <a:buFont typeface="Wingdings" panose="05000000000000000000" pitchFamily="2" charset="2"/>
              <a:buChar char="§"/>
            </a:pPr>
            <a:r>
              <a:rPr lang="en-US" altLang="ar-JO" b="1" dirty="0">
                <a:solidFill>
                  <a:srgbClr val="002060"/>
                </a:solidFill>
              </a:rPr>
              <a:t>Complete recovery may take months. </a:t>
            </a:r>
          </a:p>
          <a:p>
            <a:pPr algn="just">
              <a:lnSpc>
                <a:spcPct val="150000"/>
              </a:lnSpc>
            </a:pPr>
            <a:endParaRPr lang="en-US" altLang="ar-JO" sz="1500" dirty="0"/>
          </a:p>
          <a:p>
            <a:endParaRPr lang="en-US" dirty="0"/>
          </a:p>
        </p:txBody>
      </p:sp>
      <p:pic>
        <p:nvPicPr>
          <p:cNvPr id="5" name="Picture 4"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0791" y="302215"/>
            <a:ext cx="1069687" cy="1085976"/>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Video NeuroImage: Generalized tetanus in a 70-year-old woman | Neur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901" y="1739319"/>
            <a:ext cx="2265441" cy="166014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Tetanus in Haiti - The CRUDEM Foundation, I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5822" y="3583377"/>
            <a:ext cx="2964656" cy="16144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lostridium Tetani - www.medicoapps.or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522" y="302214"/>
            <a:ext cx="1417992" cy="12035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hapiroboristetanus.files.wordpress.com/2010/09/tetanus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5695" y="5381776"/>
            <a:ext cx="1963086" cy="142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49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03234" y="266560"/>
            <a:ext cx="5977719" cy="561444"/>
          </a:xfrm>
          <a:solidFill>
            <a:schemeClr val="accent5">
              <a:lumMod val="20000"/>
              <a:lumOff val="80000"/>
            </a:schemeClr>
          </a:solidFill>
        </p:spPr>
        <p:txBody>
          <a:bodyPr>
            <a:normAutofit fontScale="90000"/>
          </a:bodyPr>
          <a:lstStyle/>
          <a:p>
            <a:pPr algn="ctr"/>
            <a:r>
              <a:rPr lang="en-US" b="1" dirty="0">
                <a:solidFill>
                  <a:srgbClr val="002060"/>
                </a:solidFill>
              </a:rPr>
              <a:t>Forms of tetanus</a:t>
            </a:r>
          </a:p>
        </p:txBody>
      </p:sp>
      <p:sp>
        <p:nvSpPr>
          <p:cNvPr id="3" name="Content Placeholder 2"/>
          <p:cNvSpPr>
            <a:spLocks noGrp="1"/>
          </p:cNvSpPr>
          <p:nvPr>
            <p:ph idx="1"/>
          </p:nvPr>
        </p:nvSpPr>
        <p:spPr>
          <a:xfrm>
            <a:off x="88152" y="1032321"/>
            <a:ext cx="6490438" cy="5763436"/>
          </a:xfrm>
        </p:spPr>
        <p:txBody>
          <a:bodyPr>
            <a:noAutofit/>
          </a:bodyPr>
          <a:lstStyle/>
          <a:p>
            <a:pPr algn="just">
              <a:lnSpc>
                <a:spcPct val="100000"/>
              </a:lnSpc>
              <a:buSzPct val="90000"/>
              <a:buFont typeface="Wingdings" panose="05000000000000000000" pitchFamily="2" charset="2"/>
              <a:buChar char="v"/>
              <a:defRPr/>
            </a:pPr>
            <a:r>
              <a:rPr lang="en-US" sz="1800" b="1" dirty="0">
                <a:solidFill>
                  <a:srgbClr val="C00000"/>
                </a:solidFill>
              </a:rPr>
              <a:t>Neonatal tetanus (Tetanus </a:t>
            </a:r>
            <a:r>
              <a:rPr lang="en-US" sz="1800" b="1" dirty="0" err="1">
                <a:solidFill>
                  <a:srgbClr val="C00000"/>
                </a:solidFill>
              </a:rPr>
              <a:t>neonatorum</a:t>
            </a:r>
            <a:r>
              <a:rPr lang="en-US" sz="1800" b="1" dirty="0">
                <a:solidFill>
                  <a:srgbClr val="C00000"/>
                </a:solidFill>
              </a:rPr>
              <a:t>)</a:t>
            </a:r>
            <a:endParaRPr lang="ar-OM" sz="1800" b="1" dirty="0">
              <a:solidFill>
                <a:srgbClr val="C00000"/>
              </a:solidFill>
            </a:endParaRPr>
          </a:p>
          <a:p>
            <a:pPr algn="just">
              <a:lnSpc>
                <a:spcPct val="160000"/>
              </a:lnSpc>
              <a:buClr>
                <a:schemeClr val="tx1"/>
              </a:buClr>
              <a:buFont typeface="Wingdings" pitchFamily="2" charset="2"/>
              <a:buChar char="§"/>
              <a:defRPr/>
            </a:pPr>
            <a:r>
              <a:rPr lang="en-US" sz="1800" b="1" dirty="0">
                <a:solidFill>
                  <a:srgbClr val="002060"/>
                </a:solidFill>
              </a:rPr>
              <a:t>Is a form of generalized tetanus that occurs in newborn infants.</a:t>
            </a:r>
          </a:p>
          <a:p>
            <a:pPr algn="just">
              <a:lnSpc>
                <a:spcPct val="160000"/>
              </a:lnSpc>
              <a:buClr>
                <a:schemeClr val="tx1"/>
              </a:buClr>
              <a:buFont typeface="Wingdings" pitchFamily="2" charset="2"/>
              <a:buChar char="§"/>
              <a:defRPr/>
            </a:pPr>
            <a:r>
              <a:rPr lang="en-US" sz="1800" b="1" dirty="0">
                <a:solidFill>
                  <a:srgbClr val="002060"/>
                </a:solidFill>
              </a:rPr>
              <a:t>Neonatal tetanus occurs in infants born without protective passive immunity because the mother is not immune</a:t>
            </a:r>
          </a:p>
          <a:p>
            <a:pPr algn="just">
              <a:lnSpc>
                <a:spcPct val="160000"/>
              </a:lnSpc>
              <a:buClr>
                <a:schemeClr val="tx1"/>
              </a:buClr>
              <a:buFont typeface="Wingdings" pitchFamily="2" charset="2"/>
              <a:buChar char="§"/>
              <a:defRPr/>
            </a:pPr>
            <a:r>
              <a:rPr lang="en-US" sz="1800" b="1" dirty="0">
                <a:solidFill>
                  <a:srgbClr val="002060"/>
                </a:solidFill>
              </a:rPr>
              <a:t>It usually occurs through </a:t>
            </a:r>
            <a:r>
              <a:rPr lang="en-US" sz="1800" b="1" dirty="0">
                <a:solidFill>
                  <a:srgbClr val="C00000"/>
                </a:solidFill>
              </a:rPr>
              <a:t>infection of the unhealed umbilical stump</a:t>
            </a:r>
            <a:r>
              <a:rPr lang="en-US" sz="1800" b="1" dirty="0">
                <a:solidFill>
                  <a:srgbClr val="002060"/>
                </a:solidFill>
              </a:rPr>
              <a:t>, particularly when the stump is cut with an unsterile instrument</a:t>
            </a:r>
          </a:p>
          <a:p>
            <a:pPr algn="just">
              <a:lnSpc>
                <a:spcPct val="160000"/>
              </a:lnSpc>
              <a:buClr>
                <a:schemeClr val="tx1"/>
              </a:buClr>
              <a:buFont typeface="Wingdings" pitchFamily="2" charset="2"/>
              <a:buChar char="§"/>
              <a:defRPr/>
            </a:pPr>
            <a:r>
              <a:rPr lang="en-US" sz="1800" b="1" dirty="0">
                <a:solidFill>
                  <a:srgbClr val="002060"/>
                </a:solidFill>
              </a:rPr>
              <a:t>Neonatal tetanus is common in some developing countries</a:t>
            </a:r>
          </a:p>
          <a:p>
            <a:pPr algn="just">
              <a:lnSpc>
                <a:spcPct val="160000"/>
              </a:lnSpc>
              <a:buClr>
                <a:schemeClr val="tx1"/>
              </a:buClr>
              <a:buFont typeface="Wingdings" pitchFamily="2" charset="2"/>
              <a:buChar char="§"/>
              <a:defRPr/>
            </a:pPr>
            <a:r>
              <a:rPr lang="en-US" altLang="ar-JO" sz="1800" b="1" dirty="0">
                <a:solidFill>
                  <a:srgbClr val="002060"/>
                </a:solidFill>
              </a:rPr>
              <a:t>Neonates show signs of being generally irritable, muscle spasms, and poor ability to take in liquids (poor sucking response), usually seen in neonates about 7-10 days old</a:t>
            </a:r>
            <a:endParaRPr lang="en-US" sz="1800" b="1" dirty="0">
              <a:solidFill>
                <a:srgbClr val="002060"/>
              </a:solidFill>
            </a:endParaRPr>
          </a:p>
        </p:txBody>
      </p:sp>
      <p:pic>
        <p:nvPicPr>
          <p:cNvPr id="5" name="Picture 4"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4753" y="163043"/>
            <a:ext cx="980715" cy="99564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Neonatal tetanus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8590" y="2711180"/>
            <a:ext cx="2426878" cy="16057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lostridium Tetani - www.medicoapps.or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532" y="62243"/>
            <a:ext cx="1142886" cy="97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211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9636" y="447330"/>
            <a:ext cx="4472201" cy="596201"/>
          </a:xfrm>
          <a:solidFill>
            <a:schemeClr val="accent5">
              <a:lumMod val="20000"/>
              <a:lumOff val="80000"/>
            </a:schemeClr>
          </a:solidFill>
        </p:spPr>
        <p:txBody>
          <a:bodyPr>
            <a:normAutofit fontScale="90000"/>
          </a:bodyPr>
          <a:lstStyle/>
          <a:p>
            <a:pPr algn="ctr"/>
            <a:r>
              <a:rPr lang="en-US" b="1" dirty="0">
                <a:solidFill>
                  <a:srgbClr val="002060"/>
                </a:solidFill>
              </a:rPr>
              <a:t>Complications</a:t>
            </a:r>
          </a:p>
        </p:txBody>
      </p:sp>
      <p:sp>
        <p:nvSpPr>
          <p:cNvPr id="3" name="Content Placeholder 2"/>
          <p:cNvSpPr>
            <a:spLocks noGrp="1"/>
          </p:cNvSpPr>
          <p:nvPr>
            <p:ph idx="1"/>
          </p:nvPr>
        </p:nvSpPr>
        <p:spPr>
          <a:xfrm>
            <a:off x="379828" y="1325575"/>
            <a:ext cx="8440615" cy="5367140"/>
          </a:xfrm>
        </p:spPr>
        <p:txBody>
          <a:bodyPr>
            <a:normAutofit fontScale="85000" lnSpcReduction="10000"/>
          </a:bodyPr>
          <a:lstStyle/>
          <a:p>
            <a:pPr algn="just">
              <a:lnSpc>
                <a:spcPct val="150000"/>
              </a:lnSpc>
            </a:pPr>
            <a:r>
              <a:rPr lang="en-US" altLang="ar-JO" b="1" dirty="0">
                <a:solidFill>
                  <a:srgbClr val="C00000"/>
                </a:solidFill>
              </a:rPr>
              <a:t>Laryngospasm</a:t>
            </a:r>
            <a:r>
              <a:rPr lang="en-US" altLang="ar-JO" dirty="0">
                <a:solidFill>
                  <a:srgbClr val="002060"/>
                </a:solidFill>
              </a:rPr>
              <a:t> (</a:t>
            </a:r>
            <a:r>
              <a:rPr lang="en-US" altLang="ar-JO" b="1" dirty="0">
                <a:solidFill>
                  <a:srgbClr val="002060"/>
                </a:solidFill>
              </a:rPr>
              <a:t>spasm of the vocal cords) and/or spasm of the muscles of respiration leads to interference with breathing. </a:t>
            </a:r>
          </a:p>
          <a:p>
            <a:pPr algn="just">
              <a:lnSpc>
                <a:spcPct val="150000"/>
              </a:lnSpc>
            </a:pPr>
            <a:r>
              <a:rPr lang="en-US" altLang="ar-JO" b="1" dirty="0">
                <a:solidFill>
                  <a:srgbClr val="C00000"/>
                </a:solidFill>
              </a:rPr>
              <a:t>Fractures</a:t>
            </a:r>
            <a:r>
              <a:rPr lang="en-US" altLang="ar-JO" b="1" dirty="0">
                <a:solidFill>
                  <a:srgbClr val="002060"/>
                </a:solidFill>
              </a:rPr>
              <a:t> of the spine or long bones may result from sustained contractions and convulsions. </a:t>
            </a:r>
          </a:p>
          <a:p>
            <a:pPr algn="just">
              <a:lnSpc>
                <a:spcPct val="150000"/>
              </a:lnSpc>
            </a:pPr>
            <a:r>
              <a:rPr lang="en-US" altLang="ar-JO" b="1" dirty="0">
                <a:solidFill>
                  <a:srgbClr val="002060"/>
                </a:solidFill>
              </a:rPr>
              <a:t>Hyperactivity of the autonomic nervous system may lead to </a:t>
            </a:r>
            <a:r>
              <a:rPr lang="en-US" altLang="ar-JO" b="1" dirty="0">
                <a:solidFill>
                  <a:srgbClr val="C00000"/>
                </a:solidFill>
              </a:rPr>
              <a:t>hypertension</a:t>
            </a:r>
            <a:r>
              <a:rPr lang="en-US" altLang="ar-JO" b="1" dirty="0">
                <a:solidFill>
                  <a:srgbClr val="002060"/>
                </a:solidFill>
              </a:rPr>
              <a:t> and/or an </a:t>
            </a:r>
            <a:r>
              <a:rPr lang="en-US" altLang="ar-JO" b="1" dirty="0">
                <a:solidFill>
                  <a:srgbClr val="C00000"/>
                </a:solidFill>
              </a:rPr>
              <a:t>abnormal heart rhythm. </a:t>
            </a:r>
          </a:p>
          <a:p>
            <a:pPr algn="just">
              <a:lnSpc>
                <a:spcPct val="150000"/>
              </a:lnSpc>
            </a:pPr>
            <a:r>
              <a:rPr lang="en-US" altLang="ar-JO" b="1" dirty="0">
                <a:solidFill>
                  <a:srgbClr val="002060"/>
                </a:solidFill>
              </a:rPr>
              <a:t>Cases most likely to be </a:t>
            </a:r>
            <a:r>
              <a:rPr lang="en-US" altLang="ar-JO" b="1" dirty="0">
                <a:solidFill>
                  <a:srgbClr val="C00000"/>
                </a:solidFill>
              </a:rPr>
              <a:t>fatal</a:t>
            </a:r>
            <a:r>
              <a:rPr lang="en-US" altLang="ar-JO" b="1" dirty="0">
                <a:solidFill>
                  <a:srgbClr val="002060"/>
                </a:solidFill>
              </a:rPr>
              <a:t> are those occurring in persons 60 years of age and older (18%), and unvaccinated persons (22%). </a:t>
            </a:r>
          </a:p>
        </p:txBody>
      </p:sp>
      <p:pic>
        <p:nvPicPr>
          <p:cNvPr id="4" name="Picture 3"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7592" y="165285"/>
            <a:ext cx="1142886" cy="1160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lostridium Tetani - www.medicoapps.o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522" y="165285"/>
            <a:ext cx="1142886" cy="97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533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474" y="706476"/>
            <a:ext cx="4154891" cy="565493"/>
          </a:xfrm>
          <a:solidFill>
            <a:schemeClr val="accent5">
              <a:lumMod val="20000"/>
              <a:lumOff val="80000"/>
            </a:schemeClr>
          </a:solidFill>
        </p:spPr>
        <p:txBody>
          <a:bodyPr>
            <a:normAutofit fontScale="90000"/>
          </a:bodyPr>
          <a:lstStyle/>
          <a:p>
            <a:pPr algn="ctr"/>
            <a:r>
              <a:rPr lang="en-US" b="1" dirty="0">
                <a:solidFill>
                  <a:srgbClr val="002060"/>
                </a:solidFill>
              </a:rPr>
              <a:t>Diagnosis</a:t>
            </a:r>
          </a:p>
        </p:txBody>
      </p:sp>
      <p:sp>
        <p:nvSpPr>
          <p:cNvPr id="3" name="Content Placeholder 2"/>
          <p:cNvSpPr>
            <a:spLocks noGrp="1"/>
          </p:cNvSpPr>
          <p:nvPr>
            <p:ph idx="1"/>
          </p:nvPr>
        </p:nvSpPr>
        <p:spPr>
          <a:xfrm>
            <a:off x="358193" y="2091241"/>
            <a:ext cx="8533631" cy="4168882"/>
          </a:xfrm>
        </p:spPr>
        <p:txBody>
          <a:bodyPr>
            <a:normAutofit/>
          </a:bodyPr>
          <a:lstStyle/>
          <a:p>
            <a:r>
              <a:rPr lang="en-US" b="1" dirty="0">
                <a:solidFill>
                  <a:srgbClr val="C00000"/>
                </a:solidFill>
              </a:rPr>
              <a:t>History</a:t>
            </a:r>
          </a:p>
          <a:p>
            <a:r>
              <a:rPr lang="en-US" b="1" dirty="0">
                <a:solidFill>
                  <a:srgbClr val="C00000"/>
                </a:solidFill>
              </a:rPr>
              <a:t>Clinical picture</a:t>
            </a:r>
          </a:p>
          <a:p>
            <a:r>
              <a:rPr lang="en-US" b="1" dirty="0">
                <a:solidFill>
                  <a:srgbClr val="C00000"/>
                </a:solidFill>
              </a:rPr>
              <a:t>Laboratory:</a:t>
            </a:r>
          </a:p>
          <a:p>
            <a:pPr>
              <a:buFontTx/>
              <a:buChar char="-"/>
            </a:pPr>
            <a:r>
              <a:rPr lang="en-US" b="1" dirty="0">
                <a:solidFill>
                  <a:srgbClr val="002060"/>
                </a:solidFill>
              </a:rPr>
              <a:t>Specimen</a:t>
            </a:r>
            <a:r>
              <a:rPr lang="en-US" dirty="0">
                <a:solidFill>
                  <a:srgbClr val="002060"/>
                </a:solidFill>
              </a:rPr>
              <a:t>: swab from the lesion</a:t>
            </a:r>
          </a:p>
          <a:p>
            <a:pPr>
              <a:buFontTx/>
              <a:buChar char="-"/>
            </a:pPr>
            <a:r>
              <a:rPr lang="en-US" b="1" dirty="0">
                <a:solidFill>
                  <a:srgbClr val="002060"/>
                </a:solidFill>
              </a:rPr>
              <a:t>Culture</a:t>
            </a:r>
            <a:r>
              <a:rPr lang="en-US" dirty="0">
                <a:solidFill>
                  <a:srgbClr val="002060"/>
                </a:solidFill>
              </a:rPr>
              <a:t> on blood agar incubated anaerobically </a:t>
            </a:r>
            <a:r>
              <a:rPr lang="en-US" b="1" dirty="0">
                <a:solidFill>
                  <a:srgbClr val="C00000"/>
                </a:solidFill>
              </a:rPr>
              <a:t>??</a:t>
            </a:r>
          </a:p>
          <a:p>
            <a:pPr>
              <a:buFontTx/>
              <a:buChar char="-"/>
            </a:pPr>
            <a:r>
              <a:rPr lang="en-US" b="1" dirty="0">
                <a:solidFill>
                  <a:srgbClr val="002060"/>
                </a:solidFill>
              </a:rPr>
              <a:t>Biochemical reaction</a:t>
            </a:r>
            <a:r>
              <a:rPr lang="en-US" dirty="0">
                <a:solidFill>
                  <a:srgbClr val="002060"/>
                </a:solidFill>
              </a:rPr>
              <a:t> </a:t>
            </a:r>
            <a:r>
              <a:rPr lang="en-US" b="1" dirty="0">
                <a:solidFill>
                  <a:srgbClr val="C00000"/>
                </a:solidFill>
              </a:rPr>
              <a:t>??</a:t>
            </a:r>
          </a:p>
          <a:p>
            <a:pPr>
              <a:buFontTx/>
              <a:buChar char="-"/>
            </a:pPr>
            <a:r>
              <a:rPr lang="en-US" b="1" dirty="0">
                <a:solidFill>
                  <a:srgbClr val="002060"/>
                </a:solidFill>
              </a:rPr>
              <a:t>Animal pathogenicity</a:t>
            </a:r>
          </a:p>
        </p:txBody>
      </p:sp>
      <p:pic>
        <p:nvPicPr>
          <p:cNvPr id="4" name="Picture 3"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4370" y="324988"/>
            <a:ext cx="853529" cy="866527"/>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Detection of Clostridium tetani in human clinical samples using tetX  specific primers targeting the neurotoxin - Science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0094" y="1482487"/>
            <a:ext cx="2421731" cy="26931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ostridium Tetani - www.medicoapps.or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6584" y="221437"/>
            <a:ext cx="1142886" cy="970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441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127" y="179703"/>
            <a:ext cx="948623" cy="9630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ostridium Tetani - www.medicoapps.o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250" y="191078"/>
            <a:ext cx="1142886" cy="97007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rot="5400000">
            <a:off x="7159358" y="1535063"/>
            <a:ext cx="160736"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464840" y="1395556"/>
            <a:ext cx="213719" cy="59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2451224" y="1567766"/>
            <a:ext cx="160736"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4490437" y="1575068"/>
            <a:ext cx="160736"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760761" y="1554239"/>
            <a:ext cx="160736"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7279" y="1800846"/>
            <a:ext cx="1695569" cy="5078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sz="1350" b="1" dirty="0">
                <a:solidFill>
                  <a:srgbClr val="C00000"/>
                </a:solidFill>
              </a:rPr>
              <a:t>Toxin neutralization</a:t>
            </a:r>
            <a:endParaRPr lang="ar-EG" sz="1350" b="1" i="1" dirty="0">
              <a:solidFill>
                <a:srgbClr val="C00000"/>
              </a:solidFill>
              <a:latin typeface="Arial" pitchFamily="34" charset="0"/>
              <a:cs typeface="Arial" pitchFamily="34" charset="0"/>
            </a:endParaRPr>
          </a:p>
        </p:txBody>
      </p:sp>
      <p:sp>
        <p:nvSpPr>
          <p:cNvPr id="17" name="TextBox 16"/>
          <p:cNvSpPr txBox="1"/>
          <p:nvPr/>
        </p:nvSpPr>
        <p:spPr>
          <a:xfrm>
            <a:off x="1881329" y="1781254"/>
            <a:ext cx="1693185" cy="5078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sz="1350" b="1" dirty="0">
                <a:solidFill>
                  <a:srgbClr val="C00000"/>
                </a:solidFill>
              </a:rPr>
              <a:t>Airway management</a:t>
            </a:r>
            <a:endParaRPr lang="ar-EG" sz="1350" b="1" i="1" dirty="0">
              <a:solidFill>
                <a:srgbClr val="C00000"/>
              </a:solidFill>
              <a:latin typeface="Arial" pitchFamily="34" charset="0"/>
              <a:cs typeface="Arial" pitchFamily="34" charset="0"/>
            </a:endParaRPr>
          </a:p>
        </p:txBody>
      </p:sp>
      <p:sp>
        <p:nvSpPr>
          <p:cNvPr id="18" name="TextBox 17"/>
          <p:cNvSpPr txBox="1"/>
          <p:nvPr/>
        </p:nvSpPr>
        <p:spPr>
          <a:xfrm>
            <a:off x="3674376" y="1806770"/>
            <a:ext cx="1284095" cy="30008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sz="1350" b="1" dirty="0">
                <a:solidFill>
                  <a:srgbClr val="C00000"/>
                </a:solidFill>
              </a:rPr>
              <a:t>Antibiotics</a:t>
            </a:r>
            <a:endParaRPr lang="ar-EG" sz="1350" b="1" i="1" dirty="0">
              <a:solidFill>
                <a:srgbClr val="C00000"/>
              </a:solidFill>
              <a:latin typeface="Arial" pitchFamily="34" charset="0"/>
              <a:cs typeface="Arial" pitchFamily="34" charset="0"/>
            </a:endParaRPr>
          </a:p>
        </p:txBody>
      </p:sp>
      <p:sp>
        <p:nvSpPr>
          <p:cNvPr id="19" name="TextBox 18"/>
          <p:cNvSpPr txBox="1"/>
          <p:nvPr/>
        </p:nvSpPr>
        <p:spPr>
          <a:xfrm>
            <a:off x="5061713" y="1762408"/>
            <a:ext cx="1284095" cy="5078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sz="1350" b="1" dirty="0">
                <a:solidFill>
                  <a:srgbClr val="C00000"/>
                </a:solidFill>
              </a:rPr>
              <a:t>Proper wound care</a:t>
            </a:r>
            <a:endParaRPr lang="ar-EG" sz="1350" b="1" i="1" dirty="0">
              <a:solidFill>
                <a:srgbClr val="C00000"/>
              </a:solidFill>
              <a:latin typeface="Arial" pitchFamily="34" charset="0"/>
              <a:cs typeface="Arial" pitchFamily="34" charset="0"/>
            </a:endParaRPr>
          </a:p>
        </p:txBody>
      </p:sp>
      <p:sp>
        <p:nvSpPr>
          <p:cNvPr id="20" name="TextBox 19"/>
          <p:cNvSpPr txBox="1"/>
          <p:nvPr/>
        </p:nvSpPr>
        <p:spPr>
          <a:xfrm>
            <a:off x="6458250" y="1754679"/>
            <a:ext cx="1284095" cy="30008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sz="1350" b="1" dirty="0">
                <a:solidFill>
                  <a:srgbClr val="C00000"/>
                </a:solidFill>
              </a:rPr>
              <a:t>Sedative</a:t>
            </a:r>
            <a:endParaRPr lang="ar-EG" sz="1350" b="1" i="1" dirty="0">
              <a:solidFill>
                <a:srgbClr val="C00000"/>
              </a:solidFill>
              <a:latin typeface="Arial" pitchFamily="34" charset="0"/>
              <a:cs typeface="Arial" pitchFamily="34" charset="0"/>
            </a:endParaRPr>
          </a:p>
        </p:txBody>
      </p:sp>
      <p:sp>
        <p:nvSpPr>
          <p:cNvPr id="21" name="TextBox 20"/>
          <p:cNvSpPr txBox="1"/>
          <p:nvPr/>
        </p:nvSpPr>
        <p:spPr>
          <a:xfrm flipH="1">
            <a:off x="118684" y="2721264"/>
            <a:ext cx="1699145" cy="2677656"/>
          </a:xfrm>
          <a:prstGeom prst="rect">
            <a:avLst/>
          </a:prstGeom>
          <a:noFill/>
          <a:ln>
            <a:solidFill>
              <a:srgbClr val="002060"/>
            </a:solidFill>
          </a:ln>
        </p:spPr>
        <p:txBody>
          <a:bodyPr wrap="square" rtlCol="0">
            <a:spAutoFit/>
          </a:bodyPr>
          <a:lstStyle/>
          <a:p>
            <a:pPr marL="214313" indent="-214313" algn="ctr">
              <a:buFontTx/>
              <a:buChar char="-"/>
            </a:pPr>
            <a:r>
              <a:rPr lang="en-US" sz="1400" b="1" dirty="0">
                <a:solidFill>
                  <a:srgbClr val="002060"/>
                </a:solidFill>
              </a:rPr>
              <a:t>Used to neutralize unbound toxins</a:t>
            </a:r>
          </a:p>
          <a:p>
            <a:pPr marL="214313" indent="-214313" algn="ctr">
              <a:buFontTx/>
              <a:buChar char="-"/>
            </a:pPr>
            <a:r>
              <a:rPr lang="en-US" sz="1400" b="1" dirty="0">
                <a:solidFill>
                  <a:srgbClr val="002060"/>
                </a:solidFill>
              </a:rPr>
              <a:t>Called human tetanus immunoglobulin (HTIG)</a:t>
            </a:r>
          </a:p>
          <a:p>
            <a:pPr marL="214313" indent="-214313" algn="ctr">
              <a:buFontTx/>
              <a:buChar char="-"/>
            </a:pPr>
            <a:r>
              <a:rPr lang="en-US" sz="1400" b="1" dirty="0">
                <a:solidFill>
                  <a:srgbClr val="002060"/>
                </a:solidFill>
              </a:rPr>
              <a:t>Recommended dose (3000-6000 units IM with average 500 units</a:t>
            </a:r>
            <a:r>
              <a:rPr lang="en-US" sz="1400" dirty="0"/>
              <a:t>)</a:t>
            </a:r>
          </a:p>
        </p:txBody>
      </p:sp>
      <p:sp>
        <p:nvSpPr>
          <p:cNvPr id="23" name="TextBox 22"/>
          <p:cNvSpPr txBox="1"/>
          <p:nvPr/>
        </p:nvSpPr>
        <p:spPr>
          <a:xfrm flipH="1">
            <a:off x="3541504" y="2501973"/>
            <a:ext cx="1390985" cy="738664"/>
          </a:xfrm>
          <a:prstGeom prst="rect">
            <a:avLst/>
          </a:prstGeom>
          <a:noFill/>
          <a:ln>
            <a:solidFill>
              <a:srgbClr val="002060"/>
            </a:solidFill>
          </a:ln>
        </p:spPr>
        <p:txBody>
          <a:bodyPr wrap="square" rtlCol="0">
            <a:spAutoFit/>
          </a:bodyPr>
          <a:lstStyle/>
          <a:p>
            <a:pPr algn="ctr"/>
            <a:r>
              <a:rPr lang="en-US" sz="1400" dirty="0"/>
              <a:t>- </a:t>
            </a:r>
            <a:r>
              <a:rPr lang="en-US" sz="1400" b="1" dirty="0">
                <a:solidFill>
                  <a:srgbClr val="002060"/>
                </a:solidFill>
              </a:rPr>
              <a:t>Penicillin</a:t>
            </a:r>
          </a:p>
          <a:p>
            <a:pPr algn="ctr"/>
            <a:r>
              <a:rPr lang="en-US" sz="1400" b="1" dirty="0">
                <a:solidFill>
                  <a:srgbClr val="002060"/>
                </a:solidFill>
              </a:rPr>
              <a:t>- Metronidazole</a:t>
            </a:r>
          </a:p>
          <a:p>
            <a:pPr algn="ctr"/>
            <a:r>
              <a:rPr lang="en-US" sz="1400" b="1" dirty="0">
                <a:solidFill>
                  <a:srgbClr val="002060"/>
                </a:solidFill>
              </a:rPr>
              <a:t>- Doxycycline</a:t>
            </a:r>
          </a:p>
        </p:txBody>
      </p:sp>
      <p:cxnSp>
        <p:nvCxnSpPr>
          <p:cNvPr id="25" name="Straight Arrow Connector 24"/>
          <p:cNvCxnSpPr/>
          <p:nvPr/>
        </p:nvCxnSpPr>
        <p:spPr>
          <a:xfrm>
            <a:off x="8919897" y="1464455"/>
            <a:ext cx="0" cy="20781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796725" y="1738024"/>
            <a:ext cx="1248934" cy="507831"/>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sz="1350" b="1" dirty="0">
                <a:solidFill>
                  <a:srgbClr val="C00000"/>
                </a:solidFill>
              </a:rPr>
              <a:t>Supportive therapy</a:t>
            </a:r>
            <a:endParaRPr lang="ar-EG" sz="1350" b="1" i="1" dirty="0">
              <a:solidFill>
                <a:srgbClr val="C00000"/>
              </a:solidFill>
              <a:latin typeface="Arial" pitchFamily="34" charset="0"/>
              <a:cs typeface="Arial" pitchFamily="34" charset="0"/>
            </a:endParaRPr>
          </a:p>
        </p:txBody>
      </p:sp>
      <p:cxnSp>
        <p:nvCxnSpPr>
          <p:cNvPr id="32" name="Straight Arrow Connector 31"/>
          <p:cNvCxnSpPr/>
          <p:nvPr/>
        </p:nvCxnSpPr>
        <p:spPr>
          <a:xfrm rot="5400000">
            <a:off x="4235459" y="2329945"/>
            <a:ext cx="160736" cy="119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a:off x="651656" y="2514375"/>
            <a:ext cx="160736" cy="119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5614640" y="2464412"/>
            <a:ext cx="160736" cy="119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flipH="1">
            <a:off x="5090757" y="2621440"/>
            <a:ext cx="1284095" cy="1384995"/>
          </a:xfrm>
          <a:prstGeom prst="rect">
            <a:avLst/>
          </a:prstGeom>
          <a:noFill/>
          <a:ln>
            <a:solidFill>
              <a:srgbClr val="002060"/>
            </a:solidFill>
          </a:ln>
        </p:spPr>
        <p:txBody>
          <a:bodyPr wrap="square" rtlCol="0">
            <a:spAutoFit/>
          </a:bodyPr>
          <a:lstStyle/>
          <a:p>
            <a:pPr algn="ctr"/>
            <a:r>
              <a:rPr lang="en-US" sz="1350" dirty="0"/>
              <a:t>-</a:t>
            </a:r>
            <a:r>
              <a:rPr lang="en-US" sz="1400" b="1" dirty="0">
                <a:solidFill>
                  <a:srgbClr val="002060"/>
                </a:solidFill>
              </a:rPr>
              <a:t>Proper wound cleaning and debridement may be needed</a:t>
            </a:r>
          </a:p>
        </p:txBody>
      </p:sp>
      <p:cxnSp>
        <p:nvCxnSpPr>
          <p:cNvPr id="36" name="Straight Arrow Connector 35"/>
          <p:cNvCxnSpPr/>
          <p:nvPr/>
        </p:nvCxnSpPr>
        <p:spPr>
          <a:xfrm rot="5400000">
            <a:off x="5684965" y="4196379"/>
            <a:ext cx="160736" cy="119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flipH="1">
            <a:off x="5276670" y="4317037"/>
            <a:ext cx="1342211" cy="1569660"/>
          </a:xfrm>
          <a:prstGeom prst="rect">
            <a:avLst/>
          </a:prstGeom>
          <a:noFill/>
        </p:spPr>
        <p:txBody>
          <a:bodyPr wrap="square" rtlCol="0">
            <a:spAutoFit/>
          </a:bodyPr>
          <a:lstStyle/>
          <a:p>
            <a:pPr algn="ctr"/>
            <a:r>
              <a:rPr lang="en-US" sz="1600" dirty="0">
                <a:solidFill>
                  <a:srgbClr val="C00000"/>
                </a:solidFill>
              </a:rPr>
              <a:t>Which is started first</a:t>
            </a:r>
          </a:p>
          <a:p>
            <a:pPr algn="ctr"/>
            <a:r>
              <a:rPr lang="en-US" sz="1600" dirty="0">
                <a:solidFill>
                  <a:srgbClr val="C00000"/>
                </a:solidFill>
              </a:rPr>
              <a:t>wound debridement or antitoxin and why ????</a:t>
            </a:r>
          </a:p>
        </p:txBody>
      </p:sp>
      <p:cxnSp>
        <p:nvCxnSpPr>
          <p:cNvPr id="38" name="Straight Arrow Connector 37"/>
          <p:cNvCxnSpPr>
            <a:cxnSpLocks/>
          </p:cNvCxnSpPr>
          <p:nvPr/>
        </p:nvCxnSpPr>
        <p:spPr>
          <a:xfrm>
            <a:off x="7167568" y="2113163"/>
            <a:ext cx="0" cy="17592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428654" y="2381920"/>
            <a:ext cx="1477828" cy="738664"/>
          </a:xfrm>
          <a:prstGeom prst="rect">
            <a:avLst/>
          </a:prstGeom>
          <a:noFill/>
          <a:ln>
            <a:solidFill>
              <a:srgbClr val="002060"/>
            </a:solidFill>
          </a:ln>
        </p:spPr>
        <p:txBody>
          <a:bodyPr wrap="square" rtlCol="0">
            <a:spAutoFit/>
          </a:bodyPr>
          <a:lstStyle/>
          <a:p>
            <a:pPr algn="ctr"/>
            <a:r>
              <a:rPr lang="en-US" sz="1400" b="1" dirty="0">
                <a:solidFill>
                  <a:srgbClr val="002060"/>
                </a:solidFill>
              </a:rPr>
              <a:t>Benzodiazepines to control muscle spasm</a:t>
            </a:r>
          </a:p>
        </p:txBody>
      </p:sp>
      <p:cxnSp>
        <p:nvCxnSpPr>
          <p:cNvPr id="40" name="Straight Arrow Connector 39"/>
          <p:cNvCxnSpPr/>
          <p:nvPr/>
        </p:nvCxnSpPr>
        <p:spPr>
          <a:xfrm rot="5400000">
            <a:off x="8379650" y="2421009"/>
            <a:ext cx="160736" cy="119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flipH="1">
            <a:off x="7976198" y="2562198"/>
            <a:ext cx="1048023" cy="738664"/>
          </a:xfrm>
          <a:prstGeom prst="rect">
            <a:avLst/>
          </a:prstGeom>
          <a:noFill/>
          <a:ln>
            <a:solidFill>
              <a:srgbClr val="002060"/>
            </a:solidFill>
          </a:ln>
        </p:spPr>
        <p:txBody>
          <a:bodyPr wrap="square" rtlCol="0">
            <a:spAutoFit/>
          </a:bodyPr>
          <a:lstStyle/>
          <a:p>
            <a:pPr algn="ctr"/>
            <a:r>
              <a:rPr lang="en-US" sz="1400" b="1" dirty="0">
                <a:solidFill>
                  <a:srgbClr val="002060"/>
                </a:solidFill>
              </a:rPr>
              <a:t>IV fluids and pain killer</a:t>
            </a:r>
          </a:p>
        </p:txBody>
      </p:sp>
      <p:cxnSp>
        <p:nvCxnSpPr>
          <p:cNvPr id="42" name="Straight Arrow Connector 41"/>
          <p:cNvCxnSpPr/>
          <p:nvPr/>
        </p:nvCxnSpPr>
        <p:spPr>
          <a:xfrm rot="5400000">
            <a:off x="2451223" y="2521711"/>
            <a:ext cx="160736" cy="1191"/>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flipH="1">
            <a:off x="1941347" y="2657465"/>
            <a:ext cx="1231490" cy="523220"/>
          </a:xfrm>
          <a:prstGeom prst="rect">
            <a:avLst/>
          </a:prstGeom>
          <a:noFill/>
        </p:spPr>
        <p:txBody>
          <a:bodyPr wrap="square" rtlCol="0">
            <a:spAutoFit/>
          </a:bodyPr>
          <a:lstStyle/>
          <a:p>
            <a:pPr algn="ctr"/>
            <a:r>
              <a:rPr lang="en-US" sz="1400" b="1" dirty="0">
                <a:solidFill>
                  <a:srgbClr val="C00000"/>
                </a:solidFill>
              </a:rPr>
              <a:t>Very important</a:t>
            </a:r>
          </a:p>
        </p:txBody>
      </p:sp>
      <p:pic>
        <p:nvPicPr>
          <p:cNvPr id="3076" name="Picture 4" descr="Treatment for Psoriatic Arthritis: Medication, Alternative and  Complementary Therapies, Surgery Options, and More | Everyday Heal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2946" y="4422572"/>
            <a:ext cx="3343724" cy="188026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rrect Images – Browse 7,880 Stock Photos, Vectors, and Video | Adobe Sto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3553" y="4559536"/>
            <a:ext cx="2246344" cy="12460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2BEC48A-78E6-6E1F-9087-2C898BFCA1E7}"/>
              </a:ext>
            </a:extLst>
          </p:cNvPr>
          <p:cNvSpPr txBox="1">
            <a:spLocks/>
          </p:cNvSpPr>
          <p:nvPr/>
        </p:nvSpPr>
        <p:spPr>
          <a:xfrm>
            <a:off x="2356494" y="486605"/>
            <a:ext cx="4608451" cy="565493"/>
          </a:xfrm>
          <a:prstGeom prst="rect">
            <a:avLst/>
          </a:prstGeom>
          <a:solidFill>
            <a:schemeClr val="accent5">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solidFill>
                  <a:srgbClr val="002060"/>
                </a:solidFill>
              </a:rPr>
              <a:t>Treatment</a:t>
            </a:r>
          </a:p>
        </p:txBody>
      </p:sp>
      <p:cxnSp>
        <p:nvCxnSpPr>
          <p:cNvPr id="22" name="Straight Arrow Connector 21">
            <a:extLst>
              <a:ext uri="{FF2B5EF4-FFF2-40B4-BE49-F238E27FC236}">
                <a16:creationId xmlns:a16="http://schemas.microsoft.com/office/drawing/2014/main" id="{B0A286D0-2990-F710-4F8E-C46B1E1B5BF8}"/>
              </a:ext>
            </a:extLst>
          </p:cNvPr>
          <p:cNvCxnSpPr/>
          <p:nvPr/>
        </p:nvCxnSpPr>
        <p:spPr>
          <a:xfrm rot="5400000">
            <a:off x="159409" y="1535063"/>
            <a:ext cx="160736"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2C14424-01CE-D90E-BCE2-01546BF1E82D}"/>
              </a:ext>
            </a:extLst>
          </p:cNvPr>
          <p:cNvCxnSpPr>
            <a:cxnSpLocks/>
          </p:cNvCxnSpPr>
          <p:nvPr/>
        </p:nvCxnSpPr>
        <p:spPr>
          <a:xfrm flipH="1">
            <a:off x="239182" y="1438335"/>
            <a:ext cx="8680715"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AB97C3F0-7CF3-6ACF-F47A-E20AC00879C5}"/>
              </a:ext>
            </a:extLst>
          </p:cNvPr>
          <p:cNvSpPr txBox="1"/>
          <p:nvPr/>
        </p:nvSpPr>
        <p:spPr>
          <a:xfrm flipH="1">
            <a:off x="3901959" y="3260059"/>
            <a:ext cx="683330" cy="369332"/>
          </a:xfrm>
          <a:prstGeom prst="rect">
            <a:avLst/>
          </a:prstGeom>
          <a:noFill/>
        </p:spPr>
        <p:txBody>
          <a:bodyPr wrap="square" rtlCol="0">
            <a:spAutoFit/>
          </a:bodyPr>
          <a:lstStyle/>
          <a:p>
            <a:r>
              <a:rPr lang="en-US" b="1" dirty="0">
                <a:solidFill>
                  <a:srgbClr val="C00000"/>
                </a:solidFill>
              </a:rPr>
              <a:t>????</a:t>
            </a:r>
          </a:p>
        </p:txBody>
      </p:sp>
    </p:spTree>
    <p:extLst>
      <p:ext uri="{BB962C8B-B14F-4D97-AF65-F5344CB8AC3E}">
        <p14:creationId xmlns:p14="http://schemas.microsoft.com/office/powerpoint/2010/main" val="1845681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38490" y="374327"/>
            <a:ext cx="4154891" cy="565493"/>
          </a:xfrm>
          <a:solidFill>
            <a:schemeClr val="accent5">
              <a:lumMod val="20000"/>
              <a:lumOff val="80000"/>
            </a:schemeClr>
          </a:solidFill>
        </p:spPr>
        <p:txBody>
          <a:bodyPr>
            <a:normAutofit fontScale="90000"/>
          </a:bodyPr>
          <a:lstStyle/>
          <a:p>
            <a:pPr algn="ctr"/>
            <a:r>
              <a:rPr lang="en-US" b="1" dirty="0">
                <a:solidFill>
                  <a:srgbClr val="002060"/>
                </a:solidFill>
              </a:rPr>
              <a:t>Prophylaxis</a:t>
            </a:r>
          </a:p>
        </p:txBody>
      </p:sp>
      <p:pic>
        <p:nvPicPr>
          <p:cNvPr id="5" name="Picture 4"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3813" y="254650"/>
            <a:ext cx="853529" cy="8665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ostridium Tetani - www.medicoapps.or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172" y="254650"/>
            <a:ext cx="1142886" cy="97007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1832210" y="1252946"/>
            <a:ext cx="5332863"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1767013" y="1356257"/>
            <a:ext cx="160736"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4465438" y="1145788"/>
            <a:ext cx="213719" cy="59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7165073" y="1252946"/>
            <a:ext cx="0" cy="20781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52263" y="1478731"/>
            <a:ext cx="256936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sz="2000" b="1" dirty="0">
                <a:solidFill>
                  <a:srgbClr val="002060"/>
                </a:solidFill>
              </a:rPr>
              <a:t>Active immunization</a:t>
            </a:r>
            <a:endParaRPr lang="ar-EG" sz="2000" b="1" i="1" dirty="0">
              <a:solidFill>
                <a:srgbClr val="002060"/>
              </a:solidFill>
              <a:latin typeface="Arial" pitchFamily="34" charset="0"/>
              <a:cs typeface="Arial" pitchFamily="34" charset="0"/>
            </a:endParaRPr>
          </a:p>
        </p:txBody>
      </p:sp>
      <p:sp>
        <p:nvSpPr>
          <p:cNvPr id="14" name="TextBox 13"/>
          <p:cNvSpPr txBox="1"/>
          <p:nvPr/>
        </p:nvSpPr>
        <p:spPr>
          <a:xfrm>
            <a:off x="5936576" y="1510280"/>
            <a:ext cx="2843963"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sz="2000" b="1" dirty="0">
                <a:solidFill>
                  <a:srgbClr val="002060"/>
                </a:solidFill>
              </a:rPr>
              <a:t>Passive immunization</a:t>
            </a:r>
            <a:endParaRPr lang="ar-EG" sz="2000" b="1" i="1" dirty="0">
              <a:solidFill>
                <a:srgbClr val="002060"/>
              </a:solidFill>
              <a:latin typeface="Arial" pitchFamily="34" charset="0"/>
              <a:cs typeface="Arial" pitchFamily="34" charset="0"/>
            </a:endParaRPr>
          </a:p>
        </p:txBody>
      </p:sp>
      <p:sp>
        <p:nvSpPr>
          <p:cNvPr id="15" name="TextBox 14"/>
          <p:cNvSpPr txBox="1"/>
          <p:nvPr/>
        </p:nvSpPr>
        <p:spPr>
          <a:xfrm>
            <a:off x="128674" y="1942074"/>
            <a:ext cx="4648360" cy="4661276"/>
          </a:xfrm>
          <a:prstGeom prst="rect">
            <a:avLst/>
          </a:prstGeom>
          <a:solidFill>
            <a:schemeClr val="accent3">
              <a:lumMod val="20000"/>
              <a:lumOff val="80000"/>
            </a:schemeClr>
          </a:solidFill>
        </p:spPr>
        <p:txBody>
          <a:bodyPr wrap="square" rtlCol="0">
            <a:spAutoFit/>
          </a:bodyPr>
          <a:lstStyle/>
          <a:p>
            <a:pPr algn="just">
              <a:lnSpc>
                <a:spcPct val="150000"/>
              </a:lnSpc>
            </a:pPr>
            <a:r>
              <a:rPr lang="en-US" sz="1350" b="1" dirty="0">
                <a:solidFill>
                  <a:srgbClr val="002060"/>
                </a:solidFill>
              </a:rPr>
              <a:t>- </a:t>
            </a:r>
            <a:r>
              <a:rPr lang="en-US" sz="2000" b="1" dirty="0">
                <a:solidFill>
                  <a:srgbClr val="002060"/>
                </a:solidFill>
              </a:rPr>
              <a:t>Tetanus toxoid is given with diphtheria toxoid and        pertussis vaccine as DPT at the age of 2, 4, 6 months</a:t>
            </a:r>
          </a:p>
          <a:p>
            <a:pPr marL="214313" indent="-214313" algn="just">
              <a:lnSpc>
                <a:spcPct val="150000"/>
              </a:lnSpc>
              <a:buFontTx/>
              <a:buChar char="-"/>
            </a:pPr>
            <a:r>
              <a:rPr lang="en-US" sz="2000" b="1" dirty="0">
                <a:solidFill>
                  <a:srgbClr val="002060"/>
                </a:solidFill>
              </a:rPr>
              <a:t>Booster dose at 1 year and school entry</a:t>
            </a:r>
          </a:p>
          <a:p>
            <a:pPr marL="214313" indent="-214313" algn="just">
              <a:lnSpc>
                <a:spcPct val="150000"/>
              </a:lnSpc>
              <a:buFontTx/>
              <a:buChar char="-"/>
            </a:pPr>
            <a:r>
              <a:rPr lang="en-US" sz="2000" b="1" dirty="0">
                <a:solidFill>
                  <a:srgbClr val="002060"/>
                </a:solidFill>
              </a:rPr>
              <a:t>Booster dose of DT is given every 10 years</a:t>
            </a:r>
          </a:p>
          <a:p>
            <a:pPr marL="214313" indent="-214313" algn="just">
              <a:lnSpc>
                <a:spcPct val="150000"/>
              </a:lnSpc>
              <a:buFontTx/>
              <a:buChar char="-"/>
            </a:pPr>
            <a:r>
              <a:rPr lang="en-US" sz="2000" b="1" dirty="0">
                <a:solidFill>
                  <a:srgbClr val="C00000"/>
                </a:solidFill>
              </a:rPr>
              <a:t>Individuals wounded with previous </a:t>
            </a:r>
            <a:r>
              <a:rPr lang="en-US" sz="2000" b="1" dirty="0">
                <a:solidFill>
                  <a:srgbClr val="002060"/>
                </a:solidFill>
              </a:rPr>
              <a:t>history of </a:t>
            </a:r>
            <a:r>
              <a:rPr lang="en-US" sz="2000" b="1" dirty="0">
                <a:solidFill>
                  <a:srgbClr val="C00000"/>
                </a:solidFill>
              </a:rPr>
              <a:t>vaccination</a:t>
            </a:r>
            <a:r>
              <a:rPr lang="en-US" sz="2000" b="1" dirty="0">
                <a:solidFill>
                  <a:srgbClr val="002060"/>
                </a:solidFill>
              </a:rPr>
              <a:t> 5 or more years should receive a booster dose</a:t>
            </a:r>
          </a:p>
          <a:p>
            <a:pPr marL="214313" indent="-214313" algn="just">
              <a:lnSpc>
                <a:spcPct val="150000"/>
              </a:lnSpc>
              <a:buFontTx/>
              <a:buChar char="-"/>
            </a:pPr>
            <a:r>
              <a:rPr lang="en-US" sz="2000" b="1" dirty="0">
                <a:solidFill>
                  <a:srgbClr val="002060"/>
                </a:solidFill>
              </a:rPr>
              <a:t>Booster dose for </a:t>
            </a:r>
            <a:r>
              <a:rPr lang="en-US" sz="2000" b="1" dirty="0">
                <a:solidFill>
                  <a:srgbClr val="C00000"/>
                </a:solidFill>
              </a:rPr>
              <a:t>pregnant women</a:t>
            </a:r>
          </a:p>
        </p:txBody>
      </p:sp>
      <p:sp>
        <p:nvSpPr>
          <p:cNvPr id="16" name="TextBox 15"/>
          <p:cNvSpPr txBox="1"/>
          <p:nvPr/>
        </p:nvSpPr>
        <p:spPr>
          <a:xfrm>
            <a:off x="4982632" y="2167723"/>
            <a:ext cx="4032694" cy="3276282"/>
          </a:xfrm>
          <a:prstGeom prst="rect">
            <a:avLst/>
          </a:prstGeom>
          <a:solidFill>
            <a:schemeClr val="accent3">
              <a:lumMod val="20000"/>
              <a:lumOff val="80000"/>
            </a:schemeClr>
          </a:solidFill>
        </p:spPr>
        <p:txBody>
          <a:bodyPr wrap="square" rtlCol="0">
            <a:spAutoFit/>
          </a:bodyPr>
          <a:lstStyle/>
          <a:p>
            <a:pPr algn="just">
              <a:lnSpc>
                <a:spcPct val="150000"/>
              </a:lnSpc>
            </a:pPr>
            <a:r>
              <a:rPr lang="en-US" sz="1350" b="1" dirty="0">
                <a:solidFill>
                  <a:srgbClr val="002060"/>
                </a:solidFill>
              </a:rPr>
              <a:t>-</a:t>
            </a:r>
            <a:r>
              <a:rPr lang="en-US" sz="2000" b="1" dirty="0">
                <a:solidFill>
                  <a:srgbClr val="C00000"/>
                </a:solidFill>
              </a:rPr>
              <a:t>Individual wounded without previous </a:t>
            </a:r>
            <a:r>
              <a:rPr lang="en-US" sz="2000" b="1" dirty="0">
                <a:solidFill>
                  <a:srgbClr val="002060"/>
                </a:solidFill>
              </a:rPr>
              <a:t>history</a:t>
            </a:r>
            <a:r>
              <a:rPr lang="en-US" sz="2000" b="1" dirty="0">
                <a:solidFill>
                  <a:srgbClr val="C00000"/>
                </a:solidFill>
              </a:rPr>
              <a:t> </a:t>
            </a:r>
            <a:r>
              <a:rPr lang="en-US" sz="2000" b="1" dirty="0">
                <a:solidFill>
                  <a:srgbClr val="002060"/>
                </a:solidFill>
              </a:rPr>
              <a:t>of </a:t>
            </a:r>
            <a:r>
              <a:rPr lang="en-US" sz="2000" b="1" dirty="0">
                <a:solidFill>
                  <a:srgbClr val="C00000"/>
                </a:solidFill>
              </a:rPr>
              <a:t>vaccination</a:t>
            </a:r>
            <a:r>
              <a:rPr lang="en-US" sz="2000" b="1" dirty="0">
                <a:solidFill>
                  <a:srgbClr val="002060"/>
                </a:solidFill>
              </a:rPr>
              <a:t> or vaccinated more than 10 years ago should receive </a:t>
            </a:r>
            <a:r>
              <a:rPr lang="en-US" sz="2000" b="1" dirty="0">
                <a:solidFill>
                  <a:srgbClr val="C00000"/>
                </a:solidFill>
              </a:rPr>
              <a:t>HTIG</a:t>
            </a:r>
            <a:r>
              <a:rPr lang="en-US" sz="2000" b="1" dirty="0">
                <a:solidFill>
                  <a:srgbClr val="002060"/>
                </a:solidFill>
              </a:rPr>
              <a:t> (250-500 units IM) and this passive immunization </a:t>
            </a:r>
            <a:r>
              <a:rPr lang="en-US" sz="2000" b="1" dirty="0">
                <a:solidFill>
                  <a:srgbClr val="C00000"/>
                </a:solidFill>
              </a:rPr>
              <a:t>should be accompanied with active immunization</a:t>
            </a:r>
          </a:p>
        </p:txBody>
      </p:sp>
    </p:spTree>
    <p:extLst>
      <p:ext uri="{BB962C8B-B14F-4D97-AF65-F5344CB8AC3E}">
        <p14:creationId xmlns:p14="http://schemas.microsoft.com/office/powerpoint/2010/main" val="1000635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When to seek tetanus medical care???</a:t>
            </a:r>
          </a:p>
        </p:txBody>
      </p:sp>
      <p:sp>
        <p:nvSpPr>
          <p:cNvPr id="3" name="Content Placeholder 2"/>
          <p:cNvSpPr>
            <a:spLocks noGrp="1"/>
          </p:cNvSpPr>
          <p:nvPr>
            <p:ph idx="1"/>
          </p:nvPr>
        </p:nvSpPr>
        <p:spPr/>
        <p:txBody>
          <a:bodyPr>
            <a:normAutofit fontScale="92500" lnSpcReduction="10000"/>
          </a:bodyPr>
          <a:lstStyle/>
          <a:p>
            <a:pPr algn="just">
              <a:lnSpc>
                <a:spcPct val="150000"/>
              </a:lnSpc>
            </a:pPr>
            <a:r>
              <a:rPr lang="en-US" altLang="ar-JO" b="1" dirty="0">
                <a:solidFill>
                  <a:srgbClr val="002060"/>
                </a:solidFill>
              </a:rPr>
              <a:t>If the wound is large, contains crushed tissues, or is heavily contaminated</a:t>
            </a:r>
          </a:p>
          <a:p>
            <a:pPr algn="just">
              <a:lnSpc>
                <a:spcPct val="150000"/>
              </a:lnSpc>
            </a:pPr>
            <a:r>
              <a:rPr lang="en-US" altLang="ar-JO" b="1" dirty="0">
                <a:solidFill>
                  <a:srgbClr val="002060"/>
                </a:solidFill>
              </a:rPr>
              <a:t>If individuals have a recent injury and are starting to experience muscle cramps or spasms at or near the injury</a:t>
            </a:r>
          </a:p>
          <a:p>
            <a:pPr algn="just">
              <a:lnSpc>
                <a:spcPct val="150000"/>
              </a:lnSpc>
            </a:pPr>
            <a:r>
              <a:rPr lang="en-US" altLang="ar-JO" b="1" dirty="0">
                <a:solidFill>
                  <a:srgbClr val="002060"/>
                </a:solidFill>
              </a:rPr>
              <a:t>If individuals have trouble swallowing or have muscle spasms in the facial muscles</a:t>
            </a:r>
          </a:p>
        </p:txBody>
      </p:sp>
      <p:pic>
        <p:nvPicPr>
          <p:cNvPr id="4" name="Picture 3"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47495" y="64839"/>
            <a:ext cx="948623" cy="96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603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echanism of tetanus disease, 3D illustration. A skin wound is contaminated with Clostridium tetani bacteria that produce neurotoxin reaching the spinal cord and causing spastic paralysis"/>
          <p:cNvPicPr>
            <a:picLocks noChangeAspect="1" noChangeArrowheads="1"/>
          </p:cNvPicPr>
          <p:nvPr/>
        </p:nvPicPr>
        <p:blipFill rotWithShape="1">
          <a:blip r:embed="rId2">
            <a:extLst>
              <a:ext uri="{28A0092B-C50C-407E-A947-70E740481C1C}">
                <a14:useLocalDpi xmlns:a14="http://schemas.microsoft.com/office/drawing/2010/main" val="0"/>
              </a:ext>
            </a:extLst>
          </a:blip>
          <a:srcRect t="13015" b="5735"/>
          <a:stretch/>
        </p:blipFill>
        <p:spPr bwMode="auto">
          <a:xfrm>
            <a:off x="1164507" y="697896"/>
            <a:ext cx="6575943" cy="38359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5777" y="36986"/>
            <a:ext cx="1301993" cy="13218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ow to Write a Summary of an Article - Udemy Blo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6063" y="4338910"/>
            <a:ext cx="2851707" cy="190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232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08861" y="558753"/>
            <a:ext cx="3879670" cy="519724"/>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002060"/>
                </a:solidFill>
              </a:rPr>
              <a:t>Morphology</a:t>
            </a:r>
          </a:p>
        </p:txBody>
      </p:sp>
      <p:pic>
        <p:nvPicPr>
          <p:cNvPr id="5" name="Picture 6"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52930" y="253521"/>
            <a:ext cx="856128" cy="8691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ostridium Tetani - www.medicoapps.o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32" y="113175"/>
            <a:ext cx="1354688" cy="11498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lostridium tetani"/>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25984" t="17329" r="15678"/>
          <a:stretch/>
        </p:blipFill>
        <p:spPr bwMode="auto">
          <a:xfrm>
            <a:off x="7362883" y="1408592"/>
            <a:ext cx="1546175" cy="23088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130090" y="1513028"/>
            <a:ext cx="5157543" cy="4916731"/>
          </a:xfrm>
          <a:prstGeom prst="rect">
            <a:avLst/>
          </a:prstGeom>
          <a:solidFill>
            <a:schemeClr val="accent2">
              <a:lumMod val="20000"/>
              <a:lumOff val="80000"/>
            </a:schemeClr>
          </a:solidFill>
        </p:spPr>
        <p:txBody>
          <a:bodyPr wrap="square" rtlCol="0">
            <a:spAutoFit/>
          </a:bodyPr>
          <a:lstStyle/>
          <a:p>
            <a:pPr marL="214313" indent="-214313" algn="just">
              <a:lnSpc>
                <a:spcPct val="150000"/>
              </a:lnSpc>
              <a:buFont typeface="Wingdings" panose="05000000000000000000" pitchFamily="2" charset="2"/>
              <a:buChar char="v"/>
            </a:pPr>
            <a:r>
              <a:rPr lang="en-US" sz="2000" b="1" dirty="0">
                <a:solidFill>
                  <a:srgbClr val="002060"/>
                </a:solidFill>
              </a:rPr>
              <a:t>Slender gram-positive rods, non-capsulated</a:t>
            </a:r>
          </a:p>
          <a:p>
            <a:pPr marL="214313" indent="-214313" algn="just">
              <a:lnSpc>
                <a:spcPct val="150000"/>
              </a:lnSpc>
              <a:buFont typeface="Wingdings" panose="05000000000000000000" pitchFamily="2" charset="2"/>
              <a:buChar char="v"/>
            </a:pPr>
            <a:r>
              <a:rPr lang="en-US" sz="2000" b="1" dirty="0">
                <a:solidFill>
                  <a:srgbClr val="002060"/>
                </a:solidFill>
              </a:rPr>
              <a:t>Motile by flagella</a:t>
            </a:r>
          </a:p>
          <a:p>
            <a:pPr marL="214313" indent="-214313" algn="just">
              <a:lnSpc>
                <a:spcPct val="150000"/>
              </a:lnSpc>
              <a:buFont typeface="Wingdings" panose="05000000000000000000" pitchFamily="2" charset="2"/>
              <a:buChar char="v"/>
            </a:pPr>
            <a:r>
              <a:rPr lang="en-US" sz="2000" b="1" dirty="0">
                <a:solidFill>
                  <a:srgbClr val="002060"/>
                </a:solidFill>
              </a:rPr>
              <a:t> Endospores forming at the end giving the rods a drumstick appearance</a:t>
            </a:r>
          </a:p>
          <a:p>
            <a:pPr marL="214313" indent="-214313" algn="just">
              <a:lnSpc>
                <a:spcPct val="150000"/>
              </a:lnSpc>
              <a:buFont typeface="Wingdings" panose="05000000000000000000" pitchFamily="2" charset="2"/>
              <a:buChar char="v"/>
            </a:pPr>
            <a:r>
              <a:rPr lang="en-US" altLang="ar-JO" sz="2000" b="1" dirty="0">
                <a:solidFill>
                  <a:srgbClr val="002060"/>
                </a:solidFill>
              </a:rPr>
              <a:t>The organism is sensitive to heat, but spores are very resistant to heat and the usual antiseptics. They are also relatively resistant to phenol and other chemical agents. </a:t>
            </a:r>
          </a:p>
          <a:p>
            <a:pPr marL="214313" indent="-214313" algn="just">
              <a:lnSpc>
                <a:spcPct val="150000"/>
              </a:lnSpc>
              <a:buFont typeface="Wingdings" panose="05000000000000000000" pitchFamily="2" charset="2"/>
              <a:buChar char="v"/>
            </a:pPr>
            <a:r>
              <a:rPr lang="en-US" altLang="ar-JO" sz="2000" b="1" dirty="0">
                <a:solidFill>
                  <a:srgbClr val="002060"/>
                </a:solidFill>
              </a:rPr>
              <a:t>The spores are widely distributed in soil and the intestines of animals</a:t>
            </a:r>
          </a:p>
          <a:p>
            <a:pPr marL="214313" indent="-214313">
              <a:buFont typeface="Wingdings" panose="05000000000000000000" pitchFamily="2" charset="2"/>
              <a:buChar char="v"/>
            </a:pPr>
            <a:endParaRPr lang="en-US" sz="1350" dirty="0">
              <a:solidFill>
                <a:srgbClr val="002060"/>
              </a:solidFill>
            </a:endParaRPr>
          </a:p>
        </p:txBody>
      </p:sp>
      <p:pic>
        <p:nvPicPr>
          <p:cNvPr id="9" name="Picture 8"/>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074"/>
          <a:stretch/>
        </p:blipFill>
        <p:spPr bwMode="auto">
          <a:xfrm>
            <a:off x="6372664" y="4586561"/>
            <a:ext cx="2659603" cy="189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http://tse2.mm.bing.net/th?id=OIP.Mb97e80ec7fdb5f6c4e6b111dc7af22d9o0&amp;pid=1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49684" y="2480667"/>
            <a:ext cx="1845959" cy="123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BB51A66-CAD4-758F-B7AE-9D85AE791FAE}"/>
              </a:ext>
            </a:extLst>
          </p:cNvPr>
          <p:cNvSpPr txBox="1"/>
          <p:nvPr/>
        </p:nvSpPr>
        <p:spPr>
          <a:xfrm>
            <a:off x="5287633" y="4880829"/>
            <a:ext cx="1598230" cy="369332"/>
          </a:xfrm>
          <a:prstGeom prst="rect">
            <a:avLst/>
          </a:prstGeom>
          <a:noFill/>
        </p:spPr>
        <p:txBody>
          <a:bodyPr wrap="square" rtlCol="0">
            <a:spAutoFit/>
          </a:bodyPr>
          <a:lstStyle/>
          <a:p>
            <a:r>
              <a:rPr lang="en-US" b="1" dirty="0"/>
              <a:t>Endospore</a:t>
            </a:r>
          </a:p>
        </p:txBody>
      </p:sp>
    </p:spTree>
    <p:extLst>
      <p:ext uri="{BB962C8B-B14F-4D97-AF65-F5344CB8AC3E}">
        <p14:creationId xmlns:p14="http://schemas.microsoft.com/office/powerpoint/2010/main" val="496267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No photo description available.">
            <a:extLst>
              <a:ext uri="{FF2B5EF4-FFF2-40B4-BE49-F238E27FC236}">
                <a16:creationId xmlns:a16="http://schemas.microsoft.com/office/drawing/2014/main" id="{F22B1463-A896-8D17-6E52-9E3F3A824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000" y="72447"/>
            <a:ext cx="1309768" cy="132971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1D3ABF2-C446-D0A9-D9FB-EAB75D546806}"/>
              </a:ext>
            </a:extLst>
          </p:cNvPr>
          <p:cNvSpPr txBox="1">
            <a:spLocks/>
          </p:cNvSpPr>
          <p:nvPr/>
        </p:nvSpPr>
        <p:spPr>
          <a:xfrm>
            <a:off x="1518704" y="2417627"/>
            <a:ext cx="6596743" cy="772885"/>
          </a:xfrm>
          <a:prstGeom prst="rect">
            <a:avLst/>
          </a:prstGeom>
          <a:solidFill>
            <a:schemeClr val="accent5">
              <a:lumMod val="20000"/>
              <a:lumOff val="80000"/>
            </a:schemeClr>
          </a:solid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500" b="1" i="1" dirty="0">
                <a:solidFill>
                  <a:srgbClr val="002060"/>
                </a:solidFill>
              </a:rPr>
              <a:t>Clostridium botulinum</a:t>
            </a:r>
          </a:p>
        </p:txBody>
      </p:sp>
      <p:pic>
        <p:nvPicPr>
          <p:cNvPr id="1026" name="Picture 2" descr="Clostridium botulinum Simplified: Morphology, Pathogenesis, Types, Clinical  features - YouTube">
            <a:extLst>
              <a:ext uri="{FF2B5EF4-FFF2-40B4-BE49-F238E27FC236}">
                <a16:creationId xmlns:a16="http://schemas.microsoft.com/office/drawing/2014/main" id="{8C2451AE-C5C2-D133-4B6C-93C9A429B8B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382"/>
          <a:stretch/>
        </p:blipFill>
        <p:spPr bwMode="auto">
          <a:xfrm>
            <a:off x="372859" y="385046"/>
            <a:ext cx="2563539" cy="114807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3A94E48F-E119-9825-C43C-E5C3DCDD1812}"/>
              </a:ext>
            </a:extLst>
          </p:cNvPr>
          <p:cNvCxnSpPr>
            <a:cxnSpLocks/>
          </p:cNvCxnSpPr>
          <p:nvPr/>
        </p:nvCxnSpPr>
        <p:spPr>
          <a:xfrm>
            <a:off x="372859" y="386694"/>
            <a:ext cx="2563539" cy="0"/>
          </a:xfrm>
          <a:prstGeom prst="line">
            <a:avLst/>
          </a:prstGeom>
          <a:ln w="25400"/>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173449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8C1F55-CC7C-8965-0382-C8BFA1793618}"/>
              </a:ext>
            </a:extLst>
          </p:cNvPr>
          <p:cNvSpPr>
            <a:spLocks noGrp="1"/>
          </p:cNvSpPr>
          <p:nvPr>
            <p:ph idx="1"/>
          </p:nvPr>
        </p:nvSpPr>
        <p:spPr>
          <a:xfrm>
            <a:off x="350250" y="1254261"/>
            <a:ext cx="5222000" cy="3637121"/>
          </a:xfrm>
          <a:ln>
            <a:solidFill>
              <a:srgbClr val="002060"/>
            </a:solidFill>
          </a:ln>
        </p:spPr>
        <p:txBody>
          <a:bodyPr>
            <a:normAutofit fontScale="77500" lnSpcReduction="20000"/>
          </a:bodyPr>
          <a:lstStyle/>
          <a:p>
            <a:pPr algn="just">
              <a:lnSpc>
                <a:spcPct val="150000"/>
              </a:lnSpc>
              <a:buFont typeface="Arial" charset="0"/>
              <a:buChar char="•"/>
              <a:defRPr/>
            </a:pPr>
            <a:r>
              <a:rPr lang="en-US" dirty="0">
                <a:latin typeface="+mj-lt"/>
              </a:rPr>
              <a:t> </a:t>
            </a:r>
            <a:r>
              <a:rPr lang="en-US" b="1" dirty="0">
                <a:solidFill>
                  <a:schemeClr val="accent5">
                    <a:lumMod val="50000"/>
                  </a:schemeClr>
                </a:solidFill>
              </a:rPr>
              <a:t>Gram-positive large straight rods, motile, non-capsulated</a:t>
            </a:r>
          </a:p>
          <a:p>
            <a:pPr algn="just">
              <a:lnSpc>
                <a:spcPct val="150000"/>
              </a:lnSpc>
              <a:buFont typeface="Arial" charset="0"/>
              <a:buChar char="•"/>
              <a:defRPr/>
            </a:pPr>
            <a:r>
              <a:rPr lang="en-US" b="1" dirty="0">
                <a:solidFill>
                  <a:schemeClr val="accent5">
                    <a:lumMod val="50000"/>
                  </a:schemeClr>
                </a:solidFill>
              </a:rPr>
              <a:t>Spore-forming which is oval, central, or subterminal</a:t>
            </a:r>
          </a:p>
          <a:p>
            <a:pPr algn="just">
              <a:lnSpc>
                <a:spcPct val="150000"/>
              </a:lnSpc>
              <a:buFont typeface="Arial" charset="0"/>
              <a:buChar char="•"/>
              <a:defRPr/>
            </a:pPr>
            <a:r>
              <a:rPr lang="en-US" b="1" dirty="0">
                <a:solidFill>
                  <a:schemeClr val="accent5">
                    <a:lumMod val="50000"/>
                  </a:schemeClr>
                </a:solidFill>
              </a:rPr>
              <a:t>Found in the soil and domestic animal intestines</a:t>
            </a:r>
          </a:p>
          <a:p>
            <a:pPr algn="just">
              <a:lnSpc>
                <a:spcPct val="150000"/>
              </a:lnSpc>
              <a:buFont typeface="Arial" charset="0"/>
              <a:buChar char="•"/>
              <a:defRPr/>
            </a:pPr>
            <a:r>
              <a:rPr lang="en-US" b="1" dirty="0">
                <a:solidFill>
                  <a:schemeClr val="accent5">
                    <a:lumMod val="50000"/>
                  </a:schemeClr>
                </a:solidFill>
              </a:rPr>
              <a:t>Obligatory anaerobe</a:t>
            </a:r>
          </a:p>
        </p:txBody>
      </p:sp>
      <p:sp>
        <p:nvSpPr>
          <p:cNvPr id="4" name="Title 1">
            <a:extLst>
              <a:ext uri="{FF2B5EF4-FFF2-40B4-BE49-F238E27FC236}">
                <a16:creationId xmlns:a16="http://schemas.microsoft.com/office/drawing/2014/main" id="{D1BD5C5D-B22C-69E4-37D7-05E99DF4A78F}"/>
              </a:ext>
            </a:extLst>
          </p:cNvPr>
          <p:cNvSpPr txBox="1">
            <a:spLocks/>
          </p:cNvSpPr>
          <p:nvPr/>
        </p:nvSpPr>
        <p:spPr>
          <a:xfrm>
            <a:off x="2444472" y="426950"/>
            <a:ext cx="3879670" cy="519724"/>
          </a:xfrm>
          <a:prstGeom prst="rect">
            <a:avLst/>
          </a:prstGeom>
          <a:solidFill>
            <a:schemeClr val="accent1">
              <a:lumMod val="20000"/>
              <a:lumOff val="80000"/>
            </a:schemeClr>
          </a:solid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solidFill>
                  <a:srgbClr val="002060"/>
                </a:solidFill>
              </a:rPr>
              <a:t>Morphology</a:t>
            </a:r>
          </a:p>
        </p:txBody>
      </p:sp>
      <p:pic>
        <p:nvPicPr>
          <p:cNvPr id="5" name="Picture 6" descr="No photo description available.">
            <a:extLst>
              <a:ext uri="{FF2B5EF4-FFF2-40B4-BE49-F238E27FC236}">
                <a16:creationId xmlns:a16="http://schemas.microsoft.com/office/drawing/2014/main" id="{2EE9BB88-38CB-35A6-529C-61712107D96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0731" y="119363"/>
            <a:ext cx="1117875" cy="113489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20+ Botulism Clostridium botulinum free images">
            <a:extLst>
              <a:ext uri="{FF2B5EF4-FFF2-40B4-BE49-F238E27FC236}">
                <a16:creationId xmlns:a16="http://schemas.microsoft.com/office/drawing/2014/main" id="{45AB8B02-6C55-60DB-DB35-F13068E7988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0888" y="1254260"/>
            <a:ext cx="3187671" cy="30080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ostridium Botulinum, Sem Photograph by Eye of Science - Fine Art America">
            <a:extLst>
              <a:ext uri="{FF2B5EF4-FFF2-40B4-BE49-F238E27FC236}">
                <a16:creationId xmlns:a16="http://schemas.microsoft.com/office/drawing/2014/main" id="{F2FE6276-5E8C-EAF4-A88E-479E1141E1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142" y="4569872"/>
            <a:ext cx="2528668" cy="206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330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67B894-E8E5-7562-96FD-C0C0C449DD2B}"/>
              </a:ext>
            </a:extLst>
          </p:cNvPr>
          <p:cNvSpPr>
            <a:spLocks noGrp="1"/>
          </p:cNvSpPr>
          <p:nvPr>
            <p:ph idx="1"/>
          </p:nvPr>
        </p:nvSpPr>
        <p:spPr>
          <a:xfrm>
            <a:off x="469557" y="1105321"/>
            <a:ext cx="8377838" cy="5529216"/>
          </a:xfrm>
        </p:spPr>
        <p:txBody>
          <a:bodyPr>
            <a:normAutofit fontScale="32500" lnSpcReduction="20000"/>
          </a:bodyPr>
          <a:lstStyle/>
          <a:p>
            <a:pPr algn="just">
              <a:spcBef>
                <a:spcPct val="20000"/>
              </a:spcBef>
              <a:buFont typeface="Wingdings" panose="05000000000000000000" pitchFamily="2" charset="2"/>
              <a:buChar char="v"/>
              <a:defRPr/>
            </a:pPr>
            <a:r>
              <a:rPr lang="en-US" b="1" dirty="0">
                <a:solidFill>
                  <a:srgbClr val="FF0000"/>
                </a:solidFill>
                <a:latin typeface="Arial" charset="0"/>
              </a:rPr>
              <a:t> </a:t>
            </a:r>
            <a:r>
              <a:rPr lang="en-US" sz="6200" b="1" dirty="0">
                <a:solidFill>
                  <a:srgbClr val="C00000"/>
                </a:solidFill>
                <a:latin typeface="Arial" charset="0"/>
              </a:rPr>
              <a:t>Botulinum  toxins</a:t>
            </a:r>
          </a:p>
          <a:p>
            <a:pPr marL="257175" indent="-257175" algn="just">
              <a:lnSpc>
                <a:spcPct val="160000"/>
              </a:lnSpc>
              <a:spcBef>
                <a:spcPts val="0"/>
              </a:spcBef>
              <a:buFont typeface="Wingdings" pitchFamily="2" charset="2"/>
              <a:buChar char="§"/>
              <a:defRPr/>
            </a:pPr>
            <a:r>
              <a:rPr lang="en-US" sz="6200" b="1" dirty="0">
                <a:solidFill>
                  <a:schemeClr val="accent5">
                    <a:lumMod val="50000"/>
                  </a:schemeClr>
                </a:solidFill>
                <a:latin typeface="+mj-lt"/>
              </a:rPr>
              <a:t>Seven different types of neurotoxins: A to G</a:t>
            </a:r>
          </a:p>
          <a:p>
            <a:pPr marL="257175" indent="-257175" algn="just">
              <a:lnSpc>
                <a:spcPct val="160000"/>
              </a:lnSpc>
              <a:spcBef>
                <a:spcPts val="0"/>
              </a:spcBef>
              <a:buFont typeface="Wingdings" pitchFamily="2" charset="2"/>
              <a:buChar char="§"/>
              <a:defRPr/>
            </a:pPr>
            <a:r>
              <a:rPr lang="en-US" sz="6200" b="1" dirty="0">
                <a:solidFill>
                  <a:schemeClr val="accent5">
                    <a:lumMod val="50000"/>
                  </a:schemeClr>
                </a:solidFill>
                <a:latin typeface="+mj-lt"/>
              </a:rPr>
              <a:t>Four of these </a:t>
            </a:r>
            <a:r>
              <a:rPr lang="en-US" sz="6200" b="1" dirty="0">
                <a:solidFill>
                  <a:schemeClr val="accent5">
                    <a:lumMod val="50000"/>
                  </a:schemeClr>
                </a:solidFill>
                <a:highlight>
                  <a:srgbClr val="FFFF00"/>
                </a:highlight>
                <a:latin typeface="+mj-lt"/>
              </a:rPr>
              <a:t>(types A, B, E, and rarely F) cause human botulism</a:t>
            </a:r>
            <a:r>
              <a:rPr lang="en-US" sz="6200" b="1" dirty="0">
                <a:solidFill>
                  <a:schemeClr val="accent5">
                    <a:lumMod val="50000"/>
                  </a:schemeClr>
                </a:solidFill>
                <a:latin typeface="+mj-lt"/>
              </a:rPr>
              <a:t>. Types C, D, and E cause illness in other mammals, birds, and fish.</a:t>
            </a:r>
          </a:p>
          <a:p>
            <a:pPr marL="257175" indent="-257175" algn="just">
              <a:lnSpc>
                <a:spcPct val="160000"/>
              </a:lnSpc>
              <a:spcBef>
                <a:spcPts val="0"/>
              </a:spcBef>
              <a:buFont typeface="Wingdings" pitchFamily="2" charset="2"/>
              <a:buChar char="§"/>
              <a:defRPr/>
            </a:pPr>
            <a:r>
              <a:rPr lang="en-US" sz="6200" b="1" dirty="0">
                <a:solidFill>
                  <a:schemeClr val="accent5">
                    <a:lumMod val="50000"/>
                  </a:schemeClr>
                </a:solidFill>
                <a:latin typeface="+mj-lt"/>
              </a:rPr>
              <a:t>All cause flaccid paralysis</a:t>
            </a:r>
          </a:p>
          <a:p>
            <a:pPr marL="257175" indent="-257175" algn="just">
              <a:lnSpc>
                <a:spcPct val="160000"/>
              </a:lnSpc>
              <a:spcBef>
                <a:spcPts val="0"/>
              </a:spcBef>
              <a:buFont typeface="Wingdings" pitchFamily="2" charset="2"/>
              <a:buChar char="§"/>
              <a:defRPr/>
            </a:pPr>
            <a:r>
              <a:rPr lang="en-US" sz="6200" b="1" dirty="0">
                <a:solidFill>
                  <a:schemeClr val="accent5">
                    <a:lumMod val="50000"/>
                  </a:schemeClr>
                </a:solidFill>
                <a:latin typeface="+mj-lt"/>
              </a:rPr>
              <a:t>Only a few nanograms can cause illness</a:t>
            </a:r>
          </a:p>
          <a:p>
            <a:pPr marL="257175" indent="-257175" algn="just">
              <a:lnSpc>
                <a:spcPct val="160000"/>
              </a:lnSpc>
              <a:spcBef>
                <a:spcPts val="0"/>
              </a:spcBef>
              <a:buFont typeface="Wingdings" pitchFamily="2" charset="2"/>
              <a:buChar char="§"/>
              <a:defRPr/>
            </a:pPr>
            <a:r>
              <a:rPr lang="en-US" sz="6200" b="1" dirty="0">
                <a:solidFill>
                  <a:schemeClr val="accent5">
                    <a:lumMod val="50000"/>
                  </a:schemeClr>
                </a:solidFill>
                <a:latin typeface="+mj-lt"/>
              </a:rPr>
              <a:t>The most lethal known toxin</a:t>
            </a:r>
          </a:p>
          <a:p>
            <a:pPr marL="257175" indent="-257175" algn="just">
              <a:lnSpc>
                <a:spcPct val="160000"/>
              </a:lnSpc>
              <a:spcBef>
                <a:spcPts val="0"/>
              </a:spcBef>
              <a:buFont typeface="Wingdings" pitchFamily="2" charset="2"/>
              <a:buChar char="§"/>
              <a:defRPr/>
            </a:pPr>
            <a:r>
              <a:rPr lang="en-US" sz="6200" b="1" dirty="0">
                <a:solidFill>
                  <a:schemeClr val="accent5">
                    <a:lumMod val="50000"/>
                  </a:schemeClr>
                </a:solidFill>
                <a:latin typeface="+mj-lt"/>
              </a:rPr>
              <a:t>Destroyed by boiling</a:t>
            </a:r>
          </a:p>
          <a:p>
            <a:pPr marL="0" indent="0" algn="just">
              <a:lnSpc>
                <a:spcPct val="160000"/>
              </a:lnSpc>
              <a:spcBef>
                <a:spcPts val="0"/>
              </a:spcBef>
              <a:buNone/>
              <a:defRPr/>
            </a:pPr>
            <a:endParaRPr lang="en-US" sz="6200" b="1" dirty="0">
              <a:solidFill>
                <a:schemeClr val="accent5">
                  <a:lumMod val="50000"/>
                </a:schemeClr>
              </a:solidFill>
              <a:latin typeface="+mj-lt"/>
            </a:endParaRPr>
          </a:p>
          <a:p>
            <a:pPr algn="just">
              <a:spcBef>
                <a:spcPts val="450"/>
              </a:spcBef>
              <a:buFont typeface="Wingdings" panose="05000000000000000000" pitchFamily="2" charset="2"/>
              <a:buChar char="v"/>
              <a:defRPr/>
            </a:pPr>
            <a:r>
              <a:rPr lang="en-US" sz="6200" b="1" dirty="0">
                <a:solidFill>
                  <a:srgbClr val="FF0000"/>
                </a:solidFill>
                <a:latin typeface="Arial" charset="0"/>
              </a:rPr>
              <a:t> </a:t>
            </a:r>
            <a:r>
              <a:rPr lang="en-US" sz="6200" b="1" dirty="0">
                <a:solidFill>
                  <a:srgbClr val="C00000"/>
                </a:solidFill>
                <a:latin typeface="Arial" charset="0"/>
              </a:rPr>
              <a:t>Mode of action</a:t>
            </a:r>
          </a:p>
          <a:p>
            <a:pPr algn="just">
              <a:lnSpc>
                <a:spcPct val="170000"/>
              </a:lnSpc>
              <a:spcBef>
                <a:spcPts val="450"/>
              </a:spcBef>
              <a:buNone/>
              <a:defRPr/>
            </a:pPr>
            <a:r>
              <a:rPr lang="en-GB" sz="6200" b="1" dirty="0">
                <a:solidFill>
                  <a:schemeClr val="accent5">
                    <a:lumMod val="50000"/>
                  </a:schemeClr>
                </a:solidFill>
                <a:latin typeface="+mj-lt"/>
              </a:rPr>
              <a:t>   Neurotoxin production &gt; stomach absorption &gt; circulation &gt; Neuromuscular junction (NMJ) &gt; </a:t>
            </a:r>
            <a:r>
              <a:rPr lang="en-GB" sz="6200" b="1" dirty="0">
                <a:solidFill>
                  <a:srgbClr val="C00000"/>
                </a:solidFill>
                <a:latin typeface="+mj-lt"/>
              </a:rPr>
              <a:t>inhibition of acetylcholine release</a:t>
            </a:r>
            <a:r>
              <a:rPr lang="en-GB" sz="6200" b="1" dirty="0">
                <a:solidFill>
                  <a:schemeClr val="accent5">
                    <a:lumMod val="50000"/>
                  </a:schemeClr>
                </a:solidFill>
                <a:latin typeface="+mj-lt"/>
              </a:rPr>
              <a:t> at the neuromuscular junction &gt; flaccid descending motor paralysis</a:t>
            </a:r>
          </a:p>
          <a:p>
            <a:pPr algn="just" eaLnBrk="1" hangingPunct="1">
              <a:defRPr/>
            </a:pPr>
            <a:endParaRPr lang="en-US" sz="6200" dirty="0">
              <a:latin typeface="+mj-lt"/>
            </a:endParaRPr>
          </a:p>
          <a:p>
            <a:endParaRPr lang="en-US" dirty="0"/>
          </a:p>
        </p:txBody>
      </p:sp>
      <p:pic>
        <p:nvPicPr>
          <p:cNvPr id="4" name="Picture 6" descr="No photo description available.">
            <a:extLst>
              <a:ext uri="{FF2B5EF4-FFF2-40B4-BE49-F238E27FC236}">
                <a16:creationId xmlns:a16="http://schemas.microsoft.com/office/drawing/2014/main" id="{C5695B1D-6F5B-F830-61C8-F2C54B02B9C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9535" y="223463"/>
            <a:ext cx="827860" cy="84046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2976FD5-6287-3C07-4FE5-923EE4F4D630}"/>
              </a:ext>
            </a:extLst>
          </p:cNvPr>
          <p:cNvSpPr txBox="1">
            <a:spLocks/>
          </p:cNvSpPr>
          <p:nvPr/>
        </p:nvSpPr>
        <p:spPr>
          <a:xfrm>
            <a:off x="2632165" y="325448"/>
            <a:ext cx="3879670" cy="519724"/>
          </a:xfrm>
          <a:prstGeom prst="rect">
            <a:avLst/>
          </a:prstGeom>
          <a:solidFill>
            <a:schemeClr val="accent1">
              <a:lumMod val="20000"/>
              <a:lumOff val="80000"/>
            </a:schemeClr>
          </a:solidFill>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solidFill>
                  <a:srgbClr val="002060"/>
                </a:solidFill>
              </a:rPr>
              <a:t>Botulinum toxin </a:t>
            </a:r>
          </a:p>
        </p:txBody>
      </p:sp>
      <p:sp>
        <p:nvSpPr>
          <p:cNvPr id="7" name="TextBox 6">
            <a:extLst>
              <a:ext uri="{FF2B5EF4-FFF2-40B4-BE49-F238E27FC236}">
                <a16:creationId xmlns:a16="http://schemas.microsoft.com/office/drawing/2014/main" id="{B6E06FDB-19C0-DB7C-2312-EC8E21A6E85C}"/>
              </a:ext>
            </a:extLst>
          </p:cNvPr>
          <p:cNvSpPr txBox="1"/>
          <p:nvPr/>
        </p:nvSpPr>
        <p:spPr>
          <a:xfrm>
            <a:off x="4916659" y="3086100"/>
            <a:ext cx="2922563" cy="1200329"/>
          </a:xfrm>
          <a:prstGeom prst="rect">
            <a:avLst/>
          </a:prstGeom>
          <a:solidFill>
            <a:schemeClr val="accent6">
              <a:lumMod val="20000"/>
              <a:lumOff val="80000"/>
            </a:schemeClr>
          </a:solidFill>
        </p:spPr>
        <p:txBody>
          <a:bodyPr wrap="square" rtlCol="0">
            <a:spAutoFit/>
          </a:bodyPr>
          <a:lstStyle/>
          <a:p>
            <a:pPr algn="ctr"/>
            <a:r>
              <a:rPr lang="en-US" b="1" dirty="0">
                <a:solidFill>
                  <a:srgbClr val="C00000"/>
                </a:solidFill>
              </a:rPr>
              <a:t>Botox is a commercial preparation of exotoxin A used to remove face wrinkles</a:t>
            </a:r>
          </a:p>
        </p:txBody>
      </p:sp>
    </p:spTree>
    <p:extLst>
      <p:ext uri="{BB962C8B-B14F-4D97-AF65-F5344CB8AC3E}">
        <p14:creationId xmlns:p14="http://schemas.microsoft.com/office/powerpoint/2010/main" val="3918295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A77213-081E-D0E2-ED95-0B3753FEB176}"/>
              </a:ext>
            </a:extLst>
          </p:cNvPr>
          <p:cNvSpPr txBox="1">
            <a:spLocks/>
          </p:cNvSpPr>
          <p:nvPr/>
        </p:nvSpPr>
        <p:spPr>
          <a:xfrm>
            <a:off x="2626860" y="254262"/>
            <a:ext cx="4154891" cy="565493"/>
          </a:xfrm>
          <a:prstGeom prst="rect">
            <a:avLst/>
          </a:prstGeom>
          <a:solidFill>
            <a:schemeClr val="accent5">
              <a:lumMod val="20000"/>
              <a:lumOff val="80000"/>
            </a:schemeClr>
          </a:solidFill>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solidFill>
                  <a:srgbClr val="002060"/>
                </a:solidFill>
              </a:rPr>
              <a:t>Clinical forms of botulism</a:t>
            </a:r>
          </a:p>
        </p:txBody>
      </p:sp>
      <p:cxnSp>
        <p:nvCxnSpPr>
          <p:cNvPr id="5" name="Straight Connector 4">
            <a:extLst>
              <a:ext uri="{FF2B5EF4-FFF2-40B4-BE49-F238E27FC236}">
                <a16:creationId xmlns:a16="http://schemas.microsoft.com/office/drawing/2014/main" id="{995EA220-8CF8-A576-5FB5-AF11A1F9C48D}"/>
              </a:ext>
            </a:extLst>
          </p:cNvPr>
          <p:cNvCxnSpPr>
            <a:cxnSpLocks/>
          </p:cNvCxnSpPr>
          <p:nvPr/>
        </p:nvCxnSpPr>
        <p:spPr>
          <a:xfrm flipH="1">
            <a:off x="1486220" y="1024523"/>
            <a:ext cx="6195241"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pic>
        <p:nvPicPr>
          <p:cNvPr id="6" name="Picture 6" descr="No photo description available.">
            <a:extLst>
              <a:ext uri="{FF2B5EF4-FFF2-40B4-BE49-F238E27FC236}">
                <a16:creationId xmlns:a16="http://schemas.microsoft.com/office/drawing/2014/main" id="{35CC2A98-6A8D-CD5F-CF7C-3C1E783F6E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7769" y="160388"/>
            <a:ext cx="676898" cy="68720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1AD5E4CA-E075-D401-E52A-64DC6C620D99}"/>
              </a:ext>
            </a:extLst>
          </p:cNvPr>
          <p:cNvCxnSpPr/>
          <p:nvPr/>
        </p:nvCxnSpPr>
        <p:spPr>
          <a:xfrm rot="5400000">
            <a:off x="1406447" y="1136048"/>
            <a:ext cx="160736"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46F2F18-2810-AE8E-ECE8-81ACA61468A0}"/>
              </a:ext>
            </a:extLst>
          </p:cNvPr>
          <p:cNvCxnSpPr>
            <a:cxnSpLocks/>
          </p:cNvCxnSpPr>
          <p:nvPr/>
        </p:nvCxnSpPr>
        <p:spPr>
          <a:xfrm rot="5400000">
            <a:off x="4445277" y="1144651"/>
            <a:ext cx="160736"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5216DEA-2DA9-5570-A5FC-2CBE4CA1D4CF}"/>
              </a:ext>
            </a:extLst>
          </p:cNvPr>
          <p:cNvCxnSpPr/>
          <p:nvPr/>
        </p:nvCxnSpPr>
        <p:spPr>
          <a:xfrm rot="5400000">
            <a:off x="7576123" y="1126844"/>
            <a:ext cx="160736" cy="119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4FBD8B2-5DB6-E385-A597-EF1D5C240298}"/>
              </a:ext>
            </a:extLst>
          </p:cNvPr>
          <p:cNvCxnSpPr/>
          <p:nvPr/>
        </p:nvCxnSpPr>
        <p:spPr>
          <a:xfrm rot="5400000">
            <a:off x="4419680" y="899381"/>
            <a:ext cx="213719" cy="59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F9F11E-D39B-9DBC-6341-4907222A35F4}"/>
              </a:ext>
            </a:extLst>
          </p:cNvPr>
          <p:cNvSpPr txBox="1"/>
          <p:nvPr/>
        </p:nvSpPr>
        <p:spPr>
          <a:xfrm>
            <a:off x="466083" y="1274120"/>
            <a:ext cx="276122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b="1" dirty="0">
                <a:solidFill>
                  <a:srgbClr val="C00000"/>
                </a:solidFill>
                <a:latin typeface="Arial" pitchFamily="34" charset="0"/>
                <a:cs typeface="Arial" pitchFamily="34" charset="0"/>
              </a:rPr>
              <a:t>Food-borne botulism</a:t>
            </a:r>
            <a:endParaRPr lang="ar-EG" b="1" dirty="0">
              <a:solidFill>
                <a:srgbClr val="C00000"/>
              </a:solidFill>
              <a:latin typeface="Arial" pitchFamily="34" charset="0"/>
              <a:cs typeface="Arial" pitchFamily="34" charset="0"/>
            </a:endParaRPr>
          </a:p>
        </p:txBody>
      </p:sp>
      <p:sp>
        <p:nvSpPr>
          <p:cNvPr id="15" name="TextBox 14">
            <a:extLst>
              <a:ext uri="{FF2B5EF4-FFF2-40B4-BE49-F238E27FC236}">
                <a16:creationId xmlns:a16="http://schemas.microsoft.com/office/drawing/2014/main" id="{DA0CB1D8-48DB-EC7C-5FF5-29CF3A5EF7F6}"/>
              </a:ext>
            </a:extLst>
          </p:cNvPr>
          <p:cNvSpPr txBox="1"/>
          <p:nvPr/>
        </p:nvSpPr>
        <p:spPr>
          <a:xfrm>
            <a:off x="3545263" y="1239495"/>
            <a:ext cx="23180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b="1" dirty="0">
                <a:solidFill>
                  <a:srgbClr val="C00000"/>
                </a:solidFill>
                <a:latin typeface="Arial" pitchFamily="34" charset="0"/>
                <a:cs typeface="Arial" pitchFamily="34" charset="0"/>
              </a:rPr>
              <a:t>Wound botulism</a:t>
            </a:r>
            <a:endParaRPr lang="ar-EG" b="1" dirty="0">
              <a:solidFill>
                <a:srgbClr val="C00000"/>
              </a:solidFill>
              <a:latin typeface="Arial" pitchFamily="34" charset="0"/>
              <a:cs typeface="Arial" pitchFamily="34" charset="0"/>
            </a:endParaRPr>
          </a:p>
        </p:txBody>
      </p:sp>
      <p:sp>
        <p:nvSpPr>
          <p:cNvPr id="16" name="TextBox 15">
            <a:extLst>
              <a:ext uri="{FF2B5EF4-FFF2-40B4-BE49-F238E27FC236}">
                <a16:creationId xmlns:a16="http://schemas.microsoft.com/office/drawing/2014/main" id="{51506DF1-92F9-E0A3-026C-376B2A63A741}"/>
              </a:ext>
            </a:extLst>
          </p:cNvPr>
          <p:cNvSpPr txBox="1"/>
          <p:nvPr/>
        </p:nvSpPr>
        <p:spPr>
          <a:xfrm>
            <a:off x="6453433" y="1291386"/>
            <a:ext cx="22244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indent="-214313" algn="ctr">
              <a:buClr>
                <a:srgbClr val="C00000"/>
              </a:buClr>
              <a:buFont typeface="Wingdings" panose="05000000000000000000" pitchFamily="2" charset="2"/>
              <a:buChar char="Ø"/>
            </a:pPr>
            <a:r>
              <a:rPr lang="en-US" b="1" dirty="0">
                <a:solidFill>
                  <a:srgbClr val="C00000"/>
                </a:solidFill>
                <a:latin typeface="Arial" pitchFamily="34" charset="0"/>
                <a:cs typeface="Arial" pitchFamily="34" charset="0"/>
              </a:rPr>
              <a:t>Infant botulism</a:t>
            </a:r>
            <a:endParaRPr lang="ar-EG" b="1" dirty="0">
              <a:solidFill>
                <a:srgbClr val="C00000"/>
              </a:solidFill>
              <a:latin typeface="Arial" pitchFamily="34" charset="0"/>
              <a:cs typeface="Arial" pitchFamily="34" charset="0"/>
            </a:endParaRPr>
          </a:p>
        </p:txBody>
      </p:sp>
      <p:sp>
        <p:nvSpPr>
          <p:cNvPr id="17" name="TextBox 16">
            <a:extLst>
              <a:ext uri="{FF2B5EF4-FFF2-40B4-BE49-F238E27FC236}">
                <a16:creationId xmlns:a16="http://schemas.microsoft.com/office/drawing/2014/main" id="{1562DD39-AE5D-ED1D-BCE6-1F4974892A92}"/>
              </a:ext>
            </a:extLst>
          </p:cNvPr>
          <p:cNvSpPr txBox="1"/>
          <p:nvPr/>
        </p:nvSpPr>
        <p:spPr>
          <a:xfrm>
            <a:off x="218998" y="1824465"/>
            <a:ext cx="2684622" cy="4524315"/>
          </a:xfrm>
          <a:prstGeom prst="rect">
            <a:avLst/>
          </a:prstGeom>
          <a:noFill/>
          <a:ln>
            <a:solidFill>
              <a:srgbClr val="002060"/>
            </a:solidFill>
          </a:ln>
        </p:spPr>
        <p:txBody>
          <a:bodyPr wrap="square" rtlCol="0">
            <a:spAutoFit/>
          </a:bodyPr>
          <a:lstStyle/>
          <a:p>
            <a:pPr marL="214313" indent="-214313" algn="just">
              <a:buFontTx/>
              <a:buChar char="-"/>
            </a:pPr>
            <a:r>
              <a:rPr lang="en-US" b="1" dirty="0">
                <a:solidFill>
                  <a:srgbClr val="002060"/>
                </a:solidFill>
              </a:rPr>
              <a:t>Occurs when </a:t>
            </a:r>
            <a:r>
              <a:rPr lang="en-US" b="1" i="1" dirty="0">
                <a:solidFill>
                  <a:srgbClr val="002060"/>
                </a:solidFill>
              </a:rPr>
              <a:t>C. botulinum</a:t>
            </a:r>
            <a:r>
              <a:rPr lang="en-US" b="1" dirty="0">
                <a:solidFill>
                  <a:srgbClr val="002060"/>
                </a:solidFill>
              </a:rPr>
              <a:t> grows and </a:t>
            </a:r>
            <a:r>
              <a:rPr lang="en-US" b="1" dirty="0">
                <a:solidFill>
                  <a:srgbClr val="C00000"/>
                </a:solidFill>
              </a:rPr>
              <a:t>produces toxins in food prior to consumption</a:t>
            </a:r>
          </a:p>
          <a:p>
            <a:pPr marL="214313" indent="-214313" algn="just">
              <a:buFontTx/>
              <a:buChar char="-"/>
            </a:pPr>
            <a:r>
              <a:rPr lang="en-US" b="1" dirty="0">
                <a:solidFill>
                  <a:srgbClr val="002060"/>
                </a:solidFill>
              </a:rPr>
              <a:t>Food commonly responsible include home-canned food, canned green beans, mushrooms, and tuna fish</a:t>
            </a:r>
          </a:p>
          <a:p>
            <a:pPr marL="214313" indent="-214313" algn="just">
              <a:buFontTx/>
              <a:buChar char="-"/>
            </a:pPr>
            <a:r>
              <a:rPr lang="en-US" b="1" dirty="0">
                <a:solidFill>
                  <a:srgbClr val="002060"/>
                </a:solidFill>
              </a:rPr>
              <a:t>No fever may be nausea and vomiting</a:t>
            </a:r>
          </a:p>
          <a:p>
            <a:pPr marL="214313" indent="-214313" algn="just">
              <a:buFontTx/>
              <a:buChar char="-"/>
            </a:pPr>
            <a:r>
              <a:rPr lang="en-US" b="1" dirty="0">
                <a:solidFill>
                  <a:srgbClr val="002060"/>
                </a:solidFill>
              </a:rPr>
              <a:t> Muscle paralysis leads to </a:t>
            </a:r>
            <a:r>
              <a:rPr lang="en-US" b="1" dirty="0">
                <a:solidFill>
                  <a:srgbClr val="C00000"/>
                </a:solidFill>
              </a:rPr>
              <a:t>diplopia, dysphagia</a:t>
            </a:r>
            <a:r>
              <a:rPr lang="en-US" b="1" dirty="0">
                <a:solidFill>
                  <a:srgbClr val="002060"/>
                </a:solidFill>
              </a:rPr>
              <a:t>, and </a:t>
            </a:r>
            <a:r>
              <a:rPr lang="en-US" b="1" dirty="0">
                <a:solidFill>
                  <a:srgbClr val="C00000"/>
                </a:solidFill>
              </a:rPr>
              <a:t>respiratory muscle paralysis</a:t>
            </a:r>
          </a:p>
        </p:txBody>
      </p:sp>
      <p:sp>
        <p:nvSpPr>
          <p:cNvPr id="2" name="TextBox 1">
            <a:extLst>
              <a:ext uri="{FF2B5EF4-FFF2-40B4-BE49-F238E27FC236}">
                <a16:creationId xmlns:a16="http://schemas.microsoft.com/office/drawing/2014/main" id="{D47F8CBC-D355-61F5-D14E-BAC63CDFBAFC}"/>
              </a:ext>
            </a:extLst>
          </p:cNvPr>
          <p:cNvSpPr txBox="1"/>
          <p:nvPr/>
        </p:nvSpPr>
        <p:spPr>
          <a:xfrm>
            <a:off x="3135875" y="1824466"/>
            <a:ext cx="2872250" cy="4524315"/>
          </a:xfrm>
          <a:prstGeom prst="rect">
            <a:avLst/>
          </a:prstGeom>
          <a:noFill/>
          <a:ln>
            <a:solidFill>
              <a:srgbClr val="002060"/>
            </a:solidFill>
          </a:ln>
        </p:spPr>
        <p:txBody>
          <a:bodyPr wrap="square" rtlCol="0">
            <a:spAutoFit/>
          </a:bodyPr>
          <a:lstStyle/>
          <a:p>
            <a:pPr marL="214313" indent="-214313" algn="just">
              <a:buFontTx/>
              <a:buChar char="-"/>
              <a:defRPr/>
            </a:pPr>
            <a:r>
              <a:rPr lang="en-US" b="1" dirty="0">
                <a:solidFill>
                  <a:srgbClr val="002060"/>
                </a:solidFill>
              </a:rPr>
              <a:t>Wound botulism is rare</a:t>
            </a:r>
            <a:endParaRPr lang="ar-OM" b="1" dirty="0">
              <a:solidFill>
                <a:srgbClr val="002060"/>
              </a:solidFill>
            </a:endParaRPr>
          </a:p>
          <a:p>
            <a:pPr marL="214313" indent="-214313" algn="just">
              <a:buFontTx/>
              <a:buChar char="-"/>
              <a:defRPr/>
            </a:pPr>
            <a:r>
              <a:rPr lang="en-US" b="1" dirty="0">
                <a:solidFill>
                  <a:srgbClr val="002060"/>
                </a:solidFill>
              </a:rPr>
              <a:t>Caused by contamination of wounds with </a:t>
            </a:r>
            <a:r>
              <a:rPr lang="en-US" b="1" i="1" dirty="0">
                <a:solidFill>
                  <a:srgbClr val="002060"/>
                </a:solidFill>
              </a:rPr>
              <a:t>C. botulinum </a:t>
            </a:r>
            <a:r>
              <a:rPr lang="en-US" b="1" dirty="0">
                <a:solidFill>
                  <a:srgbClr val="002060"/>
                </a:solidFill>
              </a:rPr>
              <a:t>spores, subsequent spore germination, and toxin production.</a:t>
            </a:r>
            <a:endParaRPr lang="ar-OM" b="1" dirty="0">
              <a:solidFill>
                <a:srgbClr val="002060"/>
              </a:solidFill>
            </a:endParaRPr>
          </a:p>
          <a:p>
            <a:pPr marL="214313" indent="-214313" algn="just">
              <a:buFontTx/>
              <a:buChar char="-"/>
              <a:defRPr/>
            </a:pPr>
            <a:r>
              <a:rPr lang="en-US" b="1" dirty="0">
                <a:solidFill>
                  <a:srgbClr val="002060"/>
                </a:solidFill>
              </a:rPr>
              <a:t>This form of the disease has been associated with substance abuse, particularly when injecting black tar heroin.</a:t>
            </a:r>
          </a:p>
          <a:p>
            <a:pPr marL="214313" indent="-214313" algn="just">
              <a:buFontTx/>
              <a:buChar char="-"/>
              <a:defRPr/>
            </a:pPr>
            <a:r>
              <a:rPr lang="en-US" b="1" dirty="0">
                <a:solidFill>
                  <a:srgbClr val="002060"/>
                </a:solidFill>
              </a:rPr>
              <a:t>The symptoms are similar to foodborne botulism but may take up to 2 weeks to appear</a:t>
            </a:r>
            <a:r>
              <a:rPr lang="en-US" sz="1700" b="1" dirty="0">
                <a:solidFill>
                  <a:srgbClr val="002060"/>
                </a:solidFill>
              </a:rPr>
              <a:t>. </a:t>
            </a:r>
            <a:endParaRPr lang="en-US" sz="1700" dirty="0"/>
          </a:p>
        </p:txBody>
      </p:sp>
      <p:sp>
        <p:nvSpPr>
          <p:cNvPr id="7" name="TextBox 6">
            <a:extLst>
              <a:ext uri="{FF2B5EF4-FFF2-40B4-BE49-F238E27FC236}">
                <a16:creationId xmlns:a16="http://schemas.microsoft.com/office/drawing/2014/main" id="{C0356598-4545-B62D-66CC-F8D6396B9F9D}"/>
              </a:ext>
            </a:extLst>
          </p:cNvPr>
          <p:cNvSpPr txBox="1"/>
          <p:nvPr/>
        </p:nvSpPr>
        <p:spPr>
          <a:xfrm>
            <a:off x="6240380" y="1824466"/>
            <a:ext cx="2684622" cy="4524315"/>
          </a:xfrm>
          <a:prstGeom prst="rect">
            <a:avLst/>
          </a:prstGeom>
          <a:noFill/>
          <a:ln>
            <a:solidFill>
              <a:srgbClr val="002060"/>
            </a:solidFill>
          </a:ln>
        </p:spPr>
        <p:txBody>
          <a:bodyPr wrap="square" rtlCol="0">
            <a:spAutoFit/>
          </a:bodyPr>
          <a:lstStyle/>
          <a:p>
            <a:pPr marL="214313" indent="-214313" algn="just">
              <a:buFontTx/>
              <a:buChar char="-"/>
            </a:pPr>
            <a:r>
              <a:rPr lang="en-US" b="1" dirty="0">
                <a:solidFill>
                  <a:srgbClr val="002060"/>
                </a:solidFill>
              </a:rPr>
              <a:t>Occurs due to ingestion of spores in baby’s food where they germinate in the gut and produce the toxin (intestinal flora not well developed yet)</a:t>
            </a:r>
          </a:p>
          <a:p>
            <a:pPr marL="214313" indent="-214313" algn="just">
              <a:buFontTx/>
              <a:buChar char="-"/>
            </a:pPr>
            <a:r>
              <a:rPr lang="en-US" b="1" dirty="0">
                <a:solidFill>
                  <a:srgbClr val="002060"/>
                </a:solidFill>
              </a:rPr>
              <a:t>Affects infants below 1 year (94% below 6 months) causing </a:t>
            </a:r>
            <a:r>
              <a:rPr lang="en-US" b="1" dirty="0">
                <a:solidFill>
                  <a:srgbClr val="C00000"/>
                </a:solidFill>
              </a:rPr>
              <a:t>floppy child syndrome</a:t>
            </a:r>
          </a:p>
          <a:p>
            <a:pPr marL="214313" indent="-214313" algn="just">
              <a:buFontTx/>
              <a:buChar char="-"/>
            </a:pPr>
            <a:r>
              <a:rPr lang="en-US" b="1" dirty="0">
                <a:solidFill>
                  <a:srgbClr val="002060"/>
                </a:solidFill>
              </a:rPr>
              <a:t>They develop </a:t>
            </a:r>
            <a:r>
              <a:rPr lang="en-US" b="1" dirty="0">
                <a:solidFill>
                  <a:srgbClr val="C00000"/>
                </a:solidFill>
              </a:rPr>
              <a:t>constipation</a:t>
            </a:r>
            <a:r>
              <a:rPr lang="en-US" b="1" dirty="0">
                <a:solidFill>
                  <a:srgbClr val="002060"/>
                </a:solidFill>
              </a:rPr>
              <a:t>, poor feeding, muscle weakness, and finally muscle paralysis</a:t>
            </a:r>
            <a:endParaRPr lang="en-US" dirty="0"/>
          </a:p>
        </p:txBody>
      </p:sp>
    </p:spTree>
    <p:extLst>
      <p:ext uri="{BB962C8B-B14F-4D97-AF65-F5344CB8AC3E}">
        <p14:creationId xmlns:p14="http://schemas.microsoft.com/office/powerpoint/2010/main" val="78754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B68E21-06F4-6900-3162-3D0E3FD44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4235" y="3146713"/>
            <a:ext cx="3086100" cy="225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a:extLst>
              <a:ext uri="{FF2B5EF4-FFF2-40B4-BE49-F238E27FC236}">
                <a16:creationId xmlns:a16="http://schemas.microsoft.com/office/drawing/2014/main" id="{6D811346-3B58-366F-7FD9-FCE1631F2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235" y="967098"/>
            <a:ext cx="30861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Information for Health Professionals | Botulism | CDC">
            <a:extLst>
              <a:ext uri="{FF2B5EF4-FFF2-40B4-BE49-F238E27FC236}">
                <a16:creationId xmlns:a16="http://schemas.microsoft.com/office/drawing/2014/main" id="{6C5C7140-A37D-8DA6-277A-C2CE6E49DC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352" y="967099"/>
            <a:ext cx="2857500" cy="29075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tulism - Wikipedia">
            <a:extLst>
              <a:ext uri="{FF2B5EF4-FFF2-40B4-BE49-F238E27FC236}">
                <a16:creationId xmlns:a16="http://schemas.microsoft.com/office/drawing/2014/main" id="{E9E4D80A-6B33-FC12-1892-8C71076F1D6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0000"/>
          <a:stretch/>
        </p:blipFill>
        <p:spPr bwMode="auto">
          <a:xfrm>
            <a:off x="178586" y="967099"/>
            <a:ext cx="2653384" cy="4553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695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9B481D-EBFF-5FF0-418C-A7BCD0964B89}"/>
              </a:ext>
            </a:extLst>
          </p:cNvPr>
          <p:cNvSpPr>
            <a:spLocks noGrp="1"/>
          </p:cNvSpPr>
          <p:nvPr>
            <p:ph idx="1"/>
          </p:nvPr>
        </p:nvSpPr>
        <p:spPr>
          <a:xfrm>
            <a:off x="628650" y="2057656"/>
            <a:ext cx="7886700" cy="3263504"/>
          </a:xfrm>
          <a:ln>
            <a:noFill/>
          </a:ln>
        </p:spPr>
        <p:txBody>
          <a:bodyPr>
            <a:normAutofit fontScale="85000" lnSpcReduction="20000"/>
          </a:bodyPr>
          <a:lstStyle/>
          <a:p>
            <a:r>
              <a:rPr lang="en-US" b="1" dirty="0">
                <a:solidFill>
                  <a:srgbClr val="C00000"/>
                </a:solidFill>
              </a:rPr>
              <a:t>History    ??</a:t>
            </a:r>
          </a:p>
          <a:p>
            <a:r>
              <a:rPr lang="en-US" b="1" dirty="0">
                <a:solidFill>
                  <a:srgbClr val="C00000"/>
                </a:solidFill>
              </a:rPr>
              <a:t>Clinical    ??</a:t>
            </a:r>
          </a:p>
          <a:p>
            <a:r>
              <a:rPr lang="en-US" b="1" dirty="0">
                <a:solidFill>
                  <a:srgbClr val="C00000"/>
                </a:solidFill>
              </a:rPr>
              <a:t>Laboratory: </a:t>
            </a:r>
          </a:p>
          <a:p>
            <a:pPr>
              <a:lnSpc>
                <a:spcPct val="150000"/>
              </a:lnSpc>
              <a:buFontTx/>
              <a:buChar char="-"/>
            </a:pPr>
            <a:r>
              <a:rPr lang="en-US" b="1" dirty="0">
                <a:solidFill>
                  <a:srgbClr val="002060"/>
                </a:solidFill>
              </a:rPr>
              <a:t>Toxin detection in patient serum, food remnants, or bowel contents by immunological tests (e.g., ELISA) or animal inoculation.</a:t>
            </a:r>
          </a:p>
          <a:p>
            <a:pPr>
              <a:lnSpc>
                <a:spcPct val="150000"/>
              </a:lnSpc>
              <a:buFontTx/>
              <a:buChar char="-"/>
            </a:pPr>
            <a:r>
              <a:rPr lang="en-US" b="1" dirty="0">
                <a:solidFill>
                  <a:srgbClr val="002060"/>
                </a:solidFill>
              </a:rPr>
              <a:t>Culture to detect organisms is rarely done.</a:t>
            </a:r>
          </a:p>
        </p:txBody>
      </p:sp>
      <p:pic>
        <p:nvPicPr>
          <p:cNvPr id="4" name="Picture 6" descr="No photo description available.">
            <a:extLst>
              <a:ext uri="{FF2B5EF4-FFF2-40B4-BE49-F238E27FC236}">
                <a16:creationId xmlns:a16="http://schemas.microsoft.com/office/drawing/2014/main" id="{6A1144BB-1D0E-E6BE-C5FF-B70CCF1EB11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038" y="574535"/>
            <a:ext cx="990063" cy="100514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8111DED4-A0ED-306F-7DD6-D22AE2D40829}"/>
              </a:ext>
            </a:extLst>
          </p:cNvPr>
          <p:cNvSpPr txBox="1">
            <a:spLocks/>
          </p:cNvSpPr>
          <p:nvPr/>
        </p:nvSpPr>
        <p:spPr>
          <a:xfrm>
            <a:off x="2661313" y="705749"/>
            <a:ext cx="4154891" cy="565493"/>
          </a:xfrm>
          <a:prstGeom prst="rect">
            <a:avLst/>
          </a:prstGeom>
          <a:solidFill>
            <a:schemeClr val="accent5">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solidFill>
                  <a:srgbClr val="002060"/>
                </a:solidFill>
              </a:rPr>
              <a:t>Diagnosis</a:t>
            </a:r>
          </a:p>
        </p:txBody>
      </p:sp>
    </p:spTree>
    <p:extLst>
      <p:ext uri="{BB962C8B-B14F-4D97-AF65-F5344CB8AC3E}">
        <p14:creationId xmlns:p14="http://schemas.microsoft.com/office/powerpoint/2010/main" val="279007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2CFDC2-5ABA-D50A-4222-41C48F55CBA4}"/>
              </a:ext>
            </a:extLst>
          </p:cNvPr>
          <p:cNvSpPr>
            <a:spLocks noGrp="1"/>
          </p:cNvSpPr>
          <p:nvPr>
            <p:ph idx="1"/>
          </p:nvPr>
        </p:nvSpPr>
        <p:spPr>
          <a:xfrm>
            <a:off x="591579" y="1407060"/>
            <a:ext cx="6946042" cy="2486883"/>
          </a:xfrm>
        </p:spPr>
        <p:txBody>
          <a:bodyPr>
            <a:normAutofit fontScale="70000" lnSpcReduction="20000"/>
          </a:bodyPr>
          <a:lstStyle/>
          <a:p>
            <a:pPr>
              <a:lnSpc>
                <a:spcPct val="150000"/>
              </a:lnSpc>
            </a:pPr>
            <a:r>
              <a:rPr lang="en-US" b="1" dirty="0">
                <a:solidFill>
                  <a:srgbClr val="002060"/>
                </a:solidFill>
              </a:rPr>
              <a:t>Once botulism is suspected, treatment should be started immediately.</a:t>
            </a:r>
          </a:p>
          <a:p>
            <a:pPr>
              <a:lnSpc>
                <a:spcPct val="150000"/>
              </a:lnSpc>
            </a:pPr>
            <a:r>
              <a:rPr lang="en-US" b="1" dirty="0">
                <a:solidFill>
                  <a:srgbClr val="002060"/>
                </a:solidFill>
              </a:rPr>
              <a:t>Trivalent antitoxin (types A, B, and E) is given.</a:t>
            </a:r>
          </a:p>
          <a:p>
            <a:pPr>
              <a:lnSpc>
                <a:spcPct val="150000"/>
              </a:lnSpc>
            </a:pPr>
            <a:r>
              <a:rPr lang="en-US" b="1" dirty="0">
                <a:solidFill>
                  <a:srgbClr val="002060"/>
                </a:solidFill>
              </a:rPr>
              <a:t>Respiratory support</a:t>
            </a:r>
          </a:p>
          <a:p>
            <a:pPr>
              <a:lnSpc>
                <a:spcPct val="150000"/>
              </a:lnSpc>
            </a:pPr>
            <a:r>
              <a:rPr lang="en-US" b="1" dirty="0">
                <a:solidFill>
                  <a:srgbClr val="002060"/>
                </a:solidFill>
              </a:rPr>
              <a:t>Wound care </a:t>
            </a:r>
          </a:p>
          <a:p>
            <a:pPr marL="0" indent="0">
              <a:buNone/>
            </a:pPr>
            <a:endParaRPr lang="en-US" dirty="0"/>
          </a:p>
        </p:txBody>
      </p:sp>
      <p:sp>
        <p:nvSpPr>
          <p:cNvPr id="4" name="Title 1">
            <a:extLst>
              <a:ext uri="{FF2B5EF4-FFF2-40B4-BE49-F238E27FC236}">
                <a16:creationId xmlns:a16="http://schemas.microsoft.com/office/drawing/2014/main" id="{D602E978-4AEB-9101-72BF-BE0B7F6DDCD4}"/>
              </a:ext>
            </a:extLst>
          </p:cNvPr>
          <p:cNvSpPr txBox="1">
            <a:spLocks/>
          </p:cNvSpPr>
          <p:nvPr/>
        </p:nvSpPr>
        <p:spPr>
          <a:xfrm>
            <a:off x="2661313" y="705749"/>
            <a:ext cx="4154891" cy="565493"/>
          </a:xfrm>
          <a:prstGeom prst="rect">
            <a:avLst/>
          </a:prstGeom>
          <a:solidFill>
            <a:schemeClr val="accent5">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solidFill>
                  <a:srgbClr val="002060"/>
                </a:solidFill>
              </a:rPr>
              <a:t>Treatment</a:t>
            </a:r>
          </a:p>
        </p:txBody>
      </p:sp>
      <p:pic>
        <p:nvPicPr>
          <p:cNvPr id="5" name="Picture 6" descr="No photo description available.">
            <a:extLst>
              <a:ext uri="{FF2B5EF4-FFF2-40B4-BE49-F238E27FC236}">
                <a16:creationId xmlns:a16="http://schemas.microsoft.com/office/drawing/2014/main" id="{51ACDEB8-8128-7EEF-3A7B-D8092D443F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33038" y="574535"/>
            <a:ext cx="990063" cy="100514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C111893-2614-6AEB-CDD9-DE2EC22AA537}"/>
              </a:ext>
            </a:extLst>
          </p:cNvPr>
          <p:cNvSpPr txBox="1">
            <a:spLocks/>
          </p:cNvSpPr>
          <p:nvPr/>
        </p:nvSpPr>
        <p:spPr>
          <a:xfrm>
            <a:off x="2850783" y="4029761"/>
            <a:ext cx="4154891" cy="565493"/>
          </a:xfrm>
          <a:prstGeom prst="rect">
            <a:avLst/>
          </a:prstGeom>
          <a:solidFill>
            <a:schemeClr val="accent5">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b="1" dirty="0">
                <a:solidFill>
                  <a:srgbClr val="002060"/>
                </a:solidFill>
              </a:rPr>
              <a:t>Prevention</a:t>
            </a:r>
          </a:p>
        </p:txBody>
      </p:sp>
      <p:sp>
        <p:nvSpPr>
          <p:cNvPr id="8" name="TextBox 7">
            <a:extLst>
              <a:ext uri="{FF2B5EF4-FFF2-40B4-BE49-F238E27FC236}">
                <a16:creationId xmlns:a16="http://schemas.microsoft.com/office/drawing/2014/main" id="{745A229D-D351-E88D-4E2D-FF4300401B07}"/>
              </a:ext>
            </a:extLst>
          </p:cNvPr>
          <p:cNvSpPr txBox="1"/>
          <p:nvPr/>
        </p:nvSpPr>
        <p:spPr>
          <a:xfrm>
            <a:off x="591579" y="4731072"/>
            <a:ext cx="7068065" cy="1891287"/>
          </a:xfrm>
          <a:prstGeom prst="rect">
            <a:avLst/>
          </a:prstGeom>
          <a:noFill/>
        </p:spPr>
        <p:txBody>
          <a:bodyPr wrap="square">
            <a:spAutoFit/>
          </a:bodyPr>
          <a:lstStyle/>
          <a:p>
            <a:pPr marL="342900" indent="-342900" eaLnBrk="1" hangingPunct="1">
              <a:lnSpc>
                <a:spcPct val="150000"/>
              </a:lnSpc>
              <a:buFont typeface="Arial" panose="020B0604020202020204" pitchFamily="34" charset="0"/>
              <a:buChar char="•"/>
            </a:pPr>
            <a:r>
              <a:rPr lang="en-GB" altLang="ar-JO" sz="2000" b="1" dirty="0">
                <a:solidFill>
                  <a:srgbClr val="002060"/>
                </a:solidFill>
              </a:rPr>
              <a:t>Proper cooking and heating of food</a:t>
            </a:r>
          </a:p>
          <a:p>
            <a:pPr marL="342900" indent="-342900" eaLnBrk="1" hangingPunct="1">
              <a:lnSpc>
                <a:spcPct val="150000"/>
              </a:lnSpc>
              <a:buFont typeface="Arial" panose="020B0604020202020204" pitchFamily="34" charset="0"/>
              <a:buChar char="•"/>
            </a:pPr>
            <a:r>
              <a:rPr lang="en-GB" altLang="ar-JO" sz="2000" b="1" dirty="0">
                <a:solidFill>
                  <a:srgbClr val="002060"/>
                </a:solidFill>
              </a:rPr>
              <a:t>Avoid suspicious canned food (swollen cans)</a:t>
            </a:r>
          </a:p>
          <a:p>
            <a:pPr marL="342900" indent="-342900" eaLnBrk="1" hangingPunct="1">
              <a:lnSpc>
                <a:spcPct val="150000"/>
              </a:lnSpc>
              <a:buFont typeface="Arial" panose="020B0604020202020204" pitchFamily="34" charset="0"/>
              <a:buChar char="•"/>
            </a:pPr>
            <a:r>
              <a:rPr lang="en-GB" altLang="ar-JO" sz="2000" b="1" dirty="0">
                <a:solidFill>
                  <a:srgbClr val="002060"/>
                </a:solidFill>
              </a:rPr>
              <a:t>Proper processing, preservation, and canning of food </a:t>
            </a:r>
          </a:p>
          <a:p>
            <a:pPr eaLnBrk="1" hangingPunct="1">
              <a:lnSpc>
                <a:spcPct val="150000"/>
              </a:lnSpc>
            </a:pPr>
            <a:endParaRPr lang="en-GB" altLang="ar-JO" sz="2000" b="1" dirty="0">
              <a:solidFill>
                <a:srgbClr val="002060"/>
              </a:solidFill>
            </a:endParaRPr>
          </a:p>
        </p:txBody>
      </p:sp>
    </p:spTree>
    <p:extLst>
      <p:ext uri="{BB962C8B-B14F-4D97-AF65-F5344CB8AC3E}">
        <p14:creationId xmlns:p14="http://schemas.microsoft.com/office/powerpoint/2010/main" val="422256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Quiz time banner with colorful brush strokes Vector Image">
            <a:extLst>
              <a:ext uri="{FF2B5EF4-FFF2-40B4-BE49-F238E27FC236}">
                <a16:creationId xmlns:a16="http://schemas.microsoft.com/office/drawing/2014/main" id="{2A0C88F4-4C0A-8927-726A-FD7D790BBF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135"/>
          <a:stretch/>
        </p:blipFill>
        <p:spPr bwMode="auto">
          <a:xfrm>
            <a:off x="1285496" y="729049"/>
            <a:ext cx="657300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Quiz Time - American Nurse">
            <a:extLst>
              <a:ext uri="{FF2B5EF4-FFF2-40B4-BE49-F238E27FC236}">
                <a16:creationId xmlns:a16="http://schemas.microsoft.com/office/drawing/2014/main" id="{5B6D78E0-213B-CBE2-BF75-F12A682F61F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411" y="4090086"/>
            <a:ext cx="2570205" cy="25702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No photo description available.">
            <a:extLst>
              <a:ext uri="{FF2B5EF4-FFF2-40B4-BE49-F238E27FC236}">
                <a16:creationId xmlns:a16="http://schemas.microsoft.com/office/drawing/2014/main" id="{D15673AE-DB55-AF56-2F8B-B6FE50CA48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33038" y="574535"/>
            <a:ext cx="990063" cy="100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3686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766079-7BFE-7558-1CFC-21CD26967700}"/>
              </a:ext>
            </a:extLst>
          </p:cNvPr>
          <p:cNvSpPr>
            <a:spLocks noGrp="1"/>
          </p:cNvSpPr>
          <p:nvPr>
            <p:ph idx="1"/>
          </p:nvPr>
        </p:nvSpPr>
        <p:spPr>
          <a:xfrm>
            <a:off x="358346" y="531340"/>
            <a:ext cx="8008723" cy="5311991"/>
          </a:xfrm>
        </p:spPr>
        <p:txBody>
          <a:bodyPr>
            <a:normAutofit fontScale="70000" lnSpcReduction="20000"/>
          </a:bodyPr>
          <a:lstStyle/>
          <a:p>
            <a:pPr algn="just" eaLnBrk="1" hangingPunct="1">
              <a:lnSpc>
                <a:spcPct val="160000"/>
              </a:lnSpc>
              <a:buFont typeface="Wingdings" panose="05000000000000000000" pitchFamily="2" charset="2"/>
              <a:buChar char="v"/>
            </a:pPr>
            <a:r>
              <a:rPr lang="en-GB" altLang="ar-JO" sz="2800" b="1" dirty="0">
                <a:solidFill>
                  <a:srgbClr val="C00000"/>
                </a:solidFill>
              </a:rPr>
              <a:t> Case 1</a:t>
            </a:r>
          </a:p>
          <a:p>
            <a:pPr algn="just" eaLnBrk="1" hangingPunct="1">
              <a:lnSpc>
                <a:spcPct val="160000"/>
              </a:lnSpc>
            </a:pPr>
            <a:r>
              <a:rPr lang="en-GB" altLang="ar-JO" sz="2800" b="1" dirty="0">
                <a:solidFill>
                  <a:srgbClr val="002060"/>
                </a:solidFill>
              </a:rPr>
              <a:t>A 4-year-old boy presented to the hospital with a one-week history of general malaise, and progressive anorexia. </a:t>
            </a:r>
            <a:r>
              <a:rPr lang="en-GB" altLang="ar-JO" sz="2800" b="1">
                <a:solidFill>
                  <a:srgbClr val="002060"/>
                </a:solidFill>
              </a:rPr>
              <a:t>Three </a:t>
            </a:r>
            <a:r>
              <a:rPr lang="en-GB" altLang="ar-JO" sz="2800" b="1" dirty="0">
                <a:solidFill>
                  <a:srgbClr val="002060"/>
                </a:solidFill>
              </a:rPr>
              <a:t>days prior to hospital presentation, he had started to refuse all food and fluids, accompanied by progressive dysphagia and difficulty in opening the mouth.</a:t>
            </a:r>
          </a:p>
          <a:p>
            <a:pPr algn="just" eaLnBrk="1" hangingPunct="1">
              <a:lnSpc>
                <a:spcPct val="160000"/>
              </a:lnSpc>
            </a:pPr>
            <a:r>
              <a:rPr lang="en-GB" altLang="ar-JO" sz="2800" b="1" dirty="0">
                <a:solidFill>
                  <a:srgbClr val="C00000"/>
                </a:solidFill>
              </a:rPr>
              <a:t>History:</a:t>
            </a:r>
            <a:r>
              <a:rPr lang="en-GB" altLang="ar-JO" sz="2800" b="1" dirty="0">
                <a:solidFill>
                  <a:srgbClr val="002060"/>
                </a:solidFill>
              </a:rPr>
              <a:t> revealed that the boy had recently injured his left </a:t>
            </a:r>
            <a:r>
              <a:rPr lang="en-US" altLang="ar-JO" sz="2800" b="1" dirty="0">
                <a:solidFill>
                  <a:srgbClr val="002060"/>
                </a:solidFill>
              </a:rPr>
              <a:t>big toe</a:t>
            </a:r>
            <a:r>
              <a:rPr lang="en-GB" altLang="ar-JO" sz="2800" b="1" dirty="0">
                <a:solidFill>
                  <a:srgbClr val="002060"/>
                </a:solidFill>
              </a:rPr>
              <a:t>. This had resulted in a small local hematoma and loose toenail</a:t>
            </a:r>
          </a:p>
          <a:p>
            <a:pPr algn="just" eaLnBrk="1" hangingPunct="1">
              <a:lnSpc>
                <a:spcPct val="160000"/>
              </a:lnSpc>
            </a:pPr>
            <a:r>
              <a:rPr lang="en-GB" altLang="ar-JO" b="1" dirty="0">
                <a:solidFill>
                  <a:srgbClr val="C00000"/>
                </a:solidFill>
              </a:rPr>
              <a:t>Physical examination:</a:t>
            </a:r>
            <a:r>
              <a:rPr lang="en-GB" altLang="ar-JO" b="1" dirty="0">
                <a:solidFill>
                  <a:srgbClr val="002060"/>
                </a:solidFill>
              </a:rPr>
              <a:t> </a:t>
            </a:r>
            <a:r>
              <a:rPr lang="en-GB" altLang="ar-JO" sz="2800" b="1" dirty="0">
                <a:solidFill>
                  <a:srgbClr val="002060"/>
                </a:solidFill>
              </a:rPr>
              <a:t>afebrile, irritable and anxious boy gently playing at the table, with trismus and mild dehydration. After being asked to walk, he showed muscle spasms of the back and thighs evidently worsening during examination</a:t>
            </a:r>
            <a:endParaRPr lang="en-US" altLang="ar-JO" sz="2800" b="1" dirty="0">
              <a:solidFill>
                <a:srgbClr val="002060"/>
              </a:solidFill>
            </a:endParaRPr>
          </a:p>
        </p:txBody>
      </p:sp>
      <p:pic>
        <p:nvPicPr>
          <p:cNvPr id="4" name="Picture 6" descr="No photo description available.">
            <a:extLst>
              <a:ext uri="{FF2B5EF4-FFF2-40B4-BE49-F238E27FC236}">
                <a16:creationId xmlns:a16="http://schemas.microsoft.com/office/drawing/2014/main" id="{E57BD542-4ECC-5DB5-CB91-59C309A55D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92" y="142048"/>
            <a:ext cx="990063" cy="100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242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23D17C-3AB2-A5E7-E29B-21C41E829F7B}"/>
              </a:ext>
            </a:extLst>
          </p:cNvPr>
          <p:cNvSpPr>
            <a:spLocks noGrp="1"/>
          </p:cNvSpPr>
          <p:nvPr>
            <p:ph idx="1"/>
          </p:nvPr>
        </p:nvSpPr>
        <p:spPr>
          <a:xfrm>
            <a:off x="752217" y="589948"/>
            <a:ext cx="7886700" cy="5353651"/>
          </a:xfrm>
        </p:spPr>
        <p:txBody>
          <a:bodyPr>
            <a:normAutofit/>
          </a:bodyPr>
          <a:lstStyle/>
          <a:p>
            <a:pPr>
              <a:buFont typeface="Wingdings" panose="05000000000000000000" pitchFamily="2" charset="2"/>
              <a:buChar char="v"/>
            </a:pPr>
            <a:r>
              <a:rPr lang="en-US" sz="2000" b="1" dirty="0">
                <a:solidFill>
                  <a:srgbClr val="C00000"/>
                </a:solidFill>
              </a:rPr>
              <a:t> Case 2</a:t>
            </a:r>
          </a:p>
          <a:p>
            <a:pPr marL="0" indent="0" algn="just">
              <a:lnSpc>
                <a:spcPct val="150000"/>
              </a:lnSpc>
              <a:buNone/>
            </a:pPr>
            <a:r>
              <a:rPr lang="en-US" altLang="ar-JO" sz="2000" b="1" dirty="0">
                <a:solidFill>
                  <a:srgbClr val="002060"/>
                </a:solidFill>
              </a:rPr>
              <a:t>A twenty-one-year girl student had spent a day with her grandparents. During her drive back to the campus, her vision </a:t>
            </a:r>
            <a:r>
              <a:rPr lang="en-US" altLang="ar-JO" sz="2000" b="1" u="sng" dirty="0">
                <a:solidFill>
                  <a:srgbClr val="002060"/>
                </a:solidFill>
              </a:rPr>
              <a:t>became blurry</a:t>
            </a:r>
            <a:r>
              <a:rPr lang="en-US" altLang="ar-JO" sz="2000" b="1" dirty="0">
                <a:solidFill>
                  <a:srgbClr val="002060"/>
                </a:solidFill>
              </a:rPr>
              <a:t>, and she was forced to pull over to the side of the road. As she sat in her car, her vision worsened. She opened the car hood in hope of attracting aid and tried to relax. In a short time, a highway officer pulled over and approached her. By this time, she was having trouble swallowing and speaking clearly. The officer took her to the emergency hospital.</a:t>
            </a:r>
          </a:p>
          <a:p>
            <a:pPr algn="just">
              <a:lnSpc>
                <a:spcPct val="150000"/>
              </a:lnSpc>
            </a:pPr>
            <a:r>
              <a:rPr lang="en-US" altLang="ar-JO" sz="2000" b="1" dirty="0">
                <a:solidFill>
                  <a:srgbClr val="C00000"/>
                </a:solidFill>
              </a:rPr>
              <a:t>History: </a:t>
            </a:r>
            <a:r>
              <a:rPr lang="en-US" altLang="ar-JO" sz="2000" b="1" dirty="0">
                <a:solidFill>
                  <a:srgbClr val="002060"/>
                </a:solidFill>
              </a:rPr>
              <a:t>The girl described that she ate with her grandparents and that all the food was homemade and canned by her grandmother.</a:t>
            </a:r>
          </a:p>
          <a:p>
            <a:pPr algn="just">
              <a:lnSpc>
                <a:spcPct val="150000"/>
              </a:lnSpc>
            </a:pPr>
            <a:r>
              <a:rPr lang="en-US" altLang="ar-JO" sz="2000" b="1" dirty="0">
                <a:solidFill>
                  <a:srgbClr val="C00000"/>
                </a:solidFill>
              </a:rPr>
              <a:t>Physical examination: </a:t>
            </a:r>
            <a:r>
              <a:rPr lang="en-US" altLang="ar-JO" sz="2000" b="1" dirty="0">
                <a:solidFill>
                  <a:srgbClr val="002060"/>
                </a:solidFill>
              </a:rPr>
              <a:t>the patient was lethargic and unable to breath </a:t>
            </a:r>
          </a:p>
          <a:p>
            <a:pPr>
              <a:buFont typeface="Wingdings" panose="05000000000000000000" pitchFamily="2" charset="2"/>
              <a:buChar char="v"/>
            </a:pPr>
            <a:endParaRPr lang="en-US" sz="2000" b="1" dirty="0">
              <a:solidFill>
                <a:srgbClr val="C00000"/>
              </a:solidFill>
            </a:endParaRPr>
          </a:p>
        </p:txBody>
      </p:sp>
      <p:pic>
        <p:nvPicPr>
          <p:cNvPr id="4" name="Picture 6" descr="No photo description available.">
            <a:extLst>
              <a:ext uri="{FF2B5EF4-FFF2-40B4-BE49-F238E27FC236}">
                <a16:creationId xmlns:a16="http://schemas.microsoft.com/office/drawing/2014/main" id="{5A92757B-5342-37A0-BCB3-8604EFEC01F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1892" y="142048"/>
            <a:ext cx="990063" cy="1005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24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21" y="1909274"/>
            <a:ext cx="7886700" cy="4351338"/>
          </a:xfrm>
        </p:spPr>
        <p:txBody>
          <a:bodyPr/>
          <a:lstStyle/>
          <a:p>
            <a:pPr>
              <a:lnSpc>
                <a:spcPct val="150000"/>
              </a:lnSpc>
              <a:buFont typeface="Wingdings" panose="05000000000000000000" pitchFamily="2" charset="2"/>
              <a:buChar char="v"/>
            </a:pPr>
            <a:r>
              <a:rPr lang="en-US" b="1" dirty="0">
                <a:solidFill>
                  <a:srgbClr val="002060"/>
                </a:solidFill>
              </a:rPr>
              <a:t>The organism is obligatory anaerobe and can’t grow in the presence of oxygen</a:t>
            </a:r>
          </a:p>
          <a:p>
            <a:pPr>
              <a:lnSpc>
                <a:spcPct val="150000"/>
              </a:lnSpc>
              <a:buFont typeface="Wingdings" panose="05000000000000000000" pitchFamily="2" charset="2"/>
              <a:buChar char="v"/>
            </a:pPr>
            <a:r>
              <a:rPr lang="en-US" b="1" dirty="0">
                <a:solidFill>
                  <a:srgbClr val="002060"/>
                </a:solidFill>
              </a:rPr>
              <a:t>It grows well on cooked meat broth and on blood agar incubated anaerobically, they form a thin film</a:t>
            </a:r>
          </a:p>
          <a:p>
            <a:pPr>
              <a:lnSpc>
                <a:spcPct val="150000"/>
              </a:lnSpc>
              <a:buFont typeface="Wingdings" panose="05000000000000000000" pitchFamily="2" charset="2"/>
              <a:buChar char="v"/>
            </a:pPr>
            <a:r>
              <a:rPr lang="en-US" b="1" dirty="0">
                <a:solidFill>
                  <a:srgbClr val="002060"/>
                </a:solidFill>
              </a:rPr>
              <a:t>The organism ferments no sugar</a:t>
            </a:r>
          </a:p>
        </p:txBody>
      </p:sp>
      <p:pic>
        <p:nvPicPr>
          <p:cNvPr id="4" name="Picture 2" descr="https://ars.els-cdn.com/content/image/1-s2.0-S1876034115001410-g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129" y="4698269"/>
            <a:ext cx="3570350" cy="19905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00094" y="597388"/>
            <a:ext cx="5936567" cy="519724"/>
          </a:xfrm>
          <a:prstGeom prst="rect">
            <a:avLst/>
          </a:prstGeom>
          <a:solidFill>
            <a:schemeClr val="accent1">
              <a:lumMod val="20000"/>
              <a:lumOff val="80000"/>
            </a:schemeClr>
          </a:solidFill>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rgbClr val="002060"/>
                </a:solidFill>
              </a:rPr>
              <a:t>Culture and biochemical reaction</a:t>
            </a:r>
          </a:p>
        </p:txBody>
      </p:sp>
      <p:pic>
        <p:nvPicPr>
          <p:cNvPr id="6" name="Picture 6"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6091" y="140738"/>
            <a:ext cx="1064388" cy="1080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lostridium Tetani - www.medicoapps.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21" y="204374"/>
            <a:ext cx="1657144" cy="140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281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49698" y="276312"/>
            <a:ext cx="1092523" cy="11091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echanism of tetanus disease, 3D illustration. A skin wound is contaminated with Clostridium tetani bacteria that produce neurotoxin reaching the spinal cord and causing spastic paralysis"/>
          <p:cNvPicPr>
            <a:picLocks noChangeAspect="1" noChangeArrowheads="1"/>
          </p:cNvPicPr>
          <p:nvPr/>
        </p:nvPicPr>
        <p:blipFill rotWithShape="1">
          <a:blip r:embed="rId3">
            <a:extLst>
              <a:ext uri="{28A0092B-C50C-407E-A947-70E740481C1C}">
                <a14:useLocalDpi xmlns:a14="http://schemas.microsoft.com/office/drawing/2010/main" val="0"/>
              </a:ext>
            </a:extLst>
          </a:blip>
          <a:srcRect t="13015" b="5735"/>
          <a:stretch/>
        </p:blipFill>
        <p:spPr bwMode="auto">
          <a:xfrm>
            <a:off x="1392701" y="2688219"/>
            <a:ext cx="6647982" cy="38779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2164798" y="1539815"/>
            <a:ext cx="5477497" cy="923330"/>
          </a:xfrm>
          <a:prstGeom prst="rect">
            <a:avLst/>
          </a:prstGeom>
          <a:solidFill>
            <a:schemeClr val="accent5">
              <a:lumMod val="20000"/>
              <a:lumOff val="80000"/>
            </a:schemeClr>
          </a:solidFill>
        </p:spPr>
        <p:txBody>
          <a:bodyPr wrap="square" rtlCol="0">
            <a:spAutoFit/>
          </a:bodyPr>
          <a:lstStyle/>
          <a:p>
            <a:pPr algn="ctr"/>
            <a:r>
              <a:rPr lang="en-US" sz="5400" b="1" dirty="0">
                <a:solidFill>
                  <a:srgbClr val="002060"/>
                </a:solidFill>
              </a:rPr>
              <a:t>Tetanus</a:t>
            </a:r>
          </a:p>
        </p:txBody>
      </p:sp>
      <p:pic>
        <p:nvPicPr>
          <p:cNvPr id="2052" name="Picture 4" descr="Attention Please Vector Images (over 1,2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630934">
            <a:off x="164964" y="291149"/>
            <a:ext cx="2064699" cy="147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76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8462" y="752570"/>
            <a:ext cx="5928482" cy="737864"/>
          </a:xfrm>
          <a:solidFill>
            <a:schemeClr val="accent5">
              <a:lumMod val="20000"/>
              <a:lumOff val="80000"/>
            </a:schemeClr>
          </a:solidFill>
        </p:spPr>
        <p:txBody>
          <a:bodyPr>
            <a:normAutofit/>
          </a:bodyPr>
          <a:lstStyle/>
          <a:p>
            <a:pPr algn="ctr"/>
            <a:r>
              <a:rPr lang="en-US" b="1" dirty="0">
                <a:solidFill>
                  <a:srgbClr val="002060"/>
                </a:solidFill>
              </a:rPr>
              <a:t>Tetanus (Lock jaw)</a:t>
            </a:r>
          </a:p>
        </p:txBody>
      </p:sp>
      <p:sp>
        <p:nvSpPr>
          <p:cNvPr id="3" name="Content Placeholder 2"/>
          <p:cNvSpPr>
            <a:spLocks noGrp="1"/>
          </p:cNvSpPr>
          <p:nvPr>
            <p:ph idx="1"/>
          </p:nvPr>
        </p:nvSpPr>
        <p:spPr>
          <a:xfrm>
            <a:off x="296026" y="1686273"/>
            <a:ext cx="8551948" cy="4351338"/>
          </a:xfrm>
        </p:spPr>
        <p:txBody>
          <a:bodyPr/>
          <a:lstStyle/>
          <a:p>
            <a:pPr algn="just">
              <a:lnSpc>
                <a:spcPct val="150000"/>
              </a:lnSpc>
            </a:pPr>
            <a:r>
              <a:rPr lang="en-US" b="1" dirty="0">
                <a:solidFill>
                  <a:srgbClr val="002060"/>
                </a:solidFill>
              </a:rPr>
              <a:t>A serious disease caused by </a:t>
            </a:r>
            <a:r>
              <a:rPr lang="en-US" b="1" i="1" dirty="0">
                <a:solidFill>
                  <a:srgbClr val="002060"/>
                </a:solidFill>
              </a:rPr>
              <a:t>C. tetani </a:t>
            </a:r>
            <a:r>
              <a:rPr lang="en-US" b="1" dirty="0">
                <a:solidFill>
                  <a:srgbClr val="002060"/>
                </a:solidFill>
              </a:rPr>
              <a:t>and characterized by generalized muscle spasms, hyperreflexia, and seizures.</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7052" y="3532370"/>
            <a:ext cx="2971800" cy="191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mage result for lockjaw teta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698" y="4738138"/>
            <a:ext cx="2805736" cy="191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No photo description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6978" y="314519"/>
            <a:ext cx="1158277" cy="11759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lostridium Tetani - www.medicoapps.or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3521" y="126718"/>
            <a:ext cx="1306127" cy="1108637"/>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Generalized tetanus | CMAJ"/>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026" y="3775064"/>
            <a:ext cx="2738054" cy="19187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rot="773903">
            <a:off x="1161689" y="4192037"/>
            <a:ext cx="879789" cy="300082"/>
          </a:xfrm>
          <a:prstGeom prst="rect">
            <a:avLst/>
          </a:prstGeom>
          <a:solidFill>
            <a:schemeClr val="accent4">
              <a:lumMod val="20000"/>
              <a:lumOff val="80000"/>
            </a:schemeClr>
          </a:solidFill>
        </p:spPr>
        <p:txBody>
          <a:bodyPr wrap="square" rtlCol="0">
            <a:spAutoFit/>
          </a:bodyPr>
          <a:lstStyle/>
          <a:p>
            <a:endParaRPr lang="en-US" sz="1350" dirty="0"/>
          </a:p>
        </p:txBody>
      </p:sp>
    </p:spTree>
    <p:extLst>
      <p:ext uri="{BB962C8B-B14F-4D97-AF65-F5344CB8AC3E}">
        <p14:creationId xmlns:p14="http://schemas.microsoft.com/office/powerpoint/2010/main" val="1473992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Clostridium tetani: Properties, Pathogenesis, Lab Diagnosis • Microbe Online"/>
          <p:cNvSpPr>
            <a:spLocks noChangeAspect="1" noChangeArrowheads="1"/>
          </p:cNvSpPr>
          <p:nvPr/>
        </p:nvSpPr>
        <p:spPr bwMode="auto">
          <a:xfrm>
            <a:off x="116681" y="66701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 name="TextBox 7"/>
          <p:cNvSpPr txBox="1"/>
          <p:nvPr/>
        </p:nvSpPr>
        <p:spPr>
          <a:xfrm flipH="1">
            <a:off x="243980" y="238320"/>
            <a:ext cx="5523773" cy="6209649"/>
          </a:xfrm>
          <a:prstGeom prst="rect">
            <a:avLst/>
          </a:prstGeom>
          <a:solidFill>
            <a:schemeClr val="accent5">
              <a:lumMod val="20000"/>
              <a:lumOff val="80000"/>
            </a:schemeClr>
          </a:solidFill>
        </p:spPr>
        <p:txBody>
          <a:bodyPr wrap="square" rtlCol="0">
            <a:spAutoFit/>
          </a:bodyPr>
          <a:lstStyle/>
          <a:p>
            <a:pPr marL="214313" indent="-214313">
              <a:buFont typeface="Wingdings" panose="05000000000000000000" pitchFamily="2" charset="2"/>
              <a:buChar char="v"/>
            </a:pPr>
            <a:r>
              <a:rPr lang="en-US" sz="1600" b="1" dirty="0">
                <a:solidFill>
                  <a:srgbClr val="C00000"/>
                </a:solidFill>
              </a:rPr>
              <a:t>Mode of transmission</a:t>
            </a:r>
          </a:p>
          <a:p>
            <a:pPr algn="just">
              <a:lnSpc>
                <a:spcPct val="150000"/>
              </a:lnSpc>
            </a:pPr>
            <a:r>
              <a:rPr lang="en-US" sz="1600" dirty="0"/>
              <a:t>- </a:t>
            </a:r>
            <a:r>
              <a:rPr lang="en-US" sz="1600" b="1" dirty="0">
                <a:solidFill>
                  <a:srgbClr val="002060"/>
                </a:solidFill>
              </a:rPr>
              <a:t>The spores of </a:t>
            </a:r>
            <a:r>
              <a:rPr lang="en-US" sz="1600" b="1" i="1" dirty="0">
                <a:solidFill>
                  <a:srgbClr val="002060"/>
                </a:solidFill>
              </a:rPr>
              <a:t>C. tetani </a:t>
            </a:r>
            <a:r>
              <a:rPr lang="en-US" sz="1600" b="1" dirty="0">
                <a:solidFill>
                  <a:srgbClr val="002060"/>
                </a:solidFill>
              </a:rPr>
              <a:t>are commonly found in the soil, dust, and manure.</a:t>
            </a:r>
          </a:p>
          <a:p>
            <a:pPr algn="just">
              <a:lnSpc>
                <a:spcPct val="150000"/>
              </a:lnSpc>
            </a:pPr>
            <a:r>
              <a:rPr lang="en-US" sz="1600" b="1" dirty="0">
                <a:solidFill>
                  <a:srgbClr val="002060"/>
                </a:solidFill>
              </a:rPr>
              <a:t>- They enter through skin breaks such as cuts (major or minor) or puncture wounds by a contaminated object, may follow burn, animal bite, otitis media, etc.…….</a:t>
            </a:r>
          </a:p>
          <a:p>
            <a:pPr algn="just">
              <a:lnSpc>
                <a:spcPct val="150000"/>
              </a:lnSpc>
            </a:pPr>
            <a:r>
              <a:rPr lang="en-US" sz="1600" b="1" dirty="0">
                <a:solidFill>
                  <a:srgbClr val="002060"/>
                </a:solidFill>
              </a:rPr>
              <a:t>- It is not transmitted from person to person </a:t>
            </a:r>
            <a:r>
              <a:rPr lang="en-US" sz="1600" b="1" dirty="0">
                <a:solidFill>
                  <a:srgbClr val="C00000"/>
                </a:solidFill>
              </a:rPr>
              <a:t>(not contagious)</a:t>
            </a:r>
          </a:p>
          <a:p>
            <a:pPr marL="214313" indent="-214313">
              <a:lnSpc>
                <a:spcPct val="150000"/>
              </a:lnSpc>
              <a:buFont typeface="Wingdings" panose="05000000000000000000" pitchFamily="2" charset="2"/>
              <a:buChar char="v"/>
            </a:pPr>
            <a:r>
              <a:rPr lang="en-US" sz="1600" b="1" dirty="0">
                <a:solidFill>
                  <a:srgbClr val="C00000"/>
                </a:solidFill>
              </a:rPr>
              <a:t>Pathogenesis:</a:t>
            </a:r>
          </a:p>
          <a:p>
            <a:pPr marL="214313" indent="-214313">
              <a:lnSpc>
                <a:spcPct val="150000"/>
              </a:lnSpc>
              <a:buFontTx/>
              <a:buChar char="-"/>
            </a:pPr>
            <a:r>
              <a:rPr lang="en-US" sz="1600" b="1" dirty="0">
                <a:solidFill>
                  <a:srgbClr val="002060"/>
                </a:solidFill>
              </a:rPr>
              <a:t>The spores that contaminate wounds in the presence of anaerobic condition will germinate, multiply and produce two types of toxins:</a:t>
            </a:r>
          </a:p>
          <a:p>
            <a:pPr>
              <a:lnSpc>
                <a:spcPct val="150000"/>
              </a:lnSpc>
            </a:pPr>
            <a:r>
              <a:rPr lang="en-US" sz="1600" b="1" i="1" dirty="0">
                <a:solidFill>
                  <a:srgbClr val="002060"/>
                </a:solidFill>
              </a:rPr>
              <a:t>                                  - </a:t>
            </a:r>
            <a:r>
              <a:rPr lang="en-US" sz="1600" b="1" i="1" dirty="0" err="1">
                <a:solidFill>
                  <a:srgbClr val="C00000"/>
                </a:solidFill>
              </a:rPr>
              <a:t>Tetanolysin</a:t>
            </a:r>
            <a:r>
              <a:rPr lang="en-US" sz="1600" b="1" i="1" dirty="0">
                <a:solidFill>
                  <a:srgbClr val="C00000"/>
                </a:solidFill>
              </a:rPr>
              <a:t>: </a:t>
            </a:r>
            <a:r>
              <a:rPr lang="en-US" sz="1600" b="1" i="1" dirty="0">
                <a:solidFill>
                  <a:srgbClr val="002060"/>
                </a:solidFill>
              </a:rPr>
              <a:t>has no relation with tetanus</a:t>
            </a:r>
          </a:p>
          <a:p>
            <a:pPr>
              <a:lnSpc>
                <a:spcPct val="150000"/>
              </a:lnSpc>
            </a:pPr>
            <a:r>
              <a:rPr lang="en-US" sz="1600" b="1" i="1" dirty="0">
                <a:solidFill>
                  <a:srgbClr val="002060"/>
                </a:solidFill>
              </a:rPr>
              <a:t>                                  - </a:t>
            </a:r>
            <a:r>
              <a:rPr lang="en-US" sz="1600" b="1" i="1" dirty="0" err="1">
                <a:solidFill>
                  <a:srgbClr val="C00000"/>
                </a:solidFill>
              </a:rPr>
              <a:t>Tetanospasmin</a:t>
            </a:r>
            <a:r>
              <a:rPr lang="en-US" sz="1600" b="1" i="1" dirty="0">
                <a:solidFill>
                  <a:srgbClr val="C00000"/>
                </a:solidFill>
              </a:rPr>
              <a:t> </a:t>
            </a:r>
            <a:r>
              <a:rPr lang="en-US" sz="1600" b="1" i="1" dirty="0">
                <a:solidFill>
                  <a:srgbClr val="002060"/>
                </a:solidFill>
              </a:rPr>
              <a:t>neurotoxin</a:t>
            </a:r>
          </a:p>
          <a:p>
            <a:pPr>
              <a:lnSpc>
                <a:spcPct val="150000"/>
              </a:lnSpc>
            </a:pPr>
            <a:r>
              <a:rPr lang="en-US" sz="1600" b="1" i="1" dirty="0">
                <a:solidFill>
                  <a:srgbClr val="002060"/>
                </a:solidFill>
              </a:rPr>
              <a:t>- </a:t>
            </a:r>
            <a:r>
              <a:rPr lang="en-US" sz="1600" b="1" dirty="0" err="1">
                <a:solidFill>
                  <a:srgbClr val="002060"/>
                </a:solidFill>
              </a:rPr>
              <a:t>Tetanospasmin</a:t>
            </a:r>
            <a:r>
              <a:rPr lang="en-US" sz="1600" b="1" dirty="0">
                <a:solidFill>
                  <a:srgbClr val="002060"/>
                </a:solidFill>
              </a:rPr>
              <a:t> reaches the CNS via the blood and retrograde spread occurs also through nerve axons until reaching the  motor nuclei of cranial nerves or ventral horn of the spinal cord</a:t>
            </a:r>
          </a:p>
        </p:txBody>
      </p:sp>
      <p:pic>
        <p:nvPicPr>
          <p:cNvPr id="4108" name="Picture 12" descr="Tetan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2498" y="1476277"/>
            <a:ext cx="2977520" cy="462910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No photo description available.">
            <a:extLst>
              <a:ext uri="{FF2B5EF4-FFF2-40B4-BE49-F238E27FC236}">
                <a16:creationId xmlns:a16="http://schemas.microsoft.com/office/drawing/2014/main" id="{4670879E-C6D8-46F8-BAA7-3C14736234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4517" y="55587"/>
            <a:ext cx="895501" cy="909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249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ETANUS. - ppt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065" y="1079195"/>
            <a:ext cx="4739184" cy="35543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339357" y="1326534"/>
            <a:ext cx="1873398" cy="461665"/>
          </a:xfrm>
          <a:prstGeom prst="rect">
            <a:avLst/>
          </a:prstGeom>
          <a:noFill/>
        </p:spPr>
        <p:txBody>
          <a:bodyPr wrap="none">
            <a:spAutoFit/>
          </a:bodyPr>
          <a:lstStyle/>
          <a:p>
            <a:pPr algn="r" rtl="1" eaLnBrk="1" hangingPunct="1">
              <a:defRPr/>
            </a:pPr>
            <a:r>
              <a:rPr lang="en-US" sz="2400" b="1" dirty="0">
                <a:solidFill>
                  <a:srgbClr val="FF0000"/>
                </a:solidFill>
                <a:cs typeface="Arial" charset="0"/>
              </a:rPr>
              <a:t>Interneurone</a:t>
            </a: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51789">
            <a:off x="5035039" y="1861089"/>
            <a:ext cx="3821906" cy="273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Image result for ‫مقص‬‎"/>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2835" y="2742680"/>
            <a:ext cx="78938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5410977" y="2856390"/>
            <a:ext cx="5800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rtl="1" eaLnBrk="1" hangingPunct="1">
              <a:spcBef>
                <a:spcPct val="0"/>
              </a:spcBef>
              <a:buFontTx/>
              <a:buNone/>
            </a:pPr>
            <a:r>
              <a:rPr lang="en-US" altLang="ar-JO" sz="1500" b="1" dirty="0" err="1">
                <a:solidFill>
                  <a:srgbClr val="FF0000"/>
                </a:solidFill>
              </a:rPr>
              <a:t>TeNT</a:t>
            </a:r>
            <a:endParaRPr lang="en-US" altLang="ar-JO" sz="1500" b="1" dirty="0">
              <a:solidFill>
                <a:srgbClr val="FF0000"/>
              </a:solidFill>
              <a:latin typeface="Arial" panose="020B0604020202020204" pitchFamily="34" charset="0"/>
            </a:endParaRPr>
          </a:p>
        </p:txBody>
      </p:sp>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3695" y="2752552"/>
            <a:ext cx="6000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0865" y="2046662"/>
            <a:ext cx="600075" cy="72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2717" y="3501322"/>
            <a:ext cx="600075"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Oval 12"/>
          <p:cNvSpPr/>
          <p:nvPr/>
        </p:nvSpPr>
        <p:spPr>
          <a:xfrm rot="1352536">
            <a:off x="4608774" y="4193342"/>
            <a:ext cx="2228850" cy="1314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eaLnBrk="1" hangingPunct="1">
              <a:defRPr/>
            </a:pPr>
            <a:r>
              <a:rPr lang="en-US" b="1" dirty="0"/>
              <a:t>Motor neuron</a:t>
            </a:r>
          </a:p>
        </p:txBody>
      </p:sp>
      <p:sp>
        <p:nvSpPr>
          <p:cNvPr id="14" name="Freeform 13"/>
          <p:cNvSpPr/>
          <p:nvPr/>
        </p:nvSpPr>
        <p:spPr>
          <a:xfrm>
            <a:off x="4602397" y="5268522"/>
            <a:ext cx="778669" cy="400050"/>
          </a:xfrm>
          <a:custGeom>
            <a:avLst/>
            <a:gdLst>
              <a:gd name="connsiteX0" fmla="*/ 1783830 w 1783830"/>
              <a:gd name="connsiteY0" fmla="*/ 0 h 824956"/>
              <a:gd name="connsiteX1" fmla="*/ 1738859 w 1783830"/>
              <a:gd name="connsiteY1" fmla="*/ 59961 h 824956"/>
              <a:gd name="connsiteX2" fmla="*/ 1678899 w 1783830"/>
              <a:gd name="connsiteY2" fmla="*/ 149902 h 824956"/>
              <a:gd name="connsiteX3" fmla="*/ 1618938 w 1783830"/>
              <a:gd name="connsiteY3" fmla="*/ 209863 h 824956"/>
              <a:gd name="connsiteX4" fmla="*/ 1484027 w 1783830"/>
              <a:gd name="connsiteY4" fmla="*/ 374755 h 824956"/>
              <a:gd name="connsiteX5" fmla="*/ 1439056 w 1783830"/>
              <a:gd name="connsiteY5" fmla="*/ 419725 h 824956"/>
              <a:gd name="connsiteX6" fmla="*/ 1304145 w 1783830"/>
              <a:gd name="connsiteY6" fmla="*/ 509666 h 824956"/>
              <a:gd name="connsiteX7" fmla="*/ 1259174 w 1783830"/>
              <a:gd name="connsiteY7" fmla="*/ 539646 h 824956"/>
              <a:gd name="connsiteX8" fmla="*/ 1154243 w 1783830"/>
              <a:gd name="connsiteY8" fmla="*/ 569627 h 824956"/>
              <a:gd name="connsiteX9" fmla="*/ 1094282 w 1783830"/>
              <a:gd name="connsiteY9" fmla="*/ 584617 h 824956"/>
              <a:gd name="connsiteX10" fmla="*/ 1019331 w 1783830"/>
              <a:gd name="connsiteY10" fmla="*/ 614597 h 824956"/>
              <a:gd name="connsiteX11" fmla="*/ 809469 w 1783830"/>
              <a:gd name="connsiteY11" fmla="*/ 674558 h 824956"/>
              <a:gd name="connsiteX12" fmla="*/ 704538 w 1783830"/>
              <a:gd name="connsiteY12" fmla="*/ 704538 h 824956"/>
              <a:gd name="connsiteX13" fmla="*/ 494676 w 1783830"/>
              <a:gd name="connsiteY13" fmla="*/ 749509 h 824956"/>
              <a:gd name="connsiteX14" fmla="*/ 434715 w 1783830"/>
              <a:gd name="connsiteY14" fmla="*/ 764499 h 824956"/>
              <a:gd name="connsiteX15" fmla="*/ 269823 w 1783830"/>
              <a:gd name="connsiteY15" fmla="*/ 794479 h 824956"/>
              <a:gd name="connsiteX16" fmla="*/ 164892 w 1783830"/>
              <a:gd name="connsiteY16" fmla="*/ 809469 h 824956"/>
              <a:gd name="connsiteX17" fmla="*/ 0 w 1783830"/>
              <a:gd name="connsiteY17" fmla="*/ 824459 h 82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3830" h="824956">
                <a:moveTo>
                  <a:pt x="1783830" y="0"/>
                </a:moveTo>
                <a:cubicBezTo>
                  <a:pt x="1768840" y="19987"/>
                  <a:pt x="1753186" y="39493"/>
                  <a:pt x="1738859" y="59961"/>
                </a:cubicBezTo>
                <a:cubicBezTo>
                  <a:pt x="1718196" y="89479"/>
                  <a:pt x="1704377" y="124424"/>
                  <a:pt x="1678899" y="149902"/>
                </a:cubicBezTo>
                <a:cubicBezTo>
                  <a:pt x="1658912" y="169889"/>
                  <a:pt x="1634617" y="186344"/>
                  <a:pt x="1618938" y="209863"/>
                </a:cubicBezTo>
                <a:cubicBezTo>
                  <a:pt x="1539381" y="329198"/>
                  <a:pt x="1584453" y="274329"/>
                  <a:pt x="1484027" y="374755"/>
                </a:cubicBezTo>
                <a:cubicBezTo>
                  <a:pt x="1469037" y="389745"/>
                  <a:pt x="1456695" y="407966"/>
                  <a:pt x="1439056" y="419725"/>
                </a:cubicBezTo>
                <a:lnTo>
                  <a:pt x="1304145" y="509666"/>
                </a:lnTo>
                <a:cubicBezTo>
                  <a:pt x="1289155" y="519659"/>
                  <a:pt x="1276652" y="535276"/>
                  <a:pt x="1259174" y="539646"/>
                </a:cubicBezTo>
                <a:cubicBezTo>
                  <a:pt x="1071671" y="586524"/>
                  <a:pt x="1304820" y="526606"/>
                  <a:pt x="1154243" y="569627"/>
                </a:cubicBezTo>
                <a:cubicBezTo>
                  <a:pt x="1134434" y="575287"/>
                  <a:pt x="1113827" y="578102"/>
                  <a:pt x="1094282" y="584617"/>
                </a:cubicBezTo>
                <a:cubicBezTo>
                  <a:pt x="1068755" y="593126"/>
                  <a:pt x="1044990" y="606494"/>
                  <a:pt x="1019331" y="614597"/>
                </a:cubicBezTo>
                <a:cubicBezTo>
                  <a:pt x="949955" y="636505"/>
                  <a:pt x="879423" y="654571"/>
                  <a:pt x="809469" y="674558"/>
                </a:cubicBezTo>
                <a:cubicBezTo>
                  <a:pt x="774492" y="684551"/>
                  <a:pt x="740107" y="696916"/>
                  <a:pt x="704538" y="704538"/>
                </a:cubicBezTo>
                <a:cubicBezTo>
                  <a:pt x="634584" y="719528"/>
                  <a:pt x="564082" y="732158"/>
                  <a:pt x="494676" y="749509"/>
                </a:cubicBezTo>
                <a:cubicBezTo>
                  <a:pt x="474689" y="754506"/>
                  <a:pt x="454827" y="760030"/>
                  <a:pt x="434715" y="764499"/>
                </a:cubicBezTo>
                <a:cubicBezTo>
                  <a:pt x="382092" y="776193"/>
                  <a:pt x="322706" y="786343"/>
                  <a:pt x="269823" y="794479"/>
                </a:cubicBezTo>
                <a:cubicBezTo>
                  <a:pt x="234902" y="799851"/>
                  <a:pt x="199982" y="805341"/>
                  <a:pt x="164892" y="809469"/>
                </a:cubicBezTo>
                <a:cubicBezTo>
                  <a:pt x="33250" y="824956"/>
                  <a:pt x="62896" y="824459"/>
                  <a:pt x="0" y="824459"/>
                </a:cubicBezTo>
              </a:path>
            </a:pathLst>
          </a:custGeom>
          <a:ln w="60325"/>
        </p:spPr>
        <p:style>
          <a:lnRef idx="1">
            <a:schemeClr val="accent1"/>
          </a:lnRef>
          <a:fillRef idx="0">
            <a:schemeClr val="accent1"/>
          </a:fillRef>
          <a:effectRef idx="0">
            <a:schemeClr val="accent1"/>
          </a:effectRef>
          <a:fontRef idx="minor">
            <a:schemeClr val="tx1"/>
          </a:fontRef>
        </p:style>
        <p:txBody>
          <a:bodyPr anchor="ctr"/>
          <a:lstStyle/>
          <a:p>
            <a:pPr algn="ctr" rtl="1" eaLnBrk="1" hangingPunct="1">
              <a:defRPr/>
            </a:pPr>
            <a:endParaRPr lang="en-US" sz="1350"/>
          </a:p>
        </p:txBody>
      </p:sp>
      <p:sp>
        <p:nvSpPr>
          <p:cNvPr id="15" name="Freeform 14"/>
          <p:cNvSpPr/>
          <p:nvPr/>
        </p:nvSpPr>
        <p:spPr>
          <a:xfrm>
            <a:off x="4528402" y="5202205"/>
            <a:ext cx="766223" cy="353666"/>
          </a:xfrm>
          <a:custGeom>
            <a:avLst/>
            <a:gdLst>
              <a:gd name="connsiteX0" fmla="*/ 1783830 w 1783830"/>
              <a:gd name="connsiteY0" fmla="*/ 0 h 824956"/>
              <a:gd name="connsiteX1" fmla="*/ 1738859 w 1783830"/>
              <a:gd name="connsiteY1" fmla="*/ 59961 h 824956"/>
              <a:gd name="connsiteX2" fmla="*/ 1678899 w 1783830"/>
              <a:gd name="connsiteY2" fmla="*/ 149902 h 824956"/>
              <a:gd name="connsiteX3" fmla="*/ 1618938 w 1783830"/>
              <a:gd name="connsiteY3" fmla="*/ 209863 h 824956"/>
              <a:gd name="connsiteX4" fmla="*/ 1484027 w 1783830"/>
              <a:gd name="connsiteY4" fmla="*/ 374755 h 824956"/>
              <a:gd name="connsiteX5" fmla="*/ 1439056 w 1783830"/>
              <a:gd name="connsiteY5" fmla="*/ 419725 h 824956"/>
              <a:gd name="connsiteX6" fmla="*/ 1304145 w 1783830"/>
              <a:gd name="connsiteY6" fmla="*/ 509666 h 824956"/>
              <a:gd name="connsiteX7" fmla="*/ 1259174 w 1783830"/>
              <a:gd name="connsiteY7" fmla="*/ 539646 h 824956"/>
              <a:gd name="connsiteX8" fmla="*/ 1154243 w 1783830"/>
              <a:gd name="connsiteY8" fmla="*/ 569627 h 824956"/>
              <a:gd name="connsiteX9" fmla="*/ 1094282 w 1783830"/>
              <a:gd name="connsiteY9" fmla="*/ 584617 h 824956"/>
              <a:gd name="connsiteX10" fmla="*/ 1019331 w 1783830"/>
              <a:gd name="connsiteY10" fmla="*/ 614597 h 824956"/>
              <a:gd name="connsiteX11" fmla="*/ 809469 w 1783830"/>
              <a:gd name="connsiteY11" fmla="*/ 674558 h 824956"/>
              <a:gd name="connsiteX12" fmla="*/ 704538 w 1783830"/>
              <a:gd name="connsiteY12" fmla="*/ 704538 h 824956"/>
              <a:gd name="connsiteX13" fmla="*/ 494676 w 1783830"/>
              <a:gd name="connsiteY13" fmla="*/ 749509 h 824956"/>
              <a:gd name="connsiteX14" fmla="*/ 434715 w 1783830"/>
              <a:gd name="connsiteY14" fmla="*/ 764499 h 824956"/>
              <a:gd name="connsiteX15" fmla="*/ 269823 w 1783830"/>
              <a:gd name="connsiteY15" fmla="*/ 794479 h 824956"/>
              <a:gd name="connsiteX16" fmla="*/ 164892 w 1783830"/>
              <a:gd name="connsiteY16" fmla="*/ 809469 h 824956"/>
              <a:gd name="connsiteX17" fmla="*/ 0 w 1783830"/>
              <a:gd name="connsiteY17" fmla="*/ 824459 h 82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83830" h="824956">
                <a:moveTo>
                  <a:pt x="1783830" y="0"/>
                </a:moveTo>
                <a:cubicBezTo>
                  <a:pt x="1768840" y="19987"/>
                  <a:pt x="1753186" y="39493"/>
                  <a:pt x="1738859" y="59961"/>
                </a:cubicBezTo>
                <a:cubicBezTo>
                  <a:pt x="1718196" y="89479"/>
                  <a:pt x="1704377" y="124424"/>
                  <a:pt x="1678899" y="149902"/>
                </a:cubicBezTo>
                <a:cubicBezTo>
                  <a:pt x="1658912" y="169889"/>
                  <a:pt x="1634617" y="186344"/>
                  <a:pt x="1618938" y="209863"/>
                </a:cubicBezTo>
                <a:cubicBezTo>
                  <a:pt x="1539381" y="329198"/>
                  <a:pt x="1584453" y="274329"/>
                  <a:pt x="1484027" y="374755"/>
                </a:cubicBezTo>
                <a:cubicBezTo>
                  <a:pt x="1469037" y="389745"/>
                  <a:pt x="1456695" y="407966"/>
                  <a:pt x="1439056" y="419725"/>
                </a:cubicBezTo>
                <a:lnTo>
                  <a:pt x="1304145" y="509666"/>
                </a:lnTo>
                <a:cubicBezTo>
                  <a:pt x="1289155" y="519659"/>
                  <a:pt x="1276652" y="535276"/>
                  <a:pt x="1259174" y="539646"/>
                </a:cubicBezTo>
                <a:cubicBezTo>
                  <a:pt x="1071671" y="586524"/>
                  <a:pt x="1304820" y="526606"/>
                  <a:pt x="1154243" y="569627"/>
                </a:cubicBezTo>
                <a:cubicBezTo>
                  <a:pt x="1134434" y="575287"/>
                  <a:pt x="1113827" y="578102"/>
                  <a:pt x="1094282" y="584617"/>
                </a:cubicBezTo>
                <a:cubicBezTo>
                  <a:pt x="1068755" y="593126"/>
                  <a:pt x="1044990" y="606494"/>
                  <a:pt x="1019331" y="614597"/>
                </a:cubicBezTo>
                <a:cubicBezTo>
                  <a:pt x="949955" y="636505"/>
                  <a:pt x="879423" y="654571"/>
                  <a:pt x="809469" y="674558"/>
                </a:cubicBezTo>
                <a:cubicBezTo>
                  <a:pt x="774492" y="684551"/>
                  <a:pt x="740107" y="696916"/>
                  <a:pt x="704538" y="704538"/>
                </a:cubicBezTo>
                <a:cubicBezTo>
                  <a:pt x="634584" y="719528"/>
                  <a:pt x="564082" y="732158"/>
                  <a:pt x="494676" y="749509"/>
                </a:cubicBezTo>
                <a:cubicBezTo>
                  <a:pt x="474689" y="754506"/>
                  <a:pt x="454827" y="760030"/>
                  <a:pt x="434715" y="764499"/>
                </a:cubicBezTo>
                <a:cubicBezTo>
                  <a:pt x="382092" y="776193"/>
                  <a:pt x="322706" y="786343"/>
                  <a:pt x="269823" y="794479"/>
                </a:cubicBezTo>
                <a:cubicBezTo>
                  <a:pt x="234902" y="799851"/>
                  <a:pt x="199982" y="805341"/>
                  <a:pt x="164892" y="809469"/>
                </a:cubicBezTo>
                <a:cubicBezTo>
                  <a:pt x="33250" y="824956"/>
                  <a:pt x="62896" y="824459"/>
                  <a:pt x="0" y="824459"/>
                </a:cubicBezTo>
              </a:path>
            </a:pathLst>
          </a:custGeom>
          <a:ln w="60325"/>
        </p:spPr>
        <p:style>
          <a:lnRef idx="1">
            <a:schemeClr val="accent1"/>
          </a:lnRef>
          <a:fillRef idx="0">
            <a:schemeClr val="accent1"/>
          </a:fillRef>
          <a:effectRef idx="0">
            <a:schemeClr val="accent1"/>
          </a:effectRef>
          <a:fontRef idx="minor">
            <a:schemeClr val="tx1"/>
          </a:fontRef>
        </p:style>
        <p:txBody>
          <a:bodyPr anchor="ctr"/>
          <a:lstStyle/>
          <a:p>
            <a:pPr algn="ctr" rtl="1" eaLnBrk="1" hangingPunct="1">
              <a:defRPr/>
            </a:pPr>
            <a:endParaRPr lang="en-US" sz="1350"/>
          </a:p>
        </p:txBody>
      </p:sp>
      <p:sp>
        <p:nvSpPr>
          <p:cNvPr id="3" name="TextBox 2"/>
          <p:cNvSpPr txBox="1"/>
          <p:nvPr/>
        </p:nvSpPr>
        <p:spPr>
          <a:xfrm flipH="1">
            <a:off x="6802488" y="4820541"/>
            <a:ext cx="2718074" cy="715581"/>
          </a:xfrm>
          <a:prstGeom prst="rect">
            <a:avLst/>
          </a:prstGeom>
          <a:noFill/>
        </p:spPr>
        <p:txBody>
          <a:bodyPr wrap="square" rtlCol="0">
            <a:spAutoFit/>
          </a:bodyPr>
          <a:lstStyle/>
          <a:p>
            <a:r>
              <a:rPr lang="en-US" sz="1350" dirty="0">
                <a:solidFill>
                  <a:srgbClr val="C00000"/>
                </a:solidFill>
              </a:rPr>
              <a:t>NT: </a:t>
            </a:r>
            <a:r>
              <a:rPr lang="en-US" sz="1350" dirty="0"/>
              <a:t>neurotransmitter</a:t>
            </a:r>
          </a:p>
          <a:p>
            <a:endParaRPr lang="en-US" sz="1350" dirty="0"/>
          </a:p>
          <a:p>
            <a:r>
              <a:rPr lang="en-US" sz="1350" dirty="0" err="1">
                <a:solidFill>
                  <a:srgbClr val="C00000"/>
                </a:solidFill>
              </a:rPr>
              <a:t>TeNt</a:t>
            </a:r>
            <a:r>
              <a:rPr lang="en-US" sz="1350" dirty="0">
                <a:solidFill>
                  <a:srgbClr val="C00000"/>
                </a:solidFill>
              </a:rPr>
              <a:t>:</a:t>
            </a:r>
            <a:r>
              <a:rPr lang="en-US" sz="1350" dirty="0"/>
              <a:t> </a:t>
            </a:r>
            <a:r>
              <a:rPr lang="en-US" sz="1350" dirty="0" err="1"/>
              <a:t>tetanospasmin</a:t>
            </a:r>
            <a:r>
              <a:rPr lang="en-US" sz="1350" dirty="0"/>
              <a:t> neurotoxin</a:t>
            </a:r>
          </a:p>
        </p:txBody>
      </p:sp>
      <p:sp>
        <p:nvSpPr>
          <p:cNvPr id="17" name="TextBox 16"/>
          <p:cNvSpPr txBox="1"/>
          <p:nvPr/>
        </p:nvSpPr>
        <p:spPr>
          <a:xfrm flipH="1">
            <a:off x="303759" y="4560576"/>
            <a:ext cx="4138203" cy="923330"/>
          </a:xfrm>
          <a:prstGeom prst="rect">
            <a:avLst/>
          </a:prstGeom>
          <a:noFill/>
        </p:spPr>
        <p:txBody>
          <a:bodyPr wrap="square" rtlCol="0">
            <a:spAutoFit/>
          </a:bodyPr>
          <a:lstStyle/>
          <a:p>
            <a:pPr algn="just"/>
            <a:r>
              <a:rPr lang="en-US" sz="1350" b="1" dirty="0" err="1">
                <a:solidFill>
                  <a:srgbClr val="002060"/>
                </a:solidFill>
              </a:rPr>
              <a:t>Tetanospasmin</a:t>
            </a:r>
            <a:r>
              <a:rPr lang="en-US" sz="1350" b="1" dirty="0">
                <a:solidFill>
                  <a:srgbClr val="002060"/>
                </a:solidFill>
              </a:rPr>
              <a:t> cleaves the </a:t>
            </a:r>
            <a:r>
              <a:rPr lang="en-US" sz="1350" b="1" dirty="0" err="1">
                <a:solidFill>
                  <a:srgbClr val="002060"/>
                </a:solidFill>
              </a:rPr>
              <a:t>synaptobrevin</a:t>
            </a:r>
            <a:r>
              <a:rPr lang="en-US" sz="1350" b="1" dirty="0">
                <a:solidFill>
                  <a:srgbClr val="002060"/>
                </a:solidFill>
              </a:rPr>
              <a:t> which is required for the fusion of vesicles containing inhibitory neurotransmitters (e.g. GABA) with the membrane resulting of neurotransmitter release inhibition</a:t>
            </a:r>
          </a:p>
        </p:txBody>
      </p:sp>
    </p:spTree>
    <p:extLst>
      <p:ext uri="{BB962C8B-B14F-4D97-AF65-F5344CB8AC3E}">
        <p14:creationId xmlns:p14="http://schemas.microsoft.com/office/powerpoint/2010/main" val="93876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226469"/>
            <a:ext cx="5885420" cy="2745581"/>
          </a:xfrm>
          <a:ln>
            <a:solidFill>
              <a:srgbClr val="C00000"/>
            </a:solidFill>
          </a:ln>
        </p:spPr>
        <p:txBody>
          <a:bodyPr>
            <a:normAutofit fontScale="77500" lnSpcReduction="20000"/>
          </a:bodyPr>
          <a:lstStyle/>
          <a:p>
            <a:pPr algn="ctr">
              <a:lnSpc>
                <a:spcPct val="200000"/>
              </a:lnSpc>
            </a:pPr>
            <a:r>
              <a:rPr lang="en-US" b="1" dirty="0">
                <a:solidFill>
                  <a:srgbClr val="C00000"/>
                </a:solidFill>
              </a:rPr>
              <a:t>Wound associated aerobic bacterial infection effect on </a:t>
            </a:r>
            <a:r>
              <a:rPr lang="en-US" b="1" i="1" dirty="0">
                <a:solidFill>
                  <a:srgbClr val="C00000"/>
                </a:solidFill>
              </a:rPr>
              <a:t>C. </a:t>
            </a:r>
            <a:r>
              <a:rPr lang="en-US" b="1" i="1" dirty="0" err="1">
                <a:solidFill>
                  <a:srgbClr val="C00000"/>
                </a:solidFill>
              </a:rPr>
              <a:t>tetani</a:t>
            </a:r>
            <a:endParaRPr lang="en-US" b="1" i="1" dirty="0">
              <a:solidFill>
                <a:srgbClr val="C00000"/>
              </a:solidFill>
            </a:endParaRPr>
          </a:p>
          <a:p>
            <a:pPr marL="0" indent="0" algn="ctr">
              <a:lnSpc>
                <a:spcPct val="200000"/>
              </a:lnSpc>
              <a:buNone/>
            </a:pPr>
            <a:r>
              <a:rPr lang="en-US" b="1" dirty="0">
                <a:solidFill>
                  <a:srgbClr val="C00000"/>
                </a:solidFill>
              </a:rPr>
              <a:t>???????????????????????????????????????????</a:t>
            </a:r>
          </a:p>
          <a:p>
            <a:pPr marL="0" indent="0" algn="ctr">
              <a:lnSpc>
                <a:spcPct val="200000"/>
              </a:lnSpc>
              <a:buNone/>
            </a:pPr>
            <a:endParaRPr lang="en-US" b="1" dirty="0">
              <a:solidFill>
                <a:srgbClr val="C00000"/>
              </a:solidFill>
            </a:endParaRPr>
          </a:p>
          <a:p>
            <a:pPr marL="0" indent="0" algn="ctr">
              <a:lnSpc>
                <a:spcPct val="200000"/>
              </a:lnSpc>
              <a:buNone/>
            </a:pPr>
            <a:endParaRPr lang="en-US" b="1" dirty="0">
              <a:solidFill>
                <a:srgbClr val="C00000"/>
              </a:solidFill>
            </a:endParaRPr>
          </a:p>
        </p:txBody>
      </p:sp>
      <p:pic>
        <p:nvPicPr>
          <p:cNvPr id="2054" name="Picture 6" descr="Stickman Question Mark Thinking | Great PowerPoint ClipArt for  Presentations - PresenterMedia.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7135" y="2736541"/>
            <a:ext cx="2400300" cy="27431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No photo description availab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4412" y="1038321"/>
            <a:ext cx="740936" cy="7522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lostridium Tetani - www.medicoapps.or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992" y="1038321"/>
            <a:ext cx="1082524" cy="918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276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391" y="574239"/>
            <a:ext cx="5805727" cy="616673"/>
          </a:xfrm>
          <a:solidFill>
            <a:schemeClr val="accent5">
              <a:lumMod val="20000"/>
              <a:lumOff val="80000"/>
            </a:schemeClr>
          </a:solidFill>
        </p:spPr>
        <p:txBody>
          <a:bodyPr>
            <a:normAutofit fontScale="90000"/>
          </a:bodyPr>
          <a:lstStyle/>
          <a:p>
            <a:pPr algn="ctr"/>
            <a:r>
              <a:rPr lang="en-US" b="1" dirty="0">
                <a:solidFill>
                  <a:srgbClr val="002060"/>
                </a:solidFill>
              </a:rPr>
              <a:t>Clinical picture of tetanus</a:t>
            </a:r>
          </a:p>
        </p:txBody>
      </p:sp>
      <p:sp>
        <p:nvSpPr>
          <p:cNvPr id="3" name="Content Placeholder 2"/>
          <p:cNvSpPr>
            <a:spLocks noGrp="1"/>
          </p:cNvSpPr>
          <p:nvPr>
            <p:ph idx="1"/>
          </p:nvPr>
        </p:nvSpPr>
        <p:spPr/>
        <p:txBody>
          <a:bodyPr/>
          <a:lstStyle/>
          <a:p>
            <a:pPr marL="385763" indent="-385763" algn="just">
              <a:buSzPct val="91000"/>
              <a:buNone/>
              <a:defRPr/>
            </a:pPr>
            <a:r>
              <a:rPr lang="en-US" b="1" dirty="0">
                <a:solidFill>
                  <a:srgbClr val="C00000"/>
                </a:solidFill>
              </a:rPr>
              <a:t>The incubation period:</a:t>
            </a:r>
          </a:p>
          <a:p>
            <a:pPr algn="just">
              <a:buFont typeface="Wingdings" pitchFamily="2" charset="2"/>
              <a:buChar char="q"/>
              <a:defRPr/>
            </a:pPr>
            <a:r>
              <a:rPr lang="en-US" dirty="0"/>
              <a:t> </a:t>
            </a:r>
            <a:r>
              <a:rPr lang="en-US" dirty="0">
                <a:solidFill>
                  <a:srgbClr val="002060"/>
                </a:solidFill>
              </a:rPr>
              <a:t>Ranges from 3 to 21 days (average 8 days)</a:t>
            </a:r>
          </a:p>
          <a:p>
            <a:pPr marL="0" indent="0" algn="just">
              <a:buNone/>
              <a:defRPr/>
            </a:pPr>
            <a:endParaRPr lang="en-US" dirty="0">
              <a:solidFill>
                <a:srgbClr val="002060"/>
              </a:solidFill>
            </a:endParaRPr>
          </a:p>
          <a:p>
            <a:pPr marL="0" algn="just">
              <a:buNone/>
              <a:defRPr/>
            </a:pPr>
            <a:r>
              <a:rPr lang="en-US" b="1" dirty="0">
                <a:solidFill>
                  <a:srgbClr val="C00000"/>
                </a:solidFill>
              </a:rPr>
              <a:t>Tetanus has two different forms based on the clinical findings:</a:t>
            </a:r>
          </a:p>
          <a:p>
            <a:pPr marL="385763" indent="-385763">
              <a:lnSpc>
                <a:spcPct val="150000"/>
              </a:lnSpc>
              <a:buFont typeface="+mj-lt"/>
              <a:buAutoNum type="arabicPeriod"/>
              <a:defRPr/>
            </a:pPr>
            <a:r>
              <a:rPr lang="en-US" dirty="0">
                <a:solidFill>
                  <a:srgbClr val="002060"/>
                </a:solidFill>
              </a:rPr>
              <a:t>Local (including cephalic).</a:t>
            </a:r>
          </a:p>
          <a:p>
            <a:pPr marL="385763" indent="-385763">
              <a:lnSpc>
                <a:spcPct val="150000"/>
              </a:lnSpc>
              <a:buFont typeface="+mj-lt"/>
              <a:buAutoNum type="arabicPeriod"/>
              <a:defRPr/>
            </a:pPr>
            <a:r>
              <a:rPr lang="en-US" dirty="0">
                <a:solidFill>
                  <a:srgbClr val="002060"/>
                </a:solidFill>
              </a:rPr>
              <a:t>Generalized (including neonatal).</a:t>
            </a:r>
          </a:p>
        </p:txBody>
      </p:sp>
      <p:pic>
        <p:nvPicPr>
          <p:cNvPr id="4" name="Picture 3" descr="No photo description availab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6429" y="219315"/>
            <a:ext cx="994050" cy="1009187"/>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Tetanus Images – Browse 4,587 Stock Photos, Vectors, and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9846" y="3858221"/>
            <a:ext cx="3805502" cy="18488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lostridium Tetani - www.medicoapps.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21" y="159959"/>
            <a:ext cx="1422560" cy="120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7299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1227</TotalTime>
  <Words>1699</Words>
  <Application>Microsoft Office PowerPoint</Application>
  <PresentationFormat>On-screen Show (4:3)</PresentationFormat>
  <Paragraphs>170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Clostridium tetani</vt:lpstr>
      <vt:lpstr>PowerPoint Presentation</vt:lpstr>
      <vt:lpstr>PowerPoint Presentation</vt:lpstr>
      <vt:lpstr>PowerPoint Presentation</vt:lpstr>
      <vt:lpstr>Tetanus (Lock jaw)</vt:lpstr>
      <vt:lpstr>PowerPoint Presentation</vt:lpstr>
      <vt:lpstr>PowerPoint Presentation</vt:lpstr>
      <vt:lpstr>PowerPoint Presentation</vt:lpstr>
      <vt:lpstr>Clinical picture of tetanus</vt:lpstr>
      <vt:lpstr>Forms of tetanus</vt:lpstr>
      <vt:lpstr>Forms of tetanus</vt:lpstr>
      <vt:lpstr>Forms of tetanus</vt:lpstr>
      <vt:lpstr>Forms of tetanus</vt:lpstr>
      <vt:lpstr>Complications</vt:lpstr>
      <vt:lpstr>Diagnosis</vt:lpstr>
      <vt:lpstr>PowerPoint Presentation</vt:lpstr>
      <vt:lpstr>Prophylaxis</vt:lpstr>
      <vt:lpstr>When to seek tetanus medical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Clostridium tetani</dc:title>
  <dc:creator>Admin</dc:creator>
  <cp:lastModifiedBy>Dina M. Abouraya</cp:lastModifiedBy>
  <cp:revision>254</cp:revision>
  <dcterms:created xsi:type="dcterms:W3CDTF">2023-02-27T07:35:10Z</dcterms:created>
  <dcterms:modified xsi:type="dcterms:W3CDTF">2023-03-08T22:12:44Z</dcterms:modified>
</cp:coreProperties>
</file>