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5"/>
  </p:notesMasterIdLst>
  <p:sldIdLst>
    <p:sldId id="256" r:id="rId5"/>
    <p:sldId id="257" r:id="rId6"/>
    <p:sldId id="258" r:id="rId7"/>
    <p:sldId id="259" r:id="rId8"/>
    <p:sldId id="262" r:id="rId9"/>
    <p:sldId id="261" r:id="rId10"/>
    <p:sldId id="263" r:id="rId11"/>
    <p:sldId id="260" r:id="rId12"/>
    <p:sldId id="264" r:id="rId13"/>
    <p:sldId id="265" r:id="rId14"/>
    <p:sldId id="283" r:id="rId15"/>
    <p:sldId id="266" r:id="rId16"/>
    <p:sldId id="267" r:id="rId17"/>
    <p:sldId id="268" r:id="rId18"/>
    <p:sldId id="284" r:id="rId19"/>
    <p:sldId id="270" r:id="rId20"/>
    <p:sldId id="269" r:id="rId21"/>
    <p:sldId id="271" r:id="rId22"/>
    <p:sldId id="274" r:id="rId23"/>
    <p:sldId id="272" r:id="rId24"/>
    <p:sldId id="273" r:id="rId25"/>
    <p:sldId id="275" r:id="rId26"/>
    <p:sldId id="276" r:id="rId27"/>
    <p:sldId id="277" r:id="rId28"/>
    <p:sldId id="278" r:id="rId29"/>
    <p:sldId id="279" r:id="rId30"/>
    <p:sldId id="280" r:id="rId31"/>
    <p:sldId id="281" r:id="rId32"/>
    <p:sldId id="282" r:id="rId33"/>
    <p:sldId id="2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9A5E80-FD0F-45E2-8DA2-AFD2772AB490}" v="2" dt="2021-12-27T06:38:30.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93" autoAdjust="0"/>
  </p:normalViewPr>
  <p:slideViewPr>
    <p:cSldViewPr>
      <p:cViewPr varScale="1">
        <p:scale>
          <a:sx n="64" d="100"/>
          <a:sy n="64" d="100"/>
        </p:scale>
        <p:origin x="-10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حمزه سليمان محمد الطراونه" userId="S::120201503045@mutah.edu.jo::95483a36-28e7-4580-a6fd-2ee426a15da0" providerId="AD" clId="Web-{F19A5E80-FD0F-45E2-8DA2-AFD2772AB490}"/>
    <pc:docChg chg="modSld">
      <pc:chgData name="حمزه سليمان محمد الطراونه" userId="S::120201503045@mutah.edu.jo::95483a36-28e7-4580-a6fd-2ee426a15da0" providerId="AD" clId="Web-{F19A5E80-FD0F-45E2-8DA2-AFD2772AB490}" dt="2021-12-27T06:38:30.995" v="1" actId="1076"/>
      <pc:docMkLst>
        <pc:docMk/>
      </pc:docMkLst>
      <pc:sldChg chg="modSp">
        <pc:chgData name="حمزه سليمان محمد الطراونه" userId="S::120201503045@mutah.edu.jo::95483a36-28e7-4580-a6fd-2ee426a15da0" providerId="AD" clId="Web-{F19A5E80-FD0F-45E2-8DA2-AFD2772AB490}" dt="2021-12-27T06:38:30.995" v="1" actId="1076"/>
        <pc:sldMkLst>
          <pc:docMk/>
          <pc:sldMk cId="0" sldId="285"/>
        </pc:sldMkLst>
        <pc:picChg chg="mod">
          <ac:chgData name="حمزه سليمان محمد الطراونه" userId="S::120201503045@mutah.edu.jo::95483a36-28e7-4580-a6fd-2ee426a15da0" providerId="AD" clId="Web-{F19A5E80-FD0F-45E2-8DA2-AFD2772AB490}" dt="2021-12-27T06:38:30.995" v="1" actId="1076"/>
          <ac:picMkLst>
            <pc:docMk/>
            <pc:sldMk cId="0" sldId="285"/>
            <ac:picMk id="5017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64606-787F-4A7E-9375-F0ADC0D47A80}" type="datetimeFigureOut">
              <a:rPr lang="en-US" smtClean="0"/>
              <a:pPr/>
              <a:t>12/26/2021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9FD97-6D79-4152-9521-D3DD8EA19065}" type="slidenum">
              <a:rPr lang="en-US" smtClean="0"/>
              <a:pPr/>
              <a:t>‹#›</a:t>
            </a:fld>
            <a:endParaRPr lang="en-US"/>
          </a:p>
        </p:txBody>
      </p:sp>
    </p:spTree>
    <p:extLst>
      <p:ext uri="{BB962C8B-B14F-4D97-AF65-F5344CB8AC3E}">
        <p14:creationId xmlns:p14="http://schemas.microsoft.com/office/powerpoint/2010/main" val="981918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D9FD97-6D79-4152-9521-D3DD8EA19065}" type="slidenum">
              <a:rPr lang="en-US" smtClean="0"/>
              <a:pPr/>
              <a:t>10</a:t>
            </a:fld>
            <a:endParaRPr lang="en-US"/>
          </a:p>
        </p:txBody>
      </p:sp>
    </p:spTree>
    <p:extLst>
      <p:ext uri="{BB962C8B-B14F-4D97-AF65-F5344CB8AC3E}">
        <p14:creationId xmlns:p14="http://schemas.microsoft.com/office/powerpoint/2010/main" val="2410325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F9B8CD-342D-4579-98EC-A8FD6B7370E1}" type="datetimeFigureOut">
              <a:rPr lang="en-US" smtClean="0"/>
              <a:pPr/>
              <a:t>12/26/2021</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BBB5E19-F10A-4C2F-BF6F-11C513378A2E}" type="slidenum">
              <a:rPr kumimoji="0" lang="en-US" smtClean="0"/>
              <a:pPr/>
              <a:t>‹#›</a:t>
            </a:fld>
            <a:endParaRPr kumimoji="0" lang="en-US" dirty="0"/>
          </a:p>
        </p:txBody>
      </p:sp>
    </p:spTree>
    <p:extLst>
      <p:ext uri="{BB962C8B-B14F-4D97-AF65-F5344CB8AC3E}">
        <p14:creationId xmlns:p14="http://schemas.microsoft.com/office/powerpoint/2010/main" val="225678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12/26/2021</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4080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12/26/2021</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98930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12/26/2021</a:t>
            </a:fld>
            <a:endParaRPr lang="en-US" dirty="0">
              <a:solidFill>
                <a:schemeClr val="tx2"/>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3441739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12/26/2021</a:t>
            </a:fld>
            <a:endParaRPr lang="en-US" dirty="0">
              <a:solidFill>
                <a:schemeClr val="tx2"/>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7233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12/26/2021</a:t>
            </a:fld>
            <a:endParaRPr lang="en-US" dirty="0">
              <a:solidFill>
                <a:schemeClr val="tx2"/>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286810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F9B8CD-342D-4579-98EC-A8FD6B7370E1}" type="datetimeFigureOut">
              <a:rPr lang="en-US" smtClean="0"/>
              <a:pPr/>
              <a:t>12/26/2021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2559649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F9B8CD-342D-4579-98EC-A8FD6B7370E1}" type="datetimeFigureOut">
              <a:rPr lang="en-US" smtClean="0"/>
              <a:pPr/>
              <a:t>12/26/2021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610575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12/26/2021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231555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9B8CD-342D-4579-98EC-A8FD6B7370E1}" type="datetimeFigureOut">
              <a:rPr lang="en-US" smtClean="0"/>
              <a:pPr/>
              <a:t>12/26/2021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380957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F9B8CD-342D-4579-98EC-A8FD6B7370E1}" type="datetimeFigureOut">
              <a:rPr lang="en-US" smtClean="0"/>
              <a:pPr/>
              <a:t>12/26/2021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319395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F9B8CD-342D-4579-98EC-A8FD6B7370E1}" type="datetimeFigureOut">
              <a:rPr lang="en-US" smtClean="0"/>
              <a:pPr/>
              <a:t>12/26/2021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284928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12/26/2021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264580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9B8CD-342D-4579-98EC-A8FD6B7370E1}" type="datetimeFigureOut">
              <a:rPr lang="en-US" smtClean="0"/>
              <a:pPr/>
              <a:t>12/26/2021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80042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12/26/2021</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265342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12/26/2021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316650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lgn="r" eaLnBrk="1" latinLnBrk="0" hangingPunct="1"/>
            <a:fld id="{E6F9B8CD-342D-4579-98EC-A8FD6B7370E1}" type="datetimeFigureOut">
              <a:rPr lang="en-US" smtClean="0"/>
              <a:pPr algn="r" eaLnBrk="1" latinLnBrk="0" hangingPunct="1"/>
              <a:t>12/26/2021</a:t>
            </a:fld>
            <a:endParaRPr lang="en-US" dirty="0">
              <a:solidFill>
                <a:schemeClr val="tx2"/>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l" eaLnBrk="1" latinLnBrk="0" hangingPunct="1"/>
            <a:endParaRPr kumimoji="0" lang="en-US" dirty="0">
              <a:solidFill>
                <a:schemeClr val="tx2"/>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32502082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04800"/>
            <a:ext cx="6172200" cy="1894362"/>
          </a:xfrm>
        </p:spPr>
        <p:txBody>
          <a:bodyPr>
            <a:normAutofit/>
          </a:bodyPr>
          <a:lstStyle/>
          <a:p>
            <a:r>
              <a:rPr lang="en-US" sz="3600" dirty="0"/>
              <a:t>Neoplasia 3</a:t>
            </a:r>
          </a:p>
        </p:txBody>
      </p:sp>
      <p:sp>
        <p:nvSpPr>
          <p:cNvPr id="3" name="Subtitle 2"/>
          <p:cNvSpPr>
            <a:spLocks noGrp="1"/>
          </p:cNvSpPr>
          <p:nvPr>
            <p:ph type="subTitle" idx="1"/>
          </p:nvPr>
        </p:nvSpPr>
        <p:spPr/>
        <p:txBody>
          <a:bodyPr/>
          <a:lstStyle/>
          <a:p>
            <a:pPr algn="r"/>
            <a:r>
              <a:rPr lang="en-US" dirty="0"/>
              <a:t>Dr. Eman Kreishan, M.D.</a:t>
            </a:r>
          </a:p>
          <a:p>
            <a:pPr algn="r"/>
            <a:r>
              <a:rPr lang="en-US" dirty="0"/>
              <a:t>27-12-2021.</a:t>
            </a:r>
          </a:p>
        </p:txBody>
      </p:sp>
      <p:pic>
        <p:nvPicPr>
          <p:cNvPr id="23554" name="Picture 2" descr="Neoplasia Research | Publication Management System"/>
          <p:cNvPicPr>
            <a:picLocks noChangeAspect="1" noChangeArrowheads="1"/>
          </p:cNvPicPr>
          <p:nvPr/>
        </p:nvPicPr>
        <p:blipFill>
          <a:blip r:embed="rId2"/>
          <a:srcRect/>
          <a:stretch>
            <a:fillRect/>
          </a:stretch>
        </p:blipFill>
        <p:spPr bwMode="auto">
          <a:xfrm>
            <a:off x="4343400" y="1676400"/>
            <a:ext cx="4049206" cy="2514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Gene Amplifications</a:t>
            </a:r>
          </a:p>
        </p:txBody>
      </p:sp>
      <p:sp>
        <p:nvSpPr>
          <p:cNvPr id="3" name="Content Placeholder 2"/>
          <p:cNvSpPr>
            <a:spLocks noGrp="1"/>
          </p:cNvSpPr>
          <p:nvPr>
            <p:ph idx="1"/>
          </p:nvPr>
        </p:nvSpPr>
        <p:spPr/>
        <p:txBody>
          <a:bodyPr>
            <a:normAutofit/>
          </a:bodyPr>
          <a:lstStyle/>
          <a:p>
            <a:r>
              <a:rPr lang="en-US" dirty="0"/>
              <a:t>Proto-oncogenes may be converted to oncogenes by gene amplification, with consequent overexpression and hyperactivity of otherwise normal proteins.</a:t>
            </a:r>
          </a:p>
          <a:p>
            <a:endParaRPr lang="en-US" dirty="0"/>
          </a:p>
          <a:p>
            <a:r>
              <a:rPr lang="en-US" dirty="0"/>
              <a:t>Two clinically important examples of amplification :</a:t>
            </a:r>
          </a:p>
          <a:p>
            <a:r>
              <a:rPr lang="en-US" dirty="0"/>
              <a:t>A. NMYC gene in neuroblastoma, and the amplification is associated with poor prognosis </a:t>
            </a:r>
          </a:p>
          <a:p>
            <a:r>
              <a:rPr lang="en-US" dirty="0"/>
              <a:t>B. HER2 gene in breast cancers</a:t>
            </a:r>
          </a:p>
        </p:txBody>
      </p:sp>
    </p:spTree>
    <p:extLst>
      <p:ext uri="{BB962C8B-B14F-4D97-AF65-F5344CB8AC3E}">
        <p14:creationId xmlns:p14="http://schemas.microsoft.com/office/powerpoint/2010/main" val="27099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srcRect/>
          <a:stretch>
            <a:fillRect/>
          </a:stretch>
        </p:blipFill>
        <p:spPr bwMode="auto">
          <a:xfrm>
            <a:off x="2209800" y="1735728"/>
            <a:ext cx="5224462" cy="5122272"/>
          </a:xfrm>
          <a:prstGeom prst="rect">
            <a:avLst/>
          </a:prstGeom>
          <a:noFill/>
          <a:ln w="9525">
            <a:noFill/>
            <a:miter lim="800000"/>
            <a:headEnd/>
            <a:tailEnd/>
          </a:ln>
          <a:effectLst/>
        </p:spPr>
      </p:pic>
      <p:sp>
        <p:nvSpPr>
          <p:cNvPr id="3" name="Rectangle 2"/>
          <p:cNvSpPr/>
          <p:nvPr/>
        </p:nvSpPr>
        <p:spPr>
          <a:xfrm>
            <a:off x="1295400" y="381000"/>
            <a:ext cx="7848600" cy="1200329"/>
          </a:xfrm>
          <a:prstGeom prst="rect">
            <a:avLst/>
          </a:prstGeom>
        </p:spPr>
        <p:txBody>
          <a:bodyPr wrap="square">
            <a:spAutoFit/>
          </a:bodyPr>
          <a:lstStyle/>
          <a:p>
            <a:r>
              <a:rPr lang="en-US" dirty="0"/>
              <a:t>Amplification of the NMYC gene in human neuroblastoma. The NMYC gene, present normally on chromosome 2p, becomes amplified and is seen either as extrachromosomal double minutes or as a chromosomally integrated homogeneous-staining region (HSR).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Aneuploidy </a:t>
            </a:r>
          </a:p>
        </p:txBody>
      </p:sp>
      <p:sp>
        <p:nvSpPr>
          <p:cNvPr id="3" name="Content Placeholder 2"/>
          <p:cNvSpPr>
            <a:spLocks noGrp="1"/>
          </p:cNvSpPr>
          <p:nvPr>
            <p:ph idx="1"/>
          </p:nvPr>
        </p:nvSpPr>
        <p:spPr>
          <a:xfrm>
            <a:off x="914400" y="1447800"/>
            <a:ext cx="6591985" cy="3777622"/>
          </a:xfrm>
        </p:spPr>
        <p:txBody>
          <a:bodyPr/>
          <a:lstStyle/>
          <a:p>
            <a:r>
              <a:rPr lang="en-US" dirty="0"/>
              <a:t>Aneuploidy is defined as a number of chromosomes that is not a multiple of the haploid state; for humans, that is a chromosome number that is not a multiple of 23.</a:t>
            </a:r>
          </a:p>
          <a:p>
            <a:endParaRPr lang="en-US" dirty="0"/>
          </a:p>
          <a:p>
            <a:r>
              <a:rPr lang="en-US" dirty="0"/>
              <a:t> Having missing or extra chromosomes </a:t>
            </a:r>
          </a:p>
        </p:txBody>
      </p:sp>
      <p:pic>
        <p:nvPicPr>
          <p:cNvPr id="12290" name="Picture 2" descr="Consequences of Aneuploidy in Cancer: Transcriptome and Beyond |  SpringerLink"/>
          <p:cNvPicPr>
            <a:picLocks noChangeAspect="1" noChangeArrowheads="1"/>
          </p:cNvPicPr>
          <p:nvPr/>
        </p:nvPicPr>
        <p:blipFill>
          <a:blip r:embed="rId2"/>
          <a:srcRect r="76514"/>
          <a:stretch>
            <a:fillRect/>
          </a:stretch>
        </p:blipFill>
        <p:spPr bwMode="auto">
          <a:xfrm>
            <a:off x="7188830" y="2514600"/>
            <a:ext cx="1726569" cy="4343400"/>
          </a:xfrm>
          <a:prstGeom prst="rect">
            <a:avLst/>
          </a:prstGeom>
          <a:noFill/>
        </p:spPr>
      </p:pic>
    </p:spTree>
    <p:extLst>
      <p:ext uri="{BB962C8B-B14F-4D97-AF65-F5344CB8AC3E}">
        <p14:creationId xmlns:p14="http://schemas.microsoft.com/office/powerpoint/2010/main" val="236359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CARCINOGENESIS:A MULTISTEP PROCESS</a:t>
            </a:r>
          </a:p>
        </p:txBody>
      </p:sp>
      <p:sp>
        <p:nvSpPr>
          <p:cNvPr id="3" name="Content Placeholder 2"/>
          <p:cNvSpPr>
            <a:spLocks noGrp="1"/>
          </p:cNvSpPr>
          <p:nvPr>
            <p:ph idx="1"/>
          </p:nvPr>
        </p:nvSpPr>
        <p:spPr>
          <a:xfrm>
            <a:off x="1447801" y="2133600"/>
            <a:ext cx="7086600" cy="4114800"/>
          </a:xfrm>
        </p:spPr>
        <p:txBody>
          <a:bodyPr>
            <a:normAutofit/>
          </a:bodyPr>
          <a:lstStyle/>
          <a:p>
            <a:r>
              <a:rPr lang="en-US" sz="2000" dirty="0"/>
              <a:t>no single mutation is sufficient to transform a normal cell into a cancer cell. </a:t>
            </a:r>
          </a:p>
          <a:p>
            <a:endParaRPr lang="en-US" sz="2000" dirty="0"/>
          </a:p>
          <a:p>
            <a:r>
              <a:rPr lang="en-US" sz="2000" dirty="0"/>
              <a:t>Carcinogenesis is thus a multistep process resulting from the accumulation of multiple genetic alterations that collectively give rise to the transformed phenotype</a:t>
            </a:r>
          </a:p>
          <a:p>
            <a:endParaRPr lang="en-US" sz="2000" dirty="0"/>
          </a:p>
          <a:p>
            <a:r>
              <a:rPr lang="en-US" sz="2000" dirty="0"/>
              <a:t>during their course cancers generally become more aggressive and acquire greater malignant potential, a phenomenon referred to as </a:t>
            </a:r>
            <a:r>
              <a:rPr lang="en-US" sz="2000" b="1" u="sng" dirty="0"/>
              <a:t>tumor progression</a:t>
            </a:r>
            <a:r>
              <a:rPr lang="en-US"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762000"/>
            <a:ext cx="7162800" cy="3777622"/>
          </a:xfrm>
        </p:spPr>
        <p:txBody>
          <a:bodyPr>
            <a:normAutofit/>
          </a:bodyPr>
          <a:lstStyle/>
          <a:p>
            <a:pPr>
              <a:buNone/>
            </a:pPr>
            <a:endParaRPr lang="en-US" dirty="0"/>
          </a:p>
          <a:p>
            <a:pPr>
              <a:buFont typeface="Wingdings" pitchFamily="2" charset="2"/>
              <a:buChar char="§"/>
            </a:pPr>
            <a:r>
              <a:rPr lang="en-US" sz="2400" dirty="0"/>
              <a:t>Cancers acquire more mutations with time, making the affected cells more adept at growth, survival, invasion, metastasis, or immune evasion.</a:t>
            </a:r>
          </a:p>
          <a:p>
            <a:pPr>
              <a:buNone/>
            </a:pPr>
            <a:endParaRPr lang="en-US" sz="2400" dirty="0"/>
          </a:p>
          <a:p>
            <a:pPr>
              <a:buFont typeface="Wingdings" pitchFamily="2" charset="2"/>
              <a:buChar char="§"/>
            </a:pPr>
            <a:r>
              <a:rPr lang="en-US" sz="2400" dirty="0"/>
              <a:t>This explain  the tendency over time for cancers to become both more aggressive and less responsive to therapy.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The schematic representation of the hormonal therapy of breast cancer treatment and chemotherapy is the common to the all types of breast cancer."/>
          <p:cNvPicPr>
            <a:picLocks noChangeAspect="1" noChangeArrowheads="1"/>
          </p:cNvPicPr>
          <p:nvPr/>
        </p:nvPicPr>
        <p:blipFill>
          <a:blip r:embed="rId2"/>
          <a:srcRect l="30118" r="30353"/>
          <a:stretch>
            <a:fillRect/>
          </a:stretch>
        </p:blipFill>
        <p:spPr bwMode="auto">
          <a:xfrm>
            <a:off x="1905000" y="1295400"/>
            <a:ext cx="5771899" cy="393382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62000" y="2057400"/>
            <a:ext cx="8027895" cy="2982912"/>
          </a:xfrm>
          <a:prstGeom prst="rect">
            <a:avLst/>
          </a:prstGeom>
          <a:noFill/>
          <a:ln w="9525">
            <a:noFill/>
            <a:miter lim="800000"/>
            <a:headEnd/>
            <a:tailEnd/>
          </a:ln>
          <a:effectLst/>
        </p:spPr>
      </p:pic>
      <p:sp>
        <p:nvSpPr>
          <p:cNvPr id="3" name="Rectangle 2"/>
          <p:cNvSpPr/>
          <p:nvPr/>
        </p:nvSpPr>
        <p:spPr>
          <a:xfrm>
            <a:off x="2362200" y="533400"/>
            <a:ext cx="5943600" cy="584775"/>
          </a:xfrm>
          <a:prstGeom prst="rect">
            <a:avLst/>
          </a:prstGeom>
        </p:spPr>
        <p:txBody>
          <a:bodyPr wrap="square">
            <a:spAutoFit/>
          </a:bodyPr>
          <a:lstStyle/>
          <a:p>
            <a:r>
              <a:rPr lang="en-US" sz="3200" dirty="0"/>
              <a:t>HALLMARKS OF CANCER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HALLMARKS OF CANCER</a:t>
            </a:r>
          </a:p>
        </p:txBody>
      </p:sp>
      <p:sp>
        <p:nvSpPr>
          <p:cNvPr id="3" name="Content Placeholder 2"/>
          <p:cNvSpPr>
            <a:spLocks noGrp="1"/>
          </p:cNvSpPr>
          <p:nvPr>
            <p:ph idx="1"/>
          </p:nvPr>
        </p:nvSpPr>
        <p:spPr>
          <a:xfrm>
            <a:off x="1219200" y="1752600"/>
            <a:ext cx="7086600" cy="4724400"/>
          </a:xfrm>
        </p:spPr>
        <p:txBody>
          <a:bodyPr>
            <a:normAutofit/>
          </a:bodyPr>
          <a:lstStyle/>
          <a:p>
            <a:r>
              <a:rPr lang="en-US" dirty="0"/>
              <a:t>all cancers display eight fundamental changes in cell physiology, which are considered the hallmarks of cancer.</a:t>
            </a:r>
          </a:p>
          <a:p>
            <a:endParaRPr lang="en-US" dirty="0"/>
          </a:p>
          <a:p>
            <a:pPr>
              <a:buFont typeface="Wingdings" pitchFamily="2" charset="2"/>
              <a:buChar char="Ø"/>
            </a:pPr>
            <a:r>
              <a:rPr lang="en-US" dirty="0"/>
              <a:t>• Self-sufficiency in growth signals </a:t>
            </a:r>
          </a:p>
          <a:p>
            <a:pPr>
              <a:buFont typeface="Wingdings" pitchFamily="2" charset="2"/>
              <a:buChar char="Ø"/>
            </a:pPr>
            <a:r>
              <a:rPr lang="en-US" dirty="0"/>
              <a:t>• Insensitivity to growth-inhibitory signals</a:t>
            </a:r>
          </a:p>
          <a:p>
            <a:pPr>
              <a:buFont typeface="Wingdings" pitchFamily="2" charset="2"/>
              <a:buChar char="Ø"/>
            </a:pPr>
            <a:r>
              <a:rPr lang="en-US" dirty="0"/>
              <a:t> • Altered cellular metabolism</a:t>
            </a:r>
          </a:p>
          <a:p>
            <a:pPr>
              <a:buFont typeface="Wingdings" pitchFamily="2" charset="2"/>
              <a:buChar char="Ø"/>
            </a:pPr>
            <a:r>
              <a:rPr lang="en-US" dirty="0"/>
              <a:t> • Evasion of apoptosis </a:t>
            </a:r>
          </a:p>
          <a:p>
            <a:pPr>
              <a:buFont typeface="Wingdings" pitchFamily="2" charset="2"/>
              <a:buChar char="Ø"/>
            </a:pPr>
            <a:r>
              <a:rPr lang="en-US" dirty="0"/>
              <a:t>• Limitless replicative potential (immortality)</a:t>
            </a:r>
          </a:p>
          <a:p>
            <a:pPr>
              <a:buFont typeface="Wingdings" pitchFamily="2" charset="2"/>
              <a:buChar char="Ø"/>
            </a:pPr>
            <a:r>
              <a:rPr lang="en-US" dirty="0"/>
              <a:t> • Sustained angiogenesis </a:t>
            </a:r>
          </a:p>
          <a:p>
            <a:pPr>
              <a:buFont typeface="Wingdings" pitchFamily="2" charset="2"/>
              <a:buChar char="Ø"/>
            </a:pPr>
            <a:r>
              <a:rPr lang="en-US" dirty="0"/>
              <a:t>• Invasion and metastasis</a:t>
            </a:r>
          </a:p>
          <a:p>
            <a:pPr>
              <a:buFont typeface="Wingdings" pitchFamily="2" charset="2"/>
              <a:buChar char="Ø"/>
            </a:pPr>
            <a:r>
              <a:rPr lang="en-US" dirty="0"/>
              <a:t> • Evasion of immune surveillance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143000"/>
            <a:ext cx="7467600" cy="6172200"/>
          </a:xfrm>
        </p:spPr>
        <p:txBody>
          <a:bodyPr/>
          <a:lstStyle/>
          <a:p>
            <a:r>
              <a:rPr lang="en-US" sz="2400" u="sng" dirty="0"/>
              <a:t>1. Self-Sufficiency in Growth Signals:</a:t>
            </a:r>
          </a:p>
          <a:p>
            <a:endParaRPr lang="en-US" dirty="0"/>
          </a:p>
          <a:p>
            <a:r>
              <a:rPr lang="en-US" dirty="0"/>
              <a:t>generally stems from gain-of-function mutations that convert proto-oncogenes to oncogenes.</a:t>
            </a:r>
          </a:p>
          <a:p>
            <a:endParaRPr lang="en-US" dirty="0"/>
          </a:p>
          <a:p>
            <a:r>
              <a:rPr lang="en-US" dirty="0"/>
              <a:t>Oncogenes encode proteins called oncoproteins that promote cell growth, even in the absence of normal growth-promoting signals.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362200" y="0"/>
            <a:ext cx="4738688" cy="66839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524000"/>
            <a:ext cx="7162800" cy="3777622"/>
          </a:xfrm>
        </p:spPr>
        <p:txBody>
          <a:bodyPr>
            <a:normAutofit/>
          </a:bodyPr>
          <a:lstStyle/>
          <a:p>
            <a:r>
              <a:rPr lang="en-US" sz="2000" dirty="0"/>
              <a:t>The genetic changes found in cancers vary from :</a:t>
            </a:r>
          </a:p>
          <a:p>
            <a:endParaRPr lang="en-US" sz="2000" dirty="0"/>
          </a:p>
          <a:p>
            <a:r>
              <a:rPr lang="en-US" sz="2000" dirty="0"/>
              <a:t>point mutations involving single nucleotides to abnormalities large enough to produce gross changes in chromosome structure.</a:t>
            </a:r>
          </a:p>
        </p:txBody>
      </p:sp>
      <p:pic>
        <p:nvPicPr>
          <p:cNvPr id="3074" name="Picture 2" descr="DNA Structure DNA Structure Powerpoint #1 Chapter ppt download"/>
          <p:cNvPicPr>
            <a:picLocks noChangeAspect="1" noChangeArrowheads="1"/>
          </p:cNvPicPr>
          <p:nvPr/>
        </p:nvPicPr>
        <p:blipFill>
          <a:blip r:embed="rId2"/>
          <a:srcRect t="26042" b="16667"/>
          <a:stretch>
            <a:fillRect/>
          </a:stretch>
        </p:blipFill>
        <p:spPr bwMode="auto">
          <a:xfrm>
            <a:off x="4267200" y="4114800"/>
            <a:ext cx="4572000" cy="1964531"/>
          </a:xfrm>
          <a:prstGeom prst="rect">
            <a:avLst/>
          </a:prstGeom>
          <a:noFill/>
        </p:spPr>
      </p:pic>
      <p:sp>
        <p:nvSpPr>
          <p:cNvPr id="4" name="Rectangle 3"/>
          <p:cNvSpPr/>
          <p:nvPr/>
        </p:nvSpPr>
        <p:spPr>
          <a:xfrm>
            <a:off x="1905000" y="914400"/>
            <a:ext cx="5322291" cy="523220"/>
          </a:xfrm>
          <a:prstGeom prst="rect">
            <a:avLst/>
          </a:prstGeom>
        </p:spPr>
        <p:txBody>
          <a:bodyPr wrap="none">
            <a:spAutoFit/>
          </a:bodyPr>
          <a:lstStyle/>
          <a:p>
            <a:r>
              <a:rPr lang="en-US" sz="2800" dirty="0"/>
              <a:t>GENETIC LESIONS IN CANCER </a:t>
            </a:r>
          </a:p>
        </p:txBody>
      </p:sp>
      <p:pic>
        <p:nvPicPr>
          <p:cNvPr id="22530" name="Picture 2" descr="Nucleosides and Nucleotides"/>
          <p:cNvPicPr>
            <a:picLocks noChangeAspect="1" noChangeArrowheads="1"/>
          </p:cNvPicPr>
          <p:nvPr/>
        </p:nvPicPr>
        <p:blipFill>
          <a:blip r:embed="rId3" cstate="print"/>
          <a:srcRect/>
          <a:stretch>
            <a:fillRect/>
          </a:stretch>
        </p:blipFill>
        <p:spPr bwMode="auto">
          <a:xfrm>
            <a:off x="990599" y="3657600"/>
            <a:ext cx="2907363" cy="291941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2415" y="304800"/>
            <a:ext cx="6896785" cy="5606422"/>
          </a:xfrm>
        </p:spPr>
        <p:txBody>
          <a:bodyPr>
            <a:normAutofit lnSpcReduction="10000"/>
          </a:bodyPr>
          <a:lstStyle/>
          <a:p>
            <a:r>
              <a:rPr lang="en-US" dirty="0"/>
              <a:t>Under physiologic conditions, cell proliferation can be readily resolved into the following steps: </a:t>
            </a:r>
          </a:p>
          <a:p>
            <a:endParaRPr lang="en-US" dirty="0"/>
          </a:p>
          <a:p>
            <a:r>
              <a:rPr lang="en-US" dirty="0"/>
              <a:t>1. Binding of a growth factor to its specific receptor on the cell membrane</a:t>
            </a:r>
          </a:p>
          <a:p>
            <a:r>
              <a:rPr lang="en-US" dirty="0"/>
              <a:t> 2. Transient and limited activation of the growth factor receptor, which in turn activates several </a:t>
            </a:r>
            <a:r>
              <a:rPr lang="en-US" dirty="0" err="1"/>
              <a:t>signaltransducing</a:t>
            </a:r>
            <a:r>
              <a:rPr lang="en-US" dirty="0"/>
              <a:t> proteins on the inner leaflet of the plasma membrane </a:t>
            </a:r>
          </a:p>
          <a:p>
            <a:r>
              <a:rPr lang="en-US" dirty="0"/>
              <a:t>3. Transmission of the </a:t>
            </a:r>
            <a:r>
              <a:rPr lang="en-US" dirty="0" err="1"/>
              <a:t>transduced</a:t>
            </a:r>
            <a:r>
              <a:rPr lang="en-US" dirty="0"/>
              <a:t> signal across the </a:t>
            </a:r>
            <a:r>
              <a:rPr lang="en-US" dirty="0" err="1"/>
              <a:t>cytosol</a:t>
            </a:r>
            <a:r>
              <a:rPr lang="en-US" dirty="0"/>
              <a:t> to the nucleus by second messengers or a cascade of signal transduction molecules</a:t>
            </a:r>
          </a:p>
          <a:p>
            <a:r>
              <a:rPr lang="en-US" dirty="0"/>
              <a:t> 4. Induction and activation of nuclear regulatory factors that initiate and regulate DNA transcription and the biosynthesis of other cellular components that are needed for cell division, such as organelles, membrane components, and </a:t>
            </a:r>
            <a:r>
              <a:rPr lang="en-US" dirty="0" err="1"/>
              <a:t>ribosomes</a:t>
            </a:r>
            <a:endParaRPr lang="en-US" dirty="0"/>
          </a:p>
          <a:p>
            <a:r>
              <a:rPr lang="en-US" dirty="0"/>
              <a:t> 5. Entry and progression of the cell into the cell cycle, resulting ultimately in cell division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Each one of the listed steps is susceptible to corruption in cancer cells.</a:t>
            </a:r>
          </a:p>
        </p:txBody>
      </p:sp>
      <p:sp>
        <p:nvSpPr>
          <p:cNvPr id="3" name="Content Placeholder 2"/>
          <p:cNvSpPr>
            <a:spLocks noGrp="1"/>
          </p:cNvSpPr>
          <p:nvPr>
            <p:ph idx="1"/>
          </p:nvPr>
        </p:nvSpPr>
        <p:spPr>
          <a:xfrm>
            <a:off x="1447801" y="2133600"/>
            <a:ext cx="7086600" cy="4267200"/>
          </a:xfrm>
        </p:spPr>
        <p:txBody>
          <a:bodyPr>
            <a:normAutofit lnSpcReduction="10000"/>
          </a:bodyPr>
          <a:lstStyle/>
          <a:p>
            <a:r>
              <a:rPr lang="en-US" dirty="0"/>
              <a:t>1. Growth Factors:</a:t>
            </a:r>
          </a:p>
          <a:p>
            <a:r>
              <a:rPr lang="en-US" dirty="0"/>
              <a:t>Cancers may secrete their own growth factors or induce stromal cells to produce growth factors in the tumor microenvironment, e.g, many glioblastomas secrete platelet-derived growth factor (PDGF) and express the PDGF receptor.</a:t>
            </a:r>
          </a:p>
          <a:p>
            <a:endParaRPr lang="en-US" dirty="0"/>
          </a:p>
          <a:p>
            <a:r>
              <a:rPr lang="en-US" dirty="0"/>
              <a:t>2. Growth Factor Receptors:</a:t>
            </a:r>
          </a:p>
          <a:p>
            <a:r>
              <a:rPr lang="en-US" dirty="0"/>
              <a:t>Many of the growth factor receptors function as oncoproteins when they are mutated or if they overexpressed, e.g overexpression involve the epidermal growth factor (EGF) receptor family in squamous cell carcinomas of the lung, glioblastomas, and epithelial tumors of the head and neck.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381000"/>
            <a:ext cx="7543800" cy="6172200"/>
          </a:xfrm>
        </p:spPr>
        <p:txBody>
          <a:bodyPr/>
          <a:lstStyle/>
          <a:p>
            <a:r>
              <a:rPr lang="en-US" dirty="0"/>
              <a:t>3. Downstream Signal-</a:t>
            </a:r>
            <a:r>
              <a:rPr lang="en-US" dirty="0" err="1"/>
              <a:t>Transducing</a:t>
            </a:r>
            <a:r>
              <a:rPr lang="en-US" dirty="0"/>
              <a:t> Proteins:</a:t>
            </a:r>
          </a:p>
          <a:p>
            <a:r>
              <a:rPr lang="en-US" dirty="0"/>
              <a:t> result from mutations in genes that encode components of signaling pathways downstream of growth factor receptors.</a:t>
            </a:r>
          </a:p>
          <a:p>
            <a:r>
              <a:rPr lang="en-US" dirty="0"/>
              <a:t>Two important oncoproteins in the category of signaling molecules are RAS and ABL.</a:t>
            </a:r>
          </a:p>
          <a:p>
            <a:endParaRPr lang="en-US" dirty="0"/>
          </a:p>
          <a:p>
            <a:r>
              <a:rPr lang="en-US" dirty="0"/>
              <a:t>4. Nuclear Transcription Factors:</a:t>
            </a:r>
          </a:p>
          <a:p>
            <a:r>
              <a:rPr lang="en-US" dirty="0"/>
              <a:t>Mutations in these factors result in continuous stimulation of nuclear transcription factors that drive the expression of growth-promoting genes, e.g MYC mutation.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u="sng" dirty="0"/>
              <a:t>2. Insensitivity to Growth Inhibitory Signals: Tumor Suppressor Genes</a:t>
            </a:r>
          </a:p>
        </p:txBody>
      </p:sp>
      <p:sp>
        <p:nvSpPr>
          <p:cNvPr id="3" name="Content Placeholder 2"/>
          <p:cNvSpPr>
            <a:spLocks noGrp="1"/>
          </p:cNvSpPr>
          <p:nvPr>
            <p:ph idx="1"/>
          </p:nvPr>
        </p:nvSpPr>
        <p:spPr/>
        <p:txBody>
          <a:bodyPr>
            <a:normAutofit/>
          </a:bodyPr>
          <a:lstStyle/>
          <a:p>
            <a:r>
              <a:rPr lang="en-US" sz="2000" dirty="0"/>
              <a:t>Remember:</a:t>
            </a:r>
          </a:p>
          <a:p>
            <a:r>
              <a:rPr lang="en-US" sz="2000" dirty="0"/>
              <a:t>oncogenes encode proteins that promote cell growth, the products of tumor suppressor genes apply brakes to cell proliferation.</a:t>
            </a:r>
          </a:p>
          <a:p>
            <a:endParaRPr lang="en-US" sz="2000" dirty="0"/>
          </a:p>
          <a:p>
            <a:r>
              <a:rPr lang="en-US" sz="2000" dirty="0"/>
              <a:t>Disruption of tumor suppressor genes renders cells refractory to growth inhibition and mimics the growth-promoting effects of oncogenes.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7086600" cy="5377822"/>
          </a:xfrm>
        </p:spPr>
        <p:txBody>
          <a:bodyPr/>
          <a:lstStyle/>
          <a:p>
            <a:r>
              <a:rPr lang="en-US" sz="2000" u="sng" dirty="0"/>
              <a:t>I. RB: Governor of the Cell Cycle:</a:t>
            </a:r>
          </a:p>
          <a:p>
            <a:endParaRPr lang="en-US" dirty="0"/>
          </a:p>
          <a:p>
            <a:r>
              <a:rPr lang="en-US" dirty="0"/>
              <a:t>RB, a key negative regulator of the cell cycle, is directly or indirectly inactivated in most human cancers.</a:t>
            </a:r>
          </a:p>
          <a:p>
            <a:endParaRPr lang="en-US" dirty="0"/>
          </a:p>
          <a:p>
            <a:r>
              <a:rPr lang="en-US" dirty="0"/>
              <a:t>Approximately 60% of retinoblastomas are sporadic, while the remaining ones are familial.</a:t>
            </a:r>
          </a:p>
          <a:p>
            <a:endParaRPr lang="en-US" dirty="0"/>
          </a:p>
          <a:p>
            <a:r>
              <a:rPr lang="en-US" dirty="0"/>
              <a:t>loss of normal RB genes predispose to:</a:t>
            </a:r>
          </a:p>
          <a:p>
            <a:pPr>
              <a:buFont typeface="Wingdings" pitchFamily="2" charset="2"/>
              <a:buChar char="Ø"/>
            </a:pPr>
            <a:r>
              <a:rPr lang="en-US" dirty="0"/>
              <a:t>Retinoblastomas</a:t>
            </a:r>
          </a:p>
          <a:p>
            <a:pPr>
              <a:buFont typeface="Wingdings" pitchFamily="2" charset="2"/>
              <a:buChar char="Ø"/>
            </a:pPr>
            <a:r>
              <a:rPr lang="en-US" dirty="0"/>
              <a:t>breast cancer.</a:t>
            </a:r>
          </a:p>
          <a:p>
            <a:pPr>
              <a:buFont typeface="Wingdings" pitchFamily="2" charset="2"/>
              <a:buChar char="Ø"/>
            </a:pPr>
            <a:r>
              <a:rPr lang="en-US" dirty="0"/>
              <a:t> small cell cancer of the lung.</a:t>
            </a:r>
          </a:p>
          <a:p>
            <a:pPr>
              <a:buFont typeface="Wingdings" pitchFamily="2" charset="2"/>
              <a:buChar char="Ø"/>
            </a:pPr>
            <a:r>
              <a:rPr lang="en-US" dirty="0"/>
              <a:t> bladder cancer.</a:t>
            </a:r>
          </a:p>
        </p:txBody>
      </p:sp>
      <p:pic>
        <p:nvPicPr>
          <p:cNvPr id="3074" name="Picture 2" descr="Orbital retinoblastoma: Present status and future challenges – A review -  ScienceDirect"/>
          <p:cNvPicPr>
            <a:picLocks noChangeAspect="1" noChangeArrowheads="1"/>
          </p:cNvPicPr>
          <p:nvPr/>
        </p:nvPicPr>
        <p:blipFill>
          <a:blip r:embed="rId2"/>
          <a:srcRect/>
          <a:stretch>
            <a:fillRect/>
          </a:stretch>
        </p:blipFill>
        <p:spPr bwMode="auto">
          <a:xfrm>
            <a:off x="6391275" y="2876550"/>
            <a:ext cx="2752725" cy="3981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blinds(horizontal)">
                                      <p:cBhvr>
                                        <p:cTn id="20" dur="500"/>
                                        <p:tgtEl>
                                          <p:spTgt spid="3">
                                            <p:txEl>
                                              <p:pRg st="7" end="7"/>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blinds(horizontal)">
                                      <p:cBhvr>
                                        <p:cTn id="23" dur="500"/>
                                        <p:tgtEl>
                                          <p:spTgt spid="3">
                                            <p:txEl>
                                              <p:pRg st="8" end="8"/>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blinds(horizontal)">
                                      <p:cBhvr>
                                        <p:cTn id="26" dur="500"/>
                                        <p:tgtEl>
                                          <p:spTgt spid="3">
                                            <p:txEl>
                                              <p:pRg st="9" end="9"/>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blinds(horizontal)">
                                      <p:cBhvr>
                                        <p:cTn id="29" dur="500"/>
                                        <p:tgtEl>
                                          <p:spTgt spid="3">
                                            <p:txEl>
                                              <p:pRg st="10" end="1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3074"/>
                                        </p:tgtEl>
                                        <p:attrNameLst>
                                          <p:attrName>style.visibility</p:attrName>
                                        </p:attrNameLst>
                                      </p:cBhvr>
                                      <p:to>
                                        <p:strVal val="visible"/>
                                      </p:to>
                                    </p:set>
                                    <p:animEffect transition="in" filter="blinds(horizontal)">
                                      <p:cBhvr>
                                        <p:cTn id="34"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685800"/>
            <a:ext cx="7086600" cy="1477328"/>
          </a:xfrm>
          <a:prstGeom prst="rect">
            <a:avLst/>
          </a:prstGeom>
        </p:spPr>
        <p:txBody>
          <a:bodyPr wrap="square">
            <a:spAutoFit/>
          </a:bodyPr>
          <a:lstStyle/>
          <a:p>
            <a:pPr marL="342900" indent="-342900">
              <a:buAutoNum type="arabicPeriod"/>
            </a:pPr>
            <a:r>
              <a:rPr lang="en-US" dirty="0"/>
              <a:t>Sporadic cases:</a:t>
            </a:r>
          </a:p>
          <a:p>
            <a:pPr marL="342900" indent="-342900">
              <a:buAutoNum type="arabicPeriod"/>
            </a:pPr>
            <a:endParaRPr lang="en-US" dirty="0"/>
          </a:p>
          <a:p>
            <a:pPr marL="342900" indent="-342900"/>
            <a:r>
              <a:rPr lang="en-US" dirty="0"/>
              <a:t>Two mutations (hits) are required to produce retinoblastoma. These involve the RB gene, which has been mapped to chromosomal locus 13q14</a:t>
            </a:r>
          </a:p>
        </p:txBody>
      </p:sp>
      <p:pic>
        <p:nvPicPr>
          <p:cNvPr id="43010" name="Picture 2"/>
          <p:cNvPicPr>
            <a:picLocks noChangeAspect="1" noChangeArrowheads="1"/>
          </p:cNvPicPr>
          <p:nvPr/>
        </p:nvPicPr>
        <p:blipFill>
          <a:blip r:embed="rId2"/>
          <a:srcRect/>
          <a:stretch>
            <a:fillRect/>
          </a:stretch>
        </p:blipFill>
        <p:spPr bwMode="auto">
          <a:xfrm>
            <a:off x="246063" y="3057525"/>
            <a:ext cx="8897937" cy="32670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3010"/>
                                        </p:tgtEl>
                                        <p:attrNameLst>
                                          <p:attrName>style.visibility</p:attrName>
                                        </p:attrNameLst>
                                      </p:cBhvr>
                                      <p:to>
                                        <p:strVal val="visible"/>
                                      </p:to>
                                    </p:set>
                                    <p:animEffect transition="in" filter="blinds(horizontal)">
                                      <p:cBhvr>
                                        <p:cTn id="15"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609600"/>
            <a:ext cx="7315200" cy="707886"/>
          </a:xfrm>
          <a:prstGeom prst="rect">
            <a:avLst/>
          </a:prstGeom>
        </p:spPr>
        <p:txBody>
          <a:bodyPr wrap="square">
            <a:spAutoFit/>
          </a:bodyPr>
          <a:lstStyle/>
          <a:p>
            <a:r>
              <a:rPr lang="en-US" sz="2000" dirty="0"/>
              <a:t>• In familial cases, children inherit one defective copy of the RB gene in the germ line; the other copy is normal.</a:t>
            </a:r>
          </a:p>
        </p:txBody>
      </p:sp>
      <p:pic>
        <p:nvPicPr>
          <p:cNvPr id="44034" name="Picture 2"/>
          <p:cNvPicPr>
            <a:picLocks noChangeAspect="1" noChangeArrowheads="1"/>
          </p:cNvPicPr>
          <p:nvPr/>
        </p:nvPicPr>
        <p:blipFill>
          <a:blip r:embed="rId2"/>
          <a:srcRect/>
          <a:stretch>
            <a:fillRect/>
          </a:stretch>
        </p:blipFill>
        <p:spPr bwMode="auto">
          <a:xfrm>
            <a:off x="381000" y="3124200"/>
            <a:ext cx="8431213" cy="2762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034"/>
                                        </p:tgtEl>
                                        <p:attrNameLst>
                                          <p:attrName>style.visibility</p:attrName>
                                        </p:attrNameLst>
                                      </p:cBhvr>
                                      <p:to>
                                        <p:strVal val="visible"/>
                                      </p:to>
                                    </p:set>
                                    <p:animEffect transition="in" filter="blinds(horizontal)">
                                      <p:cBhvr>
                                        <p:cTn id="12" dur="5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of the RB</a:t>
            </a:r>
          </a:p>
        </p:txBody>
      </p:sp>
      <p:sp>
        <p:nvSpPr>
          <p:cNvPr id="3" name="Content Placeholder 2"/>
          <p:cNvSpPr>
            <a:spLocks noGrp="1"/>
          </p:cNvSpPr>
          <p:nvPr>
            <p:ph idx="1"/>
          </p:nvPr>
        </p:nvSpPr>
        <p:spPr/>
        <p:txBody>
          <a:bodyPr/>
          <a:lstStyle/>
          <a:p>
            <a:r>
              <a:rPr lang="en-US" dirty="0"/>
              <a:t>The function of the RB protein is to regulate the G1/S checkpoint, the portal through which cells must pass before DNA replication commences.</a:t>
            </a:r>
          </a:p>
          <a:p>
            <a:endParaRPr lang="en-US" dirty="0"/>
          </a:p>
          <a:p>
            <a:r>
              <a:rPr lang="en-US" dirty="0"/>
              <a:t>signals that promote cell cycle progression lead to the phosphorylation and inactivation of RB, while those that block cell cycle progression act by maintaining RB in an active hypophosphorylated state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2"/>
          <a:srcRect/>
          <a:stretch>
            <a:fillRect/>
          </a:stretch>
        </p:blipFill>
        <p:spPr bwMode="auto">
          <a:xfrm>
            <a:off x="762000" y="3276600"/>
            <a:ext cx="7288213" cy="3276600"/>
          </a:xfrm>
          <a:prstGeom prst="rect">
            <a:avLst/>
          </a:prstGeom>
          <a:noFill/>
          <a:ln w="9525">
            <a:noFill/>
            <a:miter lim="800000"/>
            <a:headEnd/>
            <a:tailEnd/>
          </a:ln>
          <a:effectLst/>
        </p:spPr>
      </p:pic>
      <p:pic>
        <p:nvPicPr>
          <p:cNvPr id="45060" name="Picture 4"/>
          <p:cNvPicPr>
            <a:picLocks noChangeAspect="1" noChangeArrowheads="1"/>
          </p:cNvPicPr>
          <p:nvPr/>
        </p:nvPicPr>
        <p:blipFill>
          <a:blip r:embed="rId3"/>
          <a:srcRect/>
          <a:stretch>
            <a:fillRect/>
          </a:stretch>
        </p:blipFill>
        <p:spPr bwMode="auto">
          <a:xfrm>
            <a:off x="3048000" y="152400"/>
            <a:ext cx="2924175" cy="294322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2514600" y="235797"/>
            <a:ext cx="4395788" cy="662220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467600" cy="1143000"/>
          </a:xfrm>
        </p:spPr>
        <p:txBody>
          <a:bodyPr/>
          <a:lstStyle/>
          <a:p>
            <a:r>
              <a:rPr lang="en-US" dirty="0"/>
              <a:t>Driver and Passenger Mutations</a:t>
            </a:r>
          </a:p>
        </p:txBody>
      </p:sp>
      <p:sp>
        <p:nvSpPr>
          <p:cNvPr id="3" name="Content Placeholder 2"/>
          <p:cNvSpPr>
            <a:spLocks noGrp="1"/>
          </p:cNvSpPr>
          <p:nvPr>
            <p:ph idx="1"/>
          </p:nvPr>
        </p:nvSpPr>
        <p:spPr>
          <a:xfrm>
            <a:off x="1524001" y="1752600"/>
            <a:ext cx="7010400" cy="4158622"/>
          </a:xfrm>
        </p:spPr>
        <p:txBody>
          <a:bodyPr>
            <a:normAutofit/>
          </a:bodyPr>
          <a:lstStyle/>
          <a:p>
            <a:r>
              <a:rPr lang="en-US" b="1" u="sng" dirty="0"/>
              <a:t>Driver mutations </a:t>
            </a:r>
            <a:r>
              <a:rPr lang="en-US" dirty="0"/>
              <a:t>are mutations that alter the function of cancer genes and directly contribute to the development or progression of a given cancer.</a:t>
            </a:r>
          </a:p>
          <a:p>
            <a:r>
              <a:rPr lang="en-US" dirty="0"/>
              <a:t>They are usually acquired, occasionally inherited.</a:t>
            </a:r>
          </a:p>
          <a:p>
            <a:endParaRPr lang="en-US" dirty="0"/>
          </a:p>
          <a:p>
            <a:r>
              <a:rPr lang="en-US" b="1" u="sng" dirty="0"/>
              <a:t>passenger mutations </a:t>
            </a:r>
            <a:r>
              <a:rPr lang="en-US" dirty="0"/>
              <a:t>are acquired mutations that are neutral in terms of fitness and do not affect cellular behavior.</a:t>
            </a:r>
          </a:p>
          <a:p>
            <a:r>
              <a:rPr lang="en-US" dirty="0"/>
              <a:t>passenger mutations are sprinkled throughout the genome.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hank You Messages: What to Write in a Thank-You Card | Hallmark Ideas &amp;amp;  Inspiration"/>
          <p:cNvPicPr>
            <a:picLocks noChangeAspect="1" noChangeArrowheads="1"/>
          </p:cNvPicPr>
          <p:nvPr/>
        </p:nvPicPr>
        <p:blipFill>
          <a:blip r:embed="rId2"/>
          <a:srcRect/>
          <a:stretch>
            <a:fillRect/>
          </a:stretch>
        </p:blipFill>
        <p:spPr bwMode="auto">
          <a:xfrm>
            <a:off x="1714500" y="745671"/>
            <a:ext cx="5715000" cy="5715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467600" cy="1143000"/>
          </a:xfrm>
        </p:spPr>
        <p:txBody>
          <a:bodyPr>
            <a:normAutofit/>
          </a:bodyPr>
          <a:lstStyle/>
          <a:p>
            <a:r>
              <a:rPr lang="en-US" sz="2800" dirty="0"/>
              <a:t>1.Point Mutations</a:t>
            </a:r>
          </a:p>
        </p:txBody>
      </p:sp>
      <p:sp>
        <p:nvSpPr>
          <p:cNvPr id="3" name="Content Placeholder 2"/>
          <p:cNvSpPr>
            <a:spLocks noGrp="1"/>
          </p:cNvSpPr>
          <p:nvPr>
            <p:ph idx="1"/>
          </p:nvPr>
        </p:nvSpPr>
        <p:spPr>
          <a:xfrm>
            <a:off x="914400" y="1676400"/>
            <a:ext cx="7467600" cy="4873752"/>
          </a:xfrm>
        </p:spPr>
        <p:txBody>
          <a:bodyPr>
            <a:normAutofit/>
          </a:bodyPr>
          <a:lstStyle/>
          <a:p>
            <a:r>
              <a:rPr lang="en-US" sz="2000" dirty="0"/>
              <a:t>change in single nucleotide of DNA.</a:t>
            </a:r>
          </a:p>
          <a:p>
            <a:pPr marL="0" indent="0">
              <a:buNone/>
            </a:pPr>
            <a:endParaRPr lang="en-US" sz="2000" dirty="0"/>
          </a:p>
          <a:p>
            <a:r>
              <a:rPr lang="en-US" sz="2000" dirty="0"/>
              <a:t>Point mutations can either activate or inactivate the protein products of the affected genes depending on their precise position and consequence. </a:t>
            </a:r>
          </a:p>
          <a:p>
            <a:endParaRPr lang="en-US" sz="2000" dirty="0"/>
          </a:p>
        </p:txBody>
      </p:sp>
      <p:pic>
        <p:nvPicPr>
          <p:cNvPr id="1026" name="Picture 2" descr="LS: What is point mutation? Name a disease that is caused by point mutation.  - ECUR 164 - Is This a Course about Science? - Wi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86200"/>
            <a:ext cx="4267200" cy="268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534399" cy="4387222"/>
          </a:xfrm>
        </p:spPr>
        <p:txBody>
          <a:bodyPr>
            <a:normAutofit/>
          </a:bodyPr>
          <a:lstStyle/>
          <a:p>
            <a:r>
              <a:rPr lang="en-US" sz="2400" dirty="0"/>
              <a:t>Point mutations that convert proto-oncogenes into oncogenes generally produce a gain of-function, </a:t>
            </a:r>
            <a:r>
              <a:rPr lang="en-US" sz="2400" dirty="0" err="1"/>
              <a:t>e.g</a:t>
            </a:r>
            <a:r>
              <a:rPr lang="en-US" sz="2400" dirty="0"/>
              <a:t>: RAS</a:t>
            </a:r>
          </a:p>
          <a:p>
            <a:endParaRPr lang="en-US" sz="2400" dirty="0"/>
          </a:p>
          <a:p>
            <a:r>
              <a:rPr lang="en-US" sz="2400" dirty="0"/>
              <a:t>point mutations in tumor suppressor genes reduce or disable the function of the encoded protein, </a:t>
            </a:r>
            <a:r>
              <a:rPr lang="en-US" sz="2400" dirty="0" err="1"/>
              <a:t>e.g</a:t>
            </a:r>
            <a:r>
              <a:rPr lang="en-US" sz="2400" dirty="0"/>
              <a:t> TP53.</a:t>
            </a:r>
          </a:p>
          <a:p>
            <a:endParaRPr lang="en-US" sz="2400" dirty="0"/>
          </a:p>
        </p:txBody>
      </p:sp>
    </p:spTree>
    <p:extLst>
      <p:ext uri="{BB962C8B-B14F-4D97-AF65-F5344CB8AC3E}">
        <p14:creationId xmlns:p14="http://schemas.microsoft.com/office/powerpoint/2010/main" val="165999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2.Gene Rearrangements</a:t>
            </a:r>
          </a:p>
        </p:txBody>
      </p:sp>
      <p:sp>
        <p:nvSpPr>
          <p:cNvPr id="3" name="Content Placeholder 2"/>
          <p:cNvSpPr>
            <a:spLocks noGrp="1"/>
          </p:cNvSpPr>
          <p:nvPr>
            <p:ph idx="1"/>
          </p:nvPr>
        </p:nvSpPr>
        <p:spPr>
          <a:xfrm>
            <a:off x="1143000" y="1371600"/>
            <a:ext cx="7467600" cy="3777622"/>
          </a:xfrm>
        </p:spPr>
        <p:txBody>
          <a:bodyPr>
            <a:normAutofit/>
          </a:bodyPr>
          <a:lstStyle/>
          <a:p>
            <a:r>
              <a:rPr lang="en-US" sz="2000" dirty="0"/>
              <a:t>Gene rearrangements may be produced by </a:t>
            </a:r>
            <a:r>
              <a:rPr lang="en-US" sz="2000" b="1" u="sng" dirty="0"/>
              <a:t>chromosomal translocations or inversions</a:t>
            </a:r>
            <a:r>
              <a:rPr lang="en-US" sz="2000" dirty="0"/>
              <a:t>.</a:t>
            </a:r>
          </a:p>
          <a:p>
            <a:endParaRPr lang="en-US" sz="2000" dirty="0"/>
          </a:p>
          <a:p>
            <a:r>
              <a:rPr lang="en-US" sz="2000" dirty="0"/>
              <a:t>Specific chromosomal translocations and inversions are highly associated with certain malignancies, e.g hematopoietic cells and mesenchymal neoplasms.</a:t>
            </a:r>
          </a:p>
        </p:txBody>
      </p:sp>
      <p:pic>
        <p:nvPicPr>
          <p:cNvPr id="18434" name="Picture 2" descr="Can changes in the structure of chromosomes affect health and development?:  MedlinePlus Genetics"/>
          <p:cNvPicPr>
            <a:picLocks noChangeAspect="1" noChangeArrowheads="1"/>
          </p:cNvPicPr>
          <p:nvPr/>
        </p:nvPicPr>
        <p:blipFill>
          <a:blip r:embed="rId2"/>
          <a:srcRect/>
          <a:stretch>
            <a:fillRect/>
          </a:stretch>
        </p:blipFill>
        <p:spPr bwMode="auto">
          <a:xfrm>
            <a:off x="838200" y="3886200"/>
            <a:ext cx="3505200" cy="2371852"/>
          </a:xfrm>
          <a:prstGeom prst="rect">
            <a:avLst/>
          </a:prstGeom>
          <a:noFill/>
        </p:spPr>
      </p:pic>
      <p:pic>
        <p:nvPicPr>
          <p:cNvPr id="18436" name="Picture 4" descr="Subtypes of AML"/>
          <p:cNvPicPr>
            <a:picLocks noChangeAspect="1" noChangeArrowheads="1"/>
          </p:cNvPicPr>
          <p:nvPr/>
        </p:nvPicPr>
        <p:blipFill>
          <a:blip r:embed="rId3"/>
          <a:srcRect/>
          <a:stretch>
            <a:fillRect/>
          </a:stretch>
        </p:blipFill>
        <p:spPr bwMode="auto">
          <a:xfrm>
            <a:off x="5029200" y="3733800"/>
            <a:ext cx="3390900" cy="2543175"/>
          </a:xfrm>
          <a:prstGeom prst="rect">
            <a:avLst/>
          </a:prstGeom>
          <a:noFill/>
        </p:spPr>
      </p:pic>
    </p:spTree>
    <p:extLst>
      <p:ext uri="{BB962C8B-B14F-4D97-AF65-F5344CB8AC3E}">
        <p14:creationId xmlns:p14="http://schemas.microsoft.com/office/powerpoint/2010/main" val="380822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5566"/>
            <a:ext cx="7543800" cy="1280890"/>
          </a:xfrm>
        </p:spPr>
        <p:txBody>
          <a:bodyPr>
            <a:normAutofit/>
          </a:bodyPr>
          <a:lstStyle/>
          <a:p>
            <a:r>
              <a:rPr lang="en-US" sz="2400" dirty="0"/>
              <a:t>These rearrangements can activate proto-oncogenes in two ways:</a:t>
            </a:r>
          </a:p>
        </p:txBody>
      </p:sp>
      <p:sp>
        <p:nvSpPr>
          <p:cNvPr id="3" name="Content Placeholder 2"/>
          <p:cNvSpPr>
            <a:spLocks noGrp="1"/>
          </p:cNvSpPr>
          <p:nvPr>
            <p:ph idx="1"/>
          </p:nvPr>
        </p:nvSpPr>
        <p:spPr>
          <a:xfrm>
            <a:off x="1383323" y="1284087"/>
            <a:ext cx="6591985" cy="3777622"/>
          </a:xfrm>
        </p:spPr>
        <p:txBody>
          <a:bodyPr/>
          <a:lstStyle/>
          <a:p>
            <a:r>
              <a:rPr lang="en-US" dirty="0"/>
              <a:t>a. </a:t>
            </a:r>
            <a:r>
              <a:rPr lang="en-US" sz="2000" dirty="0"/>
              <a:t>Some gene rearrangements result in overexpression of proto-oncogenes by removing them from their normal regulatory elements and placing them under control of an inappropriate, highly active promoter or enhancer.</a:t>
            </a:r>
          </a:p>
        </p:txBody>
      </p:sp>
      <p:sp>
        <p:nvSpPr>
          <p:cNvPr id="4" name="Rectangle 3"/>
          <p:cNvSpPr/>
          <p:nvPr/>
        </p:nvSpPr>
        <p:spPr>
          <a:xfrm>
            <a:off x="914400" y="6104620"/>
            <a:ext cx="2170787" cy="369332"/>
          </a:xfrm>
          <a:prstGeom prst="rect">
            <a:avLst/>
          </a:prstGeom>
        </p:spPr>
        <p:txBody>
          <a:bodyPr wrap="none">
            <a:spAutoFit/>
          </a:bodyPr>
          <a:lstStyle/>
          <a:p>
            <a:r>
              <a:rPr lang="en-US" dirty="0"/>
              <a:t>Burkitt lymphoma</a:t>
            </a:r>
          </a:p>
        </p:txBody>
      </p:sp>
      <p:pic>
        <p:nvPicPr>
          <p:cNvPr id="6" name="Picture 5"/>
          <p:cNvPicPr>
            <a:picLocks noChangeAspect="1"/>
          </p:cNvPicPr>
          <p:nvPr/>
        </p:nvPicPr>
        <p:blipFill rotWithShape="1">
          <a:blip r:embed="rId2"/>
          <a:srcRect l="8469" r="6374"/>
          <a:stretch/>
        </p:blipFill>
        <p:spPr>
          <a:xfrm>
            <a:off x="4419600" y="3618550"/>
            <a:ext cx="4343400" cy="1962318"/>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5388887" y="6104620"/>
            <a:ext cx="2404826" cy="369332"/>
          </a:xfrm>
          <a:prstGeom prst="rect">
            <a:avLst/>
          </a:prstGeom>
        </p:spPr>
        <p:txBody>
          <a:bodyPr wrap="none">
            <a:spAutoFit/>
          </a:bodyPr>
          <a:lstStyle/>
          <a:p>
            <a:r>
              <a:rPr lang="en-US" dirty="0"/>
              <a:t>Follicular lymphoma</a:t>
            </a:r>
          </a:p>
        </p:txBody>
      </p:sp>
      <p:pic>
        <p:nvPicPr>
          <p:cNvPr id="17410" name="Picture 2" descr="Reciprocal chromosomal translocations in Burkitt&amp;#39;s lymphoma, a solid... |  Download Scientific Diagram"/>
          <p:cNvPicPr>
            <a:picLocks noChangeAspect="1" noChangeArrowheads="1"/>
          </p:cNvPicPr>
          <p:nvPr/>
        </p:nvPicPr>
        <p:blipFill>
          <a:blip r:embed="rId3"/>
          <a:srcRect/>
          <a:stretch>
            <a:fillRect/>
          </a:stretch>
        </p:blipFill>
        <p:spPr bwMode="auto">
          <a:xfrm>
            <a:off x="457200" y="3200400"/>
            <a:ext cx="3237682" cy="2514600"/>
          </a:xfrm>
          <a:prstGeom prst="rect">
            <a:avLst/>
          </a:prstGeom>
          <a:noFill/>
        </p:spPr>
      </p:pic>
    </p:spTree>
    <p:extLst>
      <p:ext uri="{BB962C8B-B14F-4D97-AF65-F5344CB8AC3E}">
        <p14:creationId xmlns:p14="http://schemas.microsoft.com/office/powerpoint/2010/main" val="360479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536448"/>
            <a:ext cx="7696200" cy="6321552"/>
          </a:xfrm>
        </p:spPr>
        <p:txBody>
          <a:bodyPr/>
          <a:lstStyle/>
          <a:p>
            <a:r>
              <a:rPr lang="en-US" dirty="0"/>
              <a:t>b. </a:t>
            </a:r>
            <a:r>
              <a:rPr lang="en-US" sz="2000" dirty="0"/>
              <a:t>Other oncogenic gene rearrangements create fusion genes encoding novel chimeric proteins.</a:t>
            </a:r>
          </a:p>
          <a:p>
            <a:endParaRPr lang="en-US" sz="2000" dirty="0"/>
          </a:p>
          <a:p>
            <a:r>
              <a:rPr lang="en-US" sz="2000" dirty="0"/>
              <a:t>E.g Philadelphia (Ph) chromosome in chronic myeloid leukemia, consisting of a balanced reciprocal translocation between chromosomes 9 and 22.</a:t>
            </a:r>
            <a:endParaRPr lang="en-US" dirty="0"/>
          </a:p>
        </p:txBody>
      </p:sp>
      <p:pic>
        <p:nvPicPr>
          <p:cNvPr id="4" name="Picture 3"/>
          <p:cNvPicPr>
            <a:picLocks noChangeAspect="1"/>
          </p:cNvPicPr>
          <p:nvPr/>
        </p:nvPicPr>
        <p:blipFill rotWithShape="1">
          <a:blip r:embed="rId2"/>
          <a:srcRect l="19167" t="33704" r="51667" b="27778"/>
          <a:stretch/>
        </p:blipFill>
        <p:spPr>
          <a:xfrm>
            <a:off x="2286000" y="2895600"/>
            <a:ext cx="4410912" cy="3276677"/>
          </a:xfrm>
          <a:prstGeom prst="rect">
            <a:avLst/>
          </a:prstGeom>
        </p:spPr>
      </p:pic>
      <p:sp>
        <p:nvSpPr>
          <p:cNvPr id="5" name="Rectangle 4"/>
          <p:cNvSpPr/>
          <p:nvPr/>
        </p:nvSpPr>
        <p:spPr>
          <a:xfrm>
            <a:off x="2971800" y="6289286"/>
            <a:ext cx="2912977" cy="369332"/>
          </a:xfrm>
          <a:prstGeom prst="rect">
            <a:avLst/>
          </a:prstGeom>
        </p:spPr>
        <p:txBody>
          <a:bodyPr wrap="none">
            <a:spAutoFit/>
          </a:bodyPr>
          <a:lstStyle/>
          <a:p>
            <a:r>
              <a:rPr lang="en-US" dirty="0"/>
              <a:t>chronic myeloid leukemia</a:t>
            </a:r>
          </a:p>
        </p:txBody>
      </p:sp>
    </p:spTree>
    <p:extLst>
      <p:ext uri="{BB962C8B-B14F-4D97-AF65-F5344CB8AC3E}">
        <p14:creationId xmlns:p14="http://schemas.microsoft.com/office/powerpoint/2010/main" val="377591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Deletions</a:t>
            </a:r>
          </a:p>
        </p:txBody>
      </p:sp>
      <p:sp>
        <p:nvSpPr>
          <p:cNvPr id="3" name="Content Placeholder 2"/>
          <p:cNvSpPr>
            <a:spLocks noGrp="1"/>
          </p:cNvSpPr>
          <p:nvPr>
            <p:ph idx="1"/>
          </p:nvPr>
        </p:nvSpPr>
        <p:spPr/>
        <p:txBody>
          <a:bodyPr/>
          <a:lstStyle/>
          <a:p>
            <a:r>
              <a:rPr lang="en-US" dirty="0"/>
              <a:t>Deletion of specific regions of chromosomes may result in the loss of particular tumor suppressor genes.</a:t>
            </a:r>
          </a:p>
          <a:p>
            <a:endParaRPr lang="en-US" dirty="0"/>
          </a:p>
          <a:p>
            <a:r>
              <a:rPr lang="en-US" dirty="0"/>
              <a:t>Examples:</a:t>
            </a:r>
          </a:p>
          <a:p>
            <a:endParaRPr lang="en-US" dirty="0"/>
          </a:p>
          <a:p>
            <a:pPr>
              <a:buFont typeface="Arial" panose="020B0604020202020204" pitchFamily="34" charset="0"/>
              <a:buChar char="•"/>
            </a:pPr>
            <a:r>
              <a:rPr lang="en-US" sz="2000" dirty="0"/>
              <a:t>deletions involving 13q14, the site of the RB gene, are associated with retinoblastoma.</a:t>
            </a:r>
          </a:p>
          <a:p>
            <a:pPr>
              <a:buFont typeface="Arial" panose="020B0604020202020204" pitchFamily="34" charset="0"/>
              <a:buChar char="•"/>
            </a:pPr>
            <a:r>
              <a:rPr lang="en-US" sz="2000" dirty="0"/>
              <a:t>deletion of 17p is associated with loss of TP53, arguably the most important tumor suppressor gene.</a:t>
            </a:r>
          </a:p>
        </p:txBody>
      </p:sp>
    </p:spTree>
    <p:extLst>
      <p:ext uri="{BB962C8B-B14F-4D97-AF65-F5344CB8AC3E}">
        <p14:creationId xmlns:p14="http://schemas.microsoft.com/office/powerpoint/2010/main" val="3281737242"/>
      </p:ext>
    </p:extLst>
  </p:cSld>
  <p:clrMapOvr>
    <a:masterClrMapping/>
  </p:clrMapOvr>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مستند" ma:contentTypeID="0x01010028124A2AB109B04D9394872AA5C4638C" ma:contentTypeVersion="10" ma:contentTypeDescription="إنشاء مستند جديد." ma:contentTypeScope="" ma:versionID="e4fb4acc261fc67c738c495fa6a185dc">
  <xsd:schema xmlns:xsd="http://www.w3.org/2001/XMLSchema" xmlns:xs="http://www.w3.org/2001/XMLSchema" xmlns:p="http://schemas.microsoft.com/office/2006/metadata/properties" xmlns:ns2="513c409d-95b3-4324-b1e7-64465f9ef705" xmlns:ns3="4e5e1d9c-8200-4f72-9ecf-f64799bd78a7" targetNamespace="http://schemas.microsoft.com/office/2006/metadata/properties" ma:root="true" ma:fieldsID="54a05ab7966c8a2e8686b24c672c9821" ns2:_="" ns3:_="">
    <xsd:import namespace="513c409d-95b3-4324-b1e7-64465f9ef705"/>
    <xsd:import namespace="4e5e1d9c-8200-4f72-9ecf-f64799bd78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c409d-95b3-4324-b1e7-64465f9ef7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5e1d9c-8200-4f72-9ecf-f64799bd78a7" elementFormDefault="qualified">
    <xsd:import namespace="http://schemas.microsoft.com/office/2006/documentManagement/types"/>
    <xsd:import namespace="http://schemas.microsoft.com/office/infopath/2007/PartnerControls"/>
    <xsd:element name="SharedWithUsers" ma:index="16" nillable="true" ma:displayName="تمت مشاركته مع"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مشتركة مع تفاصيل"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2D3A11-9649-4473-AF30-941F94476D68}">
  <ds:schemaRefs>
    <ds:schemaRef ds:uri="http://schemas.microsoft.com/sharepoint/v3/contenttype/forms"/>
  </ds:schemaRefs>
</ds:datastoreItem>
</file>

<file path=customXml/itemProps2.xml><?xml version="1.0" encoding="utf-8"?>
<ds:datastoreItem xmlns:ds="http://schemas.openxmlformats.org/officeDocument/2006/customXml" ds:itemID="{DE252C5A-E56F-4707-918E-1C39F0A6536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0FCD0E7-B382-4A20-9DBF-3955CB1F90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c409d-95b3-4324-b1e7-64465f9ef705"/>
    <ds:schemaRef ds:uri="4e5e1d9c-8200-4f72-9ecf-f64799bd78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Wisp</Template>
  <TotalTime>374</TotalTime>
  <Words>1238</Words>
  <Application>Microsoft Office PowerPoint</Application>
  <PresentationFormat>On-screen Show (4:3)</PresentationFormat>
  <Paragraphs>121</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Wisp</vt:lpstr>
      <vt:lpstr>Neoplasia 3</vt:lpstr>
      <vt:lpstr>PowerPoint Presentation</vt:lpstr>
      <vt:lpstr>Driver and Passenger Mutations</vt:lpstr>
      <vt:lpstr>1.Point Mutations</vt:lpstr>
      <vt:lpstr>PowerPoint Presentation</vt:lpstr>
      <vt:lpstr>2.Gene Rearrangements</vt:lpstr>
      <vt:lpstr>These rearrangements can activate proto-oncogenes in two ways:</vt:lpstr>
      <vt:lpstr>PowerPoint Presentation</vt:lpstr>
      <vt:lpstr>3. Deletions</vt:lpstr>
      <vt:lpstr>4. Gene Amplifications</vt:lpstr>
      <vt:lpstr>PowerPoint Presentation</vt:lpstr>
      <vt:lpstr>5. Aneuploidy </vt:lpstr>
      <vt:lpstr>CARCINOGENESIS:A MULTISTEP PROCESS</vt:lpstr>
      <vt:lpstr>PowerPoint Presentation</vt:lpstr>
      <vt:lpstr>PowerPoint Presentation</vt:lpstr>
      <vt:lpstr>PowerPoint Presentation</vt:lpstr>
      <vt:lpstr>HALLMARKS OF CANCER</vt:lpstr>
      <vt:lpstr>PowerPoint Presentation</vt:lpstr>
      <vt:lpstr>PowerPoint Presentation</vt:lpstr>
      <vt:lpstr>PowerPoint Presentation</vt:lpstr>
      <vt:lpstr>Each one of the listed steps is susceptible to corruption in cancer cells.</vt:lpstr>
      <vt:lpstr>PowerPoint Presentation</vt:lpstr>
      <vt:lpstr>2. Insensitivity to Growth Inhibitory Signals: Tumor Suppressor Genes</vt:lpstr>
      <vt:lpstr>PowerPoint Presentation</vt:lpstr>
      <vt:lpstr>PowerPoint Presentation</vt:lpstr>
      <vt:lpstr>PowerPoint Presentation</vt:lpstr>
      <vt:lpstr>function of the RB</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Neoplasia 3</dc:title>
  <dc:creator>Admin</dc:creator>
  <cp:lastModifiedBy>Admin</cp:lastModifiedBy>
  <cp:revision>30</cp:revision>
  <dcterms:created xsi:type="dcterms:W3CDTF">2021-12-20T18:06:49Z</dcterms:created>
  <dcterms:modified xsi:type="dcterms:W3CDTF">2021-12-27T06:38:36Z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0x01010028124A2AB109B04D9394872AA5C4638C</vt:lpwstr>
  </property>
</Properties>
</file>