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345" r:id="rId5"/>
    <p:sldId id="279" r:id="rId6"/>
    <p:sldId id="278" r:id="rId7"/>
    <p:sldId id="281" r:id="rId8"/>
    <p:sldId id="280" r:id="rId9"/>
    <p:sldId id="282" r:id="rId10"/>
    <p:sldId id="283" r:id="rId11"/>
    <p:sldId id="284" r:id="rId12"/>
    <p:sldId id="285" r:id="rId13"/>
    <p:sldId id="337" r:id="rId14"/>
    <p:sldId id="338" r:id="rId15"/>
    <p:sldId id="339" r:id="rId16"/>
    <p:sldId id="340" r:id="rId17"/>
    <p:sldId id="341" r:id="rId18"/>
    <p:sldId id="342" r:id="rId19"/>
    <p:sldId id="343" r:id="rId20"/>
    <p:sldId id="344" r:id="rId21"/>
    <p:sldId id="274" r:id="rId22"/>
    <p:sldId id="275" r:id="rId23"/>
    <p:sldId id="276" r:id="rId24"/>
    <p:sldId id="262" r:id="rId25"/>
    <p:sldId id="336" r:id="rId26"/>
    <p:sldId id="263" r:id="rId27"/>
    <p:sldId id="264" r:id="rId28"/>
    <p:sldId id="265" r:id="rId29"/>
    <p:sldId id="266" r:id="rId30"/>
    <p:sldId id="267" r:id="rId31"/>
    <p:sldId id="268" r:id="rId32"/>
    <p:sldId id="269" r:id="rId33"/>
    <p:sldId id="257" r:id="rId34"/>
    <p:sldId id="259" r:id="rId35"/>
    <p:sldId id="258" r:id="rId36"/>
    <p:sldId id="261" r:id="rId37"/>
    <p:sldId id="270" r:id="rId38"/>
    <p:sldId id="271" r:id="rId39"/>
    <p:sldId id="272" r:id="rId40"/>
    <p:sldId id="273" r:id="rId41"/>
    <p:sldId id="299" r:id="rId42"/>
    <p:sldId id="300" r:id="rId43"/>
    <p:sldId id="301" r:id="rId44"/>
    <p:sldId id="302" r:id="rId45"/>
    <p:sldId id="303" r:id="rId46"/>
    <p:sldId id="304" r:id="rId47"/>
    <p:sldId id="309" r:id="rId48"/>
    <p:sldId id="305" r:id="rId49"/>
    <p:sldId id="306" r:id="rId50"/>
    <p:sldId id="310" r:id="rId51"/>
    <p:sldId id="311" r:id="rId52"/>
    <p:sldId id="334" r:id="rId53"/>
    <p:sldId id="335" r:id="rId54"/>
    <p:sldId id="321" r:id="rId55"/>
    <p:sldId id="322" r:id="rId56"/>
    <p:sldId id="323" r:id="rId57"/>
    <p:sldId id="325" r:id="rId58"/>
    <p:sldId id="32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BAA70-2E42-4C56-B8B3-DAA9A4500C70}" v="225" dt="2022-10-18T13:34:11.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7T15:50:16.9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0,'970'0,"-948"0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7T15:50:18.5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1,'1965'0,"-1942"0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7T15:50:20.0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0,'1493'0,"-1470"0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A31E2-4EDF-45BB-ACB4-498D344DFEFA}"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2A52C-90B3-49C2-B200-FBF369BA721F}" type="slidenum">
              <a:rPr lang="en-US" smtClean="0"/>
              <a:t>‹#›</a:t>
            </a:fld>
            <a:endParaRPr lang="en-US"/>
          </a:p>
        </p:txBody>
      </p:sp>
    </p:spTree>
    <p:extLst>
      <p:ext uri="{BB962C8B-B14F-4D97-AF65-F5344CB8AC3E}">
        <p14:creationId xmlns:p14="http://schemas.microsoft.com/office/powerpoint/2010/main" val="238115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a:p>
        </p:txBody>
      </p:sp>
      <p:sp>
        <p:nvSpPr>
          <p:cNvPr id="4" name="Slide Number Placeholder 3"/>
          <p:cNvSpPr>
            <a:spLocks noGrp="1"/>
          </p:cNvSpPr>
          <p:nvPr>
            <p:ph type="sldNum" sz="quarter" idx="10"/>
          </p:nvPr>
        </p:nvSpPr>
        <p:spPr/>
        <p:txBody>
          <a:bodyPr/>
          <a:lstStyle/>
          <a:p>
            <a:fld id="{95598DE2-996B-4A95-B168-1A1C9E95BE7F}" type="slidenum">
              <a:rPr lang="ar-JO" smtClean="0"/>
              <a:t>20</a:t>
            </a:fld>
            <a:endParaRPr lang="ar-JO"/>
          </a:p>
        </p:txBody>
      </p:sp>
    </p:spTree>
    <p:extLst>
      <p:ext uri="{BB962C8B-B14F-4D97-AF65-F5344CB8AC3E}">
        <p14:creationId xmlns:p14="http://schemas.microsoft.com/office/powerpoint/2010/main" val="422031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Ues</a:t>
            </a:r>
            <a:r>
              <a:rPr lang="en-US" dirty="0"/>
              <a:t>+ les </a:t>
            </a:r>
          </a:p>
          <a:p>
            <a:r>
              <a:rPr lang="en-US" dirty="0"/>
              <a:t>Les under control of myenteric and </a:t>
            </a:r>
            <a:r>
              <a:rPr lang="en-US" dirty="0" err="1"/>
              <a:t>cns</a:t>
            </a:r>
            <a:r>
              <a:rPr lang="en-US" dirty="0"/>
              <a:t> by </a:t>
            </a:r>
            <a:r>
              <a:rPr lang="en-US" dirty="0" err="1"/>
              <a:t>vagus</a:t>
            </a:r>
            <a:r>
              <a:rPr lang="en-US" dirty="0"/>
              <a:t> sympathetic (</a:t>
            </a:r>
            <a:r>
              <a:rPr lang="en-US" dirty="0" err="1"/>
              <a:t>excitatotory</a:t>
            </a:r>
            <a:r>
              <a:rPr lang="en-US" dirty="0"/>
              <a:t>)</a:t>
            </a:r>
          </a:p>
          <a:p>
            <a:r>
              <a:rPr lang="en-US" dirty="0"/>
              <a:t>Myenteric plexus has inhibitory cells (</a:t>
            </a:r>
            <a:r>
              <a:rPr lang="en-US" dirty="0" err="1"/>
              <a:t>vip</a:t>
            </a:r>
            <a:r>
              <a:rPr lang="en-US" dirty="0"/>
              <a:t> and no) and excitatory ( ach)</a:t>
            </a:r>
          </a:p>
          <a:p>
            <a:r>
              <a:rPr lang="en-US" dirty="0"/>
              <a:t>Myenteric plexus controls tone of les, </a:t>
            </a:r>
          </a:p>
        </p:txBody>
      </p:sp>
      <p:sp>
        <p:nvSpPr>
          <p:cNvPr id="4" name="Slide Number Placeholder 3"/>
          <p:cNvSpPr>
            <a:spLocks noGrp="1"/>
          </p:cNvSpPr>
          <p:nvPr>
            <p:ph type="sldNum" sz="quarter" idx="5"/>
          </p:nvPr>
        </p:nvSpPr>
        <p:spPr/>
        <p:txBody>
          <a:bodyPr/>
          <a:lstStyle/>
          <a:p>
            <a:fld id="{FC52A52C-90B3-49C2-B200-FBF369BA721F}" type="slidenum">
              <a:rPr lang="en-US" smtClean="0"/>
              <a:t>21</a:t>
            </a:fld>
            <a:endParaRPr lang="en-US"/>
          </a:p>
        </p:txBody>
      </p:sp>
    </p:spTree>
    <p:extLst>
      <p:ext uri="{BB962C8B-B14F-4D97-AF65-F5344CB8AC3E}">
        <p14:creationId xmlns:p14="http://schemas.microsoft.com/office/powerpoint/2010/main" val="185930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2A52C-90B3-49C2-B200-FBF369BA721F}" type="slidenum">
              <a:rPr lang="en-US" smtClean="0"/>
              <a:t>27</a:t>
            </a:fld>
            <a:endParaRPr lang="en-US"/>
          </a:p>
        </p:txBody>
      </p:sp>
    </p:spTree>
    <p:extLst>
      <p:ext uri="{BB962C8B-B14F-4D97-AF65-F5344CB8AC3E}">
        <p14:creationId xmlns:p14="http://schemas.microsoft.com/office/powerpoint/2010/main" val="35457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2A52C-90B3-49C2-B200-FBF369BA721F}" type="slidenum">
              <a:rPr lang="en-US" smtClean="0"/>
              <a:t>39</a:t>
            </a:fld>
            <a:endParaRPr lang="en-US"/>
          </a:p>
        </p:txBody>
      </p:sp>
    </p:spTree>
    <p:extLst>
      <p:ext uri="{BB962C8B-B14F-4D97-AF65-F5344CB8AC3E}">
        <p14:creationId xmlns:p14="http://schemas.microsoft.com/office/powerpoint/2010/main" val="99799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CT findings: </a:t>
            </a:r>
            <a:r>
              <a:rPr lang="en-US" sz="1200" dirty="0">
                <a:solidFill>
                  <a:schemeClr val="tx1">
                    <a:lumMod val="85000"/>
                    <a:lumOff val="15000"/>
                  </a:schemeClr>
                </a:solidFill>
              </a:rPr>
              <a:t>The most common sites of esophageal cancer metastases are lung, liver, and peritoneal surfaces, including the </a:t>
            </a:r>
            <a:r>
              <a:rPr lang="en-US" sz="1200" dirty="0" err="1">
                <a:solidFill>
                  <a:schemeClr val="tx1">
                    <a:lumMod val="85000"/>
                    <a:lumOff val="15000"/>
                  </a:schemeClr>
                </a:solidFill>
              </a:rPr>
              <a:t>omentum</a:t>
            </a:r>
            <a:r>
              <a:rPr lang="en-US" sz="1200" dirty="0">
                <a:solidFill>
                  <a:schemeClr val="tx1">
                    <a:lumMod val="85000"/>
                    <a:lumOff val="15000"/>
                  </a:schemeClr>
                </a:solidFill>
              </a:rPr>
              <a:t> and small bowel mesentery</a:t>
            </a:r>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PET findings:</a:t>
            </a:r>
            <a:r>
              <a:rPr lang="en-US" sz="1200" b="1" dirty="0">
                <a:solidFill>
                  <a:schemeClr val="tx1">
                    <a:lumMod val="85000"/>
                    <a:lumOff val="15000"/>
                  </a:schemeClr>
                </a:solidFill>
              </a:rPr>
              <a:t> </a:t>
            </a:r>
            <a:r>
              <a:rPr lang="en-US" sz="1200" dirty="0">
                <a:solidFill>
                  <a:schemeClr val="tx1">
                    <a:lumMod val="85000"/>
                    <a:lumOff val="15000"/>
                  </a:schemeClr>
                </a:solidFill>
              </a:rPr>
              <a:t>scanning may be able to tell whether the masses are metabolically active (likely to be cancer) or not</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rPr>
              <a:t>Scope findings: for staging regional nodes</a:t>
            </a:r>
            <a:endParaRPr lang="ar-SA" sz="1200" dirty="0">
              <a:solidFill>
                <a:schemeClr val="tx1">
                  <a:lumMod val="85000"/>
                  <a:lumOff val="15000"/>
                </a:schemeClr>
              </a:solidFill>
            </a:endParaRPr>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200" dirty="0">
              <a:solidFill>
                <a:schemeClr val="tx1">
                  <a:lumMod val="85000"/>
                  <a:lumOff val="15000"/>
                </a:schemeClr>
              </a:solidFill>
            </a:endParaRPr>
          </a:p>
          <a:p>
            <a:pPr algn="l"/>
            <a:endParaRPr lang="en-US" dirty="0"/>
          </a:p>
        </p:txBody>
      </p:sp>
      <p:sp>
        <p:nvSpPr>
          <p:cNvPr id="4" name="Slide Number Placeholder 3"/>
          <p:cNvSpPr>
            <a:spLocks noGrp="1"/>
          </p:cNvSpPr>
          <p:nvPr>
            <p:ph type="sldNum" sz="quarter" idx="5"/>
          </p:nvPr>
        </p:nvSpPr>
        <p:spPr/>
        <p:txBody>
          <a:bodyPr/>
          <a:lstStyle/>
          <a:p>
            <a:fld id="{95598DE2-996B-4A95-B168-1A1C9E95BE7F}" type="slidenum">
              <a:rPr lang="ar-JO" smtClean="0"/>
              <a:t>54</a:t>
            </a:fld>
            <a:endParaRPr lang="ar-JO"/>
          </a:p>
        </p:txBody>
      </p:sp>
    </p:spTree>
    <p:extLst>
      <p:ext uri="{BB962C8B-B14F-4D97-AF65-F5344CB8AC3E}">
        <p14:creationId xmlns:p14="http://schemas.microsoft.com/office/powerpoint/2010/main" val="327464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66B8-C76F-0837-FBCA-8F6D2D4D38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51149B-4607-D824-0B77-64CCA09DEC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F07639-9325-7469-2251-B1906707D324}"/>
              </a:ext>
            </a:extLst>
          </p:cNvPr>
          <p:cNvSpPr>
            <a:spLocks noGrp="1"/>
          </p:cNvSpPr>
          <p:nvPr>
            <p:ph type="dt" sz="half" idx="10"/>
          </p:nvPr>
        </p:nvSpPr>
        <p:spPr/>
        <p:txBody>
          <a:bodyPr/>
          <a:lstStyle/>
          <a:p>
            <a:fld id="{207C70C5-0061-44E2-A361-2266CDD8BBD0}" type="datetimeFigureOut">
              <a:rPr lang="en-US" smtClean="0"/>
              <a:t>10/18/2022</a:t>
            </a:fld>
            <a:endParaRPr lang="en-US"/>
          </a:p>
        </p:txBody>
      </p:sp>
      <p:sp>
        <p:nvSpPr>
          <p:cNvPr id="5" name="Footer Placeholder 4">
            <a:extLst>
              <a:ext uri="{FF2B5EF4-FFF2-40B4-BE49-F238E27FC236}">
                <a16:creationId xmlns:a16="http://schemas.microsoft.com/office/drawing/2014/main" id="{FC5E1270-16ED-5399-C17E-9E96CCCC8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B4354-C5E5-48F5-14A6-D55A493027AB}"/>
              </a:ext>
            </a:extLst>
          </p:cNvPr>
          <p:cNvSpPr>
            <a:spLocks noGrp="1"/>
          </p:cNvSpPr>
          <p:nvPr>
            <p:ph type="sldNum" sz="quarter" idx="12"/>
          </p:nvPr>
        </p:nvSpPr>
        <p:spPr/>
        <p:txBody>
          <a:bodyPr/>
          <a:lstStyle/>
          <a:p>
            <a:fld id="{25F24662-DFAA-4A86-9CCC-EF5AAEB93B2F}" type="slidenum">
              <a:rPr lang="en-US" smtClean="0"/>
              <a:t>‹#›</a:t>
            </a:fld>
            <a:endParaRPr lang="en-US"/>
          </a:p>
        </p:txBody>
      </p:sp>
    </p:spTree>
    <p:extLst>
      <p:ext uri="{BB962C8B-B14F-4D97-AF65-F5344CB8AC3E}">
        <p14:creationId xmlns:p14="http://schemas.microsoft.com/office/powerpoint/2010/main" val="408760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1B1C-7EAD-7E58-1BF8-F4766CBB10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7E08F8-A359-5AA0-8F17-278CF59F35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3312A-4ECA-D6F4-9EB1-34BE7E782979}"/>
              </a:ext>
            </a:extLst>
          </p:cNvPr>
          <p:cNvSpPr>
            <a:spLocks noGrp="1"/>
          </p:cNvSpPr>
          <p:nvPr>
            <p:ph type="dt" sz="half" idx="10"/>
          </p:nvPr>
        </p:nvSpPr>
        <p:spPr/>
        <p:txBody>
          <a:bodyPr/>
          <a:lstStyle/>
          <a:p>
            <a:fld id="{207C70C5-0061-44E2-A361-2266CDD8BBD0}" type="datetimeFigureOut">
              <a:rPr lang="en-US" smtClean="0"/>
              <a:t>10/18/2022</a:t>
            </a:fld>
            <a:endParaRPr lang="en-US"/>
          </a:p>
        </p:txBody>
      </p:sp>
      <p:sp>
        <p:nvSpPr>
          <p:cNvPr id="5" name="Footer Placeholder 4">
            <a:extLst>
              <a:ext uri="{FF2B5EF4-FFF2-40B4-BE49-F238E27FC236}">
                <a16:creationId xmlns:a16="http://schemas.microsoft.com/office/drawing/2014/main" id="{C0AB4658-08F8-56CB-F7C3-544528702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DB820-E8EB-F385-B13E-AF29BE3CFF6A}"/>
              </a:ext>
            </a:extLst>
          </p:cNvPr>
          <p:cNvSpPr>
            <a:spLocks noGrp="1"/>
          </p:cNvSpPr>
          <p:nvPr>
            <p:ph type="sldNum" sz="quarter" idx="12"/>
          </p:nvPr>
        </p:nvSpPr>
        <p:spPr/>
        <p:txBody>
          <a:bodyPr/>
          <a:lstStyle/>
          <a:p>
            <a:fld id="{25F24662-DFAA-4A86-9CCC-EF5AAEB93B2F}" type="slidenum">
              <a:rPr lang="en-US" smtClean="0"/>
              <a:t>‹#›</a:t>
            </a:fld>
            <a:endParaRPr lang="en-US"/>
          </a:p>
        </p:txBody>
      </p:sp>
    </p:spTree>
    <p:extLst>
      <p:ext uri="{BB962C8B-B14F-4D97-AF65-F5344CB8AC3E}">
        <p14:creationId xmlns:p14="http://schemas.microsoft.com/office/powerpoint/2010/main" val="786546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99E8A7-C9CF-F466-9D45-5B212AABAE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C08AFF-D2C3-C6F2-668E-AE111B7084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A6D49-8D25-5442-8A0A-9565EA84D45F}"/>
              </a:ext>
            </a:extLst>
          </p:cNvPr>
          <p:cNvSpPr>
            <a:spLocks noGrp="1"/>
          </p:cNvSpPr>
          <p:nvPr>
            <p:ph type="dt" sz="half" idx="10"/>
          </p:nvPr>
        </p:nvSpPr>
        <p:spPr/>
        <p:txBody>
          <a:bodyPr/>
          <a:lstStyle/>
          <a:p>
            <a:fld id="{207C70C5-0061-44E2-A361-2266CDD8BBD0}" type="datetimeFigureOut">
              <a:rPr lang="en-US" smtClean="0"/>
              <a:t>10/18/2022</a:t>
            </a:fld>
            <a:endParaRPr lang="en-US"/>
          </a:p>
        </p:txBody>
      </p:sp>
      <p:sp>
        <p:nvSpPr>
          <p:cNvPr id="5" name="Footer Placeholder 4">
            <a:extLst>
              <a:ext uri="{FF2B5EF4-FFF2-40B4-BE49-F238E27FC236}">
                <a16:creationId xmlns:a16="http://schemas.microsoft.com/office/drawing/2014/main" id="{7DB986FB-EBBC-F6E4-F4C2-89F0885E8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83D6-C364-040D-59D9-4E58577B82CC}"/>
              </a:ext>
            </a:extLst>
          </p:cNvPr>
          <p:cNvSpPr>
            <a:spLocks noGrp="1"/>
          </p:cNvSpPr>
          <p:nvPr>
            <p:ph type="sldNum" sz="quarter" idx="12"/>
          </p:nvPr>
        </p:nvSpPr>
        <p:spPr/>
        <p:txBody>
          <a:bodyPr/>
          <a:lstStyle/>
          <a:p>
            <a:fld id="{25F24662-DFAA-4A86-9CCC-EF5AAEB93B2F}" type="slidenum">
              <a:rPr lang="en-US" smtClean="0"/>
              <a:t>‹#›</a:t>
            </a:fld>
            <a:endParaRPr lang="en-US"/>
          </a:p>
        </p:txBody>
      </p:sp>
    </p:spTree>
    <p:extLst>
      <p:ext uri="{BB962C8B-B14F-4D97-AF65-F5344CB8AC3E}">
        <p14:creationId xmlns:p14="http://schemas.microsoft.com/office/powerpoint/2010/main" val="44436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CCF1-60E1-3644-EA3C-A4DBAE0646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0EAA97-C038-5E9D-7A6C-50EEE4C1F1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7D18A-757D-244C-F248-B7B93560E707}"/>
              </a:ext>
            </a:extLst>
          </p:cNvPr>
          <p:cNvSpPr>
            <a:spLocks noGrp="1"/>
          </p:cNvSpPr>
          <p:nvPr>
            <p:ph type="dt" sz="half" idx="10"/>
          </p:nvPr>
        </p:nvSpPr>
        <p:spPr/>
        <p:txBody>
          <a:bodyPr/>
          <a:lstStyle/>
          <a:p>
            <a:fld id="{207C70C5-0061-44E2-A361-2266CDD8BBD0}" type="datetimeFigureOut">
              <a:rPr lang="en-US" smtClean="0"/>
              <a:t>10/18/2022</a:t>
            </a:fld>
            <a:endParaRPr lang="en-US"/>
          </a:p>
        </p:txBody>
      </p:sp>
      <p:sp>
        <p:nvSpPr>
          <p:cNvPr id="5" name="Footer Placeholder 4">
            <a:extLst>
              <a:ext uri="{FF2B5EF4-FFF2-40B4-BE49-F238E27FC236}">
                <a16:creationId xmlns:a16="http://schemas.microsoft.com/office/drawing/2014/main" id="{65C139E8-19A1-FBF8-1144-B9103253B9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B265F-440B-D677-B842-67A9416682AB}"/>
              </a:ext>
            </a:extLst>
          </p:cNvPr>
          <p:cNvSpPr>
            <a:spLocks noGrp="1"/>
          </p:cNvSpPr>
          <p:nvPr>
            <p:ph type="sldNum" sz="quarter" idx="12"/>
          </p:nvPr>
        </p:nvSpPr>
        <p:spPr/>
        <p:txBody>
          <a:bodyPr/>
          <a:lstStyle/>
          <a:p>
            <a:fld id="{25F24662-DFAA-4A86-9CCC-EF5AAEB93B2F}" type="slidenum">
              <a:rPr lang="en-US" smtClean="0"/>
              <a:t>‹#›</a:t>
            </a:fld>
            <a:endParaRPr lang="en-US"/>
          </a:p>
        </p:txBody>
      </p:sp>
    </p:spTree>
    <p:extLst>
      <p:ext uri="{BB962C8B-B14F-4D97-AF65-F5344CB8AC3E}">
        <p14:creationId xmlns:p14="http://schemas.microsoft.com/office/powerpoint/2010/main" val="92405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20A3-E7BA-925F-907C-3B509104FB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7B4249-F63A-F7A0-E23E-79EC75E58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B96E8-257C-7708-E03E-AEA5B4EE848E}"/>
              </a:ext>
            </a:extLst>
          </p:cNvPr>
          <p:cNvSpPr>
            <a:spLocks noGrp="1"/>
          </p:cNvSpPr>
          <p:nvPr>
            <p:ph type="dt" sz="half" idx="10"/>
          </p:nvPr>
        </p:nvSpPr>
        <p:spPr/>
        <p:txBody>
          <a:bodyPr/>
          <a:lstStyle/>
          <a:p>
            <a:fld id="{207C70C5-0061-44E2-A361-2266CDD8BBD0}" type="datetimeFigureOut">
              <a:rPr lang="en-US" smtClean="0"/>
              <a:t>10/18/2022</a:t>
            </a:fld>
            <a:endParaRPr lang="en-US"/>
          </a:p>
        </p:txBody>
      </p:sp>
      <p:sp>
        <p:nvSpPr>
          <p:cNvPr id="5" name="Footer Placeholder 4">
            <a:extLst>
              <a:ext uri="{FF2B5EF4-FFF2-40B4-BE49-F238E27FC236}">
                <a16:creationId xmlns:a16="http://schemas.microsoft.com/office/drawing/2014/main" id="{D1C5C14A-5524-6CF0-102E-42FF089D3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405E6-D91E-21E5-357E-4DB23F729536}"/>
              </a:ext>
            </a:extLst>
          </p:cNvPr>
          <p:cNvSpPr>
            <a:spLocks noGrp="1"/>
          </p:cNvSpPr>
          <p:nvPr>
            <p:ph type="sldNum" sz="quarter" idx="12"/>
          </p:nvPr>
        </p:nvSpPr>
        <p:spPr/>
        <p:txBody>
          <a:bodyPr/>
          <a:lstStyle/>
          <a:p>
            <a:fld id="{25F24662-DFAA-4A86-9CCC-EF5AAEB93B2F}" type="slidenum">
              <a:rPr lang="en-US" smtClean="0"/>
              <a:t>‹#›</a:t>
            </a:fld>
            <a:endParaRPr lang="en-US"/>
          </a:p>
        </p:txBody>
      </p:sp>
    </p:spTree>
    <p:extLst>
      <p:ext uri="{BB962C8B-B14F-4D97-AF65-F5344CB8AC3E}">
        <p14:creationId xmlns:p14="http://schemas.microsoft.com/office/powerpoint/2010/main" val="387547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2640-CAC9-B880-9ACA-24FEE1037D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466418-9A48-3AA2-7F79-927588D761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65EDD6-BE5C-DDE9-BE6B-1A9A845A62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AA1549-58CD-F840-3271-295A18A6751C}"/>
              </a:ext>
            </a:extLst>
          </p:cNvPr>
          <p:cNvSpPr>
            <a:spLocks noGrp="1"/>
          </p:cNvSpPr>
          <p:nvPr>
            <p:ph type="dt" sz="half" idx="10"/>
          </p:nvPr>
        </p:nvSpPr>
        <p:spPr/>
        <p:txBody>
          <a:bodyPr/>
          <a:lstStyle/>
          <a:p>
            <a:fld id="{207C70C5-0061-44E2-A361-2266CDD8BBD0}" type="datetimeFigureOut">
              <a:rPr lang="en-US" smtClean="0"/>
              <a:t>10/18/2022</a:t>
            </a:fld>
            <a:endParaRPr lang="en-US"/>
          </a:p>
        </p:txBody>
      </p:sp>
      <p:sp>
        <p:nvSpPr>
          <p:cNvPr id="6" name="Footer Placeholder 5">
            <a:extLst>
              <a:ext uri="{FF2B5EF4-FFF2-40B4-BE49-F238E27FC236}">
                <a16:creationId xmlns:a16="http://schemas.microsoft.com/office/drawing/2014/main" id="{45D2E60C-E2AD-C719-69A6-8D47A4E56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8904F-1CBC-6AF9-9F7F-B5FDCFEBC507}"/>
              </a:ext>
            </a:extLst>
          </p:cNvPr>
          <p:cNvSpPr>
            <a:spLocks noGrp="1"/>
          </p:cNvSpPr>
          <p:nvPr>
            <p:ph type="sldNum" sz="quarter" idx="12"/>
          </p:nvPr>
        </p:nvSpPr>
        <p:spPr/>
        <p:txBody>
          <a:bodyPr/>
          <a:lstStyle/>
          <a:p>
            <a:fld id="{25F24662-DFAA-4A86-9CCC-EF5AAEB93B2F}" type="slidenum">
              <a:rPr lang="en-US" smtClean="0"/>
              <a:t>‹#›</a:t>
            </a:fld>
            <a:endParaRPr lang="en-US"/>
          </a:p>
        </p:txBody>
      </p:sp>
    </p:spTree>
    <p:extLst>
      <p:ext uri="{BB962C8B-B14F-4D97-AF65-F5344CB8AC3E}">
        <p14:creationId xmlns:p14="http://schemas.microsoft.com/office/powerpoint/2010/main" val="204910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265A-C53D-5ADD-156A-31729DC85A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5B2038-C1CC-B7C1-BC1B-B7D286598D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C398B3-256F-8437-44DA-7C5B0D3616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505ECE-38F7-80DE-08A2-FD75AAC46A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38F983-1DB4-C4D4-918F-417FEFFAF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C20F69-4554-2E6F-FCFF-4D18E3FC61EB}"/>
              </a:ext>
            </a:extLst>
          </p:cNvPr>
          <p:cNvSpPr>
            <a:spLocks noGrp="1"/>
          </p:cNvSpPr>
          <p:nvPr>
            <p:ph type="dt" sz="half" idx="10"/>
          </p:nvPr>
        </p:nvSpPr>
        <p:spPr/>
        <p:txBody>
          <a:bodyPr/>
          <a:lstStyle/>
          <a:p>
            <a:fld id="{207C70C5-0061-44E2-A361-2266CDD8BBD0}" type="datetimeFigureOut">
              <a:rPr lang="en-US" smtClean="0"/>
              <a:t>10/18/2022</a:t>
            </a:fld>
            <a:endParaRPr lang="en-US"/>
          </a:p>
        </p:txBody>
      </p:sp>
      <p:sp>
        <p:nvSpPr>
          <p:cNvPr id="8" name="Footer Placeholder 7">
            <a:extLst>
              <a:ext uri="{FF2B5EF4-FFF2-40B4-BE49-F238E27FC236}">
                <a16:creationId xmlns:a16="http://schemas.microsoft.com/office/drawing/2014/main" id="{3B2F41F6-C3BC-0316-F8D5-7365BB6D73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AFE34F-455E-D3CC-997E-CD3687583F05}"/>
              </a:ext>
            </a:extLst>
          </p:cNvPr>
          <p:cNvSpPr>
            <a:spLocks noGrp="1"/>
          </p:cNvSpPr>
          <p:nvPr>
            <p:ph type="sldNum" sz="quarter" idx="12"/>
          </p:nvPr>
        </p:nvSpPr>
        <p:spPr/>
        <p:txBody>
          <a:bodyPr/>
          <a:lstStyle/>
          <a:p>
            <a:fld id="{25F24662-DFAA-4A86-9CCC-EF5AAEB93B2F}" type="slidenum">
              <a:rPr lang="en-US" smtClean="0"/>
              <a:t>‹#›</a:t>
            </a:fld>
            <a:endParaRPr lang="en-US"/>
          </a:p>
        </p:txBody>
      </p:sp>
    </p:spTree>
    <p:extLst>
      <p:ext uri="{BB962C8B-B14F-4D97-AF65-F5344CB8AC3E}">
        <p14:creationId xmlns:p14="http://schemas.microsoft.com/office/powerpoint/2010/main" val="6143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0CE2-1923-CFAE-82CB-CAB1312E77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195800-7933-0D6F-315E-59DAF28032C1}"/>
              </a:ext>
            </a:extLst>
          </p:cNvPr>
          <p:cNvSpPr>
            <a:spLocks noGrp="1"/>
          </p:cNvSpPr>
          <p:nvPr>
            <p:ph type="dt" sz="half" idx="10"/>
          </p:nvPr>
        </p:nvSpPr>
        <p:spPr/>
        <p:txBody>
          <a:bodyPr/>
          <a:lstStyle/>
          <a:p>
            <a:fld id="{207C70C5-0061-44E2-A361-2266CDD8BBD0}" type="datetimeFigureOut">
              <a:rPr lang="en-US" smtClean="0"/>
              <a:t>10/18/2022</a:t>
            </a:fld>
            <a:endParaRPr lang="en-US"/>
          </a:p>
        </p:txBody>
      </p:sp>
      <p:sp>
        <p:nvSpPr>
          <p:cNvPr id="4" name="Footer Placeholder 3">
            <a:extLst>
              <a:ext uri="{FF2B5EF4-FFF2-40B4-BE49-F238E27FC236}">
                <a16:creationId xmlns:a16="http://schemas.microsoft.com/office/drawing/2014/main" id="{80179B30-78F3-DFAF-492C-1064E31E24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05D50A-EEA2-3EB9-5782-6DB751B890C9}"/>
              </a:ext>
            </a:extLst>
          </p:cNvPr>
          <p:cNvSpPr>
            <a:spLocks noGrp="1"/>
          </p:cNvSpPr>
          <p:nvPr>
            <p:ph type="sldNum" sz="quarter" idx="12"/>
          </p:nvPr>
        </p:nvSpPr>
        <p:spPr/>
        <p:txBody>
          <a:bodyPr/>
          <a:lstStyle/>
          <a:p>
            <a:fld id="{25F24662-DFAA-4A86-9CCC-EF5AAEB93B2F}" type="slidenum">
              <a:rPr lang="en-US" smtClean="0"/>
              <a:t>‹#›</a:t>
            </a:fld>
            <a:endParaRPr lang="en-US"/>
          </a:p>
        </p:txBody>
      </p:sp>
    </p:spTree>
    <p:extLst>
      <p:ext uri="{BB962C8B-B14F-4D97-AF65-F5344CB8AC3E}">
        <p14:creationId xmlns:p14="http://schemas.microsoft.com/office/powerpoint/2010/main" val="188491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2A4352-09B4-F533-182D-FCE6D1DCA420}"/>
              </a:ext>
            </a:extLst>
          </p:cNvPr>
          <p:cNvSpPr>
            <a:spLocks noGrp="1"/>
          </p:cNvSpPr>
          <p:nvPr>
            <p:ph type="dt" sz="half" idx="10"/>
          </p:nvPr>
        </p:nvSpPr>
        <p:spPr/>
        <p:txBody>
          <a:bodyPr/>
          <a:lstStyle/>
          <a:p>
            <a:fld id="{207C70C5-0061-44E2-A361-2266CDD8BBD0}" type="datetimeFigureOut">
              <a:rPr lang="en-US" smtClean="0"/>
              <a:t>10/18/2022</a:t>
            </a:fld>
            <a:endParaRPr lang="en-US"/>
          </a:p>
        </p:txBody>
      </p:sp>
      <p:sp>
        <p:nvSpPr>
          <p:cNvPr id="3" name="Footer Placeholder 2">
            <a:extLst>
              <a:ext uri="{FF2B5EF4-FFF2-40B4-BE49-F238E27FC236}">
                <a16:creationId xmlns:a16="http://schemas.microsoft.com/office/drawing/2014/main" id="{3613A139-DF4A-E8BF-8DEB-B7A33EB684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87059F-5F77-4D90-F046-B09A3BA87BE8}"/>
              </a:ext>
            </a:extLst>
          </p:cNvPr>
          <p:cNvSpPr>
            <a:spLocks noGrp="1"/>
          </p:cNvSpPr>
          <p:nvPr>
            <p:ph type="sldNum" sz="quarter" idx="12"/>
          </p:nvPr>
        </p:nvSpPr>
        <p:spPr/>
        <p:txBody>
          <a:bodyPr/>
          <a:lstStyle/>
          <a:p>
            <a:fld id="{25F24662-DFAA-4A86-9CCC-EF5AAEB93B2F}" type="slidenum">
              <a:rPr lang="en-US" smtClean="0"/>
              <a:t>‹#›</a:t>
            </a:fld>
            <a:endParaRPr lang="en-US"/>
          </a:p>
        </p:txBody>
      </p:sp>
    </p:spTree>
    <p:extLst>
      <p:ext uri="{BB962C8B-B14F-4D97-AF65-F5344CB8AC3E}">
        <p14:creationId xmlns:p14="http://schemas.microsoft.com/office/powerpoint/2010/main" val="194264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15BC-EC16-A981-76D4-E0715D801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9D1C88-E962-5F09-1709-53E56860D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0FE340-B408-9351-E6A7-8909C971E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B8DDEE-D09D-13B6-55FB-4D778F4A8D22}"/>
              </a:ext>
            </a:extLst>
          </p:cNvPr>
          <p:cNvSpPr>
            <a:spLocks noGrp="1"/>
          </p:cNvSpPr>
          <p:nvPr>
            <p:ph type="dt" sz="half" idx="10"/>
          </p:nvPr>
        </p:nvSpPr>
        <p:spPr/>
        <p:txBody>
          <a:bodyPr/>
          <a:lstStyle/>
          <a:p>
            <a:fld id="{207C70C5-0061-44E2-A361-2266CDD8BBD0}" type="datetimeFigureOut">
              <a:rPr lang="en-US" smtClean="0"/>
              <a:t>10/18/2022</a:t>
            </a:fld>
            <a:endParaRPr lang="en-US"/>
          </a:p>
        </p:txBody>
      </p:sp>
      <p:sp>
        <p:nvSpPr>
          <p:cNvPr id="6" name="Footer Placeholder 5">
            <a:extLst>
              <a:ext uri="{FF2B5EF4-FFF2-40B4-BE49-F238E27FC236}">
                <a16:creationId xmlns:a16="http://schemas.microsoft.com/office/drawing/2014/main" id="{4F5C563D-6853-D7E8-A8EC-5EEA61D91F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DCA92E-4DA3-B11B-E26C-2E75331D5DC3}"/>
              </a:ext>
            </a:extLst>
          </p:cNvPr>
          <p:cNvSpPr>
            <a:spLocks noGrp="1"/>
          </p:cNvSpPr>
          <p:nvPr>
            <p:ph type="sldNum" sz="quarter" idx="12"/>
          </p:nvPr>
        </p:nvSpPr>
        <p:spPr/>
        <p:txBody>
          <a:bodyPr/>
          <a:lstStyle/>
          <a:p>
            <a:fld id="{25F24662-DFAA-4A86-9CCC-EF5AAEB93B2F}" type="slidenum">
              <a:rPr lang="en-US" smtClean="0"/>
              <a:t>‹#›</a:t>
            </a:fld>
            <a:endParaRPr lang="en-US"/>
          </a:p>
        </p:txBody>
      </p:sp>
    </p:spTree>
    <p:extLst>
      <p:ext uri="{BB962C8B-B14F-4D97-AF65-F5344CB8AC3E}">
        <p14:creationId xmlns:p14="http://schemas.microsoft.com/office/powerpoint/2010/main" val="294321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6852-5A08-6470-57E4-6D90390605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731527-5B0D-023A-16E4-0B1FAC755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9A35D9-9000-3C5C-D9F3-60034B8A5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F50F06-D441-5B44-EDBB-AE004C7E53EF}"/>
              </a:ext>
            </a:extLst>
          </p:cNvPr>
          <p:cNvSpPr>
            <a:spLocks noGrp="1"/>
          </p:cNvSpPr>
          <p:nvPr>
            <p:ph type="dt" sz="half" idx="10"/>
          </p:nvPr>
        </p:nvSpPr>
        <p:spPr/>
        <p:txBody>
          <a:bodyPr/>
          <a:lstStyle/>
          <a:p>
            <a:fld id="{207C70C5-0061-44E2-A361-2266CDD8BBD0}" type="datetimeFigureOut">
              <a:rPr lang="en-US" smtClean="0"/>
              <a:t>10/18/2022</a:t>
            </a:fld>
            <a:endParaRPr lang="en-US"/>
          </a:p>
        </p:txBody>
      </p:sp>
      <p:sp>
        <p:nvSpPr>
          <p:cNvPr id="6" name="Footer Placeholder 5">
            <a:extLst>
              <a:ext uri="{FF2B5EF4-FFF2-40B4-BE49-F238E27FC236}">
                <a16:creationId xmlns:a16="http://schemas.microsoft.com/office/drawing/2014/main" id="{A1464C65-E1EB-D17A-3903-E7843CCEE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E50CD-73C3-48C3-3FE0-2B9DE9254CCA}"/>
              </a:ext>
            </a:extLst>
          </p:cNvPr>
          <p:cNvSpPr>
            <a:spLocks noGrp="1"/>
          </p:cNvSpPr>
          <p:nvPr>
            <p:ph type="sldNum" sz="quarter" idx="12"/>
          </p:nvPr>
        </p:nvSpPr>
        <p:spPr/>
        <p:txBody>
          <a:bodyPr/>
          <a:lstStyle/>
          <a:p>
            <a:fld id="{25F24662-DFAA-4A86-9CCC-EF5AAEB93B2F}" type="slidenum">
              <a:rPr lang="en-US" smtClean="0"/>
              <a:t>‹#›</a:t>
            </a:fld>
            <a:endParaRPr lang="en-US"/>
          </a:p>
        </p:txBody>
      </p:sp>
    </p:spTree>
    <p:extLst>
      <p:ext uri="{BB962C8B-B14F-4D97-AF65-F5344CB8AC3E}">
        <p14:creationId xmlns:p14="http://schemas.microsoft.com/office/powerpoint/2010/main" val="8591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E4F99-A651-4408-3D33-3B1B92825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4967F-27BB-4A9E-D897-CAEB4C8B49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BC695-5FD2-FC53-49BA-6F6488D901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C70C5-0061-44E2-A361-2266CDD8BBD0}" type="datetimeFigureOut">
              <a:rPr lang="en-US" smtClean="0"/>
              <a:t>10/18/2022</a:t>
            </a:fld>
            <a:endParaRPr lang="en-US"/>
          </a:p>
        </p:txBody>
      </p:sp>
      <p:sp>
        <p:nvSpPr>
          <p:cNvPr id="5" name="Footer Placeholder 4">
            <a:extLst>
              <a:ext uri="{FF2B5EF4-FFF2-40B4-BE49-F238E27FC236}">
                <a16:creationId xmlns:a16="http://schemas.microsoft.com/office/drawing/2014/main" id="{F15108DF-D9C2-D59B-F99A-0D4798EFF2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D79A7A-9836-6409-8CF4-08B45395A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24662-DFAA-4A86-9CCC-EF5AAEB93B2F}" type="slidenum">
              <a:rPr lang="en-US" smtClean="0"/>
              <a:t>‹#›</a:t>
            </a:fld>
            <a:endParaRPr lang="en-US"/>
          </a:p>
        </p:txBody>
      </p:sp>
    </p:spTree>
    <p:extLst>
      <p:ext uri="{BB962C8B-B14F-4D97-AF65-F5344CB8AC3E}">
        <p14:creationId xmlns:p14="http://schemas.microsoft.com/office/powerpoint/2010/main" val="3144183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kenhub.com/en/library/anatomy/the-oral-cavity" TargetMode="External"/><Relationship Id="rId2" Type="http://schemas.openxmlformats.org/officeDocument/2006/relationships/hyperlink" Target="https://www.kenhub.com/en/library/anatomy/nasal-cavity"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kenhub.com/en/library/anatomy/esophagus" TargetMode="External"/><Relationship Id="rId4" Type="http://schemas.openxmlformats.org/officeDocument/2006/relationships/hyperlink" Target="https://www.kenhub.com/en/library/anatomy/laryn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2.gif"/><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kenhub.com/en/library/anatomy/the-stomach" TargetMode="External"/><Relationship Id="rId7" Type="http://schemas.openxmlformats.org/officeDocument/2006/relationships/image" Target="../media/image2.jpg"/><Relationship Id="rId2" Type="http://schemas.openxmlformats.org/officeDocument/2006/relationships/hyperlink" Target="https://www.kenhub.com/en/library/anatomy/the-pharynx" TargetMode="External"/><Relationship Id="rId1" Type="http://schemas.openxmlformats.org/officeDocument/2006/relationships/slideLayout" Target="../slideLayouts/slideLayout2.xml"/><Relationship Id="rId6" Type="http://schemas.openxmlformats.org/officeDocument/2006/relationships/hyperlink" Target="https://www.kenhub.com/en/library/anatomy/the-digestive-system" TargetMode="External"/><Relationship Id="rId5" Type="http://schemas.openxmlformats.org/officeDocument/2006/relationships/hyperlink" Target="https://www.kenhub.com/en/library/anatomy/thoracic-vertebrae" TargetMode="External"/><Relationship Id="rId4" Type="http://schemas.openxmlformats.org/officeDocument/2006/relationships/hyperlink" Target="https://www.kenhub.com/en/library/anatomy/diaphrag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osmosis.org/learn/Acid_reducing_medications" TargetMode="External"/><Relationship Id="rId2" Type="http://schemas.openxmlformats.org/officeDocument/2006/relationships/hyperlink" Target="https://www.osmosis.org/learn/Gastroesophageal_reflux_disease_(GERD)"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www.osmosis.org/learn/Proton_pump_inhibitors_(PPIs):_Nursing_Pharmacology"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D52A-27F8-427E-CF8B-EE65854CBF68}"/>
              </a:ext>
            </a:extLst>
          </p:cNvPr>
          <p:cNvSpPr>
            <a:spLocks noGrp="1"/>
          </p:cNvSpPr>
          <p:nvPr>
            <p:ph type="ctrTitle"/>
          </p:nvPr>
        </p:nvSpPr>
        <p:spPr>
          <a:xfrm>
            <a:off x="807562" y="1018094"/>
            <a:ext cx="9144000" cy="1539761"/>
          </a:xfrm>
        </p:spPr>
        <p:txBody>
          <a:bodyPr/>
          <a:lstStyle/>
          <a:p>
            <a:r>
              <a:rPr lang="en-US" dirty="0"/>
              <a:t>Dysphagia</a:t>
            </a:r>
          </a:p>
        </p:txBody>
      </p:sp>
      <p:sp>
        <p:nvSpPr>
          <p:cNvPr id="3" name="Subtitle 2">
            <a:extLst>
              <a:ext uri="{FF2B5EF4-FFF2-40B4-BE49-F238E27FC236}">
                <a16:creationId xmlns:a16="http://schemas.microsoft.com/office/drawing/2014/main" id="{4845D5CB-1F60-8B25-A074-373DE909C8F5}"/>
              </a:ext>
            </a:extLst>
          </p:cNvPr>
          <p:cNvSpPr>
            <a:spLocks noGrp="1"/>
          </p:cNvSpPr>
          <p:nvPr>
            <p:ph type="subTitle" idx="1"/>
          </p:nvPr>
        </p:nvSpPr>
        <p:spPr>
          <a:xfrm>
            <a:off x="141402" y="4132132"/>
            <a:ext cx="5288438" cy="1959776"/>
          </a:xfrm>
        </p:spPr>
        <p:txBody>
          <a:bodyPr>
            <a:normAutofit fontScale="77500" lnSpcReduction="20000"/>
          </a:bodyPr>
          <a:lstStyle/>
          <a:p>
            <a:r>
              <a:rPr lang="en-US" dirty="0"/>
              <a:t>Done by:</a:t>
            </a:r>
          </a:p>
          <a:p>
            <a:r>
              <a:rPr lang="en-US" dirty="0"/>
              <a:t>Mohammad </a:t>
            </a:r>
            <a:r>
              <a:rPr lang="en-US" dirty="0" err="1"/>
              <a:t>Mashagbeh</a:t>
            </a:r>
            <a:endParaRPr lang="en-US" dirty="0"/>
          </a:p>
          <a:p>
            <a:r>
              <a:rPr lang="en-US" dirty="0" err="1"/>
              <a:t>Ayham</a:t>
            </a:r>
            <a:r>
              <a:rPr lang="en-US" dirty="0"/>
              <a:t> </a:t>
            </a:r>
            <a:r>
              <a:rPr lang="en-US" dirty="0" err="1"/>
              <a:t>Qaralleh</a:t>
            </a:r>
            <a:endParaRPr lang="en-US" dirty="0"/>
          </a:p>
          <a:p>
            <a:r>
              <a:rPr lang="en-US" dirty="0"/>
              <a:t>Ibrahim </a:t>
            </a:r>
            <a:r>
              <a:rPr lang="en-US" dirty="0" err="1"/>
              <a:t>AlJunaidi</a:t>
            </a:r>
            <a:endParaRPr lang="en-US" dirty="0"/>
          </a:p>
          <a:p>
            <a:r>
              <a:rPr lang="en-US" dirty="0"/>
              <a:t>Mohammad Fateh</a:t>
            </a:r>
          </a:p>
          <a:p>
            <a:r>
              <a:rPr lang="en-US" dirty="0"/>
              <a:t>Laith </a:t>
            </a:r>
            <a:r>
              <a:rPr lang="en-US" dirty="0" err="1"/>
              <a:t>Abudayeh</a:t>
            </a:r>
            <a:endParaRPr lang="en-US" dirty="0"/>
          </a:p>
          <a:p>
            <a:endParaRPr lang="en-US" dirty="0"/>
          </a:p>
          <a:p>
            <a:endParaRPr lang="en-US" dirty="0"/>
          </a:p>
        </p:txBody>
      </p:sp>
      <p:sp>
        <p:nvSpPr>
          <p:cNvPr id="4" name="TextBox 3">
            <a:extLst>
              <a:ext uri="{FF2B5EF4-FFF2-40B4-BE49-F238E27FC236}">
                <a16:creationId xmlns:a16="http://schemas.microsoft.com/office/drawing/2014/main" id="{387D28A9-567E-8CC3-5ED8-D3CA056D9249}"/>
              </a:ext>
            </a:extLst>
          </p:cNvPr>
          <p:cNvSpPr txBox="1"/>
          <p:nvPr/>
        </p:nvSpPr>
        <p:spPr>
          <a:xfrm>
            <a:off x="6363093" y="4269509"/>
            <a:ext cx="5288438" cy="461665"/>
          </a:xfrm>
          <a:prstGeom prst="rect">
            <a:avLst/>
          </a:prstGeom>
          <a:noFill/>
        </p:spPr>
        <p:txBody>
          <a:bodyPr wrap="square" rtlCol="0">
            <a:spAutoFit/>
          </a:bodyPr>
          <a:lstStyle/>
          <a:p>
            <a:r>
              <a:rPr lang="en-US" sz="2400" dirty="0"/>
              <a:t>Supervised by </a:t>
            </a:r>
            <a:r>
              <a:rPr lang="en-US" sz="2400" dirty="0" err="1"/>
              <a:t>Dr.Mohammad</a:t>
            </a:r>
            <a:r>
              <a:rPr lang="en-US" sz="2400" dirty="0"/>
              <a:t> </a:t>
            </a:r>
            <a:r>
              <a:rPr lang="en-US" sz="2400" dirty="0" err="1"/>
              <a:t>Nofal</a:t>
            </a:r>
            <a:endParaRPr lang="en-US" sz="2400" dirty="0"/>
          </a:p>
        </p:txBody>
      </p:sp>
    </p:spTree>
    <p:extLst>
      <p:ext uri="{BB962C8B-B14F-4D97-AF65-F5344CB8AC3E}">
        <p14:creationId xmlns:p14="http://schemas.microsoft.com/office/powerpoint/2010/main" val="49425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8515" y="1869915"/>
            <a:ext cx="5251750" cy="1015663"/>
          </a:xfrm>
          <a:prstGeom prst="rect">
            <a:avLst/>
          </a:prstGeom>
        </p:spPr>
        <p:txBody>
          <a:bodyPr wrap="square">
            <a:spAutoFit/>
          </a:bodyPr>
          <a:lstStyle/>
          <a:p>
            <a:r>
              <a:rPr lang="en-US" sz="6000" b="1" dirty="0">
                <a:latin typeface="Arial Black" panose="020B0A04020102020204" pitchFamily="34" charset="0"/>
              </a:rPr>
              <a:t>Approach:</a:t>
            </a:r>
            <a:endParaRPr lang="ar-JO" sz="6000" dirty="0"/>
          </a:p>
        </p:txBody>
      </p:sp>
      <p:sp>
        <p:nvSpPr>
          <p:cNvPr id="3" name="Rectangle 2"/>
          <p:cNvSpPr/>
          <p:nvPr/>
        </p:nvSpPr>
        <p:spPr>
          <a:xfrm>
            <a:off x="5645458" y="3429000"/>
            <a:ext cx="6096000" cy="2585323"/>
          </a:xfrm>
          <a:prstGeom prst="rect">
            <a:avLst/>
          </a:prstGeom>
        </p:spPr>
        <p:txBody>
          <a:bodyPr>
            <a:spAutoFit/>
          </a:bodyPr>
          <a:lstStyle/>
          <a:p>
            <a:pPr marL="685800" indent="-685800">
              <a:buFont typeface="Arial" panose="020B0604020202020204" pitchFamily="34" charset="0"/>
              <a:buChar char="•"/>
            </a:pPr>
            <a:r>
              <a:rPr lang="en-GB" sz="5400" dirty="0">
                <a:latin typeface="Andalus" panose="02020603050405020304" pitchFamily="18" charset="-78"/>
                <a:cs typeface="Andalus" panose="02020603050405020304" pitchFamily="18" charset="-78"/>
              </a:rPr>
              <a:t>HISTORY</a:t>
            </a:r>
          </a:p>
          <a:p>
            <a:pPr marL="685800" indent="-685800">
              <a:buFont typeface="Arial" panose="020B0604020202020204" pitchFamily="34" charset="0"/>
              <a:buChar char="•"/>
            </a:pPr>
            <a:r>
              <a:rPr lang="en-GB" sz="5400" dirty="0">
                <a:latin typeface="Andalus" panose="02020603050405020304" pitchFamily="18" charset="-78"/>
                <a:cs typeface="Andalus" panose="02020603050405020304" pitchFamily="18" charset="-78"/>
              </a:rPr>
              <a:t>EXAMINATION</a:t>
            </a:r>
          </a:p>
          <a:p>
            <a:pPr marL="685800" indent="-685800">
              <a:buFont typeface="Arial" panose="020B0604020202020204" pitchFamily="34" charset="0"/>
              <a:buChar char="•"/>
            </a:pPr>
            <a:r>
              <a:rPr lang="en-GB" sz="5400" dirty="0">
                <a:latin typeface="Andalus" panose="02020603050405020304" pitchFamily="18" charset="-78"/>
                <a:cs typeface="Andalus" panose="02020603050405020304" pitchFamily="18" charset="-78"/>
              </a:rPr>
              <a:t>INVESTIGATION</a:t>
            </a:r>
            <a:endParaRPr lang="en-US" sz="5400" dirty="0">
              <a:latin typeface="Andalus" panose="02020603050405020304" pitchFamily="18" charset="-78"/>
              <a:cs typeface="Andalus" panose="02020603050405020304" pitchFamily="18" charset="-78"/>
            </a:endParaRPr>
          </a:p>
        </p:txBody>
      </p:sp>
      <p:pic>
        <p:nvPicPr>
          <p:cNvPr id="6" name="Picture 5">
            <a:extLst>
              <a:ext uri="{FF2B5EF4-FFF2-40B4-BE49-F238E27FC236}">
                <a16:creationId xmlns:a16="http://schemas.microsoft.com/office/drawing/2014/main" id="{30493A6A-171B-49D6-AF71-9CF1165C5701}"/>
              </a:ext>
            </a:extLst>
          </p:cNvPr>
          <p:cNvPicPr>
            <a:picLocks noChangeAspect="1"/>
          </p:cNvPicPr>
          <p:nvPr/>
        </p:nvPicPr>
        <p:blipFill>
          <a:blip r:embed="rId2">
            <a:alphaModFix amt="42000"/>
          </a:blip>
          <a:stretch>
            <a:fillRect/>
          </a:stretch>
        </p:blipFill>
        <p:spPr>
          <a:xfrm>
            <a:off x="0" y="-14288"/>
            <a:ext cx="3797559" cy="4161453"/>
          </a:xfrm>
          <a:prstGeom prst="rect">
            <a:avLst/>
          </a:prstGeom>
        </p:spPr>
      </p:pic>
    </p:spTree>
    <p:extLst>
      <p:ext uri="{BB962C8B-B14F-4D97-AF65-F5344CB8AC3E}">
        <p14:creationId xmlns:p14="http://schemas.microsoft.com/office/powerpoint/2010/main" val="119462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4" y="617043"/>
            <a:ext cx="4506156" cy="923330"/>
          </a:xfrm>
          <a:prstGeom prst="rect">
            <a:avLst/>
          </a:prstGeom>
        </p:spPr>
        <p:txBody>
          <a:bodyPr wrap="square">
            <a:spAutoFit/>
          </a:bodyPr>
          <a:lstStyle/>
          <a:p>
            <a:r>
              <a:rPr lang="en-GB" sz="5400" dirty="0">
                <a:latin typeface="Andalus" panose="02020603050405020304" pitchFamily="18" charset="-78"/>
                <a:cs typeface="Andalus" panose="02020603050405020304" pitchFamily="18" charset="-78"/>
              </a:rPr>
              <a:t>HISTORY</a:t>
            </a:r>
          </a:p>
        </p:txBody>
      </p:sp>
      <p:sp>
        <p:nvSpPr>
          <p:cNvPr id="3" name="TextBox 2"/>
          <p:cNvSpPr txBox="1"/>
          <p:nvPr/>
        </p:nvSpPr>
        <p:spPr>
          <a:xfrm>
            <a:off x="1674254" y="1797768"/>
            <a:ext cx="5537915" cy="523220"/>
          </a:xfrm>
          <a:prstGeom prst="rect">
            <a:avLst/>
          </a:prstGeom>
          <a:noFill/>
        </p:spPr>
        <p:txBody>
          <a:bodyPr wrap="square" rtlCol="1">
            <a:spAutoFit/>
          </a:bodyPr>
          <a:lstStyle/>
          <a:p>
            <a:r>
              <a:rPr lang="en-US" sz="2800" dirty="0"/>
              <a:t>* Age of patient</a:t>
            </a:r>
            <a:r>
              <a:rPr lang="en-US" dirty="0"/>
              <a:t>:</a:t>
            </a:r>
            <a:endParaRPr lang="ar-JO" dirty="0"/>
          </a:p>
        </p:txBody>
      </p:sp>
      <p:sp>
        <p:nvSpPr>
          <p:cNvPr id="4" name="TextBox 3"/>
          <p:cNvSpPr txBox="1"/>
          <p:nvPr/>
        </p:nvSpPr>
        <p:spPr>
          <a:xfrm>
            <a:off x="863673" y="2320988"/>
            <a:ext cx="10208653" cy="2941190"/>
          </a:xfrm>
          <a:prstGeom prst="rect">
            <a:avLst/>
          </a:prstGeom>
          <a:noFill/>
        </p:spPr>
        <p:txBody>
          <a:bodyPr wrap="square" rtlCol="1">
            <a:spAutoFit/>
          </a:bodyPr>
          <a:lstStyle/>
          <a:p>
            <a:pPr marL="285750" indent="-285750">
              <a:lnSpc>
                <a:spcPct val="200000"/>
              </a:lnSpc>
              <a:buFont typeface="Courier New" panose="02070309020205020404" pitchFamily="49" charset="0"/>
              <a:buChar char="o"/>
            </a:pPr>
            <a:r>
              <a:rPr lang="en-US" sz="2400" dirty="0"/>
              <a:t>Children: foreign body or congenital malformations.</a:t>
            </a:r>
          </a:p>
          <a:p>
            <a:pPr marL="285750" indent="-285750">
              <a:lnSpc>
                <a:spcPct val="200000"/>
              </a:lnSpc>
              <a:buFont typeface="Courier New" panose="02070309020205020404" pitchFamily="49" charset="0"/>
              <a:buChar char="o"/>
            </a:pPr>
            <a:r>
              <a:rPr lang="en-US" sz="2400" dirty="0"/>
              <a:t>Middle aged patient: reflux esophagitis , hiatus hernia , anemia or achalasia.</a:t>
            </a:r>
          </a:p>
          <a:p>
            <a:pPr marL="285750" indent="-285750">
              <a:lnSpc>
                <a:spcPct val="200000"/>
              </a:lnSpc>
              <a:buFont typeface="Courier New" panose="02070309020205020404" pitchFamily="49" charset="0"/>
              <a:buChar char="o"/>
            </a:pPr>
            <a:r>
              <a:rPr lang="en-US" sz="2400" dirty="0"/>
              <a:t>Elderly patient : malignancy , strictures, motility disorders ass. With aging and neurological disorders.</a:t>
            </a:r>
            <a:endParaRPr lang="ar-JO" sz="2400" dirty="0"/>
          </a:p>
        </p:txBody>
      </p:sp>
    </p:spTree>
    <p:extLst>
      <p:ext uri="{BB962C8B-B14F-4D97-AF65-F5344CB8AC3E}">
        <p14:creationId xmlns:p14="http://schemas.microsoft.com/office/powerpoint/2010/main" val="3986751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0098" y="642801"/>
            <a:ext cx="2965877" cy="923330"/>
          </a:xfrm>
          <a:prstGeom prst="rect">
            <a:avLst/>
          </a:prstGeom>
        </p:spPr>
        <p:txBody>
          <a:bodyPr wrap="none">
            <a:spAutoFit/>
          </a:bodyPr>
          <a:lstStyle/>
          <a:p>
            <a:r>
              <a:rPr lang="en-GB" sz="5400" dirty="0">
                <a:latin typeface="Andalus" panose="02020603050405020304" pitchFamily="18" charset="-78"/>
                <a:cs typeface="Andalus" panose="02020603050405020304" pitchFamily="18" charset="-78"/>
              </a:rPr>
              <a:t>HISTORY</a:t>
            </a:r>
            <a:r>
              <a:rPr lang="ar-JO" sz="5400" dirty="0">
                <a:latin typeface="Andalus" panose="02020603050405020304" pitchFamily="18" charset="-78"/>
                <a:cs typeface="Andalus" panose="02020603050405020304" pitchFamily="18" charset="-78"/>
              </a:rPr>
              <a:t>:</a:t>
            </a:r>
            <a:endParaRPr lang="en-GB" sz="5400" dirty="0">
              <a:latin typeface="Andalus" panose="02020603050405020304" pitchFamily="18" charset="-78"/>
              <a:cs typeface="Andalus" panose="02020603050405020304" pitchFamily="18" charset="-78"/>
            </a:endParaRPr>
          </a:p>
        </p:txBody>
      </p:sp>
      <p:sp>
        <p:nvSpPr>
          <p:cNvPr id="3" name="TextBox 2"/>
          <p:cNvSpPr txBox="1"/>
          <p:nvPr/>
        </p:nvSpPr>
        <p:spPr>
          <a:xfrm>
            <a:off x="478693" y="1776452"/>
            <a:ext cx="5008432" cy="461665"/>
          </a:xfrm>
          <a:prstGeom prst="rect">
            <a:avLst/>
          </a:prstGeom>
          <a:noFill/>
        </p:spPr>
        <p:txBody>
          <a:bodyPr wrap="square" rtlCol="1">
            <a:spAutoFit/>
          </a:bodyPr>
          <a:lstStyle/>
          <a:p>
            <a:r>
              <a:rPr lang="en-US" sz="2400" dirty="0"/>
              <a:t>*Difficulty in initiating swallow</a:t>
            </a:r>
            <a:endParaRPr lang="ar-JO" sz="2400" dirty="0"/>
          </a:p>
        </p:txBody>
      </p:sp>
      <p:sp>
        <p:nvSpPr>
          <p:cNvPr id="4" name="TextBox 3"/>
          <p:cNvSpPr txBox="1"/>
          <p:nvPr/>
        </p:nvSpPr>
        <p:spPr>
          <a:xfrm>
            <a:off x="478693" y="2487438"/>
            <a:ext cx="5447763" cy="461665"/>
          </a:xfrm>
          <a:prstGeom prst="rect">
            <a:avLst/>
          </a:prstGeom>
          <a:noFill/>
        </p:spPr>
        <p:txBody>
          <a:bodyPr wrap="square" rtlCol="1">
            <a:spAutoFit/>
          </a:bodyPr>
          <a:lstStyle/>
          <a:p>
            <a:r>
              <a:rPr lang="en-US" sz="2400" dirty="0"/>
              <a:t>*Food stuck after swallow in chest</a:t>
            </a:r>
            <a:endParaRPr lang="ar-JO" sz="2400" dirty="0"/>
          </a:p>
        </p:txBody>
      </p:sp>
      <p:sp>
        <p:nvSpPr>
          <p:cNvPr id="13" name="Right Arrow 12"/>
          <p:cNvSpPr/>
          <p:nvPr/>
        </p:nvSpPr>
        <p:spPr>
          <a:xfrm>
            <a:off x="5738961" y="1872227"/>
            <a:ext cx="1931831" cy="372659"/>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5" name="Right Arrow 14"/>
          <p:cNvSpPr/>
          <p:nvPr/>
        </p:nvSpPr>
        <p:spPr>
          <a:xfrm>
            <a:off x="5738960" y="3297955"/>
            <a:ext cx="1931831" cy="37266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6" name="Right Arrow 15"/>
          <p:cNvSpPr/>
          <p:nvPr/>
        </p:nvSpPr>
        <p:spPr>
          <a:xfrm>
            <a:off x="5738959" y="3934671"/>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20" name="Right Arrow 19"/>
          <p:cNvSpPr/>
          <p:nvPr/>
        </p:nvSpPr>
        <p:spPr>
          <a:xfrm>
            <a:off x="5738960" y="2531940"/>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22" name="TextBox 21"/>
          <p:cNvSpPr txBox="1"/>
          <p:nvPr/>
        </p:nvSpPr>
        <p:spPr>
          <a:xfrm>
            <a:off x="7922628" y="1834710"/>
            <a:ext cx="4194219" cy="461665"/>
          </a:xfrm>
          <a:prstGeom prst="rect">
            <a:avLst/>
          </a:prstGeom>
          <a:noFill/>
        </p:spPr>
        <p:txBody>
          <a:bodyPr wrap="square" rtlCol="1">
            <a:spAutoFit/>
          </a:bodyPr>
          <a:lstStyle/>
          <a:p>
            <a:r>
              <a:rPr lang="en-US" sz="2400" dirty="0"/>
              <a:t>Oropharyngeal dysphagia</a:t>
            </a:r>
            <a:endParaRPr lang="ar-JO" sz="2400" dirty="0"/>
          </a:p>
        </p:txBody>
      </p:sp>
      <p:sp>
        <p:nvSpPr>
          <p:cNvPr id="23" name="TextBox 22"/>
          <p:cNvSpPr txBox="1"/>
          <p:nvPr/>
        </p:nvSpPr>
        <p:spPr>
          <a:xfrm>
            <a:off x="7922628" y="2521830"/>
            <a:ext cx="3726981" cy="461665"/>
          </a:xfrm>
          <a:prstGeom prst="rect">
            <a:avLst/>
          </a:prstGeom>
          <a:noFill/>
        </p:spPr>
        <p:txBody>
          <a:bodyPr wrap="square" rtlCol="1">
            <a:spAutoFit/>
          </a:bodyPr>
          <a:lstStyle/>
          <a:p>
            <a:r>
              <a:rPr lang="en-US" sz="2400" dirty="0"/>
              <a:t>Esophageal dysphagia</a:t>
            </a:r>
            <a:endParaRPr lang="ar-JO" sz="2400" dirty="0"/>
          </a:p>
        </p:txBody>
      </p:sp>
      <p:sp>
        <p:nvSpPr>
          <p:cNvPr id="5" name="Rectangle 4"/>
          <p:cNvSpPr/>
          <p:nvPr/>
        </p:nvSpPr>
        <p:spPr>
          <a:xfrm>
            <a:off x="478693" y="3198167"/>
            <a:ext cx="5094664" cy="461665"/>
          </a:xfrm>
          <a:prstGeom prst="rect">
            <a:avLst/>
          </a:prstGeom>
        </p:spPr>
        <p:txBody>
          <a:bodyPr wrap="none">
            <a:spAutoFit/>
          </a:bodyPr>
          <a:lstStyle/>
          <a:p>
            <a:r>
              <a:rPr lang="en-US" sz="2400" dirty="0"/>
              <a:t>*Dysphagia related to solid food </a:t>
            </a:r>
            <a:endParaRPr lang="ar-JO" sz="2400" dirty="0"/>
          </a:p>
        </p:txBody>
      </p:sp>
      <p:sp>
        <p:nvSpPr>
          <p:cNvPr id="9" name="Rectangle 8"/>
          <p:cNvSpPr/>
          <p:nvPr/>
        </p:nvSpPr>
        <p:spPr>
          <a:xfrm>
            <a:off x="478693" y="3845665"/>
            <a:ext cx="2661306" cy="461665"/>
          </a:xfrm>
          <a:prstGeom prst="rect">
            <a:avLst/>
          </a:prstGeom>
        </p:spPr>
        <p:txBody>
          <a:bodyPr wrap="none">
            <a:spAutoFit/>
          </a:bodyPr>
          <a:lstStyle/>
          <a:p>
            <a:r>
              <a:rPr lang="en-US" sz="2400" dirty="0"/>
              <a:t>*Solid and liquid </a:t>
            </a:r>
            <a:endParaRPr lang="ar-JO" sz="2400" dirty="0"/>
          </a:p>
        </p:txBody>
      </p:sp>
      <p:sp>
        <p:nvSpPr>
          <p:cNvPr id="10" name="Rectangle 9"/>
          <p:cNvSpPr/>
          <p:nvPr/>
        </p:nvSpPr>
        <p:spPr>
          <a:xfrm>
            <a:off x="7922628" y="3208950"/>
            <a:ext cx="1901483" cy="461665"/>
          </a:xfrm>
          <a:prstGeom prst="rect">
            <a:avLst/>
          </a:prstGeom>
        </p:spPr>
        <p:txBody>
          <a:bodyPr wrap="none">
            <a:spAutoFit/>
          </a:bodyPr>
          <a:lstStyle/>
          <a:p>
            <a:r>
              <a:rPr lang="en-US" sz="2400" dirty="0"/>
              <a:t>Obstructive</a:t>
            </a:r>
            <a:endParaRPr lang="ar-JO" sz="2400" dirty="0"/>
          </a:p>
        </p:txBody>
      </p:sp>
      <p:sp>
        <p:nvSpPr>
          <p:cNvPr id="11" name="Rectangle 10"/>
          <p:cNvSpPr/>
          <p:nvPr/>
        </p:nvSpPr>
        <p:spPr>
          <a:xfrm>
            <a:off x="7922628" y="3845665"/>
            <a:ext cx="2401619" cy="461665"/>
          </a:xfrm>
          <a:prstGeom prst="rect">
            <a:avLst/>
          </a:prstGeom>
        </p:spPr>
        <p:txBody>
          <a:bodyPr wrap="none">
            <a:spAutoFit/>
          </a:bodyPr>
          <a:lstStyle/>
          <a:p>
            <a:r>
              <a:rPr lang="en-US" sz="2400" dirty="0"/>
              <a:t>neuromuscular</a:t>
            </a:r>
            <a:endParaRPr lang="ar-JO" sz="2400" dirty="0"/>
          </a:p>
        </p:txBody>
      </p:sp>
    </p:spTree>
    <p:extLst>
      <p:ext uri="{BB962C8B-B14F-4D97-AF65-F5344CB8AC3E}">
        <p14:creationId xmlns:p14="http://schemas.microsoft.com/office/powerpoint/2010/main" val="411929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398" y="3537814"/>
            <a:ext cx="5069397" cy="1815882"/>
          </a:xfrm>
          <a:prstGeom prst="rect">
            <a:avLst/>
          </a:prstGeom>
        </p:spPr>
        <p:txBody>
          <a:bodyPr wrap="square">
            <a:spAutoFit/>
          </a:bodyPr>
          <a:lstStyle/>
          <a:p>
            <a:r>
              <a:rPr lang="en-US" sz="3200" b="1" dirty="0">
                <a:solidFill>
                  <a:srgbClr val="FF0000"/>
                </a:solidFill>
              </a:rPr>
              <a:t>Ass. Symptoms:</a:t>
            </a:r>
          </a:p>
          <a:p>
            <a:endParaRPr lang="en-US" sz="3200" b="1" dirty="0">
              <a:solidFill>
                <a:srgbClr val="FF0000"/>
              </a:solidFill>
            </a:endParaRPr>
          </a:p>
          <a:p>
            <a:r>
              <a:rPr lang="en-US" sz="2400" dirty="0" err="1"/>
              <a:t>aspiration,drooling</a:t>
            </a:r>
            <a:r>
              <a:rPr lang="en-US" sz="2400" dirty="0"/>
              <a:t> or nasopharyngeal regurgitation</a:t>
            </a:r>
          </a:p>
        </p:txBody>
      </p:sp>
      <p:sp>
        <p:nvSpPr>
          <p:cNvPr id="6" name="Right Arrow 5"/>
          <p:cNvSpPr/>
          <p:nvPr/>
        </p:nvSpPr>
        <p:spPr>
          <a:xfrm>
            <a:off x="5733954" y="5565216"/>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1" name="Rectangle 10"/>
          <p:cNvSpPr/>
          <p:nvPr/>
        </p:nvSpPr>
        <p:spPr>
          <a:xfrm>
            <a:off x="508398" y="5478238"/>
            <a:ext cx="4201380" cy="461665"/>
          </a:xfrm>
          <a:prstGeom prst="rect">
            <a:avLst/>
          </a:prstGeom>
        </p:spPr>
        <p:txBody>
          <a:bodyPr wrap="square">
            <a:spAutoFit/>
          </a:bodyPr>
          <a:lstStyle/>
          <a:p>
            <a:r>
              <a:rPr lang="en-US" sz="2400" dirty="0"/>
              <a:t>Weight loss: </a:t>
            </a:r>
          </a:p>
        </p:txBody>
      </p:sp>
      <p:sp>
        <p:nvSpPr>
          <p:cNvPr id="12" name="Rectangle 11"/>
          <p:cNvSpPr/>
          <p:nvPr/>
        </p:nvSpPr>
        <p:spPr>
          <a:xfrm>
            <a:off x="2267689" y="5493891"/>
            <a:ext cx="2539478" cy="461665"/>
          </a:xfrm>
          <a:prstGeom prst="rect">
            <a:avLst/>
          </a:prstGeom>
        </p:spPr>
        <p:txBody>
          <a:bodyPr wrap="none">
            <a:spAutoFit/>
          </a:bodyPr>
          <a:lstStyle/>
          <a:p>
            <a:r>
              <a:rPr lang="en-US" sz="2400" dirty="0"/>
              <a:t>In elder patient </a:t>
            </a:r>
          </a:p>
        </p:txBody>
      </p:sp>
      <p:sp>
        <p:nvSpPr>
          <p:cNvPr id="13" name="Rectangle 12"/>
          <p:cNvSpPr/>
          <p:nvPr/>
        </p:nvSpPr>
        <p:spPr>
          <a:xfrm>
            <a:off x="7821944" y="5520712"/>
            <a:ext cx="1970411" cy="461665"/>
          </a:xfrm>
          <a:prstGeom prst="rect">
            <a:avLst/>
          </a:prstGeom>
        </p:spPr>
        <p:txBody>
          <a:bodyPr wrap="none">
            <a:spAutoFit/>
          </a:bodyPr>
          <a:lstStyle/>
          <a:p>
            <a:r>
              <a:rPr lang="en-US" sz="2400" dirty="0"/>
              <a:t>Carcinoma </a:t>
            </a:r>
            <a:endParaRPr lang="ar-JO" sz="2400" dirty="0"/>
          </a:p>
        </p:txBody>
      </p:sp>
      <p:sp>
        <p:nvSpPr>
          <p:cNvPr id="16" name="Right Arrow 15"/>
          <p:cNvSpPr/>
          <p:nvPr/>
        </p:nvSpPr>
        <p:spPr>
          <a:xfrm>
            <a:off x="4226276" y="1473205"/>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7" name="TextBox 16"/>
          <p:cNvSpPr txBox="1"/>
          <p:nvPr/>
        </p:nvSpPr>
        <p:spPr>
          <a:xfrm>
            <a:off x="7821944" y="4445755"/>
            <a:ext cx="2897747" cy="830997"/>
          </a:xfrm>
          <a:prstGeom prst="rect">
            <a:avLst/>
          </a:prstGeom>
          <a:noFill/>
        </p:spPr>
        <p:txBody>
          <a:bodyPr wrap="square" rtlCol="1">
            <a:spAutoFit/>
          </a:bodyPr>
          <a:lstStyle/>
          <a:p>
            <a:r>
              <a:rPr lang="en-US" sz="2400" dirty="0"/>
              <a:t>Oropharyngeal dysphagia</a:t>
            </a:r>
            <a:endParaRPr lang="ar-JO" sz="2400" dirty="0"/>
          </a:p>
        </p:txBody>
      </p:sp>
      <p:sp>
        <p:nvSpPr>
          <p:cNvPr id="3" name="Rectangle 2"/>
          <p:cNvSpPr/>
          <p:nvPr/>
        </p:nvSpPr>
        <p:spPr>
          <a:xfrm>
            <a:off x="508398" y="639294"/>
            <a:ext cx="1428596" cy="584775"/>
          </a:xfrm>
          <a:prstGeom prst="rect">
            <a:avLst/>
          </a:prstGeom>
        </p:spPr>
        <p:txBody>
          <a:bodyPr wrap="none">
            <a:spAutoFit/>
          </a:bodyPr>
          <a:lstStyle/>
          <a:p>
            <a:r>
              <a:rPr lang="en-US" sz="3200" b="1" dirty="0">
                <a:solidFill>
                  <a:srgbClr val="FF0000"/>
                </a:solidFill>
              </a:rPr>
              <a:t>Onset</a:t>
            </a:r>
            <a:r>
              <a:rPr lang="en-US" sz="2400" dirty="0"/>
              <a:t>:</a:t>
            </a:r>
            <a:endParaRPr lang="ar-JO" sz="2400" dirty="0"/>
          </a:p>
        </p:txBody>
      </p:sp>
      <p:sp>
        <p:nvSpPr>
          <p:cNvPr id="4" name="Rectangle 3"/>
          <p:cNvSpPr/>
          <p:nvPr/>
        </p:nvSpPr>
        <p:spPr>
          <a:xfrm>
            <a:off x="508398" y="1379762"/>
            <a:ext cx="3501280" cy="461665"/>
          </a:xfrm>
          <a:prstGeom prst="rect">
            <a:avLst/>
          </a:prstGeom>
        </p:spPr>
        <p:txBody>
          <a:bodyPr wrap="none">
            <a:spAutoFit/>
          </a:bodyPr>
          <a:lstStyle/>
          <a:p>
            <a:r>
              <a:rPr lang="en-US" sz="2400" dirty="0"/>
              <a:t>Progressive dysphagia</a:t>
            </a:r>
            <a:endParaRPr lang="ar-JO" sz="2400" dirty="0"/>
          </a:p>
        </p:txBody>
      </p:sp>
      <p:sp>
        <p:nvSpPr>
          <p:cNvPr id="7" name="Rectangle 6"/>
          <p:cNvSpPr/>
          <p:nvPr/>
        </p:nvSpPr>
        <p:spPr>
          <a:xfrm>
            <a:off x="508398" y="1927496"/>
            <a:ext cx="3004349" cy="461665"/>
          </a:xfrm>
          <a:prstGeom prst="rect">
            <a:avLst/>
          </a:prstGeom>
        </p:spPr>
        <p:txBody>
          <a:bodyPr wrap="none">
            <a:spAutoFit/>
          </a:bodyPr>
          <a:lstStyle/>
          <a:p>
            <a:r>
              <a:rPr lang="en-US" sz="2400" dirty="0"/>
              <a:t>Sudden dysphagia</a:t>
            </a:r>
            <a:endParaRPr lang="ar-JO" sz="2400" dirty="0"/>
          </a:p>
        </p:txBody>
      </p:sp>
      <p:sp>
        <p:nvSpPr>
          <p:cNvPr id="24" name="TextBox 23"/>
          <p:cNvSpPr txBox="1"/>
          <p:nvPr/>
        </p:nvSpPr>
        <p:spPr>
          <a:xfrm>
            <a:off x="508398" y="2475230"/>
            <a:ext cx="4198513" cy="461665"/>
          </a:xfrm>
          <a:prstGeom prst="rect">
            <a:avLst/>
          </a:prstGeom>
          <a:noFill/>
        </p:spPr>
        <p:txBody>
          <a:bodyPr wrap="square" rtlCol="1">
            <a:spAutoFit/>
          </a:bodyPr>
          <a:lstStyle/>
          <a:p>
            <a:r>
              <a:rPr lang="en-US" sz="2400" dirty="0"/>
              <a:t>Intermittent dysphagia </a:t>
            </a:r>
            <a:endParaRPr lang="ar-JO" sz="2400" dirty="0"/>
          </a:p>
        </p:txBody>
      </p:sp>
      <p:sp>
        <p:nvSpPr>
          <p:cNvPr id="25" name="TextBox 24"/>
          <p:cNvSpPr txBox="1"/>
          <p:nvPr/>
        </p:nvSpPr>
        <p:spPr>
          <a:xfrm>
            <a:off x="6328162" y="1423221"/>
            <a:ext cx="4426039" cy="461665"/>
          </a:xfrm>
          <a:prstGeom prst="rect">
            <a:avLst/>
          </a:prstGeom>
          <a:noFill/>
        </p:spPr>
        <p:txBody>
          <a:bodyPr wrap="square" rtlCol="1">
            <a:spAutoFit/>
          </a:bodyPr>
          <a:lstStyle/>
          <a:p>
            <a:r>
              <a:rPr lang="en-US" sz="2400" dirty="0"/>
              <a:t>Neuromuscular , carcinoma</a:t>
            </a:r>
            <a:endParaRPr lang="ar-JO" sz="2400" dirty="0"/>
          </a:p>
        </p:txBody>
      </p:sp>
      <p:sp>
        <p:nvSpPr>
          <p:cNvPr id="26" name="TextBox 25"/>
          <p:cNvSpPr txBox="1"/>
          <p:nvPr/>
        </p:nvSpPr>
        <p:spPr>
          <a:xfrm>
            <a:off x="6328162" y="1927495"/>
            <a:ext cx="4696496" cy="461665"/>
          </a:xfrm>
          <a:prstGeom prst="rect">
            <a:avLst/>
          </a:prstGeom>
          <a:noFill/>
        </p:spPr>
        <p:txBody>
          <a:bodyPr wrap="square" rtlCol="1">
            <a:spAutoFit/>
          </a:bodyPr>
          <a:lstStyle/>
          <a:p>
            <a:r>
              <a:rPr lang="en-US" sz="2400" dirty="0"/>
              <a:t>Foreign body , esophagitis</a:t>
            </a:r>
            <a:endParaRPr lang="ar-JO" sz="2400" dirty="0"/>
          </a:p>
        </p:txBody>
      </p:sp>
      <p:sp>
        <p:nvSpPr>
          <p:cNvPr id="27" name="TextBox 26"/>
          <p:cNvSpPr txBox="1"/>
          <p:nvPr/>
        </p:nvSpPr>
        <p:spPr>
          <a:xfrm>
            <a:off x="6328162" y="2474579"/>
            <a:ext cx="4950474" cy="830997"/>
          </a:xfrm>
          <a:prstGeom prst="rect">
            <a:avLst/>
          </a:prstGeom>
          <a:noFill/>
        </p:spPr>
        <p:txBody>
          <a:bodyPr wrap="square" rtlCol="1">
            <a:spAutoFit/>
          </a:bodyPr>
          <a:lstStyle/>
          <a:p>
            <a:r>
              <a:rPr lang="en-US" sz="2400" dirty="0"/>
              <a:t>Rings and webs , diffuse esophageal spasm </a:t>
            </a:r>
            <a:endParaRPr lang="ar-JO" sz="2400" dirty="0"/>
          </a:p>
        </p:txBody>
      </p:sp>
      <p:sp>
        <p:nvSpPr>
          <p:cNvPr id="28" name="Right Arrow 27"/>
          <p:cNvSpPr/>
          <p:nvPr/>
        </p:nvSpPr>
        <p:spPr>
          <a:xfrm>
            <a:off x="4226275" y="2006393"/>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29" name="Right Arrow 28"/>
          <p:cNvSpPr/>
          <p:nvPr/>
        </p:nvSpPr>
        <p:spPr>
          <a:xfrm>
            <a:off x="4226275" y="2625119"/>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30" name="Right Arrow 29"/>
          <p:cNvSpPr/>
          <p:nvPr/>
        </p:nvSpPr>
        <p:spPr>
          <a:xfrm>
            <a:off x="5733954" y="4782646"/>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620368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1185" y="1697983"/>
            <a:ext cx="4790941" cy="461665"/>
          </a:xfrm>
          <a:prstGeom prst="rect">
            <a:avLst/>
          </a:prstGeom>
          <a:noFill/>
        </p:spPr>
        <p:txBody>
          <a:bodyPr wrap="square" rtlCol="1">
            <a:spAutoFit/>
          </a:bodyPr>
          <a:lstStyle/>
          <a:p>
            <a:r>
              <a:rPr lang="en-US" sz="2400" dirty="0"/>
              <a:t>Pain after swallowing</a:t>
            </a:r>
            <a:endParaRPr lang="ar-JO" sz="2400" dirty="0"/>
          </a:p>
        </p:txBody>
      </p:sp>
      <p:sp>
        <p:nvSpPr>
          <p:cNvPr id="4" name="TextBox 3"/>
          <p:cNvSpPr txBox="1"/>
          <p:nvPr/>
        </p:nvSpPr>
        <p:spPr>
          <a:xfrm>
            <a:off x="961185" y="2638445"/>
            <a:ext cx="4230710" cy="830997"/>
          </a:xfrm>
          <a:prstGeom prst="rect">
            <a:avLst/>
          </a:prstGeom>
          <a:noFill/>
        </p:spPr>
        <p:txBody>
          <a:bodyPr wrap="square" rtlCol="1">
            <a:spAutoFit/>
          </a:bodyPr>
          <a:lstStyle/>
          <a:p>
            <a:r>
              <a:rPr lang="en-US" sz="2400" dirty="0"/>
              <a:t>Regurgitation of old food with halitosis</a:t>
            </a:r>
            <a:endParaRPr lang="ar-JO" sz="2400" dirty="0"/>
          </a:p>
        </p:txBody>
      </p:sp>
      <p:sp>
        <p:nvSpPr>
          <p:cNvPr id="5" name="TextBox 4"/>
          <p:cNvSpPr txBox="1"/>
          <p:nvPr/>
        </p:nvSpPr>
        <p:spPr>
          <a:xfrm>
            <a:off x="961185" y="3948239"/>
            <a:ext cx="6555347" cy="461665"/>
          </a:xfrm>
          <a:prstGeom prst="rect">
            <a:avLst/>
          </a:prstGeom>
          <a:noFill/>
        </p:spPr>
        <p:txBody>
          <a:bodyPr wrap="square" rtlCol="1">
            <a:spAutoFit/>
          </a:bodyPr>
          <a:lstStyle/>
          <a:p>
            <a:r>
              <a:rPr lang="en-US" sz="2400" dirty="0"/>
              <a:t>History of heartburn</a:t>
            </a:r>
            <a:endParaRPr lang="ar-JO" sz="2400" dirty="0"/>
          </a:p>
        </p:txBody>
      </p:sp>
      <p:sp>
        <p:nvSpPr>
          <p:cNvPr id="7" name="Right Arrow 6"/>
          <p:cNvSpPr/>
          <p:nvPr/>
        </p:nvSpPr>
        <p:spPr>
          <a:xfrm>
            <a:off x="5442964" y="1836850"/>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Right Arrow 7"/>
          <p:cNvSpPr/>
          <p:nvPr/>
        </p:nvSpPr>
        <p:spPr>
          <a:xfrm>
            <a:off x="5442963" y="2842683"/>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Right Arrow 8"/>
          <p:cNvSpPr/>
          <p:nvPr/>
        </p:nvSpPr>
        <p:spPr>
          <a:xfrm>
            <a:off x="5442966" y="3992741"/>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3" name="TextBox 12"/>
          <p:cNvSpPr txBox="1"/>
          <p:nvPr/>
        </p:nvSpPr>
        <p:spPr>
          <a:xfrm>
            <a:off x="8040706" y="1836850"/>
            <a:ext cx="2248373" cy="461665"/>
          </a:xfrm>
          <a:prstGeom prst="rect">
            <a:avLst/>
          </a:prstGeom>
          <a:noFill/>
        </p:spPr>
        <p:txBody>
          <a:bodyPr wrap="square" rtlCol="1">
            <a:spAutoFit/>
          </a:bodyPr>
          <a:lstStyle/>
          <a:p>
            <a:r>
              <a:rPr lang="en-US" sz="2400" dirty="0"/>
              <a:t>Esophagitis </a:t>
            </a:r>
            <a:endParaRPr lang="ar-JO" sz="2400" dirty="0"/>
          </a:p>
        </p:txBody>
      </p:sp>
      <p:sp>
        <p:nvSpPr>
          <p:cNvPr id="14" name="TextBox 13"/>
          <p:cNvSpPr txBox="1"/>
          <p:nvPr/>
        </p:nvSpPr>
        <p:spPr>
          <a:xfrm>
            <a:off x="8040706" y="2705693"/>
            <a:ext cx="2275266" cy="830997"/>
          </a:xfrm>
          <a:prstGeom prst="rect">
            <a:avLst/>
          </a:prstGeom>
          <a:noFill/>
        </p:spPr>
        <p:txBody>
          <a:bodyPr wrap="square" rtlCol="1">
            <a:spAutoFit/>
          </a:bodyPr>
          <a:lstStyle/>
          <a:p>
            <a:r>
              <a:rPr lang="en-US" sz="2400" dirty="0" err="1"/>
              <a:t>Zenker’s</a:t>
            </a:r>
            <a:r>
              <a:rPr lang="en-US" sz="2400" dirty="0"/>
              <a:t> diverticulum</a:t>
            </a:r>
            <a:endParaRPr lang="ar-JO" sz="2400" dirty="0"/>
          </a:p>
        </p:txBody>
      </p:sp>
      <p:sp>
        <p:nvSpPr>
          <p:cNvPr id="15" name="TextBox 14"/>
          <p:cNvSpPr txBox="1"/>
          <p:nvPr/>
        </p:nvSpPr>
        <p:spPr>
          <a:xfrm>
            <a:off x="8040706" y="3763571"/>
            <a:ext cx="1834232" cy="830997"/>
          </a:xfrm>
          <a:prstGeom prst="rect">
            <a:avLst/>
          </a:prstGeom>
          <a:noFill/>
        </p:spPr>
        <p:txBody>
          <a:bodyPr wrap="square" rtlCol="1">
            <a:spAutoFit/>
          </a:bodyPr>
          <a:lstStyle/>
          <a:p>
            <a:r>
              <a:rPr lang="en-US" sz="2400" dirty="0"/>
              <a:t>Peptic stricture</a:t>
            </a:r>
            <a:endParaRPr lang="ar-JO" sz="2400" dirty="0"/>
          </a:p>
        </p:txBody>
      </p:sp>
      <p:sp>
        <p:nvSpPr>
          <p:cNvPr id="2" name="Rectangle 1"/>
          <p:cNvSpPr/>
          <p:nvPr/>
        </p:nvSpPr>
        <p:spPr>
          <a:xfrm>
            <a:off x="545158" y="269706"/>
            <a:ext cx="2244525" cy="707886"/>
          </a:xfrm>
          <a:prstGeom prst="rect">
            <a:avLst/>
          </a:prstGeom>
        </p:spPr>
        <p:txBody>
          <a:bodyPr wrap="none">
            <a:spAutoFit/>
          </a:bodyPr>
          <a:lstStyle/>
          <a:p>
            <a:r>
              <a:rPr lang="en-GB" sz="4000" dirty="0">
                <a:solidFill>
                  <a:schemeClr val="bg2">
                    <a:lumMod val="50000"/>
                  </a:schemeClr>
                </a:solidFill>
                <a:latin typeface="Andalus" panose="02020603050405020304" pitchFamily="18" charset="-78"/>
                <a:cs typeface="Andalus" panose="02020603050405020304" pitchFamily="18" charset="-78"/>
              </a:rPr>
              <a:t>HISTORY</a:t>
            </a:r>
            <a:r>
              <a:rPr lang="ar-JO" sz="4000" dirty="0">
                <a:solidFill>
                  <a:schemeClr val="bg2">
                    <a:lumMod val="50000"/>
                  </a:schemeClr>
                </a:solidFill>
                <a:latin typeface="Andalus" panose="02020603050405020304" pitchFamily="18" charset="-78"/>
                <a:cs typeface="Andalus" panose="02020603050405020304" pitchFamily="18" charset="-78"/>
              </a:rPr>
              <a:t>:</a:t>
            </a:r>
            <a:endParaRPr lang="en-GB" sz="4000" dirty="0">
              <a:solidFill>
                <a:schemeClr val="bg2">
                  <a:lumMod val="50000"/>
                </a:schemeClr>
              </a:solidFill>
              <a:latin typeface="Andalus" panose="02020603050405020304" pitchFamily="18" charset="-78"/>
              <a:cs typeface="Andalus" panose="02020603050405020304" pitchFamily="18" charset="-78"/>
            </a:endParaRPr>
          </a:p>
        </p:txBody>
      </p:sp>
      <p:sp>
        <p:nvSpPr>
          <p:cNvPr id="16" name="Rectangle 15"/>
          <p:cNvSpPr/>
          <p:nvPr/>
        </p:nvSpPr>
        <p:spPr>
          <a:xfrm>
            <a:off x="1103071" y="4874599"/>
            <a:ext cx="3946938" cy="1631216"/>
          </a:xfrm>
          <a:prstGeom prst="rect">
            <a:avLst/>
          </a:prstGeom>
        </p:spPr>
        <p:txBody>
          <a:bodyPr wrap="square">
            <a:spAutoFit/>
          </a:bodyPr>
          <a:lstStyle/>
          <a:p>
            <a:pPr marL="285750" indent="-285750">
              <a:buFont typeface="Arial" panose="020B0604020202020204" pitchFamily="34" charset="0"/>
              <a:buChar char="•"/>
            </a:pPr>
            <a:r>
              <a:rPr lang="en-GB" sz="2000" b="1" dirty="0">
                <a:solidFill>
                  <a:schemeClr val="accent3">
                    <a:lumMod val="75000"/>
                  </a:schemeClr>
                </a:solidFill>
              </a:rPr>
              <a:t>Surgical </a:t>
            </a:r>
            <a:r>
              <a:rPr lang="en-GB" sz="2000" b="1" dirty="0" err="1">
                <a:solidFill>
                  <a:schemeClr val="accent3">
                    <a:lumMod val="75000"/>
                  </a:schemeClr>
                </a:solidFill>
              </a:rPr>
              <a:t>hx</a:t>
            </a:r>
            <a:endParaRPr lang="en-GB" sz="2000" b="1" dirty="0">
              <a:solidFill>
                <a:schemeClr val="accent3">
                  <a:lumMod val="75000"/>
                </a:schemeClr>
              </a:solidFill>
            </a:endParaRPr>
          </a:p>
          <a:p>
            <a:pPr marL="285750" indent="-285750">
              <a:buFont typeface="Arial" panose="020B0604020202020204" pitchFamily="34" charset="0"/>
              <a:buChar char="•"/>
            </a:pPr>
            <a:endParaRPr lang="en-GB" sz="2000" b="1" dirty="0">
              <a:solidFill>
                <a:schemeClr val="accent3">
                  <a:lumMod val="75000"/>
                </a:schemeClr>
              </a:solidFill>
            </a:endParaRPr>
          </a:p>
          <a:p>
            <a:pPr marL="285750" indent="-285750">
              <a:buFont typeface="Arial" panose="020B0604020202020204" pitchFamily="34" charset="0"/>
              <a:buChar char="•"/>
            </a:pPr>
            <a:r>
              <a:rPr lang="en-US" sz="2000" b="1" dirty="0">
                <a:solidFill>
                  <a:schemeClr val="accent3">
                    <a:lumMod val="75000"/>
                  </a:schemeClr>
                </a:solidFill>
              </a:rPr>
              <a:t>medical </a:t>
            </a:r>
            <a:r>
              <a:rPr lang="en-US" sz="2000" b="1" dirty="0" err="1">
                <a:solidFill>
                  <a:schemeClr val="accent3">
                    <a:lumMod val="75000"/>
                  </a:schemeClr>
                </a:solidFill>
              </a:rPr>
              <a:t>hx</a:t>
            </a:r>
            <a:endParaRPr lang="en-US" sz="2000" b="1" dirty="0">
              <a:solidFill>
                <a:schemeClr val="accent3">
                  <a:lumMod val="75000"/>
                </a:schemeClr>
              </a:solidFill>
            </a:endParaRPr>
          </a:p>
          <a:p>
            <a:pPr marL="285750" indent="-285750">
              <a:buFont typeface="Arial" panose="020B0604020202020204" pitchFamily="34" charset="0"/>
              <a:buChar char="•"/>
            </a:pPr>
            <a:endParaRPr lang="en-GB" sz="2000" b="1" dirty="0">
              <a:solidFill>
                <a:schemeClr val="accent3">
                  <a:lumMod val="75000"/>
                </a:schemeClr>
              </a:solidFill>
            </a:endParaRPr>
          </a:p>
          <a:p>
            <a:pPr marL="285750" indent="-285750">
              <a:buFont typeface="Arial" panose="020B0604020202020204" pitchFamily="34" charset="0"/>
              <a:buChar char="•"/>
            </a:pPr>
            <a:r>
              <a:rPr lang="en-GB" sz="2000" b="1" dirty="0">
                <a:solidFill>
                  <a:schemeClr val="accent3">
                    <a:lumMod val="75000"/>
                  </a:schemeClr>
                </a:solidFill>
              </a:rPr>
              <a:t>Drug </a:t>
            </a:r>
            <a:r>
              <a:rPr lang="en-GB" sz="2000" b="1" dirty="0" err="1">
                <a:solidFill>
                  <a:schemeClr val="accent3">
                    <a:lumMod val="75000"/>
                  </a:schemeClr>
                </a:solidFill>
              </a:rPr>
              <a:t>hx</a:t>
            </a:r>
            <a:endParaRPr lang="en-GB" sz="2000" b="1" dirty="0">
              <a:solidFill>
                <a:schemeClr val="accent3">
                  <a:lumMod val="75000"/>
                </a:schemeClr>
              </a:solidFill>
            </a:endParaRPr>
          </a:p>
        </p:txBody>
      </p:sp>
    </p:spTree>
    <p:extLst>
      <p:ext uri="{BB962C8B-B14F-4D97-AF65-F5344CB8AC3E}">
        <p14:creationId xmlns:p14="http://schemas.microsoft.com/office/powerpoint/2010/main" val="1599672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4775" y="797348"/>
            <a:ext cx="5148589" cy="584775"/>
          </a:xfrm>
          <a:prstGeom prst="rect">
            <a:avLst/>
          </a:prstGeom>
        </p:spPr>
        <p:txBody>
          <a:bodyPr wrap="none">
            <a:spAutoFit/>
          </a:bodyPr>
          <a:lstStyle/>
          <a:p>
            <a:r>
              <a:rPr lang="en-US" sz="3200" dirty="0">
                <a:solidFill>
                  <a:schemeClr val="tx1">
                    <a:lumMod val="95000"/>
                    <a:lumOff val="5000"/>
                  </a:schemeClr>
                </a:solidFill>
                <a:latin typeface="Arial Black" panose="020B0A04020102020204" pitchFamily="34" charset="0"/>
              </a:rPr>
              <a:t>Physical Examination:</a:t>
            </a:r>
            <a:endParaRPr lang="ar-JO" sz="3200" dirty="0">
              <a:solidFill>
                <a:schemeClr val="tx1">
                  <a:lumMod val="95000"/>
                  <a:lumOff val="5000"/>
                </a:schemeClr>
              </a:solidFill>
            </a:endParaRPr>
          </a:p>
        </p:txBody>
      </p:sp>
      <p:sp>
        <p:nvSpPr>
          <p:cNvPr id="3" name="Rectangle 2"/>
          <p:cNvSpPr/>
          <p:nvPr/>
        </p:nvSpPr>
        <p:spPr>
          <a:xfrm>
            <a:off x="1953296" y="1969777"/>
            <a:ext cx="6096000" cy="3416320"/>
          </a:xfrm>
          <a:prstGeom prst="rect">
            <a:avLst/>
          </a:prstGeom>
        </p:spPr>
        <p:txBody>
          <a:bodyPr>
            <a:spAutoFit/>
          </a:bodyPr>
          <a:lstStyle/>
          <a:p>
            <a:pPr marL="342900" indent="-342900">
              <a:lnSpc>
                <a:spcPct val="200000"/>
              </a:lnSpc>
              <a:buFont typeface="Arial" panose="020B0604020202020204" pitchFamily="34" charset="0"/>
              <a:buChar char="•"/>
            </a:pPr>
            <a:r>
              <a:rPr lang="en-US" sz="2400" b="1" dirty="0">
                <a:solidFill>
                  <a:schemeClr val="tx1">
                    <a:lumMod val="95000"/>
                    <a:lumOff val="5000"/>
                  </a:schemeClr>
                </a:solidFill>
                <a:latin typeface="Arial" panose="020B0604020202020204" pitchFamily="34" charset="0"/>
                <a:cs typeface="Arial" panose="020B0604020202020204" pitchFamily="34" charset="0"/>
              </a:rPr>
              <a:t>General inspection:</a:t>
            </a:r>
          </a:p>
          <a:p>
            <a:pPr marL="342900" indent="-342900">
              <a:lnSpc>
                <a:spcPct val="200000"/>
              </a:lnSpc>
              <a:buFont typeface="Arial" panose="020B0604020202020204" pitchFamily="34" charset="0"/>
              <a:buChar char="•"/>
            </a:pPr>
            <a:r>
              <a:rPr lang="en-GB" sz="2400" b="1" dirty="0">
                <a:solidFill>
                  <a:schemeClr val="tx1">
                    <a:lumMod val="95000"/>
                    <a:lumOff val="5000"/>
                  </a:schemeClr>
                </a:solidFill>
                <a:latin typeface="Arial" panose="020B0604020202020204" pitchFamily="34" charset="0"/>
                <a:cs typeface="Arial" panose="020B0604020202020204" pitchFamily="34" charset="0"/>
              </a:rPr>
              <a:t>Cranial nerve examination</a:t>
            </a:r>
          </a:p>
          <a:p>
            <a:pPr marL="342900" indent="-342900">
              <a:lnSpc>
                <a:spcPct val="200000"/>
              </a:lnSpc>
              <a:buFont typeface="Arial" panose="020B0604020202020204" pitchFamily="34" charset="0"/>
              <a:buChar char="•"/>
            </a:pPr>
            <a:r>
              <a:rPr lang="en-GB" sz="2400" b="1" dirty="0">
                <a:solidFill>
                  <a:schemeClr val="tx1">
                    <a:lumMod val="95000"/>
                    <a:lumOff val="5000"/>
                  </a:schemeClr>
                </a:solidFill>
                <a:latin typeface="Arial" panose="020B0604020202020204" pitchFamily="34" charset="0"/>
                <a:cs typeface="Arial" panose="020B0604020202020204" pitchFamily="34" charset="0"/>
              </a:rPr>
              <a:t>Neurological examination</a:t>
            </a:r>
          </a:p>
          <a:p>
            <a:pPr marL="342900" indent="-342900">
              <a:lnSpc>
                <a:spcPct val="200000"/>
              </a:lnSpc>
              <a:buFont typeface="Arial" panose="020B0604020202020204" pitchFamily="34" charset="0"/>
              <a:buChar char="•"/>
            </a:pPr>
            <a:r>
              <a:rPr lang="en-GB" sz="2400" b="1" dirty="0">
                <a:solidFill>
                  <a:schemeClr val="tx1">
                    <a:lumMod val="95000"/>
                    <a:lumOff val="5000"/>
                  </a:schemeClr>
                </a:solidFill>
                <a:latin typeface="Arial" panose="020B0604020202020204" pitchFamily="34" charset="0"/>
                <a:cs typeface="Arial" panose="020B0604020202020204" pitchFamily="34" charset="0"/>
              </a:rPr>
              <a:t>Oral cavity examination</a:t>
            </a:r>
          </a:p>
          <a:p>
            <a:endParaRPr lang="en-AU" sz="2400"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441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454" y="1801693"/>
            <a:ext cx="6096000" cy="461665"/>
          </a:xfrm>
          <a:prstGeom prst="rect">
            <a:avLst/>
          </a:prstGeom>
        </p:spPr>
        <p:txBody>
          <a:bodyPr>
            <a:spAutoFit/>
          </a:bodyPr>
          <a:lstStyle/>
          <a:p>
            <a:r>
              <a:rPr lang="en-US" sz="2400" b="1" dirty="0">
                <a:solidFill>
                  <a:schemeClr val="tx1">
                    <a:lumMod val="95000"/>
                    <a:lumOff val="5000"/>
                  </a:schemeClr>
                </a:solidFill>
                <a:latin typeface="Arial" panose="020B0604020202020204" pitchFamily="34" charset="0"/>
                <a:cs typeface="Arial" panose="020B0604020202020204" pitchFamily="34" charset="0"/>
              </a:rPr>
              <a:t>Neck examination:</a:t>
            </a:r>
            <a:endParaRPr lang="en-AU"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Rectangle 2"/>
          <p:cNvSpPr/>
          <p:nvPr/>
        </p:nvSpPr>
        <p:spPr>
          <a:xfrm>
            <a:off x="1671454" y="681438"/>
            <a:ext cx="5148589" cy="584775"/>
          </a:xfrm>
          <a:prstGeom prst="rect">
            <a:avLst/>
          </a:prstGeom>
        </p:spPr>
        <p:txBody>
          <a:bodyPr wrap="none">
            <a:spAutoFit/>
          </a:bodyPr>
          <a:lstStyle/>
          <a:p>
            <a:r>
              <a:rPr lang="en-US" sz="3200" dirty="0">
                <a:solidFill>
                  <a:schemeClr val="tx1">
                    <a:lumMod val="95000"/>
                    <a:lumOff val="5000"/>
                  </a:schemeClr>
                </a:solidFill>
                <a:latin typeface="Arial Black" panose="020B0A04020102020204" pitchFamily="34" charset="0"/>
              </a:rPr>
              <a:t>Physical Examination:</a:t>
            </a:r>
            <a:endParaRPr lang="ar-JO" sz="3200" dirty="0">
              <a:solidFill>
                <a:schemeClr val="tx1">
                  <a:lumMod val="95000"/>
                  <a:lumOff val="5000"/>
                </a:schemeClr>
              </a:solidFill>
            </a:endParaRPr>
          </a:p>
        </p:txBody>
      </p:sp>
      <p:sp>
        <p:nvSpPr>
          <p:cNvPr id="5" name="TextBox 4"/>
          <p:cNvSpPr txBox="1"/>
          <p:nvPr/>
        </p:nvSpPr>
        <p:spPr>
          <a:xfrm>
            <a:off x="1671454" y="2730321"/>
            <a:ext cx="7421031" cy="2191947"/>
          </a:xfrm>
          <a:prstGeom prst="rect">
            <a:avLst/>
          </a:prstGeom>
          <a:noFill/>
        </p:spPr>
        <p:txBody>
          <a:bodyPr wrap="square" rtlCol="1">
            <a:spAutoFit/>
          </a:bodyPr>
          <a:lstStyle/>
          <a:p>
            <a:pPr marL="514350" indent="-514350">
              <a:lnSpc>
                <a:spcPct val="200000"/>
              </a:lnSpc>
              <a:buFont typeface="+mj-lt"/>
              <a:buAutoNum type="romanUcPeriod"/>
            </a:pPr>
            <a:r>
              <a:rPr lang="en-US" sz="2400" dirty="0"/>
              <a:t>Lymph node enlargement </a:t>
            </a:r>
          </a:p>
          <a:p>
            <a:pPr marL="514350" indent="-514350">
              <a:lnSpc>
                <a:spcPct val="200000"/>
              </a:lnSpc>
              <a:buFont typeface="+mj-lt"/>
              <a:buAutoNum type="romanUcPeriod"/>
            </a:pPr>
            <a:r>
              <a:rPr lang="en-US" sz="2400" dirty="0"/>
              <a:t>Neck mases </a:t>
            </a:r>
          </a:p>
          <a:p>
            <a:pPr marL="514350" indent="-514350">
              <a:lnSpc>
                <a:spcPct val="200000"/>
              </a:lnSpc>
              <a:buFont typeface="+mj-lt"/>
              <a:buAutoNum type="romanUcPeriod"/>
            </a:pPr>
            <a:r>
              <a:rPr lang="en-US" sz="2400" dirty="0"/>
              <a:t>Thyroid enlargement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681438"/>
            <a:ext cx="4730681" cy="5756856"/>
          </a:xfrm>
          <a:prstGeom prst="rect">
            <a:avLst/>
          </a:prstGeom>
        </p:spPr>
      </p:pic>
    </p:spTree>
    <p:extLst>
      <p:ext uri="{BB962C8B-B14F-4D97-AF65-F5344CB8AC3E}">
        <p14:creationId xmlns:p14="http://schemas.microsoft.com/office/powerpoint/2010/main" val="1379531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8648" y="721217"/>
            <a:ext cx="5151549" cy="861774"/>
          </a:xfrm>
          <a:prstGeom prst="rect">
            <a:avLst/>
          </a:prstGeom>
          <a:noFill/>
        </p:spPr>
        <p:txBody>
          <a:bodyPr wrap="square" rtlCol="1">
            <a:spAutoFit/>
          </a:bodyPr>
          <a:lstStyle/>
          <a:p>
            <a:pPr marL="457200" indent="-457200">
              <a:buFont typeface="Wingdings" panose="05000000000000000000" pitchFamily="2" charset="2"/>
              <a:buChar char="q"/>
            </a:pPr>
            <a:r>
              <a:rPr lang="en-US" sz="3200" b="1" dirty="0"/>
              <a:t>Radiographic studies</a:t>
            </a:r>
            <a:r>
              <a:rPr lang="en-US" dirty="0"/>
              <a:t>:</a:t>
            </a:r>
          </a:p>
          <a:p>
            <a:endParaRPr lang="ar-JO" dirty="0"/>
          </a:p>
        </p:txBody>
      </p:sp>
      <p:sp>
        <p:nvSpPr>
          <p:cNvPr id="3" name="TextBox 2"/>
          <p:cNvSpPr txBox="1"/>
          <p:nvPr/>
        </p:nvSpPr>
        <p:spPr>
          <a:xfrm>
            <a:off x="1880315" y="1815921"/>
            <a:ext cx="6645499" cy="3693319"/>
          </a:xfrm>
          <a:prstGeom prst="rect">
            <a:avLst/>
          </a:prstGeom>
          <a:noFill/>
        </p:spPr>
        <p:txBody>
          <a:bodyPr wrap="square" rtlCol="1">
            <a:spAutoFit/>
          </a:bodyPr>
          <a:lstStyle/>
          <a:p>
            <a:pPr marL="342900" indent="-342900">
              <a:lnSpc>
                <a:spcPct val="150000"/>
              </a:lnSpc>
              <a:buFont typeface="Arial" panose="020B0604020202020204" pitchFamily="34" charset="0"/>
              <a:buChar char="•"/>
            </a:pPr>
            <a:r>
              <a:rPr lang="en-US" sz="2400" dirty="0"/>
              <a:t>Plain  X-ray</a:t>
            </a:r>
          </a:p>
          <a:p>
            <a:pPr marL="342900" indent="-342900">
              <a:lnSpc>
                <a:spcPct val="150000"/>
              </a:lnSpc>
              <a:buFont typeface="Arial" panose="020B0604020202020204" pitchFamily="34" charset="0"/>
              <a:buChar char="•"/>
            </a:pPr>
            <a:r>
              <a:rPr lang="en-US" sz="2400" dirty="0"/>
              <a:t>Barium esophagus</a:t>
            </a:r>
          </a:p>
          <a:p>
            <a:pPr marL="342900" indent="-342900">
              <a:lnSpc>
                <a:spcPct val="150000"/>
              </a:lnSpc>
              <a:buFont typeface="Arial" panose="020B0604020202020204" pitchFamily="34" charset="0"/>
              <a:buChar char="•"/>
            </a:pPr>
            <a:r>
              <a:rPr lang="en-US" sz="2400" dirty="0"/>
              <a:t>Modified barium swallow(gold standard)</a:t>
            </a:r>
          </a:p>
          <a:p>
            <a:pPr marL="342900" indent="-342900">
              <a:lnSpc>
                <a:spcPct val="150000"/>
              </a:lnSpc>
              <a:buFont typeface="Arial" panose="020B0604020202020204" pitchFamily="34" charset="0"/>
              <a:buChar char="•"/>
            </a:pPr>
            <a:r>
              <a:rPr lang="en-US" sz="2400" dirty="0"/>
              <a:t>MRI</a:t>
            </a:r>
          </a:p>
          <a:p>
            <a:pPr marL="342900" indent="-342900">
              <a:lnSpc>
                <a:spcPct val="150000"/>
              </a:lnSpc>
              <a:buFont typeface="Arial" panose="020B0604020202020204" pitchFamily="34" charset="0"/>
              <a:buChar char="•"/>
            </a:pPr>
            <a:r>
              <a:rPr lang="en-US" sz="2400" dirty="0"/>
              <a:t>CT</a:t>
            </a:r>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ar-JO" dirty="0"/>
          </a:p>
        </p:txBody>
      </p:sp>
      <p:sp>
        <p:nvSpPr>
          <p:cNvPr id="4" name="TextBox 3">
            <a:extLst>
              <a:ext uri="{FF2B5EF4-FFF2-40B4-BE49-F238E27FC236}">
                <a16:creationId xmlns:a16="http://schemas.microsoft.com/office/drawing/2014/main" id="{8C413920-E230-418B-88ED-71BE2213C44F}"/>
              </a:ext>
            </a:extLst>
          </p:cNvPr>
          <p:cNvSpPr txBox="1"/>
          <p:nvPr/>
        </p:nvSpPr>
        <p:spPr>
          <a:xfrm>
            <a:off x="1738647" y="4880396"/>
            <a:ext cx="5151549" cy="1415772"/>
          </a:xfrm>
          <a:prstGeom prst="rect">
            <a:avLst/>
          </a:prstGeom>
          <a:noFill/>
        </p:spPr>
        <p:txBody>
          <a:bodyPr wrap="square" rtlCol="1">
            <a:spAutoFit/>
          </a:bodyPr>
          <a:lstStyle/>
          <a:p>
            <a:pPr marL="457200" indent="-457200">
              <a:buFont typeface="Wingdings" panose="05000000000000000000" pitchFamily="2" charset="2"/>
              <a:buChar char="q"/>
            </a:pPr>
            <a:r>
              <a:rPr lang="en-US" sz="3200" b="1" dirty="0"/>
              <a:t>Lab tests</a:t>
            </a:r>
            <a:r>
              <a:rPr lang="en-US" dirty="0"/>
              <a:t>:</a:t>
            </a:r>
          </a:p>
          <a:p>
            <a:r>
              <a:rPr lang="en-US" dirty="0"/>
              <a:t>    </a:t>
            </a:r>
          </a:p>
          <a:p>
            <a:r>
              <a:rPr lang="en-US" dirty="0"/>
              <a:t>    .LFT, KFT, CBC, Thyroid function.</a:t>
            </a:r>
          </a:p>
          <a:p>
            <a:endParaRPr lang="ar-JO" dirty="0"/>
          </a:p>
        </p:txBody>
      </p:sp>
    </p:spTree>
    <p:extLst>
      <p:ext uri="{BB962C8B-B14F-4D97-AF65-F5344CB8AC3E}">
        <p14:creationId xmlns:p14="http://schemas.microsoft.com/office/powerpoint/2010/main" val="30868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4406" y="605306"/>
            <a:ext cx="6053071" cy="707886"/>
          </a:xfrm>
          <a:prstGeom prst="rect">
            <a:avLst/>
          </a:prstGeom>
          <a:noFill/>
        </p:spPr>
        <p:txBody>
          <a:bodyPr wrap="square" rtlCol="1">
            <a:spAutoFit/>
          </a:bodyPr>
          <a:lstStyle/>
          <a:p>
            <a:r>
              <a:rPr lang="en-US" sz="4000" b="1" dirty="0"/>
              <a:t>Endoscopy:</a:t>
            </a:r>
            <a:endParaRPr lang="ar-JO" sz="4000" b="1" dirty="0"/>
          </a:p>
        </p:txBody>
      </p:sp>
      <p:sp>
        <p:nvSpPr>
          <p:cNvPr id="3" name="TextBox 2"/>
          <p:cNvSpPr txBox="1"/>
          <p:nvPr/>
        </p:nvSpPr>
        <p:spPr>
          <a:xfrm>
            <a:off x="2099256" y="1493949"/>
            <a:ext cx="4494727" cy="1301959"/>
          </a:xfrm>
          <a:prstGeom prst="rect">
            <a:avLst/>
          </a:prstGeom>
          <a:noFill/>
        </p:spPr>
        <p:txBody>
          <a:bodyPr wrap="square" rtlCol="1">
            <a:spAutoFit/>
          </a:bodyPr>
          <a:lstStyle/>
          <a:p>
            <a:pPr marL="285750" indent="-285750">
              <a:lnSpc>
                <a:spcPct val="150000"/>
              </a:lnSpc>
              <a:buFont typeface="Arial" panose="020B0604020202020204" pitchFamily="34" charset="0"/>
              <a:buChar char="•"/>
            </a:pPr>
            <a:r>
              <a:rPr lang="en-US" sz="2800" dirty="0"/>
              <a:t>Rigid</a:t>
            </a:r>
          </a:p>
          <a:p>
            <a:pPr marL="285750" indent="-285750">
              <a:lnSpc>
                <a:spcPct val="150000"/>
              </a:lnSpc>
              <a:buFont typeface="Arial" panose="020B0604020202020204" pitchFamily="34" charset="0"/>
              <a:buChar char="•"/>
            </a:pPr>
            <a:r>
              <a:rPr lang="en-US" sz="2800" dirty="0"/>
              <a:t>flexible</a:t>
            </a:r>
            <a:endParaRPr lang="ar-JO" sz="2800" dirty="0"/>
          </a:p>
        </p:txBody>
      </p:sp>
      <p:sp>
        <p:nvSpPr>
          <p:cNvPr id="4" name="TextBox 3"/>
          <p:cNvSpPr txBox="1"/>
          <p:nvPr/>
        </p:nvSpPr>
        <p:spPr>
          <a:xfrm>
            <a:off x="2292439" y="2976665"/>
            <a:ext cx="5215944" cy="3277820"/>
          </a:xfrm>
          <a:prstGeom prst="rect">
            <a:avLst/>
          </a:prstGeom>
          <a:noFill/>
        </p:spPr>
        <p:txBody>
          <a:bodyPr wrap="square" rtlCol="1">
            <a:spAutoFit/>
          </a:bodyPr>
          <a:lstStyle/>
          <a:p>
            <a:pPr marL="342900" indent="-342900">
              <a:lnSpc>
                <a:spcPct val="150000"/>
              </a:lnSpc>
              <a:buFont typeface="+mj-lt"/>
              <a:buAutoNum type="arabicPeriod"/>
            </a:pPr>
            <a:r>
              <a:rPr lang="en-US" sz="2400" dirty="0"/>
              <a:t>Diagnostic:</a:t>
            </a:r>
          </a:p>
          <a:p>
            <a:pPr marL="285750" indent="-285750">
              <a:lnSpc>
                <a:spcPct val="150000"/>
              </a:lnSpc>
              <a:buFont typeface="Wingdings" panose="05000000000000000000" pitchFamily="2" charset="2"/>
              <a:buChar char="§"/>
            </a:pPr>
            <a:r>
              <a:rPr lang="en-US" dirty="0"/>
              <a:t>Visual</a:t>
            </a:r>
          </a:p>
          <a:p>
            <a:pPr marL="285750" indent="-285750">
              <a:lnSpc>
                <a:spcPct val="150000"/>
              </a:lnSpc>
              <a:buFont typeface="Wingdings" panose="05000000000000000000" pitchFamily="2" charset="2"/>
              <a:buChar char="§"/>
            </a:pPr>
            <a:r>
              <a:rPr lang="en-US" dirty="0"/>
              <a:t>Biopsy</a:t>
            </a:r>
          </a:p>
          <a:p>
            <a:pPr marL="342900" indent="-342900">
              <a:lnSpc>
                <a:spcPct val="150000"/>
              </a:lnSpc>
              <a:buFont typeface="+mj-lt"/>
              <a:buAutoNum type="arabicPeriod" startAt="2"/>
            </a:pPr>
            <a:r>
              <a:rPr lang="en-US" sz="2400" dirty="0"/>
              <a:t>Therapeutic:</a:t>
            </a:r>
          </a:p>
          <a:p>
            <a:pPr marL="285750" indent="-285750">
              <a:lnSpc>
                <a:spcPct val="150000"/>
              </a:lnSpc>
              <a:buFont typeface="Arial" panose="020B0604020202020204" pitchFamily="34" charset="0"/>
              <a:buChar char="•"/>
            </a:pPr>
            <a:r>
              <a:rPr lang="en-US" dirty="0"/>
              <a:t>Foreign body dissipation.</a:t>
            </a:r>
          </a:p>
          <a:p>
            <a:pPr marL="285750" indent="-285750">
              <a:lnSpc>
                <a:spcPct val="150000"/>
              </a:lnSpc>
              <a:buFont typeface="Arial" panose="020B0604020202020204" pitchFamily="34" charset="0"/>
              <a:buChar char="•"/>
            </a:pPr>
            <a:r>
              <a:rPr lang="en-US" dirty="0"/>
              <a:t>Stenting</a:t>
            </a:r>
          </a:p>
          <a:p>
            <a:pPr marL="285750" indent="-285750">
              <a:lnSpc>
                <a:spcPct val="150000"/>
              </a:lnSpc>
              <a:buFont typeface="Arial" panose="020B0604020202020204" pitchFamily="34" charset="0"/>
              <a:buChar char="•"/>
            </a:pPr>
            <a:r>
              <a:rPr lang="en-US" dirty="0"/>
              <a:t>dilatation</a:t>
            </a:r>
            <a:endParaRPr lang="ar-JO"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32" y="193183"/>
            <a:ext cx="5189852" cy="6375042"/>
          </a:xfrm>
          <a:prstGeom prst="rect">
            <a:avLst/>
          </a:prstGeom>
        </p:spPr>
      </p:pic>
    </p:spTree>
    <p:extLst>
      <p:ext uri="{BB962C8B-B14F-4D97-AF65-F5344CB8AC3E}">
        <p14:creationId xmlns:p14="http://schemas.microsoft.com/office/powerpoint/2010/main" val="1215548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4253" y="695459"/>
            <a:ext cx="3863662" cy="646331"/>
          </a:xfrm>
          <a:prstGeom prst="rect">
            <a:avLst/>
          </a:prstGeom>
          <a:noFill/>
        </p:spPr>
        <p:txBody>
          <a:bodyPr wrap="square" rtlCol="1">
            <a:spAutoFit/>
          </a:bodyPr>
          <a:lstStyle/>
          <a:p>
            <a:pPr marL="571500" indent="-571500">
              <a:buFont typeface="Wingdings" panose="05000000000000000000" pitchFamily="2" charset="2"/>
              <a:buChar char="q"/>
            </a:pPr>
            <a:r>
              <a:rPr lang="en-US" sz="3600" b="1" dirty="0"/>
              <a:t>Manometry:</a:t>
            </a:r>
            <a:endParaRPr lang="ar-JO" sz="3600" b="1" dirty="0"/>
          </a:p>
        </p:txBody>
      </p:sp>
      <p:sp>
        <p:nvSpPr>
          <p:cNvPr id="3" name="TextBox 2"/>
          <p:cNvSpPr txBox="1"/>
          <p:nvPr/>
        </p:nvSpPr>
        <p:spPr>
          <a:xfrm>
            <a:off x="1854558" y="1764406"/>
            <a:ext cx="4919730" cy="4031873"/>
          </a:xfrm>
          <a:prstGeom prst="rect">
            <a:avLst/>
          </a:prstGeom>
          <a:noFill/>
        </p:spPr>
        <p:txBody>
          <a:bodyPr wrap="square" rtlCol="1">
            <a:spAutoFit/>
          </a:bodyPr>
          <a:lstStyle/>
          <a:p>
            <a:pPr marL="285750" indent="-285750">
              <a:buFont typeface="Wingdings" panose="05000000000000000000" pitchFamily="2" charset="2"/>
              <a:buChar char="v"/>
            </a:pPr>
            <a:r>
              <a:rPr lang="en-US" sz="2800" dirty="0"/>
              <a:t>Indications:</a:t>
            </a:r>
          </a:p>
          <a:p>
            <a:pPr marL="285750" indent="-285750">
              <a:lnSpc>
                <a:spcPct val="2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Achalasia of the cardia</a:t>
            </a:r>
          </a:p>
          <a:p>
            <a:pPr marL="285750" indent="-285750">
              <a:lnSpc>
                <a:spcPct val="2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diffuse esophageal spasm</a:t>
            </a:r>
            <a:endParaRPr lang="ar-JO" sz="2400" dirty="0">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Hypertensive esophageal sphincter</a:t>
            </a:r>
          </a:p>
          <a:p>
            <a:endParaRPr lang="en-US" dirty="0"/>
          </a:p>
          <a:p>
            <a:endParaRPr lang="ar-J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163" y="0"/>
            <a:ext cx="5829837" cy="6858000"/>
          </a:xfrm>
          <a:prstGeom prst="rect">
            <a:avLst/>
          </a:prstGeom>
        </p:spPr>
      </p:pic>
    </p:spTree>
    <p:extLst>
      <p:ext uri="{BB962C8B-B14F-4D97-AF65-F5344CB8AC3E}">
        <p14:creationId xmlns:p14="http://schemas.microsoft.com/office/powerpoint/2010/main" val="4279250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FB3-F6EA-07B3-C712-22C7EE46470B}"/>
              </a:ext>
            </a:extLst>
          </p:cNvPr>
          <p:cNvSpPr>
            <a:spLocks noGrp="1"/>
          </p:cNvSpPr>
          <p:nvPr>
            <p:ph type="title"/>
          </p:nvPr>
        </p:nvSpPr>
        <p:spPr>
          <a:xfrm>
            <a:off x="825909" y="808055"/>
            <a:ext cx="3979205" cy="1453363"/>
          </a:xfrm>
        </p:spPr>
        <p:txBody>
          <a:bodyPr>
            <a:normAutofit/>
          </a:bodyPr>
          <a:lstStyle/>
          <a:p>
            <a:r>
              <a:rPr lang="en-US" dirty="0"/>
              <a:t>pharynx</a:t>
            </a:r>
          </a:p>
        </p:txBody>
      </p:sp>
      <p:sp>
        <p:nvSpPr>
          <p:cNvPr id="9" name="Content Placeholder 8">
            <a:extLst>
              <a:ext uri="{FF2B5EF4-FFF2-40B4-BE49-F238E27FC236}">
                <a16:creationId xmlns:a16="http://schemas.microsoft.com/office/drawing/2014/main" id="{07AA3B23-4BC3-BDF4-3451-A59A913CAAE9}"/>
              </a:ext>
            </a:extLst>
          </p:cNvPr>
          <p:cNvSpPr>
            <a:spLocks noGrp="1"/>
          </p:cNvSpPr>
          <p:nvPr>
            <p:ph idx="1"/>
          </p:nvPr>
        </p:nvSpPr>
        <p:spPr>
          <a:xfrm>
            <a:off x="802178" y="2261420"/>
            <a:ext cx="4002936" cy="3637935"/>
          </a:xfrm>
        </p:spPr>
        <p:txBody>
          <a:bodyPr>
            <a:normAutofit/>
          </a:bodyPr>
          <a:lstStyle/>
          <a:p>
            <a:r>
              <a:rPr lang="en-US" sz="2400" b="0" i="0" dirty="0">
                <a:effectLst/>
                <a:latin typeface="PlutoSansLight"/>
              </a:rPr>
              <a:t>The </a:t>
            </a:r>
            <a:r>
              <a:rPr lang="en-US" sz="2400" b="0" i="0" dirty="0">
                <a:effectLst/>
                <a:latin typeface="var(--medium)"/>
              </a:rPr>
              <a:t>pharynx</a:t>
            </a:r>
            <a:r>
              <a:rPr lang="en-US" sz="2400" b="0" i="0" dirty="0">
                <a:effectLst/>
                <a:latin typeface="PlutoSansLight"/>
              </a:rPr>
              <a:t>, more commonly known as the </a:t>
            </a:r>
            <a:r>
              <a:rPr lang="en-US" sz="2400" b="1" i="0" dirty="0">
                <a:effectLst/>
                <a:latin typeface="PlutoSansLight"/>
              </a:rPr>
              <a:t>(throat)</a:t>
            </a:r>
            <a:r>
              <a:rPr lang="en-US" sz="2400" b="0" i="0" dirty="0">
                <a:effectLst/>
                <a:latin typeface="PlutoSansLight"/>
              </a:rPr>
              <a:t>, is a 12-14 cm, or 5 inch, long tube </a:t>
            </a:r>
          </a:p>
          <a:p>
            <a:pPr marL="0" indent="0">
              <a:buNone/>
            </a:pPr>
            <a:r>
              <a:rPr lang="en-US" sz="2400" b="0" i="0" dirty="0">
                <a:effectLst/>
                <a:latin typeface="PlutoSansLight"/>
              </a:rPr>
              <a:t> behind the </a:t>
            </a:r>
            <a:r>
              <a:rPr lang="en-US" sz="2400" b="0" i="0" u="sng" dirty="0">
                <a:effectLst/>
                <a:latin typeface="PlutoSansLight"/>
                <a:hlinkClick r:id="rId2">
                  <a:extLst>
                    <a:ext uri="{A12FA001-AC4F-418D-AE19-62706E023703}">
                      <ahyp:hlinkClr xmlns:ahyp="http://schemas.microsoft.com/office/drawing/2018/hyperlinkcolor" val="tx"/>
                    </a:ext>
                  </a:extLst>
                </a:hlinkClick>
              </a:rPr>
              <a:t>nasal</a:t>
            </a:r>
            <a:r>
              <a:rPr lang="en-US" sz="2400" b="0" i="0" dirty="0">
                <a:effectLst/>
                <a:latin typeface="PlutoSansLight"/>
              </a:rPr>
              <a:t> and </a:t>
            </a:r>
            <a:r>
              <a:rPr lang="en-US" sz="2400" b="0" i="0" u="sng" dirty="0">
                <a:effectLst/>
                <a:latin typeface="PlutoSansLight"/>
                <a:hlinkClick r:id="rId3">
                  <a:extLst>
                    <a:ext uri="{A12FA001-AC4F-418D-AE19-62706E023703}">
                      <ahyp:hlinkClr xmlns:ahyp="http://schemas.microsoft.com/office/drawing/2018/hyperlinkcolor" val="tx"/>
                    </a:ext>
                  </a:extLst>
                </a:hlinkClick>
              </a:rPr>
              <a:t>oral cavities</a:t>
            </a:r>
            <a:r>
              <a:rPr lang="en-US" sz="2400" b="0" i="0" dirty="0">
                <a:effectLst/>
                <a:latin typeface="PlutoSansLight"/>
              </a:rPr>
              <a:t> until the voice box (</a:t>
            </a:r>
            <a:r>
              <a:rPr lang="en-US" sz="2400" b="0" i="0" u="sng" dirty="0">
                <a:effectLst/>
                <a:latin typeface="PlutoSansLight"/>
                <a:hlinkClick r:id="rId4">
                  <a:extLst>
                    <a:ext uri="{A12FA001-AC4F-418D-AE19-62706E023703}">
                      <ahyp:hlinkClr xmlns:ahyp="http://schemas.microsoft.com/office/drawing/2018/hyperlinkcolor" val="tx"/>
                    </a:ext>
                  </a:extLst>
                </a:hlinkClick>
              </a:rPr>
              <a:t>larynx</a:t>
            </a:r>
            <a:r>
              <a:rPr lang="en-US" sz="2400" b="0" i="0" dirty="0">
                <a:effectLst/>
                <a:latin typeface="PlutoSansLight"/>
              </a:rPr>
              <a:t>) and the </a:t>
            </a:r>
            <a:r>
              <a:rPr lang="en-US" sz="2400" b="0" i="0" u="sng" dirty="0">
                <a:effectLst/>
                <a:latin typeface="PlutoSansLight"/>
                <a:hlinkClick r:id="rId5">
                  <a:extLst>
                    <a:ext uri="{A12FA001-AC4F-418D-AE19-62706E023703}">
                      <ahyp:hlinkClr xmlns:ahyp="http://schemas.microsoft.com/office/drawing/2018/hyperlinkcolor" val="tx"/>
                    </a:ext>
                  </a:extLst>
                </a:hlinkClick>
              </a:rPr>
              <a:t>esophagus</a:t>
            </a:r>
            <a:r>
              <a:rPr lang="en-US" sz="2400" b="0" i="0" dirty="0">
                <a:effectLst/>
                <a:latin typeface="PlutoSansLight"/>
              </a:rPr>
              <a:t>.</a:t>
            </a:r>
            <a:endParaRPr lang="en-US" sz="2400" dirty="0"/>
          </a:p>
        </p:txBody>
      </p:sp>
      <p:pic>
        <p:nvPicPr>
          <p:cNvPr id="7" name="Picture 6" descr="Diagram">
            <a:extLst>
              <a:ext uri="{FF2B5EF4-FFF2-40B4-BE49-F238E27FC236}">
                <a16:creationId xmlns:a16="http://schemas.microsoft.com/office/drawing/2014/main" id="{BF122395-244C-E0E6-F094-E0C64303F5D4}"/>
              </a:ext>
            </a:extLst>
          </p:cNvPr>
          <p:cNvPicPr>
            <a:picLocks noChangeAspect="1"/>
          </p:cNvPicPr>
          <p:nvPr/>
        </p:nvPicPr>
        <p:blipFill>
          <a:blip r:embed="rId6"/>
          <a:stretch>
            <a:fillRect/>
          </a:stretch>
        </p:blipFill>
        <p:spPr>
          <a:xfrm>
            <a:off x="5289752" y="1069656"/>
            <a:ext cx="6095593" cy="45564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0587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1831" y="656823"/>
            <a:ext cx="6671256" cy="861774"/>
          </a:xfrm>
          <a:prstGeom prst="rect">
            <a:avLst/>
          </a:prstGeom>
          <a:noFill/>
        </p:spPr>
        <p:txBody>
          <a:bodyPr wrap="square" rtlCol="1">
            <a:spAutoFit/>
          </a:bodyPr>
          <a:lstStyle/>
          <a:p>
            <a:pPr marL="457200" indent="-457200">
              <a:buFont typeface="Wingdings" panose="05000000000000000000" pitchFamily="2" charset="2"/>
              <a:buChar char="q"/>
            </a:pPr>
            <a:r>
              <a:rPr lang="en-US" sz="2800" b="1" dirty="0"/>
              <a:t>Endoscopic ultrasound</a:t>
            </a:r>
            <a:r>
              <a:rPr lang="en-US" sz="3200" b="1" dirty="0"/>
              <a:t>:</a:t>
            </a:r>
          </a:p>
          <a:p>
            <a:endParaRPr lang="ar-JO" dirty="0"/>
          </a:p>
        </p:txBody>
      </p:sp>
      <p:sp>
        <p:nvSpPr>
          <p:cNvPr id="3" name="TextBox 2"/>
          <p:cNvSpPr txBox="1"/>
          <p:nvPr/>
        </p:nvSpPr>
        <p:spPr>
          <a:xfrm>
            <a:off x="1764405" y="1700011"/>
            <a:ext cx="7984901" cy="1131848"/>
          </a:xfrm>
          <a:prstGeom prst="rect">
            <a:avLst/>
          </a:prstGeom>
          <a:noFill/>
        </p:spPr>
        <p:txBody>
          <a:bodyPr wrap="square" rtlCol="1">
            <a:spAutoFit/>
          </a:bodyPr>
          <a:lstStyle/>
          <a:p>
            <a:pPr marL="285750" indent="-285750">
              <a:lnSpc>
                <a:spcPct val="150000"/>
              </a:lnSpc>
              <a:buFont typeface="Wingdings" panose="05000000000000000000" pitchFamily="2" charset="2"/>
              <a:buChar char="ü"/>
            </a:pPr>
            <a:r>
              <a:rPr lang="en-US" sz="2400" dirty="0">
                <a:latin typeface="Arial" panose="020B0604020202020204" pitchFamily="34" charset="0"/>
                <a:cs typeface="Arial" panose="020B0604020202020204" pitchFamily="34" charset="0"/>
              </a:rPr>
              <a:t>Used for dysphagia due to carcinoma </a:t>
            </a:r>
            <a:endParaRPr lang="ar-JO" sz="2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ü"/>
            </a:pPr>
            <a:r>
              <a:rPr lang="en-US" sz="2400" dirty="0">
                <a:latin typeface="Arial" panose="020B0604020202020204" pitchFamily="34" charset="0"/>
                <a:cs typeface="Arial" panose="020B0604020202020204" pitchFamily="34" charset="0"/>
              </a:rPr>
              <a:t>Biopsy can also be taken</a:t>
            </a:r>
            <a:endParaRPr lang="ar-JO"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440" y="2900340"/>
            <a:ext cx="5087154" cy="3850783"/>
          </a:xfrm>
          <a:prstGeom prst="rect">
            <a:avLst/>
          </a:prstGeom>
        </p:spPr>
      </p:pic>
    </p:spTree>
    <p:extLst>
      <p:ext uri="{BB962C8B-B14F-4D97-AF65-F5344CB8AC3E}">
        <p14:creationId xmlns:p14="http://schemas.microsoft.com/office/powerpoint/2010/main" val="2051184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CB1B-9A5F-E62E-8EEB-6A9E635E520B}"/>
              </a:ext>
            </a:extLst>
          </p:cNvPr>
          <p:cNvSpPr>
            <a:spLocks noGrp="1"/>
          </p:cNvSpPr>
          <p:nvPr>
            <p:ph type="title"/>
          </p:nvPr>
        </p:nvSpPr>
        <p:spPr>
          <a:xfrm>
            <a:off x="770640" y="148308"/>
            <a:ext cx="10515600" cy="1325563"/>
          </a:xfrm>
        </p:spPr>
        <p:txBody>
          <a:bodyPr/>
          <a:lstStyle/>
          <a:p>
            <a:r>
              <a:rPr lang="en-US" sz="4400" b="1" dirty="0"/>
              <a:t>Achalasia of esophagus</a:t>
            </a:r>
            <a:endParaRPr lang="en-US" dirty="0"/>
          </a:p>
        </p:txBody>
      </p:sp>
      <p:sp>
        <p:nvSpPr>
          <p:cNvPr id="3" name="Content Placeholder 2">
            <a:extLst>
              <a:ext uri="{FF2B5EF4-FFF2-40B4-BE49-F238E27FC236}">
                <a16:creationId xmlns:a16="http://schemas.microsoft.com/office/drawing/2014/main" id="{3FD490D4-07F4-18A4-43B7-1C3C667F66E7}"/>
              </a:ext>
            </a:extLst>
          </p:cNvPr>
          <p:cNvSpPr>
            <a:spLocks noGrp="1"/>
          </p:cNvSpPr>
          <p:nvPr>
            <p:ph idx="1"/>
          </p:nvPr>
        </p:nvSpPr>
        <p:spPr>
          <a:xfrm>
            <a:off x="179109" y="1545996"/>
            <a:ext cx="11698663" cy="5071619"/>
          </a:xfrm>
        </p:spPr>
        <p:txBody>
          <a:bodyPr>
            <a:normAutofit fontScale="77500" lnSpcReduction="20000"/>
          </a:bodyPr>
          <a:lstStyle/>
          <a:p>
            <a:r>
              <a:rPr lang="en-US" dirty="0"/>
              <a:t>Name comes from Greek ‘failure to relax’, it is an uncommon disorder.</a:t>
            </a:r>
          </a:p>
          <a:p>
            <a:r>
              <a:rPr lang="en-US" b="1" i="0" dirty="0">
                <a:effectLst/>
                <a:latin typeface="Times New Roman" panose="02020603050405020304" pitchFamily="18" charset="0"/>
              </a:rPr>
              <a:t>Achalasia</a:t>
            </a:r>
            <a:r>
              <a:rPr lang="en-US" b="0" i="0" dirty="0">
                <a:effectLst/>
                <a:latin typeface="Times New Roman" panose="02020603050405020304" pitchFamily="18" charset="0"/>
              </a:rPr>
              <a:t> is an esophageal smooth muscle motility disorder that occurs due to a </a:t>
            </a:r>
            <a:r>
              <a:rPr lang="en-US" b="0" i="0" dirty="0">
                <a:solidFill>
                  <a:srgbClr val="FF0000"/>
                </a:solidFill>
                <a:effectLst/>
                <a:latin typeface="Times New Roman" panose="02020603050405020304" pitchFamily="18" charset="0"/>
              </a:rPr>
              <a:t>failure of relaxation of the lower esophageal sphincter</a:t>
            </a:r>
            <a:r>
              <a:rPr lang="en-US" b="0" i="0" dirty="0">
                <a:effectLst/>
                <a:latin typeface="Times New Roman" panose="02020603050405020304" pitchFamily="18" charset="0"/>
              </a:rPr>
              <a:t>, the esophagus also has a </a:t>
            </a:r>
            <a:r>
              <a:rPr lang="en-US" b="0" i="0" dirty="0">
                <a:solidFill>
                  <a:srgbClr val="FF0000"/>
                </a:solidFill>
                <a:effectLst/>
                <a:latin typeface="Times New Roman" panose="02020603050405020304" pitchFamily="18" charset="0"/>
              </a:rPr>
              <a:t>marked absence of peristalsis</a:t>
            </a:r>
            <a:r>
              <a:rPr lang="en-US" dirty="0">
                <a:solidFill>
                  <a:srgbClr val="FF0000"/>
                </a:solidFill>
                <a:latin typeface="Times New Roman" panose="02020603050405020304" pitchFamily="18" charset="0"/>
              </a:rPr>
              <a:t>, which will result in dilatation of distal esophagus.</a:t>
            </a:r>
            <a:r>
              <a:rPr lang="en-US" b="0" i="0" dirty="0">
                <a:effectLst/>
                <a:latin typeface="Times New Roman" panose="02020603050405020304" pitchFamily="18" charset="0"/>
              </a:rPr>
              <a:t> This condition causes a functional obstruction at the gastroesophageal junction (the cardia). </a:t>
            </a:r>
          </a:p>
          <a:p>
            <a:r>
              <a:rPr lang="en-US" b="1" i="0" dirty="0">
                <a:effectLst/>
                <a:latin typeface="Times New Roman" panose="02020603050405020304" pitchFamily="18" charset="0"/>
              </a:rPr>
              <a:t>Achalasia</a:t>
            </a:r>
            <a:r>
              <a:rPr lang="en-US" b="0" i="0" dirty="0">
                <a:effectLst/>
                <a:latin typeface="Times New Roman" panose="02020603050405020304" pitchFamily="18" charset="0"/>
              </a:rPr>
              <a:t> occurs due to progressive destruction of the myenteric plexus (Auerbach  Plexus), So </a:t>
            </a:r>
            <a:r>
              <a:rPr lang="en-US" dirty="0">
                <a:latin typeface="Times New Roman" panose="02020603050405020304" pitchFamily="18" charset="0"/>
              </a:rPr>
              <a:t>that t</a:t>
            </a:r>
            <a:r>
              <a:rPr lang="en-US" b="0" i="0" dirty="0">
                <a:effectLst/>
                <a:latin typeface="Times New Roman" panose="02020603050405020304" pitchFamily="18" charset="0"/>
              </a:rPr>
              <a:t>here is a </a:t>
            </a:r>
            <a:r>
              <a:rPr lang="en-US" b="0" i="0" dirty="0">
                <a:solidFill>
                  <a:srgbClr val="FF0000"/>
                </a:solidFill>
                <a:effectLst/>
                <a:latin typeface="Times New Roman" panose="02020603050405020304" pitchFamily="18" charset="0"/>
              </a:rPr>
              <a:t>loss of inhibitory neurons of myenteric plexus </a:t>
            </a:r>
            <a:r>
              <a:rPr lang="en-US" b="0" i="0" dirty="0">
                <a:effectLst/>
                <a:latin typeface="Times New Roman" panose="02020603050405020304" pitchFamily="18" charset="0"/>
              </a:rPr>
              <a:t>leading to </a:t>
            </a:r>
            <a:r>
              <a:rPr lang="en-US" b="0" i="0" dirty="0">
                <a:solidFill>
                  <a:srgbClr val="FF0000"/>
                </a:solidFill>
                <a:effectLst/>
                <a:latin typeface="Times New Roman" panose="02020603050405020304" pitchFamily="18" charset="0"/>
              </a:rPr>
              <a:t>unmatched excitation </a:t>
            </a:r>
            <a:r>
              <a:rPr lang="en-US" b="0" i="0" dirty="0">
                <a:solidFill>
                  <a:srgbClr val="FF0000"/>
                </a:solidFill>
                <a:effectLst/>
                <a:latin typeface="Times New Roman" panose="02020603050405020304" pitchFamily="18" charset="0"/>
                <a:sym typeface="Wingdings" panose="05000000000000000000" pitchFamily="2" charset="2"/>
              </a:rPr>
              <a:t> contraction</a:t>
            </a:r>
            <a:r>
              <a:rPr lang="en-US" b="0" i="0" dirty="0">
                <a:effectLst/>
                <a:latin typeface="Times New Roman" panose="02020603050405020304" pitchFamily="18" charset="0"/>
                <a:sym typeface="Wingdings" panose="05000000000000000000" pitchFamily="2" charset="2"/>
              </a:rPr>
              <a:t>, </a:t>
            </a:r>
            <a:r>
              <a:rPr lang="en-US" b="0" i="0" dirty="0">
                <a:effectLst/>
                <a:latin typeface="Times New Roman" panose="02020603050405020304" pitchFamily="18" charset="0"/>
              </a:rPr>
              <a:t> meaning that the LES will never relax. There is loss of peristalsis of distal esophagus, and as a result there will be dilatation of the distal esophagus. </a:t>
            </a:r>
          </a:p>
          <a:p>
            <a:r>
              <a:rPr lang="en-US" b="0" i="0" dirty="0">
                <a:effectLst/>
                <a:latin typeface="Times New Roman" panose="02020603050405020304" pitchFamily="18" charset="0"/>
              </a:rPr>
              <a:t>The exact etiology of this destruction is unclear though </a:t>
            </a:r>
            <a:r>
              <a:rPr lang="en-US" b="0" i="0" dirty="0">
                <a:solidFill>
                  <a:srgbClr val="FF0000"/>
                </a:solidFill>
                <a:effectLst/>
                <a:latin typeface="Times New Roman" panose="02020603050405020304" pitchFamily="18" charset="0"/>
              </a:rPr>
              <a:t>many theories have been proposed</a:t>
            </a:r>
            <a:r>
              <a:rPr lang="en-US" b="0" i="0" dirty="0">
                <a:effectLst/>
                <a:latin typeface="Times New Roman" panose="02020603050405020304" pitchFamily="18" charset="0"/>
              </a:rPr>
              <a:t>, these theories include an </a:t>
            </a:r>
            <a:r>
              <a:rPr lang="en-US" b="0" i="0" dirty="0">
                <a:solidFill>
                  <a:srgbClr val="FF0000"/>
                </a:solidFill>
                <a:effectLst/>
                <a:latin typeface="Times New Roman" panose="02020603050405020304" pitchFamily="18" charset="0"/>
              </a:rPr>
              <a:t>autoimmune phenomenon, viral infection, and genetic predisposition.</a:t>
            </a:r>
          </a:p>
          <a:p>
            <a:r>
              <a:rPr lang="en-US" b="0" i="0" dirty="0">
                <a:effectLst/>
                <a:latin typeface="Times New Roman" panose="02020603050405020304" pitchFamily="18" charset="0"/>
              </a:rPr>
              <a:t>Most cases seen in the United States </a:t>
            </a:r>
            <a:r>
              <a:rPr lang="en-US" i="0" dirty="0">
                <a:effectLst/>
                <a:latin typeface="Times New Roman" panose="02020603050405020304" pitchFamily="18" charset="0"/>
              </a:rPr>
              <a:t>are </a:t>
            </a:r>
            <a:r>
              <a:rPr lang="en-US" i="0" dirty="0">
                <a:solidFill>
                  <a:srgbClr val="FF0000"/>
                </a:solidFill>
                <a:effectLst/>
                <a:latin typeface="Times New Roman" panose="02020603050405020304" pitchFamily="18" charset="0"/>
              </a:rPr>
              <a:t>primary idiopathic achalasia</a:t>
            </a:r>
            <a:r>
              <a:rPr lang="en-US" i="0" dirty="0">
                <a:effectLst/>
                <a:latin typeface="Times New Roman" panose="02020603050405020304" pitchFamily="18" charset="0"/>
              </a:rPr>
              <a:t>; however, </a:t>
            </a:r>
            <a:r>
              <a:rPr lang="en-US" i="0" dirty="0">
                <a:solidFill>
                  <a:srgbClr val="FF0000"/>
                </a:solidFill>
                <a:effectLst/>
                <a:latin typeface="Times New Roman" panose="02020603050405020304" pitchFamily="18" charset="0"/>
              </a:rPr>
              <a:t>secondary </a:t>
            </a:r>
            <a:r>
              <a:rPr lang="en-US" b="0" i="0" dirty="0">
                <a:solidFill>
                  <a:srgbClr val="FF0000"/>
                </a:solidFill>
                <a:effectLst/>
                <a:latin typeface="Times New Roman" panose="02020603050405020304" pitchFamily="18" charset="0"/>
              </a:rPr>
              <a:t>achalasia</a:t>
            </a:r>
            <a:r>
              <a:rPr lang="en-US" b="0" i="0" dirty="0">
                <a:effectLst/>
                <a:latin typeface="Times New Roman" panose="02020603050405020304" pitchFamily="18" charset="0"/>
              </a:rPr>
              <a:t> may be seen in </a:t>
            </a:r>
            <a:r>
              <a:rPr lang="en-US" b="0" i="0" dirty="0">
                <a:solidFill>
                  <a:srgbClr val="FF0000"/>
                </a:solidFill>
                <a:effectLst/>
                <a:latin typeface="Times New Roman" panose="02020603050405020304" pitchFamily="18" charset="0"/>
              </a:rPr>
              <a:t>Chagas disease caused by Trypanosoma </a:t>
            </a:r>
            <a:r>
              <a:rPr lang="en-US" b="0" i="0" dirty="0" err="1">
                <a:solidFill>
                  <a:srgbClr val="FF0000"/>
                </a:solidFill>
                <a:effectLst/>
                <a:latin typeface="Times New Roman" panose="02020603050405020304" pitchFamily="18" charset="0"/>
              </a:rPr>
              <a:t>cruzi</a:t>
            </a:r>
            <a:r>
              <a:rPr lang="en-US" b="0" i="0" dirty="0">
                <a:solidFill>
                  <a:srgbClr val="FF0000"/>
                </a:solidFill>
                <a:effectLst/>
                <a:latin typeface="Times New Roman" panose="02020603050405020304" pitchFamily="18" charset="0"/>
              </a:rPr>
              <a:t>, esophageal infiltration by gastric carcinoma, eosinophilic gastroenteritis, lymphoma, certain viral infections, and neurodegenerative disorders.</a:t>
            </a:r>
          </a:p>
          <a:p>
            <a:r>
              <a:rPr lang="en-US" b="0" i="0" dirty="0">
                <a:effectLst/>
                <a:latin typeface="Frutiger W01"/>
              </a:rPr>
              <a:t>Long-term achalasia increases the risk of developing </a:t>
            </a:r>
            <a:r>
              <a:rPr lang="en-US" dirty="0">
                <a:latin typeface="Frutiger W01"/>
              </a:rPr>
              <a:t>cancer of esophagus.</a:t>
            </a:r>
            <a:endParaRPr lang="en-US" b="0" i="0" dirty="0">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308564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C0F18D-3C87-4B92-FD45-1BB4217AA9F3}"/>
              </a:ext>
            </a:extLst>
          </p:cNvPr>
          <p:cNvSpPr txBox="1"/>
          <p:nvPr/>
        </p:nvSpPr>
        <p:spPr>
          <a:xfrm>
            <a:off x="339365" y="1970201"/>
            <a:ext cx="1800521" cy="954107"/>
          </a:xfrm>
          <a:prstGeom prst="rect">
            <a:avLst/>
          </a:prstGeom>
          <a:noFill/>
          <a:ln>
            <a:solidFill>
              <a:schemeClr val="tx1"/>
            </a:solidFill>
          </a:ln>
        </p:spPr>
        <p:txBody>
          <a:bodyPr wrap="square" rtlCol="0">
            <a:spAutoFit/>
          </a:bodyPr>
          <a:lstStyle/>
          <a:p>
            <a:r>
              <a:rPr lang="en-US" sz="2800" dirty="0"/>
              <a:t>Myenteric Plexus </a:t>
            </a:r>
          </a:p>
        </p:txBody>
      </p:sp>
      <p:cxnSp>
        <p:nvCxnSpPr>
          <p:cNvPr id="6" name="Connector: Elbow 5">
            <a:extLst>
              <a:ext uri="{FF2B5EF4-FFF2-40B4-BE49-F238E27FC236}">
                <a16:creationId xmlns:a16="http://schemas.microsoft.com/office/drawing/2014/main" id="{F23CC99D-885F-903E-4DB4-F13903392D7B}"/>
              </a:ext>
            </a:extLst>
          </p:cNvPr>
          <p:cNvCxnSpPr>
            <a:cxnSpLocks/>
          </p:cNvCxnSpPr>
          <p:nvPr/>
        </p:nvCxnSpPr>
        <p:spPr>
          <a:xfrm>
            <a:off x="2441542" y="2828041"/>
            <a:ext cx="1484721" cy="59736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8" name="Connector: Elbow 7">
            <a:extLst>
              <a:ext uri="{FF2B5EF4-FFF2-40B4-BE49-F238E27FC236}">
                <a16:creationId xmlns:a16="http://schemas.microsoft.com/office/drawing/2014/main" id="{10F79041-AC32-EC7C-3834-ED285057E2D6}"/>
              </a:ext>
            </a:extLst>
          </p:cNvPr>
          <p:cNvCxnSpPr>
            <a:cxnSpLocks/>
          </p:cNvCxnSpPr>
          <p:nvPr/>
        </p:nvCxnSpPr>
        <p:spPr>
          <a:xfrm flipV="1">
            <a:off x="2441542" y="1729817"/>
            <a:ext cx="1484721" cy="50433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49FC4C55-768F-FAAD-82D8-A015937DBD03}"/>
              </a:ext>
            </a:extLst>
          </p:cNvPr>
          <p:cNvSpPr txBox="1"/>
          <p:nvPr/>
        </p:nvSpPr>
        <p:spPr>
          <a:xfrm>
            <a:off x="4015818" y="1406651"/>
            <a:ext cx="1484721" cy="646331"/>
          </a:xfrm>
          <a:prstGeom prst="rect">
            <a:avLst/>
          </a:prstGeom>
          <a:noFill/>
          <a:ln>
            <a:solidFill>
              <a:schemeClr val="tx1"/>
            </a:solidFill>
          </a:ln>
        </p:spPr>
        <p:txBody>
          <a:bodyPr wrap="square" rtlCol="0">
            <a:spAutoFit/>
          </a:bodyPr>
          <a:lstStyle/>
          <a:p>
            <a:r>
              <a:rPr lang="en-US" dirty="0"/>
              <a:t>Excitatory Neurons</a:t>
            </a:r>
          </a:p>
        </p:txBody>
      </p:sp>
      <p:sp>
        <p:nvSpPr>
          <p:cNvPr id="13" name="TextBox 12">
            <a:extLst>
              <a:ext uri="{FF2B5EF4-FFF2-40B4-BE49-F238E27FC236}">
                <a16:creationId xmlns:a16="http://schemas.microsoft.com/office/drawing/2014/main" id="{FA27EB41-0A41-D21E-626B-EDFECD268DDF}"/>
              </a:ext>
            </a:extLst>
          </p:cNvPr>
          <p:cNvSpPr txBox="1"/>
          <p:nvPr/>
        </p:nvSpPr>
        <p:spPr>
          <a:xfrm>
            <a:off x="4015818" y="3102238"/>
            <a:ext cx="1484721" cy="646331"/>
          </a:xfrm>
          <a:prstGeom prst="rect">
            <a:avLst/>
          </a:prstGeom>
          <a:noFill/>
          <a:ln>
            <a:solidFill>
              <a:schemeClr val="tx1"/>
            </a:solidFill>
          </a:ln>
        </p:spPr>
        <p:txBody>
          <a:bodyPr wrap="square" rtlCol="0">
            <a:spAutoFit/>
          </a:bodyPr>
          <a:lstStyle/>
          <a:p>
            <a:r>
              <a:rPr lang="en-US" dirty="0"/>
              <a:t>Inhibitory Neurons</a:t>
            </a:r>
          </a:p>
        </p:txBody>
      </p:sp>
      <p:cxnSp>
        <p:nvCxnSpPr>
          <p:cNvPr id="16" name="Straight Arrow Connector 15">
            <a:extLst>
              <a:ext uri="{FF2B5EF4-FFF2-40B4-BE49-F238E27FC236}">
                <a16:creationId xmlns:a16="http://schemas.microsoft.com/office/drawing/2014/main" id="{C8C50053-51E3-C1D0-A184-90553357E841}"/>
              </a:ext>
            </a:extLst>
          </p:cNvPr>
          <p:cNvCxnSpPr>
            <a:cxnSpLocks/>
          </p:cNvCxnSpPr>
          <p:nvPr/>
        </p:nvCxnSpPr>
        <p:spPr>
          <a:xfrm>
            <a:off x="5693790" y="1800520"/>
            <a:ext cx="14988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53069C6-EDB5-0EF4-BB2A-67E209BE56E3}"/>
              </a:ext>
            </a:extLst>
          </p:cNvPr>
          <p:cNvCxnSpPr>
            <a:cxnSpLocks/>
          </p:cNvCxnSpPr>
          <p:nvPr/>
        </p:nvCxnSpPr>
        <p:spPr>
          <a:xfrm>
            <a:off x="5693790" y="3425403"/>
            <a:ext cx="14988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48056D-4E3F-29D1-3ED7-8C9867AFF3CD}"/>
              </a:ext>
            </a:extLst>
          </p:cNvPr>
          <p:cNvSpPr txBox="1"/>
          <p:nvPr/>
        </p:nvSpPr>
        <p:spPr>
          <a:xfrm>
            <a:off x="7532016" y="1406651"/>
            <a:ext cx="1484721" cy="646331"/>
          </a:xfrm>
          <a:prstGeom prst="rect">
            <a:avLst/>
          </a:prstGeom>
          <a:noFill/>
          <a:ln>
            <a:solidFill>
              <a:schemeClr val="tx1"/>
            </a:solidFill>
          </a:ln>
        </p:spPr>
        <p:txBody>
          <a:bodyPr wrap="square" rtlCol="0">
            <a:spAutoFit/>
          </a:bodyPr>
          <a:lstStyle/>
          <a:p>
            <a:r>
              <a:rPr lang="en-US" dirty="0"/>
              <a:t>Contraction of LES</a:t>
            </a:r>
          </a:p>
        </p:txBody>
      </p:sp>
      <p:sp>
        <p:nvSpPr>
          <p:cNvPr id="21" name="TextBox 20">
            <a:extLst>
              <a:ext uri="{FF2B5EF4-FFF2-40B4-BE49-F238E27FC236}">
                <a16:creationId xmlns:a16="http://schemas.microsoft.com/office/drawing/2014/main" id="{D7AE5479-23F4-CD0D-ACD4-02C6AC5EAFAA}"/>
              </a:ext>
            </a:extLst>
          </p:cNvPr>
          <p:cNvSpPr txBox="1"/>
          <p:nvPr/>
        </p:nvSpPr>
        <p:spPr>
          <a:xfrm>
            <a:off x="7532015" y="3102238"/>
            <a:ext cx="1484721" cy="646331"/>
          </a:xfrm>
          <a:prstGeom prst="rect">
            <a:avLst/>
          </a:prstGeom>
          <a:noFill/>
          <a:ln>
            <a:solidFill>
              <a:schemeClr val="tx1"/>
            </a:solidFill>
          </a:ln>
        </p:spPr>
        <p:txBody>
          <a:bodyPr wrap="square" rtlCol="0">
            <a:spAutoFit/>
          </a:bodyPr>
          <a:lstStyle/>
          <a:p>
            <a:r>
              <a:rPr lang="en-US" dirty="0"/>
              <a:t>Relaxation of LES</a:t>
            </a:r>
          </a:p>
        </p:txBody>
      </p:sp>
      <p:sp>
        <p:nvSpPr>
          <p:cNvPr id="22" name="TextBox 21">
            <a:extLst>
              <a:ext uri="{FF2B5EF4-FFF2-40B4-BE49-F238E27FC236}">
                <a16:creationId xmlns:a16="http://schemas.microsoft.com/office/drawing/2014/main" id="{FA43EFE6-F5FF-40A4-AADF-B6C59AAB4A16}"/>
              </a:ext>
            </a:extLst>
          </p:cNvPr>
          <p:cNvSpPr txBox="1"/>
          <p:nvPr/>
        </p:nvSpPr>
        <p:spPr>
          <a:xfrm>
            <a:off x="6056720" y="1444358"/>
            <a:ext cx="537328" cy="369332"/>
          </a:xfrm>
          <a:prstGeom prst="rect">
            <a:avLst/>
          </a:prstGeom>
          <a:noFill/>
        </p:spPr>
        <p:txBody>
          <a:bodyPr wrap="square" rtlCol="0">
            <a:spAutoFit/>
          </a:bodyPr>
          <a:lstStyle/>
          <a:p>
            <a:r>
              <a:rPr lang="en-US" dirty="0"/>
              <a:t>Ach</a:t>
            </a:r>
          </a:p>
        </p:txBody>
      </p:sp>
      <p:sp>
        <p:nvSpPr>
          <p:cNvPr id="23" name="TextBox 22">
            <a:extLst>
              <a:ext uri="{FF2B5EF4-FFF2-40B4-BE49-F238E27FC236}">
                <a16:creationId xmlns:a16="http://schemas.microsoft.com/office/drawing/2014/main" id="{999E4AA9-359C-F079-A7C9-EC20399BD8BD}"/>
              </a:ext>
            </a:extLst>
          </p:cNvPr>
          <p:cNvSpPr txBox="1"/>
          <p:nvPr/>
        </p:nvSpPr>
        <p:spPr>
          <a:xfrm>
            <a:off x="5920033" y="3048973"/>
            <a:ext cx="1046375" cy="369332"/>
          </a:xfrm>
          <a:prstGeom prst="rect">
            <a:avLst/>
          </a:prstGeom>
          <a:noFill/>
        </p:spPr>
        <p:txBody>
          <a:bodyPr wrap="square" rtlCol="0">
            <a:spAutoFit/>
          </a:bodyPr>
          <a:lstStyle/>
          <a:p>
            <a:r>
              <a:rPr lang="en-US" dirty="0"/>
              <a:t>VIP, NO</a:t>
            </a:r>
          </a:p>
        </p:txBody>
      </p:sp>
      <p:pic>
        <p:nvPicPr>
          <p:cNvPr id="1026" name="Picture 2">
            <a:extLst>
              <a:ext uri="{FF2B5EF4-FFF2-40B4-BE49-F238E27FC236}">
                <a16:creationId xmlns:a16="http://schemas.microsoft.com/office/drawing/2014/main" id="{AAAB980E-CDBE-7B19-31D9-315B76BB61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31" b="2"/>
          <a:stretch/>
        </p:blipFill>
        <p:spPr bwMode="auto">
          <a:xfrm>
            <a:off x="339365" y="4387162"/>
            <a:ext cx="5161174" cy="23181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verview of the Esophagus - Digestive Disorders - Merck ...">
            <a:extLst>
              <a:ext uri="{FF2B5EF4-FFF2-40B4-BE49-F238E27FC236}">
                <a16:creationId xmlns:a16="http://schemas.microsoft.com/office/drawing/2014/main" id="{B62FD092-4723-9A17-DC41-14ED5C228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2200" y="2828041"/>
            <a:ext cx="2869160" cy="38772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8" name="Ink 27">
                <a:extLst>
                  <a:ext uri="{FF2B5EF4-FFF2-40B4-BE49-F238E27FC236}">
                    <a16:creationId xmlns:a16="http://schemas.microsoft.com/office/drawing/2014/main" id="{C68D1AE1-4078-D5A3-42BE-257C5BF1988A}"/>
                  </a:ext>
                </a:extLst>
              </p14:cNvPr>
              <p14:cNvContentPartPr/>
              <p14:nvPr/>
            </p14:nvContentPartPr>
            <p14:xfrm>
              <a:off x="11113872" y="4910972"/>
              <a:ext cx="357480" cy="360"/>
            </p14:xfrm>
          </p:contentPart>
        </mc:Choice>
        <mc:Fallback xmlns="">
          <p:pic>
            <p:nvPicPr>
              <p:cNvPr id="28" name="Ink 27">
                <a:extLst>
                  <a:ext uri="{FF2B5EF4-FFF2-40B4-BE49-F238E27FC236}">
                    <a16:creationId xmlns:a16="http://schemas.microsoft.com/office/drawing/2014/main" id="{C68D1AE1-4078-D5A3-42BE-257C5BF1988A}"/>
                  </a:ext>
                </a:extLst>
              </p:cNvPr>
              <p:cNvPicPr/>
              <p:nvPr/>
            </p:nvPicPr>
            <p:blipFill>
              <a:blip r:embed="rId5"/>
              <a:stretch>
                <a:fillRect/>
              </a:stretch>
            </p:blipFill>
            <p:spPr>
              <a:xfrm>
                <a:off x="11059872" y="4802972"/>
                <a:ext cx="465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DF5297D8-9B5A-E5CD-4D12-0D987C4A1A28}"/>
                  </a:ext>
                </a:extLst>
              </p14:cNvPr>
              <p14:cNvContentPartPr/>
              <p14:nvPr/>
            </p14:nvContentPartPr>
            <p14:xfrm>
              <a:off x="11113872" y="5080532"/>
              <a:ext cx="715680" cy="360"/>
            </p14:xfrm>
          </p:contentPart>
        </mc:Choice>
        <mc:Fallback xmlns="">
          <p:pic>
            <p:nvPicPr>
              <p:cNvPr id="29" name="Ink 28">
                <a:extLst>
                  <a:ext uri="{FF2B5EF4-FFF2-40B4-BE49-F238E27FC236}">
                    <a16:creationId xmlns:a16="http://schemas.microsoft.com/office/drawing/2014/main" id="{DF5297D8-9B5A-E5CD-4D12-0D987C4A1A28}"/>
                  </a:ext>
                </a:extLst>
              </p:cNvPr>
              <p:cNvPicPr/>
              <p:nvPr/>
            </p:nvPicPr>
            <p:blipFill>
              <a:blip r:embed="rId7"/>
              <a:stretch>
                <a:fillRect/>
              </a:stretch>
            </p:blipFill>
            <p:spPr>
              <a:xfrm>
                <a:off x="11059872" y="4972892"/>
                <a:ext cx="823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930F70CF-4596-D2E4-4991-1F403CE7FC17}"/>
                  </a:ext>
                </a:extLst>
              </p14:cNvPr>
              <p14:cNvContentPartPr/>
              <p14:nvPr/>
            </p14:nvContentPartPr>
            <p14:xfrm>
              <a:off x="11151672" y="5241092"/>
              <a:ext cx="546120" cy="360"/>
            </p14:xfrm>
          </p:contentPart>
        </mc:Choice>
        <mc:Fallback xmlns="">
          <p:pic>
            <p:nvPicPr>
              <p:cNvPr id="30" name="Ink 29">
                <a:extLst>
                  <a:ext uri="{FF2B5EF4-FFF2-40B4-BE49-F238E27FC236}">
                    <a16:creationId xmlns:a16="http://schemas.microsoft.com/office/drawing/2014/main" id="{930F70CF-4596-D2E4-4991-1F403CE7FC17}"/>
                  </a:ext>
                </a:extLst>
              </p:cNvPr>
              <p:cNvPicPr/>
              <p:nvPr/>
            </p:nvPicPr>
            <p:blipFill>
              <a:blip r:embed="rId9"/>
              <a:stretch>
                <a:fillRect/>
              </a:stretch>
            </p:blipFill>
            <p:spPr>
              <a:xfrm>
                <a:off x="11097672" y="5133092"/>
                <a:ext cx="653760" cy="216000"/>
              </a:xfrm>
              <a:prstGeom prst="rect">
                <a:avLst/>
              </a:prstGeom>
            </p:spPr>
          </p:pic>
        </mc:Fallback>
      </mc:AlternateContent>
    </p:spTree>
    <p:extLst>
      <p:ext uri="{BB962C8B-B14F-4D97-AF65-F5344CB8AC3E}">
        <p14:creationId xmlns:p14="http://schemas.microsoft.com/office/powerpoint/2010/main" val="3447888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BE848-ADA1-B19F-7A59-0D8F0CA57C54}"/>
              </a:ext>
            </a:extLst>
          </p:cNvPr>
          <p:cNvSpPr>
            <a:spLocks noGrp="1"/>
          </p:cNvSpPr>
          <p:nvPr>
            <p:ph type="title"/>
          </p:nvPr>
        </p:nvSpPr>
        <p:spPr>
          <a:xfrm>
            <a:off x="838200" y="107311"/>
            <a:ext cx="2131243" cy="731675"/>
          </a:xfrm>
          <a:ln>
            <a:solidFill>
              <a:schemeClr val="tx1"/>
            </a:solidFill>
          </a:ln>
        </p:spPr>
        <p:txBody>
          <a:bodyPr>
            <a:normAutofit fontScale="90000"/>
          </a:bodyPr>
          <a:lstStyle/>
          <a:p>
            <a:r>
              <a:rPr lang="en-US" dirty="0"/>
              <a:t>Clinically</a:t>
            </a:r>
          </a:p>
        </p:txBody>
      </p:sp>
      <p:sp>
        <p:nvSpPr>
          <p:cNvPr id="3" name="Content Placeholder 2">
            <a:extLst>
              <a:ext uri="{FF2B5EF4-FFF2-40B4-BE49-F238E27FC236}">
                <a16:creationId xmlns:a16="http://schemas.microsoft.com/office/drawing/2014/main" id="{0E47A137-F1DC-DBC7-023C-3CE338DF9E33}"/>
              </a:ext>
            </a:extLst>
          </p:cNvPr>
          <p:cNvSpPr>
            <a:spLocks noGrp="1"/>
          </p:cNvSpPr>
          <p:nvPr>
            <p:ph idx="1"/>
          </p:nvPr>
        </p:nvSpPr>
        <p:spPr>
          <a:xfrm>
            <a:off x="159027" y="913543"/>
            <a:ext cx="11624477" cy="5030913"/>
          </a:xfrm>
        </p:spPr>
        <p:txBody>
          <a:bodyPr>
            <a:normAutofit fontScale="85000" lnSpcReduction="20000"/>
          </a:bodyPr>
          <a:lstStyle/>
          <a:p>
            <a:r>
              <a:rPr lang="en-US" dirty="0"/>
              <a:t>Disease is most common in middle life.</a:t>
            </a:r>
          </a:p>
          <a:p>
            <a:r>
              <a:rPr lang="en-US" b="0" i="0" dirty="0">
                <a:solidFill>
                  <a:srgbClr val="000000"/>
                </a:solidFill>
                <a:effectLst/>
                <a:latin typeface="Times New Roman" panose="02020603050405020304" pitchFamily="18" charset="0"/>
              </a:rPr>
              <a:t>The majority of patients with achalasia typically present with </a:t>
            </a:r>
            <a:r>
              <a:rPr lang="en-US" b="0" i="0" dirty="0">
                <a:solidFill>
                  <a:srgbClr val="FF0000"/>
                </a:solidFill>
                <a:effectLst/>
                <a:latin typeface="Times New Roman" panose="02020603050405020304" pitchFamily="18" charset="0"/>
              </a:rPr>
              <a:t>progressive dysphagia</a:t>
            </a:r>
            <a:r>
              <a:rPr lang="en-US" b="0" i="0" dirty="0">
                <a:solidFill>
                  <a:srgbClr val="000000"/>
                </a:solidFill>
                <a:effectLst/>
                <a:latin typeface="Times New Roman" panose="02020603050405020304" pitchFamily="18" charset="0"/>
              </a:rPr>
              <a:t>, initially with solids than to liquids, though 70-97% of patients will have dysphagia to both solids and liquids at presentation.</a:t>
            </a:r>
          </a:p>
          <a:p>
            <a:r>
              <a:rPr lang="en-US" b="0" i="0" dirty="0">
                <a:solidFill>
                  <a:srgbClr val="000000"/>
                </a:solidFill>
                <a:effectLst/>
                <a:latin typeface="Times New Roman" panose="02020603050405020304" pitchFamily="18" charset="0"/>
              </a:rPr>
              <a:t> </a:t>
            </a:r>
            <a:r>
              <a:rPr lang="en-US" b="0" i="0" dirty="0">
                <a:solidFill>
                  <a:srgbClr val="FF0000"/>
                </a:solidFill>
                <a:effectLst/>
                <a:latin typeface="Times New Roman" panose="02020603050405020304" pitchFamily="18" charset="0"/>
              </a:rPr>
              <a:t>Dysphagia and regurgitation </a:t>
            </a:r>
            <a:r>
              <a:rPr lang="en-US" b="0" i="0" dirty="0">
                <a:solidFill>
                  <a:srgbClr val="000000"/>
                </a:solidFill>
                <a:effectLst/>
                <a:latin typeface="Times New Roman" panose="02020603050405020304" pitchFamily="18" charset="0"/>
              </a:rPr>
              <a:t>are the </a:t>
            </a:r>
            <a:r>
              <a:rPr lang="en-US" b="1" i="0" dirty="0">
                <a:effectLst/>
                <a:latin typeface="Times New Roman" panose="02020603050405020304" pitchFamily="18" charset="0"/>
              </a:rPr>
              <a:t>most common presenting symptoms</a:t>
            </a:r>
            <a:r>
              <a:rPr lang="en-US" b="0" i="0" dirty="0">
                <a:solidFill>
                  <a:srgbClr val="FF0000"/>
                </a:solidFill>
                <a:effectLst/>
                <a:latin typeface="Times New Roman" panose="02020603050405020304" pitchFamily="18" charset="0"/>
              </a:rPr>
              <a:t> </a:t>
            </a:r>
            <a:r>
              <a:rPr lang="en-US" b="0" i="0" dirty="0">
                <a:solidFill>
                  <a:srgbClr val="000000"/>
                </a:solidFill>
                <a:effectLst/>
                <a:latin typeface="Times New Roman" panose="02020603050405020304" pitchFamily="18" charset="0"/>
              </a:rPr>
              <a:t>in achalasia.</a:t>
            </a:r>
          </a:p>
          <a:p>
            <a:r>
              <a:rPr lang="en-US" b="0" i="0" dirty="0">
                <a:solidFill>
                  <a:srgbClr val="000000"/>
                </a:solidFill>
                <a:effectLst/>
                <a:latin typeface="Times New Roman" panose="02020603050405020304" pitchFamily="18" charset="0"/>
              </a:rPr>
              <a:t>More than half of patients will present with chest pain.</a:t>
            </a:r>
          </a:p>
          <a:p>
            <a:r>
              <a:rPr lang="en-US" b="0" i="0" dirty="0">
                <a:solidFill>
                  <a:srgbClr val="000000"/>
                </a:solidFill>
                <a:effectLst/>
                <a:latin typeface="Times New Roman" panose="02020603050405020304" pitchFamily="18" charset="0"/>
              </a:rPr>
              <a:t>As the disease progresses, patients may have symptoms of regurgitation with possible aspiration, nocturnal cough, heartburn, and weight loss from difficulty eating.</a:t>
            </a:r>
          </a:p>
          <a:p>
            <a:r>
              <a:rPr lang="en-US" b="0" i="0" dirty="0">
                <a:solidFill>
                  <a:srgbClr val="000000"/>
                </a:solidFill>
                <a:effectLst/>
                <a:latin typeface="Times New Roman" panose="02020603050405020304" pitchFamily="18" charset="0"/>
              </a:rPr>
              <a:t>Weight loss is often rapid because of the inability to swallow.</a:t>
            </a:r>
          </a:p>
          <a:p>
            <a:r>
              <a:rPr lang="en-US" b="0" i="0" dirty="0">
                <a:solidFill>
                  <a:srgbClr val="000000"/>
                </a:solidFill>
                <a:effectLst/>
                <a:latin typeface="Times New Roman" panose="02020603050405020304" pitchFamily="18" charset="0"/>
              </a:rPr>
              <a:t> </a:t>
            </a:r>
            <a:r>
              <a:rPr lang="en-US" b="1" i="0" dirty="0">
                <a:solidFill>
                  <a:srgbClr val="000000"/>
                </a:solidFill>
                <a:effectLst/>
                <a:latin typeface="Times New Roman" panose="02020603050405020304" pitchFamily="18" charset="0"/>
              </a:rPr>
              <a:t>Less common symptoms </a:t>
            </a:r>
            <a:r>
              <a:rPr lang="en-US" b="0" i="0" dirty="0">
                <a:solidFill>
                  <a:srgbClr val="000000"/>
                </a:solidFill>
                <a:effectLst/>
                <a:latin typeface="Times New Roman" panose="02020603050405020304" pitchFamily="18" charset="0"/>
              </a:rPr>
              <a:t>are hiccups or difficulty belching.</a:t>
            </a:r>
          </a:p>
          <a:p>
            <a:r>
              <a:rPr lang="en-US" b="0" i="0" dirty="0">
                <a:solidFill>
                  <a:srgbClr val="000000"/>
                </a:solidFill>
                <a:effectLst/>
                <a:latin typeface="Times New Roman" panose="02020603050405020304" pitchFamily="18" charset="0"/>
              </a:rPr>
              <a:t> </a:t>
            </a:r>
            <a:r>
              <a:rPr lang="en-US" b="1" i="0" dirty="0">
                <a:solidFill>
                  <a:srgbClr val="000000"/>
                </a:solidFill>
                <a:effectLst/>
                <a:latin typeface="Times New Roman" panose="02020603050405020304" pitchFamily="18" charset="0"/>
              </a:rPr>
              <a:t>Extra-esophageal symptoms </a:t>
            </a:r>
            <a:r>
              <a:rPr lang="en-US" b="0" i="0" dirty="0">
                <a:solidFill>
                  <a:srgbClr val="000000"/>
                </a:solidFill>
                <a:effectLst/>
                <a:latin typeface="Times New Roman" panose="02020603050405020304" pitchFamily="18" charset="0"/>
              </a:rPr>
              <a:t>commonly encountered are </a:t>
            </a:r>
            <a:r>
              <a:rPr lang="en-US" i="0" dirty="0">
                <a:solidFill>
                  <a:srgbClr val="FF0000"/>
                </a:solidFill>
                <a:effectLst/>
                <a:latin typeface="Times New Roman" panose="02020603050405020304" pitchFamily="18" charset="0"/>
              </a:rPr>
              <a:t>structural or functional pulmonary abnormalities </a:t>
            </a:r>
            <a:r>
              <a:rPr lang="en-US" b="0" i="0" dirty="0">
                <a:solidFill>
                  <a:srgbClr val="000000"/>
                </a:solidFill>
                <a:effectLst/>
                <a:latin typeface="Times New Roman" panose="02020603050405020304" pitchFamily="18" charset="0"/>
              </a:rPr>
              <a:t>likely from recurrent aspiration or tracheal compression from the dilated esophagus </a:t>
            </a:r>
            <a:r>
              <a:rPr lang="en-US" sz="2800" dirty="0"/>
              <a:t>especially at</a:t>
            </a:r>
            <a:r>
              <a:rPr lang="en-US" sz="2800" dirty="0">
                <a:solidFill>
                  <a:srgbClr val="FF0000"/>
                </a:solidFill>
              </a:rPr>
              <a:t> night </a:t>
            </a:r>
            <a:r>
              <a:rPr lang="en-US" sz="2800" dirty="0"/>
              <a:t>when the patient lies down.</a:t>
            </a:r>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 A "bullfrog neck" appearance can occur from severe dilatation and distortion of the cervical esophagus leading to tracheal obstruction and stridor.</a:t>
            </a:r>
          </a:p>
        </p:txBody>
      </p:sp>
      <p:pic>
        <p:nvPicPr>
          <p:cNvPr id="2050" name="Picture 2" descr="Bullfrog Teeth: Everything You Need To Know - AZ Animals">
            <a:extLst>
              <a:ext uri="{FF2B5EF4-FFF2-40B4-BE49-F238E27FC236}">
                <a16:creationId xmlns:a16="http://schemas.microsoft.com/office/drawing/2014/main" id="{9D039926-C85E-A10A-90CD-7335EE8A9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690" y="5505957"/>
            <a:ext cx="2304067" cy="1352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106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DF0E-A4D5-4475-1C37-31EC71BE5D02}"/>
              </a:ext>
            </a:extLst>
          </p:cNvPr>
          <p:cNvSpPr>
            <a:spLocks noGrp="1"/>
          </p:cNvSpPr>
          <p:nvPr>
            <p:ph type="title"/>
          </p:nvPr>
        </p:nvSpPr>
        <p:spPr>
          <a:xfrm>
            <a:off x="467481" y="111626"/>
            <a:ext cx="3329267" cy="1325563"/>
          </a:xfrm>
          <a:ln>
            <a:solidFill>
              <a:schemeClr val="tx1"/>
            </a:solidFill>
          </a:ln>
        </p:spPr>
        <p:txBody>
          <a:bodyPr>
            <a:normAutofit/>
          </a:bodyPr>
          <a:lstStyle/>
          <a:p>
            <a:r>
              <a:rPr lang="en-US" dirty="0"/>
              <a:t>investigations</a:t>
            </a:r>
          </a:p>
        </p:txBody>
      </p:sp>
      <p:sp>
        <p:nvSpPr>
          <p:cNvPr id="3" name="Content Placeholder 2">
            <a:extLst>
              <a:ext uri="{FF2B5EF4-FFF2-40B4-BE49-F238E27FC236}">
                <a16:creationId xmlns:a16="http://schemas.microsoft.com/office/drawing/2014/main" id="{5D254160-C8A9-43FC-6FB4-ECBD92904053}"/>
              </a:ext>
            </a:extLst>
          </p:cNvPr>
          <p:cNvSpPr>
            <a:spLocks noGrp="1"/>
          </p:cNvSpPr>
          <p:nvPr>
            <p:ph idx="1"/>
          </p:nvPr>
        </p:nvSpPr>
        <p:spPr>
          <a:xfrm>
            <a:off x="0" y="1564967"/>
            <a:ext cx="11934334" cy="4486275"/>
          </a:xfrm>
        </p:spPr>
        <p:txBody>
          <a:bodyPr/>
          <a:lstStyle/>
          <a:p>
            <a:r>
              <a:rPr lang="en-US" sz="3600" dirty="0"/>
              <a:t>1- </a:t>
            </a:r>
            <a:r>
              <a:rPr lang="en-US" sz="3600" b="1" dirty="0"/>
              <a:t>Barium Swallow</a:t>
            </a:r>
          </a:p>
          <a:p>
            <a:pPr marL="0" indent="0">
              <a:buNone/>
            </a:pPr>
            <a:r>
              <a:rPr lang="en-US" dirty="0"/>
              <a:t>Barium radiology may show :</a:t>
            </a:r>
          </a:p>
          <a:p>
            <a:pPr>
              <a:buFontTx/>
              <a:buChar char="-"/>
            </a:pPr>
            <a:r>
              <a:rPr lang="en-US" dirty="0"/>
              <a:t>Pencil-like smooth narrowing of lower </a:t>
            </a:r>
            <a:r>
              <a:rPr lang="en-US" dirty="0" err="1"/>
              <a:t>oesophagus</a:t>
            </a:r>
            <a:r>
              <a:rPr lang="en-US" dirty="0"/>
              <a:t>(Bird beak appearance).</a:t>
            </a:r>
          </a:p>
          <a:p>
            <a:pPr marL="0" indent="0">
              <a:buNone/>
            </a:pPr>
            <a:r>
              <a:rPr lang="en-US" dirty="0"/>
              <a:t>- Dilatation of proximal </a:t>
            </a:r>
            <a:r>
              <a:rPr lang="en-US" dirty="0" err="1"/>
              <a:t>oesophagus</a:t>
            </a:r>
            <a:r>
              <a:rPr lang="en-US" dirty="0"/>
              <a:t>(cucumber </a:t>
            </a:r>
            <a:r>
              <a:rPr lang="en-US" dirty="0" err="1"/>
              <a:t>oesophagus</a:t>
            </a:r>
            <a:r>
              <a:rPr lang="en-US" dirty="0"/>
              <a:t>).</a:t>
            </a:r>
          </a:p>
          <a:p>
            <a:pPr marL="0" indent="0">
              <a:buNone/>
            </a:pPr>
            <a:r>
              <a:rPr lang="en-US" dirty="0"/>
              <a:t>- Absence of fundic gas bubble.</a:t>
            </a:r>
          </a:p>
          <a:p>
            <a:pPr marL="0" indent="0">
              <a:buNone/>
            </a:pPr>
            <a:r>
              <a:rPr lang="en-US" dirty="0"/>
              <a:t> - Sigmoid </a:t>
            </a:r>
            <a:r>
              <a:rPr lang="en-US" dirty="0" err="1"/>
              <a:t>oesophagus</a:t>
            </a:r>
            <a:r>
              <a:rPr lang="en-US" dirty="0"/>
              <a:t>/</a:t>
            </a:r>
            <a:r>
              <a:rPr lang="en-US" dirty="0" err="1"/>
              <a:t>megaoesophagus</a:t>
            </a:r>
            <a:r>
              <a:rPr lang="en-US" dirty="0"/>
              <a:t>.  </a:t>
            </a:r>
          </a:p>
        </p:txBody>
      </p:sp>
      <p:pic>
        <p:nvPicPr>
          <p:cNvPr id="3078" name="Picture 6" descr="Oesophageal Motility Disorders - Achalasia - Diffuse Oesophageal Spasm -  TeachMeSurgery">
            <a:extLst>
              <a:ext uri="{FF2B5EF4-FFF2-40B4-BE49-F238E27FC236}">
                <a16:creationId xmlns:a16="http://schemas.microsoft.com/office/drawing/2014/main" id="{04BE991C-BB0F-58FD-15FF-A841E4001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1898" y="3607037"/>
            <a:ext cx="3330102" cy="319709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edical Snippet - SIGMOID ESOPHAGUS ****************************** ⚪  Achalasia cardia is a non-curable primary motor disorder of the esophagus  causing dysphagia, regurgitation, heartburn, retrosternal pain, aspiration  and weight loss. ⚪ Sometimes ...">
            <a:extLst>
              <a:ext uri="{FF2B5EF4-FFF2-40B4-BE49-F238E27FC236}">
                <a16:creationId xmlns:a16="http://schemas.microsoft.com/office/drawing/2014/main" id="{34DC559F-A535-52CE-4BC6-C687D5A56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01005"/>
            <a:ext cx="2668507" cy="310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372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9B1C2-3253-6587-1266-075E1FCDC070}"/>
              </a:ext>
            </a:extLst>
          </p:cNvPr>
          <p:cNvSpPr>
            <a:spLocks noGrp="1"/>
          </p:cNvSpPr>
          <p:nvPr>
            <p:ph idx="1"/>
          </p:nvPr>
        </p:nvSpPr>
        <p:spPr>
          <a:xfrm>
            <a:off x="119987" y="129378"/>
            <a:ext cx="11014435" cy="4773138"/>
          </a:xfrm>
        </p:spPr>
        <p:txBody>
          <a:bodyPr/>
          <a:lstStyle/>
          <a:p>
            <a:pPr marL="0" indent="0">
              <a:buNone/>
            </a:pPr>
            <a:r>
              <a:rPr lang="en-US" sz="3600" b="1" dirty="0"/>
              <a:t>2- endoscopy</a:t>
            </a:r>
          </a:p>
          <a:p>
            <a:pPr marL="0" indent="0">
              <a:buNone/>
            </a:pPr>
            <a:r>
              <a:rPr lang="en-US" dirty="0"/>
              <a:t>achalasia be suspected at endoscopy by finding a tight cardia and food residue in the </a:t>
            </a:r>
            <a:r>
              <a:rPr lang="en-US" dirty="0" err="1"/>
              <a:t>oesophagus</a:t>
            </a:r>
            <a:r>
              <a:rPr lang="en-US" dirty="0"/>
              <a:t>.</a:t>
            </a:r>
          </a:p>
          <a:p>
            <a:pPr marL="0" indent="0">
              <a:buNone/>
            </a:pPr>
            <a:endParaRPr lang="en-US" sz="3600" b="1" dirty="0"/>
          </a:p>
          <a:p>
            <a:pPr marL="0" indent="0">
              <a:buNone/>
            </a:pPr>
            <a:r>
              <a:rPr lang="en-US" sz="3600" b="1" dirty="0"/>
              <a:t>3- chest x-ray</a:t>
            </a:r>
          </a:p>
          <a:p>
            <a:pPr>
              <a:buNone/>
            </a:pPr>
            <a:r>
              <a:rPr lang="en-US" sz="2800" i="1" dirty="0"/>
              <a:t>May reveal the dilated </a:t>
            </a:r>
            <a:r>
              <a:rPr lang="en-US" sz="2800" i="1" dirty="0" err="1"/>
              <a:t>oesophagus</a:t>
            </a:r>
            <a:r>
              <a:rPr lang="en-US" i="1" dirty="0"/>
              <a:t> </a:t>
            </a:r>
            <a:r>
              <a:rPr lang="en-US" sz="2800" dirty="0"/>
              <a:t>as a mediastinal mass, with an air–fluid level, and pneumonitis from aspiration of </a:t>
            </a:r>
            <a:r>
              <a:rPr lang="en-US" sz="2800" dirty="0" err="1"/>
              <a:t>oesophageal</a:t>
            </a:r>
            <a:r>
              <a:rPr lang="en-US" sz="2800" dirty="0"/>
              <a:t> content.</a:t>
            </a:r>
          </a:p>
          <a:p>
            <a:pPr marL="0" indent="0">
              <a:buNone/>
            </a:pPr>
            <a:endParaRPr lang="en-US" dirty="0"/>
          </a:p>
        </p:txBody>
      </p:sp>
      <p:sp>
        <p:nvSpPr>
          <p:cNvPr id="2" name="AutoShape 2" descr="Endoscopy showed a dilated esophagus with retained food or saliva in... |  Download Scientific Diagram">
            <a:extLst>
              <a:ext uri="{FF2B5EF4-FFF2-40B4-BE49-F238E27FC236}">
                <a16:creationId xmlns:a16="http://schemas.microsoft.com/office/drawing/2014/main" id="{2986BCD4-4097-790C-C8C2-0D5980D15C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ndoscopy showed a dilated esophagus with retained food or saliva in achalasia (Image courtesy by Hong SJ).">
            <a:extLst>
              <a:ext uri="{FF2B5EF4-FFF2-40B4-BE49-F238E27FC236}">
                <a16:creationId xmlns:a16="http://schemas.microsoft.com/office/drawing/2014/main" id="{CD62435B-34EA-BDBF-5776-B69CDF17777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close-up of a person's skin&#10;&#10;Description automatically generated with low confidence">
            <a:extLst>
              <a:ext uri="{FF2B5EF4-FFF2-40B4-BE49-F238E27FC236}">
                <a16:creationId xmlns:a16="http://schemas.microsoft.com/office/drawing/2014/main" id="{61844BB5-2D8D-D563-AC21-D27CE8E38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4670" y="4342053"/>
            <a:ext cx="3037343" cy="2515947"/>
          </a:xfrm>
          <a:prstGeom prst="rect">
            <a:avLst/>
          </a:prstGeom>
        </p:spPr>
      </p:pic>
      <p:pic>
        <p:nvPicPr>
          <p:cNvPr id="4102" name="Picture 6">
            <a:extLst>
              <a:ext uri="{FF2B5EF4-FFF2-40B4-BE49-F238E27FC236}">
                <a16:creationId xmlns:a16="http://schemas.microsoft.com/office/drawing/2014/main" id="{E360831E-67CC-AEFB-76D8-7DF707F40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834" y="4342052"/>
            <a:ext cx="3554274" cy="251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73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592D-70CE-9E4B-0E0B-B092AADA9E53}"/>
              </a:ext>
            </a:extLst>
          </p:cNvPr>
          <p:cNvSpPr>
            <a:spLocks noGrp="1"/>
          </p:cNvSpPr>
          <p:nvPr>
            <p:ph type="title"/>
          </p:nvPr>
        </p:nvSpPr>
        <p:spPr>
          <a:xfrm>
            <a:off x="510209" y="136525"/>
            <a:ext cx="10515600" cy="1325563"/>
          </a:xfrm>
        </p:spPr>
        <p:txBody>
          <a:bodyPr>
            <a:normAutofit/>
          </a:bodyPr>
          <a:lstStyle/>
          <a:p>
            <a:r>
              <a:rPr lang="en-US" sz="3600" b="1" dirty="0"/>
              <a:t>4- </a:t>
            </a:r>
            <a:r>
              <a:rPr lang="en-US" sz="3600" b="1" i="0" dirty="0">
                <a:solidFill>
                  <a:srgbClr val="000000"/>
                </a:solidFill>
                <a:effectLst/>
                <a:latin typeface="Times New Roman" panose="02020603050405020304" pitchFamily="18" charset="0"/>
              </a:rPr>
              <a:t>Esophageal Manometry (gold standard)</a:t>
            </a:r>
            <a:endParaRPr lang="en-US" sz="3600" b="1" dirty="0"/>
          </a:p>
        </p:txBody>
      </p:sp>
      <p:sp>
        <p:nvSpPr>
          <p:cNvPr id="3" name="Content Placeholder 2">
            <a:extLst>
              <a:ext uri="{FF2B5EF4-FFF2-40B4-BE49-F238E27FC236}">
                <a16:creationId xmlns:a16="http://schemas.microsoft.com/office/drawing/2014/main" id="{BB5E0EF6-264E-5675-84BF-923BB946161E}"/>
              </a:ext>
            </a:extLst>
          </p:cNvPr>
          <p:cNvSpPr>
            <a:spLocks noGrp="1"/>
          </p:cNvSpPr>
          <p:nvPr>
            <p:ph idx="1"/>
          </p:nvPr>
        </p:nvSpPr>
        <p:spPr>
          <a:xfrm>
            <a:off x="510209" y="1670810"/>
            <a:ext cx="10515600" cy="4351338"/>
          </a:xfrm>
        </p:spPr>
        <p:txBody>
          <a:bodyPr/>
          <a:lstStyle/>
          <a:p>
            <a:pPr marL="0" indent="0">
              <a:buNone/>
            </a:pPr>
            <a:r>
              <a:rPr lang="en-US" dirty="0"/>
              <a:t>Manometry is very useful and gold standard. </a:t>
            </a:r>
            <a:r>
              <a:rPr lang="en-US" b="0" i="0" dirty="0">
                <a:solidFill>
                  <a:srgbClr val="202124"/>
                </a:solidFill>
                <a:effectLst/>
                <a:latin typeface="arial" panose="020B0604020202020204" pitchFamily="34" charset="0"/>
              </a:rPr>
              <a:t>The test typically reveals three abnormalities in people with achalasia: </a:t>
            </a:r>
            <a:r>
              <a:rPr lang="en-US" b="1" i="0" dirty="0">
                <a:solidFill>
                  <a:srgbClr val="FF0000"/>
                </a:solidFill>
                <a:effectLst/>
                <a:latin typeface="arial" panose="020B0604020202020204" pitchFamily="34" charset="0"/>
              </a:rPr>
              <a:t>high pressure in the LES at rest, failure of the LES to relax after swallowing, and an absence of useful (peristaltic) contractions in the lower esophagus</a:t>
            </a:r>
            <a:r>
              <a:rPr lang="en-US" b="0" i="0" dirty="0">
                <a:solidFill>
                  <a:srgbClr val="FF0000"/>
                </a:solidFill>
                <a:effectLst/>
                <a:latin typeface="arial" panose="020B0604020202020204" pitchFamily="34" charset="0"/>
              </a:rPr>
              <a:t>.</a:t>
            </a:r>
            <a:endParaRPr lang="en-US" dirty="0">
              <a:solidFill>
                <a:srgbClr val="FF0000"/>
              </a:solidFill>
            </a:endParaRPr>
          </a:p>
        </p:txBody>
      </p:sp>
      <p:sp>
        <p:nvSpPr>
          <p:cNvPr id="5" name="TextBox 4">
            <a:extLst>
              <a:ext uri="{FF2B5EF4-FFF2-40B4-BE49-F238E27FC236}">
                <a16:creationId xmlns:a16="http://schemas.microsoft.com/office/drawing/2014/main" id="{6931AAA5-4AD0-4024-FF03-1338AA1DB114}"/>
              </a:ext>
            </a:extLst>
          </p:cNvPr>
          <p:cNvSpPr txBox="1"/>
          <p:nvPr/>
        </p:nvSpPr>
        <p:spPr>
          <a:xfrm>
            <a:off x="426563" y="5187190"/>
            <a:ext cx="6094428" cy="923330"/>
          </a:xfrm>
          <a:prstGeom prst="rect">
            <a:avLst/>
          </a:prstGeom>
          <a:noFill/>
          <a:ln>
            <a:solidFill>
              <a:schemeClr val="tx1"/>
            </a:solidFill>
          </a:ln>
        </p:spPr>
        <p:txBody>
          <a:bodyPr wrap="square">
            <a:spAutoFit/>
          </a:bodyPr>
          <a:lstStyle/>
          <a:p>
            <a:r>
              <a:rPr lang="en-US" sz="1800" b="0" i="0" dirty="0">
                <a:effectLst/>
                <a:latin typeface="Guardian TextSans Web"/>
              </a:rPr>
              <a:t>Esophageal Manometry; is a study that allows the pressure inside the esophagus to be measured to determine if the muscles are too loose or too tight.</a:t>
            </a:r>
            <a:endParaRPr lang="en-US" dirty="0"/>
          </a:p>
        </p:txBody>
      </p:sp>
    </p:spTree>
    <p:extLst>
      <p:ext uri="{BB962C8B-B14F-4D97-AF65-F5344CB8AC3E}">
        <p14:creationId xmlns:p14="http://schemas.microsoft.com/office/powerpoint/2010/main" val="392660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73E9-DF56-D115-F0C4-087CF312FC4F}"/>
              </a:ext>
            </a:extLst>
          </p:cNvPr>
          <p:cNvSpPr>
            <a:spLocks noGrp="1"/>
          </p:cNvSpPr>
          <p:nvPr>
            <p:ph type="title"/>
          </p:nvPr>
        </p:nvSpPr>
        <p:spPr>
          <a:xfrm>
            <a:off x="838200" y="365125"/>
            <a:ext cx="3296478" cy="1325563"/>
          </a:xfrm>
          <a:ln>
            <a:solidFill>
              <a:schemeClr val="tx1"/>
            </a:solidFill>
          </a:ln>
        </p:spPr>
        <p:txBody>
          <a:bodyPr/>
          <a:lstStyle/>
          <a:p>
            <a:r>
              <a:rPr lang="en-US" dirty="0"/>
              <a:t>Management</a:t>
            </a:r>
          </a:p>
        </p:txBody>
      </p:sp>
      <p:sp>
        <p:nvSpPr>
          <p:cNvPr id="3" name="Content Placeholder 2">
            <a:extLst>
              <a:ext uri="{FF2B5EF4-FFF2-40B4-BE49-F238E27FC236}">
                <a16:creationId xmlns:a16="http://schemas.microsoft.com/office/drawing/2014/main" id="{92F95399-F6F4-8A11-3942-C7078BE7DAD8}"/>
              </a:ext>
            </a:extLst>
          </p:cNvPr>
          <p:cNvSpPr>
            <a:spLocks noGrp="1"/>
          </p:cNvSpPr>
          <p:nvPr>
            <p:ph idx="1"/>
          </p:nvPr>
        </p:nvSpPr>
        <p:spPr>
          <a:xfrm>
            <a:off x="172278" y="1896788"/>
            <a:ext cx="10515600" cy="4351338"/>
          </a:xfrm>
        </p:spPr>
        <p:txBody>
          <a:bodyPr/>
          <a:lstStyle/>
          <a:p>
            <a:r>
              <a:rPr lang="en-US" sz="3600" b="1" dirty="0"/>
              <a:t>1- pneumatic dilatation</a:t>
            </a:r>
          </a:p>
          <a:p>
            <a:pPr marL="0" indent="0">
              <a:buNone/>
            </a:pPr>
            <a:r>
              <a:rPr lang="en-US" b="0" i="0" dirty="0">
                <a:solidFill>
                  <a:srgbClr val="000000"/>
                </a:solidFill>
                <a:effectLst/>
                <a:latin typeface="Times New Roman" panose="02020603050405020304" pitchFamily="18" charset="0"/>
              </a:rPr>
              <a:t>- most cost-effective non-surgical therapy for achalasia.</a:t>
            </a:r>
          </a:p>
          <a:p>
            <a:pPr marL="0" indent="0">
              <a:buNone/>
            </a:pPr>
            <a:r>
              <a:rPr lang="en-US" dirty="0"/>
              <a:t>- involves stretching the cardia with a balloon to disrupt the muscle of LES and render it less competent. </a:t>
            </a:r>
          </a:p>
          <a:p>
            <a:pPr marL="0" indent="0">
              <a:buNone/>
            </a:pPr>
            <a:r>
              <a:rPr lang="en-US" dirty="0"/>
              <a:t>- introduce </a:t>
            </a:r>
            <a:r>
              <a:rPr lang="en-US" dirty="0">
                <a:solidFill>
                  <a:srgbClr val="FF0000"/>
                </a:solidFill>
              </a:rPr>
              <a:t>balloon</a:t>
            </a:r>
            <a:r>
              <a:rPr lang="en-US" dirty="0"/>
              <a:t>  through esophagoscope &amp; </a:t>
            </a:r>
            <a:r>
              <a:rPr lang="en-US" dirty="0">
                <a:solidFill>
                  <a:srgbClr val="FF0000"/>
                </a:solidFill>
              </a:rPr>
              <a:t>inflate</a:t>
            </a:r>
            <a:r>
              <a:rPr lang="en-US" dirty="0"/>
              <a:t> it, </a:t>
            </a:r>
            <a:r>
              <a:rPr lang="en-US" dirty="0">
                <a:solidFill>
                  <a:srgbClr val="FF0000"/>
                </a:solidFill>
              </a:rPr>
              <a:t>without</a:t>
            </a:r>
            <a:r>
              <a:rPr lang="en-US" dirty="0"/>
              <a:t> anesthesia, to avoid rupture of lower part of esophagus.</a:t>
            </a:r>
          </a:p>
          <a:p>
            <a:pPr marL="0" indent="0">
              <a:buNone/>
            </a:pPr>
            <a:r>
              <a:rPr lang="en-US" dirty="0"/>
              <a:t>- </a:t>
            </a:r>
            <a:r>
              <a:rPr lang="en-US" dirty="0">
                <a:solidFill>
                  <a:srgbClr val="FF0000"/>
                </a:solidFill>
              </a:rPr>
              <a:t>Perforation</a:t>
            </a:r>
            <a:r>
              <a:rPr lang="en-US" dirty="0"/>
              <a:t> is the major complication , </a:t>
            </a:r>
            <a:r>
              <a:rPr lang="en-US" dirty="0">
                <a:solidFill>
                  <a:srgbClr val="FF0000"/>
                </a:solidFill>
              </a:rPr>
              <a:t>1% to 6% </a:t>
            </a:r>
            <a:r>
              <a:rPr lang="en-US" dirty="0"/>
              <a:t>risk ,risk of perforation increases with bigger balloons.</a:t>
            </a:r>
          </a:p>
          <a:p>
            <a:pPr marL="0" indent="0">
              <a:buNone/>
            </a:pPr>
            <a:endParaRPr lang="en-US" dirty="0"/>
          </a:p>
        </p:txBody>
      </p:sp>
      <p:pic>
        <p:nvPicPr>
          <p:cNvPr id="5122" name="Picture 2" descr="Pneumatic Dilation for Esophageal Achalasia | SpringerLink">
            <a:extLst>
              <a:ext uri="{FF2B5EF4-FFF2-40B4-BE49-F238E27FC236}">
                <a16:creationId xmlns:a16="http://schemas.microsoft.com/office/drawing/2014/main" id="{29A39644-4E36-9CB8-508A-9A6CE5E51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159025"/>
            <a:ext cx="6524625" cy="232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22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8ADFFC-D58A-E462-91FF-63B1D042A3F0}"/>
              </a:ext>
            </a:extLst>
          </p:cNvPr>
          <p:cNvSpPr>
            <a:spLocks noGrp="1"/>
          </p:cNvSpPr>
          <p:nvPr>
            <p:ph idx="1"/>
          </p:nvPr>
        </p:nvSpPr>
        <p:spPr>
          <a:xfrm>
            <a:off x="329938" y="942680"/>
            <a:ext cx="11023862" cy="5234283"/>
          </a:xfrm>
        </p:spPr>
        <p:txBody>
          <a:bodyPr/>
          <a:lstStyle/>
          <a:p>
            <a:pPr marL="0" indent="0">
              <a:buNone/>
            </a:pPr>
            <a:r>
              <a:rPr lang="en-US" sz="3600" b="1" dirty="0"/>
              <a:t>2- Botulinum toxin</a:t>
            </a:r>
          </a:p>
          <a:p>
            <a:pPr marL="0" indent="0">
              <a:buNone/>
            </a:pPr>
            <a:r>
              <a:rPr lang="en-US" dirty="0"/>
              <a:t>This is done by endoscopic injection into the LOS. It acts by interfering with cholinergic excitatory neural activity at the LOS. The effect is not permanent, and the injection usually has to be repeated after a few months. For this reason, its use is restricted to elderly patients with other comorbidities</a:t>
            </a:r>
          </a:p>
          <a:p>
            <a:pPr marL="0" indent="0">
              <a:buNone/>
            </a:pPr>
            <a:endParaRPr lang="en-US" dirty="0"/>
          </a:p>
          <a:p>
            <a:pPr marL="0" indent="0">
              <a:buNone/>
            </a:pPr>
            <a:r>
              <a:rPr lang="en-US" sz="3600" b="1" dirty="0"/>
              <a:t>3- drugs</a:t>
            </a:r>
          </a:p>
          <a:p>
            <a:pPr marL="0" indent="0">
              <a:buNone/>
            </a:pPr>
            <a:r>
              <a:rPr lang="en-US" dirty="0"/>
              <a:t>Such as CCBs</a:t>
            </a:r>
          </a:p>
        </p:txBody>
      </p:sp>
    </p:spTree>
    <p:extLst>
      <p:ext uri="{BB962C8B-B14F-4D97-AF65-F5344CB8AC3E}">
        <p14:creationId xmlns:p14="http://schemas.microsoft.com/office/powerpoint/2010/main" val="4095468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B12F5-D0FA-1EBE-9F0B-8664D5FFA1D4}"/>
              </a:ext>
            </a:extLst>
          </p:cNvPr>
          <p:cNvSpPr>
            <a:spLocks noGrp="1"/>
          </p:cNvSpPr>
          <p:nvPr>
            <p:ph idx="1"/>
          </p:nvPr>
        </p:nvSpPr>
        <p:spPr>
          <a:xfrm>
            <a:off x="517689" y="543580"/>
            <a:ext cx="10515600" cy="4351338"/>
          </a:xfrm>
        </p:spPr>
        <p:txBody>
          <a:bodyPr/>
          <a:lstStyle/>
          <a:p>
            <a:pPr marL="0" indent="0">
              <a:buNone/>
            </a:pPr>
            <a:r>
              <a:rPr lang="en-US" sz="3600" b="1" dirty="0"/>
              <a:t>4-Heller’s myotomy </a:t>
            </a:r>
          </a:p>
          <a:p>
            <a:pPr marL="0" indent="0">
              <a:buNone/>
            </a:pPr>
            <a:r>
              <a:rPr lang="en-US" dirty="0"/>
              <a:t>This involves cutting the muscle of the lower </a:t>
            </a:r>
            <a:r>
              <a:rPr lang="en-US" dirty="0" err="1"/>
              <a:t>oesophagus</a:t>
            </a:r>
            <a:r>
              <a:rPr lang="en-US" dirty="0"/>
              <a:t> and cardia.</a:t>
            </a:r>
          </a:p>
          <a:p>
            <a:pPr marL="0" indent="0">
              <a:buNone/>
            </a:pPr>
            <a:r>
              <a:rPr lang="en-US" dirty="0"/>
              <a:t>The major complication is </a:t>
            </a:r>
            <a:r>
              <a:rPr lang="en-US" dirty="0" err="1"/>
              <a:t>gastrooesophageal</a:t>
            </a:r>
            <a:r>
              <a:rPr lang="en-US" dirty="0"/>
              <a:t> reflux, and most surgeons therefore add a partial anterior fundoplication (Heller-</a:t>
            </a:r>
            <a:r>
              <a:rPr lang="en-US" dirty="0" err="1"/>
              <a:t>Dor’s</a:t>
            </a:r>
            <a:r>
              <a:rPr lang="en-US" dirty="0"/>
              <a:t> operation).</a:t>
            </a:r>
          </a:p>
        </p:txBody>
      </p:sp>
      <p:sp>
        <p:nvSpPr>
          <p:cNvPr id="2" name="TextBox 1">
            <a:extLst>
              <a:ext uri="{FF2B5EF4-FFF2-40B4-BE49-F238E27FC236}">
                <a16:creationId xmlns:a16="http://schemas.microsoft.com/office/drawing/2014/main" id="{09D7B0CF-AC9B-40C1-4DBC-163FF5E88A00}"/>
              </a:ext>
            </a:extLst>
          </p:cNvPr>
          <p:cNvSpPr txBox="1"/>
          <p:nvPr/>
        </p:nvSpPr>
        <p:spPr>
          <a:xfrm>
            <a:off x="540470" y="4156252"/>
            <a:ext cx="5555530" cy="1015663"/>
          </a:xfrm>
          <a:prstGeom prst="rect">
            <a:avLst/>
          </a:prstGeom>
          <a:noFill/>
        </p:spPr>
        <p:txBody>
          <a:bodyPr wrap="square" rtlCol="0">
            <a:spAutoFit/>
          </a:bodyPr>
          <a:lstStyle/>
          <a:p>
            <a:r>
              <a:rPr lang="en-US" sz="2000" b="1" i="0" dirty="0">
                <a:effectLst/>
                <a:latin typeface="acumin-pro"/>
              </a:rPr>
              <a:t>Fundoplication; wrapping the fundus of the stomach around the lower esophagus and suturing in place</a:t>
            </a:r>
            <a:endParaRPr lang="en-US" sz="2000" b="1" dirty="0"/>
          </a:p>
        </p:txBody>
      </p:sp>
      <p:pic>
        <p:nvPicPr>
          <p:cNvPr id="6146" name="Picture 2" descr="GERD surgery - Mayo Clinic">
            <a:extLst>
              <a:ext uri="{FF2B5EF4-FFF2-40B4-BE49-F238E27FC236}">
                <a16:creationId xmlns:a16="http://schemas.microsoft.com/office/drawing/2014/main" id="{77585761-BE2B-E60F-3A22-CCFAB2032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8772" y="2620651"/>
            <a:ext cx="3799001" cy="412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91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A64C-EA0D-4DC2-A8C5-C88EFBF64979}"/>
              </a:ext>
            </a:extLst>
          </p:cNvPr>
          <p:cNvSpPr>
            <a:spLocks noGrp="1"/>
          </p:cNvSpPr>
          <p:nvPr>
            <p:ph type="title"/>
          </p:nvPr>
        </p:nvSpPr>
        <p:spPr>
          <a:xfrm>
            <a:off x="825909" y="808055"/>
            <a:ext cx="3979205" cy="1453363"/>
          </a:xfrm>
        </p:spPr>
        <p:txBody>
          <a:bodyPr>
            <a:normAutofit/>
          </a:bodyPr>
          <a:lstStyle/>
          <a:p>
            <a:r>
              <a:rPr lang="en-US" dirty="0"/>
              <a:t>Anatomy</a:t>
            </a:r>
          </a:p>
        </p:txBody>
      </p:sp>
      <p:sp>
        <p:nvSpPr>
          <p:cNvPr id="3" name="Content Placeholder 2">
            <a:extLst>
              <a:ext uri="{FF2B5EF4-FFF2-40B4-BE49-F238E27FC236}">
                <a16:creationId xmlns:a16="http://schemas.microsoft.com/office/drawing/2014/main" id="{25AADCBA-8B92-4FBD-B325-3AA53CFF953E}"/>
              </a:ext>
            </a:extLst>
          </p:cNvPr>
          <p:cNvSpPr>
            <a:spLocks noGrp="1"/>
          </p:cNvSpPr>
          <p:nvPr>
            <p:ph idx="1"/>
          </p:nvPr>
        </p:nvSpPr>
        <p:spPr>
          <a:xfrm>
            <a:off x="802178" y="2261420"/>
            <a:ext cx="4002936" cy="3637935"/>
          </a:xfrm>
        </p:spPr>
        <p:txBody>
          <a:bodyPr>
            <a:noAutofit/>
          </a:bodyPr>
          <a:lstStyle/>
          <a:p>
            <a:pPr marL="0" indent="0">
              <a:lnSpc>
                <a:spcPct val="90000"/>
              </a:lnSpc>
              <a:buNone/>
            </a:pPr>
            <a:r>
              <a:rPr lang="en-US" sz="2000" b="0" i="0" dirty="0">
                <a:effectLst/>
                <a:latin typeface="PlutoSansLight"/>
              </a:rPr>
              <a:t>The </a:t>
            </a:r>
            <a:r>
              <a:rPr lang="en-US" sz="2000" b="0" i="0" dirty="0">
                <a:effectLst/>
                <a:latin typeface="var(--medium)"/>
              </a:rPr>
              <a:t>esophagus </a:t>
            </a:r>
            <a:r>
              <a:rPr lang="en-US" sz="2000" b="0" i="0" dirty="0">
                <a:effectLst/>
                <a:latin typeface="PlutoSansLight"/>
              </a:rPr>
              <a:t>(</a:t>
            </a:r>
            <a:r>
              <a:rPr lang="en-US" sz="2000" b="0" i="0" dirty="0" err="1">
                <a:effectLst/>
                <a:latin typeface="PlutoSansLight"/>
              </a:rPr>
              <a:t>oesophagus</a:t>
            </a:r>
            <a:r>
              <a:rPr lang="en-US" sz="2000" b="0" i="0" dirty="0">
                <a:effectLst/>
                <a:latin typeface="PlutoSansLight"/>
              </a:rPr>
              <a:t>) is a 25 cm long fibromuscular tube extending from the </a:t>
            </a:r>
            <a:r>
              <a:rPr lang="en-US" sz="2000" b="0" i="0" u="sng" dirty="0">
                <a:effectLst/>
                <a:latin typeface="PlutoSansLight"/>
                <a:hlinkClick r:id="rId2">
                  <a:extLst>
                    <a:ext uri="{A12FA001-AC4F-418D-AE19-62706E023703}">
                      <ahyp:hlinkClr xmlns:ahyp="http://schemas.microsoft.com/office/drawing/2018/hyperlinkcolor" val="tx"/>
                    </a:ext>
                  </a:extLst>
                </a:hlinkClick>
              </a:rPr>
              <a:t>pharynx</a:t>
            </a:r>
            <a:r>
              <a:rPr lang="en-US" sz="2000" b="0" i="0" dirty="0">
                <a:effectLst/>
                <a:latin typeface="PlutoSansLight"/>
              </a:rPr>
              <a:t> (C6 level) to the </a:t>
            </a:r>
            <a:r>
              <a:rPr lang="en-US" sz="2000" b="0" i="0" u="sng" dirty="0">
                <a:effectLst/>
                <a:latin typeface="PlutoSansLight"/>
                <a:hlinkClick r:id="rId3">
                  <a:extLst>
                    <a:ext uri="{A12FA001-AC4F-418D-AE19-62706E023703}">
                      <ahyp:hlinkClr xmlns:ahyp="http://schemas.microsoft.com/office/drawing/2018/hyperlinkcolor" val="tx"/>
                    </a:ext>
                  </a:extLst>
                </a:hlinkClick>
              </a:rPr>
              <a:t>stomach</a:t>
            </a:r>
            <a:r>
              <a:rPr lang="en-US" sz="2000" b="0" i="0" dirty="0">
                <a:effectLst/>
                <a:latin typeface="PlutoSansLight"/>
              </a:rPr>
              <a:t> (T11 level). It consists of muscles that run both longitudinally and circularly, entering into the abdominal cavity via the right crus of the </a:t>
            </a:r>
            <a:r>
              <a:rPr lang="en-US" sz="2000" b="0" i="0" u="sng" dirty="0">
                <a:effectLst/>
                <a:latin typeface="PlutoSansLight"/>
                <a:hlinkClick r:id="rId4">
                  <a:extLst>
                    <a:ext uri="{A12FA001-AC4F-418D-AE19-62706E023703}">
                      <ahyp:hlinkClr xmlns:ahyp="http://schemas.microsoft.com/office/drawing/2018/hyperlinkcolor" val="tx"/>
                    </a:ext>
                  </a:extLst>
                </a:hlinkClick>
              </a:rPr>
              <a:t>diaphragm</a:t>
            </a:r>
            <a:r>
              <a:rPr lang="en-US" sz="2000" b="0" i="0" dirty="0">
                <a:effectLst/>
                <a:latin typeface="PlutoSansLight"/>
              </a:rPr>
              <a:t> at the level of the tenth </a:t>
            </a:r>
            <a:r>
              <a:rPr lang="en-US" sz="2000" b="0" i="0" u="sng" dirty="0">
                <a:effectLst/>
                <a:latin typeface="PlutoSansLight"/>
                <a:hlinkClick r:id="rId5">
                  <a:extLst>
                    <a:ext uri="{A12FA001-AC4F-418D-AE19-62706E023703}">
                      <ahyp:hlinkClr xmlns:ahyp="http://schemas.microsoft.com/office/drawing/2018/hyperlinkcolor" val="tx"/>
                    </a:ext>
                  </a:extLst>
                </a:hlinkClick>
              </a:rPr>
              <a:t>thoracic vertebrae</a:t>
            </a:r>
            <a:r>
              <a:rPr lang="en-US" sz="2000" b="0" i="0" u="sng" dirty="0">
                <a:effectLst/>
                <a:latin typeface="PlutoSansLight"/>
              </a:rPr>
              <a:t>(T10)</a:t>
            </a:r>
            <a:r>
              <a:rPr lang="en-US" sz="2000" b="0" i="0" dirty="0">
                <a:effectLst/>
                <a:latin typeface="PlutoSansLight"/>
              </a:rPr>
              <a:t>. It actively facilitates the passage of the food bolus into the stomach under precise nervous regulation. Therefore, it is part of the </a:t>
            </a:r>
            <a:r>
              <a:rPr lang="en-US" sz="2000" b="0" i="0" u="sng" dirty="0">
                <a:effectLst/>
                <a:latin typeface="PlutoSansLight"/>
                <a:hlinkClick r:id="rId6">
                  <a:extLst>
                    <a:ext uri="{A12FA001-AC4F-418D-AE19-62706E023703}">
                      <ahyp:hlinkClr xmlns:ahyp="http://schemas.microsoft.com/office/drawing/2018/hyperlinkcolor" val="tx"/>
                    </a:ext>
                  </a:extLst>
                </a:hlinkClick>
              </a:rPr>
              <a:t>digestive system</a:t>
            </a:r>
            <a:r>
              <a:rPr lang="en-US" sz="2000" b="0" i="0" dirty="0">
                <a:effectLst/>
                <a:latin typeface="PlutoSansLight"/>
              </a:rPr>
              <a:t>.</a:t>
            </a:r>
            <a:endParaRPr lang="en-US" sz="2000" dirty="0"/>
          </a:p>
        </p:txBody>
      </p:sp>
      <p:pic>
        <p:nvPicPr>
          <p:cNvPr id="5" name="Picture 4" descr="Diagram&#10;&#10;Description automatically generated">
            <a:extLst>
              <a:ext uri="{FF2B5EF4-FFF2-40B4-BE49-F238E27FC236}">
                <a16:creationId xmlns:a16="http://schemas.microsoft.com/office/drawing/2014/main" id="{0B8CDE7C-A103-99C8-AC28-4171A330F0E9}"/>
              </a:ext>
            </a:extLst>
          </p:cNvPr>
          <p:cNvPicPr>
            <a:picLocks noChangeAspect="1"/>
          </p:cNvPicPr>
          <p:nvPr/>
        </p:nvPicPr>
        <p:blipFill>
          <a:blip r:embed="rId7"/>
          <a:stretch>
            <a:fillRect/>
          </a:stretch>
        </p:blipFill>
        <p:spPr>
          <a:xfrm>
            <a:off x="5686669" y="796412"/>
            <a:ext cx="5301758"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67649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8DE6-7755-8934-6BE2-BB36258C3091}"/>
              </a:ext>
            </a:extLst>
          </p:cNvPr>
          <p:cNvSpPr>
            <a:spLocks noGrp="1"/>
          </p:cNvSpPr>
          <p:nvPr>
            <p:ph type="title"/>
          </p:nvPr>
        </p:nvSpPr>
        <p:spPr>
          <a:xfrm>
            <a:off x="211115" y="72894"/>
            <a:ext cx="10515600" cy="1325563"/>
          </a:xfrm>
        </p:spPr>
        <p:txBody>
          <a:bodyPr/>
          <a:lstStyle/>
          <a:p>
            <a:r>
              <a:rPr lang="en-US" dirty="0"/>
              <a:t>Benign esophageal stricture</a:t>
            </a:r>
          </a:p>
        </p:txBody>
      </p:sp>
      <p:sp>
        <p:nvSpPr>
          <p:cNvPr id="3" name="Content Placeholder 2">
            <a:extLst>
              <a:ext uri="{FF2B5EF4-FFF2-40B4-BE49-F238E27FC236}">
                <a16:creationId xmlns:a16="http://schemas.microsoft.com/office/drawing/2014/main" id="{BFDDBB45-4B27-1E3F-D938-63BD99FBF8C9}"/>
              </a:ext>
            </a:extLst>
          </p:cNvPr>
          <p:cNvSpPr>
            <a:spLocks noGrp="1"/>
          </p:cNvSpPr>
          <p:nvPr>
            <p:ph idx="1"/>
          </p:nvPr>
        </p:nvSpPr>
        <p:spPr>
          <a:xfrm>
            <a:off x="301658" y="1585927"/>
            <a:ext cx="10918977" cy="5059969"/>
          </a:xfrm>
        </p:spPr>
        <p:txBody>
          <a:bodyPr>
            <a:normAutofit fontScale="85000" lnSpcReduction="20000"/>
          </a:bodyPr>
          <a:lstStyle/>
          <a:p>
            <a:r>
              <a:rPr lang="en-US" b="1" i="0" dirty="0">
                <a:solidFill>
                  <a:srgbClr val="000000"/>
                </a:solidFill>
                <a:effectLst/>
                <a:latin typeface="Times New Roman" panose="02020603050405020304" pitchFamily="18" charset="0"/>
              </a:rPr>
              <a:t>Benign esophageal stricture </a:t>
            </a:r>
            <a:r>
              <a:rPr lang="en-US" b="0" i="0" dirty="0">
                <a:solidFill>
                  <a:srgbClr val="000000"/>
                </a:solidFill>
                <a:effectLst/>
                <a:latin typeface="Times New Roman" panose="02020603050405020304" pitchFamily="18" charset="0"/>
              </a:rPr>
              <a:t>refers to the </a:t>
            </a:r>
            <a:r>
              <a:rPr lang="en-US" b="0" i="0" dirty="0">
                <a:effectLst/>
                <a:latin typeface="Times New Roman" panose="02020603050405020304" pitchFamily="18" charset="0"/>
              </a:rPr>
              <a:t>abnormal narrowing of the esophageal lumen</a:t>
            </a:r>
            <a:r>
              <a:rPr lang="en-US" b="0" i="0" dirty="0">
                <a:solidFill>
                  <a:srgbClr val="000000"/>
                </a:solidFill>
                <a:effectLst/>
                <a:latin typeface="Times New Roman" panose="02020603050405020304" pitchFamily="18" charset="0"/>
              </a:rPr>
              <a:t>, The </a:t>
            </a:r>
            <a:r>
              <a:rPr lang="en-US" b="0" i="0" dirty="0">
                <a:solidFill>
                  <a:srgbClr val="FF0000"/>
                </a:solidFill>
                <a:effectLst/>
                <a:latin typeface="Times New Roman" panose="02020603050405020304" pitchFamily="18" charset="0"/>
              </a:rPr>
              <a:t>pathophysiology of stricture development differs based on the underlying etiology</a:t>
            </a:r>
            <a:r>
              <a:rPr lang="en-US" b="0" i="0" dirty="0">
                <a:solidFill>
                  <a:srgbClr val="000000"/>
                </a:solidFill>
                <a:effectLst/>
                <a:latin typeface="Times New Roman" panose="02020603050405020304" pitchFamily="18" charset="0"/>
              </a:rPr>
              <a:t>, but the basic pathological changes include; </a:t>
            </a:r>
            <a:r>
              <a:rPr lang="en-US" b="0" i="0" dirty="0">
                <a:solidFill>
                  <a:srgbClr val="FF0000"/>
                </a:solidFill>
                <a:effectLst/>
                <a:latin typeface="Times New Roman" panose="02020603050405020304" pitchFamily="18" charset="0"/>
              </a:rPr>
              <a:t>damage to the mucosal lining. Over time, this leads to chronic inflammatory changes in the wall of the esophagus (esophagitis). Chronic esophagitis progresses even further with subsequent development of intramural fibrosis and scarring, leading to luminal constriction. </a:t>
            </a:r>
          </a:p>
          <a:p>
            <a:r>
              <a:rPr lang="en-US" b="0" i="0" dirty="0">
                <a:effectLst/>
                <a:latin typeface="arial" panose="020B0604020202020204" pitchFamily="34" charset="0"/>
              </a:rPr>
              <a:t>The normal esophagus measures up </a:t>
            </a:r>
            <a:r>
              <a:rPr lang="en-US" b="1" i="0" dirty="0">
                <a:effectLst/>
                <a:latin typeface="arial" panose="020B0604020202020204" pitchFamily="34" charset="0"/>
              </a:rPr>
              <a:t>to 30 mm in diameter</a:t>
            </a:r>
            <a:r>
              <a:rPr lang="en-US" b="0" i="0" dirty="0">
                <a:effectLst/>
                <a:latin typeface="arial" panose="020B0604020202020204" pitchFamily="34" charset="0"/>
              </a:rPr>
              <a:t>. A stricture can narrow this down to 13 mm or less, causing dysphagia.</a:t>
            </a:r>
            <a:endParaRPr lang="en-US" b="0" i="0" dirty="0">
              <a:effectLst/>
              <a:latin typeface="Times New Roman" panose="02020603050405020304" pitchFamily="18" charset="0"/>
            </a:endParaRPr>
          </a:p>
          <a:p>
            <a:r>
              <a:rPr lang="en-US" b="0" i="0" dirty="0">
                <a:solidFill>
                  <a:srgbClr val="FF0000"/>
                </a:solidFill>
                <a:effectLst/>
                <a:latin typeface="Times New Roman" panose="02020603050405020304" pitchFamily="18" charset="0"/>
              </a:rPr>
              <a:t>Majority</a:t>
            </a:r>
            <a:r>
              <a:rPr lang="en-US" b="0" i="0" dirty="0">
                <a:solidFill>
                  <a:srgbClr val="000000"/>
                </a:solidFill>
                <a:effectLst/>
                <a:latin typeface="Times New Roman" panose="02020603050405020304" pitchFamily="18" charset="0"/>
              </a:rPr>
              <a:t> of benign esophageal strictures result from benign </a:t>
            </a:r>
            <a:r>
              <a:rPr lang="en-US" b="1" i="0" u="sng" dirty="0">
                <a:solidFill>
                  <a:srgbClr val="FF0000"/>
                </a:solidFill>
                <a:effectLst/>
                <a:latin typeface="Times New Roman" panose="02020603050405020304" pitchFamily="18" charset="0"/>
              </a:rPr>
              <a:t>peptic strictures</a:t>
            </a:r>
            <a:r>
              <a:rPr lang="en-US" b="0" i="0" u="sng" dirty="0">
                <a:solidFill>
                  <a:srgbClr val="FF0000"/>
                </a:solidFill>
                <a:effectLst/>
                <a:latin typeface="Times New Roman" panose="02020603050405020304" pitchFamily="18" charset="0"/>
              </a:rPr>
              <a:t> from long-standing gastroesophageal reflux disease (GERD), </a:t>
            </a:r>
            <a:r>
              <a:rPr lang="en-US" b="0" i="0" dirty="0">
                <a:solidFill>
                  <a:srgbClr val="000000"/>
                </a:solidFill>
                <a:effectLst/>
                <a:latin typeface="Times New Roman" panose="02020603050405020304" pitchFamily="18" charset="0"/>
              </a:rPr>
              <a:t>which accounts for 70 to 80% of adult cases</a:t>
            </a:r>
          </a:p>
          <a:p>
            <a:r>
              <a:rPr lang="en-US" b="0" i="0" dirty="0">
                <a:solidFill>
                  <a:srgbClr val="000000"/>
                </a:solidFill>
                <a:effectLst/>
                <a:latin typeface="Times New Roman" panose="02020603050405020304" pitchFamily="18" charset="0"/>
              </a:rPr>
              <a:t>In </a:t>
            </a:r>
            <a:r>
              <a:rPr lang="en-US" b="0" i="0" u="sng" dirty="0">
                <a:solidFill>
                  <a:srgbClr val="FF0000"/>
                </a:solidFill>
                <a:effectLst/>
                <a:latin typeface="Times New Roman" panose="02020603050405020304" pitchFamily="18" charset="0"/>
              </a:rPr>
              <a:t>young children and adolescent </a:t>
            </a:r>
            <a:r>
              <a:rPr lang="en-US" b="0" i="0" dirty="0">
                <a:solidFill>
                  <a:srgbClr val="000000"/>
                </a:solidFill>
                <a:effectLst/>
                <a:latin typeface="Times New Roman" panose="02020603050405020304" pitchFamily="18" charset="0"/>
              </a:rPr>
              <a:t>populations, </a:t>
            </a:r>
            <a:r>
              <a:rPr lang="en-US" b="1" i="0" u="sng" dirty="0">
                <a:solidFill>
                  <a:srgbClr val="FF0000"/>
                </a:solidFill>
                <a:effectLst/>
                <a:latin typeface="Times New Roman" panose="02020603050405020304" pitchFamily="18" charset="0"/>
              </a:rPr>
              <a:t>corrosive substance ingestion   </a:t>
            </a:r>
            <a:r>
              <a:rPr lang="en-US" b="0" i="0" dirty="0">
                <a:solidFill>
                  <a:srgbClr val="000000"/>
                </a:solidFill>
                <a:effectLst/>
                <a:latin typeface="Times New Roman" panose="02020603050405020304" pitchFamily="18" charset="0"/>
              </a:rPr>
              <a:t>(</a:t>
            </a:r>
            <a:r>
              <a:rPr lang="en-US" b="0" i="0" dirty="0" err="1">
                <a:solidFill>
                  <a:srgbClr val="000000"/>
                </a:solidFill>
                <a:effectLst/>
                <a:latin typeface="Times New Roman" panose="02020603050405020304" pitchFamily="18" charset="0"/>
              </a:rPr>
              <a:t>eg</a:t>
            </a:r>
            <a:r>
              <a:rPr lang="en-US" b="0" i="0" dirty="0">
                <a:solidFill>
                  <a:srgbClr val="000000"/>
                </a:solidFill>
                <a:effectLst/>
                <a:latin typeface="Times New Roman" panose="02020603050405020304" pitchFamily="18" charset="0"/>
              </a:rPr>
              <a:t>: household cleaning products) is the </a:t>
            </a:r>
            <a:r>
              <a:rPr lang="en-US" b="0" i="0" dirty="0">
                <a:solidFill>
                  <a:srgbClr val="FF0000"/>
                </a:solidFill>
                <a:effectLst/>
                <a:latin typeface="Times New Roman" panose="02020603050405020304" pitchFamily="18" charset="0"/>
              </a:rPr>
              <a:t>leading cause of stricture formation </a:t>
            </a:r>
            <a:r>
              <a:rPr lang="en-US" b="0" i="0" dirty="0">
                <a:solidFill>
                  <a:srgbClr val="000000"/>
                </a:solidFill>
                <a:effectLst/>
                <a:latin typeface="Times New Roman" panose="02020603050405020304" pitchFamily="18" charset="0"/>
              </a:rPr>
              <a:t>in the esophagus.</a:t>
            </a:r>
          </a:p>
          <a:p>
            <a:r>
              <a:rPr lang="en-US" dirty="0">
                <a:solidFill>
                  <a:srgbClr val="000000"/>
                </a:solidFill>
                <a:latin typeface="Times New Roman" panose="02020603050405020304" pitchFamily="18" charset="0"/>
              </a:rPr>
              <a:t>Other causes of benign esophageal stricture : </a:t>
            </a:r>
            <a:r>
              <a:rPr lang="en-US" b="1" i="0" dirty="0">
                <a:solidFill>
                  <a:srgbClr val="000000"/>
                </a:solidFill>
                <a:effectLst/>
                <a:latin typeface="Times New Roman" panose="02020603050405020304" pitchFamily="18" charset="0"/>
              </a:rPr>
              <a:t>Eosinophilic esophagitis, radiation, drug- induced, iatrogenic post-endoscopic , infections , prolonged NG tube, Crohn’s disease , chemotherapy</a:t>
            </a:r>
            <a:r>
              <a:rPr lang="en-US" b="0" i="0" dirty="0">
                <a:solidFill>
                  <a:srgbClr val="111111"/>
                </a:solidFill>
                <a:effectLst/>
                <a:latin typeface="Neue Helvetica eText W01"/>
              </a:rPr>
              <a:t>. </a:t>
            </a:r>
            <a:r>
              <a:rPr lang="en-US" b="1" i="0" dirty="0">
                <a:solidFill>
                  <a:srgbClr val="000000"/>
                </a:solidFill>
                <a:effectLst/>
                <a:latin typeface="Times New Roman" panose="02020603050405020304" pitchFamily="18" charset="0"/>
              </a:rPr>
              <a:t>… </a:t>
            </a:r>
            <a:r>
              <a:rPr lang="en-US" b="1" i="0" dirty="0" err="1">
                <a:solidFill>
                  <a:srgbClr val="000000"/>
                </a:solidFill>
                <a:effectLst/>
                <a:latin typeface="Times New Roman" panose="02020603050405020304" pitchFamily="18" charset="0"/>
              </a:rPr>
              <a:t>etc</a:t>
            </a:r>
            <a:endParaRPr lang="en-US" dirty="0"/>
          </a:p>
        </p:txBody>
      </p:sp>
    </p:spTree>
    <p:extLst>
      <p:ext uri="{BB962C8B-B14F-4D97-AF65-F5344CB8AC3E}">
        <p14:creationId xmlns:p14="http://schemas.microsoft.com/office/powerpoint/2010/main" val="875974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6AE9-0CC5-B962-B8BF-DA0D5792B39A}"/>
              </a:ext>
            </a:extLst>
          </p:cNvPr>
          <p:cNvSpPr>
            <a:spLocks noGrp="1"/>
          </p:cNvSpPr>
          <p:nvPr>
            <p:ph type="title"/>
          </p:nvPr>
        </p:nvSpPr>
        <p:spPr>
          <a:xfrm>
            <a:off x="291446" y="204869"/>
            <a:ext cx="10515600" cy="1325563"/>
          </a:xfrm>
          <a:ln>
            <a:solidFill>
              <a:schemeClr val="tx1"/>
            </a:solidFill>
          </a:ln>
        </p:spPr>
        <p:txBody>
          <a:bodyPr/>
          <a:lstStyle/>
          <a:p>
            <a:r>
              <a:rPr lang="en-US" dirty="0"/>
              <a:t>While taking the history, ask about :</a:t>
            </a:r>
          </a:p>
        </p:txBody>
      </p:sp>
      <p:sp>
        <p:nvSpPr>
          <p:cNvPr id="3" name="Content Placeholder 2">
            <a:extLst>
              <a:ext uri="{FF2B5EF4-FFF2-40B4-BE49-F238E27FC236}">
                <a16:creationId xmlns:a16="http://schemas.microsoft.com/office/drawing/2014/main" id="{0FCA65FA-7EAD-BD81-629A-A8257C9DCCBE}"/>
              </a:ext>
            </a:extLst>
          </p:cNvPr>
          <p:cNvSpPr>
            <a:spLocks noGrp="1"/>
          </p:cNvSpPr>
          <p:nvPr>
            <p:ph idx="1"/>
          </p:nvPr>
        </p:nvSpPr>
        <p:spPr>
          <a:xfrm>
            <a:off x="291446" y="1853905"/>
            <a:ext cx="10515600" cy="4351338"/>
          </a:xfrm>
        </p:spPr>
        <p:txBody>
          <a:bodyPr>
            <a:normAutofit/>
          </a:bodyPr>
          <a:lstStyle/>
          <a:p>
            <a:pPr algn="l">
              <a:buFont typeface="Arial" panose="020B0604020202020204" pitchFamily="34" charset="0"/>
              <a:buChar char="•"/>
            </a:pPr>
            <a:r>
              <a:rPr lang="en-US" b="0" i="0" dirty="0">
                <a:solidFill>
                  <a:srgbClr val="000000"/>
                </a:solidFill>
                <a:effectLst/>
                <a:latin typeface="Times New Roman" panose="02020603050405020304" pitchFamily="18" charset="0"/>
              </a:rPr>
              <a:t>Known medical history of GERD, Barrett esophagus, hiatal hernia, or medication use that could cause peptic ulcers and GI irritations; any of these are risk factors for peptic stricture.</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History of recent caustic product ingestion.</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A prior history of endoscopic treatment or esophageal surgery for any esophageal pathology There is a history of radiation therapy for any prior head &amp; neck or chest malignancy.</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A history of medication use, including alendronate, tetracycline or other antibiotics, NSAIDs, and many others that predispose one to pill-induced esophagitis.</a:t>
            </a:r>
          </a:p>
          <a:p>
            <a:endParaRPr lang="en-US" dirty="0"/>
          </a:p>
        </p:txBody>
      </p:sp>
    </p:spTree>
    <p:extLst>
      <p:ext uri="{BB962C8B-B14F-4D97-AF65-F5344CB8AC3E}">
        <p14:creationId xmlns:p14="http://schemas.microsoft.com/office/powerpoint/2010/main" val="3843399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75BD-6305-65D7-A900-3683C6CFBFFB}"/>
              </a:ext>
            </a:extLst>
          </p:cNvPr>
          <p:cNvSpPr>
            <a:spLocks noGrp="1"/>
          </p:cNvSpPr>
          <p:nvPr>
            <p:ph type="title"/>
          </p:nvPr>
        </p:nvSpPr>
        <p:spPr>
          <a:xfrm>
            <a:off x="3167060" y="346468"/>
            <a:ext cx="5223234" cy="1325563"/>
          </a:xfrm>
          <a:ln>
            <a:solidFill>
              <a:schemeClr val="tx1"/>
            </a:solidFill>
          </a:ln>
        </p:spPr>
        <p:txBody>
          <a:bodyPr/>
          <a:lstStyle/>
          <a:p>
            <a:r>
              <a:rPr lang="en-US" dirty="0"/>
              <a:t> Associated symptoms</a:t>
            </a:r>
          </a:p>
        </p:txBody>
      </p:sp>
      <p:sp>
        <p:nvSpPr>
          <p:cNvPr id="5" name="Content Placeholder 4">
            <a:extLst>
              <a:ext uri="{FF2B5EF4-FFF2-40B4-BE49-F238E27FC236}">
                <a16:creationId xmlns:a16="http://schemas.microsoft.com/office/drawing/2014/main" id="{2D38A29C-FF44-DFA3-ABEB-9780A1BA41E6}"/>
              </a:ext>
            </a:extLst>
          </p:cNvPr>
          <p:cNvSpPr>
            <a:spLocks noGrp="1"/>
          </p:cNvSpPr>
          <p:nvPr>
            <p:ph idx="1"/>
          </p:nvPr>
        </p:nvSpPr>
        <p:spPr>
          <a:xfrm>
            <a:off x="150044" y="1348728"/>
            <a:ext cx="10515600" cy="3528800"/>
          </a:xfrm>
        </p:spPr>
        <p:txBody>
          <a:bodyPr>
            <a:normAutofit/>
          </a:bodyPr>
          <a:lstStyle/>
          <a:p>
            <a:r>
              <a:rPr lang="en-US" sz="2000" dirty="0"/>
              <a:t>Dysphagia</a:t>
            </a:r>
          </a:p>
          <a:p>
            <a:r>
              <a:rPr lang="en-US" sz="2000" dirty="0"/>
              <a:t>Odynophagia</a:t>
            </a:r>
          </a:p>
          <a:p>
            <a:r>
              <a:rPr lang="en-US" sz="2000" dirty="0"/>
              <a:t>Weight loss</a:t>
            </a:r>
          </a:p>
          <a:p>
            <a:r>
              <a:rPr lang="en-US" sz="2000" dirty="0"/>
              <a:t>Regurgitation of food</a:t>
            </a:r>
          </a:p>
          <a:p>
            <a:r>
              <a:rPr lang="en-US" sz="2000" dirty="0"/>
              <a:t>Heartburn</a:t>
            </a:r>
          </a:p>
          <a:p>
            <a:r>
              <a:rPr lang="en-US" sz="2000" b="0" i="0" dirty="0">
                <a:solidFill>
                  <a:srgbClr val="111111"/>
                </a:solidFill>
                <a:effectLst/>
                <a:latin typeface="Minion W01"/>
              </a:rPr>
              <a:t>Coughing or gagging when swallowing</a:t>
            </a:r>
            <a:endParaRPr lang="en-US" sz="2000" dirty="0"/>
          </a:p>
          <a:p>
            <a:endParaRPr lang="en-US" sz="2000" dirty="0"/>
          </a:p>
        </p:txBody>
      </p:sp>
      <p:sp>
        <p:nvSpPr>
          <p:cNvPr id="3" name="TextBox 2">
            <a:extLst>
              <a:ext uri="{FF2B5EF4-FFF2-40B4-BE49-F238E27FC236}">
                <a16:creationId xmlns:a16="http://schemas.microsoft.com/office/drawing/2014/main" id="{BFCED6E6-6F20-1237-C056-FC62154CDB14}"/>
              </a:ext>
            </a:extLst>
          </p:cNvPr>
          <p:cNvSpPr txBox="1"/>
          <p:nvPr/>
        </p:nvSpPr>
        <p:spPr>
          <a:xfrm>
            <a:off x="3450318" y="3912766"/>
            <a:ext cx="3450104" cy="769441"/>
          </a:xfrm>
          <a:prstGeom prst="rect">
            <a:avLst/>
          </a:prstGeom>
          <a:noFill/>
          <a:ln>
            <a:solidFill>
              <a:schemeClr val="tx1"/>
            </a:solidFill>
          </a:ln>
        </p:spPr>
        <p:txBody>
          <a:bodyPr wrap="square" rtlCol="0">
            <a:spAutoFit/>
          </a:bodyPr>
          <a:lstStyle/>
          <a:p>
            <a:r>
              <a:rPr lang="en-US" sz="4400" dirty="0"/>
              <a:t>Investigations</a:t>
            </a:r>
          </a:p>
        </p:txBody>
      </p:sp>
      <p:sp>
        <p:nvSpPr>
          <p:cNvPr id="6" name="TextBox 5">
            <a:extLst>
              <a:ext uri="{FF2B5EF4-FFF2-40B4-BE49-F238E27FC236}">
                <a16:creationId xmlns:a16="http://schemas.microsoft.com/office/drawing/2014/main" id="{C505E989-28D7-FD6A-FED9-6611C506C5AD}"/>
              </a:ext>
            </a:extLst>
          </p:cNvPr>
          <p:cNvSpPr txBox="1"/>
          <p:nvPr/>
        </p:nvSpPr>
        <p:spPr>
          <a:xfrm>
            <a:off x="150044" y="5476972"/>
            <a:ext cx="11029268" cy="646331"/>
          </a:xfrm>
          <a:prstGeom prst="rect">
            <a:avLst/>
          </a:prstGeom>
          <a:noFill/>
        </p:spPr>
        <p:txBody>
          <a:bodyPr wrap="square" rtlCol="0">
            <a:spAutoFit/>
          </a:bodyPr>
          <a:lstStyle/>
          <a:p>
            <a:pPr marL="285750" indent="-285750">
              <a:buFont typeface="Arial" panose="020B0604020202020204" pitchFamily="34" charset="0"/>
              <a:buChar char="•"/>
            </a:pPr>
            <a:r>
              <a:rPr lang="en-US" dirty="0"/>
              <a:t>Barium swallow</a:t>
            </a:r>
          </a:p>
          <a:p>
            <a:pPr marL="285750" indent="-285750">
              <a:buFont typeface="Arial" panose="020B0604020202020204" pitchFamily="34" charset="0"/>
              <a:buChar char="•"/>
            </a:pPr>
            <a:r>
              <a:rPr lang="en-US" dirty="0"/>
              <a:t>Endoscopy                     </a:t>
            </a:r>
          </a:p>
        </p:txBody>
      </p:sp>
      <p:sp>
        <p:nvSpPr>
          <p:cNvPr id="9" name="Right Brace 8">
            <a:extLst>
              <a:ext uri="{FF2B5EF4-FFF2-40B4-BE49-F238E27FC236}">
                <a16:creationId xmlns:a16="http://schemas.microsoft.com/office/drawing/2014/main" id="{9FD5E6A2-61B0-F543-1BD4-93E8B87987ED}"/>
              </a:ext>
            </a:extLst>
          </p:cNvPr>
          <p:cNvSpPr/>
          <p:nvPr/>
        </p:nvSpPr>
        <p:spPr>
          <a:xfrm>
            <a:off x="2300140" y="5476973"/>
            <a:ext cx="866920" cy="64633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C7667D27-91A9-ABB4-C5D6-E352BEF657B7}"/>
              </a:ext>
            </a:extLst>
          </p:cNvPr>
          <p:cNvSpPr txBox="1"/>
          <p:nvPr/>
        </p:nvSpPr>
        <p:spPr>
          <a:xfrm>
            <a:off x="3343373" y="5541990"/>
            <a:ext cx="4128941" cy="400110"/>
          </a:xfrm>
          <a:prstGeom prst="rect">
            <a:avLst/>
          </a:prstGeom>
          <a:noFill/>
        </p:spPr>
        <p:txBody>
          <a:bodyPr wrap="square" rtlCol="0">
            <a:spAutoFit/>
          </a:bodyPr>
          <a:lstStyle/>
          <a:p>
            <a:r>
              <a:rPr lang="en-US" sz="2000" dirty="0"/>
              <a:t>*</a:t>
            </a:r>
            <a:r>
              <a:rPr lang="en-US" sz="2000" b="0" i="0" dirty="0">
                <a:solidFill>
                  <a:srgbClr val="111111"/>
                </a:solidFill>
                <a:effectLst/>
                <a:latin typeface="Neue Helvetica eText W01"/>
              </a:rPr>
              <a:t> look for narrowing of the esophagus</a:t>
            </a:r>
            <a:endParaRPr lang="en-US" sz="2000" dirty="0"/>
          </a:p>
        </p:txBody>
      </p:sp>
    </p:spTree>
    <p:extLst>
      <p:ext uri="{BB962C8B-B14F-4D97-AF65-F5344CB8AC3E}">
        <p14:creationId xmlns:p14="http://schemas.microsoft.com/office/powerpoint/2010/main" val="3805093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F292-0040-9EEB-9CC1-012A00D8D3AE}"/>
              </a:ext>
            </a:extLst>
          </p:cNvPr>
          <p:cNvSpPr>
            <a:spLocks noGrp="1"/>
          </p:cNvSpPr>
          <p:nvPr>
            <p:ph type="title"/>
          </p:nvPr>
        </p:nvSpPr>
        <p:spPr>
          <a:xfrm>
            <a:off x="3854777" y="346271"/>
            <a:ext cx="3375581" cy="1325563"/>
          </a:xfrm>
          <a:ln>
            <a:solidFill>
              <a:schemeClr val="tx1"/>
            </a:solidFill>
          </a:ln>
        </p:spPr>
        <p:txBody>
          <a:bodyPr/>
          <a:lstStyle/>
          <a:p>
            <a:r>
              <a:rPr lang="en-US" dirty="0"/>
              <a:t>Management</a:t>
            </a:r>
          </a:p>
        </p:txBody>
      </p:sp>
      <p:sp>
        <p:nvSpPr>
          <p:cNvPr id="3" name="Content Placeholder 2">
            <a:extLst>
              <a:ext uri="{FF2B5EF4-FFF2-40B4-BE49-F238E27FC236}">
                <a16:creationId xmlns:a16="http://schemas.microsoft.com/office/drawing/2014/main" id="{6BB596F4-B82A-9F2F-E763-559FD8C6689E}"/>
              </a:ext>
            </a:extLst>
          </p:cNvPr>
          <p:cNvSpPr>
            <a:spLocks noGrp="1"/>
          </p:cNvSpPr>
          <p:nvPr>
            <p:ph idx="1"/>
          </p:nvPr>
        </p:nvSpPr>
        <p:spPr>
          <a:xfrm>
            <a:off x="470555" y="2306392"/>
            <a:ext cx="10515600" cy="4351338"/>
          </a:xfrm>
        </p:spPr>
        <p:txBody>
          <a:bodyPr/>
          <a:lstStyle/>
          <a:p>
            <a:r>
              <a:rPr lang="en-US" i="0" dirty="0">
                <a:solidFill>
                  <a:srgbClr val="000000"/>
                </a:solidFill>
                <a:effectLst/>
                <a:latin typeface="Times New Roman" panose="02020603050405020304" pitchFamily="18" charset="0"/>
              </a:rPr>
              <a:t>Esophageal Stricture Dilation.</a:t>
            </a:r>
            <a:endParaRPr lang="en-US" dirty="0">
              <a:solidFill>
                <a:srgbClr val="000000"/>
              </a:solidFill>
              <a:latin typeface="Times New Roman" panose="02020603050405020304" pitchFamily="18" charset="0"/>
            </a:endParaRPr>
          </a:p>
          <a:p>
            <a:pPr algn="l"/>
            <a:r>
              <a:rPr lang="en-US" i="0" dirty="0">
                <a:solidFill>
                  <a:srgbClr val="000000"/>
                </a:solidFill>
                <a:effectLst/>
                <a:latin typeface="Times New Roman" panose="02020603050405020304" pitchFamily="18" charset="0"/>
              </a:rPr>
              <a:t>Esophageal Stents.</a:t>
            </a:r>
          </a:p>
          <a:p>
            <a:r>
              <a:rPr lang="en-US" sz="2800" dirty="0"/>
              <a:t>PPIs such as : omeprazole or antacids.</a:t>
            </a:r>
          </a:p>
          <a:p>
            <a:r>
              <a:rPr lang="en-US" sz="2800" dirty="0"/>
              <a:t>Diet of liquids or soft food.</a:t>
            </a:r>
          </a:p>
          <a:p>
            <a:pPr marL="0" indent="0" algn="l">
              <a:buNone/>
            </a:pPr>
            <a:endParaRPr lang="en-US" b="0" i="0" dirty="0">
              <a:solidFill>
                <a:srgbClr val="000000"/>
              </a:solidFill>
              <a:effectLst/>
              <a:latin typeface="Times New Roman" panose="02020603050405020304" pitchFamily="18" charset="0"/>
            </a:endParaRPr>
          </a:p>
          <a:p>
            <a:pPr marL="0" indent="0">
              <a:buNone/>
            </a:pPr>
            <a:endParaRPr lang="en-US" dirty="0"/>
          </a:p>
          <a:p>
            <a:pPr marL="0" indent="0">
              <a:buNone/>
            </a:pPr>
            <a:endParaRPr lang="en-US" dirty="0"/>
          </a:p>
        </p:txBody>
      </p:sp>
      <p:pic>
        <p:nvPicPr>
          <p:cNvPr id="8194" name="Picture 2" descr="Stent, Esophageal: Image Details - NCI Visuals Online">
            <a:extLst>
              <a:ext uri="{FF2B5EF4-FFF2-40B4-BE49-F238E27FC236}">
                <a16:creationId xmlns:a16="http://schemas.microsoft.com/office/drawing/2014/main" id="{EF9DA562-BBD7-DA1A-EE6A-93CF4C6610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843" t="7428" r="1905" b="32609"/>
          <a:stretch/>
        </p:blipFill>
        <p:spPr bwMode="auto">
          <a:xfrm>
            <a:off x="8577470" y="3367877"/>
            <a:ext cx="3478696" cy="328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383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4230-E774-3440-B66A-D5469B811190}"/>
              </a:ext>
            </a:extLst>
          </p:cNvPr>
          <p:cNvSpPr>
            <a:spLocks noGrp="1"/>
          </p:cNvSpPr>
          <p:nvPr>
            <p:ph type="title"/>
          </p:nvPr>
        </p:nvSpPr>
        <p:spPr/>
        <p:txBody>
          <a:bodyPr/>
          <a:lstStyle/>
          <a:p>
            <a:r>
              <a:rPr lang="en-US" b="1" dirty="0"/>
              <a:t>Diffuse Esophageal Spasm</a:t>
            </a:r>
            <a:endParaRPr lang="en-US" dirty="0"/>
          </a:p>
        </p:txBody>
      </p:sp>
      <p:sp>
        <p:nvSpPr>
          <p:cNvPr id="3" name="Content Placeholder 2">
            <a:extLst>
              <a:ext uri="{FF2B5EF4-FFF2-40B4-BE49-F238E27FC236}">
                <a16:creationId xmlns:a16="http://schemas.microsoft.com/office/drawing/2014/main" id="{399B59F0-F202-2FE3-26EB-EB304999684A}"/>
              </a:ext>
            </a:extLst>
          </p:cNvPr>
          <p:cNvSpPr>
            <a:spLocks noGrp="1"/>
          </p:cNvSpPr>
          <p:nvPr>
            <p:ph idx="1"/>
          </p:nvPr>
        </p:nvSpPr>
        <p:spPr>
          <a:xfrm>
            <a:off x="432847" y="1853905"/>
            <a:ext cx="10515600" cy="4351338"/>
          </a:xfrm>
        </p:spPr>
        <p:txBody>
          <a:bodyPr>
            <a:normAutofit fontScale="92500"/>
          </a:bodyPr>
          <a:lstStyle/>
          <a:p>
            <a:pPr marL="0" indent="0">
              <a:buNone/>
            </a:pPr>
            <a:r>
              <a:rPr lang="en-US" b="0" i="0" dirty="0">
                <a:solidFill>
                  <a:srgbClr val="000000"/>
                </a:solidFill>
                <a:effectLst/>
                <a:latin typeface="Times New Roman" panose="02020603050405020304" pitchFamily="18" charset="0"/>
              </a:rPr>
              <a:t>Is an esophageal motility disorder characterized by, </a:t>
            </a:r>
            <a:r>
              <a:rPr lang="en-US" i="0" dirty="0">
                <a:solidFill>
                  <a:srgbClr val="FF0000"/>
                </a:solidFill>
                <a:effectLst/>
                <a:latin typeface="Times New Roman" panose="02020603050405020304" pitchFamily="18" charset="0"/>
              </a:rPr>
              <a:t>simultaneous, uncoordinated or rapidly propagated contractions</a:t>
            </a:r>
            <a:r>
              <a:rPr lang="en-US" b="0" i="0" dirty="0">
                <a:solidFill>
                  <a:srgbClr val="000000"/>
                </a:solidFill>
                <a:effectLst/>
                <a:latin typeface="Times New Roman" panose="02020603050405020304" pitchFamily="18" charset="0"/>
              </a:rPr>
              <a:t> that are of </a:t>
            </a:r>
            <a:r>
              <a:rPr lang="en-US" b="0" i="0" dirty="0">
                <a:solidFill>
                  <a:srgbClr val="FF0000"/>
                </a:solidFill>
                <a:effectLst/>
                <a:latin typeface="Times New Roman" panose="02020603050405020304" pitchFamily="18" charset="0"/>
              </a:rPr>
              <a:t>normal amplitude</a:t>
            </a:r>
            <a:r>
              <a:rPr lang="en-US" b="0" i="0" dirty="0">
                <a:solidFill>
                  <a:srgbClr val="000000"/>
                </a:solidFill>
                <a:effectLst/>
                <a:latin typeface="Times New Roman" panose="02020603050405020304" pitchFamily="18" charset="0"/>
              </a:rPr>
              <a:t> and accompanied by </a:t>
            </a:r>
            <a:r>
              <a:rPr lang="en-US" b="0" i="0" dirty="0">
                <a:solidFill>
                  <a:srgbClr val="FF0000"/>
                </a:solidFill>
                <a:effectLst/>
                <a:latin typeface="Times New Roman" panose="02020603050405020304" pitchFamily="18" charset="0"/>
              </a:rPr>
              <a:t>dysphagia </a:t>
            </a:r>
            <a:r>
              <a:rPr lang="en-US" dirty="0">
                <a:solidFill>
                  <a:srgbClr val="FF0000"/>
                </a:solidFill>
              </a:rPr>
              <a:t>and/or chest pain</a:t>
            </a:r>
            <a:r>
              <a:rPr lang="en-US" dirty="0"/>
              <a:t>.</a:t>
            </a:r>
            <a:r>
              <a:rPr lang="en-US" sz="2800" dirty="0">
                <a:solidFill>
                  <a:srgbClr val="C00000"/>
                </a:solidFill>
              </a:rPr>
              <a:t> </a:t>
            </a:r>
            <a:r>
              <a:rPr lang="en-US" sz="2800" dirty="0"/>
              <a:t>Chest pain can mimic cardiac pain (and it can be </a:t>
            </a:r>
            <a:r>
              <a:rPr lang="en-US" sz="2800" dirty="0">
                <a:solidFill>
                  <a:srgbClr val="FF0000"/>
                </a:solidFill>
              </a:rPr>
              <a:t>the main symptom </a:t>
            </a:r>
            <a:r>
              <a:rPr lang="en-US" sz="2800" dirty="0"/>
              <a:t>rather than dysphagia) </a:t>
            </a:r>
            <a:endParaRPr lang="en-US" dirty="0"/>
          </a:p>
          <a:p>
            <a:r>
              <a:rPr lang="en-US" dirty="0"/>
              <a:t>These abnormal contractions are more common in the distal two-thirds of the </a:t>
            </a:r>
            <a:r>
              <a:rPr lang="en-US" dirty="0" err="1"/>
              <a:t>oesophageal</a:t>
            </a:r>
            <a:r>
              <a:rPr lang="en-US" dirty="0"/>
              <a:t> body.</a:t>
            </a:r>
          </a:p>
          <a:p>
            <a:r>
              <a:rPr lang="en-US" sz="2800" dirty="0"/>
              <a:t>Any age </a:t>
            </a:r>
          </a:p>
          <a:p>
            <a:r>
              <a:rPr lang="en-US" sz="2800" dirty="0"/>
              <a:t>Female &gt; male </a:t>
            </a:r>
          </a:p>
          <a:p>
            <a:r>
              <a:rPr lang="en-US" sz="2800" dirty="0">
                <a:solidFill>
                  <a:srgbClr val="FF0000"/>
                </a:solidFill>
              </a:rPr>
              <a:t>Intermittent not progressive </a:t>
            </a:r>
            <a:r>
              <a:rPr lang="en-US" sz="2800" dirty="0"/>
              <a:t>dysphagia</a:t>
            </a:r>
          </a:p>
          <a:p>
            <a:r>
              <a:rPr lang="en-US" sz="2800" dirty="0"/>
              <a:t>For both </a:t>
            </a:r>
            <a:r>
              <a:rPr lang="en-US" sz="2800" dirty="0">
                <a:solidFill>
                  <a:srgbClr val="FF0000"/>
                </a:solidFill>
              </a:rPr>
              <a:t>solid</a:t>
            </a:r>
            <a:r>
              <a:rPr lang="en-US" sz="2800" dirty="0"/>
              <a:t> and </a:t>
            </a:r>
            <a:r>
              <a:rPr lang="en-US" sz="2800" dirty="0">
                <a:solidFill>
                  <a:srgbClr val="FF0000"/>
                </a:solidFill>
              </a:rPr>
              <a:t>liquid</a:t>
            </a:r>
            <a:r>
              <a:rPr lang="en-US" sz="2800"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12694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8961" y="691803"/>
            <a:ext cx="5105400" cy="5668963"/>
          </a:xfrm>
        </p:spPr>
        <p:txBody>
          <a:bodyPr>
            <a:normAutofit fontScale="92500" lnSpcReduction="20000"/>
          </a:bodyPr>
          <a:lstStyle/>
          <a:p>
            <a:pPr>
              <a:lnSpc>
                <a:spcPct val="90000"/>
              </a:lnSpc>
            </a:pPr>
            <a:r>
              <a:rPr lang="en-US" sz="2400" b="1" dirty="0">
                <a:solidFill>
                  <a:srgbClr val="FF0000"/>
                </a:solidFill>
                <a:latin typeface="Arial" panose="020B0604020202020204" pitchFamily="34" charset="0"/>
                <a:cs typeface="Arial" panose="020B0604020202020204" pitchFamily="34" charset="0"/>
                <a:sym typeface="Wingdings" pitchFamily="2" charset="2"/>
              </a:rPr>
              <a:t>esophageal manometry </a:t>
            </a:r>
            <a:r>
              <a:rPr lang="en-US" sz="2400" b="1" dirty="0">
                <a:latin typeface="Arial" panose="020B0604020202020204" pitchFamily="34" charset="0"/>
                <a:cs typeface="Arial" panose="020B0604020202020204" pitchFamily="34" charset="0"/>
                <a:sym typeface="Wingdings" pitchFamily="2" charset="2"/>
              </a:rPr>
              <a:t>is the best initial test when suspecting diffuse esophageal spasm</a:t>
            </a:r>
          </a:p>
          <a:p>
            <a:pPr>
              <a:lnSpc>
                <a:spcPct val="90000"/>
              </a:lnSpc>
            </a:pPr>
            <a:endParaRPr lang="en-US" sz="2400" b="1" dirty="0">
              <a:latin typeface="Arial" panose="020B0604020202020204" pitchFamily="34" charset="0"/>
              <a:cs typeface="Arial" panose="020B0604020202020204" pitchFamily="34" charset="0"/>
              <a:sym typeface="Wingdings" pitchFamily="2" charset="2"/>
            </a:endParaRPr>
          </a:p>
          <a:p>
            <a:pPr>
              <a:lnSpc>
                <a:spcPct val="90000"/>
              </a:lnSpc>
            </a:pPr>
            <a:r>
              <a:rPr lang="en-US" sz="2400" b="1" dirty="0">
                <a:latin typeface="Arial" panose="020B0604020202020204" pitchFamily="34" charset="0"/>
                <a:cs typeface="Arial" panose="020B0604020202020204" pitchFamily="34" charset="0"/>
              </a:rPr>
              <a:t>Barium swallow: </a:t>
            </a:r>
            <a:r>
              <a:rPr lang="en-US" sz="2400" b="1" dirty="0">
                <a:solidFill>
                  <a:srgbClr val="FF0000"/>
                </a:solidFill>
                <a:latin typeface="Arial" panose="020B0604020202020204" pitchFamily="34" charset="0"/>
                <a:cs typeface="Arial" panose="020B0604020202020204" pitchFamily="34" charset="0"/>
                <a:sym typeface="Wingdings" pitchFamily="2" charset="2"/>
              </a:rPr>
              <a:t>Corkscrew esophagus </a:t>
            </a:r>
          </a:p>
          <a:p>
            <a:pPr>
              <a:lnSpc>
                <a:spcPct val="90000"/>
              </a:lnSpc>
            </a:pPr>
            <a:r>
              <a:rPr lang="en-US" sz="2400" b="1" i="0" dirty="0">
                <a:solidFill>
                  <a:srgbClr val="000000"/>
                </a:solidFill>
                <a:effectLst/>
                <a:latin typeface="Arial" panose="020B0604020202020204" pitchFamily="34" charset="0"/>
              </a:rPr>
              <a:t>Upper GI endoscopy</a:t>
            </a:r>
            <a:endParaRPr lang="en-US" sz="2400" b="1" dirty="0">
              <a:solidFill>
                <a:srgbClr val="FF0000"/>
              </a:solidFill>
              <a:latin typeface="Arial" panose="020B0604020202020204" pitchFamily="34" charset="0"/>
              <a:cs typeface="Arial" panose="020B0604020202020204" pitchFamily="34" charset="0"/>
              <a:sym typeface="Wingdings" pitchFamily="2" charset="2"/>
            </a:endParaRPr>
          </a:p>
          <a:p>
            <a:pPr marL="0" indent="0">
              <a:lnSpc>
                <a:spcPct val="90000"/>
              </a:lnSpc>
              <a:buNone/>
            </a:pPr>
            <a:r>
              <a:rPr lang="en-US" sz="2400" b="1" dirty="0">
                <a:solidFill>
                  <a:srgbClr val="FF0000"/>
                </a:solidFill>
                <a:latin typeface="Arial" panose="020B0604020202020204" pitchFamily="34" charset="0"/>
                <a:cs typeface="Arial" panose="020B0604020202020204" pitchFamily="34" charset="0"/>
                <a:sym typeface="Wingdings" pitchFamily="2" charset="2"/>
              </a:rPr>
              <a:t>---------------------------------------------</a:t>
            </a:r>
          </a:p>
          <a:p>
            <a:pPr algn="l" rtl="0"/>
            <a:r>
              <a:rPr lang="en-US" sz="2400" dirty="0">
                <a:latin typeface="Cambria Math" panose="02040503050406030204" pitchFamily="18" charset="0"/>
                <a:ea typeface="Cambria Math" panose="02040503050406030204" pitchFamily="18" charset="0"/>
              </a:rPr>
              <a:t>CCBs, vasodilators and endoscopic dilatation have only </a:t>
            </a:r>
            <a:r>
              <a:rPr lang="en-US" sz="2400" dirty="0">
                <a:solidFill>
                  <a:srgbClr val="FF0000"/>
                </a:solidFill>
                <a:latin typeface="Cambria Math" panose="02040503050406030204" pitchFamily="18" charset="0"/>
                <a:ea typeface="Cambria Math" panose="02040503050406030204" pitchFamily="18" charset="0"/>
              </a:rPr>
              <a:t>transient effects</a:t>
            </a:r>
            <a:r>
              <a:rPr lang="en-US" sz="2400" dirty="0">
                <a:latin typeface="Cambria Math" panose="02040503050406030204" pitchFamily="18" charset="0"/>
                <a:ea typeface="Cambria Math" panose="02040503050406030204" pitchFamily="18" charset="0"/>
              </a:rPr>
              <a:t>.</a:t>
            </a:r>
          </a:p>
          <a:p>
            <a:pPr>
              <a:lnSpc>
                <a:spcPct val="90000"/>
              </a:lnSpc>
            </a:pPr>
            <a:r>
              <a:rPr lang="en-US" sz="2400" dirty="0">
                <a:solidFill>
                  <a:srgbClr val="FF0000"/>
                </a:solidFill>
                <a:latin typeface="Arial" panose="020B0604020202020204" pitchFamily="34" charset="0"/>
                <a:cs typeface="Arial" panose="020B0604020202020204" pitchFamily="34" charset="0"/>
                <a:sym typeface="Wingdings" pitchFamily="2" charset="2"/>
              </a:rPr>
              <a:t>Myotomy</a:t>
            </a:r>
            <a:r>
              <a:rPr lang="en-US" sz="2400" dirty="0">
                <a:latin typeface="Arial" panose="020B0604020202020204" pitchFamily="34" charset="0"/>
                <a:cs typeface="Arial" panose="020B0604020202020204" pitchFamily="34" charset="0"/>
                <a:sym typeface="Wingdings" pitchFamily="2" charset="2"/>
              </a:rPr>
              <a:t> is performed in pts who do not </a:t>
            </a:r>
            <a:r>
              <a:rPr lang="en-US" sz="2400" dirty="0" err="1">
                <a:latin typeface="Arial" panose="020B0604020202020204" pitchFamily="34" charset="0"/>
                <a:cs typeface="Arial" panose="020B0604020202020204" pitchFamily="34" charset="0"/>
                <a:sym typeface="Wingdings" pitchFamily="2" charset="2"/>
              </a:rPr>
              <a:t>responed</a:t>
            </a:r>
            <a:r>
              <a:rPr lang="en-US" sz="2400" dirty="0">
                <a:latin typeface="Arial" panose="020B0604020202020204" pitchFamily="34" charset="0"/>
                <a:cs typeface="Arial" panose="020B0604020202020204" pitchFamily="34" charset="0"/>
                <a:sym typeface="Wingdings" pitchFamily="2" charset="2"/>
              </a:rPr>
              <a:t> to medical treatment</a:t>
            </a:r>
            <a:endParaRPr lang="en-US" sz="2400" dirty="0">
              <a:latin typeface="Arial" panose="020B0604020202020204" pitchFamily="34" charset="0"/>
              <a:cs typeface="Arial" panose="020B0604020202020204" pitchFamily="34" charset="0"/>
            </a:endParaRPr>
          </a:p>
          <a:p>
            <a:pPr algn="l" rtl="0"/>
            <a:r>
              <a:rPr lang="en-US" sz="2400" dirty="0">
                <a:latin typeface="Cambria Math" panose="02040503050406030204" pitchFamily="18" charset="0"/>
                <a:ea typeface="Cambria Math" panose="02040503050406030204" pitchFamily="18" charset="0"/>
              </a:rPr>
              <a:t>S</a:t>
            </a:r>
            <a:r>
              <a:rPr lang="en-US" sz="2400" b="0" i="0" u="none" strike="noStrike" baseline="0" dirty="0">
                <a:latin typeface="Cambria Math" panose="02040503050406030204" pitchFamily="18" charset="0"/>
                <a:ea typeface="Cambria Math" panose="02040503050406030204" pitchFamily="18" charset="0"/>
              </a:rPr>
              <a:t>ometimes the combination of chest pain and dysphagia is sufficiently severe that malnutrition begins. In these patients, extended esophageal myotomy up to the aortic arch may be required.</a:t>
            </a:r>
            <a:endParaRPr lang="en-US" sz="2400" dirty="0">
              <a:latin typeface="Cambria Math" panose="02040503050406030204" pitchFamily="18" charset="0"/>
              <a:ea typeface="Cambria Math" panose="02040503050406030204" pitchFamily="18" charset="0"/>
            </a:endParaRPr>
          </a:p>
          <a:p>
            <a:endParaRPr lang="en-US" sz="2400" dirty="0"/>
          </a:p>
        </p:txBody>
      </p:sp>
      <p:pic>
        <p:nvPicPr>
          <p:cNvPr id="5" name="صورة 3">
            <a:extLst>
              <a:ext uri="{FF2B5EF4-FFF2-40B4-BE49-F238E27FC236}">
                <a16:creationId xmlns:a16="http://schemas.microsoft.com/office/drawing/2014/main" id="{1FBF6BFE-3A4C-9148-857E-00DF91BF8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928" y="203142"/>
            <a:ext cx="3899555" cy="3183310"/>
          </a:xfrm>
          <a:prstGeom prst="rect">
            <a:avLst/>
          </a:prstGeom>
        </p:spPr>
      </p:pic>
      <p:sp>
        <p:nvSpPr>
          <p:cNvPr id="6" name="مربع نص 5"/>
          <p:cNvSpPr txBox="1"/>
          <p:nvPr/>
        </p:nvSpPr>
        <p:spPr>
          <a:xfrm>
            <a:off x="4938436" y="1298068"/>
            <a:ext cx="3048000" cy="1754326"/>
          </a:xfrm>
          <a:prstGeom prst="rect">
            <a:avLst/>
          </a:prstGeom>
          <a:noFill/>
          <a:ln>
            <a:solidFill>
              <a:schemeClr val="tx1"/>
            </a:solidFill>
          </a:ln>
        </p:spPr>
        <p:txBody>
          <a:bodyPr wrap="square" rtlCol="0">
            <a:spAutoFit/>
          </a:bodyPr>
          <a:lstStyle/>
          <a:p>
            <a:pPr defTabSz="914377"/>
            <a:r>
              <a:rPr lang="en-US" dirty="0">
                <a:solidFill>
                  <a:prstClr val="black"/>
                </a:solidFill>
                <a:latin typeface="Gill Sans MT"/>
              </a:rPr>
              <a:t>Required findings show 20% or more uncoordinated contraction during 10 wet swallow accompanied by intermittent normal peristalsis .</a:t>
            </a:r>
          </a:p>
        </p:txBody>
      </p:sp>
      <p:pic>
        <p:nvPicPr>
          <p:cNvPr id="1026" name="Picture 2" descr="Diffuse esophageal spasm - Wikipedia">
            <a:extLst>
              <a:ext uri="{FF2B5EF4-FFF2-40B4-BE49-F238E27FC236}">
                <a16:creationId xmlns:a16="http://schemas.microsoft.com/office/drawing/2014/main" id="{12067A94-3709-D7A2-6A21-9CC4A9047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374" y="3837533"/>
            <a:ext cx="4058665" cy="3001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rkscrew - Wikipedia">
            <a:extLst>
              <a:ext uri="{FF2B5EF4-FFF2-40B4-BE49-F238E27FC236}">
                <a16:creationId xmlns:a16="http://schemas.microsoft.com/office/drawing/2014/main" id="{35859AA7-7EA2-6201-9ED4-1FC844E8A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1617" y="4023953"/>
            <a:ext cx="2095500" cy="262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B3E2-25B5-965C-1BC6-245E906F114C}"/>
              </a:ext>
            </a:extLst>
          </p:cNvPr>
          <p:cNvSpPr>
            <a:spLocks noGrp="1"/>
          </p:cNvSpPr>
          <p:nvPr>
            <p:ph type="title"/>
          </p:nvPr>
        </p:nvSpPr>
        <p:spPr/>
        <p:txBody>
          <a:bodyPr/>
          <a:lstStyle/>
          <a:p>
            <a:r>
              <a:rPr lang="en-US" b="1" dirty="0"/>
              <a:t>Nutcracker Esophagus</a:t>
            </a:r>
            <a:endParaRPr lang="en-US" dirty="0"/>
          </a:p>
        </p:txBody>
      </p:sp>
      <p:sp>
        <p:nvSpPr>
          <p:cNvPr id="3" name="Content Placeholder 2">
            <a:extLst>
              <a:ext uri="{FF2B5EF4-FFF2-40B4-BE49-F238E27FC236}">
                <a16:creationId xmlns:a16="http://schemas.microsoft.com/office/drawing/2014/main" id="{D0B09DAA-425F-0BB6-AB68-7E3E4A716C8B}"/>
              </a:ext>
            </a:extLst>
          </p:cNvPr>
          <p:cNvSpPr>
            <a:spLocks noGrp="1"/>
          </p:cNvSpPr>
          <p:nvPr>
            <p:ph idx="1"/>
          </p:nvPr>
        </p:nvSpPr>
        <p:spPr>
          <a:xfrm>
            <a:off x="838200" y="1797345"/>
            <a:ext cx="10515600" cy="4351338"/>
          </a:xfrm>
        </p:spPr>
        <p:txBody>
          <a:bodyPr>
            <a:normAutofit fontScale="85000" lnSpcReduction="10000"/>
          </a:bodyPr>
          <a:lstStyle/>
          <a:p>
            <a:r>
              <a:rPr lang="en-US" b="0" i="0" dirty="0">
                <a:effectLst/>
                <a:latin typeface="arial" panose="020B0604020202020204" pitchFamily="34" charset="0"/>
              </a:rPr>
              <a:t>Also known as </a:t>
            </a:r>
            <a:r>
              <a:rPr lang="en-US" sz="2800" dirty="0"/>
              <a:t>hypertensive peristalsis, </a:t>
            </a:r>
            <a:r>
              <a:rPr lang="en-US" dirty="0"/>
              <a:t>hypercontractile esophagus</a:t>
            </a:r>
            <a:r>
              <a:rPr lang="en-US" sz="2800" dirty="0"/>
              <a:t>, </a:t>
            </a:r>
            <a:r>
              <a:rPr lang="en-US" dirty="0"/>
              <a:t>jackhammer esophagus </a:t>
            </a:r>
            <a:endParaRPr lang="en-US" sz="2800" dirty="0"/>
          </a:p>
          <a:p>
            <a:r>
              <a:rPr lang="en-US" dirty="0"/>
              <a:t>A disorder characterized by </a:t>
            </a:r>
            <a:r>
              <a:rPr lang="en-US" dirty="0">
                <a:solidFill>
                  <a:srgbClr val="FF0000"/>
                </a:solidFill>
              </a:rPr>
              <a:t>excessive contractility. </a:t>
            </a:r>
            <a:r>
              <a:rPr lang="en-US" dirty="0"/>
              <a:t>It is described as an esophagus with </a:t>
            </a:r>
            <a:r>
              <a:rPr lang="en-US" dirty="0">
                <a:solidFill>
                  <a:srgbClr val="FF0000"/>
                </a:solidFill>
              </a:rPr>
              <a:t>hypertensive peristalsis or high-amplitude peristaltic contractions </a:t>
            </a:r>
            <a:r>
              <a:rPr lang="en-US" dirty="0"/>
              <a:t>and is the </a:t>
            </a:r>
            <a:r>
              <a:rPr lang="en-US" dirty="0">
                <a:solidFill>
                  <a:srgbClr val="FF0000"/>
                </a:solidFill>
              </a:rPr>
              <a:t>most common </a:t>
            </a:r>
            <a:r>
              <a:rPr lang="en-US" dirty="0"/>
              <a:t>of all esophageal hypermotility disorders.</a:t>
            </a:r>
          </a:p>
          <a:p>
            <a:r>
              <a:rPr lang="en-US" sz="2800" dirty="0"/>
              <a:t>By definition, the so-called nutcracker esophagus is a </a:t>
            </a:r>
            <a:r>
              <a:rPr lang="en-US" sz="2800" dirty="0">
                <a:solidFill>
                  <a:srgbClr val="FF0000"/>
                </a:solidFill>
              </a:rPr>
              <a:t>manometric abnormality </a:t>
            </a:r>
            <a:r>
              <a:rPr lang="en-US" sz="2800" dirty="0"/>
              <a:t>in patients characterized by peristaltic esophageal contractions with peak </a:t>
            </a:r>
            <a:r>
              <a:rPr lang="en-US" sz="2800" dirty="0">
                <a:solidFill>
                  <a:srgbClr val="FF0000"/>
                </a:solidFill>
              </a:rPr>
              <a:t>amplitudes greater than two SDs above the normal values</a:t>
            </a:r>
            <a:r>
              <a:rPr lang="en-US" sz="2800" dirty="0"/>
              <a:t>. Contraction amplitudes in these patients can easily be above </a:t>
            </a:r>
            <a:r>
              <a:rPr lang="en-US" sz="2800" dirty="0">
                <a:solidFill>
                  <a:srgbClr val="FF0000"/>
                </a:solidFill>
              </a:rPr>
              <a:t>400 mmHg (the normal in distal esophagus is 30-180 mmHg).</a:t>
            </a:r>
          </a:p>
          <a:p>
            <a:r>
              <a:rPr lang="en-US" sz="2800" dirty="0"/>
              <a:t>Chest pain symptoms in nutcracker esophagus patients might be related to </a:t>
            </a:r>
            <a:r>
              <a:rPr lang="en-US" sz="2800" dirty="0">
                <a:solidFill>
                  <a:srgbClr val="FF0000"/>
                </a:solidFill>
              </a:rPr>
              <a:t>GERD</a:t>
            </a:r>
            <a:r>
              <a:rPr lang="en-US" sz="2800" dirty="0"/>
              <a:t> rather than intraluminal hypertension so </a:t>
            </a:r>
            <a:r>
              <a:rPr lang="en-US" dirty="0">
                <a:solidFill>
                  <a:srgbClr val="FF0000"/>
                </a:solidFill>
              </a:rPr>
              <a:t>Treatment</a:t>
            </a:r>
            <a:r>
              <a:rPr lang="en-US" dirty="0"/>
              <a:t> in these patients should be aimed at the treatment of </a:t>
            </a:r>
            <a:r>
              <a:rPr lang="en-US" dirty="0">
                <a:solidFill>
                  <a:srgbClr val="FF0000"/>
                </a:solidFill>
              </a:rPr>
              <a:t>GERD</a:t>
            </a:r>
            <a:r>
              <a:rPr lang="en-US" dirty="0"/>
              <a:t>. </a:t>
            </a:r>
          </a:p>
          <a:p>
            <a:endParaRPr lang="en-US" sz="2800" dirty="0"/>
          </a:p>
          <a:p>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val="1412356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560A-5F3D-57C5-54B2-D58B6E6FD13B}"/>
              </a:ext>
            </a:extLst>
          </p:cNvPr>
          <p:cNvSpPr>
            <a:spLocks noGrp="1"/>
          </p:cNvSpPr>
          <p:nvPr>
            <p:ph type="title"/>
          </p:nvPr>
        </p:nvSpPr>
        <p:spPr>
          <a:xfrm>
            <a:off x="291445" y="124922"/>
            <a:ext cx="10515600" cy="980518"/>
          </a:xfrm>
        </p:spPr>
        <p:txBody>
          <a:bodyPr/>
          <a:lstStyle/>
          <a:p>
            <a:r>
              <a:rPr lang="en-US" dirty="0"/>
              <a:t>Paraoesophageal (Rolling) Hiatus Hernia</a:t>
            </a:r>
          </a:p>
        </p:txBody>
      </p:sp>
      <p:sp>
        <p:nvSpPr>
          <p:cNvPr id="3" name="Content Placeholder 2">
            <a:extLst>
              <a:ext uri="{FF2B5EF4-FFF2-40B4-BE49-F238E27FC236}">
                <a16:creationId xmlns:a16="http://schemas.microsoft.com/office/drawing/2014/main" id="{8C4BBBE4-E1B8-8AEE-2186-631A2E157611}"/>
              </a:ext>
            </a:extLst>
          </p:cNvPr>
          <p:cNvSpPr>
            <a:spLocks noGrp="1"/>
          </p:cNvSpPr>
          <p:nvPr>
            <p:ph idx="1"/>
          </p:nvPr>
        </p:nvSpPr>
        <p:spPr>
          <a:xfrm>
            <a:off x="220842" y="1105440"/>
            <a:ext cx="10515600" cy="4351338"/>
          </a:xfrm>
        </p:spPr>
        <p:txBody>
          <a:bodyPr>
            <a:normAutofit fontScale="92500" lnSpcReduction="10000"/>
          </a:bodyPr>
          <a:lstStyle/>
          <a:p>
            <a:pPr algn="l"/>
            <a:r>
              <a:rPr lang="en-US" sz="2800" dirty="0">
                <a:solidFill>
                  <a:srgbClr val="000000"/>
                </a:solidFill>
                <a:latin typeface="Cambria" panose="02040503050406030204" pitchFamily="18" charset="0"/>
                <a:ea typeface="Cambria" panose="02040503050406030204" pitchFamily="18" charset="0"/>
              </a:rPr>
              <a:t>It is a condition that occurs when the </a:t>
            </a:r>
            <a:r>
              <a:rPr lang="en-US" sz="2800" dirty="0">
                <a:solidFill>
                  <a:srgbClr val="FF0000"/>
                </a:solidFill>
                <a:latin typeface="Cambria" panose="02040503050406030204" pitchFamily="18" charset="0"/>
                <a:ea typeface="Cambria" panose="02040503050406030204" pitchFamily="18" charset="0"/>
              </a:rPr>
              <a:t>lower part of the esophagus and the cardia of the stomach or other organs </a:t>
            </a:r>
            <a:r>
              <a:rPr lang="en-US" sz="2800" dirty="0">
                <a:solidFill>
                  <a:srgbClr val="000000"/>
                </a:solidFill>
                <a:latin typeface="Cambria" panose="02040503050406030204" pitchFamily="18" charset="0"/>
                <a:ea typeface="Cambria" panose="02040503050406030204" pitchFamily="18" charset="0"/>
              </a:rPr>
              <a:t>move up in the chest through the </a:t>
            </a:r>
            <a:r>
              <a:rPr lang="en-US" sz="2800" dirty="0">
                <a:solidFill>
                  <a:srgbClr val="FF0000"/>
                </a:solidFill>
                <a:latin typeface="Cambria" panose="02040503050406030204" pitchFamily="18" charset="0"/>
                <a:ea typeface="Cambria" panose="02040503050406030204" pitchFamily="18" charset="0"/>
              </a:rPr>
              <a:t>hiatus of the diaphragm.</a:t>
            </a:r>
          </a:p>
          <a:p>
            <a:pPr algn="l"/>
            <a:r>
              <a:rPr lang="en-US" b="0" i="0" dirty="0">
                <a:solidFill>
                  <a:srgbClr val="FF0000"/>
                </a:solidFill>
                <a:effectLst/>
                <a:latin typeface="Guardian TextSans Web"/>
              </a:rPr>
              <a:t>most people are symptom free</a:t>
            </a:r>
            <a:r>
              <a:rPr lang="en-US" b="0" i="0" dirty="0">
                <a:solidFill>
                  <a:srgbClr val="333333"/>
                </a:solidFill>
                <a:effectLst/>
                <a:latin typeface="Guardian TextSans Web"/>
              </a:rPr>
              <a:t>.</a:t>
            </a:r>
            <a:endParaRPr lang="en-US" b="0" i="0" dirty="0">
              <a:solidFill>
                <a:srgbClr val="000000"/>
              </a:solidFill>
              <a:effectLst/>
              <a:latin typeface="Cambria" panose="02040503050406030204" pitchFamily="18" charset="0"/>
              <a:ea typeface="Cambria" panose="02040503050406030204" pitchFamily="18" charset="0"/>
            </a:endParaRPr>
          </a:p>
          <a:p>
            <a:pPr algn="l"/>
            <a:r>
              <a:rPr lang="en-US" dirty="0">
                <a:solidFill>
                  <a:srgbClr val="333333"/>
                </a:solidFill>
                <a:latin typeface="Guardian TextSans Web"/>
              </a:rPr>
              <a:t>But it </a:t>
            </a:r>
            <a:r>
              <a:rPr lang="en-US" dirty="0">
                <a:solidFill>
                  <a:srgbClr val="FF0000"/>
                </a:solidFill>
                <a:latin typeface="Guardian TextSans Web"/>
              </a:rPr>
              <a:t>m</a:t>
            </a:r>
            <a:r>
              <a:rPr lang="en-US" b="0" i="0" dirty="0">
                <a:solidFill>
                  <a:srgbClr val="FF0000"/>
                </a:solidFill>
                <a:effectLst/>
                <a:latin typeface="Guardian TextSans Web"/>
              </a:rPr>
              <a:t>ay cause symptoms such as</a:t>
            </a:r>
            <a:r>
              <a:rPr lang="en-US" b="0" i="0" dirty="0">
                <a:solidFill>
                  <a:srgbClr val="333333"/>
                </a:solidFill>
                <a:effectLst/>
                <a:latin typeface="Guardian TextSans Web"/>
              </a:rPr>
              <a:t>; </a:t>
            </a:r>
            <a:r>
              <a:rPr lang="en-US" b="0" i="0" dirty="0">
                <a:effectLst/>
                <a:latin typeface="Guardian TextSans Web"/>
              </a:rPr>
              <a:t>reflux and heartburn; nausea, burping, and vomiting; regurgitation of food; unexplained upper abdominal or chest pain; a sense of fullness after eating; bloating; shortness of breath or coughing; or a sense of food getting stuck in the chest.</a:t>
            </a:r>
          </a:p>
          <a:p>
            <a:pPr algn="l"/>
            <a:r>
              <a:rPr lang="en-US" b="0" i="0" dirty="0">
                <a:solidFill>
                  <a:srgbClr val="FF0000"/>
                </a:solidFill>
                <a:effectLst/>
                <a:latin typeface="Guardian TextSans Web"/>
              </a:rPr>
              <a:t>Severe symptoms occur when the bowel or stomach twists or loses its blood supply.</a:t>
            </a:r>
            <a:r>
              <a:rPr lang="en-US" b="0" i="0" dirty="0">
                <a:solidFill>
                  <a:srgbClr val="333333"/>
                </a:solidFill>
                <a:effectLst/>
                <a:latin typeface="Guardian TextSans Web"/>
              </a:rPr>
              <a:t> </a:t>
            </a:r>
            <a:r>
              <a:rPr lang="en-US" b="0" i="0" dirty="0">
                <a:effectLst/>
                <a:latin typeface="Guardian TextSans Web"/>
              </a:rPr>
              <a:t>These include; tachycardia, palpitations, shortness of breath, chest pain, severe vomiting, lack of bowel movements, and severe abdominal pain.</a:t>
            </a:r>
          </a:p>
          <a:p>
            <a:pPr algn="l"/>
            <a:endParaRPr lang="en-US" dirty="0"/>
          </a:p>
        </p:txBody>
      </p:sp>
      <p:pic>
        <p:nvPicPr>
          <p:cNvPr id="2050" name="Picture 2" descr="The Diaphragm - Actions - Innervation - TeachMeAnatomy">
            <a:extLst>
              <a:ext uri="{FF2B5EF4-FFF2-40B4-BE49-F238E27FC236}">
                <a16:creationId xmlns:a16="http://schemas.microsoft.com/office/drawing/2014/main" id="{E2F6D9AA-314A-A8F4-0A32-6C450DE10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7148" y="4747395"/>
            <a:ext cx="2678588" cy="207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092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6987F2-CB28-49F0-845D-1141F16ABAF0}"/>
              </a:ext>
            </a:extLst>
          </p:cNvPr>
          <p:cNvSpPr>
            <a:spLocks noGrp="1"/>
          </p:cNvSpPr>
          <p:nvPr>
            <p:ph type="body" sz="half" idx="2"/>
          </p:nvPr>
        </p:nvSpPr>
        <p:spPr>
          <a:xfrm>
            <a:off x="0" y="1152939"/>
            <a:ext cx="7658250" cy="5935820"/>
          </a:xfrm>
        </p:spPr>
        <p:txBody>
          <a:bodyPr>
            <a:normAutofit/>
          </a:bodyPr>
          <a:lstStyle/>
          <a:p>
            <a:pPr algn="l"/>
            <a:r>
              <a:rPr lang="en-US" sz="3200" b="1" dirty="0"/>
              <a:t>Investigations:  </a:t>
            </a:r>
          </a:p>
          <a:p>
            <a:pPr algn="l"/>
            <a:r>
              <a:rPr lang="en-US" sz="2400" b="1" dirty="0"/>
              <a:t>1-chest x ray</a:t>
            </a:r>
            <a:r>
              <a:rPr lang="en-US" sz="2400" dirty="0"/>
              <a:t>: </a:t>
            </a:r>
            <a:r>
              <a:rPr lang="en-US" sz="2400" b="0" i="0" u="none" strike="noStrike" baseline="0" dirty="0">
                <a:latin typeface="GoudyStd"/>
              </a:rPr>
              <a:t>The hernia may be visible as gas bubbles with a fluid level behind the heart</a:t>
            </a:r>
          </a:p>
          <a:p>
            <a:pPr algn="l"/>
            <a:r>
              <a:rPr lang="en-US" sz="2400" b="1" dirty="0">
                <a:latin typeface="GoudyStd"/>
              </a:rPr>
              <a:t>2-</a:t>
            </a:r>
            <a:r>
              <a:rPr lang="en-US" sz="2400" b="1" i="0" u="none" strike="noStrike" baseline="0" dirty="0">
                <a:latin typeface="GoudyStd"/>
              </a:rPr>
              <a:t>CT scan with oral contrast </a:t>
            </a:r>
            <a:r>
              <a:rPr lang="en-US" sz="2400" b="0" i="0" u="none" strike="noStrike" baseline="0" dirty="0">
                <a:latin typeface="GoudyStd"/>
              </a:rPr>
              <a:t>is the </a:t>
            </a:r>
            <a:r>
              <a:rPr lang="en-US" sz="2400" b="0" i="0" u="none" strike="noStrike" baseline="0" dirty="0">
                <a:solidFill>
                  <a:srgbClr val="FF0000"/>
                </a:solidFill>
                <a:latin typeface="GoudyStd"/>
              </a:rPr>
              <a:t>best method </a:t>
            </a:r>
            <a:r>
              <a:rPr lang="en-US" sz="2400" b="0" i="0" u="none" strike="noStrike" baseline="0" dirty="0">
                <a:latin typeface="GoudyStd"/>
              </a:rPr>
              <a:t>of diagnosis, </a:t>
            </a:r>
            <a:r>
              <a:rPr lang="en-US" sz="2400" dirty="0">
                <a:latin typeface="GoudyStd"/>
              </a:rPr>
              <a:t>to </a:t>
            </a:r>
            <a:r>
              <a:rPr lang="en-US" sz="2400" dirty="0"/>
              <a:t>identify the size of the hernia and other organs which may be involved.</a:t>
            </a:r>
          </a:p>
          <a:p>
            <a:pPr algn="l"/>
            <a:r>
              <a:rPr lang="en-US" sz="2400" b="1" dirty="0"/>
              <a:t>3-endoscopy</a:t>
            </a:r>
            <a:r>
              <a:rPr lang="en-US" sz="2400" dirty="0"/>
              <a:t>(</a:t>
            </a:r>
            <a:r>
              <a:rPr lang="en-US" sz="2400" b="1" i="0" dirty="0">
                <a:effectLst/>
                <a:latin typeface="acumin-pro"/>
              </a:rPr>
              <a:t>Esophagogastroduodenoscopy</a:t>
            </a:r>
            <a:r>
              <a:rPr lang="en-US" sz="2400" b="0" i="0" dirty="0">
                <a:effectLst/>
                <a:latin typeface="acumin-pro"/>
              </a:rPr>
              <a:t> (</a:t>
            </a:r>
            <a:r>
              <a:rPr lang="en-US" sz="2400" dirty="0">
                <a:latin typeface="acumin-pro"/>
              </a:rPr>
              <a:t>E</a:t>
            </a:r>
            <a:r>
              <a:rPr lang="en-US" sz="2400" b="0" i="0" dirty="0">
                <a:effectLst/>
                <a:latin typeface="acumin-pro"/>
              </a:rPr>
              <a:t>GD)</a:t>
            </a:r>
            <a:r>
              <a:rPr lang="en-US" sz="2400" dirty="0"/>
              <a:t>:s</a:t>
            </a:r>
            <a:r>
              <a:rPr lang="en-US" sz="2400" b="0" i="0" dirty="0">
                <a:effectLst/>
                <a:latin typeface="acumin-pro"/>
              </a:rPr>
              <a:t>howing upward displacement of the Gastro-esophageal Junction. </a:t>
            </a:r>
          </a:p>
          <a:p>
            <a:pPr algn="l"/>
            <a:r>
              <a:rPr lang="en-US" sz="2400" b="1" i="0" dirty="0">
                <a:effectLst/>
                <a:latin typeface="Guardian TextSans Web"/>
              </a:rPr>
              <a:t>4 -Manometry</a:t>
            </a:r>
            <a:r>
              <a:rPr lang="en-US" sz="2400" b="0" i="0" dirty="0">
                <a:effectLst/>
                <a:latin typeface="Guardian TextSans Web"/>
              </a:rPr>
              <a:t> </a:t>
            </a:r>
            <a:r>
              <a:rPr lang="en-US" sz="2800" b="0" i="0" dirty="0">
                <a:effectLst/>
                <a:latin typeface="Guardian TextSans Web"/>
              </a:rPr>
              <a:t>may be used to measure the severity of the disease and to establish treatments. </a:t>
            </a:r>
            <a:endParaRPr lang="en-US" sz="2400" dirty="0"/>
          </a:p>
        </p:txBody>
      </p:sp>
      <p:pic>
        <p:nvPicPr>
          <p:cNvPr id="3074" name="Picture 2" descr="Paraesophageal hiatal hernia (chest x-ray) | Radiology Case |  Radiopaedia.org">
            <a:extLst>
              <a:ext uri="{FF2B5EF4-FFF2-40B4-BE49-F238E27FC236}">
                <a16:creationId xmlns:a16="http://schemas.microsoft.com/office/drawing/2014/main" id="{05F24A43-2E37-D0B7-AF7B-35C493CBE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466" y="2979139"/>
            <a:ext cx="421005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208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B43832-1D0A-4A3F-81CD-E87F08B7D149}"/>
              </a:ext>
            </a:extLst>
          </p:cNvPr>
          <p:cNvSpPr>
            <a:spLocks noGrp="1"/>
          </p:cNvSpPr>
          <p:nvPr>
            <p:ph type="body" sz="half" idx="2"/>
          </p:nvPr>
        </p:nvSpPr>
        <p:spPr>
          <a:xfrm>
            <a:off x="105385" y="1191940"/>
            <a:ext cx="6842169" cy="5420963"/>
          </a:xfrm>
        </p:spPr>
        <p:txBody>
          <a:bodyPr>
            <a:normAutofit/>
          </a:bodyPr>
          <a:lstStyle/>
          <a:p>
            <a:pPr algn="l"/>
            <a:endParaRPr lang="en-US" sz="2400" b="1" dirty="0">
              <a:latin typeface="Cambria" panose="02040503050406030204" pitchFamily="18" charset="0"/>
              <a:ea typeface="Cambria" panose="02040503050406030204" pitchFamily="18" charset="0"/>
            </a:endParaRPr>
          </a:p>
          <a:p>
            <a:pPr algn="l"/>
            <a:r>
              <a:rPr lang="en-US" sz="2400" b="1" dirty="0">
                <a:latin typeface="Cambria" panose="02040503050406030204" pitchFamily="18" charset="0"/>
                <a:ea typeface="Cambria" panose="02040503050406030204" pitchFamily="18" charset="0"/>
              </a:rPr>
              <a:t>Paraoesophageal hiatal hernia</a:t>
            </a:r>
            <a:r>
              <a:rPr lang="en-US" sz="2400" dirty="0">
                <a:latin typeface="Cambria" panose="02040503050406030204" pitchFamily="18" charset="0"/>
                <a:ea typeface="Cambria" panose="02040503050406030204" pitchFamily="18" charset="0"/>
              </a:rPr>
              <a:t> </a:t>
            </a:r>
            <a:r>
              <a:rPr lang="en-US" sz="2400" dirty="0">
                <a:solidFill>
                  <a:srgbClr val="FF0000"/>
                </a:solidFill>
                <a:latin typeface="Cambria" panose="02040503050406030204" pitchFamily="18" charset="0"/>
                <a:ea typeface="Cambria" panose="02040503050406030204" pitchFamily="18" charset="0"/>
              </a:rPr>
              <a:t>is treated surgically.</a:t>
            </a:r>
          </a:p>
          <a:p>
            <a:pPr algn="l"/>
            <a:r>
              <a:rPr lang="en-US" sz="2400" b="1" dirty="0">
                <a:latin typeface="Cambria" panose="02040503050406030204" pitchFamily="18" charset="0"/>
                <a:ea typeface="Cambria" panose="02040503050406030204" pitchFamily="18" charset="0"/>
              </a:rPr>
              <a:t>1- Hiatal Hernia repair:</a:t>
            </a:r>
          </a:p>
          <a:p>
            <a:pPr algn="l"/>
            <a:r>
              <a:rPr lang="en-US" sz="2400" dirty="0">
                <a:latin typeface="Cambria" panose="02040503050406030204" pitchFamily="18" charset="0"/>
                <a:ea typeface="Cambria" panose="02040503050406030204" pitchFamily="18" charset="0"/>
              </a:rPr>
              <a:t>I. Reduce the stomach and other content of the hernia into the abdominal cavity</a:t>
            </a:r>
          </a:p>
          <a:p>
            <a:pPr algn="l"/>
            <a:r>
              <a:rPr lang="en-US" sz="2400" dirty="0">
                <a:latin typeface="Cambria" panose="02040503050406030204" pitchFamily="18" charset="0"/>
                <a:ea typeface="Cambria" panose="02040503050406030204" pitchFamily="18" charset="0"/>
              </a:rPr>
              <a:t> ii. Excise the hernia sac </a:t>
            </a:r>
          </a:p>
          <a:p>
            <a:pPr algn="l"/>
            <a:r>
              <a:rPr lang="en-US" sz="2400" dirty="0">
                <a:latin typeface="Cambria" panose="02040503050406030204" pitchFamily="18" charset="0"/>
                <a:ea typeface="Cambria" panose="02040503050406030204" pitchFamily="18" charset="0"/>
              </a:rPr>
              <a:t>iii. Repair the defect on the diaphragm</a:t>
            </a:r>
          </a:p>
          <a:p>
            <a:pPr algn="l"/>
            <a:r>
              <a:rPr lang="en-US" sz="2400" b="1" i="0" u="none" strike="noStrike" baseline="0" dirty="0">
                <a:latin typeface="Cambria" panose="02040503050406030204" pitchFamily="18" charset="0"/>
                <a:ea typeface="Cambria" panose="02040503050406030204" pitchFamily="18" charset="0"/>
              </a:rPr>
              <a:t>2- Fundoplication:</a:t>
            </a:r>
            <a:endParaRPr lang="en-US" sz="2400" b="0" i="0" u="none" strike="noStrike" baseline="0" dirty="0">
              <a:latin typeface="Cambria" panose="02040503050406030204" pitchFamily="18" charset="0"/>
              <a:ea typeface="Cambria" panose="02040503050406030204" pitchFamily="18" charset="0"/>
            </a:endParaRPr>
          </a:p>
          <a:p>
            <a:pPr algn="l"/>
            <a:r>
              <a:rPr lang="en-US" sz="2400" b="0" i="0" u="none" strike="noStrike" baseline="0" dirty="0">
                <a:latin typeface="Cambria" panose="02040503050406030204" pitchFamily="18" charset="0"/>
                <a:ea typeface="Cambria" panose="02040503050406030204" pitchFamily="18" charset="0"/>
              </a:rPr>
              <a:t>it deals with the associated GERD</a:t>
            </a:r>
          </a:p>
        </p:txBody>
      </p:sp>
      <p:sp>
        <p:nvSpPr>
          <p:cNvPr id="8" name="TextBox 7">
            <a:extLst>
              <a:ext uri="{FF2B5EF4-FFF2-40B4-BE49-F238E27FC236}">
                <a16:creationId xmlns:a16="http://schemas.microsoft.com/office/drawing/2014/main" id="{DF014831-2BA2-F569-B6C7-A4F3C76A10D2}"/>
              </a:ext>
            </a:extLst>
          </p:cNvPr>
          <p:cNvSpPr txBox="1"/>
          <p:nvPr/>
        </p:nvSpPr>
        <p:spPr>
          <a:xfrm>
            <a:off x="3252249" y="245097"/>
            <a:ext cx="3073138" cy="707886"/>
          </a:xfrm>
          <a:prstGeom prst="rect">
            <a:avLst/>
          </a:prstGeom>
          <a:noFill/>
          <a:ln>
            <a:solidFill>
              <a:schemeClr val="tx1"/>
            </a:solidFill>
          </a:ln>
        </p:spPr>
        <p:txBody>
          <a:bodyPr wrap="square" rtlCol="0">
            <a:spAutoFit/>
          </a:bodyPr>
          <a:lstStyle/>
          <a:p>
            <a:r>
              <a:rPr lang="en-US" sz="4000" dirty="0"/>
              <a:t>Management</a:t>
            </a:r>
          </a:p>
        </p:txBody>
      </p:sp>
      <p:sp>
        <p:nvSpPr>
          <p:cNvPr id="9" name="TextBox 8">
            <a:extLst>
              <a:ext uri="{FF2B5EF4-FFF2-40B4-BE49-F238E27FC236}">
                <a16:creationId xmlns:a16="http://schemas.microsoft.com/office/drawing/2014/main" id="{1C65FAA4-FCBB-A4FA-DCC2-25F5609B94AC}"/>
              </a:ext>
            </a:extLst>
          </p:cNvPr>
          <p:cNvSpPr txBox="1"/>
          <p:nvPr/>
        </p:nvSpPr>
        <p:spPr>
          <a:xfrm>
            <a:off x="8446416" y="5917242"/>
            <a:ext cx="1960776" cy="369332"/>
          </a:xfrm>
          <a:prstGeom prst="rect">
            <a:avLst/>
          </a:prstGeom>
          <a:noFill/>
        </p:spPr>
        <p:txBody>
          <a:bodyPr wrap="square" rtlCol="0">
            <a:spAutoFit/>
          </a:bodyPr>
          <a:lstStyle/>
          <a:p>
            <a:r>
              <a:rPr lang="en-US" dirty="0"/>
              <a:t>fundoplication</a:t>
            </a:r>
          </a:p>
        </p:txBody>
      </p:sp>
      <p:pic>
        <p:nvPicPr>
          <p:cNvPr id="12" name="Picture 2" descr="GERD surgery - Mayo Clinic">
            <a:extLst>
              <a:ext uri="{FF2B5EF4-FFF2-40B4-BE49-F238E27FC236}">
                <a16:creationId xmlns:a16="http://schemas.microsoft.com/office/drawing/2014/main" id="{84A42677-3E90-4A0E-9F00-FAD670782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859" y="1386016"/>
            <a:ext cx="4177355" cy="453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0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727E-35F7-9943-5D03-687F6EA7C3BF}"/>
              </a:ext>
            </a:extLst>
          </p:cNvPr>
          <p:cNvSpPr>
            <a:spLocks noGrp="1"/>
          </p:cNvSpPr>
          <p:nvPr>
            <p:ph type="title"/>
          </p:nvPr>
        </p:nvSpPr>
        <p:spPr/>
        <p:txBody>
          <a:bodyPr/>
          <a:lstStyle/>
          <a:p>
            <a:r>
              <a:rPr lang="en-US" sz="4000" dirty="0"/>
              <a:t>Swallowing</a:t>
            </a:r>
            <a:r>
              <a:rPr lang="en-US" dirty="0"/>
              <a:t> </a:t>
            </a:r>
          </a:p>
        </p:txBody>
      </p:sp>
      <p:sp>
        <p:nvSpPr>
          <p:cNvPr id="3" name="Content Placeholder 2">
            <a:extLst>
              <a:ext uri="{FF2B5EF4-FFF2-40B4-BE49-F238E27FC236}">
                <a16:creationId xmlns:a16="http://schemas.microsoft.com/office/drawing/2014/main" id="{2225E57F-538F-16DA-82FA-2FA9D94ED2FB}"/>
              </a:ext>
            </a:extLst>
          </p:cNvPr>
          <p:cNvSpPr>
            <a:spLocks noGrp="1"/>
          </p:cNvSpPr>
          <p:nvPr>
            <p:ph idx="1"/>
          </p:nvPr>
        </p:nvSpPr>
        <p:spPr>
          <a:xfrm>
            <a:off x="685801" y="1674055"/>
            <a:ext cx="4336365" cy="4117145"/>
          </a:xfrm>
        </p:spPr>
        <p:txBody>
          <a:bodyPr/>
          <a:lstStyle/>
          <a:p>
            <a:pPr marL="0" indent="0">
              <a:buNone/>
            </a:pPr>
            <a:r>
              <a:rPr lang="en-US" sz="2800" b="1" i="0" dirty="0">
                <a:effectLst/>
                <a:latin typeface="Helvetica Neue"/>
              </a:rPr>
              <a:t>Swallowing</a:t>
            </a:r>
            <a:r>
              <a:rPr lang="en-US" sz="2400" b="0" i="0" dirty="0">
                <a:effectLst/>
                <a:latin typeface="Helvetica Neue"/>
              </a:rPr>
              <a:t>, or deglutition, is a complex reflex mechanism by which </a:t>
            </a:r>
            <a:r>
              <a:rPr lang="en-US" sz="2400" b="1" i="0" dirty="0">
                <a:effectLst/>
                <a:latin typeface="Helvetica Neue"/>
              </a:rPr>
              <a:t>food is pushed from the oral cavity into the esophagus and then pushed to the stomach.</a:t>
            </a:r>
            <a:endParaRPr lang="en-US" sz="2400" dirty="0"/>
          </a:p>
        </p:txBody>
      </p:sp>
      <p:pic>
        <p:nvPicPr>
          <p:cNvPr id="5" name="Picture 4">
            <a:extLst>
              <a:ext uri="{FF2B5EF4-FFF2-40B4-BE49-F238E27FC236}">
                <a16:creationId xmlns:a16="http://schemas.microsoft.com/office/drawing/2014/main" id="{5C00C8D1-E815-074A-0E9E-402DF76D1799}"/>
              </a:ext>
            </a:extLst>
          </p:cNvPr>
          <p:cNvPicPr>
            <a:picLocks noChangeAspect="1"/>
          </p:cNvPicPr>
          <p:nvPr/>
        </p:nvPicPr>
        <p:blipFill>
          <a:blip r:embed="rId2"/>
          <a:stretch>
            <a:fillRect/>
          </a:stretch>
        </p:blipFill>
        <p:spPr>
          <a:xfrm>
            <a:off x="6288258" y="956390"/>
            <a:ext cx="4528968" cy="4528968"/>
          </a:xfrm>
          <a:prstGeom prst="rect">
            <a:avLst/>
          </a:prstGeom>
        </p:spPr>
      </p:pic>
    </p:spTree>
    <p:extLst>
      <p:ext uri="{BB962C8B-B14F-4D97-AF65-F5344CB8AC3E}">
        <p14:creationId xmlns:p14="http://schemas.microsoft.com/office/powerpoint/2010/main" val="2147572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59030-13D3-1878-8738-929E62AF944A}"/>
              </a:ext>
            </a:extLst>
          </p:cNvPr>
          <p:cNvSpPr>
            <a:spLocks noGrp="1"/>
          </p:cNvSpPr>
          <p:nvPr>
            <p:ph idx="1"/>
          </p:nvPr>
        </p:nvSpPr>
        <p:spPr/>
        <p:txBody>
          <a:bodyPr>
            <a:normAutofit lnSpcReduction="10000"/>
          </a:bodyPr>
          <a:lstStyle/>
          <a:p>
            <a:r>
              <a:rPr lang="en-US" dirty="0"/>
              <a:t>Also called the Paterson–Kelly syndrome or </a:t>
            </a:r>
            <a:r>
              <a:rPr lang="en-US" dirty="0" err="1"/>
              <a:t>Sideropenic</a:t>
            </a:r>
            <a:r>
              <a:rPr lang="en-US" dirty="0"/>
              <a:t> Dysphagia.</a:t>
            </a:r>
          </a:p>
          <a:p>
            <a:r>
              <a:rPr lang="en-US" dirty="0"/>
              <a:t>Here, </a:t>
            </a:r>
            <a:r>
              <a:rPr lang="en-US" dirty="0">
                <a:solidFill>
                  <a:srgbClr val="FF0000"/>
                </a:solidFill>
              </a:rPr>
              <a:t>esophageal webs </a:t>
            </a:r>
            <a:r>
              <a:rPr lang="en-US" dirty="0"/>
              <a:t>are seen in uppermost portion of the esophagus with spasm of circular muscle </a:t>
            </a:r>
            <a:r>
              <a:rPr lang="en-US" dirty="0" err="1"/>
              <a:t>fibres</a:t>
            </a:r>
            <a:r>
              <a:rPr lang="en-US" dirty="0"/>
              <a:t>.</a:t>
            </a:r>
          </a:p>
          <a:p>
            <a:r>
              <a:rPr lang="en-US" dirty="0"/>
              <a:t> Common in patients with </a:t>
            </a:r>
            <a:r>
              <a:rPr lang="en-US" dirty="0">
                <a:solidFill>
                  <a:srgbClr val="FF0000"/>
                </a:solidFill>
              </a:rPr>
              <a:t>long-standing iron deficiency </a:t>
            </a:r>
            <a:r>
              <a:rPr lang="en-US" dirty="0" err="1">
                <a:solidFill>
                  <a:srgbClr val="FF0000"/>
                </a:solidFill>
              </a:rPr>
              <a:t>anaemia</a:t>
            </a:r>
            <a:r>
              <a:rPr lang="en-US" dirty="0"/>
              <a:t>.</a:t>
            </a:r>
          </a:p>
          <a:p>
            <a:r>
              <a:rPr lang="en-US" dirty="0"/>
              <a:t> More common in females.</a:t>
            </a:r>
          </a:p>
          <a:p>
            <a:r>
              <a:rPr lang="en-US" dirty="0"/>
              <a:t> Superficial glossitis, cheilitis, and koilonychia are commonly seen.</a:t>
            </a:r>
          </a:p>
          <a:p>
            <a:r>
              <a:rPr lang="en-US" dirty="0"/>
              <a:t>Splenomegaly may be present.</a:t>
            </a:r>
          </a:p>
          <a:p>
            <a:r>
              <a:rPr lang="en-US" dirty="0"/>
              <a:t>In esophageal webs, mucosa is hyperkeratotic, friable, desquamated.</a:t>
            </a:r>
          </a:p>
          <a:p>
            <a:r>
              <a:rPr lang="en-US" dirty="0"/>
              <a:t>It is a </a:t>
            </a:r>
            <a:r>
              <a:rPr lang="en-US" dirty="0">
                <a:solidFill>
                  <a:srgbClr val="FF0000"/>
                </a:solidFill>
              </a:rPr>
              <a:t>premalignant</a:t>
            </a:r>
            <a:r>
              <a:rPr lang="en-US" dirty="0"/>
              <a:t> condition and presents with severe dysphagia. </a:t>
            </a:r>
          </a:p>
        </p:txBody>
      </p:sp>
      <p:sp>
        <p:nvSpPr>
          <p:cNvPr id="4" name="Title 1">
            <a:extLst>
              <a:ext uri="{FF2B5EF4-FFF2-40B4-BE49-F238E27FC236}">
                <a16:creationId xmlns:a16="http://schemas.microsoft.com/office/drawing/2014/main" id="{B16CC244-1DA9-5AAD-CF53-9DAA7D565D6D}"/>
              </a:ext>
            </a:extLst>
          </p:cNvPr>
          <p:cNvSpPr>
            <a:spLocks noGrp="1"/>
          </p:cNvSpPr>
          <p:nvPr>
            <p:ph type="title"/>
          </p:nvPr>
        </p:nvSpPr>
        <p:spPr>
          <a:xfrm>
            <a:off x="838200" y="365125"/>
            <a:ext cx="10515600" cy="1325563"/>
          </a:xfrm>
        </p:spPr>
        <p:txBody>
          <a:bodyPr>
            <a:normAutofit/>
          </a:bodyPr>
          <a:lstStyle/>
          <a:p>
            <a:r>
              <a:rPr lang="en-US" sz="6000" b="1" dirty="0"/>
              <a:t>Plummer Vinson syndrome</a:t>
            </a:r>
            <a:endParaRPr lang="ar-JO" sz="6000" b="1" dirty="0"/>
          </a:p>
        </p:txBody>
      </p:sp>
    </p:spTree>
    <p:extLst>
      <p:ext uri="{BB962C8B-B14F-4D97-AF65-F5344CB8AC3E}">
        <p14:creationId xmlns:p14="http://schemas.microsoft.com/office/powerpoint/2010/main" val="926995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2D3342E1-B0B4-16DE-BEAD-482AB354F01D}"/>
              </a:ext>
            </a:extLst>
          </p:cNvPr>
          <p:cNvSpPr txBox="1">
            <a:spLocks/>
          </p:cNvSpPr>
          <p:nvPr/>
        </p:nvSpPr>
        <p:spPr>
          <a:xfrm>
            <a:off x="41679" y="529509"/>
            <a:ext cx="3402106" cy="30178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A53010"/>
              </a:buClr>
              <a:buNone/>
            </a:pPr>
            <a:r>
              <a:rPr lang="en-US" sz="3600" b="1" dirty="0">
                <a:latin typeface="Cambria" panose="02040503050406030204" pitchFamily="18" charset="0"/>
                <a:ea typeface="Cambria" panose="02040503050406030204" pitchFamily="18" charset="0"/>
              </a:rPr>
              <a:t>Signs</a:t>
            </a:r>
            <a:r>
              <a:rPr lang="en-US" sz="1500" dirty="0"/>
              <a:t>:</a:t>
            </a:r>
          </a:p>
          <a:p>
            <a:pPr marL="0" indent="0">
              <a:buClr>
                <a:srgbClr val="A53010"/>
              </a:buClr>
              <a:buNone/>
            </a:pPr>
            <a:r>
              <a:rPr lang="en-US" sz="2400" dirty="0">
                <a:latin typeface="Cambria" panose="02040503050406030204" pitchFamily="18" charset="0"/>
                <a:ea typeface="Cambria" panose="02040503050406030204" pitchFamily="18" charset="0"/>
              </a:rPr>
              <a:t>1-Angular stomatitis </a:t>
            </a:r>
          </a:p>
          <a:p>
            <a:pPr marL="0" indent="0">
              <a:buClr>
                <a:srgbClr val="A53010"/>
              </a:buClr>
              <a:buNone/>
            </a:pPr>
            <a:r>
              <a:rPr lang="en-US" sz="2400" dirty="0">
                <a:latin typeface="Cambria" panose="02040503050406030204" pitchFamily="18" charset="0"/>
                <a:ea typeface="Cambria" panose="02040503050406030204" pitchFamily="18" charset="0"/>
              </a:rPr>
              <a:t>2-Glossitis</a:t>
            </a:r>
          </a:p>
          <a:p>
            <a:pPr marL="0" indent="0">
              <a:buClr>
                <a:srgbClr val="A53010"/>
              </a:buClr>
              <a:buNone/>
            </a:pPr>
            <a:r>
              <a:rPr lang="en-US" sz="2400" dirty="0">
                <a:latin typeface="Cambria" panose="02040503050406030204" pitchFamily="18" charset="0"/>
                <a:ea typeface="Cambria" panose="02040503050406030204" pitchFamily="18" charset="0"/>
              </a:rPr>
              <a:t>3-Koilonychias</a:t>
            </a:r>
          </a:p>
          <a:p>
            <a:pPr marL="0" indent="0">
              <a:buClr>
                <a:srgbClr val="A53010"/>
              </a:buClr>
              <a:buNone/>
            </a:pPr>
            <a:r>
              <a:rPr lang="en-US" sz="2400" dirty="0">
                <a:latin typeface="Cambria" panose="02040503050406030204" pitchFamily="18" charset="0"/>
                <a:ea typeface="Cambria" panose="02040503050406030204" pitchFamily="18" charset="0"/>
              </a:rPr>
              <a:t>4-Pallor</a:t>
            </a:r>
          </a:p>
          <a:p>
            <a:pPr marL="0" indent="0">
              <a:buClr>
                <a:srgbClr val="A53010"/>
              </a:buClr>
              <a:buNone/>
            </a:pPr>
            <a:r>
              <a:rPr lang="en-US" sz="2400" dirty="0">
                <a:latin typeface="Cambria" panose="02040503050406030204" pitchFamily="18" charset="0"/>
                <a:ea typeface="Cambria" panose="02040503050406030204" pitchFamily="18" charset="0"/>
              </a:rPr>
              <a:t>5-Postcricoid webs</a:t>
            </a:r>
          </a:p>
          <a:p>
            <a:pPr marL="0" indent="0">
              <a:buNone/>
            </a:pPr>
            <a:endParaRPr lang="ar-JO" dirty="0"/>
          </a:p>
        </p:txBody>
      </p:sp>
      <p:sp>
        <p:nvSpPr>
          <p:cNvPr id="5" name="Content Placeholder 10">
            <a:extLst>
              <a:ext uri="{FF2B5EF4-FFF2-40B4-BE49-F238E27FC236}">
                <a16:creationId xmlns:a16="http://schemas.microsoft.com/office/drawing/2014/main" id="{2FC0A8B6-6D89-4C79-F49A-708A6D84F856}"/>
              </a:ext>
            </a:extLst>
          </p:cNvPr>
          <p:cNvSpPr txBox="1">
            <a:spLocks/>
          </p:cNvSpPr>
          <p:nvPr/>
        </p:nvSpPr>
        <p:spPr>
          <a:xfrm>
            <a:off x="3083386" y="569573"/>
            <a:ext cx="4646611" cy="38558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A53010"/>
              </a:buClr>
              <a:buFont typeface="Arial" panose="020B0604020202020204" pitchFamily="34" charset="0"/>
              <a:buNone/>
            </a:pPr>
            <a:r>
              <a:rPr lang="en-US" sz="3600" b="1" dirty="0">
                <a:latin typeface="Cambria" panose="02040503050406030204" pitchFamily="18" charset="0"/>
                <a:ea typeface="Cambria" panose="02040503050406030204" pitchFamily="18" charset="0"/>
              </a:rPr>
              <a:t>Symptoms:</a:t>
            </a:r>
          </a:p>
          <a:p>
            <a:pPr marL="0" indent="0">
              <a:buClr>
                <a:srgbClr val="A53010"/>
              </a:buClr>
              <a:buFont typeface="Arial" panose="020B0604020202020204" pitchFamily="34" charset="0"/>
              <a:buNone/>
            </a:pPr>
            <a:r>
              <a:rPr lang="en-US" sz="2400" dirty="0">
                <a:latin typeface="Cambria" panose="02040503050406030204" pitchFamily="18" charset="0"/>
                <a:ea typeface="Cambria" panose="02040503050406030204" pitchFamily="18" charset="0"/>
              </a:rPr>
              <a:t>1-dysphagia</a:t>
            </a:r>
          </a:p>
          <a:p>
            <a:pPr marL="0" indent="0">
              <a:buClr>
                <a:srgbClr val="A53010"/>
              </a:buClr>
              <a:buFont typeface="Arial" panose="020B0604020202020204" pitchFamily="34" charset="0"/>
              <a:buNone/>
            </a:pPr>
            <a:r>
              <a:rPr lang="en-US" sz="2400" dirty="0">
                <a:latin typeface="Cambria" panose="02040503050406030204" pitchFamily="18" charset="0"/>
                <a:ea typeface="Cambria" panose="02040503050406030204" pitchFamily="18" charset="0"/>
              </a:rPr>
              <a:t>2-odynophagia </a:t>
            </a:r>
          </a:p>
          <a:p>
            <a:pPr marL="0" indent="0">
              <a:buClr>
                <a:srgbClr val="A53010"/>
              </a:buClr>
              <a:buFont typeface="Arial" panose="020B0604020202020204" pitchFamily="34" charset="0"/>
              <a:buNone/>
            </a:pPr>
            <a:r>
              <a:rPr lang="en-US" sz="2400" dirty="0">
                <a:latin typeface="Cambria" panose="02040503050406030204" pitchFamily="18" charset="0"/>
                <a:ea typeface="Cambria" panose="02040503050406030204" pitchFamily="18" charset="0"/>
              </a:rPr>
              <a:t>3-weakness, fatigue and dyspnea</a:t>
            </a:r>
          </a:p>
          <a:p>
            <a:endParaRPr lang="ar-JO" dirty="0"/>
          </a:p>
        </p:txBody>
      </p:sp>
      <p:sp>
        <p:nvSpPr>
          <p:cNvPr id="6" name="Content Placeholder 2">
            <a:extLst>
              <a:ext uri="{FF2B5EF4-FFF2-40B4-BE49-F238E27FC236}">
                <a16:creationId xmlns:a16="http://schemas.microsoft.com/office/drawing/2014/main" id="{46C45F3D-38D5-9D75-D5B1-A7B9124FDE14}"/>
              </a:ext>
            </a:extLst>
          </p:cNvPr>
          <p:cNvSpPr>
            <a:spLocks noGrp="1"/>
          </p:cNvSpPr>
          <p:nvPr>
            <p:ph idx="1"/>
          </p:nvPr>
        </p:nvSpPr>
        <p:spPr>
          <a:xfrm>
            <a:off x="258495" y="3547392"/>
            <a:ext cx="11345901" cy="3335837"/>
          </a:xfrm>
        </p:spPr>
        <p:txBody>
          <a:bodyPr>
            <a:normAutofit/>
          </a:bodyPr>
          <a:lstStyle/>
          <a:p>
            <a:pPr marL="0" indent="0" algn="l">
              <a:buNone/>
            </a:pPr>
            <a:r>
              <a:rPr lang="en-US" sz="4800" b="1" dirty="0">
                <a:latin typeface="Cambria" panose="02040503050406030204" pitchFamily="18" charset="0"/>
                <a:ea typeface="Cambria" panose="02040503050406030204" pitchFamily="18" charset="0"/>
              </a:rPr>
              <a:t>Investigations</a:t>
            </a:r>
          </a:p>
          <a:p>
            <a:pPr marL="0" indent="0" algn="l">
              <a:buNone/>
            </a:pPr>
            <a:r>
              <a:rPr lang="en-US" dirty="0"/>
              <a:t>1- </a:t>
            </a:r>
            <a:r>
              <a:rPr lang="en-US" sz="2400" b="1" dirty="0">
                <a:latin typeface="Cambria" panose="02040503050406030204" pitchFamily="18" charset="0"/>
                <a:ea typeface="Cambria" panose="02040503050406030204" pitchFamily="18" charset="0"/>
              </a:rPr>
              <a:t>complete blood cell (CBC) counts</a:t>
            </a:r>
            <a:r>
              <a:rPr lang="en-US" sz="2000" dirty="0">
                <a:latin typeface="Cambria" panose="02040503050406030204" pitchFamily="18" charset="0"/>
                <a:ea typeface="Cambria" panose="02040503050406030204" pitchFamily="18" charset="0"/>
              </a:rPr>
              <a:t>: decrease value of hemoglobin, hematocrit, mean corpuscular volume.</a:t>
            </a:r>
          </a:p>
          <a:p>
            <a:pPr marL="0" indent="0" algn="l">
              <a:buNone/>
            </a:pPr>
            <a:r>
              <a:rPr lang="en-US" sz="2400" b="1" dirty="0">
                <a:latin typeface="Cambria" panose="02040503050406030204" pitchFamily="18" charset="0"/>
                <a:ea typeface="Cambria" panose="02040503050406030204" pitchFamily="18" charset="0"/>
              </a:rPr>
              <a:t>2-Peripheral blood smear</a:t>
            </a:r>
            <a:r>
              <a:rPr lang="en-US" sz="2000" dirty="0">
                <a:latin typeface="Cambria" panose="02040503050406030204" pitchFamily="18" charset="0"/>
                <a:ea typeface="Cambria" panose="02040503050406030204" pitchFamily="18" charset="0"/>
              </a:rPr>
              <a:t>: microcytic hypochromic anemia, Decrease value of iron and ferritin.</a:t>
            </a:r>
          </a:p>
          <a:p>
            <a:pPr marL="0" indent="0" algn="l">
              <a:buNone/>
            </a:pPr>
            <a:r>
              <a:rPr lang="en-US" sz="2400" b="1" dirty="0">
                <a:latin typeface="Cambria" panose="02040503050406030204" pitchFamily="18" charset="0"/>
                <a:ea typeface="Cambria" panose="02040503050406030204" pitchFamily="18" charset="0"/>
              </a:rPr>
              <a:t>3-Barium swallow:</a:t>
            </a:r>
            <a:r>
              <a:rPr lang="en-US" sz="2000" dirty="0">
                <a:latin typeface="Cambria" panose="02040503050406030204" pitchFamily="18" charset="0"/>
                <a:ea typeface="Cambria" panose="02040503050406030204" pitchFamily="18" charset="0"/>
              </a:rPr>
              <a:t> it</a:t>
            </a:r>
            <a:r>
              <a:rPr lang="en-US" sz="2400" b="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may detect the web, which characteristically appears as a thin projection of the postcricoid,  anterior esophageal wall.</a:t>
            </a:r>
            <a:endParaRPr lang="ar-JO" sz="2000" dirty="0">
              <a:latin typeface="Cambria" panose="02040503050406030204" pitchFamily="18" charset="0"/>
              <a:ea typeface="Cambria" panose="02040503050406030204" pitchFamily="18" charset="0"/>
            </a:endParaRPr>
          </a:p>
          <a:p>
            <a:pPr marL="0" indent="0" algn="l">
              <a:buNone/>
            </a:pPr>
            <a:endParaRPr lang="en-US" dirty="0"/>
          </a:p>
        </p:txBody>
      </p:sp>
      <p:pic>
        <p:nvPicPr>
          <p:cNvPr id="4100" name="Picture 4" descr="Plummer-Vinson syndrome x ray - wikidoc">
            <a:extLst>
              <a:ext uri="{FF2B5EF4-FFF2-40B4-BE49-F238E27FC236}">
                <a16:creationId xmlns:a16="http://schemas.microsoft.com/office/drawing/2014/main" id="{16061C70-B2F1-B539-159D-B86025883F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6" b="507"/>
          <a:stretch/>
        </p:blipFill>
        <p:spPr bwMode="auto">
          <a:xfrm>
            <a:off x="7588577" y="103695"/>
            <a:ext cx="4482851" cy="424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801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13E93-BB27-48DA-BB1D-1C32305CDBA4}"/>
              </a:ext>
            </a:extLst>
          </p:cNvPr>
          <p:cNvSpPr>
            <a:spLocks noGrp="1"/>
          </p:cNvSpPr>
          <p:nvPr>
            <p:ph idx="1"/>
          </p:nvPr>
        </p:nvSpPr>
        <p:spPr>
          <a:xfrm>
            <a:off x="178324" y="402178"/>
            <a:ext cx="10515600" cy="4351338"/>
          </a:xfrm>
        </p:spPr>
        <p:txBody>
          <a:bodyPr/>
          <a:lstStyle/>
          <a:p>
            <a:pPr marL="0" indent="0">
              <a:buFont typeface="Arial" panose="020B0604020202020204" pitchFamily="34" charset="0"/>
              <a:buNone/>
            </a:pPr>
            <a:r>
              <a:rPr lang="en-US" dirty="0"/>
              <a:t>4-</a:t>
            </a:r>
            <a:r>
              <a:rPr lang="en-US" sz="4400" b="1" dirty="0">
                <a:latin typeface="Cambria" panose="02040503050406030204" pitchFamily="18" charset="0"/>
                <a:ea typeface="Cambria" panose="02040503050406030204" pitchFamily="18" charset="0"/>
              </a:rPr>
              <a:t> Esophagogastroduodenoscopy</a:t>
            </a:r>
          </a:p>
          <a:p>
            <a:pPr marL="0" indent="0">
              <a:buFont typeface="Arial" panose="020B0604020202020204" pitchFamily="34" charset="0"/>
              <a:buNone/>
            </a:pPr>
            <a:r>
              <a:rPr lang="en-US" dirty="0">
                <a:latin typeface="Cambria" panose="02040503050406030204" pitchFamily="18" charset="0"/>
                <a:ea typeface="Cambria" panose="02040503050406030204" pitchFamily="18" charset="0"/>
              </a:rPr>
              <a:t>*If webbing is suspected, the endoscope should be advanced carefully.</a:t>
            </a:r>
          </a:p>
          <a:p>
            <a:endParaRPr lang="en-US" dirty="0"/>
          </a:p>
        </p:txBody>
      </p:sp>
      <p:sp>
        <p:nvSpPr>
          <p:cNvPr id="5" name="Content Placeholder 2">
            <a:extLst>
              <a:ext uri="{FF2B5EF4-FFF2-40B4-BE49-F238E27FC236}">
                <a16:creationId xmlns:a16="http://schemas.microsoft.com/office/drawing/2014/main" id="{121CF7E3-61AC-5114-F965-3F70425654C5}"/>
              </a:ext>
            </a:extLst>
          </p:cNvPr>
          <p:cNvSpPr txBox="1">
            <a:spLocks/>
          </p:cNvSpPr>
          <p:nvPr/>
        </p:nvSpPr>
        <p:spPr>
          <a:xfrm>
            <a:off x="278834" y="2277277"/>
            <a:ext cx="7157014" cy="4710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latin typeface="Cambria" panose="02040503050406030204" pitchFamily="18" charset="0"/>
                <a:ea typeface="Cambria" panose="02040503050406030204" pitchFamily="18" charset="0"/>
              </a:rPr>
              <a:t>Treatment</a:t>
            </a:r>
          </a:p>
          <a:p>
            <a:pPr marL="0" indent="0">
              <a:buFont typeface="Arial" panose="020B0604020202020204" pitchFamily="34" charset="0"/>
              <a:buNone/>
            </a:pPr>
            <a:r>
              <a:rPr lang="en-US" sz="3000" b="1" dirty="0">
                <a:latin typeface="Cambria" panose="02040503050406030204" pitchFamily="18" charset="0"/>
                <a:ea typeface="Cambria" panose="02040503050406030204" pitchFamily="18" charset="0"/>
              </a:rPr>
              <a:t>1- Mechanical dilation   </a:t>
            </a:r>
            <a:endParaRPr lang="ar-JO" sz="3000" b="1" dirty="0">
              <a:latin typeface="Cambria" panose="02040503050406030204" pitchFamily="18" charset="0"/>
              <a:ea typeface="Cambria" panose="02040503050406030204" pitchFamily="18" charset="0"/>
            </a:endParaRPr>
          </a:p>
          <a:p>
            <a:pPr marL="0" indent="0">
              <a:buFont typeface="Arial" panose="020B0604020202020204" pitchFamily="34" charset="0"/>
              <a:buNone/>
            </a:pPr>
            <a:r>
              <a:rPr lang="en-US" sz="3000" b="1" dirty="0">
                <a:latin typeface="Cambria" panose="02040503050406030204" pitchFamily="18" charset="0"/>
                <a:ea typeface="Cambria" panose="02040503050406030204" pitchFamily="18" charset="0"/>
              </a:rPr>
              <a:t>2- Bougie (</a:t>
            </a:r>
            <a:r>
              <a:rPr lang="en-US" sz="3000" b="1" dirty="0" err="1">
                <a:latin typeface="Cambria" panose="02040503050406030204" pitchFamily="18" charset="0"/>
                <a:ea typeface="Cambria" panose="02040503050406030204" pitchFamily="18" charset="0"/>
              </a:rPr>
              <a:t>Savary</a:t>
            </a:r>
            <a:r>
              <a:rPr lang="en-US" sz="3000" b="1" dirty="0">
                <a:latin typeface="Cambria" panose="02040503050406030204" pitchFamily="18" charset="0"/>
                <a:ea typeface="Cambria" panose="02040503050406030204" pitchFamily="18" charset="0"/>
              </a:rPr>
              <a:t> dilator)</a:t>
            </a:r>
          </a:p>
          <a:p>
            <a:pPr marL="0" indent="0">
              <a:buFont typeface="Arial" panose="020B0604020202020204" pitchFamily="34" charset="0"/>
              <a:buNone/>
            </a:pPr>
            <a:r>
              <a:rPr lang="en-US" sz="3000" b="1" dirty="0">
                <a:latin typeface="Cambria" panose="02040503050406030204" pitchFamily="18" charset="0"/>
                <a:ea typeface="Cambria" panose="02040503050406030204" pitchFamily="18" charset="0"/>
              </a:rPr>
              <a:t>3- YAG laser therapy</a:t>
            </a:r>
          </a:p>
          <a:p>
            <a:pPr marL="0" indent="0">
              <a:buFont typeface="Arial" panose="020B0604020202020204" pitchFamily="34" charset="0"/>
              <a:buNone/>
            </a:pPr>
            <a:r>
              <a:rPr lang="en-US" sz="3000" b="1" dirty="0">
                <a:latin typeface="Cambria" panose="02040503050406030204" pitchFamily="18" charset="0"/>
                <a:ea typeface="Cambria" panose="02040503050406030204" pitchFamily="18" charset="0"/>
              </a:rPr>
              <a:t>4- Treat iron deficiency </a:t>
            </a:r>
          </a:p>
          <a:p>
            <a:pPr marL="0" indent="0">
              <a:buFont typeface="Arial" panose="020B0604020202020204" pitchFamily="34" charset="0"/>
              <a:buNone/>
            </a:pPr>
            <a:endParaRPr lang="en-US" sz="2400" dirty="0">
              <a:latin typeface="proxima_nova_rgregular"/>
            </a:endParaRPr>
          </a:p>
          <a:p>
            <a:pPr marL="0" indent="0">
              <a:buFont typeface="Arial" panose="020B0604020202020204" pitchFamily="34" charset="0"/>
              <a:buNone/>
            </a:pPr>
            <a:endParaRPr lang="en-US" sz="2400" dirty="0">
              <a:latin typeface="proxima_nova_ltsemibold"/>
            </a:endParaRPr>
          </a:p>
          <a:p>
            <a:endParaRPr lang="ar-JO" dirty="0"/>
          </a:p>
        </p:txBody>
      </p:sp>
    </p:spTree>
    <p:extLst>
      <p:ext uri="{BB962C8B-B14F-4D97-AF65-F5344CB8AC3E}">
        <p14:creationId xmlns:p14="http://schemas.microsoft.com/office/powerpoint/2010/main" val="2486347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E655-13F8-D2B1-7A84-5C9A7F732139}"/>
              </a:ext>
            </a:extLst>
          </p:cNvPr>
          <p:cNvSpPr>
            <a:spLocks noGrp="1"/>
          </p:cNvSpPr>
          <p:nvPr>
            <p:ph type="title"/>
          </p:nvPr>
        </p:nvSpPr>
        <p:spPr>
          <a:xfrm>
            <a:off x="517688" y="41323"/>
            <a:ext cx="10515600" cy="1325563"/>
          </a:xfrm>
        </p:spPr>
        <p:txBody>
          <a:bodyPr/>
          <a:lstStyle/>
          <a:p>
            <a:r>
              <a:rPr lang="en-US" dirty="0"/>
              <a:t>Schatzki’s ring</a:t>
            </a:r>
          </a:p>
        </p:txBody>
      </p:sp>
      <p:sp>
        <p:nvSpPr>
          <p:cNvPr id="3" name="Content Placeholder 2">
            <a:extLst>
              <a:ext uri="{FF2B5EF4-FFF2-40B4-BE49-F238E27FC236}">
                <a16:creationId xmlns:a16="http://schemas.microsoft.com/office/drawing/2014/main" id="{65B45416-8F38-9844-1282-9B8D16F883A4}"/>
              </a:ext>
            </a:extLst>
          </p:cNvPr>
          <p:cNvSpPr>
            <a:spLocks noGrp="1"/>
          </p:cNvSpPr>
          <p:nvPr>
            <p:ph idx="1"/>
          </p:nvPr>
        </p:nvSpPr>
        <p:spPr>
          <a:xfrm>
            <a:off x="153971" y="1085180"/>
            <a:ext cx="12038029" cy="5532436"/>
          </a:xfrm>
        </p:spPr>
        <p:txBody>
          <a:bodyPr>
            <a:normAutofit fontScale="85000" lnSpcReduction="20000"/>
          </a:bodyPr>
          <a:lstStyle/>
          <a:p>
            <a:r>
              <a:rPr lang="en-US" b="1" dirty="0"/>
              <a:t>Schatzki’s ring </a:t>
            </a:r>
            <a:r>
              <a:rPr lang="en-US" dirty="0"/>
              <a:t>is a circular ring in the distal esophagus, usually </a:t>
            </a:r>
            <a:r>
              <a:rPr lang="en-US" dirty="0">
                <a:solidFill>
                  <a:srgbClr val="FF0000"/>
                </a:solidFill>
              </a:rPr>
              <a:t>at the squamocolumnar junction</a:t>
            </a:r>
            <a:r>
              <a:rPr lang="en-US" dirty="0"/>
              <a:t>. The cause is obscure, but there is a </a:t>
            </a:r>
            <a:r>
              <a:rPr lang="en-US" dirty="0">
                <a:solidFill>
                  <a:srgbClr val="FF0000"/>
                </a:solidFill>
              </a:rPr>
              <a:t>strong association with reflux disease</a:t>
            </a:r>
            <a:r>
              <a:rPr lang="en-US" dirty="0"/>
              <a:t>. The </a:t>
            </a:r>
            <a:r>
              <a:rPr lang="en-US" dirty="0">
                <a:solidFill>
                  <a:srgbClr val="FF0000"/>
                </a:solidFill>
              </a:rPr>
              <a:t>core</a:t>
            </a:r>
            <a:r>
              <a:rPr lang="en-US" dirty="0"/>
              <a:t> of the ring consists of variable amounts of fibrous tissue and cellular infiltrate.. Some are associated with dysphagia and respond to dilatation in conjunction with medical </a:t>
            </a:r>
            <a:r>
              <a:rPr lang="en-US" dirty="0" err="1"/>
              <a:t>antireflux</a:t>
            </a:r>
            <a:r>
              <a:rPr lang="en-US" dirty="0"/>
              <a:t> therapy</a:t>
            </a:r>
          </a:p>
          <a:p>
            <a:r>
              <a:rPr lang="en-US" dirty="0"/>
              <a:t>It is </a:t>
            </a:r>
            <a:r>
              <a:rPr lang="en-US" sz="2800" dirty="0"/>
              <a:t>often associated with a </a:t>
            </a:r>
            <a:r>
              <a:rPr lang="en-US" sz="2800" dirty="0">
                <a:solidFill>
                  <a:srgbClr val="FF0000"/>
                </a:solidFill>
              </a:rPr>
              <a:t>hiatal hernia.</a:t>
            </a:r>
          </a:p>
          <a:p>
            <a:r>
              <a:rPr lang="en-US" dirty="0"/>
              <a:t>Its </a:t>
            </a:r>
            <a:r>
              <a:rPr lang="en-US" b="1" dirty="0"/>
              <a:t>pathogenesis is unclear</a:t>
            </a:r>
            <a:r>
              <a:rPr lang="en-US" dirty="0"/>
              <a:t>, some believed the ring to be a </a:t>
            </a:r>
            <a:r>
              <a:rPr lang="en-US" dirty="0">
                <a:solidFill>
                  <a:srgbClr val="FF0000"/>
                </a:solidFill>
              </a:rPr>
              <a:t>pleat of mucosa formed by </a:t>
            </a:r>
            <a:r>
              <a:rPr lang="en-US" dirty="0" err="1">
                <a:solidFill>
                  <a:srgbClr val="FF0000"/>
                </a:solidFill>
              </a:rPr>
              <a:t>infolding</a:t>
            </a:r>
            <a:r>
              <a:rPr lang="en-US" dirty="0">
                <a:solidFill>
                  <a:srgbClr val="FF0000"/>
                </a:solidFill>
              </a:rPr>
              <a:t> of redundant esophageal mucosa</a:t>
            </a:r>
            <a:r>
              <a:rPr lang="en-US" dirty="0"/>
              <a:t> due to shortening of the esophagus. Others believe the ring to </a:t>
            </a:r>
            <a:r>
              <a:rPr lang="en-US" dirty="0">
                <a:solidFill>
                  <a:srgbClr val="FF0000"/>
                </a:solidFill>
              </a:rPr>
              <a:t>be congenital</a:t>
            </a:r>
            <a:r>
              <a:rPr lang="en-US" dirty="0"/>
              <a:t>, and others suggest it is an </a:t>
            </a:r>
            <a:r>
              <a:rPr lang="en-US" dirty="0">
                <a:solidFill>
                  <a:srgbClr val="FF0000"/>
                </a:solidFill>
              </a:rPr>
              <a:t>early stricture resulting from inflammation of the esophageal mucosa </a:t>
            </a:r>
            <a:r>
              <a:rPr lang="en-US" dirty="0"/>
              <a:t>caused by chronic reflux/esophagitis.</a:t>
            </a:r>
          </a:p>
          <a:p>
            <a:r>
              <a:rPr lang="en-US" b="0" i="0" dirty="0">
                <a:effectLst/>
                <a:latin typeface="Nunito" pitchFamily="2" charset="0"/>
              </a:rPr>
              <a:t>Oftentimes individuals with a </a:t>
            </a:r>
            <a:r>
              <a:rPr lang="en-US" b="0" i="0" strike="noStrike" dirty="0">
                <a:effectLst/>
                <a:latin typeface="Nunito" pitchFamily="2" charset="0"/>
              </a:rPr>
              <a:t>Schatzki ring </a:t>
            </a:r>
            <a:r>
              <a:rPr lang="en-US" b="0" i="0" dirty="0">
                <a:effectLst/>
                <a:latin typeface="Nunito" pitchFamily="2" charset="0"/>
              </a:rPr>
              <a:t>will be asymptomatic, or without symptoms, particularly if their Schatzki ring is </a:t>
            </a:r>
            <a:r>
              <a:rPr lang="en-US" b="0" i="0" dirty="0">
                <a:solidFill>
                  <a:srgbClr val="FF0000"/>
                </a:solidFill>
                <a:effectLst/>
                <a:latin typeface="Nunito" pitchFamily="2" charset="0"/>
              </a:rPr>
              <a:t>larger than 25 millimeters in diameter</a:t>
            </a:r>
            <a:r>
              <a:rPr lang="en-US" b="0" i="0" dirty="0">
                <a:effectLst/>
                <a:latin typeface="Nunito" pitchFamily="2" charset="0"/>
              </a:rPr>
              <a:t>. In contrast, if their Schatzki ring is </a:t>
            </a:r>
            <a:r>
              <a:rPr lang="en-US" b="0" i="0" dirty="0">
                <a:solidFill>
                  <a:srgbClr val="FF0000"/>
                </a:solidFill>
                <a:effectLst/>
                <a:latin typeface="Nunito" pitchFamily="2" charset="0"/>
              </a:rPr>
              <a:t>under 13 millimeters in diameter</a:t>
            </a:r>
            <a:r>
              <a:rPr lang="en-US" b="0" i="0" dirty="0">
                <a:effectLst/>
                <a:latin typeface="Nunito" pitchFamily="2" charset="0"/>
              </a:rPr>
              <a:t>, individuals will almost certainly experience symptoms, like </a:t>
            </a:r>
            <a:r>
              <a:rPr lang="en-US" b="0" i="0" u="none" strike="noStrike" dirty="0">
                <a:effectLst/>
                <a:latin typeface="Nunito" pitchFamily="2" charset="0"/>
              </a:rPr>
              <a:t>dysphagia.</a:t>
            </a:r>
          </a:p>
          <a:p>
            <a:r>
              <a:rPr lang="en-US" b="0" i="0" dirty="0">
                <a:effectLst/>
                <a:latin typeface="Nunito" pitchFamily="2" charset="0"/>
              </a:rPr>
              <a:t>These individuals may also experience heartburn, regurgitation of food, and odynophagia.</a:t>
            </a:r>
            <a:endParaRPr lang="en-US" dirty="0"/>
          </a:p>
          <a:p>
            <a:r>
              <a:rPr lang="en-US" b="0" i="0" dirty="0">
                <a:effectLst/>
                <a:latin typeface="Nunito" pitchFamily="2" charset="0"/>
              </a:rPr>
              <a:t>potential causes include hiatal </a:t>
            </a:r>
            <a:r>
              <a:rPr lang="en-US" b="0" i="0" u="none" strike="noStrike" dirty="0">
                <a:effectLst/>
                <a:latin typeface="Nunito" pitchFamily="2" charset="0"/>
              </a:rPr>
              <a:t>hernia</a:t>
            </a:r>
            <a:r>
              <a:rPr lang="en-US" b="0" i="0" dirty="0">
                <a:effectLst/>
                <a:latin typeface="Nunito" pitchFamily="2" charset="0"/>
              </a:rPr>
              <a:t>, </a:t>
            </a:r>
            <a:r>
              <a:rPr lang="en-US" b="0" i="0" u="none" strike="noStrike" dirty="0">
                <a:effectLst/>
                <a:latin typeface="Nunito" pitchFamily="2" charset="0"/>
              </a:rPr>
              <a:t>GERD</a:t>
            </a:r>
            <a:r>
              <a:rPr lang="en-US" b="0" i="0" dirty="0">
                <a:effectLst/>
                <a:latin typeface="Nunito" pitchFamily="2" charset="0"/>
              </a:rPr>
              <a:t>, and a condition called Barrett’s </a:t>
            </a:r>
            <a:r>
              <a:rPr lang="en-US" dirty="0">
                <a:latin typeface="Nunito" pitchFamily="2" charset="0"/>
              </a:rPr>
              <a:t>esophagus</a:t>
            </a:r>
            <a:r>
              <a:rPr lang="en-US" b="0" i="0" dirty="0">
                <a:solidFill>
                  <a:srgbClr val="6B6B6B"/>
                </a:solidFill>
                <a:effectLst/>
                <a:latin typeface="Nunito" pitchFamily="2" charset="0"/>
              </a:rPr>
              <a:t>.</a:t>
            </a:r>
          </a:p>
        </p:txBody>
      </p:sp>
    </p:spTree>
    <p:extLst>
      <p:ext uri="{BB962C8B-B14F-4D97-AF65-F5344CB8AC3E}">
        <p14:creationId xmlns:p14="http://schemas.microsoft.com/office/powerpoint/2010/main" val="1766704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033E3-9703-A18C-9038-76D0B2F7929E}"/>
              </a:ext>
            </a:extLst>
          </p:cNvPr>
          <p:cNvSpPr>
            <a:spLocks noGrp="1"/>
          </p:cNvSpPr>
          <p:nvPr>
            <p:ph type="title"/>
          </p:nvPr>
        </p:nvSpPr>
        <p:spPr>
          <a:xfrm>
            <a:off x="3345729" y="569422"/>
            <a:ext cx="3686666" cy="738580"/>
          </a:xfrm>
          <a:ln>
            <a:solidFill>
              <a:schemeClr val="tx1"/>
            </a:solidFill>
          </a:ln>
        </p:spPr>
        <p:txBody>
          <a:bodyPr/>
          <a:lstStyle/>
          <a:p>
            <a:r>
              <a:rPr lang="en-US" b="1" dirty="0"/>
              <a:t>Investigations</a:t>
            </a:r>
          </a:p>
        </p:txBody>
      </p:sp>
      <p:sp>
        <p:nvSpPr>
          <p:cNvPr id="3" name="Content Placeholder 2">
            <a:extLst>
              <a:ext uri="{FF2B5EF4-FFF2-40B4-BE49-F238E27FC236}">
                <a16:creationId xmlns:a16="http://schemas.microsoft.com/office/drawing/2014/main" id="{17B35EB7-467D-ACCF-E92E-7B2CF4193EE2}"/>
              </a:ext>
            </a:extLst>
          </p:cNvPr>
          <p:cNvSpPr>
            <a:spLocks noGrp="1"/>
          </p:cNvSpPr>
          <p:nvPr>
            <p:ph idx="1"/>
          </p:nvPr>
        </p:nvSpPr>
        <p:spPr>
          <a:xfrm>
            <a:off x="621384" y="1769064"/>
            <a:ext cx="10515600" cy="1153245"/>
          </a:xfrm>
        </p:spPr>
        <p:txBody>
          <a:bodyPr/>
          <a:lstStyle/>
          <a:p>
            <a:r>
              <a:rPr lang="en-US" b="0" i="0" dirty="0">
                <a:effectLst/>
                <a:latin typeface="Nunito" pitchFamily="2" charset="0"/>
              </a:rPr>
              <a:t> Barium swallow</a:t>
            </a:r>
          </a:p>
          <a:p>
            <a:r>
              <a:rPr lang="en-US" b="0" i="0" u="none" strike="noStrike" dirty="0">
                <a:effectLst/>
                <a:latin typeface="Nunito" pitchFamily="2" charset="0"/>
              </a:rPr>
              <a:t>Gastroesophageal</a:t>
            </a:r>
            <a:r>
              <a:rPr lang="en-US" b="0" i="0" dirty="0">
                <a:effectLst/>
                <a:latin typeface="Nunito" pitchFamily="2" charset="0"/>
              </a:rPr>
              <a:t> endoscopy</a:t>
            </a:r>
          </a:p>
          <a:p>
            <a:endParaRPr lang="en-US" b="0" i="0" dirty="0">
              <a:effectLst/>
              <a:latin typeface="Nunito" pitchFamily="2" charset="0"/>
            </a:endParaRPr>
          </a:p>
        </p:txBody>
      </p:sp>
      <p:sp>
        <p:nvSpPr>
          <p:cNvPr id="4" name="TextBox 3">
            <a:extLst>
              <a:ext uri="{FF2B5EF4-FFF2-40B4-BE49-F238E27FC236}">
                <a16:creationId xmlns:a16="http://schemas.microsoft.com/office/drawing/2014/main" id="{9A6E2E58-70B2-53B6-5F77-2AF456DB0FB3}"/>
              </a:ext>
            </a:extLst>
          </p:cNvPr>
          <p:cNvSpPr txBox="1"/>
          <p:nvPr/>
        </p:nvSpPr>
        <p:spPr>
          <a:xfrm>
            <a:off x="3497344" y="3429000"/>
            <a:ext cx="3403076" cy="769441"/>
          </a:xfrm>
          <a:prstGeom prst="rect">
            <a:avLst/>
          </a:prstGeom>
          <a:noFill/>
          <a:ln>
            <a:solidFill>
              <a:schemeClr val="tx1"/>
            </a:solidFill>
          </a:ln>
        </p:spPr>
        <p:txBody>
          <a:bodyPr wrap="square" rtlCol="0">
            <a:spAutoFit/>
          </a:bodyPr>
          <a:lstStyle/>
          <a:p>
            <a:r>
              <a:rPr lang="en-US" sz="4400" dirty="0"/>
              <a:t>Management</a:t>
            </a:r>
          </a:p>
        </p:txBody>
      </p:sp>
      <p:sp>
        <p:nvSpPr>
          <p:cNvPr id="5" name="TextBox 4">
            <a:extLst>
              <a:ext uri="{FF2B5EF4-FFF2-40B4-BE49-F238E27FC236}">
                <a16:creationId xmlns:a16="http://schemas.microsoft.com/office/drawing/2014/main" id="{00C53C3C-0ABC-3281-875A-0881790BD2BC}"/>
              </a:ext>
            </a:extLst>
          </p:cNvPr>
          <p:cNvSpPr txBox="1"/>
          <p:nvPr/>
        </p:nvSpPr>
        <p:spPr>
          <a:xfrm>
            <a:off x="245097" y="4534293"/>
            <a:ext cx="11368726" cy="1384995"/>
          </a:xfrm>
          <a:prstGeom prst="rect">
            <a:avLst/>
          </a:prstGeom>
          <a:noFill/>
        </p:spPr>
        <p:txBody>
          <a:bodyPr wrap="square" rtlCol="0">
            <a:spAutoFit/>
          </a:bodyPr>
          <a:lstStyle/>
          <a:p>
            <a:r>
              <a:rPr lang="en-US" sz="2800" b="0" i="0" dirty="0">
                <a:effectLst/>
                <a:latin typeface="Nunito" pitchFamily="2" charset="0"/>
              </a:rPr>
              <a:t>- Balloon </a:t>
            </a:r>
            <a:r>
              <a:rPr lang="en-US" sz="2800" dirty="0">
                <a:latin typeface="Nunito" pitchFamily="2" charset="0"/>
              </a:rPr>
              <a:t>dilation</a:t>
            </a:r>
          </a:p>
          <a:p>
            <a:r>
              <a:rPr lang="en-US" sz="2800" dirty="0">
                <a:latin typeface="Nunito" pitchFamily="2" charset="0"/>
              </a:rPr>
              <a:t>- If </a:t>
            </a:r>
            <a:r>
              <a:rPr lang="en-US" sz="2800" dirty="0">
                <a:latin typeface="Nunito" pitchFamily="2" charset="0"/>
                <a:hlinkClick r:id="rId2">
                  <a:extLst>
                    <a:ext uri="{A12FA001-AC4F-418D-AE19-62706E023703}">
                      <ahyp:hlinkClr xmlns:ahyp="http://schemas.microsoft.com/office/drawing/2018/hyperlinkcolor" val="tx"/>
                    </a:ext>
                  </a:extLst>
                </a:hlinkClick>
              </a:rPr>
              <a:t>acid reflux</a:t>
            </a:r>
            <a:r>
              <a:rPr lang="en-US" sz="2800" dirty="0">
                <a:latin typeface="Nunito" pitchFamily="2" charset="0"/>
              </a:rPr>
              <a:t> is believed to be associated with the formation of the Schatzki </a:t>
            </a:r>
            <a:r>
              <a:rPr lang="en-US" sz="2800" dirty="0" err="1">
                <a:latin typeface="Nunito" pitchFamily="2" charset="0"/>
              </a:rPr>
              <a:t>ring,</a:t>
            </a:r>
            <a:r>
              <a:rPr lang="en-US" sz="2800" dirty="0" err="1">
                <a:latin typeface="Nunito" pitchFamily="2" charset="0"/>
                <a:hlinkClick r:id="rId3">
                  <a:extLst>
                    <a:ext uri="{A12FA001-AC4F-418D-AE19-62706E023703}">
                      <ahyp:hlinkClr xmlns:ahyp="http://schemas.microsoft.com/office/drawing/2018/hyperlinkcolor" val="tx"/>
                    </a:ext>
                  </a:extLst>
                </a:hlinkClick>
              </a:rPr>
              <a:t>proton</a:t>
            </a:r>
            <a:r>
              <a:rPr lang="en-US" sz="2800" dirty="0">
                <a:latin typeface="Nunito" pitchFamily="2" charset="0"/>
                <a:hlinkClick r:id="rId3">
                  <a:extLst>
                    <a:ext uri="{A12FA001-AC4F-418D-AE19-62706E023703}">
                      <ahyp:hlinkClr xmlns:ahyp="http://schemas.microsoft.com/office/drawing/2018/hyperlinkcolor" val="tx"/>
                    </a:ext>
                  </a:extLst>
                </a:hlinkClick>
              </a:rPr>
              <a:t> pump inhibitors</a:t>
            </a:r>
            <a:r>
              <a:rPr lang="en-US" sz="2800" dirty="0">
                <a:latin typeface="Nunito" pitchFamily="2" charset="0"/>
              </a:rPr>
              <a:t> (e.g., </a:t>
            </a:r>
            <a:r>
              <a:rPr lang="en-US" sz="2800" dirty="0">
                <a:latin typeface="Nunito" pitchFamily="2" charset="0"/>
                <a:hlinkClick r:id="rId4">
                  <a:extLst>
                    <a:ext uri="{A12FA001-AC4F-418D-AE19-62706E023703}">
                      <ahyp:hlinkClr xmlns:ahyp="http://schemas.microsoft.com/office/drawing/2018/hyperlinkcolor" val="tx"/>
                    </a:ext>
                  </a:extLst>
                </a:hlinkClick>
              </a:rPr>
              <a:t>omeprazole</a:t>
            </a:r>
            <a:r>
              <a:rPr lang="en-US" sz="2800" dirty="0">
                <a:latin typeface="Nunito" pitchFamily="2" charset="0"/>
              </a:rPr>
              <a:t>) can be used</a:t>
            </a:r>
            <a:endParaRPr lang="en-US" sz="2800" dirty="0"/>
          </a:p>
        </p:txBody>
      </p:sp>
      <p:pic>
        <p:nvPicPr>
          <p:cNvPr id="5122" name="Picture 2" descr="Schatzki ring | Radiology Reference Article | Radiopaedia.org">
            <a:extLst>
              <a:ext uri="{FF2B5EF4-FFF2-40B4-BE49-F238E27FC236}">
                <a16:creationId xmlns:a16="http://schemas.microsoft.com/office/drawing/2014/main" id="{411B851A-C748-68F9-F835-105E414169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270" y="337095"/>
            <a:ext cx="4210050"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08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F373-6C93-D649-658B-61D8068ABBA7}"/>
              </a:ext>
            </a:extLst>
          </p:cNvPr>
          <p:cNvSpPr>
            <a:spLocks noGrp="1"/>
          </p:cNvSpPr>
          <p:nvPr>
            <p:ph type="title"/>
          </p:nvPr>
        </p:nvSpPr>
        <p:spPr/>
        <p:txBody>
          <a:bodyPr/>
          <a:lstStyle/>
          <a:p>
            <a:r>
              <a:rPr lang="en-US" b="0" i="0" dirty="0" err="1">
                <a:solidFill>
                  <a:srgbClr val="000000"/>
                </a:solidFill>
                <a:effectLst/>
                <a:latin typeface="Times New Roman" panose="02020603050405020304" pitchFamily="18" charset="0"/>
              </a:rPr>
              <a:t>Zenker's</a:t>
            </a:r>
            <a:r>
              <a:rPr lang="en-US" b="0" i="0" dirty="0">
                <a:solidFill>
                  <a:srgbClr val="000000"/>
                </a:solidFill>
                <a:effectLst/>
                <a:latin typeface="Times New Roman" panose="02020603050405020304" pitchFamily="18" charset="0"/>
              </a:rPr>
              <a:t> diverticulum</a:t>
            </a:r>
            <a:endParaRPr lang="en-US" dirty="0"/>
          </a:p>
        </p:txBody>
      </p:sp>
      <p:sp>
        <p:nvSpPr>
          <p:cNvPr id="3" name="Content Placeholder 2">
            <a:extLst>
              <a:ext uri="{FF2B5EF4-FFF2-40B4-BE49-F238E27FC236}">
                <a16:creationId xmlns:a16="http://schemas.microsoft.com/office/drawing/2014/main" id="{644990AF-BE0C-4C6A-A6B6-93B0A8E8DB95}"/>
              </a:ext>
            </a:extLst>
          </p:cNvPr>
          <p:cNvSpPr>
            <a:spLocks noGrp="1"/>
          </p:cNvSpPr>
          <p:nvPr>
            <p:ph idx="1"/>
          </p:nvPr>
        </p:nvSpPr>
        <p:spPr/>
        <p:txBody>
          <a:bodyPr>
            <a:normAutofit lnSpcReduction="10000"/>
          </a:bodyPr>
          <a:lstStyle/>
          <a:p>
            <a:r>
              <a:rPr lang="en-US" b="0" i="0" dirty="0">
                <a:solidFill>
                  <a:srgbClr val="000000"/>
                </a:solidFill>
                <a:effectLst/>
                <a:latin typeface="Times New Roman" panose="02020603050405020304" pitchFamily="18" charset="0"/>
              </a:rPr>
              <a:t>A type of diverticulum that develops in the hypopharynx, </a:t>
            </a:r>
            <a:r>
              <a:rPr lang="en-US" b="0" i="0" dirty="0">
                <a:solidFill>
                  <a:srgbClr val="FF0000"/>
                </a:solidFill>
                <a:effectLst/>
                <a:latin typeface="Times New Roman" panose="02020603050405020304" pitchFamily="18" charset="0"/>
              </a:rPr>
              <a:t>typically between the </a:t>
            </a:r>
            <a:r>
              <a:rPr lang="en-US" b="0" i="0" dirty="0" err="1">
                <a:solidFill>
                  <a:srgbClr val="FF0000"/>
                </a:solidFill>
                <a:effectLst/>
                <a:latin typeface="Times New Roman" panose="02020603050405020304" pitchFamily="18" charset="0"/>
              </a:rPr>
              <a:t>cricopharyngeus</a:t>
            </a:r>
            <a:r>
              <a:rPr lang="en-US" b="0" i="0" dirty="0">
                <a:solidFill>
                  <a:srgbClr val="FF0000"/>
                </a:solidFill>
                <a:effectLst/>
                <a:latin typeface="Times New Roman" panose="02020603050405020304" pitchFamily="18" charset="0"/>
              </a:rPr>
              <a:t> (CP) muscle and the inferior pharyngeal constrictor muscle.</a:t>
            </a:r>
            <a:r>
              <a:rPr lang="en-US" b="0" i="0" dirty="0">
                <a:solidFill>
                  <a:srgbClr val="000000"/>
                </a:solidFill>
                <a:effectLst/>
                <a:latin typeface="Times New Roman" panose="02020603050405020304" pitchFamily="18" charset="0"/>
              </a:rPr>
              <a:t> It </a:t>
            </a:r>
            <a:r>
              <a:rPr lang="en-US" b="0" i="0" u="sng" dirty="0">
                <a:solidFill>
                  <a:srgbClr val="000000"/>
                </a:solidFill>
                <a:effectLst/>
                <a:latin typeface="Times New Roman" panose="02020603050405020304" pitchFamily="18" charset="0"/>
              </a:rPr>
              <a:t>only involves the mucosa and submucosal layers and does not involve the muscular layer</a:t>
            </a:r>
            <a:r>
              <a:rPr lang="en-US" b="0" i="0" dirty="0">
                <a:solidFill>
                  <a:srgbClr val="000000"/>
                </a:solidFill>
                <a:effectLst/>
                <a:latin typeface="Times New Roman" panose="02020603050405020304" pitchFamily="18" charset="0"/>
              </a:rPr>
              <a:t>, hence making it a </a:t>
            </a:r>
            <a:r>
              <a:rPr lang="en-US" b="0" i="0" dirty="0">
                <a:solidFill>
                  <a:srgbClr val="FF0000"/>
                </a:solidFill>
                <a:effectLst/>
                <a:latin typeface="Times New Roman" panose="02020603050405020304" pitchFamily="18" charset="0"/>
              </a:rPr>
              <a:t>false diverticulum .</a:t>
            </a:r>
          </a:p>
          <a:p>
            <a:r>
              <a:rPr lang="en-US" b="0" i="0" dirty="0">
                <a:solidFill>
                  <a:srgbClr val="000000"/>
                </a:solidFill>
                <a:effectLst/>
                <a:latin typeface="Times New Roman" panose="02020603050405020304" pitchFamily="18" charset="0"/>
              </a:rPr>
              <a:t>May also occur in </a:t>
            </a:r>
            <a:r>
              <a:rPr lang="en-US" b="0" i="0" dirty="0">
                <a:solidFill>
                  <a:srgbClr val="FF0000"/>
                </a:solidFill>
                <a:effectLst/>
                <a:latin typeface="Times New Roman" panose="02020603050405020304" pitchFamily="18" charset="0"/>
              </a:rPr>
              <a:t>other parts of the esophagus</a:t>
            </a:r>
            <a:r>
              <a:rPr lang="en-US" b="0" i="0" dirty="0">
                <a:solidFill>
                  <a:srgbClr val="000000"/>
                </a:solidFill>
                <a:effectLst/>
                <a:latin typeface="Times New Roman" panose="02020603050405020304" pitchFamily="18" charset="0"/>
              </a:rPr>
              <a:t>, such as between the oblique and transverse fibers of the CP muscle, known as Killian-Jamieson area, and between the CP muscle and the esophageal muscles, known as </a:t>
            </a:r>
            <a:r>
              <a:rPr lang="en-US" b="0" i="0" dirty="0" err="1">
                <a:solidFill>
                  <a:srgbClr val="000000"/>
                </a:solidFill>
                <a:effectLst/>
                <a:latin typeface="Times New Roman" panose="02020603050405020304" pitchFamily="18" charset="0"/>
              </a:rPr>
              <a:t>Laimer</a:t>
            </a:r>
            <a:r>
              <a:rPr lang="en-US" b="0" i="0" dirty="0">
                <a:solidFill>
                  <a:srgbClr val="000000"/>
                </a:solidFill>
                <a:effectLst/>
                <a:latin typeface="Times New Roman" panose="02020603050405020304" pitchFamily="18" charset="0"/>
              </a:rPr>
              <a:t> triangle.</a:t>
            </a:r>
          </a:p>
          <a:p>
            <a:r>
              <a:rPr lang="en-US" sz="2800" dirty="0">
                <a:solidFill>
                  <a:srgbClr val="FF0000"/>
                </a:solidFill>
                <a:latin typeface="Cambria" panose="02040503050406030204" pitchFamily="18" charset="0"/>
                <a:ea typeface="Cambria" panose="02040503050406030204" pitchFamily="18" charset="0"/>
              </a:rPr>
              <a:t>Complications</a:t>
            </a:r>
            <a:r>
              <a:rPr lang="en-US" sz="2800" dirty="0">
                <a:solidFill>
                  <a:schemeClr val="tx1">
                    <a:lumMod val="95000"/>
                    <a:lumOff val="5000"/>
                  </a:schemeClr>
                </a:solidFill>
                <a:latin typeface="Cambria" panose="02040503050406030204" pitchFamily="18" charset="0"/>
                <a:ea typeface="Cambria" panose="02040503050406030204" pitchFamily="18" charset="0"/>
              </a:rPr>
              <a:t> include aspiration and pneumonia.</a:t>
            </a:r>
            <a:endParaRPr lang="en-US" sz="2800" dirty="0">
              <a:solidFill>
                <a:srgbClr val="000000"/>
              </a:solidFill>
              <a:latin typeface="Times New Roman" panose="02020603050405020304" pitchFamily="18" charset="0"/>
              <a:ea typeface="Cambria" panose="02040503050406030204" pitchFamily="18" charset="0"/>
            </a:endParaRPr>
          </a:p>
          <a:p>
            <a:r>
              <a:rPr lang="en-US" sz="2800" dirty="0">
                <a:solidFill>
                  <a:schemeClr val="tx1">
                    <a:lumMod val="95000"/>
                    <a:lumOff val="5000"/>
                  </a:schemeClr>
                </a:solidFill>
                <a:latin typeface="Cambria" panose="02040503050406030204" pitchFamily="18" charset="0"/>
                <a:ea typeface="Cambria" panose="02040503050406030204" pitchFamily="18" charset="0"/>
              </a:rPr>
              <a:t>It is a rare lesion that occurs in </a:t>
            </a:r>
            <a:r>
              <a:rPr lang="en-US" sz="2800" dirty="0">
                <a:solidFill>
                  <a:srgbClr val="FF0000"/>
                </a:solidFill>
                <a:latin typeface="Cambria" panose="02040503050406030204" pitchFamily="18" charset="0"/>
                <a:ea typeface="Cambria" panose="02040503050406030204" pitchFamily="18" charset="0"/>
              </a:rPr>
              <a:t>elderly</a:t>
            </a:r>
            <a:r>
              <a:rPr lang="en-US" sz="2800" dirty="0">
                <a:solidFill>
                  <a:schemeClr val="tx1">
                    <a:lumMod val="95000"/>
                    <a:lumOff val="5000"/>
                  </a:schemeClr>
                </a:solidFill>
                <a:latin typeface="Cambria" panose="02040503050406030204" pitchFamily="18" charset="0"/>
                <a:ea typeface="Cambria" panose="02040503050406030204" pitchFamily="18" charset="0"/>
              </a:rPr>
              <a:t> populations.</a:t>
            </a:r>
          </a:p>
          <a:p>
            <a:endParaRPr lang="en-US" dirty="0"/>
          </a:p>
        </p:txBody>
      </p:sp>
    </p:spTree>
    <p:extLst>
      <p:ext uri="{BB962C8B-B14F-4D97-AF65-F5344CB8AC3E}">
        <p14:creationId xmlns:p14="http://schemas.microsoft.com/office/powerpoint/2010/main" val="1316631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6560537C-7A76-F611-6CC0-230CD3413FB3}"/>
              </a:ext>
            </a:extLst>
          </p:cNvPr>
          <p:cNvSpPr txBox="1">
            <a:spLocks/>
          </p:cNvSpPr>
          <p:nvPr/>
        </p:nvSpPr>
        <p:spPr>
          <a:xfrm>
            <a:off x="282804" y="974667"/>
            <a:ext cx="11037195" cy="4251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pPr>
              <a:lnSpc>
                <a:spcPct val="150000"/>
              </a:lnSpc>
            </a:pPr>
            <a:r>
              <a:rPr lang="en-US" sz="2400" dirty="0">
                <a:solidFill>
                  <a:schemeClr val="tx1">
                    <a:lumMod val="95000"/>
                    <a:lumOff val="5000"/>
                  </a:schemeClr>
                </a:solidFill>
                <a:latin typeface="Cambria" panose="02040503050406030204" pitchFamily="18" charset="0"/>
                <a:ea typeface="Cambria" panose="02040503050406030204" pitchFamily="18" charset="0"/>
              </a:rPr>
              <a:t>The pathologic process in </a:t>
            </a:r>
            <a:r>
              <a:rPr lang="en-US" sz="2400" dirty="0" err="1">
                <a:solidFill>
                  <a:schemeClr val="tx1">
                    <a:lumMod val="95000"/>
                    <a:lumOff val="5000"/>
                  </a:schemeClr>
                </a:solidFill>
                <a:latin typeface="Cambria" panose="02040503050406030204" pitchFamily="18" charset="0"/>
                <a:ea typeface="Cambria" panose="02040503050406030204" pitchFamily="18" charset="0"/>
              </a:rPr>
              <a:t>Zenker</a:t>
            </a:r>
            <a:r>
              <a:rPr lang="en-US" sz="2400" dirty="0">
                <a:solidFill>
                  <a:schemeClr val="tx1">
                    <a:lumMod val="95000"/>
                    <a:lumOff val="5000"/>
                  </a:schemeClr>
                </a:solidFill>
                <a:latin typeface="Cambria" panose="02040503050406030204" pitchFamily="18" charset="0"/>
                <a:ea typeface="Cambria" panose="02040503050406030204" pitchFamily="18" charset="0"/>
              </a:rPr>
              <a:t> diverticulum involves </a:t>
            </a:r>
            <a:r>
              <a:rPr lang="en-US" sz="2400" dirty="0">
                <a:solidFill>
                  <a:srgbClr val="FF0000"/>
                </a:solidFill>
                <a:latin typeface="Cambria" panose="02040503050406030204" pitchFamily="18" charset="0"/>
                <a:ea typeface="Cambria" panose="02040503050406030204" pitchFamily="18" charset="0"/>
              </a:rPr>
              <a:t>herniation of the esophageal mucosa posteriorly between the cricopharyngeal (CP) muscle and the inferior pharyngeal constrictor muscles. </a:t>
            </a:r>
          </a:p>
          <a:p>
            <a:pPr>
              <a:lnSpc>
                <a:spcPct val="150000"/>
              </a:lnSpc>
            </a:pPr>
            <a:r>
              <a:rPr lang="en-US" sz="2400" dirty="0">
                <a:solidFill>
                  <a:schemeClr val="tx1">
                    <a:lumMod val="95000"/>
                    <a:lumOff val="5000"/>
                  </a:schemeClr>
                </a:solidFill>
                <a:latin typeface="Cambria" panose="02040503050406030204" pitchFamily="18" charset="0"/>
                <a:ea typeface="Cambria" panose="02040503050406030204" pitchFamily="18" charset="0"/>
              </a:rPr>
              <a:t>Therefore, by strict definition, a </a:t>
            </a:r>
            <a:r>
              <a:rPr lang="en-US" sz="2400" dirty="0" err="1">
                <a:solidFill>
                  <a:schemeClr val="tx1">
                    <a:lumMod val="95000"/>
                    <a:lumOff val="5000"/>
                  </a:schemeClr>
                </a:solidFill>
                <a:latin typeface="Cambria" panose="02040503050406030204" pitchFamily="18" charset="0"/>
                <a:ea typeface="Cambria" panose="02040503050406030204" pitchFamily="18" charset="0"/>
              </a:rPr>
              <a:t>Zenker</a:t>
            </a:r>
            <a:r>
              <a:rPr lang="en-US" sz="2400" dirty="0">
                <a:solidFill>
                  <a:schemeClr val="tx1">
                    <a:lumMod val="95000"/>
                    <a:lumOff val="5000"/>
                  </a:schemeClr>
                </a:solidFill>
                <a:latin typeface="Cambria" panose="02040503050406030204" pitchFamily="18" charset="0"/>
                <a:ea typeface="Cambria" panose="02040503050406030204" pitchFamily="18" charset="0"/>
              </a:rPr>
              <a:t> diverticulum is a false diverticulum.</a:t>
            </a:r>
          </a:p>
          <a:p>
            <a:r>
              <a:rPr lang="en-US" sz="2400" dirty="0">
                <a:solidFill>
                  <a:schemeClr val="tx1">
                    <a:lumMod val="95000"/>
                    <a:lumOff val="5000"/>
                  </a:schemeClr>
                </a:solidFill>
                <a:latin typeface="Cambria" panose="02040503050406030204" pitchFamily="18" charset="0"/>
                <a:ea typeface="Cambria" panose="02040503050406030204" pitchFamily="18" charset="0"/>
              </a:rPr>
              <a:t> The </a:t>
            </a:r>
            <a:r>
              <a:rPr lang="en-US" sz="2400" dirty="0">
                <a:solidFill>
                  <a:srgbClr val="FF0000"/>
                </a:solidFill>
                <a:latin typeface="Cambria" panose="02040503050406030204" pitchFamily="18" charset="0"/>
                <a:ea typeface="Cambria" panose="02040503050406030204" pitchFamily="18" charset="0"/>
              </a:rPr>
              <a:t>retention</a:t>
            </a:r>
            <a:r>
              <a:rPr lang="en-US" sz="2400" dirty="0">
                <a:solidFill>
                  <a:schemeClr val="tx1">
                    <a:lumMod val="95000"/>
                    <a:lumOff val="5000"/>
                  </a:schemeClr>
                </a:solidFill>
                <a:latin typeface="Cambria" panose="02040503050406030204" pitchFamily="18" charset="0"/>
                <a:ea typeface="Cambria" panose="02040503050406030204" pitchFamily="18" charset="0"/>
              </a:rPr>
              <a:t> of food elements and secretions within the lesion’s pouch frequently leads to halitosis, regurgitation, aspiration, and dysphagia in patients.</a:t>
            </a:r>
          </a:p>
        </p:txBody>
      </p:sp>
    </p:spTree>
    <p:extLst>
      <p:ext uri="{BB962C8B-B14F-4D97-AF65-F5344CB8AC3E}">
        <p14:creationId xmlns:p14="http://schemas.microsoft.com/office/powerpoint/2010/main" val="493835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1558-C692-A477-1C57-B0FE21E3D7BD}"/>
              </a:ext>
            </a:extLst>
          </p:cNvPr>
          <p:cNvSpPr>
            <a:spLocks noGrp="1"/>
          </p:cNvSpPr>
          <p:nvPr>
            <p:ph type="title"/>
          </p:nvPr>
        </p:nvSpPr>
        <p:spPr>
          <a:xfrm>
            <a:off x="3062926" y="186016"/>
            <a:ext cx="3582971" cy="1325563"/>
          </a:xfrm>
          <a:ln>
            <a:solidFill>
              <a:schemeClr val="tx1"/>
            </a:solidFill>
          </a:ln>
        </p:spPr>
        <p:txBody>
          <a:bodyPr/>
          <a:lstStyle/>
          <a:p>
            <a:r>
              <a:rPr lang="en-US" dirty="0"/>
              <a:t>investigations</a:t>
            </a:r>
          </a:p>
        </p:txBody>
      </p:sp>
      <p:sp>
        <p:nvSpPr>
          <p:cNvPr id="3" name="Content Placeholder 2">
            <a:extLst>
              <a:ext uri="{FF2B5EF4-FFF2-40B4-BE49-F238E27FC236}">
                <a16:creationId xmlns:a16="http://schemas.microsoft.com/office/drawing/2014/main" id="{36162F20-CBE3-6EC4-9D20-EFB871119236}"/>
              </a:ext>
            </a:extLst>
          </p:cNvPr>
          <p:cNvSpPr>
            <a:spLocks noGrp="1"/>
          </p:cNvSpPr>
          <p:nvPr>
            <p:ph idx="1"/>
          </p:nvPr>
        </p:nvSpPr>
        <p:spPr>
          <a:xfrm>
            <a:off x="311085" y="1640264"/>
            <a:ext cx="11042715" cy="4536699"/>
          </a:xfrm>
        </p:spPr>
        <p:txBody>
          <a:bodyPr/>
          <a:lstStyle/>
          <a:p>
            <a:r>
              <a:rPr lang="en-US" b="0" i="0" dirty="0">
                <a:solidFill>
                  <a:srgbClr val="FF0000"/>
                </a:solidFill>
                <a:effectLst/>
                <a:latin typeface="Times New Roman" panose="02020603050405020304" pitchFamily="18" charset="0"/>
              </a:rPr>
              <a:t>Gold </a:t>
            </a:r>
            <a:r>
              <a:rPr lang="en-US" dirty="0">
                <a:solidFill>
                  <a:srgbClr val="FF0000"/>
                </a:solidFill>
                <a:latin typeface="Times New Roman" panose="02020603050405020304" pitchFamily="18" charset="0"/>
              </a:rPr>
              <a:t>standard is </a:t>
            </a:r>
            <a:r>
              <a:rPr lang="en-US" b="1" i="0" dirty="0">
                <a:solidFill>
                  <a:srgbClr val="FF0000"/>
                </a:solidFill>
                <a:effectLst/>
                <a:latin typeface="Times New Roman" panose="02020603050405020304" pitchFamily="18" charset="0"/>
              </a:rPr>
              <a:t>Barium swallow with </a:t>
            </a:r>
            <a:r>
              <a:rPr lang="en-US" b="1" i="0" dirty="0" err="1">
                <a:solidFill>
                  <a:srgbClr val="FF0000"/>
                </a:solidFill>
                <a:effectLst/>
                <a:latin typeface="Times New Roman" panose="02020603050405020304" pitchFamily="18" charset="0"/>
              </a:rPr>
              <a:t>videofluoroscopy</a:t>
            </a:r>
            <a:r>
              <a:rPr lang="en-US" b="1" i="0" dirty="0">
                <a:solidFill>
                  <a:srgbClr val="FF0000"/>
                </a:solidFill>
                <a:effectLst/>
                <a:latin typeface="Times New Roman" panose="02020603050405020304" pitchFamily="18" charset="0"/>
              </a:rPr>
              <a:t> </a:t>
            </a:r>
            <a:r>
              <a:rPr lang="en-US" b="0" i="0" dirty="0">
                <a:solidFill>
                  <a:srgbClr val="000000"/>
                </a:solidFill>
                <a:effectLst/>
                <a:latin typeface="Times New Roman" panose="02020603050405020304" pitchFamily="18" charset="0"/>
              </a:rPr>
              <a:t>which provides information regarding its size, location, and character of the mucosal lining, and diagnoses the condition</a:t>
            </a:r>
          </a:p>
          <a:p>
            <a:r>
              <a:rPr lang="en-US" b="0" i="0" dirty="0">
                <a:solidFill>
                  <a:srgbClr val="000000"/>
                </a:solidFill>
                <a:effectLst/>
                <a:latin typeface="Times New Roman" panose="02020603050405020304" pitchFamily="18" charset="0"/>
              </a:rPr>
              <a:t> </a:t>
            </a:r>
            <a:r>
              <a:rPr lang="en-US" b="1" i="0" dirty="0">
                <a:solidFill>
                  <a:srgbClr val="000000"/>
                </a:solidFill>
                <a:effectLst/>
                <a:latin typeface="Times New Roman" panose="02020603050405020304" pitchFamily="18" charset="0"/>
              </a:rPr>
              <a:t>Upper endoscopy</a:t>
            </a:r>
            <a:r>
              <a:rPr lang="en-US" b="0" i="0" dirty="0">
                <a:solidFill>
                  <a:srgbClr val="000000"/>
                </a:solidFill>
                <a:effectLst/>
                <a:latin typeface="Times New Roman" panose="02020603050405020304" pitchFamily="18" charset="0"/>
              </a:rPr>
              <a:t>, Endoscopy may reveal fibrosis around the diverticulum which limits the risk of local abscess formation. Endoscopy may reveal pooling of food in the diverticulum.</a:t>
            </a:r>
          </a:p>
          <a:p>
            <a:r>
              <a:rPr lang="en-US" b="0" i="0" dirty="0">
                <a:solidFill>
                  <a:srgbClr val="000000"/>
                </a:solidFill>
                <a:effectLst/>
                <a:latin typeface="Times New Roman" panose="02020603050405020304" pitchFamily="18" charset="0"/>
              </a:rPr>
              <a:t>The staging is typically reliant on the size of the pouch in which the bigger the size, the higher the staging.</a:t>
            </a:r>
            <a:endParaRPr lang="en-US" dirty="0"/>
          </a:p>
        </p:txBody>
      </p:sp>
      <p:pic>
        <p:nvPicPr>
          <p:cNvPr id="6146" name="Picture 2" descr="Zenker's diverticulum x ray - wikidoc">
            <a:extLst>
              <a:ext uri="{FF2B5EF4-FFF2-40B4-BE49-F238E27FC236}">
                <a16:creationId xmlns:a16="http://schemas.microsoft.com/office/drawing/2014/main" id="{58F7DCBF-8A6B-920A-11F3-6798F5215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940" y="4679003"/>
            <a:ext cx="3107720" cy="217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769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8A8F-87D6-2BE9-537E-A64977A90022}"/>
              </a:ext>
            </a:extLst>
          </p:cNvPr>
          <p:cNvSpPr>
            <a:spLocks noGrp="1"/>
          </p:cNvSpPr>
          <p:nvPr>
            <p:ph type="title"/>
          </p:nvPr>
        </p:nvSpPr>
        <p:spPr>
          <a:xfrm>
            <a:off x="3317450" y="383979"/>
            <a:ext cx="3319021" cy="1325563"/>
          </a:xfrm>
          <a:ln>
            <a:solidFill>
              <a:schemeClr val="tx1"/>
            </a:solidFill>
          </a:ln>
        </p:spPr>
        <p:txBody>
          <a:bodyPr/>
          <a:lstStyle/>
          <a:p>
            <a:r>
              <a:rPr lang="en-US" dirty="0"/>
              <a:t>Management</a:t>
            </a:r>
          </a:p>
        </p:txBody>
      </p:sp>
      <p:sp>
        <p:nvSpPr>
          <p:cNvPr id="3" name="Content Placeholder 2">
            <a:extLst>
              <a:ext uri="{FF2B5EF4-FFF2-40B4-BE49-F238E27FC236}">
                <a16:creationId xmlns:a16="http://schemas.microsoft.com/office/drawing/2014/main" id="{34191F09-9A0F-82BC-F0AE-9688F6619FD1}"/>
              </a:ext>
            </a:extLst>
          </p:cNvPr>
          <p:cNvSpPr>
            <a:spLocks noGrp="1"/>
          </p:cNvSpPr>
          <p:nvPr>
            <p:ph idx="1"/>
          </p:nvPr>
        </p:nvSpPr>
        <p:spPr>
          <a:xfrm>
            <a:off x="932468" y="2014161"/>
            <a:ext cx="10515600" cy="4351338"/>
          </a:xfrm>
        </p:spPr>
        <p:txBody>
          <a:bodyPr/>
          <a:lstStyle/>
          <a:p>
            <a:r>
              <a:rPr lang="en-US" b="0" i="0" dirty="0">
                <a:solidFill>
                  <a:srgbClr val="000000"/>
                </a:solidFill>
                <a:effectLst/>
                <a:latin typeface="Times New Roman" panose="02020603050405020304" pitchFamily="18" charset="0"/>
              </a:rPr>
              <a:t>Only </a:t>
            </a:r>
            <a:r>
              <a:rPr lang="en-US" b="0" i="0" dirty="0">
                <a:solidFill>
                  <a:srgbClr val="FF0000"/>
                </a:solidFill>
                <a:effectLst/>
                <a:latin typeface="Times New Roman" panose="02020603050405020304" pitchFamily="18" charset="0"/>
              </a:rPr>
              <a:t>symptomatic</a:t>
            </a:r>
            <a:r>
              <a:rPr lang="en-US" b="0" i="0" dirty="0">
                <a:solidFill>
                  <a:srgbClr val="000000"/>
                </a:solidFill>
                <a:effectLst/>
                <a:latin typeface="Times New Roman" panose="02020603050405020304" pitchFamily="18" charset="0"/>
              </a:rPr>
              <a:t> lesions need treatment; lesions less than </a:t>
            </a:r>
            <a:r>
              <a:rPr lang="en-US" b="0" i="0" dirty="0">
                <a:solidFill>
                  <a:srgbClr val="FF0000"/>
                </a:solidFill>
                <a:effectLst/>
                <a:latin typeface="Times New Roman" panose="02020603050405020304" pitchFamily="18" charset="0"/>
              </a:rPr>
              <a:t>2 centimeters</a:t>
            </a:r>
            <a:r>
              <a:rPr lang="en-US" b="0" i="0" dirty="0">
                <a:solidFill>
                  <a:srgbClr val="000000"/>
                </a:solidFill>
                <a:effectLst/>
                <a:latin typeface="Times New Roman" panose="02020603050405020304" pitchFamily="18" charset="0"/>
              </a:rPr>
              <a:t> rarely require treatment.</a:t>
            </a:r>
          </a:p>
          <a:p>
            <a:r>
              <a:rPr lang="en-US" b="0" i="0" dirty="0">
                <a:solidFill>
                  <a:srgbClr val="000000"/>
                </a:solidFill>
                <a:effectLst/>
                <a:latin typeface="Times New Roman" panose="02020603050405020304" pitchFamily="18" charset="0"/>
              </a:rPr>
              <a:t>In some cases of </a:t>
            </a:r>
            <a:r>
              <a:rPr lang="en-US" b="0" i="0" dirty="0" err="1">
                <a:solidFill>
                  <a:srgbClr val="000000"/>
                </a:solidFill>
                <a:effectLst/>
                <a:latin typeface="Times New Roman" panose="02020603050405020304" pitchFamily="18" charset="0"/>
              </a:rPr>
              <a:t>Zenker</a:t>
            </a:r>
            <a:r>
              <a:rPr lang="en-US" b="0" i="0" dirty="0">
                <a:solidFill>
                  <a:srgbClr val="000000"/>
                </a:solidFill>
                <a:effectLst/>
                <a:latin typeface="Times New Roman" panose="02020603050405020304" pitchFamily="18" charset="0"/>
              </a:rPr>
              <a:t> diverticulum associated with achalasia, botulinum toxin may help relieve symptoms of dysphagia.</a:t>
            </a:r>
          </a:p>
          <a:p>
            <a:r>
              <a:rPr lang="en-US" b="0" i="0" dirty="0">
                <a:solidFill>
                  <a:srgbClr val="000000"/>
                </a:solidFill>
                <a:effectLst/>
                <a:latin typeface="Times New Roman" panose="02020603050405020304" pitchFamily="18" charset="0"/>
              </a:rPr>
              <a:t>all other large </a:t>
            </a:r>
            <a:r>
              <a:rPr lang="en-US" b="0" i="0" dirty="0" err="1">
                <a:solidFill>
                  <a:srgbClr val="000000"/>
                </a:solidFill>
                <a:effectLst/>
                <a:latin typeface="Times New Roman" panose="02020603050405020304" pitchFamily="18" charset="0"/>
              </a:rPr>
              <a:t>Zenker</a:t>
            </a:r>
            <a:r>
              <a:rPr lang="en-US" b="0" i="0" dirty="0">
                <a:solidFill>
                  <a:srgbClr val="000000"/>
                </a:solidFill>
                <a:effectLst/>
                <a:latin typeface="Times New Roman" panose="02020603050405020304" pitchFamily="18" charset="0"/>
              </a:rPr>
              <a:t> diverticulum, surgery is indicated;</a:t>
            </a:r>
            <a:r>
              <a:rPr lang="en-US" b="1" i="0" dirty="0">
                <a:solidFill>
                  <a:srgbClr val="000000"/>
                </a:solidFill>
                <a:effectLst/>
                <a:latin typeface="Times New Roman" panose="02020603050405020304" pitchFamily="18" charset="0"/>
              </a:rPr>
              <a:t> </a:t>
            </a:r>
          </a:p>
          <a:p>
            <a:pPr marL="0" indent="0">
              <a:buNone/>
            </a:pPr>
            <a:r>
              <a:rPr lang="en-US" b="1" i="0" dirty="0">
                <a:solidFill>
                  <a:srgbClr val="000000"/>
                </a:solidFill>
                <a:effectLst/>
                <a:latin typeface="Times New Roman" panose="02020603050405020304" pitchFamily="18" charset="0"/>
              </a:rPr>
              <a:t>- Endoscopic diverticulectomy with stapler</a:t>
            </a:r>
            <a:r>
              <a:rPr lang="en-US" dirty="0">
                <a:solidFill>
                  <a:srgbClr val="000000"/>
                </a:solidFill>
                <a:latin typeface="Times New Roman" panose="02020603050405020304" pitchFamily="18" charset="0"/>
              </a:rPr>
              <a:t> </a:t>
            </a:r>
          </a:p>
          <a:p>
            <a:pPr marL="0" indent="0">
              <a:buNone/>
            </a:pPr>
            <a:r>
              <a:rPr lang="en-US" b="1" i="0" dirty="0">
                <a:solidFill>
                  <a:srgbClr val="000000"/>
                </a:solidFill>
                <a:effectLst/>
                <a:latin typeface="Times New Roman" panose="02020603050405020304" pitchFamily="18" charset="0"/>
              </a:rPr>
              <a:t>- Diverticulectomy with myotomy</a:t>
            </a:r>
            <a:endParaRPr lang="en-US" dirty="0"/>
          </a:p>
        </p:txBody>
      </p:sp>
    </p:spTree>
    <p:extLst>
      <p:ext uri="{BB962C8B-B14F-4D97-AF65-F5344CB8AC3E}">
        <p14:creationId xmlns:p14="http://schemas.microsoft.com/office/powerpoint/2010/main" val="2668789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Foreign body</a:t>
            </a:r>
          </a:p>
        </p:txBody>
      </p:sp>
      <p:sp>
        <p:nvSpPr>
          <p:cNvPr id="3" name="عنصر نائب للمحتوى 2"/>
          <p:cNvSpPr>
            <a:spLocks noGrp="1"/>
          </p:cNvSpPr>
          <p:nvPr>
            <p:ph idx="1"/>
          </p:nvPr>
        </p:nvSpPr>
        <p:spPr/>
        <p:txBody>
          <a:bodyPr>
            <a:normAutofit/>
          </a:bodyPr>
          <a:lstStyle/>
          <a:p>
            <a:r>
              <a:rPr lang="en-US" dirty="0"/>
              <a:t>All manner of foreign bodies have become arrested in the esophagus</a:t>
            </a:r>
          </a:p>
          <a:p>
            <a:r>
              <a:rPr lang="en-US" dirty="0"/>
              <a:t>Its cause </a:t>
            </a:r>
            <a:r>
              <a:rPr lang="en-US" dirty="0">
                <a:solidFill>
                  <a:srgbClr val="FF0000"/>
                </a:solidFill>
              </a:rPr>
              <a:t>sudden</a:t>
            </a:r>
            <a:r>
              <a:rPr lang="en-US" dirty="0"/>
              <a:t> onset dysphasia</a:t>
            </a:r>
          </a:p>
          <a:p>
            <a:r>
              <a:rPr lang="en-US" b="1" dirty="0">
                <a:solidFill>
                  <a:srgbClr val="FF0000"/>
                </a:solidFill>
              </a:rPr>
              <a:t>Button batteries </a:t>
            </a:r>
            <a:r>
              <a:rPr lang="en-US" b="1" dirty="0"/>
              <a:t>may be a </a:t>
            </a:r>
            <a:r>
              <a:rPr lang="en-US" b="1" dirty="0">
                <a:solidFill>
                  <a:srgbClr val="FF0000"/>
                </a:solidFill>
              </a:rPr>
              <a:t>troublesome</a:t>
            </a:r>
          </a:p>
          <a:p>
            <a:pPr>
              <a:buNone/>
            </a:pPr>
            <a:r>
              <a:rPr lang="en-US" dirty="0"/>
              <a:t>problem in </a:t>
            </a:r>
            <a:r>
              <a:rPr lang="en-US" dirty="0">
                <a:solidFill>
                  <a:srgbClr val="FF0000"/>
                </a:solidFill>
              </a:rPr>
              <a:t>children</a:t>
            </a:r>
            <a:r>
              <a:rPr lang="en-US" dirty="0"/>
              <a:t>. </a:t>
            </a:r>
          </a:p>
          <a:p>
            <a:r>
              <a:rPr lang="en-US" dirty="0"/>
              <a:t>The </a:t>
            </a:r>
            <a:r>
              <a:rPr lang="en-US" dirty="0">
                <a:solidFill>
                  <a:srgbClr val="FF0000"/>
                </a:solidFill>
              </a:rPr>
              <a:t>most</a:t>
            </a:r>
            <a:r>
              <a:rPr lang="en-US" dirty="0"/>
              <a:t> common is </a:t>
            </a:r>
            <a:r>
              <a:rPr lang="en-US" dirty="0">
                <a:solidFill>
                  <a:srgbClr val="FF0000"/>
                </a:solidFill>
              </a:rPr>
              <a:t>a food bolus</a:t>
            </a:r>
            <a:r>
              <a:rPr lang="en-US" dirty="0"/>
              <a:t>, which usually signifies </a:t>
            </a:r>
            <a:r>
              <a:rPr lang="en-US" dirty="0">
                <a:solidFill>
                  <a:srgbClr val="FF0000"/>
                </a:solidFill>
              </a:rPr>
              <a:t>UNDELYING DIEASE</a:t>
            </a:r>
          </a:p>
          <a:p>
            <a:r>
              <a:rPr lang="en-US" dirty="0"/>
              <a:t>It is usually possible to remove foreign bodies </a:t>
            </a:r>
            <a:r>
              <a:rPr lang="en-US" dirty="0">
                <a:solidFill>
                  <a:srgbClr val="FF0000"/>
                </a:solidFill>
              </a:rPr>
              <a:t>by flexible endoscopy</a:t>
            </a:r>
            <a:endParaRPr lang="en-US" dirty="0"/>
          </a:p>
          <a:p>
            <a:r>
              <a:rPr lang="en-US" dirty="0"/>
              <a:t>●●</a:t>
            </a:r>
            <a:r>
              <a:rPr lang="en-US" dirty="0">
                <a:solidFill>
                  <a:srgbClr val="FF0000"/>
                </a:solidFill>
              </a:rPr>
              <a:t> Beware </a:t>
            </a:r>
            <a:r>
              <a:rPr lang="en-US" dirty="0"/>
              <a:t>of button batteries in the esophagus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77CD-8EA7-F865-AC53-095C737FEF2A}"/>
              </a:ext>
            </a:extLst>
          </p:cNvPr>
          <p:cNvSpPr>
            <a:spLocks noGrp="1"/>
          </p:cNvSpPr>
          <p:nvPr>
            <p:ph type="title"/>
          </p:nvPr>
        </p:nvSpPr>
        <p:spPr/>
        <p:txBody>
          <a:bodyPr/>
          <a:lstStyle/>
          <a:p>
            <a:r>
              <a:rPr lang="en-US" dirty="0"/>
              <a:t>Swallowing phases</a:t>
            </a:r>
          </a:p>
        </p:txBody>
      </p:sp>
      <p:sp>
        <p:nvSpPr>
          <p:cNvPr id="3" name="Content Placeholder 2">
            <a:extLst>
              <a:ext uri="{FF2B5EF4-FFF2-40B4-BE49-F238E27FC236}">
                <a16:creationId xmlns:a16="http://schemas.microsoft.com/office/drawing/2014/main" id="{8C0CE09B-7E73-06E9-C02F-043698E64B3B}"/>
              </a:ext>
            </a:extLst>
          </p:cNvPr>
          <p:cNvSpPr>
            <a:spLocks noGrp="1"/>
          </p:cNvSpPr>
          <p:nvPr>
            <p:ph idx="1"/>
          </p:nvPr>
        </p:nvSpPr>
        <p:spPr/>
        <p:txBody>
          <a:bodyPr>
            <a:normAutofit/>
          </a:bodyPr>
          <a:lstStyle/>
          <a:p>
            <a:r>
              <a:rPr lang="en-US" sz="2400" dirty="0"/>
              <a:t>Oral phase: food moistens with saliva and chewed forming bolus , tongue push the food backward to the pharynx.</a:t>
            </a:r>
          </a:p>
          <a:p>
            <a:r>
              <a:rPr lang="en-US" sz="2400" dirty="0"/>
              <a:t>Pharyngeal phase: food bolus stimulate involuntary neuromuscular swallow reflex which leads to closure of the oral cavity and the nasopharynx by the tongue and soft palate respectively , </a:t>
            </a:r>
            <a:r>
              <a:rPr lang="en-US" b="1" dirty="0">
                <a:solidFill>
                  <a:srgbClr val="FF0000"/>
                </a:solidFill>
              </a:rPr>
              <a:t>epiglottis closes trachea preventing food from entering  the lungs.</a:t>
            </a:r>
          </a:p>
          <a:p>
            <a:r>
              <a:rPr lang="en-US" sz="2400" dirty="0"/>
              <a:t>Esophageal phase: food bolus propelled down the esophagus by peristalsis to reach stomach.  </a:t>
            </a:r>
          </a:p>
        </p:txBody>
      </p:sp>
    </p:spTree>
    <p:extLst>
      <p:ext uri="{BB962C8B-B14F-4D97-AF65-F5344CB8AC3E}">
        <p14:creationId xmlns:p14="http://schemas.microsoft.com/office/powerpoint/2010/main" val="3597527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فرعي 9"/>
          <p:cNvSpPr>
            <a:spLocks noGrp="1"/>
          </p:cNvSpPr>
          <p:nvPr>
            <p:ph type="subTitle" idx="1"/>
          </p:nvPr>
        </p:nvSpPr>
        <p:spPr>
          <a:xfrm>
            <a:off x="2057400" y="4267200"/>
            <a:ext cx="7239000" cy="2362200"/>
          </a:xfrm>
        </p:spPr>
        <p:txBody>
          <a:bodyPr>
            <a:normAutofit fontScale="85000" lnSpcReduction="20000"/>
          </a:bodyPr>
          <a:lstStyle/>
          <a:p>
            <a:pPr algn="l"/>
            <a:endParaRPr lang="en-US" dirty="0"/>
          </a:p>
          <a:p>
            <a:r>
              <a:rPr lang="en-US" dirty="0"/>
              <a:t>-</a:t>
            </a:r>
            <a:r>
              <a:rPr lang="en-US" dirty="0">
                <a:solidFill>
                  <a:srgbClr val="FF0000"/>
                </a:solidFill>
              </a:rPr>
              <a:t>Button batteries </a:t>
            </a:r>
            <a:r>
              <a:rPr lang="en-US" dirty="0"/>
              <a:t>can be a particular </a:t>
            </a:r>
            <a:r>
              <a:rPr lang="en-US" dirty="0">
                <a:solidFill>
                  <a:srgbClr val="FF0000"/>
                </a:solidFill>
              </a:rPr>
              <a:t>worry</a:t>
            </a:r>
          </a:p>
          <a:p>
            <a:r>
              <a:rPr lang="en-US" dirty="0"/>
              <a:t>because they are difficult to</a:t>
            </a:r>
            <a:r>
              <a:rPr lang="en-US" dirty="0">
                <a:solidFill>
                  <a:srgbClr val="FF0000"/>
                </a:solidFill>
              </a:rPr>
              <a:t> grasp</a:t>
            </a:r>
            <a:r>
              <a:rPr lang="en-US" dirty="0"/>
              <a:t>, and it is tempting to push</a:t>
            </a:r>
          </a:p>
          <a:p>
            <a:r>
              <a:rPr lang="en-US" dirty="0"/>
              <a:t>them on into the stomach. However, an </a:t>
            </a:r>
            <a:r>
              <a:rPr lang="en-US" dirty="0">
                <a:solidFill>
                  <a:srgbClr val="FF0000"/>
                </a:solidFill>
              </a:rPr>
              <a:t>exhausted battery</a:t>
            </a:r>
          </a:p>
          <a:p>
            <a:r>
              <a:rPr lang="en-US" dirty="0"/>
              <a:t>may rapidly corrode in the GI tract and is best extracted. A</a:t>
            </a:r>
          </a:p>
          <a:p>
            <a:r>
              <a:rPr lang="en-US" dirty="0" err="1">
                <a:solidFill>
                  <a:srgbClr val="FF0000"/>
                </a:solidFill>
              </a:rPr>
              <a:t>multiwire</a:t>
            </a:r>
            <a:r>
              <a:rPr lang="en-US" dirty="0">
                <a:solidFill>
                  <a:srgbClr val="FF0000"/>
                </a:solidFill>
              </a:rPr>
              <a:t> basket </a:t>
            </a:r>
            <a:r>
              <a:rPr lang="en-US" dirty="0"/>
              <a:t>of the type used for gallstone retrieval nearly</a:t>
            </a:r>
          </a:p>
          <a:p>
            <a:r>
              <a:rPr lang="en-US" dirty="0"/>
              <a:t>always works</a:t>
            </a:r>
          </a:p>
        </p:txBody>
      </p:sp>
      <p:pic>
        <p:nvPicPr>
          <p:cNvPr id="1026" name="Picture 2"/>
          <p:cNvPicPr>
            <a:picLocks noGrp="1" noChangeAspect="1" noChangeArrowheads="1"/>
          </p:cNvPicPr>
          <p:nvPr>
            <p:ph idx="4294967295"/>
          </p:nvPr>
        </p:nvPicPr>
        <p:blipFill>
          <a:blip r:embed="rId2"/>
          <a:srcRect/>
          <a:stretch>
            <a:fillRect/>
          </a:stretch>
        </p:blipFill>
        <p:spPr bwMode="auto">
          <a:xfrm>
            <a:off x="1524000" y="304800"/>
            <a:ext cx="7924800" cy="3048000"/>
          </a:xfrm>
          <a:prstGeom prst="rect">
            <a:avLst/>
          </a:prstGeom>
          <a:noFill/>
          <a:ln w="9525">
            <a:noFill/>
            <a:miter lim="800000"/>
            <a:headEnd/>
            <a:tailEnd/>
          </a:ln>
          <a:effectLst/>
        </p:spPr>
      </p:pic>
      <p:sp>
        <p:nvSpPr>
          <p:cNvPr id="4" name="مربع نص 3"/>
          <p:cNvSpPr txBox="1"/>
          <p:nvPr/>
        </p:nvSpPr>
        <p:spPr>
          <a:xfrm>
            <a:off x="3962400" y="3581401"/>
            <a:ext cx="4800600" cy="369332"/>
          </a:xfrm>
          <a:prstGeom prst="rect">
            <a:avLst/>
          </a:prstGeom>
          <a:noFill/>
        </p:spPr>
        <p:txBody>
          <a:bodyPr wrap="square" rtlCol="0">
            <a:spAutoFit/>
          </a:bodyPr>
          <a:lstStyle/>
          <a:p>
            <a:pPr defTabSz="914377"/>
            <a:r>
              <a:rPr lang="en-US" dirty="0">
                <a:solidFill>
                  <a:prstClr val="black"/>
                </a:solidFill>
                <a:latin typeface="Gill Sans MT"/>
              </a:rPr>
              <a:t>False teeth impacted in the esophagus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10652" y="304800"/>
            <a:ext cx="8419088" cy="1280890"/>
          </a:xfrm>
        </p:spPr>
        <p:txBody>
          <a:bodyPr>
            <a:normAutofit fontScale="90000"/>
          </a:bodyPr>
          <a:lstStyle/>
          <a:p>
            <a:r>
              <a:rPr lang="en-US" sz="5400" b="1" dirty="0"/>
              <a:t>Esophageal Cancer/ Symptoms</a:t>
            </a:r>
          </a:p>
        </p:txBody>
      </p:sp>
      <p:sp>
        <p:nvSpPr>
          <p:cNvPr id="3" name="عنصر نائب للمحتوى 2"/>
          <p:cNvSpPr>
            <a:spLocks noGrp="1"/>
          </p:cNvSpPr>
          <p:nvPr>
            <p:ph idx="1"/>
          </p:nvPr>
        </p:nvSpPr>
        <p:spPr>
          <a:xfrm>
            <a:off x="263951" y="1753386"/>
            <a:ext cx="11013649" cy="4949072"/>
          </a:xfrm>
        </p:spPr>
        <p:txBody>
          <a:bodyPr>
            <a:noAutofit/>
          </a:bodyPr>
          <a:lstStyle/>
          <a:p>
            <a:pPr algn="l" rtl="0"/>
            <a:r>
              <a:rPr lang="en-US" sz="1800" b="1" dirty="0"/>
              <a:t>Progressive dysphagia is most common</a:t>
            </a:r>
          </a:p>
          <a:p>
            <a:pPr algn="l" rtl="0"/>
            <a:r>
              <a:rPr lang="en-US" sz="1800" b="1" dirty="0"/>
              <a:t>Initially with meat, then soft foods and liquids</a:t>
            </a:r>
          </a:p>
          <a:p>
            <a:pPr algn="l" rtl="0"/>
            <a:r>
              <a:rPr lang="en-US" sz="1800" dirty="0"/>
              <a:t>Dysphagia present late only when more than 60% of the esophageal circumference is infiltrated with cancer. With tumors of the cardia, anorexia and weight loss usually precede the dysphagia</a:t>
            </a:r>
            <a:endParaRPr lang="en-US" sz="1800" b="1" dirty="0"/>
          </a:p>
          <a:p>
            <a:pPr algn="l" rtl="0"/>
            <a:r>
              <a:rPr lang="en-US" sz="1800" b="1" dirty="0"/>
              <a:t>- Pain develops late</a:t>
            </a:r>
          </a:p>
          <a:p>
            <a:pPr algn="l" rtl="0"/>
            <a:r>
              <a:rPr lang="en-US" sz="1800" b="1" dirty="0"/>
              <a:t>Substernal, epigastric, or back area Increases with swallowing</a:t>
            </a:r>
          </a:p>
          <a:p>
            <a:pPr algn="l" rtl="0"/>
            <a:r>
              <a:rPr lang="en-US" sz="1800" b="1" dirty="0"/>
              <a:t>asymptomatic</a:t>
            </a:r>
            <a:r>
              <a:rPr lang="en-US" sz="1800" dirty="0"/>
              <a:t> </a:t>
            </a:r>
          </a:p>
          <a:p>
            <a:pPr algn="l" rtl="0"/>
            <a:r>
              <a:rPr lang="en-US" sz="1800" b="1" dirty="0"/>
              <a:t>nonspecific upper GI symptoms </a:t>
            </a:r>
          </a:p>
          <a:p>
            <a:pPr algn="l" rtl="0"/>
            <a:r>
              <a:rPr lang="en-US" sz="1800" b="1" dirty="0"/>
              <a:t>stridor, tracheoesophageal fistula </a:t>
            </a:r>
            <a:r>
              <a:rPr lang="en-US" sz="1800" dirty="0"/>
              <a:t>and </a:t>
            </a:r>
            <a:r>
              <a:rPr lang="en-US" sz="1800" b="1" dirty="0"/>
              <a:t>coughing</a:t>
            </a:r>
            <a:r>
              <a:rPr lang="en-US" sz="1800" dirty="0"/>
              <a:t>, </a:t>
            </a:r>
            <a:r>
              <a:rPr lang="en-US" sz="1800" b="1" dirty="0"/>
              <a:t>choking</a:t>
            </a:r>
            <a:r>
              <a:rPr lang="en-US" sz="1800" dirty="0"/>
              <a:t>, and </a:t>
            </a:r>
            <a:r>
              <a:rPr lang="en-US" sz="1800" b="1" dirty="0"/>
              <a:t>aspiration pneumonia</a:t>
            </a:r>
            <a:r>
              <a:rPr lang="en-US" sz="1800" dirty="0"/>
              <a:t> :Extension of the primary tumor into the tracheobronchial tree </a:t>
            </a:r>
          </a:p>
          <a:p>
            <a:pPr algn="l" rtl="0"/>
            <a:r>
              <a:rPr lang="en-US" sz="1800" b="1" dirty="0"/>
              <a:t>severe bleeding :  </a:t>
            </a:r>
            <a:r>
              <a:rPr lang="en-US" sz="1800" dirty="0"/>
              <a:t>from the primary tumor or from erosion into the aorta or pulmonary vessels occurs</a:t>
            </a:r>
          </a:p>
          <a:p>
            <a:pPr algn="l" rtl="0"/>
            <a:r>
              <a:rPr lang="en-US" sz="1800" dirty="0"/>
              <a:t>Vocal cord paralysis </a:t>
            </a:r>
            <a:endParaRPr lang="ar-SA" sz="1800" dirty="0"/>
          </a:p>
          <a:p>
            <a:pPr algn="l" rtl="0"/>
            <a:endParaRPr lang="en-US" sz="1800" dirty="0"/>
          </a:p>
        </p:txBody>
      </p:sp>
    </p:spTree>
    <p:extLst>
      <p:ext uri="{BB962C8B-B14F-4D97-AF65-F5344CB8AC3E}">
        <p14:creationId xmlns:p14="http://schemas.microsoft.com/office/powerpoint/2010/main" val="3888170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312" y="263797"/>
            <a:ext cx="8911687" cy="1280890"/>
          </a:xfrm>
        </p:spPr>
        <p:txBody>
          <a:bodyPr>
            <a:normAutofit/>
          </a:bodyPr>
          <a:lstStyle/>
          <a:p>
            <a:r>
              <a:rPr lang="en-US" sz="4800" b="1" dirty="0"/>
              <a:t>DIAGNOSTIC TESTING &amp; findings</a:t>
            </a:r>
          </a:p>
        </p:txBody>
      </p:sp>
      <p:sp>
        <p:nvSpPr>
          <p:cNvPr id="3" name="عنصر نائب للمحتوى 2"/>
          <p:cNvSpPr>
            <a:spLocks noGrp="1"/>
          </p:cNvSpPr>
          <p:nvPr>
            <p:ph idx="1"/>
          </p:nvPr>
        </p:nvSpPr>
        <p:spPr>
          <a:xfrm>
            <a:off x="771933" y="1901151"/>
            <a:ext cx="8915400" cy="4329723"/>
          </a:xfrm>
        </p:spPr>
        <p:txBody>
          <a:bodyPr>
            <a:normAutofit/>
          </a:bodyPr>
          <a:lstStyle/>
          <a:p>
            <a:pPr algn="l" rtl="0"/>
            <a:r>
              <a:rPr lang="en-US" sz="2800" dirty="0">
                <a:solidFill>
                  <a:schemeClr val="tx1">
                    <a:lumMod val="85000"/>
                    <a:lumOff val="15000"/>
                  </a:schemeClr>
                </a:solidFill>
                <a:latin typeface="Cambria" panose="02040503050406030204" pitchFamily="18" charset="0"/>
                <a:ea typeface="Cambria" panose="02040503050406030204" pitchFamily="18" charset="0"/>
              </a:rPr>
              <a:t> we should start with barium swallow for </a:t>
            </a:r>
            <a:r>
              <a:rPr lang="en-US" sz="2800" dirty="0" err="1">
                <a:solidFill>
                  <a:schemeClr val="tx1">
                    <a:lumMod val="85000"/>
                    <a:lumOff val="15000"/>
                  </a:schemeClr>
                </a:solidFill>
                <a:latin typeface="Cambria" panose="02040503050406030204" pitchFamily="18" charset="0"/>
                <a:ea typeface="Cambria" panose="02040503050406030204" pitchFamily="18" charset="0"/>
              </a:rPr>
              <a:t>prescence</a:t>
            </a:r>
            <a:r>
              <a:rPr lang="en-US" sz="2800" dirty="0">
                <a:solidFill>
                  <a:schemeClr val="tx1">
                    <a:lumMod val="85000"/>
                    <a:lumOff val="15000"/>
                  </a:schemeClr>
                </a:solidFill>
                <a:latin typeface="Cambria" panose="02040503050406030204" pitchFamily="18" charset="0"/>
                <a:ea typeface="Cambria" panose="02040503050406030204" pitchFamily="18" charset="0"/>
              </a:rPr>
              <a:t> then followed by endoscope for diagnosis.</a:t>
            </a:r>
          </a:p>
          <a:p>
            <a:pPr algn="l" rtl="0"/>
            <a:r>
              <a:rPr lang="en-US" sz="2800" dirty="0">
                <a:solidFill>
                  <a:schemeClr val="tx1">
                    <a:lumMod val="85000"/>
                    <a:lumOff val="15000"/>
                  </a:schemeClr>
                </a:solidFill>
                <a:latin typeface="Cambria" panose="02040503050406030204" pitchFamily="18" charset="0"/>
                <a:ea typeface="Cambria" panose="02040503050406030204" pitchFamily="18" charset="0"/>
              </a:rPr>
              <a:t> Findings:</a:t>
            </a:r>
          </a:p>
          <a:p>
            <a:pPr algn="l" rtl="0"/>
            <a:r>
              <a:rPr lang="en-US" sz="2800" dirty="0">
                <a:solidFill>
                  <a:schemeClr val="tx1">
                    <a:lumMod val="85000"/>
                    <a:lumOff val="15000"/>
                  </a:schemeClr>
                </a:solidFill>
                <a:latin typeface="Cambria" panose="02040503050406030204" pitchFamily="18" charset="0"/>
                <a:ea typeface="Cambria" panose="02040503050406030204" pitchFamily="18" charset="0"/>
              </a:rPr>
              <a:t>Early esophageal cancers appear endoscopically as superficial plaques, nodules, or ulcerations .</a:t>
            </a:r>
          </a:p>
          <a:p>
            <a:pPr algn="l" rtl="0"/>
            <a:r>
              <a:rPr lang="en-US" sz="2800" dirty="0">
                <a:solidFill>
                  <a:schemeClr val="tx1">
                    <a:lumMod val="85000"/>
                    <a:lumOff val="15000"/>
                  </a:schemeClr>
                </a:solidFill>
                <a:latin typeface="Cambria" panose="02040503050406030204" pitchFamily="18" charset="0"/>
                <a:ea typeface="Cambria" panose="02040503050406030204" pitchFamily="18" charset="0"/>
              </a:rPr>
              <a:t> Advanced lesions appear as strictures , ulcerated masses , circumferential masses , or large ulcerations</a:t>
            </a:r>
          </a:p>
          <a:p>
            <a:pPr algn="l" rtl="0">
              <a:buNone/>
            </a:pPr>
            <a:br>
              <a:rPr lang="en-US" dirty="0"/>
            </a:br>
            <a:endParaRPr lang="en-US" dirty="0"/>
          </a:p>
          <a:p>
            <a:endParaRPr lang="ar-SA" dirty="0"/>
          </a:p>
          <a:p>
            <a:endParaRPr lang="en-US" dirty="0"/>
          </a:p>
        </p:txBody>
      </p:sp>
    </p:spTree>
    <p:extLst>
      <p:ext uri="{BB962C8B-B14F-4D97-AF65-F5344CB8AC3E}">
        <p14:creationId xmlns:p14="http://schemas.microsoft.com/office/powerpoint/2010/main" val="2982305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tretch>
            <a:fillRect/>
          </a:stretch>
        </p:blipFill>
        <p:spPr bwMode="auto">
          <a:xfrm>
            <a:off x="7397015" y="1434897"/>
            <a:ext cx="1757532" cy="435133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658879" y="1133429"/>
            <a:ext cx="2384914" cy="509563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9323043" y="1023748"/>
            <a:ext cx="2594707" cy="5173636"/>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937AC9BA-C15F-4B48-93F2-BBB5376E817D}"/>
              </a:ext>
            </a:extLst>
          </p:cNvPr>
          <p:cNvSpPr txBox="1"/>
          <p:nvPr/>
        </p:nvSpPr>
        <p:spPr>
          <a:xfrm>
            <a:off x="2745154" y="334107"/>
            <a:ext cx="7516446" cy="830997"/>
          </a:xfrm>
          <a:prstGeom prst="rect">
            <a:avLst/>
          </a:prstGeom>
          <a:noFill/>
        </p:spPr>
        <p:txBody>
          <a:bodyPr wrap="square">
            <a:spAutoFit/>
          </a:bodyPr>
          <a:lstStyle/>
          <a:p>
            <a:r>
              <a:rPr kumimoji="0" lang="en-US" sz="4800" b="1" i="0" u="none" strike="noStrike" kern="1200" cap="none" spc="0" normalizeH="0" baseline="0" noProof="0" dirty="0">
                <a:ln>
                  <a:noFill/>
                </a:ln>
                <a:solidFill>
                  <a:srgbClr val="2E5369"/>
                </a:solidFill>
                <a:effectLst/>
                <a:uLnTx/>
                <a:uFillTx/>
                <a:latin typeface="Century Gothic" panose="020B0502020202020204"/>
                <a:ea typeface="+mj-ea"/>
                <a:cs typeface="+mj-cs"/>
              </a:rPr>
              <a:t>DIAGNOSTIC TESTING </a:t>
            </a:r>
            <a:endParaRPr lang="en-US" dirty="0"/>
          </a:p>
        </p:txBody>
      </p:sp>
      <p:pic>
        <p:nvPicPr>
          <p:cNvPr id="6" name="Picture 3"/>
          <p:cNvPicPr>
            <a:picLocks noChangeAspect="1" noChangeArrowheads="1"/>
          </p:cNvPicPr>
          <p:nvPr/>
        </p:nvPicPr>
        <p:blipFill>
          <a:blip r:embed="rId5"/>
          <a:srcRect/>
          <a:stretch>
            <a:fillRect/>
          </a:stretch>
        </p:blipFill>
        <p:spPr bwMode="auto">
          <a:xfrm>
            <a:off x="525762" y="1023748"/>
            <a:ext cx="2771620" cy="2735916"/>
          </a:xfrm>
          <a:prstGeom prst="rect">
            <a:avLst/>
          </a:prstGeom>
          <a:noFill/>
          <a:ln w="9525">
            <a:noFill/>
            <a:miter lim="800000"/>
            <a:headEnd/>
            <a:tailEnd/>
          </a:ln>
          <a:effectLst/>
        </p:spPr>
      </p:pic>
      <p:pic>
        <p:nvPicPr>
          <p:cNvPr id="8" name="Picture 2"/>
          <p:cNvPicPr>
            <a:picLocks noChangeAspect="1" noChangeArrowheads="1"/>
          </p:cNvPicPr>
          <p:nvPr/>
        </p:nvPicPr>
        <p:blipFill>
          <a:blip r:embed="rId6"/>
          <a:stretch>
            <a:fillRect/>
          </a:stretch>
        </p:blipFill>
        <p:spPr bwMode="auto">
          <a:xfrm>
            <a:off x="525762" y="3888508"/>
            <a:ext cx="3008946" cy="2756887"/>
          </a:xfrm>
          <a:prstGeom prst="rect">
            <a:avLst/>
          </a:prstGeom>
          <a:noFill/>
          <a:ln w="9525">
            <a:noFill/>
            <a:miter lim="800000"/>
            <a:headEnd/>
            <a:tailEnd/>
          </a:ln>
          <a:effectLst/>
        </p:spPr>
      </p:pic>
    </p:spTree>
    <p:extLst>
      <p:ext uri="{BB962C8B-B14F-4D97-AF65-F5344CB8AC3E}">
        <p14:creationId xmlns:p14="http://schemas.microsoft.com/office/powerpoint/2010/main" val="755860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02156" y="561587"/>
            <a:ext cx="8911687" cy="1280890"/>
          </a:xfrm>
        </p:spPr>
        <p:txBody>
          <a:bodyPr>
            <a:normAutofit/>
          </a:bodyPr>
          <a:lstStyle/>
          <a:p>
            <a:r>
              <a:rPr lang="en-US" sz="5400" b="1" dirty="0">
                <a:solidFill>
                  <a:schemeClr val="tx2"/>
                </a:solidFill>
              </a:rPr>
              <a:t>Staging </a:t>
            </a:r>
          </a:p>
        </p:txBody>
      </p:sp>
      <p:sp>
        <p:nvSpPr>
          <p:cNvPr id="3" name="عنصر نائب للمحتوى 2"/>
          <p:cNvSpPr>
            <a:spLocks noGrp="1"/>
          </p:cNvSpPr>
          <p:nvPr>
            <p:ph idx="1"/>
          </p:nvPr>
        </p:nvSpPr>
        <p:spPr>
          <a:xfrm>
            <a:off x="2399323" y="2117969"/>
            <a:ext cx="9105289" cy="4564185"/>
          </a:xfrm>
        </p:spPr>
        <p:txBody>
          <a:bodyPr>
            <a:normAutofit/>
          </a:bodyPr>
          <a:lstStyle/>
          <a:p>
            <a:pPr algn="l" rtl="0"/>
            <a:r>
              <a:rPr lang="en-US" sz="2400" b="1" dirty="0">
                <a:solidFill>
                  <a:schemeClr val="tx1">
                    <a:lumMod val="85000"/>
                    <a:lumOff val="15000"/>
                  </a:schemeClr>
                </a:solidFill>
              </a:rPr>
              <a:t>Computed tomographic (CT) </a:t>
            </a:r>
          </a:p>
          <a:p>
            <a:pPr algn="l" rtl="0"/>
            <a:r>
              <a:rPr lang="en-US" sz="2400" b="1" dirty="0">
                <a:solidFill>
                  <a:schemeClr val="tx1">
                    <a:lumMod val="85000"/>
                    <a:lumOff val="15000"/>
                  </a:schemeClr>
                </a:solidFill>
              </a:rPr>
              <a:t>positron emission tomography (PET)</a:t>
            </a:r>
          </a:p>
          <a:p>
            <a:pPr algn="l" rtl="0"/>
            <a:r>
              <a:rPr lang="en-US" sz="2400" b="1" dirty="0">
                <a:solidFill>
                  <a:schemeClr val="tx1">
                    <a:lumMod val="85000"/>
                    <a:lumOff val="15000"/>
                  </a:schemeClr>
                </a:solidFill>
              </a:rPr>
              <a:t>Endoscopic ultrasonography </a:t>
            </a:r>
          </a:p>
          <a:p>
            <a:pPr algn="l" rtl="0"/>
            <a:r>
              <a:rPr lang="en-US" sz="2400" b="1" dirty="0">
                <a:solidFill>
                  <a:schemeClr val="tx1">
                    <a:lumMod val="85000"/>
                    <a:lumOff val="15000"/>
                  </a:schemeClr>
                </a:solidFill>
              </a:rPr>
              <a:t>Laparoscopy and thoracoscopy</a:t>
            </a:r>
            <a:endParaRPr lang="en-US" dirty="0"/>
          </a:p>
        </p:txBody>
      </p:sp>
    </p:spTree>
    <p:extLst>
      <p:ext uri="{BB962C8B-B14F-4D97-AF65-F5344CB8AC3E}">
        <p14:creationId xmlns:p14="http://schemas.microsoft.com/office/powerpoint/2010/main" val="1717348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52064" y="624110"/>
            <a:ext cx="8911687" cy="1280890"/>
          </a:xfrm>
        </p:spPr>
        <p:txBody>
          <a:bodyPr>
            <a:normAutofit/>
          </a:bodyPr>
          <a:lstStyle/>
          <a:p>
            <a:r>
              <a:rPr lang="en-US" sz="6000" b="1" dirty="0"/>
              <a:t>Treatment </a:t>
            </a:r>
          </a:p>
        </p:txBody>
      </p:sp>
      <p:sp>
        <p:nvSpPr>
          <p:cNvPr id="3" name="عنصر نائب للمحتوى 2"/>
          <p:cNvSpPr>
            <a:spLocks noGrp="1"/>
          </p:cNvSpPr>
          <p:nvPr>
            <p:ph idx="1"/>
          </p:nvPr>
        </p:nvSpPr>
        <p:spPr>
          <a:xfrm>
            <a:off x="964417" y="2268073"/>
            <a:ext cx="8915400" cy="3777622"/>
          </a:xfrm>
        </p:spPr>
        <p:txBody>
          <a:bodyPr>
            <a:normAutofit lnSpcReduction="10000"/>
          </a:bodyPr>
          <a:lstStyle/>
          <a:p>
            <a:pPr marL="0" indent="0" algn="l" rtl="0">
              <a:buNone/>
            </a:pPr>
            <a:r>
              <a:rPr lang="en-US" sz="2000" dirty="0">
                <a:latin typeface="Cambria" panose="02040503050406030204" pitchFamily="18" charset="0"/>
                <a:ea typeface="Cambria" panose="02040503050406030204" pitchFamily="18" charset="0"/>
              </a:rPr>
              <a:t>*Therapy of esophageal cancer is dictated by the stage of the cancer at the time of diagnosis and (age, health, tumor location and extent):</a:t>
            </a:r>
          </a:p>
          <a:p>
            <a:pPr algn="l" rtl="0"/>
            <a:r>
              <a:rPr lang="en-US" sz="2000" dirty="0">
                <a:latin typeface="Cambria" panose="02040503050406030204" pitchFamily="18" charset="0"/>
                <a:ea typeface="Cambria" panose="02040503050406030204" pitchFamily="18" charset="0"/>
              </a:rPr>
              <a:t>Stage I: resection of the tumor with adjacent lymph nodes. </a:t>
            </a:r>
          </a:p>
          <a:p>
            <a:pPr algn="l" rtl="0"/>
            <a:r>
              <a:rPr lang="en-US" sz="2000" dirty="0">
                <a:latin typeface="Cambria" panose="02040503050406030204" pitchFamily="18" charset="0"/>
                <a:ea typeface="Cambria" panose="02040503050406030204" pitchFamily="18" charset="0"/>
              </a:rPr>
              <a:t>Stage II&amp;III: resection with adjuvant/ neoadjuvant chemotherapy.</a:t>
            </a:r>
          </a:p>
          <a:p>
            <a:pPr algn="l" rtl="0"/>
            <a:r>
              <a:rPr lang="en-US" sz="2000" dirty="0">
                <a:latin typeface="Cambria" panose="02040503050406030204" pitchFamily="18" charset="0"/>
                <a:ea typeface="Cambria" panose="02040503050406030204" pitchFamily="18" charset="0"/>
              </a:rPr>
              <a:t> Stage IV: palliative therapy, for dysphagia(endoscopic placement of an expandable stent)</a:t>
            </a:r>
          </a:p>
          <a:p>
            <a:pPr marL="0" indent="0" algn="l" rtl="0">
              <a:buNone/>
            </a:pPr>
            <a:r>
              <a:rPr lang="en-US" dirty="0"/>
              <a:t>*Surgery must be done with thoracoscope(VATS) or thoracotomy. </a:t>
            </a:r>
          </a:p>
          <a:p>
            <a:pPr marL="0" indent="0" algn="l" rtl="0">
              <a:buNone/>
            </a:pPr>
            <a:r>
              <a:rPr lang="en-US" dirty="0"/>
              <a:t>*It’s preferred by surgeons to do trans hiatal esophagectomy for all tumor locations</a:t>
            </a:r>
          </a:p>
        </p:txBody>
      </p:sp>
    </p:spTree>
    <p:extLst>
      <p:ext uri="{BB962C8B-B14F-4D97-AF65-F5344CB8AC3E}">
        <p14:creationId xmlns:p14="http://schemas.microsoft.com/office/powerpoint/2010/main" val="74141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180B367-E68C-A7B0-A056-0516E08F80DD}"/>
              </a:ext>
            </a:extLst>
          </p:cNvPr>
          <p:cNvPicPr>
            <a:picLocks noGrp="1" noChangeAspect="1"/>
          </p:cNvPicPr>
          <p:nvPr>
            <p:ph type="pic" idx="1"/>
          </p:nvPr>
        </p:nvPicPr>
        <p:blipFill>
          <a:blip r:embed="rId2"/>
          <a:srcRect l="29871" r="29871"/>
          <a:stretch>
            <a:fillRect/>
          </a:stretch>
        </p:blipFill>
        <p:spPr>
          <a:xfrm>
            <a:off x="6850452" y="914400"/>
            <a:ext cx="4867935" cy="4572000"/>
          </a:xfrm>
        </p:spPr>
      </p:pic>
      <p:sp>
        <p:nvSpPr>
          <p:cNvPr id="6" name="Text Placeholder 5">
            <a:extLst>
              <a:ext uri="{FF2B5EF4-FFF2-40B4-BE49-F238E27FC236}">
                <a16:creationId xmlns:a16="http://schemas.microsoft.com/office/drawing/2014/main" id="{37526C36-E435-75C3-54CD-37428643FF29}"/>
              </a:ext>
            </a:extLst>
          </p:cNvPr>
          <p:cNvSpPr>
            <a:spLocks noGrp="1"/>
          </p:cNvSpPr>
          <p:nvPr>
            <p:ph type="body" sz="half" idx="2"/>
          </p:nvPr>
        </p:nvSpPr>
        <p:spPr>
          <a:xfrm>
            <a:off x="235633" y="2152356"/>
            <a:ext cx="6164653" cy="2999935"/>
          </a:xfrm>
        </p:spPr>
        <p:txBody>
          <a:bodyPr/>
          <a:lstStyle/>
          <a:p>
            <a:pPr marL="0" marR="0" lvl="0" indent="0" algn="l" defTabSz="914400" rtl="0" eaLnBrk="1" fontAlgn="auto" latinLnBrk="0" hangingPunct="1">
              <a:lnSpc>
                <a:spcPct val="100000"/>
              </a:lnSpc>
              <a:spcBef>
                <a:spcPts val="0"/>
              </a:spcBef>
              <a:spcAft>
                <a:spcPts val="1000"/>
              </a:spcAft>
              <a:buClr>
                <a:prstClr val="white"/>
              </a:buClr>
              <a:buSzPct val="100000"/>
              <a:buFont typeface="Arial"/>
              <a:buNone/>
              <a:tabLst/>
              <a:defRPr/>
            </a:pPr>
            <a:r>
              <a:rPr kumimoji="0" lang="en-US" sz="2400" b="1" i="0" u="none" strike="noStrike" kern="1200" cap="none" spc="0" normalizeH="0" baseline="0" noProof="0" dirty="0">
                <a:ln>
                  <a:noFill/>
                </a:ln>
                <a:effectLst/>
                <a:uLnTx/>
                <a:uFillTx/>
                <a:latin typeface="Helvetica Neue"/>
                <a:ea typeface="+mn-ea"/>
                <a:cs typeface="Andalus" panose="02020603050405020304" pitchFamily="18" charset="-78"/>
              </a:rPr>
              <a:t>Dysphagia</a:t>
            </a:r>
            <a:r>
              <a:rPr kumimoji="0" lang="en-US" sz="2400" b="0" i="0" u="none" strike="noStrike" kern="1200" cap="none" spc="0" normalizeH="0" baseline="0" noProof="0" dirty="0">
                <a:ln>
                  <a:noFill/>
                </a:ln>
                <a:effectLst/>
                <a:uLnTx/>
                <a:uFillTx/>
                <a:latin typeface="Helvetica Neue"/>
                <a:ea typeface="+mn-ea"/>
                <a:cs typeface="Andalus" panose="02020603050405020304" pitchFamily="18" charset="-78"/>
              </a:rPr>
              <a:t>: sensation of difficulty or abnormality of swallowing or transferring food from the mouth to the stomach.</a:t>
            </a:r>
            <a:r>
              <a:rPr kumimoji="0" lang="en-US" sz="2400" b="0" i="0" u="none" strike="noStrike" kern="1200" cap="none" spc="0" normalizeH="0" baseline="0" noProof="0" dirty="0">
                <a:ln>
                  <a:noFill/>
                </a:ln>
                <a:effectLst/>
                <a:uLnTx/>
                <a:uFillTx/>
                <a:latin typeface="Calibri" panose="020F0502020204030204"/>
                <a:ea typeface="+mn-ea"/>
                <a:cs typeface="+mn-cs"/>
              </a:rPr>
              <a:t> </a:t>
            </a:r>
          </a:p>
          <a:p>
            <a:endParaRPr lang="en-US" dirty="0"/>
          </a:p>
          <a:p>
            <a:endParaRPr lang="en-US" dirty="0"/>
          </a:p>
          <a:p>
            <a:r>
              <a:rPr lang="en-US" sz="2400" b="1" dirty="0"/>
              <a:t>Odynophagia</a:t>
            </a:r>
            <a:r>
              <a:rPr lang="en-US" dirty="0"/>
              <a:t>: </a:t>
            </a:r>
            <a:r>
              <a:rPr lang="en-US" sz="2400" dirty="0"/>
              <a:t>pain during swallowing </a:t>
            </a:r>
          </a:p>
        </p:txBody>
      </p:sp>
    </p:spTree>
    <p:extLst>
      <p:ext uri="{BB962C8B-B14F-4D97-AF65-F5344CB8AC3E}">
        <p14:creationId xmlns:p14="http://schemas.microsoft.com/office/powerpoint/2010/main" val="248842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BAE010-DEE3-BB5C-BAE9-2255553AE637}"/>
              </a:ext>
            </a:extLst>
          </p:cNvPr>
          <p:cNvSpPr>
            <a:spLocks noGrp="1"/>
          </p:cNvSpPr>
          <p:nvPr>
            <p:ph type="title"/>
          </p:nvPr>
        </p:nvSpPr>
        <p:spPr>
          <a:xfrm>
            <a:off x="685801" y="533400"/>
            <a:ext cx="10820400" cy="1177092"/>
          </a:xfrm>
        </p:spPr>
        <p:txBody>
          <a:bodyPr anchor="b">
            <a:normAutofit/>
          </a:bodyPr>
          <a:lstStyle/>
          <a:p>
            <a:pPr algn="ctr"/>
            <a:r>
              <a:rPr lang="en-US" sz="4800" dirty="0"/>
              <a:t>Types of dysphagia</a:t>
            </a:r>
          </a:p>
        </p:txBody>
      </p:sp>
      <p:sp>
        <p:nvSpPr>
          <p:cNvPr id="8" name="Content Placeholder 7">
            <a:extLst>
              <a:ext uri="{FF2B5EF4-FFF2-40B4-BE49-F238E27FC236}">
                <a16:creationId xmlns:a16="http://schemas.microsoft.com/office/drawing/2014/main" id="{B488A923-2526-99B0-B7DC-777A58867880}"/>
              </a:ext>
            </a:extLst>
          </p:cNvPr>
          <p:cNvSpPr>
            <a:spLocks noGrp="1"/>
          </p:cNvSpPr>
          <p:nvPr>
            <p:ph idx="1"/>
          </p:nvPr>
        </p:nvSpPr>
        <p:spPr>
          <a:xfrm>
            <a:off x="685801" y="2243892"/>
            <a:ext cx="10820400" cy="3547308"/>
          </a:xfrm>
        </p:spPr>
        <p:txBody>
          <a:bodyPr anchor="t">
            <a:normAutofit/>
          </a:bodyPr>
          <a:lstStyle/>
          <a:p>
            <a:r>
              <a:rPr lang="en-GB" sz="3600" b="1" dirty="0">
                <a:effectLst>
                  <a:outerShdw blurRad="38100" dist="38100" dir="2700000" algn="tl">
                    <a:srgbClr val="000000">
                      <a:alpha val="43137"/>
                    </a:srgbClr>
                  </a:outerShdw>
                </a:effectLst>
              </a:rPr>
              <a:t>Oropharyngeal</a:t>
            </a:r>
            <a:r>
              <a:rPr lang="en-GB" sz="3600" dirty="0">
                <a:effectLst>
                  <a:outerShdw blurRad="38100" dist="38100" dir="2700000" algn="tl">
                    <a:srgbClr val="000000">
                      <a:alpha val="43137"/>
                    </a:srgbClr>
                  </a:outerShdw>
                </a:effectLst>
              </a:rPr>
              <a:t> dysphagia.</a:t>
            </a:r>
          </a:p>
          <a:p>
            <a:pPr marL="0" indent="0">
              <a:buNone/>
            </a:pPr>
            <a:endParaRPr lang="ar-JO" sz="3600" dirty="0"/>
          </a:p>
          <a:p>
            <a:r>
              <a:rPr lang="en-US" sz="3600" b="1" dirty="0">
                <a:effectLst>
                  <a:outerShdw blurRad="38100" dist="38100" dir="2700000" algn="tl">
                    <a:srgbClr val="000000">
                      <a:alpha val="43137"/>
                    </a:srgbClr>
                  </a:outerShdw>
                </a:effectLst>
              </a:rPr>
              <a:t>Esophageal</a:t>
            </a:r>
            <a:r>
              <a:rPr lang="en-US" sz="3600" dirty="0">
                <a:effectLst>
                  <a:outerShdw blurRad="38100" dist="38100" dir="2700000" algn="tl">
                    <a:srgbClr val="000000">
                      <a:alpha val="43137"/>
                    </a:srgbClr>
                  </a:outerShdw>
                </a:effectLst>
              </a:rPr>
              <a:t> dysphagia.</a:t>
            </a:r>
            <a:endParaRPr lang="ar-JO" sz="3600" dirty="0"/>
          </a:p>
          <a:p>
            <a:endParaRPr lang="en-US" sz="2000" dirty="0"/>
          </a:p>
        </p:txBody>
      </p:sp>
    </p:spTree>
    <p:extLst>
      <p:ext uri="{BB962C8B-B14F-4D97-AF65-F5344CB8AC3E}">
        <p14:creationId xmlns:p14="http://schemas.microsoft.com/office/powerpoint/2010/main" val="24322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B5BB-3D4D-5B3D-8D42-B1AB8918D33C}"/>
              </a:ext>
            </a:extLst>
          </p:cNvPr>
          <p:cNvSpPr>
            <a:spLocks noGrp="1"/>
          </p:cNvSpPr>
          <p:nvPr>
            <p:ph type="title"/>
          </p:nvPr>
        </p:nvSpPr>
        <p:spPr>
          <a:xfrm>
            <a:off x="123094" y="0"/>
            <a:ext cx="10131425" cy="1456267"/>
          </a:xfrm>
        </p:spPr>
        <p:txBody>
          <a:bodyPr>
            <a:normAutofit/>
          </a:bodyPr>
          <a:lstStyle/>
          <a:p>
            <a:r>
              <a:rPr lang="en-US" b="1" dirty="0"/>
              <a:t>Oropharyngeal dysphagia  </a:t>
            </a:r>
          </a:p>
        </p:txBody>
      </p:sp>
      <p:sp>
        <p:nvSpPr>
          <p:cNvPr id="3" name="Content Placeholder 2">
            <a:extLst>
              <a:ext uri="{FF2B5EF4-FFF2-40B4-BE49-F238E27FC236}">
                <a16:creationId xmlns:a16="http://schemas.microsoft.com/office/drawing/2014/main" id="{C2DFC149-F63D-EE0C-A481-BD278B90F488}"/>
              </a:ext>
            </a:extLst>
          </p:cNvPr>
          <p:cNvSpPr>
            <a:spLocks noGrp="1"/>
          </p:cNvSpPr>
          <p:nvPr>
            <p:ph idx="1"/>
          </p:nvPr>
        </p:nvSpPr>
        <p:spPr>
          <a:xfrm>
            <a:off x="379827" y="1266092"/>
            <a:ext cx="10521805" cy="5591907"/>
          </a:xfrm>
        </p:spPr>
        <p:txBody>
          <a:bodyPr>
            <a:normAutofit lnSpcReduction="10000"/>
          </a:bodyPr>
          <a:lstStyle/>
          <a:p>
            <a:pPr marL="0" indent="0">
              <a:buNone/>
            </a:pPr>
            <a:r>
              <a:rPr lang="en-US" sz="2400" b="1" dirty="0"/>
              <a:t>A . Neuromuscular disorders :</a:t>
            </a:r>
          </a:p>
          <a:p>
            <a:pPr marL="285750" indent="-285750">
              <a:buFont typeface="Arial" panose="020B0604020202020204" pitchFamily="34" charset="0"/>
              <a:buChar char="•"/>
            </a:pPr>
            <a:r>
              <a:rPr lang="en-US" sz="2400" dirty="0"/>
              <a:t>CVA</a:t>
            </a:r>
          </a:p>
          <a:p>
            <a:pPr marL="285750" indent="-285750">
              <a:buFont typeface="Arial" panose="020B0604020202020204" pitchFamily="34" charset="0"/>
              <a:buChar char="•"/>
            </a:pPr>
            <a:r>
              <a:rPr lang="en-US" sz="2400" dirty="0"/>
              <a:t>MI</a:t>
            </a:r>
          </a:p>
          <a:p>
            <a:pPr marL="285750" indent="-285750">
              <a:buFont typeface="Arial" panose="020B0604020202020204" pitchFamily="34" charset="0"/>
              <a:buChar char="•"/>
            </a:pPr>
            <a:r>
              <a:rPr lang="en-US" sz="2400" dirty="0"/>
              <a:t>Myasthenia gravis</a:t>
            </a:r>
          </a:p>
          <a:p>
            <a:pPr marL="285750" indent="-285750">
              <a:buFont typeface="Arial" panose="020B0604020202020204" pitchFamily="34" charset="0"/>
              <a:buChar char="•"/>
            </a:pPr>
            <a:r>
              <a:rPr lang="en-US" sz="2400" dirty="0"/>
              <a:t>Poliomyelitis </a:t>
            </a:r>
          </a:p>
          <a:p>
            <a:pPr marL="285750" indent="-285750">
              <a:buFont typeface="Arial" panose="020B0604020202020204" pitchFamily="34" charset="0"/>
              <a:buChar char="•"/>
            </a:pPr>
            <a:r>
              <a:rPr lang="en-US" sz="2400" dirty="0"/>
              <a:t>Primary myositis </a:t>
            </a:r>
          </a:p>
          <a:p>
            <a:pPr marL="285750" indent="-285750">
              <a:buFont typeface="Arial" panose="020B0604020202020204" pitchFamily="34" charset="0"/>
              <a:buChar char="•"/>
            </a:pPr>
            <a:r>
              <a:rPr lang="en-US" sz="2400" dirty="0" err="1"/>
              <a:t>Oculopharengeal</a:t>
            </a:r>
            <a:r>
              <a:rPr lang="en-US" sz="2400" dirty="0"/>
              <a:t> muscular dystrophy</a:t>
            </a:r>
            <a:endParaRPr lang="ar-JO" sz="2400" dirty="0"/>
          </a:p>
          <a:p>
            <a:pPr marL="0" indent="0">
              <a:buNone/>
            </a:pPr>
            <a:r>
              <a:rPr lang="en-US" sz="2400" b="1" dirty="0"/>
              <a:t>B. Mechanical or obstructive lesions :</a:t>
            </a:r>
          </a:p>
          <a:p>
            <a:pPr marL="285750" indent="-285750">
              <a:buFont typeface="Arial" panose="020B0604020202020204" pitchFamily="34" charset="0"/>
              <a:buChar char="•"/>
            </a:pPr>
            <a:r>
              <a:rPr lang="en-US" sz="2400" dirty="0"/>
              <a:t>Inflammatory(pharyngitis , abscess)</a:t>
            </a:r>
          </a:p>
          <a:p>
            <a:pPr marL="285750" indent="-285750">
              <a:buFont typeface="Arial" panose="020B0604020202020204" pitchFamily="34" charset="0"/>
              <a:buChar char="•"/>
            </a:pPr>
            <a:r>
              <a:rPr lang="en-US" sz="2400" dirty="0"/>
              <a:t>Neoplastic</a:t>
            </a:r>
          </a:p>
          <a:p>
            <a:pPr marL="285750" indent="-285750">
              <a:buFont typeface="Arial" panose="020B0604020202020204" pitchFamily="34" charset="0"/>
              <a:buChar char="•"/>
            </a:pPr>
            <a:r>
              <a:rPr lang="en-US" sz="2400" dirty="0"/>
              <a:t>Plummer-</a:t>
            </a:r>
            <a:r>
              <a:rPr lang="en-US" sz="2400" dirty="0" err="1"/>
              <a:t>vinson</a:t>
            </a:r>
            <a:r>
              <a:rPr lang="en-US" sz="2400" dirty="0"/>
              <a:t> syndrome </a:t>
            </a:r>
          </a:p>
          <a:p>
            <a:pPr marL="285750" indent="-285750">
              <a:buFont typeface="Arial" panose="020B0604020202020204" pitchFamily="34" charset="0"/>
              <a:buChar char="•"/>
            </a:pPr>
            <a:r>
              <a:rPr lang="en-US" sz="2400" dirty="0"/>
              <a:t>Extrinsic compression (goiter , cervical osteophytes)</a:t>
            </a:r>
          </a:p>
          <a:p>
            <a:pPr marL="285750" indent="-285750">
              <a:buFont typeface="Arial" panose="020B0604020202020204" pitchFamily="34" charset="0"/>
              <a:buChar char="•"/>
            </a:pPr>
            <a:r>
              <a:rPr lang="en-US" sz="2400" dirty="0"/>
              <a:t>Disorder of upper esophageal sphincter.</a:t>
            </a:r>
            <a:endParaRPr lang="ar-JO" sz="2400" dirty="0"/>
          </a:p>
          <a:p>
            <a:pPr marL="0" indent="0">
              <a:buNone/>
            </a:pPr>
            <a:endParaRPr lang="ar-JO" sz="2400" b="1" dirty="0"/>
          </a:p>
          <a:p>
            <a:pPr marL="0" indent="0">
              <a:buNone/>
            </a:pPr>
            <a:endParaRPr lang="en-US" dirty="0"/>
          </a:p>
        </p:txBody>
      </p:sp>
    </p:spTree>
    <p:extLst>
      <p:ext uri="{BB962C8B-B14F-4D97-AF65-F5344CB8AC3E}">
        <p14:creationId xmlns:p14="http://schemas.microsoft.com/office/powerpoint/2010/main" val="138318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299B-30C5-6D6A-65B9-80291554B967}"/>
              </a:ext>
            </a:extLst>
          </p:cNvPr>
          <p:cNvSpPr>
            <a:spLocks noGrp="1"/>
          </p:cNvSpPr>
          <p:nvPr>
            <p:ph type="title"/>
          </p:nvPr>
        </p:nvSpPr>
        <p:spPr>
          <a:xfrm>
            <a:off x="137162" y="0"/>
            <a:ext cx="10131425" cy="1456267"/>
          </a:xfrm>
        </p:spPr>
        <p:txBody>
          <a:bodyPr/>
          <a:lstStyle/>
          <a:p>
            <a:r>
              <a:rPr lang="en-US" sz="3600" b="1" dirty="0">
                <a:solidFill>
                  <a:schemeClr val="tx1">
                    <a:lumMod val="95000"/>
                    <a:lumOff val="5000"/>
                  </a:schemeClr>
                </a:solidFill>
                <a:effectLst>
                  <a:outerShdw blurRad="38100" dist="38100" dir="2700000" algn="tl">
                    <a:srgbClr val="000000">
                      <a:alpha val="43137"/>
                    </a:srgbClr>
                  </a:outerShdw>
                </a:effectLst>
              </a:rPr>
              <a:t>Esophageal dysphagia</a:t>
            </a:r>
            <a:br>
              <a:rPr lang="ar-JO" sz="3600" dirty="0">
                <a:solidFill>
                  <a:schemeClr val="tx1">
                    <a:lumMod val="95000"/>
                    <a:lumOff val="5000"/>
                  </a:schemeClr>
                </a:solidFill>
              </a:rPr>
            </a:br>
            <a:endParaRPr lang="en-US" dirty="0"/>
          </a:p>
        </p:txBody>
      </p:sp>
      <p:sp>
        <p:nvSpPr>
          <p:cNvPr id="3" name="Content Placeholder 2">
            <a:extLst>
              <a:ext uri="{FF2B5EF4-FFF2-40B4-BE49-F238E27FC236}">
                <a16:creationId xmlns:a16="http://schemas.microsoft.com/office/drawing/2014/main" id="{C098857C-7D8E-4EA4-9390-9B5166A0EE5A}"/>
              </a:ext>
            </a:extLst>
          </p:cNvPr>
          <p:cNvSpPr>
            <a:spLocks noGrp="1"/>
          </p:cNvSpPr>
          <p:nvPr>
            <p:ph idx="1"/>
          </p:nvPr>
        </p:nvSpPr>
        <p:spPr>
          <a:xfrm>
            <a:off x="629530" y="904110"/>
            <a:ext cx="11215467" cy="5848382"/>
          </a:xfrm>
        </p:spPr>
        <p:txBody>
          <a:bodyPr>
            <a:normAutofit/>
          </a:bodyPr>
          <a:lstStyle/>
          <a:p>
            <a:r>
              <a:rPr lang="en-US" sz="2200" b="1" dirty="0"/>
              <a:t>A. Neuromuscular disorders :</a:t>
            </a:r>
            <a:endParaRPr lang="ar-JO" sz="2200" b="1" dirty="0"/>
          </a:p>
          <a:p>
            <a:pPr marL="285750" indent="-285750">
              <a:lnSpc>
                <a:spcPct val="150000"/>
              </a:lnSpc>
              <a:buFont typeface="Arial" panose="020B0604020202020204" pitchFamily="34" charset="0"/>
              <a:buChar char="•"/>
            </a:pPr>
            <a:r>
              <a:rPr lang="en-US" sz="2200" dirty="0"/>
              <a:t>Achalasia</a:t>
            </a:r>
          </a:p>
          <a:p>
            <a:pPr marL="285750" indent="-285750">
              <a:lnSpc>
                <a:spcPct val="150000"/>
              </a:lnSpc>
              <a:buFont typeface="Arial" panose="020B0604020202020204" pitchFamily="34" charset="0"/>
              <a:buChar char="•"/>
            </a:pPr>
            <a:r>
              <a:rPr lang="en-US" sz="2200" dirty="0"/>
              <a:t>Diffuse esophageal spasm </a:t>
            </a:r>
          </a:p>
          <a:p>
            <a:pPr marL="285750" indent="-285750">
              <a:lnSpc>
                <a:spcPct val="150000"/>
              </a:lnSpc>
              <a:buFont typeface="Arial" panose="020B0604020202020204" pitchFamily="34" charset="0"/>
              <a:buChar char="•"/>
            </a:pPr>
            <a:r>
              <a:rPr lang="en-US" sz="2200" dirty="0"/>
              <a:t>Nutcracker esophagus </a:t>
            </a:r>
          </a:p>
          <a:p>
            <a:pPr marL="285750" indent="-285750">
              <a:lnSpc>
                <a:spcPct val="150000"/>
              </a:lnSpc>
              <a:buFont typeface="Arial" panose="020B0604020202020204" pitchFamily="34" charset="0"/>
              <a:buChar char="•"/>
            </a:pPr>
            <a:r>
              <a:rPr lang="en-US" sz="2200" dirty="0"/>
              <a:t>Hypertensive lower esophageal sphincter </a:t>
            </a:r>
          </a:p>
          <a:p>
            <a:pPr marL="285750" indent="-285750">
              <a:lnSpc>
                <a:spcPct val="150000"/>
              </a:lnSpc>
              <a:buFont typeface="Arial" panose="020B0604020202020204" pitchFamily="34" charset="0"/>
              <a:buChar char="•"/>
            </a:pPr>
            <a:r>
              <a:rPr lang="en-US" sz="2200" dirty="0"/>
              <a:t>scleroderma</a:t>
            </a:r>
            <a:endParaRPr lang="ar-JO" sz="2200" dirty="0"/>
          </a:p>
          <a:p>
            <a:r>
              <a:rPr lang="en-US" sz="2200" b="1" dirty="0"/>
              <a:t>B</a:t>
            </a:r>
            <a:r>
              <a:rPr lang="en-US" sz="2200" dirty="0"/>
              <a:t>. </a:t>
            </a:r>
            <a:r>
              <a:rPr lang="en-US" sz="2200" b="1" dirty="0"/>
              <a:t>Mechanical or obstructive </a:t>
            </a:r>
            <a:r>
              <a:rPr lang="en-US" sz="2200" dirty="0"/>
              <a:t>:</a:t>
            </a:r>
            <a:endParaRPr lang="ar-JO" sz="2200" dirty="0"/>
          </a:p>
          <a:p>
            <a:pPr marL="285750" indent="-285750">
              <a:lnSpc>
                <a:spcPct val="150000"/>
              </a:lnSpc>
              <a:buFont typeface="Arial" panose="020B0604020202020204" pitchFamily="34" charset="0"/>
              <a:buChar char="•"/>
            </a:pPr>
            <a:r>
              <a:rPr lang="en-US" sz="2200" dirty="0"/>
              <a:t>Disorders of wall (esophageal stricture , diverticula)</a:t>
            </a:r>
          </a:p>
          <a:p>
            <a:pPr marL="285750" indent="-285750">
              <a:lnSpc>
                <a:spcPct val="150000"/>
              </a:lnSpc>
              <a:buFont typeface="Arial" panose="020B0604020202020204" pitchFamily="34" charset="0"/>
              <a:buChar char="•"/>
            </a:pPr>
            <a:r>
              <a:rPr lang="en-US" sz="2200" dirty="0"/>
              <a:t>External compression(hiatus hernia , mediastinal growth)</a:t>
            </a:r>
          </a:p>
          <a:p>
            <a:pPr marL="285750" indent="-285750">
              <a:buFont typeface="Arial" panose="020B0604020202020204" pitchFamily="34" charset="0"/>
              <a:buChar char="•"/>
            </a:pPr>
            <a:r>
              <a:rPr lang="en-US" sz="2200" dirty="0"/>
              <a:t>Luminal obstruction (foreign bodies , esophageal webs , </a:t>
            </a:r>
            <a:r>
              <a:rPr lang="en-US" sz="2200" dirty="0" err="1"/>
              <a:t>schatzki</a:t>
            </a:r>
            <a:r>
              <a:rPr lang="en-US" sz="2200" dirty="0"/>
              <a:t> rings , carcinoma esophagus )</a:t>
            </a:r>
            <a:endParaRPr lang="ar-JO" sz="2200" dirty="0"/>
          </a:p>
          <a:p>
            <a:endParaRPr lang="en-US" dirty="0"/>
          </a:p>
        </p:txBody>
      </p:sp>
      <p:pic>
        <p:nvPicPr>
          <p:cNvPr id="5" name="Picture 4" descr="Diagram&#10;&#10;Description automatically generated">
            <a:extLst>
              <a:ext uri="{FF2B5EF4-FFF2-40B4-BE49-F238E27FC236}">
                <a16:creationId xmlns:a16="http://schemas.microsoft.com/office/drawing/2014/main" id="{C84AB313-51D6-EF03-C4A9-BB624C1BB479}"/>
              </a:ext>
            </a:extLst>
          </p:cNvPr>
          <p:cNvPicPr>
            <a:picLocks noChangeAspect="1"/>
          </p:cNvPicPr>
          <p:nvPr/>
        </p:nvPicPr>
        <p:blipFill>
          <a:blip r:embed="rId2"/>
          <a:stretch>
            <a:fillRect/>
          </a:stretch>
        </p:blipFill>
        <p:spPr>
          <a:xfrm>
            <a:off x="6005139" y="471268"/>
            <a:ext cx="6049699" cy="4353950"/>
          </a:xfrm>
          <a:prstGeom prst="rect">
            <a:avLst/>
          </a:prstGeom>
        </p:spPr>
      </p:pic>
    </p:spTree>
    <p:extLst>
      <p:ext uri="{BB962C8B-B14F-4D97-AF65-F5344CB8AC3E}">
        <p14:creationId xmlns:p14="http://schemas.microsoft.com/office/powerpoint/2010/main" val="3770408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مستند" ma:contentTypeID="0x010100C822FD8B92D6AD4685B34FEC634ECB76" ma:contentTypeVersion="2" ma:contentTypeDescription="إنشاء مستند جديد." ma:contentTypeScope="" ma:versionID="dd56f9e539f65fd79a8076e4ddf60b2b">
  <xsd:schema xmlns:xsd="http://www.w3.org/2001/XMLSchema" xmlns:xs="http://www.w3.org/2001/XMLSchema" xmlns:p="http://schemas.microsoft.com/office/2006/metadata/properties" xmlns:ns3="0a6db79a-c5cd-40ac-a369-9ac07db4e3b4" targetNamespace="http://schemas.microsoft.com/office/2006/metadata/properties" ma:root="true" ma:fieldsID="dd638ae98ca89d5e6abd7a05a80c2f0b" ns3:_="">
    <xsd:import namespace="0a6db79a-c5cd-40ac-a369-9ac07db4e3b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6db79a-c5cd-40ac-a369-9ac07db4e3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22BCC4-86A1-480B-81D8-9DE074A13BB7}">
  <ds:schemaRefs>
    <ds:schemaRef ds:uri="http://schemas.microsoft.com/sharepoint/v3/contenttype/forms"/>
  </ds:schemaRefs>
</ds:datastoreItem>
</file>

<file path=customXml/itemProps2.xml><?xml version="1.0" encoding="utf-8"?>
<ds:datastoreItem xmlns:ds="http://schemas.openxmlformats.org/officeDocument/2006/customXml" ds:itemID="{6A938244-85EF-44D1-A6FB-EBDB84551548}">
  <ds:schemaRefs>
    <ds:schemaRef ds:uri="http://purl.org/dc/elements/1.1/"/>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0a6db79a-c5cd-40ac-a369-9ac07db4e3b4"/>
    <ds:schemaRef ds:uri="http://schemas.microsoft.com/office/2006/metadata/properties"/>
  </ds:schemaRefs>
</ds:datastoreItem>
</file>

<file path=customXml/itemProps3.xml><?xml version="1.0" encoding="utf-8"?>
<ds:datastoreItem xmlns:ds="http://schemas.openxmlformats.org/officeDocument/2006/customXml" ds:itemID="{F3940643-FFCA-4A72-A7EE-AF7EE8090F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6db79a-c5cd-40ac-a369-9ac07db4e3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489</TotalTime>
  <Words>3610</Words>
  <Application>Microsoft Office PowerPoint</Application>
  <PresentationFormat>Widescreen</PresentationFormat>
  <Paragraphs>380</Paragraphs>
  <Slides>55</Slides>
  <Notes>5</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55</vt:i4>
      </vt:variant>
    </vt:vector>
  </HeadingPairs>
  <TitlesOfParts>
    <vt:vector size="81" baseType="lpstr">
      <vt:lpstr>acumin-pro</vt:lpstr>
      <vt:lpstr>Andalus</vt:lpstr>
      <vt:lpstr>arial</vt:lpstr>
      <vt:lpstr>arial</vt:lpstr>
      <vt:lpstr>Arial Black</vt:lpstr>
      <vt:lpstr>Calibri</vt:lpstr>
      <vt:lpstr>Calibri Light</vt:lpstr>
      <vt:lpstr>Cambria</vt:lpstr>
      <vt:lpstr>Cambria Math</vt:lpstr>
      <vt:lpstr>Century Gothic</vt:lpstr>
      <vt:lpstr>Courier New</vt:lpstr>
      <vt:lpstr>Frutiger W01</vt:lpstr>
      <vt:lpstr>Gill Sans MT</vt:lpstr>
      <vt:lpstr>GoudyStd</vt:lpstr>
      <vt:lpstr>Guardian TextSans Web</vt:lpstr>
      <vt:lpstr>Helvetica Neue</vt:lpstr>
      <vt:lpstr>Minion W01</vt:lpstr>
      <vt:lpstr>Neue Helvetica eText W01</vt:lpstr>
      <vt:lpstr>Nunito</vt:lpstr>
      <vt:lpstr>PlutoSansLight</vt:lpstr>
      <vt:lpstr>proxima_nova_ltsemibold</vt:lpstr>
      <vt:lpstr>proxima_nova_rgregular</vt:lpstr>
      <vt:lpstr>Times New Roman</vt:lpstr>
      <vt:lpstr>var(--medium)</vt:lpstr>
      <vt:lpstr>Wingdings</vt:lpstr>
      <vt:lpstr>Office Theme</vt:lpstr>
      <vt:lpstr>Dysphagia</vt:lpstr>
      <vt:lpstr>pharynx</vt:lpstr>
      <vt:lpstr>Anatomy</vt:lpstr>
      <vt:lpstr>Swallowing </vt:lpstr>
      <vt:lpstr>Swallowing phases</vt:lpstr>
      <vt:lpstr>PowerPoint Presentation</vt:lpstr>
      <vt:lpstr>Types of dysphagia</vt:lpstr>
      <vt:lpstr>Oropharyngeal dysphagia  </vt:lpstr>
      <vt:lpstr>Esophageal dysphagia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Achalasia of esophagus</vt:lpstr>
      <vt:lpstr>PowerPoint Presentation</vt:lpstr>
      <vt:lpstr>Clinically</vt:lpstr>
      <vt:lpstr>investigations</vt:lpstr>
      <vt:lpstr>PowerPoint Presentation</vt:lpstr>
      <vt:lpstr>4- Esophageal Manometry (gold standard)</vt:lpstr>
      <vt:lpstr>Management</vt:lpstr>
      <vt:lpstr>PowerPoint Presentation</vt:lpstr>
      <vt:lpstr>PowerPoint Presentation</vt:lpstr>
      <vt:lpstr>Benign esophageal stricture</vt:lpstr>
      <vt:lpstr>While taking the history, ask about :</vt:lpstr>
      <vt:lpstr> Associated symptoms</vt:lpstr>
      <vt:lpstr>Management</vt:lpstr>
      <vt:lpstr>Diffuse Esophageal Spasm</vt:lpstr>
      <vt:lpstr>PowerPoint Presentation</vt:lpstr>
      <vt:lpstr>Nutcracker Esophagus</vt:lpstr>
      <vt:lpstr>Paraoesophageal (Rolling) Hiatus Hernia</vt:lpstr>
      <vt:lpstr>PowerPoint Presentation</vt:lpstr>
      <vt:lpstr>PowerPoint Presentation</vt:lpstr>
      <vt:lpstr>Plummer Vinson syndrome</vt:lpstr>
      <vt:lpstr>PowerPoint Presentation</vt:lpstr>
      <vt:lpstr>PowerPoint Presentation</vt:lpstr>
      <vt:lpstr>Schatzki’s ring</vt:lpstr>
      <vt:lpstr>Investigations</vt:lpstr>
      <vt:lpstr>Zenker's diverticulum</vt:lpstr>
      <vt:lpstr>PowerPoint Presentation</vt:lpstr>
      <vt:lpstr>investigations</vt:lpstr>
      <vt:lpstr>Management</vt:lpstr>
      <vt:lpstr>Foreign body</vt:lpstr>
      <vt:lpstr>PowerPoint Presentation</vt:lpstr>
      <vt:lpstr>Esophageal Cancer/ Symptoms</vt:lpstr>
      <vt:lpstr>DIAGNOSTIC TESTING &amp; findings</vt:lpstr>
      <vt:lpstr>PowerPoint Presentation</vt:lpstr>
      <vt:lpstr>Staging </vt:lpstr>
      <vt:lpstr>Treatment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Benign esophageal stricture</dc:title>
  <dc:creator>Ibrahim Khaleel AlJuneidi</dc:creator>
  <cp:lastModifiedBy>Ibrahim Khaleel AlJuneidi</cp:lastModifiedBy>
  <cp:revision>2</cp:revision>
  <dcterms:created xsi:type="dcterms:W3CDTF">2022-10-16T15:09:13Z</dcterms:created>
  <dcterms:modified xsi:type="dcterms:W3CDTF">2022-10-18T13:36:27Z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0x010100C822FD8B92D6AD4685B34FEC634ECB76</vt:lpwstr>
  </property>
</Properties>
</file>