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Helvetica Neue" panose="020B0604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YdDUzTjl/xoLi3i2MJ+JT/4nO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font" Target="fonts/font2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font" Target="fonts/font1.fntdata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32" Type="http://customschemas.google.com/relationships/presentationmetadata" Target="meta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font" Target="fonts/font4.fntdata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font" Target="fonts/font3.fntdata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3" Type="http://schemas.openxmlformats.org/officeDocument/2006/relationships/image" Target="../media/image18.png" /><Relationship Id="rId7" Type="http://schemas.openxmlformats.org/officeDocument/2006/relationships/image" Target="../media/image22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png" /><Relationship Id="rId5" Type="http://schemas.openxmlformats.org/officeDocument/2006/relationships/image" Target="../media/image20.png" /><Relationship Id="rId10" Type="http://schemas.openxmlformats.org/officeDocument/2006/relationships/image" Target="../media/image25.png" /><Relationship Id="rId4" Type="http://schemas.openxmlformats.org/officeDocument/2006/relationships/image" Target="../media/image19.png" /><Relationship Id="rId9" Type="http://schemas.openxmlformats.org/officeDocument/2006/relationships/image" Target="../media/image24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228600" y="1219200"/>
            <a:ext cx="8534400" cy="2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abic Typesetting"/>
              <a:buNone/>
            </a:pPr>
            <a:r>
              <a:rPr lang="en-US" sz="6600" b="1">
                <a:latin typeface="Arabic Typesetting"/>
                <a:ea typeface="Arabic Typesetting"/>
                <a:cs typeface="Arabic Typesetting"/>
                <a:sym typeface="Arabic Typesetting"/>
              </a:rPr>
              <a:t>Diabetic foot ulcer </a:t>
            </a:r>
            <a:endParaRPr sz="6600" b="1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/>
              <a:t>By: Maha alhajes </a:t>
            </a:r>
            <a:endParaRPr/>
          </a:p>
          <a:p>
            <a:pPr marL="0" lvl="0" indent="0" algn="ctr" rtl="0"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/>
              <a:t>Salam tarawneh  </a:t>
            </a:r>
            <a:endParaRPr/>
          </a:p>
          <a:p>
            <a:pPr marL="0" lvl="0" indent="0" algn="ctr" rtl="0"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/>
              <a:t>Sarah qudah </a:t>
            </a:r>
            <a:endParaRPr/>
          </a:p>
          <a:p>
            <a:pPr marL="0" lvl="0" indent="0" algn="ctr" rtl="0"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/>
              <a:t>Musheer darweesh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495800" cy="612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065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Assess the </a:t>
            </a:r>
            <a:r>
              <a:rPr lang="en-US" sz="2400" b="1">
                <a:solidFill>
                  <a:srgbClr val="00B050"/>
                </a:solidFill>
              </a:rPr>
              <a:t>foot deformity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97815" lvl="0" indent="-285750" algn="l" rtl="0">
              <a:spcBef>
                <a:spcPts val="1350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</a:pPr>
            <a:r>
              <a:rPr lang="en-US" sz="1800" b="1">
                <a:solidFill>
                  <a:srgbClr val="00B050"/>
                </a:solidFill>
              </a:rPr>
              <a:t>Claw toes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2"/>
          </p:nvPr>
        </p:nvSpPr>
        <p:spPr>
          <a:xfrm>
            <a:off x="4876800" y="3246437"/>
            <a:ext cx="3886200" cy="338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</a:pPr>
            <a:r>
              <a:rPr lang="en-US" sz="1800" b="1">
                <a:solidFill>
                  <a:srgbClr val="00B050"/>
                </a:solidFill>
              </a:rPr>
              <a:t>Rocker bottom foot</a:t>
            </a:r>
            <a:endParaRPr b="1">
              <a:solidFill>
                <a:srgbClr val="00B050"/>
              </a:solidFill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3" name="Google Shape;15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066800"/>
            <a:ext cx="2907729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/>
          <p:nvPr/>
        </p:nvSpPr>
        <p:spPr>
          <a:xfrm>
            <a:off x="0" y="2895600"/>
            <a:ext cx="4169664" cy="1568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5765" marR="5080" lvl="0" indent="-393700" algn="l" rtl="0">
              <a:lnSpc>
                <a:spcPct val="1171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Helvetica Neue"/>
              <a:buChar char="•"/>
            </a:pPr>
            <a:r>
              <a:rPr lang="en-US" sz="1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Hammer toes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contracted toe is a deformity of the muscles and ligaments of  the proximal interphalangeal joint of the second, third, fourth toes causing it to be  bent, resembling a hammer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354" y="4446474"/>
            <a:ext cx="2670175" cy="231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7274" y="554037"/>
            <a:ext cx="3706813" cy="234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6400" y="4419042"/>
            <a:ext cx="2468563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body" idx="1"/>
          </p:nvPr>
        </p:nvSpPr>
        <p:spPr>
          <a:xfrm>
            <a:off x="457200" y="76200"/>
            <a:ext cx="4038600" cy="604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</a:pPr>
            <a:r>
              <a:rPr lang="en-US" sz="1800" b="1">
                <a:solidFill>
                  <a:srgbClr val="00B050"/>
                </a:solidFill>
              </a:rPr>
              <a:t>Charcot changes </a:t>
            </a:r>
            <a:r>
              <a:rPr lang="en-US" sz="1800">
                <a:solidFill>
                  <a:srgbClr val="FF0000"/>
                </a:solidFill>
              </a:rPr>
              <a:t>: 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bone and joint changes that occur secondary to loss of sensation </a:t>
            </a:r>
            <a:r>
              <a:rPr lang="en-US" sz="1400">
                <a:solidFill>
                  <a:srgbClr val="1F202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is  most often associated with diabetes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4648200" y="0"/>
            <a:ext cx="44196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05765" lvl="0" indent="-3937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Helvetica Neue"/>
              <a:buChar char="•"/>
            </a:pPr>
            <a:r>
              <a:rPr lang="en-US" sz="2000" b="1">
                <a:solidFill>
                  <a:srgbClr val="00B050"/>
                </a:solidFill>
              </a:rPr>
              <a:t>Look for </a:t>
            </a:r>
            <a:r>
              <a:rPr lang="en-US" sz="2000" b="1" u="sng">
                <a:solidFill>
                  <a:srgbClr val="00B050"/>
                </a:solidFill>
              </a:rPr>
              <a:t>callus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: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05765" lvl="0" indent="-393700" algn="l" rtl="0">
              <a:spcBef>
                <a:spcPts val="134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/>
              <a:t>Ulcer may be embedded under thickened callus</a:t>
            </a:r>
            <a:endParaRPr sz="1800"/>
          </a:p>
          <a:p>
            <a:pPr marL="405765" lvl="0" indent="-393700" algn="l" rtl="0">
              <a:spcBef>
                <a:spcPts val="128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/>
              <a:t>Found on big toes ,heel and metatarsal head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447800"/>
            <a:ext cx="2103437" cy="209708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1"/>
          <p:cNvSpPr/>
          <p:nvPr/>
        </p:nvSpPr>
        <p:spPr>
          <a:xfrm>
            <a:off x="1211907" y="3805690"/>
            <a:ext cx="16997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5765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Helvetica Neue"/>
              <a:buChar char="•"/>
            </a:pPr>
            <a:r>
              <a:rPr lang="en-US" sz="1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Loss of arch</a:t>
            </a:r>
            <a:endParaRPr sz="18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4648200"/>
            <a:ext cx="3919537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0" y="2190408"/>
            <a:ext cx="4008437" cy="3753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4838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12065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600" b="1" u="sng"/>
              <a:t>Ulcer examination </a:t>
            </a:r>
            <a:r>
              <a:rPr lang="en-US" sz="4600"/>
              <a:t>:</a:t>
            </a:r>
            <a:endParaRPr sz="4600"/>
          </a:p>
          <a:p>
            <a:pPr marL="405765" lvl="0" indent="-3937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300"/>
              <a:t>If there are any ulcers , comment on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:  </a:t>
            </a:r>
            <a:endParaRPr/>
          </a:p>
          <a:p>
            <a:pPr marL="12065" lvl="0" indent="0" algn="l" rtl="0">
              <a:spcBef>
                <a:spcPts val="1280"/>
              </a:spcBef>
              <a:spcAft>
                <a:spcPts val="0"/>
              </a:spcAft>
              <a:buClr>
                <a:srgbClr val="00AF50"/>
              </a:buClr>
              <a:buSzPct val="100000"/>
              <a:buNone/>
            </a:pPr>
            <a:r>
              <a:rPr lang="en-US" sz="2300" b="1">
                <a:solidFill>
                  <a:srgbClr val="00AF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</a:t>
            </a:r>
            <a:r>
              <a:rPr lang="en-US" sz="2300" b="1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300" b="1">
                <a:solidFill>
                  <a:srgbClr val="00AF50"/>
                </a:solidFill>
              </a:rPr>
              <a:t>Site</a:t>
            </a:r>
            <a:r>
              <a:rPr lang="en-US" sz="2300" b="1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00" b="1">
                <a:solidFill>
                  <a:srgbClr val="00AF50"/>
                </a:solidFill>
              </a:rPr>
              <a:t>shape , size,margin)</a:t>
            </a:r>
            <a:endParaRPr sz="2300"/>
          </a:p>
          <a:p>
            <a:pPr marL="405765" lvl="0" indent="-393700" algn="l" rtl="0">
              <a:spcBef>
                <a:spcPts val="134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300"/>
              <a:t>The skin around</a:t>
            </a:r>
            <a:endParaRPr sz="2300"/>
          </a:p>
          <a:p>
            <a:pPr marL="405765" marR="5080" lvl="0" indent="-393700" algn="l" rtl="0">
              <a:spcBef>
                <a:spcPts val="9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300"/>
              <a:t>	The ulcer whether it’s </a:t>
            </a:r>
            <a:r>
              <a:rPr lang="en-US" sz="2300">
                <a:solidFill>
                  <a:srgbClr val="00AF50"/>
                </a:solidFill>
              </a:rPr>
              <a:t>healthy or unhealthy </a:t>
            </a:r>
            <a:r>
              <a:rPr lang="en-US" sz="2300"/>
              <a:t>,cyanosed ,gangrenous,  hyperemic, hyperkeratosis</a:t>
            </a: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/>
          </a:p>
          <a:p>
            <a:pPr marL="405765" marR="5080" lvl="0" indent="-393700" algn="l" rtl="0">
              <a:spcBef>
                <a:spcPts val="975"/>
              </a:spcBef>
              <a:spcAft>
                <a:spcPts val="0"/>
              </a:spcAft>
              <a:buClr>
                <a:srgbClr val="00AF50"/>
              </a:buClr>
              <a:buSzPct val="100000"/>
              <a:buFont typeface="Helvetica Neue"/>
              <a:buChar char="•"/>
            </a:pPr>
            <a:r>
              <a:rPr lang="en-US" sz="2300" b="1">
                <a:solidFill>
                  <a:srgbClr val="00AF50"/>
                </a:solidFill>
              </a:rPr>
              <a:t>Edge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2300"/>
              <a:t>sloping ,punched out, undermined 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300"/>
              <a:t>rolled</a:t>
            </a:r>
            <a:endParaRPr/>
          </a:p>
          <a:p>
            <a:pPr marL="405765" lvl="0" indent="-393700" algn="l" rtl="0">
              <a:spcBef>
                <a:spcPts val="140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2300" b="1">
                <a:solidFill>
                  <a:srgbClr val="00AF50"/>
                </a:solidFill>
              </a:rPr>
              <a:t>Floor </a:t>
            </a:r>
            <a:r>
              <a:rPr lang="en-US" sz="2300"/>
              <a:t>: (what you see ) necrotic tissue ,granulation tissue , discharge</a:t>
            </a:r>
            <a:endParaRPr sz="2300"/>
          </a:p>
          <a:p>
            <a:pPr marL="405765" lvl="0" indent="-393700" algn="l" rtl="0">
              <a:spcBef>
                <a:spcPts val="140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2300" b="1">
                <a:solidFill>
                  <a:srgbClr val="00AF50"/>
                </a:solidFill>
              </a:rPr>
              <a:t>Base</a:t>
            </a: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2300"/>
              <a:t>what you palpate</a:t>
            </a:r>
            <a:endParaRPr/>
          </a:p>
          <a:p>
            <a:pPr marL="405765" lvl="0" indent="-393700" algn="l" rtl="0">
              <a:spcBef>
                <a:spcPts val="140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•"/>
            </a:pPr>
            <a:r>
              <a:rPr lang="en-US" sz="2300" b="1" u="sng">
                <a:solidFill>
                  <a:srgbClr val="FF0000"/>
                </a:solidFill>
              </a:rPr>
              <a:t>Bad smell is an indication of infection</a:t>
            </a:r>
            <a:endParaRPr sz="2300"/>
          </a:p>
          <a:p>
            <a:pPr marL="405765" lvl="0" indent="-393700" algn="l" rtl="0">
              <a:spcBef>
                <a:spcPts val="129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300"/>
              <a:t>Temperature :cold /warm</a:t>
            </a:r>
            <a:endParaRPr/>
          </a:p>
          <a:p>
            <a:pPr marL="405765" lvl="0" indent="-3937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300"/>
              <a:t>Tenderness of ulcer</a:t>
            </a:r>
            <a:endParaRPr sz="2300"/>
          </a:p>
          <a:p>
            <a:pPr marL="454659" lvl="0" indent="-442595" algn="l" rtl="0">
              <a:spcBef>
                <a:spcPts val="12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300"/>
              <a:t>surrounding skin</a:t>
            </a:r>
            <a:endParaRPr sz="2300"/>
          </a:p>
          <a:p>
            <a:pPr marL="405765" lvl="0" indent="-393700" algn="l" rtl="0">
              <a:spcBef>
                <a:spcPts val="128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300"/>
              <a:t>Edema</a:t>
            </a:r>
            <a:endParaRPr sz="2300"/>
          </a:p>
          <a:p>
            <a:pPr marL="405765" lvl="0" indent="-3937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300"/>
              <a:t>Base of ulcer (squeezing )</a:t>
            </a:r>
            <a:endParaRPr/>
          </a:p>
          <a:p>
            <a:pPr marL="405765" lvl="0" indent="-393700" algn="l" rtl="0">
              <a:spcBef>
                <a:spcPts val="128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300"/>
              <a:t>Pus oozing</a:t>
            </a:r>
            <a:endParaRPr sz="2300"/>
          </a:p>
          <a:p>
            <a:pPr marL="405765" lvl="0" indent="-393700" algn="l" rtl="0">
              <a:spcBef>
                <a:spcPts val="128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300"/>
              <a:t>Contact bleeding</a:t>
            </a:r>
            <a:endParaRPr sz="2300"/>
          </a:p>
          <a:p>
            <a:pPr marL="405765" lvl="0" indent="-393700" algn="l" rtl="0">
              <a:spcBef>
                <a:spcPts val="128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300"/>
              <a:t>Indurated ,fluctuate,fixation(mobility)</a:t>
            </a:r>
            <a:endParaRPr sz="2000"/>
          </a:p>
          <a:p>
            <a:pPr marL="405765" lvl="0" indent="-304800" algn="l" rtl="0">
              <a:spcBef>
                <a:spcPts val="140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None/>
            </a:pPr>
            <a:endParaRPr sz="2000"/>
          </a:p>
          <a:p>
            <a:pPr marL="405765" marR="5080" lvl="0" indent="-251460" algn="l" rtl="0">
              <a:spcBef>
                <a:spcPts val="9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20066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73" name="Google Shape;1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5464" y="1219200"/>
            <a:ext cx="4251960" cy="4566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05765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•"/>
            </a:pPr>
            <a:r>
              <a:rPr lang="en-US" b="1" u="sng"/>
              <a:t>Vascular examination </a:t>
            </a:r>
            <a:r>
              <a:rPr lang="en-US" b="1"/>
              <a:t>: </a:t>
            </a:r>
            <a:endParaRPr/>
          </a:p>
          <a:p>
            <a:pPr marL="405765" lvl="0" indent="-393700" algn="l" rtl="0"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 b="1"/>
              <a:t>Capillary re-filling time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2000">
                <a:solidFill>
                  <a:srgbClr val="00AF50"/>
                </a:solidFill>
              </a:rPr>
              <a:t>Normal </a:t>
            </a:r>
            <a:r>
              <a:rPr lang="en-US" sz="2000">
                <a:solidFill>
                  <a:srgbClr val="00AF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&gt; </a:t>
            </a:r>
            <a:r>
              <a:rPr lang="en-US" sz="2000">
                <a:solidFill>
                  <a:srgbClr val="00AF50"/>
                </a:solidFill>
              </a:rPr>
              <a:t>2 seconds</a:t>
            </a:r>
            <a:endParaRPr sz="2000"/>
          </a:p>
          <a:p>
            <a:pPr marL="405765" lvl="0" indent="-393700" algn="l" rtl="0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/>
              <a:t>Palpation of </a:t>
            </a:r>
            <a:r>
              <a:rPr lang="en-US" sz="2000" b="1"/>
              <a:t>pulses </a:t>
            </a:r>
            <a:r>
              <a:rPr lang="en-US" sz="2000"/>
              <a:t>: Dorsalis pedis , Posterior tibial , Popliteal ,Femoral</a:t>
            </a:r>
            <a:endParaRPr sz="2000"/>
          </a:p>
          <a:p>
            <a:pPr marL="405765" lvl="0" indent="-393700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/>
              <a:t>Changes of </a:t>
            </a:r>
            <a:r>
              <a:rPr lang="en-US" sz="2000" b="1"/>
              <a:t>ischemia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en-US" sz="2000"/>
              <a:t>skin atrophy, nail atrophy , Decreased pedal hair</a:t>
            </a:r>
            <a:endParaRPr sz="20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 u="sng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 u="sng"/>
              <a:t>MSS examination : </a:t>
            </a:r>
            <a:endParaRPr/>
          </a:p>
          <a:p>
            <a:pPr marL="405765" lvl="0" indent="-3937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/>
              <a:t>Structural deformities </a:t>
            </a:r>
            <a:endParaRPr/>
          </a:p>
          <a:p>
            <a:pPr marL="405765" lvl="0" indent="-3937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/>
              <a:t>Hammer toes</a:t>
            </a:r>
            <a:endParaRPr/>
          </a:p>
          <a:p>
            <a:pPr marL="405765" lvl="0" indent="-3937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/>
              <a:t>Charcoot deformity</a:t>
            </a:r>
            <a:endParaRPr sz="2000"/>
          </a:p>
          <a:p>
            <a:pPr marL="405765" lvl="0" indent="-3937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/>
              <a:t>Loss of arch</a:t>
            </a:r>
            <a:endParaRPr sz="2000"/>
          </a:p>
          <a:p>
            <a:pPr marL="405765" lvl="0" indent="-3937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/>
              <a:t>Small muscle atrophy</a:t>
            </a:r>
            <a:endParaRPr/>
          </a:p>
          <a:p>
            <a:pPr marL="405765" lvl="0" indent="-3937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/>
              <a:t>Limited joint movement</a:t>
            </a:r>
            <a:endParaRPr sz="2000"/>
          </a:p>
          <a:p>
            <a:pPr marL="405765" lvl="0" indent="-3937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/>
              <a:t>Prior amputation</a:t>
            </a:r>
            <a:endParaRPr sz="2000"/>
          </a:p>
          <a:p>
            <a:pPr marL="405765" lvl="0" indent="-3937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/>
              <a:t>Probe to bone test</a:t>
            </a:r>
            <a:endParaRPr sz="20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79" name="Google Shape;17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904241"/>
            <a:ext cx="3419396" cy="255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419100" y="3142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Calcification of DFU </a:t>
            </a:r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body" idx="1"/>
          </p:nvPr>
        </p:nvSpPr>
        <p:spPr>
          <a:xfrm>
            <a:off x="457200" y="2971800"/>
            <a:ext cx="76962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12700" lvl="0" indent="-12700" algn="l" rtl="0">
              <a:spcBef>
                <a:spcPts val="0"/>
              </a:spcBef>
              <a:spcAft>
                <a:spcPts val="0"/>
              </a:spcAft>
              <a:buClr>
                <a:srgbClr val="00AF50"/>
              </a:buClr>
              <a:buSzPct val="100000"/>
              <a:buChar char="•"/>
            </a:pPr>
            <a:r>
              <a:rPr lang="en-US" sz="2800" b="1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Grade 0 </a:t>
            </a:r>
            <a:r>
              <a:rPr lang="en-US" sz="2800">
                <a:solidFill>
                  <a:srgbClr val="00AF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Skin intact but" foot at risk"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lvl="0" indent="-12700" algn="l" rtl="0">
              <a:spcBef>
                <a:spcPts val="476"/>
              </a:spcBef>
              <a:spcAft>
                <a:spcPts val="0"/>
              </a:spcAft>
              <a:buClr>
                <a:srgbClr val="00AF50"/>
              </a:buClr>
              <a:buSzPct val="100000"/>
              <a:buChar char="•"/>
            </a:pPr>
            <a:r>
              <a:rPr lang="en-US" sz="2800" b="1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Grade 1</a:t>
            </a: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:Superficial diabetic ulcer and localised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lvl="0" indent="-12700" algn="l" rtl="0">
              <a:spcBef>
                <a:spcPts val="476"/>
              </a:spcBef>
              <a:spcAft>
                <a:spcPts val="0"/>
              </a:spcAft>
              <a:buClr>
                <a:srgbClr val="00AF50"/>
              </a:buClr>
              <a:buSzPct val="100000"/>
              <a:buChar char="•"/>
            </a:pPr>
            <a:r>
              <a:rPr lang="en-US" sz="2800" b="1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Grade 2</a:t>
            </a: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:Deep ulcer and extension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1305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3750"/>
              <a:buNone/>
            </a:pP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Involves ligament ,tendon,Joint capsule and fascia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54330" lvl="0" indent="-141684" algn="l" rtl="0">
              <a:spcBef>
                <a:spcPts val="910"/>
              </a:spcBef>
              <a:spcAft>
                <a:spcPts val="0"/>
              </a:spcAft>
              <a:buClr>
                <a:srgbClr val="FF0000"/>
              </a:buClr>
              <a:buSzPct val="93750"/>
              <a:buChar char="▪"/>
            </a:pPr>
            <a:r>
              <a:rPr lang="en-US" sz="2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abscess or osteomyelitis</a:t>
            </a:r>
            <a:endParaRPr sz="28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lvl="0" indent="-12700" algn="l" rtl="0">
              <a:spcBef>
                <a:spcPts val="925"/>
              </a:spcBef>
              <a:spcAft>
                <a:spcPts val="0"/>
              </a:spcAft>
              <a:buClr>
                <a:srgbClr val="00AF50"/>
              </a:buClr>
              <a:buSzPct val="100000"/>
              <a:buChar char="•"/>
            </a:pPr>
            <a:r>
              <a:rPr lang="en-US" sz="2800" b="1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Grade 3</a:t>
            </a: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:Deep ulcer with abscess or osteomyelitis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lvl="0" indent="-12700" algn="l" rtl="0">
              <a:spcBef>
                <a:spcPts val="476"/>
              </a:spcBef>
              <a:spcAft>
                <a:spcPts val="0"/>
              </a:spcAft>
              <a:buClr>
                <a:srgbClr val="00AF50"/>
              </a:buClr>
              <a:buSzPct val="100000"/>
              <a:buChar char="•"/>
            </a:pPr>
            <a:r>
              <a:rPr lang="en-US" sz="2800" b="1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Grade 4</a:t>
            </a: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:Gangrene to portion of forefoot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lvl="0" indent="-12700" algn="l" rtl="0">
              <a:spcBef>
                <a:spcPts val="476"/>
              </a:spcBef>
              <a:spcAft>
                <a:spcPts val="0"/>
              </a:spcAft>
              <a:buClr>
                <a:srgbClr val="00AF50"/>
              </a:buClr>
              <a:buSzPct val="100000"/>
              <a:buChar char="•"/>
            </a:pPr>
            <a:r>
              <a:rPr lang="en-US" sz="2800" b="1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Grade 5</a:t>
            </a:r>
            <a:r>
              <a:rPr lang="en-US" sz="2800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latin typeface="Helvetica Neue"/>
                <a:ea typeface="Helvetica Neue"/>
                <a:cs typeface="Helvetica Neue"/>
                <a:sym typeface="Helvetica Neue"/>
              </a:rPr>
              <a:t>:Extension of gangrene of entire foot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86" name="Google Shape;186;p14"/>
          <p:cNvSpPr/>
          <p:nvPr/>
        </p:nvSpPr>
        <p:spPr>
          <a:xfrm>
            <a:off x="381000" y="990600"/>
            <a:ext cx="8077200" cy="168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2451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standard classification of diabetic foot is  useful to: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57200" algn="l" rtl="0">
              <a:spcBef>
                <a:spcPts val="8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933634"/>
                </a:solidFill>
                <a:latin typeface="Calibri"/>
                <a:ea typeface="Calibri"/>
                <a:cs typeface="Calibri"/>
                <a:sym typeface="Calibri"/>
              </a:rPr>
              <a:t>Assess the etiology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933634"/>
                </a:solidFill>
                <a:latin typeface="Calibri"/>
                <a:ea typeface="Calibri"/>
                <a:cs typeface="Calibri"/>
                <a:sym typeface="Calibri"/>
              </a:rPr>
              <a:t>prognosis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933634"/>
                </a:solidFill>
                <a:latin typeface="Calibri"/>
                <a:ea typeface="Calibri"/>
                <a:cs typeface="Calibri"/>
                <a:sym typeface="Calibri"/>
              </a:rPr>
              <a:t>Facilitate appropriate treatment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933634"/>
                </a:solidFill>
                <a:latin typeface="Calibri"/>
                <a:ea typeface="Calibri"/>
                <a:cs typeface="Calibri"/>
                <a:sym typeface="Calibri"/>
              </a:rPr>
              <a:t>Monitor progress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Treatment </a:t>
            </a:r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2405" lvl="0" indent="-18034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Noto Sans Symbols"/>
              <a:buChar char="∙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The gold standard is: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2876550" lvl="1" indent="-457200" algn="l" rtl="0">
              <a:spcBef>
                <a:spcPts val="95"/>
              </a:spcBef>
              <a:spcAft>
                <a:spcPts val="0"/>
              </a:spcAft>
              <a:buClr>
                <a:srgbClr val="00AFEF"/>
              </a:buClr>
              <a:buSzPts val="1875"/>
              <a:buFont typeface="Calibri"/>
              <a:buAutoNum type="arabicPeriod"/>
            </a:pPr>
            <a:r>
              <a:rPr lang="en-US" sz="2000">
                <a:solidFill>
                  <a:srgbClr val="00AFE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debridement of the wound  B)off-loading of the ulcer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2876550" lvl="1" indent="-457200" algn="l" rtl="0">
              <a:spcBef>
                <a:spcPts val="95"/>
              </a:spcBef>
              <a:spcAft>
                <a:spcPts val="0"/>
              </a:spcAft>
              <a:buClr>
                <a:srgbClr val="00AFEF"/>
              </a:buClr>
              <a:buSzPts val="1875"/>
              <a:buFont typeface="Calibri"/>
              <a:buAutoNum type="arabicPeriod"/>
            </a:pPr>
            <a:r>
              <a:rPr lang="en-US" sz="2000">
                <a:solidFill>
                  <a:srgbClr val="00AFE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revascularization –when indicated</a:t>
            </a:r>
            <a:endParaRPr/>
          </a:p>
          <a:p>
            <a:pPr marL="457200" marR="2876550" lvl="1" indent="-457200" algn="l" rtl="0">
              <a:spcBef>
                <a:spcPts val="95"/>
              </a:spcBef>
              <a:spcAft>
                <a:spcPts val="0"/>
              </a:spcAft>
              <a:buClr>
                <a:srgbClr val="00AFEF"/>
              </a:buClr>
              <a:buSzPts val="1875"/>
              <a:buFont typeface="Calibri"/>
              <a:buAutoNum type="arabicPeriod"/>
            </a:pPr>
            <a:r>
              <a:rPr lang="en-US" sz="2000">
                <a:solidFill>
                  <a:srgbClr val="00AFE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management of infection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92405" marR="5080" lvl="0" indent="-180340" algn="l" rtl="0">
              <a:spcBef>
                <a:spcPts val="1295"/>
              </a:spcBef>
              <a:spcAft>
                <a:spcPts val="0"/>
              </a:spcAft>
              <a:buClr>
                <a:schemeClr val="dk1"/>
              </a:buClr>
              <a:buSzPts val="1375"/>
              <a:buFont typeface="Noto Sans Symbols"/>
              <a:buChar char="∙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Other methods are used as an “</a:t>
            </a:r>
            <a:r>
              <a:rPr lang="en-US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add-on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” to the gold standard  therapy, such as: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54965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Noto Sans Symbols"/>
              <a:buChar char="⮚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hyperbaric oxygen therapy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54965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Noto Sans Symbols"/>
              <a:buChar char="⮚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use of advanced wound care products</a:t>
            </a:r>
            <a:endParaRPr/>
          </a:p>
          <a:p>
            <a:pPr marL="354965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Noto Sans Symbols"/>
              <a:buChar char="⮚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negative-pressure wound therapy (NPWT)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Debridement</a:t>
            </a:r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4582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31242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Removal of dead tissue to improve the healing potential of the  remaining healthy tissue</a:t>
            </a:r>
            <a:endParaRPr sz="2400" b="1" baseline="30000">
              <a:latin typeface="Arial"/>
              <a:ea typeface="Arial"/>
              <a:cs typeface="Arial"/>
              <a:sym typeface="Arial"/>
            </a:endParaRPr>
          </a:p>
          <a:p>
            <a:pPr marL="292735" marR="93980" lvl="0" indent="-17843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It enhances the </a:t>
            </a:r>
            <a:r>
              <a:rPr lang="en-US" sz="1800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production of granulation tissue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, and </a:t>
            </a:r>
            <a:endParaRPr/>
          </a:p>
          <a:p>
            <a:pPr marL="114300" marR="9398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thus promote the </a:t>
            </a:r>
            <a:r>
              <a:rPr lang="en-US" sz="1800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healing  process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292735" marR="93980" lvl="0" indent="-17843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The dead tissue interfere with healing </a:t>
            </a:r>
            <a:r>
              <a:rPr lang="en-US" sz="1800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by decrease </a:t>
            </a:r>
            <a:endParaRPr/>
          </a:p>
          <a:p>
            <a:pPr marL="114300" marR="93980" lvl="0" indent="0" algn="l" rtl="0">
              <a:spcBef>
                <a:spcPts val="360"/>
              </a:spcBef>
              <a:spcAft>
                <a:spcPts val="0"/>
              </a:spcAft>
              <a:buClr>
                <a:srgbClr val="00AF50"/>
              </a:buClr>
              <a:buSzPts val="1800"/>
              <a:buNone/>
            </a:pPr>
            <a:r>
              <a:rPr lang="en-US" sz="1800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blood supply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to the tissue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292735" marR="93980" lvl="0" indent="-17843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Can be: Surgical, Enzymatic, Biological or Autolytic</a:t>
            </a:r>
            <a:endParaRPr/>
          </a:p>
          <a:p>
            <a:pPr marL="114300" marR="9398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marL="2921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 b="1" u="sng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1)Surgical Debridement:</a:t>
            </a:r>
            <a:endParaRPr/>
          </a:p>
          <a:p>
            <a:pPr marL="749300" lvl="0" indent="-457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It removes dead tissue and hyperkeratosis </a:t>
            </a:r>
            <a:r>
              <a:rPr lang="en-US" sz="16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rapidly and quickly</a:t>
            </a: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49300" lvl="0" indent="-457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Blade is used to remove </a:t>
            </a: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all the nonviable tissue until ulcer bleeds (granulation  tissue is produced) .</a:t>
            </a:r>
            <a:endParaRPr/>
          </a:p>
          <a:p>
            <a:pPr marL="749300" lvl="0" indent="-4572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In severe cases of ischemia</a:t>
            </a:r>
            <a:r>
              <a:rPr lang="en-US" sz="16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vascular examination </a:t>
            </a: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should be done before  extensive debridement is carried out.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99" name="Google Shape;19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2286000"/>
            <a:ext cx="2693987" cy="2139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16"/>
          <p:cNvGrpSpPr/>
          <p:nvPr/>
        </p:nvGrpSpPr>
        <p:grpSpPr>
          <a:xfrm>
            <a:off x="937948" y="6013861"/>
            <a:ext cx="6637021" cy="830580"/>
            <a:chOff x="556259" y="5394959"/>
            <a:chExt cx="6637021" cy="830580"/>
          </a:xfrm>
        </p:grpSpPr>
        <p:pic>
          <p:nvPicPr>
            <p:cNvPr id="201" name="Google Shape;201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2218" y="5586729"/>
              <a:ext cx="72351" cy="72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6759" y="5413247"/>
              <a:ext cx="344424" cy="435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58913" y="5533770"/>
              <a:ext cx="5828626" cy="187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05840" y="5394959"/>
              <a:ext cx="6187440" cy="4770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9528" y="5887338"/>
              <a:ext cx="1344282" cy="18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1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058543" y="5884925"/>
              <a:ext cx="4940934" cy="1903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56259" y="5748527"/>
              <a:ext cx="6574535" cy="4770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8229600" cy="597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06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F50"/>
              </a:buClr>
              <a:buSzPts val="2800"/>
              <a:buNone/>
            </a:pPr>
            <a:r>
              <a:rPr lang="en-US" sz="2800" b="1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2) Enzymatic Debridement: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12065" lvl="0" indent="0" algn="l" rtl="0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Enzymes such: </a:t>
            </a:r>
            <a:r>
              <a:rPr lang="en-US" sz="16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collagenase</a:t>
            </a: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6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streptokinase </a:t>
            </a: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and </a:t>
            </a:r>
            <a:r>
              <a:rPr lang="en-US" sz="16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streptodornase </a:t>
            </a: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are used.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065" lvl="0" indent="0" algn="l" rtl="0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It’s used for cases in which, surgical debridement is painful (ischemic ulcers).</a:t>
            </a:r>
            <a:endParaRPr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065" lvl="0" indent="0" algn="l" rtl="0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006FC0"/>
              </a:buClr>
              <a:buSzPts val="1600"/>
              <a:buNone/>
            </a:pPr>
            <a:r>
              <a:rPr lang="en-US" sz="16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Enzymes remove dead tissue without damaging healthy tissues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065" lvl="0" indent="0" algn="l" rtl="0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It’s expensive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065" lvl="0" indent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 b="1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3) Biological Debridement</a:t>
            </a: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2065" lvl="0" indent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Done by using </a:t>
            </a:r>
            <a:r>
              <a:rPr lang="en-US" sz="16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sterile Maggots</a:t>
            </a: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, which are capable of digesting</a:t>
            </a:r>
            <a:endParaRPr/>
          </a:p>
          <a:p>
            <a:pPr marL="12065" lvl="0" indent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 bacteria and necrotic tissue and leaving healthy tissue intact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065" lvl="0" indent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Recently</a:t>
            </a:r>
            <a:r>
              <a:rPr lang="en-US" sz="1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it has been reported that this method is </a:t>
            </a:r>
            <a:endParaRPr/>
          </a:p>
          <a:p>
            <a:pPr marL="12065" lvl="0" indent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effective for  eliminating drug resistant pathogens, </a:t>
            </a:r>
            <a:endParaRPr/>
          </a:p>
          <a:p>
            <a:pPr marL="12065" lvl="0" indent="0" algn="l" rtl="0"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e.g., MRSA.</a:t>
            </a:r>
            <a:endParaRPr sz="1600"/>
          </a:p>
        </p:txBody>
      </p:sp>
      <p:pic>
        <p:nvPicPr>
          <p:cNvPr id="213" name="Google Shape;2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3737859"/>
            <a:ext cx="2663825" cy="170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2209800"/>
            <a:ext cx="2236787" cy="1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7"/>
          <p:cNvSpPr/>
          <p:nvPr/>
        </p:nvSpPr>
        <p:spPr>
          <a:xfrm>
            <a:off x="304800" y="4343400"/>
            <a:ext cx="4572000" cy="248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0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4) Autolytic debridement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3845" marR="0" lvl="0" indent="-2717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promotes healing by dressing, which provides moist environment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4139" marR="0" lvl="0" indent="0" algn="l" rtl="0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wound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3845" marR="0" lvl="0" indent="-27178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∙"/>
            </a:pPr>
            <a:r>
              <a:rPr lang="en-US" sz="1800" b="0" i="0" u="none" strike="noStrike" cap="none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It’s highly selective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800" b="0" i="0" u="none" strike="noStrike" cap="none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prevents damage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healthy tissue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Off-Loading the ulcer </a:t>
            </a:r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93675" marR="5080" lvl="0" indent="-181610" algn="l" rtl="0">
              <a:lnSpc>
                <a:spcPct val="1453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38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Hence it has been proposed that elevation of the plantar pressure greatly  contributes to plantar ulceration</a:t>
            </a: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This method is critical in treating the  plantar ulcers.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193675" marR="27940" lvl="0" indent="-181610" algn="l" rtl="0">
              <a:lnSpc>
                <a:spcPct val="14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38"/>
              <a:buFont typeface="Noto Sans Symbols"/>
              <a:buChar char="∙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Interestingly, it has also been proposed that even in adequately perfused  planter ulcers</a:t>
            </a:r>
            <a:r>
              <a:rPr lang="en-US" sz="1800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, inadequate planter off-loading can significantly delay the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healing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193675" marR="2834640" lvl="0" indent="-181610" algn="l" rtl="0">
              <a:lnSpc>
                <a:spcPct val="14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Noto Sans Symbols"/>
              <a:buChar char="∙"/>
            </a:pPr>
            <a:r>
              <a:rPr lang="en-US" sz="2400" b="1" u="sng">
                <a:latin typeface="Arial"/>
                <a:ea typeface="Arial"/>
                <a:cs typeface="Arial"/>
                <a:sym typeface="Arial"/>
              </a:rPr>
              <a:t>Types of off-loading:</a:t>
            </a:r>
            <a:endParaRPr/>
          </a:p>
          <a:p>
            <a:pPr marL="12065" marR="2834640" lvl="0" indent="0" algn="l" rtl="0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375"/>
              <a:buNone/>
            </a:pPr>
            <a:r>
              <a:rPr lang="en-US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1)Non removable cast walkers (NRCW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):</a:t>
            </a:r>
            <a:endParaRPr/>
          </a:p>
          <a:p>
            <a:pPr marL="282575" marR="3472179" lvl="0" indent="-101600" algn="just" rtl="0">
              <a:lnSpc>
                <a:spcPct val="145400"/>
              </a:lnSpc>
              <a:spcBef>
                <a:spcPts val="9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It’s the </a:t>
            </a: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most effective method  and considered to be the gold  standard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regarding off-loading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282575" marR="3155950" lvl="0" indent="-101600" algn="l" rtl="0">
              <a:lnSpc>
                <a:spcPct val="14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Made of plaster. Thus, it’s cost is  low, and it permits limited range  of motion.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72110" lvl="0" indent="-180339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lang="en-US" sz="1600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distributes planter 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>pressure from the fore and mid foot to</a:t>
            </a:r>
            <a:endParaRPr/>
          </a:p>
          <a:p>
            <a:pPr marL="191770" lvl="0" indent="0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 the heel, so it only makes sense that it’s  used for ulcers </a:t>
            </a:r>
            <a:endParaRPr/>
          </a:p>
          <a:p>
            <a:pPr marL="191770" lvl="0" indent="0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located on these two areas.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12065" marR="2834640" lvl="0" indent="0" algn="l" rtl="0">
              <a:lnSpc>
                <a:spcPct val="14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</a:pPr>
            <a:endParaRPr sz="2400" b="1" u="sng"/>
          </a:p>
        </p:txBody>
      </p:sp>
      <p:pic>
        <p:nvPicPr>
          <p:cNvPr id="222" name="Google Shape;2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2667000"/>
            <a:ext cx="32004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72110" lvl="0" indent="-1803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∙"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absolute contraindications: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508000" lvl="1" indent="-226059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Severe foot ischemia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508000" lvl="1" indent="-226059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deep abscess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508000" lvl="1" indent="-226059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Osteomyelitis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508000" lvl="1" indent="-226059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poor skin quality .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12700" marR="3434079" lvl="1" indent="0" algn="l" rtl="0">
              <a:lnSpc>
                <a:spcPct val="145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12700" marR="3434079" lvl="1" indent="0" algn="l" rtl="0">
              <a:lnSpc>
                <a:spcPct val="145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12700" marR="3434079" lvl="1" indent="0" algn="l" rtl="0">
              <a:lnSpc>
                <a:spcPct val="145000"/>
              </a:lnSpc>
              <a:spcBef>
                <a:spcPts val="5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US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2) Removable cast walkers (RCW):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2110" lvl="0" indent="-271780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It’s light-weighted and semi-rigid.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72110" lvl="0" indent="-271780" algn="l" rtl="0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Char char="∙"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 reduces load on forefoot.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72110" lvl="0" indent="-271780" algn="l" rtl="0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It’s also wide at the base, </a:t>
            </a:r>
            <a:r>
              <a:rPr lang="en-US" sz="1600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providing a room for dressing.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72110" lvl="0" indent="-271780" algn="l" rtl="0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Some types can aid in </a:t>
            </a:r>
            <a:r>
              <a:rPr lang="en-US" sz="1600">
                <a:solidFill>
                  <a:srgbClr val="006FC0"/>
                </a:solidFill>
                <a:latin typeface="Arial"/>
                <a:ea typeface="Arial"/>
                <a:cs typeface="Arial"/>
                <a:sym typeface="Arial"/>
              </a:rPr>
              <a:t>edema reduction</a:t>
            </a:r>
            <a:endParaRPr/>
          </a:p>
        </p:txBody>
      </p:sp>
      <p:pic>
        <p:nvPicPr>
          <p:cNvPr id="228" name="Google Shape;2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685800"/>
            <a:ext cx="2590800" cy="344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body" idx="1"/>
          </p:nvPr>
        </p:nvSpPr>
        <p:spPr>
          <a:xfrm>
            <a:off x="381000" y="936168"/>
            <a:ext cx="7467600" cy="219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025" rIns="0" bIns="0" anchor="t" anchorCtr="0">
            <a:spAutoFit/>
          </a:bodyPr>
          <a:lstStyle/>
          <a:p>
            <a:pPr marL="469265" marR="508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43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Diabetes mellitus (DM) is a complex disease </a:t>
            </a:r>
            <a:r>
              <a:rPr lang="en-US" sz="240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affecting almost all the vital organs in the  body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69265" marR="84455" lvl="0" indent="-457200" algn="l" rtl="0">
              <a:lnSpc>
                <a:spcPct val="15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2743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DM is known to have many complications and </a:t>
            </a:r>
            <a:r>
              <a:rPr lang="en-US" sz="240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one of the most distressing is Diabetic  Foot Ulcer (DFU) </a:t>
            </a:r>
            <a:r>
              <a:rPr lang="en-US" sz="180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0928" y="3581400"/>
            <a:ext cx="4876800" cy="2944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>
            <a:spLocks noGrp="1"/>
          </p:cNvSpPr>
          <p:nvPr>
            <p:ph type="title"/>
          </p:nvPr>
        </p:nvSpPr>
        <p:spPr>
          <a:xfrm>
            <a:off x="304800" y="1256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b="1">
                <a:latin typeface="Helvetica Neue"/>
                <a:ea typeface="Helvetica Neue"/>
                <a:cs typeface="Helvetica Neue"/>
                <a:sym typeface="Helvetica Neue"/>
              </a:rPr>
              <a:t>Revascularization</a:t>
            </a:r>
            <a:endParaRPr b="1"/>
          </a:p>
        </p:txBody>
      </p:sp>
      <p:sp>
        <p:nvSpPr>
          <p:cNvPr id="234" name="Google Shape;234;p20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87630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2700" marR="5080" lvl="0" indent="-12700" algn="l" rtl="0">
              <a:lnSpc>
                <a:spcPct val="9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Revascularization is a procedure that aims </a:t>
            </a:r>
            <a:r>
              <a:rPr lang="en-US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 restore the blood flow to at least one of the foot arteries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, especially the one that </a:t>
            </a:r>
            <a:r>
              <a:rPr lang="en-US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supplies the ulcerated lesion.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90500" lvl="0" indent="-178435" algn="l" rtl="0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Noto Sans Symbols"/>
              <a:buChar char="∙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It’s only done when indicated e.g</a:t>
            </a:r>
            <a:r>
              <a:rPr lang="en-US" sz="20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., in confirmed severe ischemia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90500" marR="702310" lvl="0" indent="-178435" algn="l" rtl="0">
              <a:lnSpc>
                <a:spcPct val="92500"/>
              </a:lnSpc>
              <a:spcBef>
                <a:spcPts val="1295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Noto Sans Symbols"/>
              <a:buChar char="∙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Evaluation of the arterial network is done with the properly chosen  radiological method (</a:t>
            </a:r>
            <a:r>
              <a:rPr lang="en-US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MRI,CT angiography)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90500" lvl="0" indent="-178435" algn="l" rtl="0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Noto Sans Symbols"/>
              <a:buChar char="∙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It’s done by either: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16559" lvl="1" indent="-226060" algn="l" rtl="0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rgbClr val="00AF50"/>
              </a:buClr>
              <a:buSzPct val="100000"/>
              <a:buAutoNum type="arabicPeriod"/>
            </a:pPr>
            <a:r>
              <a:rPr lang="en-US" sz="2000" b="1" u="sng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Transluminal angioplasty with or without stenting:</a:t>
            </a:r>
            <a:endParaRPr sz="2000" u="sng">
              <a:latin typeface="Arial"/>
              <a:ea typeface="Arial"/>
              <a:cs typeface="Arial"/>
              <a:sym typeface="Arial"/>
            </a:endParaRPr>
          </a:p>
          <a:p>
            <a:pPr marL="12065" lvl="0" indent="0" algn="l" rtl="0">
              <a:lnSpc>
                <a:spcPct val="94000"/>
              </a:lnSpc>
              <a:spcBef>
                <a:spcPts val="1185"/>
              </a:spcBef>
              <a:spcAft>
                <a:spcPts val="0"/>
              </a:spcAft>
              <a:buClr>
                <a:srgbClr val="4F81BC"/>
              </a:buClr>
              <a:buSzPct val="68750"/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It’s indicated in cases of </a:t>
            </a:r>
            <a:r>
              <a:rPr lang="en-US" sz="2000">
                <a:solidFill>
                  <a:srgbClr val="4F81B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stenosis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or </a:t>
            </a:r>
            <a:r>
              <a:rPr lang="en-US" sz="20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brief </a:t>
            </a:r>
            <a:r>
              <a:rPr lang="en-US" sz="2000">
                <a:solidFill>
                  <a:srgbClr val="4F81B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arterial thrombus.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065" marR="304800" lvl="0" indent="0" algn="l" rtl="0">
              <a:lnSpc>
                <a:spcPct val="91950"/>
              </a:lnSpc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ct val="68750"/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Could be done under </a:t>
            </a:r>
            <a:r>
              <a:rPr lang="en-US" sz="2000">
                <a:solidFill>
                  <a:srgbClr val="4F81B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anesthesia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which ensures early recovery to  the patient.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Clr>
                <a:srgbClr val="00AF50"/>
              </a:buClr>
              <a:buSzPct val="100000"/>
              <a:buNone/>
            </a:pPr>
            <a:r>
              <a:rPr lang="en-US" sz="2000" b="1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lang="en-US" sz="2000" b="1" u="sng">
                <a:solidFill>
                  <a:srgbClr val="00AF50"/>
                </a:solidFill>
                <a:latin typeface="Arial"/>
                <a:ea typeface="Arial"/>
                <a:cs typeface="Arial"/>
                <a:sym typeface="Arial"/>
              </a:rPr>
              <a:t>Bypass:</a:t>
            </a:r>
            <a:endParaRPr sz="2000" u="sng">
              <a:latin typeface="Arial"/>
              <a:ea typeface="Arial"/>
              <a:cs typeface="Arial"/>
              <a:sym typeface="Arial"/>
            </a:endParaRPr>
          </a:p>
          <a:p>
            <a:pPr marL="12065" marR="5080" lvl="0" indent="0" algn="l" rtl="0">
              <a:lnSpc>
                <a:spcPct val="91950"/>
              </a:lnSpc>
              <a:spcBef>
                <a:spcPts val="1315"/>
              </a:spcBef>
              <a:spcAft>
                <a:spcPts val="0"/>
              </a:spcAft>
              <a:buClr>
                <a:srgbClr val="006FC0"/>
              </a:buClr>
              <a:buSzPct val="68750"/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It’s done in the </a:t>
            </a:r>
            <a:r>
              <a:rPr lang="en-US" sz="20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late stages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associated with </a:t>
            </a:r>
            <a:r>
              <a:rPr lang="en-US" sz="20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stenosis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or in </a:t>
            </a:r>
            <a:r>
              <a:rPr lang="en-US" sz="20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extended arterial  thrombus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065" lvl="0" indent="0" algn="l" rtl="0">
              <a:lnSpc>
                <a:spcPct val="8775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68750"/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A receiving trunk must be present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065" lvl="0" indent="0" algn="l" rtl="0">
              <a:lnSpc>
                <a:spcPct val="9175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68750"/>
              <a:buNone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lang="en-US" sz="20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great saphenous vein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is usually used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065" lvl="0" indent="0" algn="l" rtl="0">
              <a:lnSpc>
                <a:spcPct val="94000"/>
              </a:lnSpc>
              <a:spcBef>
                <a:spcPts val="370"/>
              </a:spcBef>
              <a:spcAft>
                <a:spcPts val="0"/>
              </a:spcAft>
              <a:buClr>
                <a:srgbClr val="FF0000"/>
              </a:buClr>
              <a:buSzPct val="68750"/>
              <a:buNone/>
            </a:pPr>
            <a:r>
              <a:rPr lang="en-US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procedure should only be done when the infection is controlled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5080" lvl="0" indent="104775" algn="l" rtl="0">
              <a:lnSpc>
                <a:spcPct val="92500"/>
              </a:lnSpc>
              <a:spcBef>
                <a:spcPts val="21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Management of infection </a:t>
            </a:r>
            <a:endParaRPr b="1"/>
          </a:p>
        </p:txBody>
      </p:sp>
      <p:sp>
        <p:nvSpPr>
          <p:cNvPr id="240" name="Google Shape;240;p21"/>
          <p:cNvSpPr txBox="1">
            <a:spLocks noGrp="1"/>
          </p:cNvSpPr>
          <p:nvPr>
            <p:ph type="body" idx="1"/>
          </p:nvPr>
        </p:nvSpPr>
        <p:spPr>
          <a:xfrm>
            <a:off x="457200" y="1214075"/>
            <a:ext cx="8229600" cy="5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7329" marR="5080" lvl="0" indent="-2549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Infected diabetic foot should be classified into either </a:t>
            </a:r>
            <a:r>
              <a:rPr lang="en-US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superficial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or </a:t>
            </a:r>
            <a:r>
              <a:rPr lang="en-US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deep 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infection depending </a:t>
            </a:r>
            <a:r>
              <a:rPr lang="en-US" sz="20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depth of infection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0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involvement of bone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,  </a:t>
            </a:r>
            <a:r>
              <a:rPr lang="en-US" sz="20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presence of fever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0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elevated levels of laboratory markers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, etc…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7329" marR="60960" lvl="0" indent="-254952" algn="just" rtl="0">
              <a:lnSpc>
                <a:spcPct val="100000"/>
              </a:lnSpc>
              <a:spcBef>
                <a:spcPts val="121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US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Bacterial culture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should be performed on a collected biopsy because it  provides </a:t>
            </a:r>
            <a:r>
              <a:rPr lang="en-US" sz="2000">
                <a:solidFill>
                  <a:srgbClr val="006F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accurate information regarding the causative agent and  the antibiotic susceptibilities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than wound swabs.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7329" lvl="0" indent="-254952" algn="l" rtl="0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in osteomyelitis </a:t>
            </a:r>
            <a:r>
              <a:rPr lang="en-US" sz="2000">
                <a:solidFill>
                  <a:srgbClr val="00AF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bone culture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is even more accurate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7329" lvl="0" indent="-254952" algn="l" rtl="0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>
                <a:srgbClr val="00AF50"/>
              </a:buClr>
              <a:buSzPts val="2000"/>
              <a:buFont typeface="Noto Sans Symbols"/>
              <a:buChar char="∙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blood culture should only be performed when </a:t>
            </a:r>
            <a:r>
              <a:rPr lang="en-US" sz="2000">
                <a:solidFill>
                  <a:srgbClr val="00AF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sepsis is evident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7329" marR="889635" lvl="0" indent="-254952" algn="l" rtl="0">
              <a:lnSpc>
                <a:spcPct val="100000"/>
              </a:lnSpc>
              <a:spcBef>
                <a:spcPts val="131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Empirical therapy should begin ASAP to target </a:t>
            </a:r>
            <a:r>
              <a:rPr lang="en-US" sz="2000">
                <a:solidFill>
                  <a:srgbClr val="00AF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S. aureus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and  </a:t>
            </a:r>
            <a:r>
              <a:rPr lang="en-US" sz="2000">
                <a:solidFill>
                  <a:srgbClr val="00AF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Streptococci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in cases of superficial infection.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7329" marR="198755" lvl="0" indent="-254952" algn="l" rtl="0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In the </a:t>
            </a:r>
            <a:r>
              <a:rPr lang="en-US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deep infections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, IV antibiotics are given and limb amputation is  considered.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7329" marR="5080" lvl="0" indent="-254952" algn="l" rtl="0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∙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Due to the high rate of re-occurrence the doctor should educate the  patient about the </a:t>
            </a:r>
            <a:r>
              <a:rPr lang="en-US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importance of controlling blood sugar levels and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7329" lvl="0" indent="-22732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•"/>
            </a:pPr>
            <a:r>
              <a:rPr lang="en-US" sz="20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taking care of his foo</a:t>
            </a: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457200" y="441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Thank you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Diabetic Foot Ulcer (DFU)</a:t>
            </a: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152400" y="1066800"/>
            <a:ext cx="9144000" cy="465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239395" marR="5080" lvl="0" indent="-178435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is as a foot affected by ulceration that is associated with  </a:t>
            </a:r>
            <a:r>
              <a:rPr lang="en-US" sz="20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neuropathy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and/</a:t>
            </a:r>
            <a:r>
              <a:rPr lang="en-US" sz="20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or peripheral arterial disease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of the lower limb in a patient with </a:t>
            </a:r>
            <a:r>
              <a:rPr lang="en-US" sz="20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diabetes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940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239395" lvl="0" indent="-17907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Helvetica Neue"/>
              <a:buChar char="•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classical triad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of DFU is 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neuropathy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ischemia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infection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40029" marR="178435" lvl="0" indent="-240029" algn="l" rtl="0">
              <a:lnSpc>
                <a:spcPct val="1179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Diabetic foot disease associated with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178435" lvl="0" indent="0" algn="l" rtl="0">
              <a:lnSpc>
                <a:spcPct val="1179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major morbidity, mortality, costs,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178435" lvl="0" indent="0" algn="l" rtl="0">
              <a:lnSpc>
                <a:spcPct val="1179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and reduced quality  of life</a:t>
            </a:r>
            <a:endParaRPr/>
          </a:p>
          <a:p>
            <a:pPr marL="342900" lvl="0" indent="-2794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239395" lvl="0" indent="-227329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5-15% of Diabetics develop foot ulcers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39395" lvl="0" indent="-227329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70% of healed Diabetic ulcer are likely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2066" lvl="0" indent="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to recur within 5 years</a:t>
            </a:r>
            <a:endParaRPr/>
          </a:p>
          <a:p>
            <a:pPr marL="239395" lvl="0" indent="-227329" algn="l" rtl="0">
              <a:lnSpc>
                <a:spcPct val="100000"/>
              </a:lnSpc>
              <a:spcBef>
                <a:spcPts val="12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proportion of amputation was 15-30%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5181600" y="2514600"/>
            <a:ext cx="3773424" cy="42710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8875" rIns="0" bIns="0" anchor="t" anchorCtr="0">
            <a:spAutoFit/>
          </a:bodyPr>
          <a:lstStyle/>
          <a:p>
            <a:pPr marL="15113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factors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151130" marR="0" lvl="0" indent="-127000" algn="l" rtl="0"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Presence of </a:t>
            </a:r>
            <a:r>
              <a:rPr lang="en-US" sz="2000" b="0" i="0" u="none" strike="noStrike" cap="none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neuropathy &amp; peripheral vascular disease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1130" marR="0" lvl="0" indent="-127000" algn="l" rtl="0">
              <a:spcBef>
                <a:spcPts val="29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•"/>
            </a:pPr>
            <a:r>
              <a:rPr lang="en-US" sz="2000" b="0" i="0" u="none" strike="noStrike" cap="none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Smoking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 because daily tissue hypoxia )</a:t>
            </a:r>
            <a:endParaRPr/>
          </a:p>
          <a:p>
            <a:pPr marL="151130" marR="0" lvl="0" indent="-99785" algn="l" rtl="0">
              <a:spcBef>
                <a:spcPts val="285"/>
              </a:spcBef>
              <a:spcAft>
                <a:spcPts val="0"/>
              </a:spcAft>
              <a:buClr>
                <a:srgbClr val="006FC0"/>
              </a:buClr>
              <a:buSzPts val="1571"/>
              <a:buFont typeface="Helvetica Neue"/>
              <a:buChar char="•"/>
            </a:pPr>
            <a:r>
              <a:rPr lang="en-US" sz="2000" b="0" i="0" u="none" strike="noStrike" cap="none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Obesity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1130" marR="0" lvl="0" indent="-1270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•"/>
            </a:pPr>
            <a:r>
              <a:rPr lang="en-US" sz="2000" b="0" i="0" u="none" strike="noStrike" cap="none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Male more common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 female (because increased physical work in males )</a:t>
            </a:r>
            <a:endParaRPr/>
          </a:p>
          <a:p>
            <a:pPr marL="151130" marR="0" lvl="0" indent="-127000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 </a:t>
            </a:r>
            <a:r>
              <a:rPr lang="en-US" sz="2000" b="0" i="0" u="none" strike="noStrike" cap="none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of ulceration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1130" marR="0" lvl="0" indent="-127000" algn="l" rtl="0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Presence of </a:t>
            </a:r>
            <a:r>
              <a:rPr lang="en-US" sz="2000" b="0" i="0" u="none" strike="noStrike" cap="none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foot deformity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1130" marR="0" lvl="0" indent="-139065" algn="l" rtl="0">
              <a:spcBef>
                <a:spcPts val="290"/>
              </a:spcBef>
              <a:spcAft>
                <a:spcPts val="0"/>
              </a:spcAft>
              <a:buClr>
                <a:srgbClr val="006FC0"/>
              </a:buClr>
              <a:buSzPts val="2000"/>
              <a:buFont typeface="Helvetica Neue"/>
              <a:buChar char="•"/>
            </a:pPr>
            <a:r>
              <a:rPr lang="en-US" sz="2000" b="0" i="0" u="none" strike="noStrike" cap="none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Skin lesion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Pathogenesis of immunopathy </a:t>
            </a:r>
            <a:endParaRPr b="1"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0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90500" marR="409575" lvl="0" indent="-178435" algn="l" rtl="0">
              <a:lnSpc>
                <a:spcPct val="117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High blood glucose is a </a:t>
            </a:r>
            <a:r>
              <a:rPr lang="en-US" sz="2000" b="1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good medium for the growth of bacteria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mainly </a:t>
            </a:r>
            <a:r>
              <a:rPr lang="en-US" sz="200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aerobic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gram-  positive cocci like 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S. Aureus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β-hemolytic streptococci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90500" marR="317500" lvl="0" indent="-178435" algn="l" rtl="0">
              <a:lnSpc>
                <a:spcPct val="117900"/>
              </a:lnSpc>
              <a:spcBef>
                <a:spcPts val="96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The immune system of a patient with diabetes 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much weaker </a:t>
            </a: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than the healthy people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.  Thus, foot infection in a patient with diabetes is a limb-threatening.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190500" marR="5080" lvl="0" indent="-178435" algn="l" rtl="0">
              <a:lnSpc>
                <a:spcPct val="1174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hyperglycaemic state causes 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U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elevation of pro-inflammatory cytokines and impairment of  neutrophile functions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like chemotaxis, adherence, phagocytosis and intracellular killing  which lead to lowered 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leukocyte activity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inappropriate inflammatory response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and the  </a:t>
            </a: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disruption of cellular immunity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(inhibition of fibroblast proliferation)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190500" lvl="0" indent="-17843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F50"/>
              </a:buClr>
              <a:buSzPts val="2000"/>
              <a:buFont typeface="Helvetica Neue"/>
              <a:buChar char="•"/>
            </a:pPr>
            <a:r>
              <a:rPr lang="en-US" sz="2000" b="1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All of these lead to </a:t>
            </a:r>
            <a:r>
              <a:rPr lang="en-US" sz="200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increase the risk of infection and poor wound healing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Pathogenesis of ischemia </a:t>
            </a:r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05765" marR="5080" lvl="0" indent="-393700" algn="l" rtl="0">
              <a:lnSpc>
                <a:spcPct val="1171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b="1"/>
              <a:t>Non-enzymatic amino acid glycosylation of proteins </a:t>
            </a:r>
            <a:r>
              <a:rPr lang="en-US"/>
              <a:t>forming unstable then stable  bonding between the glucose and amino acids lead to </a:t>
            </a:r>
            <a:r>
              <a:rPr lang="en-US">
                <a:solidFill>
                  <a:srgbClr val="00AF50"/>
                </a:solidFill>
              </a:rPr>
              <a:t>defect in protein structure  which lead to damage the proteins in the BV wall </a:t>
            </a:r>
            <a:r>
              <a:rPr lang="en-US"/>
              <a:t>and facilitate inflammatory cellular  infiltration causing :</a:t>
            </a:r>
            <a:endParaRPr/>
          </a:p>
          <a:p>
            <a:pPr marL="526415" marR="3241675" lvl="0" indent="-514350" algn="l" rtl="0">
              <a:lnSpc>
                <a:spcPct val="1175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	</a:t>
            </a:r>
            <a:r>
              <a:rPr lang="en-US">
                <a:solidFill>
                  <a:srgbClr val="00AF50"/>
                </a:solidFill>
              </a:rPr>
              <a:t>Small BV </a:t>
            </a:r>
            <a:r>
              <a:rPr lang="en-US"/>
              <a:t>: Diffuse thickening of the  basement membrane (ex. retinopathy ,  glomerulosclerosis )</a:t>
            </a:r>
            <a:endParaRPr/>
          </a:p>
          <a:p>
            <a:pPr marL="526415" marR="2880995" lvl="0" indent="-514350" algn="l" rtl="0">
              <a:lnSpc>
                <a:spcPct val="117100"/>
              </a:lnSpc>
              <a:spcBef>
                <a:spcPts val="98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	</a:t>
            </a:r>
            <a:r>
              <a:rPr lang="en-US">
                <a:solidFill>
                  <a:srgbClr val="00AF50"/>
                </a:solidFill>
              </a:rPr>
              <a:t>Large BV </a:t>
            </a:r>
            <a:r>
              <a:rPr lang="en-US"/>
              <a:t>: Atherosclerosis (ex. coronary  artery disease , </a:t>
            </a:r>
            <a:r>
              <a:rPr lang="en-US" b="1"/>
              <a:t>peripheral vascular disease </a:t>
            </a:r>
            <a:r>
              <a:rPr lang="en-US"/>
              <a:t>(  gangrene lead to limb loss )</a:t>
            </a:r>
            <a:endParaRPr/>
          </a:p>
          <a:p>
            <a:pPr marL="342900" lvl="0" indent="-200660" algn="l" rtl="0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3276600"/>
            <a:ext cx="2663825" cy="240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Pathogenesis of neuropathy </a:t>
            </a: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 u="sng"/>
              <a:t>Osmotic damage </a:t>
            </a:r>
            <a:r>
              <a:rPr lang="en-US" b="1"/>
              <a:t>: Glucose is converted by some tissues into </a:t>
            </a:r>
            <a:r>
              <a:rPr lang="en-US" b="1">
                <a:solidFill>
                  <a:srgbClr val="00AF50"/>
                </a:solidFill>
              </a:rPr>
              <a:t>sorbitol </a:t>
            </a:r>
            <a:r>
              <a:rPr lang="en-US"/>
              <a:t>by aldose  reductase enzyme then sorbitol is converted to </a:t>
            </a:r>
            <a:r>
              <a:rPr lang="en-US">
                <a:solidFill>
                  <a:srgbClr val="00AF50"/>
                </a:solidFill>
              </a:rPr>
              <a:t>fructose </a:t>
            </a:r>
            <a:r>
              <a:rPr lang="en-US"/>
              <a:t>→ Accumulation of sorbitol  and fructose lead </a:t>
            </a:r>
            <a:r>
              <a:rPr lang="en-US">
                <a:solidFill>
                  <a:srgbClr val="00AF50"/>
                </a:solidFill>
              </a:rPr>
              <a:t>to osmotic destruction of these tissue </a:t>
            </a:r>
            <a:r>
              <a:rPr lang="en-US"/>
              <a:t>ex. Lens, </a:t>
            </a:r>
            <a:r>
              <a:rPr lang="en-US" b="1"/>
              <a:t>peripheral nerves  </a:t>
            </a:r>
            <a:r>
              <a:rPr lang="en-US"/>
              <a:t>and kidney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 txBox="1">
            <a:spLocks noGrp="1"/>
          </p:cNvSpPr>
          <p:nvPr>
            <p:ph type="title"/>
          </p:nvPr>
        </p:nvSpPr>
        <p:spPr>
          <a:xfrm>
            <a:off x="685800" y="-76200"/>
            <a:ext cx="7924800" cy="99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Clinical presentation </a:t>
            </a:r>
            <a:endParaRPr b="1"/>
          </a:p>
        </p:txBody>
      </p:sp>
      <p:sp>
        <p:nvSpPr>
          <p:cNvPr id="123" name="Google Shape;123;p7"/>
          <p:cNvSpPr txBox="1">
            <a:spLocks noGrp="1"/>
          </p:cNvSpPr>
          <p:nvPr>
            <p:ph type="body" idx="1"/>
          </p:nvPr>
        </p:nvSpPr>
        <p:spPr>
          <a:xfrm>
            <a:off x="169576" y="762000"/>
            <a:ext cx="4326224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AF50"/>
              </a:buClr>
              <a:buSzPts val="1600"/>
              <a:buChar char="•"/>
            </a:pPr>
            <a:r>
              <a:rPr lang="en-US" sz="1600" b="1" u="sng">
                <a:solidFill>
                  <a:srgbClr val="00AF50"/>
                </a:solidFill>
              </a:rPr>
              <a:t>Soft tissue infections      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(superficial to deep tissue infection </a:t>
            </a:r>
            <a:endParaRPr sz="16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e.g cellulitis ,necrotizing  fasciitis</a:t>
            </a:r>
            <a:r>
              <a:rPr lang="en-US" sz="1600">
                <a:latin typeface="Helvetica Neue"/>
                <a:ea typeface="Helvetica Neue"/>
                <a:cs typeface="Helvetica Neue"/>
                <a:sym typeface="Helvetica Neue"/>
              </a:rPr>
              <a:t>...</a:t>
            </a:r>
            <a:r>
              <a:rPr lang="en-US" sz="1600"/>
              <a:t>)</a:t>
            </a:r>
            <a:endParaRPr sz="160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2"/>
          </p:nvPr>
        </p:nvSpPr>
        <p:spPr>
          <a:xfrm>
            <a:off x="3352800" y="838200"/>
            <a:ext cx="3740645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Char char="•"/>
            </a:pPr>
            <a:r>
              <a:rPr lang="en-US" sz="1600" b="1" u="sng">
                <a:solidFill>
                  <a:srgbClr val="00B050"/>
                </a:solidFill>
              </a:rPr>
              <a:t>Osteomyelitiss</a:t>
            </a:r>
            <a:endParaRPr sz="1600" b="1" u="sng">
              <a:solidFill>
                <a:srgbClr val="00B050"/>
              </a:solidFill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676400"/>
            <a:ext cx="2726024" cy="214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1400" y="1219199"/>
            <a:ext cx="2589588" cy="18784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/>
          <p:nvPr/>
        </p:nvSpPr>
        <p:spPr>
          <a:xfrm>
            <a:off x="341376" y="3733800"/>
            <a:ext cx="25542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5765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Helvetica Neue"/>
              <a:buChar char="•"/>
            </a:pPr>
            <a:r>
              <a:rPr lang="en-US" sz="1600" b="1" i="0" u="sng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Septic arthritis</a:t>
            </a:r>
            <a:endParaRPr sz="1600" b="1" i="0" u="sng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8" name="Google Shape;128;p7"/>
          <p:cNvGrpSpPr/>
          <p:nvPr/>
        </p:nvGrpSpPr>
        <p:grpSpPr>
          <a:xfrm>
            <a:off x="341376" y="4093690"/>
            <a:ext cx="2401244" cy="2612096"/>
            <a:chOff x="1185672" y="1290954"/>
            <a:chExt cx="2107691" cy="3198462"/>
          </a:xfrm>
        </p:grpSpPr>
        <p:pic>
          <p:nvPicPr>
            <p:cNvPr id="129" name="Google Shape;129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85672" y="3724663"/>
              <a:ext cx="2107691" cy="764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96340" y="1290954"/>
              <a:ext cx="2085848" cy="24390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7"/>
          <p:cNvSpPr/>
          <p:nvPr/>
        </p:nvSpPr>
        <p:spPr>
          <a:xfrm>
            <a:off x="3643613" y="3559242"/>
            <a:ext cx="24651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5765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Helvetica Neue"/>
              <a:buChar char="•"/>
            </a:pPr>
            <a:r>
              <a:rPr lang="en-US" sz="16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Gangrene (dry or wet)</a:t>
            </a:r>
            <a:endParaRPr/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40212" y="4060162"/>
            <a:ext cx="2148502" cy="218823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/>
          <p:nvPr/>
        </p:nvSpPr>
        <p:spPr>
          <a:xfrm>
            <a:off x="6565357" y="1905000"/>
            <a:ext cx="2274085" cy="59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5765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Helvetica Neue"/>
              <a:buChar char="•"/>
            </a:pPr>
            <a:r>
              <a:rPr lang="en-US" sz="1600" b="1" i="0" u="sng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Chronic non healing</a:t>
            </a:r>
            <a:endParaRPr/>
          </a:p>
          <a:p>
            <a:pPr marL="12065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600" b="1" i="0" u="sng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ulcer</a:t>
            </a:r>
            <a:endParaRPr sz="1600" b="1" i="0" u="sng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05600" y="2895600"/>
            <a:ext cx="2243137" cy="318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391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History </a:t>
            </a:r>
            <a:endParaRPr b="1"/>
          </a:p>
        </p:txBody>
      </p:sp>
      <p:sp>
        <p:nvSpPr>
          <p:cNvPr id="140" name="Google Shape;140;p8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915400" cy="521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5765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/>
              <a:t>Patient profile</a:t>
            </a:r>
            <a:endParaRPr sz="1800"/>
          </a:p>
          <a:p>
            <a:pPr marL="405765" lvl="0" indent="-393700" algn="l" rtl="0"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/>
              <a:t>Diabetic History</a:t>
            </a:r>
            <a:endParaRPr/>
          </a:p>
          <a:p>
            <a:pPr marL="405765" lvl="0" indent="-393700" algn="l" rtl="0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/>
              <a:t>Duration of diabetes</a:t>
            </a:r>
            <a:endParaRPr sz="1800"/>
          </a:p>
          <a:p>
            <a:pPr marL="405765" lvl="0" indent="-393700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/>
              <a:t>Type of treatment</a:t>
            </a:r>
            <a:endParaRPr sz="1800"/>
          </a:p>
          <a:p>
            <a:pPr marL="405765" lvl="0" indent="-393700" algn="l" rtl="0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/>
              <a:t>Diabetes complications: </a:t>
            </a:r>
            <a:r>
              <a:rPr lang="en-US" sz="1800">
                <a:solidFill>
                  <a:srgbClr val="00AFEF"/>
                </a:solidFill>
              </a:rPr>
              <a:t>Renal insufficiency, visual impairment</a:t>
            </a:r>
            <a:endParaRPr sz="1800"/>
          </a:p>
          <a:p>
            <a:pPr marL="405765" lvl="0" indent="-393700" algn="l" rtl="0"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/>
              <a:t>Previous ulcer or amputation</a:t>
            </a:r>
            <a:endParaRPr sz="1800"/>
          </a:p>
          <a:p>
            <a:pPr marL="405765" marR="121920" lvl="0" indent="-3937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/>
              <a:t>Symptoms of peripheral neuropathy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>
                <a:solidFill>
                  <a:srgbClr val="00AFEF"/>
                </a:solidFill>
              </a:rPr>
              <a:t>Burning or shooting pain </a:t>
            </a:r>
            <a:r>
              <a:rPr lang="en-US" sz="1800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800">
                <a:solidFill>
                  <a:srgbClr val="00AFEF"/>
                </a:solidFill>
              </a:rPr>
              <a:t>electrical or sharp  sensations , numbness</a:t>
            </a:r>
            <a:endParaRPr sz="1800"/>
          </a:p>
          <a:p>
            <a:pPr marL="405765" lvl="0" indent="-393700" algn="l" rtl="0">
              <a:spcBef>
                <a:spcPts val="1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/>
              <a:t>Symptoms of peripheral vascular /ischemic problem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>
                <a:solidFill>
                  <a:srgbClr val="00AFEF"/>
                </a:solidFill>
              </a:rPr>
              <a:t>Claudication , Rest pain</a:t>
            </a:r>
            <a:endParaRPr sz="1800"/>
          </a:p>
          <a:p>
            <a:pPr marL="405765" lvl="0" indent="-393700" algn="l" rtl="0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/>
              <a:t>Nonhealing ulcer</a:t>
            </a:r>
            <a:endParaRPr sz="1800"/>
          </a:p>
          <a:p>
            <a:pPr marL="405765" lvl="0" indent="-393700" algn="l" rtl="0"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/>
              <a:t>Contributing factor</a:t>
            </a:r>
            <a:endParaRPr/>
          </a:p>
          <a:p>
            <a:pPr marL="405765" lvl="0" indent="-393700" algn="l" rtl="0"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/>
              <a:t>Social History :Smoking</a:t>
            </a:r>
            <a:endParaRPr sz="1800"/>
          </a:p>
          <a:p>
            <a:pPr marL="405765" lvl="0" indent="-393700" algn="l" rtl="0"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/>
              <a:t>Medical History : Hypertension </a:t>
            </a:r>
            <a:endParaRPr sz="1800"/>
          </a:p>
          <a:p>
            <a:pPr marL="405765" lvl="0" indent="-393700" algn="l" rtl="0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</a:pPr>
            <a:r>
              <a:rPr lang="en-US" sz="1800" u="sng"/>
              <a:t>Current ulcer</a:t>
            </a:r>
            <a:r>
              <a:rPr lang="en-US" sz="1800"/>
              <a:t>:</a:t>
            </a:r>
            <a:endParaRPr sz="1800"/>
          </a:p>
          <a:p>
            <a:pPr marL="405765" lvl="0" indent="-342900" algn="l" rtl="0">
              <a:spcBef>
                <a:spcPts val="310"/>
              </a:spcBef>
              <a:spcAft>
                <a:spcPts val="0"/>
              </a:spcAft>
              <a:buClr>
                <a:srgbClr val="00AF50"/>
              </a:buClr>
              <a:buSzPts val="1600"/>
              <a:buFont typeface="Calibri"/>
              <a:buAutoNum type="arabicPeriod"/>
            </a:pPr>
            <a:r>
              <a:rPr lang="en-US" sz="1600" b="1">
                <a:solidFill>
                  <a:srgbClr val="00AF50"/>
                </a:solidFill>
              </a:rPr>
              <a:t>When and how was the ulcer first noticed ?</a:t>
            </a:r>
            <a:r>
              <a:rPr lang="en-US" sz="1600" b="1"/>
              <a:t> </a:t>
            </a:r>
            <a:endParaRPr/>
          </a:p>
          <a:p>
            <a:pPr marL="405765" lvl="0" indent="-342900" algn="l" rtl="0">
              <a:spcBef>
                <a:spcPts val="310"/>
              </a:spcBef>
              <a:spcAft>
                <a:spcPts val="0"/>
              </a:spcAft>
              <a:buClr>
                <a:srgbClr val="00AF50"/>
              </a:buClr>
              <a:buSzPts val="1600"/>
              <a:buFont typeface="Calibri"/>
              <a:buAutoNum type="arabicPeriod"/>
            </a:pPr>
            <a:r>
              <a:rPr lang="en-US" sz="1600" b="1">
                <a:solidFill>
                  <a:srgbClr val="00AF50"/>
                </a:solidFill>
              </a:rPr>
              <a:t>Pain</a:t>
            </a:r>
            <a:endParaRPr sz="1600" b="1"/>
          </a:p>
          <a:p>
            <a:pPr marL="405765" lvl="0" indent="-342900" algn="l" rtl="0">
              <a:spcBef>
                <a:spcPts val="310"/>
              </a:spcBef>
              <a:spcAft>
                <a:spcPts val="0"/>
              </a:spcAft>
              <a:buClr>
                <a:srgbClr val="00AF50"/>
              </a:buClr>
              <a:buSzPts val="1600"/>
              <a:buFont typeface="Calibri"/>
              <a:buAutoNum type="arabicPeriod"/>
            </a:pPr>
            <a:r>
              <a:rPr lang="en-US" sz="1600" b="1">
                <a:solidFill>
                  <a:srgbClr val="00AF50"/>
                </a:solidFill>
              </a:rPr>
              <a:t>Discharge</a:t>
            </a:r>
            <a:endParaRPr sz="1600" b="1"/>
          </a:p>
          <a:p>
            <a:pPr marL="405765" lvl="0" indent="-342900" algn="l" rtl="0">
              <a:spcBef>
                <a:spcPts val="310"/>
              </a:spcBef>
              <a:spcAft>
                <a:spcPts val="0"/>
              </a:spcAft>
              <a:buClr>
                <a:srgbClr val="00AF50"/>
              </a:buClr>
              <a:buSzPts val="1600"/>
              <a:buFont typeface="Calibri"/>
              <a:buAutoNum type="arabicPeriod"/>
            </a:pPr>
            <a:r>
              <a:rPr lang="en-US" sz="1600" b="1">
                <a:solidFill>
                  <a:srgbClr val="00AF50"/>
                </a:solidFill>
              </a:rPr>
              <a:t>Progression : How the ulcer change in size ,depth,shape….</a:t>
            </a:r>
            <a:endParaRPr sz="1600" b="1"/>
          </a:p>
          <a:p>
            <a:pPr marL="405765" lvl="0" indent="-342900" algn="l" rtl="0">
              <a:spcBef>
                <a:spcPts val="310"/>
              </a:spcBef>
              <a:spcAft>
                <a:spcPts val="0"/>
              </a:spcAft>
              <a:buClr>
                <a:srgbClr val="00AF50"/>
              </a:buClr>
              <a:buSzPts val="1600"/>
              <a:buFont typeface="Calibri"/>
              <a:buAutoNum type="arabicPeriod"/>
            </a:pPr>
            <a:r>
              <a:rPr lang="en-US" sz="1600" b="1">
                <a:solidFill>
                  <a:srgbClr val="00AF50"/>
                </a:solidFill>
              </a:rPr>
              <a:t>Associated symptoms</a:t>
            </a:r>
            <a:endParaRPr sz="1600" b="1"/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Physical examination </a:t>
            </a:r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05765" lvl="0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Helvetica Neue"/>
              <a:buChar char="•"/>
            </a:pPr>
            <a:r>
              <a:rPr lang="en-US" sz="4800" b="1" u="sng">
                <a:solidFill>
                  <a:srgbClr val="FF0000"/>
                </a:solidFill>
              </a:rPr>
              <a:t>Inspection</a:t>
            </a:r>
            <a:endParaRPr sz="4800"/>
          </a:p>
          <a:p>
            <a:pPr marL="405765" lvl="0" indent="-393700" algn="l" rtl="0">
              <a:spcBef>
                <a:spcPts val="500"/>
              </a:spcBef>
              <a:spcAft>
                <a:spcPts val="0"/>
              </a:spcAft>
              <a:buClr>
                <a:srgbClr val="00AFEF"/>
              </a:buClr>
              <a:buSzPct val="100000"/>
              <a:buFont typeface="Helvetica Neue"/>
              <a:buChar char="•"/>
            </a:pPr>
            <a:r>
              <a:rPr lang="en-US" b="1">
                <a:solidFill>
                  <a:srgbClr val="00AFEF"/>
                </a:solidFill>
              </a:rPr>
              <a:t>remember always to expose both legs</a:t>
            </a:r>
            <a:r>
              <a:rPr lang="en-US" b="1">
                <a:solidFill>
                  <a:srgbClr val="00AFE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05765" lvl="0" indent="-393700" algn="l" rtl="0">
              <a:spcBef>
                <a:spcPts val="134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/>
              <a:t>look for symmetry ,amputation and oedema</a:t>
            </a:r>
            <a:endParaRPr/>
          </a:p>
          <a:p>
            <a:pPr marL="405765" marR="5080" lvl="0" indent="-393700" algn="l" rtl="0">
              <a:lnSpc>
                <a:spcPct val="121400"/>
              </a:lnSpc>
              <a:spcBef>
                <a:spcPts val="103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b="1"/>
              <a:t>Skin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/>
              <a:t>assess the skin on the foot (top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/>
              <a:t>bottom and on the sides ,including between  toes: intact ,callus ,and fungus formation ,hair loss and gangrene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US"/>
              <a:t>)</a:t>
            </a:r>
            <a:endParaRPr/>
          </a:p>
          <a:p>
            <a:pPr marL="405765" lvl="0" indent="-39370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b="1"/>
              <a:t>Color changes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/>
              <a:t>erythema,pallor ,pigmentation or cyanosis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05765" lvl="0" indent="-393700" algn="l" rtl="0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b="1"/>
              <a:t>Nails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/>
              <a:t>assess the toenails</a:t>
            </a:r>
            <a:endParaRPr/>
          </a:p>
          <a:p>
            <a:pPr marL="342900" lvl="0" indent="-17018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22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Diabetic foot ulcer </vt:lpstr>
      <vt:lpstr>PowerPoint Presentation</vt:lpstr>
      <vt:lpstr>Diabetic Foot Ulcer (DFU)</vt:lpstr>
      <vt:lpstr>Pathogenesis of immunopathy </vt:lpstr>
      <vt:lpstr>Pathogenesis of ischemia </vt:lpstr>
      <vt:lpstr>Pathogenesis of neuropathy </vt:lpstr>
      <vt:lpstr>Clinical presentation </vt:lpstr>
      <vt:lpstr>History </vt:lpstr>
      <vt:lpstr>Physical examination </vt:lpstr>
      <vt:lpstr>PowerPoint Presentation</vt:lpstr>
      <vt:lpstr>PowerPoint Presentation</vt:lpstr>
      <vt:lpstr>PowerPoint Presentation</vt:lpstr>
      <vt:lpstr>PowerPoint Presentation</vt:lpstr>
      <vt:lpstr>Calcification of DFU </vt:lpstr>
      <vt:lpstr>Treatment </vt:lpstr>
      <vt:lpstr>Debridement</vt:lpstr>
      <vt:lpstr>PowerPoint Presentation</vt:lpstr>
      <vt:lpstr>Off-Loading the ulcer </vt:lpstr>
      <vt:lpstr>PowerPoint Presentation</vt:lpstr>
      <vt:lpstr>Revascularization</vt:lpstr>
      <vt:lpstr>Management of infection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foot ulcer </dc:title>
  <dc:creator>Lenovo</dc:creator>
  <cp:lastModifiedBy>Sanabil Hassanat</cp:lastModifiedBy>
  <cp:revision>1</cp:revision>
  <dcterms:created xsi:type="dcterms:W3CDTF">2023-03-18T13:29:55Z</dcterms:created>
  <dcterms:modified xsi:type="dcterms:W3CDTF">2023-03-23T08:06:47Z</dcterms:modified>
</cp:coreProperties>
</file>