
<file path=[Content_Types].xml><?xml version="1.0" encoding="utf-8"?>
<Types xmlns="http://schemas.openxmlformats.org/package/2006/content-types">
  <Default ContentType="image/gif" Extension="gif"/>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43.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70.xml"/>
  <Override ContentType="application/vnd.openxmlformats-officedocument.presentationml.slide+xml" PartName="/ppt/slides/slide53.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56.xml"/>
  <Override ContentType="application/vnd.openxmlformats-officedocument.presentationml.slide+xml" PartName="/ppt/slides/slide13.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72.xml"/>
  <Override ContentType="application/vnd.openxmlformats-officedocument.presentationml.slide+xml" PartName="/ppt/slides/slide47.xml"/>
  <Override ContentType="application/vnd.openxmlformats-officedocument.presentationml.slide+xml" PartName="/ppt/slides/slide46.xml"/>
  <Override ContentType="application/vnd.openxmlformats-officedocument.presentationml.slide+xml" PartName="/ppt/slides/slide38.xml"/>
  <Override ContentType="application/vnd.openxmlformats-officedocument.presentationml.slide+xml" PartName="/ppt/slides/slide64.xml"/>
  <Override ContentType="application/vnd.openxmlformats-officedocument.presentationml.slide+xml" PartName="/ppt/slides/slide55.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62.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57.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presentation.main+xml" PartName="/ppt/presentation.xml"/>
  <Override ContentType="application/vnd.openxmlformats-officedocument.presentationml.presProps+xml" PartName="/ppt/presProps2.xml"/>
  <Override ContentType="application/vnd.openxmlformats-officedocument.theme+xml" PartName="/ppt/theme/theme1.xml"/>
  <Override ContentType="application/vnd.openxmlformats-officedocument.presentationml.viewProps+xml" PartName="/ppt/viewProps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Lst>
  <p:sldSz cy="6858000" cx="9144000"/>
  <p:notesSz cx="6858000" cy="9144000"/>
  <p:defaultTextStyle>
    <a:defPPr lvl="0">
      <a:defRPr lang="ar-JO"/>
    </a:defPPr>
    <a:lvl1pPr lvl="0" rtl="1" algn="r" fontAlgn="base">
      <a:spcBef>
        <a:spcPct val="0"/>
      </a:spcBef>
      <a:spcAft>
        <a:spcPct val="0"/>
      </a:spcAft>
      <a:defRPr kern="1200" sz="2400">
        <a:solidFill>
          <a:schemeClr val="tx1"/>
        </a:solidFill>
        <a:latin typeface="Verdana" pitchFamily="34" charset="0"/>
        <a:ea typeface="+mn-ea"/>
        <a:cs typeface="Arial" pitchFamily="34" charset="0"/>
      </a:defRPr>
    </a:lvl1pPr>
    <a:lvl2pPr lvl="1" marL="457200" rtl="1" algn="r" fontAlgn="base">
      <a:spcBef>
        <a:spcPct val="0"/>
      </a:spcBef>
      <a:spcAft>
        <a:spcPct val="0"/>
      </a:spcAft>
      <a:defRPr kern="1200" sz="2400">
        <a:solidFill>
          <a:schemeClr val="tx1"/>
        </a:solidFill>
        <a:latin typeface="Verdana" pitchFamily="34" charset="0"/>
        <a:ea typeface="+mn-ea"/>
        <a:cs typeface="Arial" pitchFamily="34" charset="0"/>
      </a:defRPr>
    </a:lvl2pPr>
    <a:lvl3pPr lvl="2" marL="914400" rtl="1" algn="r" fontAlgn="base">
      <a:spcBef>
        <a:spcPct val="0"/>
      </a:spcBef>
      <a:spcAft>
        <a:spcPct val="0"/>
      </a:spcAft>
      <a:defRPr kern="1200" sz="2400">
        <a:solidFill>
          <a:schemeClr val="tx1"/>
        </a:solidFill>
        <a:latin typeface="Verdana" pitchFamily="34" charset="0"/>
        <a:ea typeface="+mn-ea"/>
        <a:cs typeface="Arial" pitchFamily="34" charset="0"/>
      </a:defRPr>
    </a:lvl3pPr>
    <a:lvl4pPr lvl="3" marL="1371600" rtl="1" algn="r" fontAlgn="base">
      <a:spcBef>
        <a:spcPct val="0"/>
      </a:spcBef>
      <a:spcAft>
        <a:spcPct val="0"/>
      </a:spcAft>
      <a:defRPr kern="1200" sz="2400">
        <a:solidFill>
          <a:schemeClr val="tx1"/>
        </a:solidFill>
        <a:latin typeface="Verdana" pitchFamily="34" charset="0"/>
        <a:ea typeface="+mn-ea"/>
        <a:cs typeface="Arial" pitchFamily="34" charset="0"/>
      </a:defRPr>
    </a:lvl4pPr>
    <a:lvl5pPr lvl="4" marL="1828800" rtl="1" algn="r" fontAlgn="base">
      <a:spcBef>
        <a:spcPct val="0"/>
      </a:spcBef>
      <a:spcAft>
        <a:spcPct val="0"/>
      </a:spcAft>
      <a:defRPr kern="1200" sz="2400">
        <a:solidFill>
          <a:schemeClr val="tx1"/>
        </a:solidFill>
        <a:latin typeface="Verdana" pitchFamily="34" charset="0"/>
        <a:ea typeface="+mn-ea"/>
        <a:cs typeface="Arial" pitchFamily="34" charset="0"/>
      </a:defRPr>
    </a:lvl5pPr>
    <a:lvl6pPr defTabSz="914400" eaLnBrk="1" hangingPunct="1" latinLnBrk="0" lvl="5" marL="2286000" rtl="1" algn="r">
      <a:defRPr kern="1200" sz="2400">
        <a:solidFill>
          <a:schemeClr val="tx1"/>
        </a:solidFill>
        <a:latin typeface="Verdana" pitchFamily="34" charset="0"/>
        <a:ea typeface="+mn-ea"/>
        <a:cs typeface="Arial" pitchFamily="34" charset="0"/>
      </a:defRPr>
    </a:lvl6pPr>
    <a:lvl7pPr defTabSz="914400" eaLnBrk="1" hangingPunct="1" latinLnBrk="0" lvl="6" marL="2743200" rtl="1" algn="r">
      <a:defRPr kern="1200" sz="2400">
        <a:solidFill>
          <a:schemeClr val="tx1"/>
        </a:solidFill>
        <a:latin typeface="Verdana" pitchFamily="34" charset="0"/>
        <a:ea typeface="+mn-ea"/>
        <a:cs typeface="Arial" pitchFamily="34" charset="0"/>
      </a:defRPr>
    </a:lvl7pPr>
    <a:lvl8pPr defTabSz="914400" eaLnBrk="1" hangingPunct="1" latinLnBrk="0" lvl="7" marL="3200400" rtl="1" algn="r">
      <a:defRPr kern="1200" sz="2400">
        <a:solidFill>
          <a:schemeClr val="tx1"/>
        </a:solidFill>
        <a:latin typeface="Verdana" pitchFamily="34" charset="0"/>
        <a:ea typeface="+mn-ea"/>
        <a:cs typeface="Arial" pitchFamily="34" charset="0"/>
      </a:defRPr>
    </a:lvl8pPr>
    <a:lvl9pPr defTabSz="914400" eaLnBrk="1" hangingPunct="1" latinLnBrk="0" lvl="8" marL="3657600" rtl="1" algn="r">
      <a:defRPr kern="1200" sz="2400">
        <a:solidFill>
          <a:schemeClr val="tx1"/>
        </a:solidFill>
        <a:latin typeface="Verdana" pitchFamily="34" charset="0"/>
        <a:ea typeface="+mn-ea"/>
        <a:cs typeface="Arial" pitchFamily="34" charset="0"/>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2.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2.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46.xml"/><Relationship Id="rId42" Type="http://schemas.openxmlformats.org/officeDocument/2006/relationships/slide" Target="slides/slide48.xml"/><Relationship Id="rId41" Type="http://schemas.openxmlformats.org/officeDocument/2006/relationships/slide" Target="slides/slide47.xml"/><Relationship Id="rId44" Type="http://schemas.openxmlformats.org/officeDocument/2006/relationships/slide" Target="slides/slide51.xml"/><Relationship Id="rId43" Type="http://schemas.openxmlformats.org/officeDocument/2006/relationships/slide" Target="slides/slide50.xml"/><Relationship Id="rId46" Type="http://schemas.openxmlformats.org/officeDocument/2006/relationships/slide" Target="slides/slide53.xml"/><Relationship Id="rId45" Type="http://schemas.openxmlformats.org/officeDocument/2006/relationships/slide" Target="slides/slide52.xml"/><Relationship Id="rId1" Type="http://schemas.openxmlformats.org/officeDocument/2006/relationships/theme" Target="theme/theme1.xml"/><Relationship Id="rId2" Type="http://schemas.openxmlformats.org/officeDocument/2006/relationships/viewProps" Target="viewProps2.xml"/><Relationship Id="rId3" Type="http://schemas.openxmlformats.org/officeDocument/2006/relationships/presProps" Target="presProps2.xml"/><Relationship Id="rId4" Type="http://schemas.openxmlformats.org/officeDocument/2006/relationships/slideMaster" Target="slideMasters/slideMaster1.xml"/><Relationship Id="rId9" Type="http://schemas.openxmlformats.org/officeDocument/2006/relationships/slide" Target="slides/slide5.xml"/><Relationship Id="rId48" Type="http://schemas.openxmlformats.org/officeDocument/2006/relationships/slide" Target="slides/slide55.xml"/><Relationship Id="rId47" Type="http://schemas.openxmlformats.org/officeDocument/2006/relationships/slide" Target="slides/slide54.xml"/><Relationship Id="rId49" Type="http://schemas.openxmlformats.org/officeDocument/2006/relationships/slide" Target="slides/slide56.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36.xml"/><Relationship Id="rId30" Type="http://schemas.openxmlformats.org/officeDocument/2006/relationships/slide" Target="slides/slide33.xml"/><Relationship Id="rId33" Type="http://schemas.openxmlformats.org/officeDocument/2006/relationships/slide" Target="slides/slide39.xml"/><Relationship Id="rId32" Type="http://schemas.openxmlformats.org/officeDocument/2006/relationships/slide" Target="slides/slide38.xml"/><Relationship Id="rId35" Type="http://schemas.openxmlformats.org/officeDocument/2006/relationships/slide" Target="slides/slide41.xml"/><Relationship Id="rId34" Type="http://schemas.openxmlformats.org/officeDocument/2006/relationships/slide" Target="slides/slide40.xml"/><Relationship Id="rId37" Type="http://schemas.openxmlformats.org/officeDocument/2006/relationships/slide" Target="slides/slide43.xml"/><Relationship Id="rId36" Type="http://schemas.openxmlformats.org/officeDocument/2006/relationships/slide" Target="slides/slide42.xml"/><Relationship Id="rId39" Type="http://schemas.openxmlformats.org/officeDocument/2006/relationships/slide" Target="slides/slide45.xml"/><Relationship Id="rId38" Type="http://schemas.openxmlformats.org/officeDocument/2006/relationships/slide" Target="slides/slide44.xml"/><Relationship Id="rId62" Type="http://schemas.openxmlformats.org/officeDocument/2006/relationships/slide" Target="slides/slide70.xml"/><Relationship Id="rId61" Type="http://schemas.openxmlformats.org/officeDocument/2006/relationships/slide" Target="slides/slide69.xml"/><Relationship Id="rId20" Type="http://schemas.openxmlformats.org/officeDocument/2006/relationships/slide" Target="slides/slide22.xml"/><Relationship Id="rId64" Type="http://schemas.openxmlformats.org/officeDocument/2006/relationships/slide" Target="slides/slide72.xml"/><Relationship Id="rId63" Type="http://schemas.openxmlformats.org/officeDocument/2006/relationships/slide" Target="slides/slide71.xml"/><Relationship Id="rId22" Type="http://schemas.openxmlformats.org/officeDocument/2006/relationships/slide" Target="slides/slide24.xml"/><Relationship Id="rId21" Type="http://schemas.openxmlformats.org/officeDocument/2006/relationships/slide" Target="slides/slide23.xml"/><Relationship Id="rId65" Type="http://schemas.openxmlformats.org/officeDocument/2006/relationships/slide" Target="slides/slide73.xml"/><Relationship Id="rId24" Type="http://schemas.openxmlformats.org/officeDocument/2006/relationships/slide" Target="slides/slide26.xml"/><Relationship Id="rId23" Type="http://schemas.openxmlformats.org/officeDocument/2006/relationships/slide" Target="slides/slide25.xml"/><Relationship Id="rId60" Type="http://schemas.openxmlformats.org/officeDocument/2006/relationships/slide" Target="slides/slide68.xml"/><Relationship Id="rId26" Type="http://schemas.openxmlformats.org/officeDocument/2006/relationships/slide" Target="slides/slide28.xml"/><Relationship Id="rId25" Type="http://schemas.openxmlformats.org/officeDocument/2006/relationships/slide" Target="slides/slide27.xml"/><Relationship Id="rId28" Type="http://schemas.openxmlformats.org/officeDocument/2006/relationships/slide" Target="slides/slide31.xml"/><Relationship Id="rId27" Type="http://schemas.openxmlformats.org/officeDocument/2006/relationships/slide" Target="slides/slide29.xml"/><Relationship Id="rId29" Type="http://schemas.openxmlformats.org/officeDocument/2006/relationships/slide" Target="slides/slide32.xml"/><Relationship Id="rId51" Type="http://schemas.openxmlformats.org/officeDocument/2006/relationships/slide" Target="slides/slide58.xml"/><Relationship Id="rId50" Type="http://schemas.openxmlformats.org/officeDocument/2006/relationships/slide" Target="slides/slide57.xml"/><Relationship Id="rId53" Type="http://schemas.openxmlformats.org/officeDocument/2006/relationships/slide" Target="slides/slide60.xml"/><Relationship Id="rId52" Type="http://schemas.openxmlformats.org/officeDocument/2006/relationships/slide" Target="slides/slide59.xml"/><Relationship Id="rId11" Type="http://schemas.openxmlformats.org/officeDocument/2006/relationships/slide" Target="slides/slide7.xml"/><Relationship Id="rId55" Type="http://schemas.openxmlformats.org/officeDocument/2006/relationships/slide" Target="slides/slide62.xml"/><Relationship Id="rId10" Type="http://schemas.openxmlformats.org/officeDocument/2006/relationships/slide" Target="slides/slide6.xml"/><Relationship Id="rId54" Type="http://schemas.openxmlformats.org/officeDocument/2006/relationships/slide" Target="slides/slide61.xml"/><Relationship Id="rId13" Type="http://schemas.openxmlformats.org/officeDocument/2006/relationships/slide" Target="slides/slide9.xml"/><Relationship Id="rId57" Type="http://schemas.openxmlformats.org/officeDocument/2006/relationships/slide" Target="slides/slide64.xml"/><Relationship Id="rId12" Type="http://schemas.openxmlformats.org/officeDocument/2006/relationships/slide" Target="slides/slide8.xml"/><Relationship Id="rId56" Type="http://schemas.openxmlformats.org/officeDocument/2006/relationships/slide" Target="slides/slide63.xml"/><Relationship Id="rId15" Type="http://schemas.openxmlformats.org/officeDocument/2006/relationships/slide" Target="slides/slide13.xml"/><Relationship Id="rId59" Type="http://schemas.openxmlformats.org/officeDocument/2006/relationships/slide" Target="slides/slide67.xml"/><Relationship Id="rId14" Type="http://schemas.openxmlformats.org/officeDocument/2006/relationships/slide" Target="slides/slide12.xml"/><Relationship Id="rId58" Type="http://schemas.openxmlformats.org/officeDocument/2006/relationships/slide" Target="slides/slide65.xml"/><Relationship Id="rId17" Type="http://schemas.openxmlformats.org/officeDocument/2006/relationships/slide" Target="slides/slide15.xml"/><Relationship Id="rId16" Type="http://schemas.openxmlformats.org/officeDocument/2006/relationships/slide" Target="slides/slide14.xml"/><Relationship Id="rId19" Type="http://schemas.openxmlformats.org/officeDocument/2006/relationships/slide" Target="slides/slide17.xml"/><Relationship Id="rId18"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GB">
                <a:cs typeface="Arial" charset="0"/>
              </a:endParaRPr>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algn="l" rtl="0">
                <a:defRPr/>
              </a:pPr>
              <a:endParaRPr lang="en-US">
                <a:latin typeface="Times New Roman" pitchFamily="18" charset="0"/>
                <a:cs typeface="Arial"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algn="l" rtl="0">
                <a:defRPr/>
              </a:pPr>
              <a:endParaRPr lang="en-US" sz="1800">
                <a:latin typeface="Arial" charset="0"/>
                <a:cs typeface="Arial" charset="0"/>
              </a:endParaRPr>
            </a:p>
          </p:txBody>
        </p:sp>
      </p:grpSp>
      <p:sp>
        <p:nvSpPr>
          <p:cNvPr id="77830"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7783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endParaRPr lang="en-US"/>
          </a:p>
        </p:txBody>
      </p:sp>
      <p:sp>
        <p:nvSpPr>
          <p:cNvPr id="9" name="Rectangle 9"/>
          <p:cNvSpPr>
            <a:spLocks noGrp="1" noChangeArrowheads="1"/>
          </p:cNvSpPr>
          <p:nvPr>
            <p:ph type="ftr" sz="quarter" idx="11"/>
          </p:nvPr>
        </p:nvSpPr>
        <p:spPr/>
        <p:txBody>
          <a:bodyPr/>
          <a:lstStyle>
            <a:lvl1pPr>
              <a:defRPr/>
            </a:lvl1pPr>
          </a:lstStyle>
          <a:p>
            <a:pPr>
              <a:defRPr/>
            </a:pPr>
            <a:endParaRPr lang="en-US"/>
          </a:p>
        </p:txBody>
      </p:sp>
      <p:sp>
        <p:nvSpPr>
          <p:cNvPr id="10" name="Rectangle 10"/>
          <p:cNvSpPr>
            <a:spLocks noGrp="1" noChangeArrowheads="1"/>
          </p:cNvSpPr>
          <p:nvPr>
            <p:ph type="sldNum" sz="quarter" idx="12"/>
          </p:nvPr>
        </p:nvSpPr>
        <p:spPr/>
        <p:txBody>
          <a:bodyPr/>
          <a:lstStyle>
            <a:lvl1pPr>
              <a:defRPr/>
            </a:lvl1pPr>
          </a:lstStyle>
          <a:p>
            <a:pPr>
              <a:defRPr/>
            </a:pPr>
            <a:fld id="{100D489A-14BF-4231-859E-0DAA9292A666}" type="slidenum">
              <a:rPr lang="ar-SA"/>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C6367EB6-12CB-4D18-AD9C-6B7740AFF305}" type="slidenum">
              <a:rPr lang="ar-SA"/>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E42918E-73B2-4D2A-A0E6-B8EA23B97282}" type="slidenum">
              <a:rPr lang="ar-SA"/>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DE2032A-7E15-4A3B-AC76-80829FB40CB7}" type="slidenum">
              <a:rPr lang="ar-SA"/>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367A788-BD36-4666-A6B1-184E41665C93}" type="slidenum">
              <a:rPr lang="ar-SA"/>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15FF8A97-1899-4A11-97EC-F4C1FEE6DFF4}" type="slidenum">
              <a:rPr lang="ar-SA"/>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0D65C48-1AAE-4C1C-A059-214F496219A2}" type="slidenum">
              <a:rPr lang="ar-SA"/>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1226E9E9-C07C-4E06-986F-1BA3A3A5D107}" type="slidenum">
              <a:rPr lang="ar-SA"/>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D6F80BAF-1E67-4CEA-88FE-833E358C9B85}" type="slidenum">
              <a:rPr lang="ar-SA"/>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3FC52FF0-0E50-4355-A756-B2D7B1F2A889}" type="slidenum">
              <a:rPr lang="ar-SA"/>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DB6EFA4-F0C1-40B9-A783-2CC9E6FC4554}" type="slidenum">
              <a:rPr lang="ar-SA"/>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22240F6D-D46A-46B6-92AE-BDF067176138}" type="slidenum">
              <a:rPr lang="ar-SA"/>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7680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algn="l" rtl="0">
                <a:defRPr/>
              </a:pPr>
              <a:endParaRPr lang="en-US">
                <a:latin typeface="Times New Roman" pitchFamily="18" charset="0"/>
                <a:cs typeface="Arial" charset="0"/>
              </a:endParaRPr>
            </a:p>
          </p:txBody>
        </p:sp>
        <p:sp>
          <p:nvSpPr>
            <p:cNvPr id="7680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algn="l" rtl="0">
                <a:defRPr/>
              </a:pPr>
              <a:endParaRPr lang="en-US" sz="1800">
                <a:latin typeface="Arial" charset="0"/>
                <a:cs typeface="Arial" charset="0"/>
              </a:endParaRPr>
            </a:p>
          </p:txBody>
        </p:sp>
        <p:sp>
          <p:nvSpPr>
            <p:cNvPr id="7680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GB">
                <a:cs typeface="Arial" charset="0"/>
              </a:endParaRPr>
            </a:p>
          </p:txBody>
        </p:sp>
      </p:grpSp>
      <p:sp>
        <p:nvSpPr>
          <p:cNvPr id="1027"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0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cs typeface="Arial" charset="0"/>
              </a:defRPr>
            </a:lvl1pPr>
          </a:lstStyle>
          <a:p>
            <a:pPr>
              <a:defRPr/>
            </a:pPr>
            <a:endParaRPr lang="en-US"/>
          </a:p>
        </p:txBody>
      </p:sp>
      <p:sp>
        <p:nvSpPr>
          <p:cNvPr id="7680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cs typeface="Arial" charset="0"/>
              </a:defRPr>
            </a:lvl1pPr>
          </a:lstStyle>
          <a:p>
            <a:pPr>
              <a:defRPr/>
            </a:pPr>
            <a:endParaRPr lang="en-US"/>
          </a:p>
        </p:txBody>
      </p:sp>
      <p:sp>
        <p:nvSpPr>
          <p:cNvPr id="7681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cs typeface="Arial" charset="0"/>
              </a:defRPr>
            </a:lvl1pPr>
          </a:lstStyle>
          <a:p>
            <a:pPr>
              <a:defRPr/>
            </a:pPr>
            <a:fld id="{E78C5063-C16B-462D-B77E-2E2780007050}" type="slidenum">
              <a:rPr lang="ar-SA"/>
              <a:pPr>
                <a:defRPr/>
              </a:pPr>
              <a:t>‹#›</a:t>
            </a:fld>
            <a:endParaRPr lang="en-GB"/>
          </a:p>
        </p:txBody>
      </p:sp>
    </p:spTree>
  </p:cSld>
  <p:clrMap bg1="lt1" tx1="dk1" bg2="lt2" tx2="dk2" accent1="accent1" accent2="accent2" accent3="accent3" accent4="accent4" accent5="accent5" accent6="accent6" hlink="hlink" folHlink="folHlink"/>
  <p:sldLayoutIdLst>
    <p:sldLayoutId id="2147483765"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Lst>
  <p:txStyles>
    <p:titleStyle>
      <a:lvl1pPr algn="l" rtl="1" eaLnBrk="0" fontAlgn="base" hangingPunct="0">
        <a:spcBef>
          <a:spcPct val="0"/>
        </a:spcBef>
        <a:spcAft>
          <a:spcPct val="0"/>
        </a:spcAft>
        <a:defRPr sz="3600">
          <a:solidFill>
            <a:schemeClr val="tx2"/>
          </a:solidFill>
          <a:latin typeface="+mj-lt"/>
          <a:ea typeface="+mj-ea"/>
          <a:cs typeface="+mj-cs"/>
        </a:defRPr>
      </a:lvl1pPr>
      <a:lvl2pPr algn="l" rtl="1" eaLnBrk="0" fontAlgn="base" hangingPunct="0">
        <a:spcBef>
          <a:spcPct val="0"/>
        </a:spcBef>
        <a:spcAft>
          <a:spcPct val="0"/>
        </a:spcAft>
        <a:defRPr sz="3600">
          <a:solidFill>
            <a:schemeClr val="tx2"/>
          </a:solidFill>
          <a:latin typeface="Arial" charset="0"/>
          <a:cs typeface="Arial" charset="0"/>
        </a:defRPr>
      </a:lvl2pPr>
      <a:lvl3pPr algn="l" rtl="1" eaLnBrk="0" fontAlgn="base" hangingPunct="0">
        <a:spcBef>
          <a:spcPct val="0"/>
        </a:spcBef>
        <a:spcAft>
          <a:spcPct val="0"/>
        </a:spcAft>
        <a:defRPr sz="3600">
          <a:solidFill>
            <a:schemeClr val="tx2"/>
          </a:solidFill>
          <a:latin typeface="Arial" charset="0"/>
          <a:cs typeface="Arial" charset="0"/>
        </a:defRPr>
      </a:lvl3pPr>
      <a:lvl4pPr algn="l" rtl="1" eaLnBrk="0" fontAlgn="base" hangingPunct="0">
        <a:spcBef>
          <a:spcPct val="0"/>
        </a:spcBef>
        <a:spcAft>
          <a:spcPct val="0"/>
        </a:spcAft>
        <a:defRPr sz="3600">
          <a:solidFill>
            <a:schemeClr val="tx2"/>
          </a:solidFill>
          <a:latin typeface="Arial" charset="0"/>
          <a:cs typeface="Arial" charset="0"/>
        </a:defRPr>
      </a:lvl4pPr>
      <a:lvl5pPr algn="l" rtl="1" eaLnBrk="0" fontAlgn="base" hangingPunct="0">
        <a:spcBef>
          <a:spcPct val="0"/>
        </a:spcBef>
        <a:spcAft>
          <a:spcPct val="0"/>
        </a:spcAft>
        <a:defRPr sz="3600">
          <a:solidFill>
            <a:schemeClr val="tx2"/>
          </a:solidFill>
          <a:latin typeface="Arial" charset="0"/>
          <a:cs typeface="Arial" charset="0"/>
        </a:defRPr>
      </a:lvl5pPr>
      <a:lvl6pPr marL="457200" algn="l" rtl="1" fontAlgn="base">
        <a:spcBef>
          <a:spcPct val="0"/>
        </a:spcBef>
        <a:spcAft>
          <a:spcPct val="0"/>
        </a:spcAft>
        <a:defRPr sz="3600">
          <a:solidFill>
            <a:schemeClr val="tx2"/>
          </a:solidFill>
          <a:latin typeface="Arial" charset="0"/>
          <a:cs typeface="Arial" charset="0"/>
        </a:defRPr>
      </a:lvl6pPr>
      <a:lvl7pPr marL="914400" algn="l" rtl="1" fontAlgn="base">
        <a:spcBef>
          <a:spcPct val="0"/>
        </a:spcBef>
        <a:spcAft>
          <a:spcPct val="0"/>
        </a:spcAft>
        <a:defRPr sz="3600">
          <a:solidFill>
            <a:schemeClr val="tx2"/>
          </a:solidFill>
          <a:latin typeface="Arial" charset="0"/>
          <a:cs typeface="Arial" charset="0"/>
        </a:defRPr>
      </a:lvl7pPr>
      <a:lvl8pPr marL="1371600" algn="l" rtl="1" fontAlgn="base">
        <a:spcBef>
          <a:spcPct val="0"/>
        </a:spcBef>
        <a:spcAft>
          <a:spcPct val="0"/>
        </a:spcAft>
        <a:defRPr sz="3600">
          <a:solidFill>
            <a:schemeClr val="tx2"/>
          </a:solidFill>
          <a:latin typeface="Arial" charset="0"/>
          <a:cs typeface="Arial" charset="0"/>
        </a:defRPr>
      </a:lvl8pPr>
      <a:lvl9pPr marL="1828800" algn="l" rtl="1" fontAlgn="base">
        <a:spcBef>
          <a:spcPct val="0"/>
        </a:spcBef>
        <a:spcAft>
          <a:spcPct val="0"/>
        </a:spcAft>
        <a:defRPr sz="36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r" rtl="1"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r" rtl="1"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r" rtl="1"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edicdirect.co.uk/virtual_body/default.ihtml?step=4&amp;pid=996"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edicdirect.co.uk/virtual_body/default.ihtml?step=4&amp;pid=996"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vp.org/vpftp/DynamicImageGallery/SmallImages/Thumbs/th_Paralytic%20ileus.JPG" TargetMode="Externa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edicdirect.co.uk/virtual_body/default.ihtml?step=4&amp;pid=996" TargetMode="Externa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content.nejm.org/content/vol343/issue25/images/large/06f1.jpeg"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www.multiplemyeloma.org/images/illustrations/bone_disease_fig1.gif" TargetMode="Externa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447" name="Shape 189447"/>
        <p:cNvGrpSpPr/>
        <p:nvPr/>
      </p:nvGrpSpPr>
      <p:grpSpPr>
        <a:xfrm>
          <a:off x="0" y="0"/>
          <a:ext cx="0" cy="0"/>
          <a:chOff x="0" y="0"/>
          <a:chExt cx="0" cy="0"/>
        </a:xfrm>
      </p:grpSpPr>
      <p:sp>
        <p:nvSpPr>
          <p:cNvPr id="189448" name="Google Shape;189448;p1"/>
          <p:cNvSpPr txBox="1"/>
          <p:nvPr>
            <p:ph type="ctrTitle"/>
          </p:nvPr>
        </p:nvSpPr>
        <p:spPr>
          <a:xfrm>
            <a:off x="1443038" y="985838"/>
            <a:ext cx="7239000" cy="14445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r>
              <a:rPr b="1" lang="en-US"/>
              <a:t>      FLUID &amp;</a:t>
            </a:r>
            <a:br>
              <a:rPr lang="en-US"/>
            </a:br>
            <a:r>
              <a:rPr b="1" lang="en-US"/>
              <a:t>ELECTROLYTES  </a:t>
            </a:r>
            <a:endParaRPr/>
          </a:p>
        </p:txBody>
      </p:sp>
      <p:sp>
        <p:nvSpPr>
          <p:cNvPr id="189449" name="Google Shape;189449;p1"/>
          <p:cNvSpPr txBox="1"/>
          <p:nvPr>
            <p:ph idx="1" type="subTitle"/>
          </p:nvPr>
        </p:nvSpPr>
        <p:spPr>
          <a:xfrm>
            <a:off x="1230809" y="3429010"/>
            <a:ext cx="7239000" cy="34290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SzPts val="2030"/>
              <a:buNone/>
            </a:pPr>
            <a:r>
              <a:rPr b="1" lang="en-US"/>
              <a:t>Dr. Tariq Khaled Aladwan </a:t>
            </a:r>
            <a:endParaRPr b="1"/>
          </a:p>
          <a:p>
            <a:pPr indent="0" lvl="0" marL="0" rtl="1" algn="r">
              <a:spcBef>
                <a:spcPts val="0"/>
              </a:spcBef>
              <a:spcAft>
                <a:spcPts val="0"/>
              </a:spcAft>
              <a:buSzPts val="2030"/>
              <a:buNone/>
            </a:pPr>
            <a:r>
              <a:rPr b="1" lang="en-US"/>
              <a:t>MRCS, MD </a:t>
            </a:r>
            <a:endParaRPr b="1"/>
          </a:p>
          <a:p>
            <a:pPr indent="0" lvl="0" marL="0" rtl="1" algn="r">
              <a:spcBef>
                <a:spcPts val="0"/>
              </a:spcBef>
              <a:spcAft>
                <a:spcPts val="0"/>
              </a:spcAft>
              <a:buSzPts val="2030"/>
              <a:buNone/>
            </a:pPr>
            <a:r>
              <a:rPr b="1" lang="en-US"/>
              <a:t>Mu'tah University </a:t>
            </a:r>
            <a:endParaRPr b="1"/>
          </a:p>
          <a:p>
            <a:pPr indent="0" lvl="0" marL="0" rtl="1" algn="r">
              <a:spcBef>
                <a:spcPts val="0"/>
              </a:spcBef>
              <a:spcAft>
                <a:spcPts val="0"/>
              </a:spcAft>
              <a:buSzPts val="2030"/>
              <a:buNone/>
            </a:pPr>
            <a:r>
              <a:rPr b="1" lang="en-US"/>
              <a:t>Faculty Of Medicine </a:t>
            </a:r>
            <a:endParaRPr b="1"/>
          </a:p>
          <a:p>
            <a:pPr indent="0" lvl="0" marL="0" rtl="1" algn="r">
              <a:spcBef>
                <a:spcPts val="0"/>
              </a:spcBef>
              <a:spcAft>
                <a:spcPts val="0"/>
              </a:spcAft>
              <a:buSzPts val="2030"/>
              <a:buNone/>
            </a:pPr>
            <a:r>
              <a:rPr b="1" lang="en-US"/>
              <a:t>Department of general surgery </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b="1" smtClean="0">
                <a:effectLst>
                  <a:outerShdw blurRad="38100" dist="38100" dir="2700000" algn="tl">
                    <a:srgbClr val="C0C0C0"/>
                  </a:outerShdw>
                </a:effectLst>
              </a:rPr>
              <a:t>DAILY INTAKE </a:t>
            </a:r>
          </a:p>
        </p:txBody>
      </p:sp>
      <p:sp>
        <p:nvSpPr>
          <p:cNvPr id="63491" name="Rectangle 3"/>
          <p:cNvSpPr>
            <a:spLocks noGrp="1" noChangeArrowheads="1"/>
          </p:cNvSpPr>
          <p:nvPr>
            <p:ph type="body" idx="1"/>
          </p:nvPr>
        </p:nvSpPr>
        <p:spPr>
          <a:solidFill>
            <a:schemeClr val="bg1"/>
          </a:solidFill>
        </p:spPr>
        <p:txBody>
          <a:bodyPr/>
          <a:lstStyle/>
          <a:p>
            <a:pPr algn="l" rtl="0" eaLnBrk="1" hangingPunct="1">
              <a:defRPr/>
            </a:pPr>
            <a:r>
              <a:rPr lang="en-US" b="1" dirty="0" smtClean="0">
                <a:effectLst>
                  <a:outerShdw blurRad="38100" dist="38100" dir="2700000" algn="tl">
                    <a:srgbClr val="FFFFFF"/>
                  </a:outerShdw>
                </a:effectLst>
              </a:rPr>
              <a:t>WATER </a:t>
            </a:r>
            <a:r>
              <a:rPr lang="en-US" b="1" dirty="0" smtClean="0">
                <a:solidFill>
                  <a:srgbClr val="FF0000"/>
                </a:solidFill>
                <a:effectLst>
                  <a:outerShdw blurRad="38100" dist="38100" dir="2700000" algn="tl">
                    <a:srgbClr val="000000"/>
                  </a:outerShdw>
                </a:effectLst>
              </a:rPr>
              <a:t>2-2.5</a:t>
            </a:r>
            <a:r>
              <a:rPr lang="en-US" dirty="0" smtClean="0">
                <a:effectLst>
                  <a:outerShdw blurRad="38100" dist="38100" dir="2700000" algn="tl">
                    <a:srgbClr val="FFFFFF"/>
                  </a:outerShdw>
                </a:effectLst>
              </a:rPr>
              <a:t> </a:t>
            </a:r>
            <a:r>
              <a:rPr lang="en-US" b="1" dirty="0" err="1" smtClean="0">
                <a:effectLst>
                  <a:outerShdw blurRad="38100" dist="38100" dir="2700000" algn="tl">
                    <a:srgbClr val="FFFFFF"/>
                  </a:outerShdw>
                </a:effectLst>
              </a:rPr>
              <a:t>LITRES</a:t>
            </a:r>
            <a:r>
              <a:rPr lang="en-US" dirty="0" err="1" smtClean="0">
                <a:effectLst>
                  <a:outerShdw blurRad="38100" dist="38100" dir="2700000" algn="tl">
                    <a:srgbClr val="FFFFFF"/>
                  </a:outerShdw>
                </a:effectLst>
              </a:rPr>
              <a:t>.Additional</a:t>
            </a:r>
            <a:r>
              <a:rPr lang="en-US" dirty="0" smtClean="0">
                <a:effectLst>
                  <a:outerShdw blurRad="38100" dist="38100" dir="2700000" algn="tl">
                    <a:srgbClr val="FFFFFF"/>
                  </a:outerShdw>
                </a:effectLst>
              </a:rPr>
              <a:t> </a:t>
            </a:r>
            <a:r>
              <a:rPr lang="en-US" b="1" dirty="0" smtClean="0">
                <a:solidFill>
                  <a:srgbClr val="FF0000"/>
                </a:solidFill>
                <a:effectLst>
                  <a:outerShdw blurRad="38100" dist="38100" dir="2700000" algn="tl">
                    <a:srgbClr val="000000"/>
                  </a:outerShdw>
                </a:effectLst>
              </a:rPr>
              <a:t>400</a:t>
            </a:r>
            <a:r>
              <a:rPr lang="en-US" b="1" dirty="0" smtClean="0">
                <a:effectLst>
                  <a:outerShdw blurRad="38100" dist="38100" dir="2700000" algn="tl">
                    <a:srgbClr val="FFFFFF"/>
                  </a:outerShdw>
                </a:effectLst>
              </a:rPr>
              <a:t>ml</a:t>
            </a:r>
            <a:r>
              <a:rPr lang="en-US" dirty="0" smtClean="0">
                <a:effectLst>
                  <a:outerShdw blurRad="38100" dist="38100" dir="2700000" algn="tl">
                    <a:srgbClr val="FFFFFF"/>
                  </a:outerShdw>
                </a:effectLst>
              </a:rPr>
              <a:t> generated by cellular metabolism</a:t>
            </a:r>
          </a:p>
          <a:p>
            <a:pPr algn="l" rtl="0" eaLnBrk="1" hangingPunct="1">
              <a:defRPr/>
            </a:pPr>
            <a:r>
              <a:rPr lang="en-US" b="1" dirty="0" smtClean="0">
                <a:effectLst>
                  <a:outerShdw blurRad="38100" dist="38100" dir="2700000" algn="tl">
                    <a:srgbClr val="FFFFFF"/>
                  </a:outerShdw>
                </a:effectLst>
              </a:rPr>
              <a:t>Na </a:t>
            </a:r>
            <a:r>
              <a:rPr lang="en-US" b="1" dirty="0" smtClean="0">
                <a:solidFill>
                  <a:srgbClr val="FF0000"/>
                </a:solidFill>
                <a:effectLst>
                  <a:outerShdw blurRad="38100" dist="38100" dir="2700000" algn="tl">
                    <a:srgbClr val="000000"/>
                  </a:outerShdw>
                </a:effectLst>
              </a:rPr>
              <a:t>5gm</a:t>
            </a:r>
            <a:r>
              <a:rPr lang="en-US" b="1" dirty="0" smtClean="0">
                <a:effectLst>
                  <a:outerShdw blurRad="38100" dist="38100" dir="2700000" algn="tl">
                    <a:srgbClr val="FFFFFF"/>
                  </a:outerShdw>
                </a:effectLst>
              </a:rPr>
              <a:t>[</a:t>
            </a:r>
            <a:r>
              <a:rPr lang="en-US" b="1" dirty="0" smtClean="0">
                <a:solidFill>
                  <a:srgbClr val="FF0000"/>
                </a:solidFill>
                <a:effectLst>
                  <a:outerShdw blurRad="38100" dist="38100" dir="2700000" algn="tl">
                    <a:srgbClr val="000000"/>
                  </a:outerShdw>
                </a:effectLst>
              </a:rPr>
              <a:t>85meq</a:t>
            </a:r>
            <a:r>
              <a:rPr lang="en-US" b="1" dirty="0" smtClean="0">
                <a:effectLst>
                  <a:outerShdw blurRad="38100" dist="38100" dir="2700000" algn="tl">
                    <a:srgbClr val="FFFFFF"/>
                  </a:outerShdw>
                </a:effectLst>
              </a:rPr>
              <a:t>] {</a:t>
            </a:r>
            <a:r>
              <a:rPr lang="ar-JO" b="1" dirty="0" smtClean="0">
                <a:solidFill>
                  <a:schemeClr val="accent4"/>
                </a:solidFill>
                <a:effectLst>
                  <a:outerShdw blurRad="38100" dist="38100" dir="2700000" algn="tl">
                    <a:srgbClr val="000000"/>
                  </a:outerShdw>
                </a:effectLst>
              </a:rPr>
              <a:t>ملعقة صغيرة يوميا</a:t>
            </a:r>
            <a:r>
              <a:rPr lang="ar-JO" b="1" dirty="0" smtClean="0">
                <a:solidFill>
                  <a:schemeClr val="accent4"/>
                </a:solidFill>
                <a:effectLst>
                  <a:outerShdw blurRad="38100" dist="38100" dir="2700000" algn="tl">
                    <a:srgbClr val="FFFFFF"/>
                  </a:outerShdw>
                </a:effectLst>
              </a:rPr>
              <a:t> </a:t>
            </a:r>
            <a:r>
              <a:rPr lang="en-US" b="1" dirty="0" smtClean="0">
                <a:effectLst>
                  <a:outerShdw blurRad="38100" dist="38100" dir="2700000" algn="tl">
                    <a:srgbClr val="FFFFFF"/>
                  </a:outerShdw>
                </a:effectLst>
              </a:rPr>
              <a:t>}</a:t>
            </a:r>
          </a:p>
          <a:p>
            <a:pPr algn="l" rtl="0" eaLnBrk="1" hangingPunct="1">
              <a:defRPr/>
            </a:pPr>
            <a:r>
              <a:rPr lang="en-US" b="1" dirty="0" smtClean="0">
                <a:effectLst>
                  <a:outerShdw blurRad="38100" dist="38100" dir="2700000" algn="tl">
                    <a:srgbClr val="FFFFFF"/>
                  </a:outerShdw>
                </a:effectLst>
              </a:rPr>
              <a:t>K   </a:t>
            </a:r>
            <a:r>
              <a:rPr lang="en-US" b="1" dirty="0" smtClean="0">
                <a:solidFill>
                  <a:srgbClr val="FF0000"/>
                </a:solidFill>
                <a:effectLst>
                  <a:outerShdw blurRad="38100" dist="38100" dir="2700000" algn="tl">
                    <a:srgbClr val="000000"/>
                  </a:outerShdw>
                </a:effectLst>
              </a:rPr>
              <a:t>3gm</a:t>
            </a:r>
            <a:r>
              <a:rPr lang="en-US" b="1" dirty="0" smtClean="0">
                <a:effectLst>
                  <a:outerShdw blurRad="38100" dist="38100" dir="2700000" algn="tl">
                    <a:srgbClr val="FFFFFF"/>
                  </a:outerShdw>
                </a:effectLst>
              </a:rPr>
              <a:t>[</a:t>
            </a:r>
            <a:r>
              <a:rPr lang="en-US" b="1" dirty="0" smtClean="0">
                <a:solidFill>
                  <a:srgbClr val="FF0000"/>
                </a:solidFill>
                <a:effectLst>
                  <a:outerShdw blurRad="38100" dist="38100" dir="2700000" algn="tl">
                    <a:srgbClr val="000000"/>
                  </a:outerShdw>
                </a:effectLst>
              </a:rPr>
              <a:t>40-60meq</a:t>
            </a:r>
            <a:r>
              <a:rPr lang="en-US" b="1" dirty="0" smtClean="0">
                <a:effectLst>
                  <a:outerShdw blurRad="38100" dist="38100" dir="2700000" algn="tl">
                    <a:srgbClr val="FFFFFF"/>
                  </a:outerShdw>
                </a:effectLst>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en-US" b="1" smtClean="0">
                <a:effectLst>
                  <a:outerShdw blurRad="38100" dist="38100" dir="2700000" algn="tl">
                    <a:srgbClr val="C0C0C0"/>
                  </a:outerShdw>
                </a:effectLst>
              </a:rPr>
              <a:t>DAILY OUTPUT { average }</a:t>
            </a:r>
          </a:p>
        </p:txBody>
      </p:sp>
      <p:sp>
        <p:nvSpPr>
          <p:cNvPr id="64515" name="Rectangle 3"/>
          <p:cNvSpPr>
            <a:spLocks noGrp="1" noChangeArrowheads="1"/>
          </p:cNvSpPr>
          <p:nvPr>
            <p:ph type="body" idx="1"/>
          </p:nvPr>
        </p:nvSpPr>
        <p:spPr>
          <a:solidFill>
            <a:srgbClr val="FFFFCC"/>
          </a:solidFill>
        </p:spPr>
        <p:txBody>
          <a:bodyPr/>
          <a:lstStyle/>
          <a:p>
            <a:pPr algn="l" rtl="0" eaLnBrk="1" hangingPunct="1">
              <a:defRPr/>
            </a:pPr>
            <a:r>
              <a:rPr lang="en-US" b="1" smtClean="0">
                <a:effectLst>
                  <a:outerShdw blurRad="38100" dist="38100" dir="2700000" algn="tl">
                    <a:srgbClr val="FFFFFF"/>
                  </a:outerShdw>
                </a:effectLst>
              </a:rPr>
              <a:t>URINE     volume </a:t>
            </a:r>
            <a:r>
              <a:rPr lang="en-US" b="1" smtClean="0">
                <a:solidFill>
                  <a:srgbClr val="000099"/>
                </a:solidFill>
                <a:effectLst>
                  <a:outerShdw blurRad="38100" dist="38100" dir="2700000" algn="tl">
                    <a:srgbClr val="000000"/>
                  </a:outerShdw>
                </a:effectLst>
              </a:rPr>
              <a:t>1500</a:t>
            </a:r>
            <a:r>
              <a:rPr lang="en-US" b="1" smtClean="0">
                <a:effectLst>
                  <a:outerShdw blurRad="38100" dist="38100" dir="2700000" algn="tl">
                    <a:srgbClr val="FFFFFF"/>
                  </a:outerShdw>
                </a:effectLst>
              </a:rPr>
              <a:t> ml</a:t>
            </a:r>
          </a:p>
          <a:p>
            <a:pPr algn="l" rtl="0" eaLnBrk="1" hangingPunct="1">
              <a:buFont typeface="Wingdings" pitchFamily="2" charset="2"/>
              <a:buNone/>
              <a:defRPr/>
            </a:pPr>
            <a:r>
              <a:rPr lang="en-US" b="1" smtClean="0">
                <a:effectLst>
                  <a:outerShdw blurRad="38100" dist="38100" dir="2700000" algn="tl">
                    <a:srgbClr val="FFFFFF"/>
                  </a:outerShdw>
                </a:effectLst>
              </a:rPr>
              <a:t>                   solutes ;Na </a:t>
            </a:r>
            <a:r>
              <a:rPr lang="en-US" b="1" smtClean="0">
                <a:solidFill>
                  <a:srgbClr val="000099"/>
                </a:solidFill>
                <a:effectLst>
                  <a:outerShdw blurRad="38100" dist="38100" dir="2700000" algn="tl">
                    <a:srgbClr val="000000"/>
                  </a:outerShdw>
                </a:effectLst>
              </a:rPr>
              <a:t>90</a:t>
            </a:r>
            <a:r>
              <a:rPr lang="en-US" b="1" smtClean="0">
                <a:effectLst>
                  <a:outerShdw blurRad="38100" dist="38100" dir="2700000" algn="tl">
                    <a:srgbClr val="FFFFFF"/>
                  </a:outerShdw>
                </a:effectLst>
              </a:rPr>
              <a:t> meq</a:t>
            </a:r>
          </a:p>
          <a:p>
            <a:pPr algn="l" rtl="0" eaLnBrk="1" hangingPunct="1">
              <a:buFont typeface="Wingdings" pitchFamily="2" charset="2"/>
              <a:buNone/>
              <a:defRPr/>
            </a:pPr>
            <a:r>
              <a:rPr lang="en-US" b="1" smtClean="0">
                <a:effectLst>
                  <a:outerShdw blurRad="38100" dist="38100" dir="2700000" algn="tl">
                    <a:srgbClr val="FFFFFF"/>
                  </a:outerShdw>
                </a:effectLst>
              </a:rPr>
              <a:t>                                 K   </a:t>
            </a:r>
            <a:r>
              <a:rPr lang="en-US" b="1" smtClean="0">
                <a:solidFill>
                  <a:srgbClr val="000099"/>
                </a:solidFill>
                <a:effectLst>
                  <a:outerShdw blurRad="38100" dist="38100" dir="2700000" algn="tl">
                    <a:srgbClr val="000000"/>
                  </a:outerShdw>
                </a:effectLst>
              </a:rPr>
              <a:t>54</a:t>
            </a:r>
            <a:r>
              <a:rPr lang="en-US" b="1" smtClean="0">
                <a:effectLst>
                  <a:outerShdw blurRad="38100" dist="38100" dir="2700000" algn="tl">
                    <a:srgbClr val="FFFFFF"/>
                  </a:outerShdw>
                </a:effectLst>
              </a:rPr>
              <a:t> meq</a:t>
            </a:r>
          </a:p>
          <a:p>
            <a:pPr algn="l" rtl="0" eaLnBrk="1" hangingPunct="1">
              <a:defRPr/>
            </a:pPr>
            <a:r>
              <a:rPr lang="en-US" b="1" smtClean="0">
                <a:effectLst>
                  <a:outerShdw blurRad="38100" dist="38100" dir="2700000" algn="tl">
                    <a:srgbClr val="FFFFFF"/>
                  </a:outerShdw>
                </a:effectLst>
              </a:rPr>
              <a:t>INSENSIBLE LOSS  						</a:t>
            </a:r>
            <a:r>
              <a:rPr lang="en-US" b="1" smtClean="0">
                <a:solidFill>
                  <a:srgbClr val="0000FF"/>
                </a:solidFill>
                <a:effectLst>
                  <a:outerShdw blurRad="38100" dist="38100" dir="2700000" algn="tl">
                    <a:srgbClr val="000000"/>
                  </a:outerShdw>
                </a:effectLst>
              </a:rPr>
              <a:t>10ml\kg.B.Wt.;</a:t>
            </a:r>
          </a:p>
          <a:p>
            <a:pPr algn="l" rtl="0" eaLnBrk="1" hangingPunct="1">
              <a:defRPr/>
            </a:pPr>
            <a:r>
              <a:rPr lang="en-US" b="1" smtClean="0">
                <a:effectLst>
                  <a:outerShdw blurRad="38100" dist="38100" dir="2700000" algn="tl">
                    <a:srgbClr val="FFFFFF"/>
                  </a:outerShdw>
                </a:effectLst>
              </a:rPr>
              <a:t>            1-Lungs,skin:</a:t>
            </a:r>
            <a:r>
              <a:rPr lang="en-US" b="1" smtClean="0">
                <a:solidFill>
                  <a:srgbClr val="0000FF"/>
                </a:solidFill>
                <a:effectLst>
                  <a:outerShdw blurRad="38100" dist="38100" dir="2700000" algn="tl">
                    <a:srgbClr val="000000"/>
                  </a:outerShdw>
                </a:effectLst>
              </a:rPr>
              <a:t>700</a:t>
            </a:r>
            <a:r>
              <a:rPr lang="en-US" b="1" smtClean="0">
                <a:effectLst>
                  <a:outerShdw blurRad="38100" dist="38100" dir="2700000" algn="tl">
                    <a:srgbClr val="FFFFFF"/>
                  </a:outerShdw>
                </a:effectLst>
              </a:rPr>
              <a:t> ml   				[</a:t>
            </a:r>
            <a:r>
              <a:rPr lang="en-US" b="1" smtClean="0">
                <a:solidFill>
                  <a:srgbClr val="FF0000"/>
                </a:solidFill>
                <a:effectLst>
                  <a:outerShdw blurRad="38100" dist="38100" dir="2700000" algn="tl">
                    <a:srgbClr val="000000"/>
                  </a:outerShdw>
                </a:effectLst>
              </a:rPr>
              <a:t>variable</a:t>
            </a:r>
            <a:r>
              <a:rPr lang="en-US" b="1" smtClean="0">
                <a:effectLst>
                  <a:outerShdw blurRad="38100" dist="38100" dir="2700000" algn="tl">
                    <a:srgbClr val="FFFFFF"/>
                  </a:outerShdw>
                </a:effectLst>
              </a:rPr>
              <a:t>]</a:t>
            </a:r>
          </a:p>
          <a:p>
            <a:pPr algn="l" rtl="0" eaLnBrk="1" hangingPunct="1">
              <a:defRPr/>
            </a:pPr>
            <a:r>
              <a:rPr lang="en-US" b="1" smtClean="0">
                <a:effectLst>
                  <a:outerShdw blurRad="38100" dist="38100" dir="2700000" algn="tl">
                    <a:srgbClr val="FFFFFF"/>
                  </a:outerShdw>
                </a:effectLst>
              </a:rPr>
              <a:t>            2-Stool          </a:t>
            </a:r>
            <a:r>
              <a:rPr lang="en-US" b="1" smtClean="0">
                <a:solidFill>
                  <a:srgbClr val="0000FF"/>
                </a:solidFill>
                <a:effectLst>
                  <a:outerShdw blurRad="38100" dist="38100" dir="2700000" algn="tl">
                    <a:srgbClr val="000000"/>
                  </a:outerShdw>
                </a:effectLst>
              </a:rPr>
              <a:t>200</a:t>
            </a:r>
            <a:r>
              <a:rPr lang="en-US" b="1" smtClean="0">
                <a:effectLst>
                  <a:outerShdw blurRad="38100" dist="38100" dir="2700000" algn="tl">
                    <a:srgbClr val="FFFFFF"/>
                  </a:outerShdw>
                </a:effectLst>
              </a:rPr>
              <a:t> ml</a:t>
            </a:r>
          </a:p>
        </p:txBody>
      </p:sp>
      <p:sp>
        <p:nvSpPr>
          <p:cNvPr id="15364" name="Text Box 4"/>
          <p:cNvSpPr txBox="1">
            <a:spLocks noChangeArrowheads="1"/>
          </p:cNvSpPr>
          <p:nvPr/>
        </p:nvSpPr>
        <p:spPr bwMode="auto">
          <a:xfrm>
            <a:off x="1752600" y="6096000"/>
            <a:ext cx="6324600" cy="595313"/>
          </a:xfrm>
          <a:prstGeom prst="rect">
            <a:avLst/>
          </a:prstGeom>
          <a:noFill/>
          <a:ln w="76200">
            <a:solidFill>
              <a:srgbClr val="FF9999"/>
            </a:solidFill>
            <a:miter lim="800000"/>
            <a:headEnd/>
            <a:tailEnd/>
          </a:ln>
        </p:spPr>
        <p:txBody>
          <a:bodyPr>
            <a:spAutoFit/>
          </a:bodyPr>
          <a:lstStyle/>
          <a:p>
            <a:pPr algn="ctr">
              <a:spcBef>
                <a:spcPct val="50000"/>
              </a:spcBef>
            </a:pPr>
            <a:r>
              <a:rPr lang="en-US" sz="2800" b="1"/>
              <a:t>INTAKE=OUTPUT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en-US" sz="3200" smtClean="0"/>
              <a:t>VOLUME DEPLETION;</a:t>
            </a:r>
            <a:br>
              <a:rPr lang="en-US" sz="3200" smtClean="0"/>
            </a:br>
            <a:r>
              <a:rPr lang="en-US" sz="3200" smtClean="0"/>
              <a:t>2 TYPES</a:t>
            </a:r>
          </a:p>
        </p:txBody>
      </p:sp>
      <p:sp>
        <p:nvSpPr>
          <p:cNvPr id="65539" name="Rectangle 3"/>
          <p:cNvSpPr>
            <a:spLocks noGrp="1" noChangeArrowheads="1"/>
          </p:cNvSpPr>
          <p:nvPr>
            <p:ph type="body" idx="1"/>
          </p:nvPr>
        </p:nvSpPr>
        <p:spPr>
          <a:solidFill>
            <a:schemeClr val="folHlink"/>
          </a:solidFill>
        </p:spPr>
        <p:txBody>
          <a:bodyPr/>
          <a:lstStyle/>
          <a:p>
            <a:pPr algn="l" rtl="0" eaLnBrk="1" hangingPunct="1">
              <a:defRPr/>
            </a:pPr>
            <a:r>
              <a:rPr lang="en-US" smtClean="0">
                <a:effectLst>
                  <a:outerShdw blurRad="38100" dist="38100" dir="2700000" algn="tl">
                    <a:srgbClr val="FFFFFF"/>
                  </a:outerShdw>
                </a:effectLst>
              </a:rPr>
              <a:t>1-ISOTONIC VOLUME LOSS[LOSS OF FLUID &amp; ELECTROLYTES]</a:t>
            </a:r>
          </a:p>
          <a:p>
            <a:pPr algn="l" rtl="0" eaLnBrk="1" hangingPunct="1">
              <a:defRPr/>
            </a:pPr>
            <a:r>
              <a:rPr lang="en-US" b="1" smtClean="0">
                <a:effectLst>
                  <a:outerShdw blurRad="38100" dist="38100" dir="2700000" algn="tl">
                    <a:srgbClr val="FFFFFF"/>
                  </a:outerShdw>
                </a:effectLst>
              </a:rPr>
              <a:t>2-WATER LOSS WITHOUT ELECT0ROLYTE LOSS</a:t>
            </a:r>
            <a:endParaRPr lang="en-US" smtClean="0">
              <a:effectLst>
                <a:outerShdw blurRad="38100" dist="38100" dir="2700000" algn="tl">
                  <a:srgbClr val="FFFFFF"/>
                </a:outerShdw>
              </a:effectLst>
            </a:endParaRPr>
          </a:p>
          <a:p>
            <a:pPr algn="l" rtl="0" eaLnBrk="1" hangingPunct="1">
              <a:buFont typeface="Wingdings" pitchFamily="2" charset="2"/>
              <a:buNone/>
              <a:defRPr/>
            </a:pPr>
            <a:endParaRPr lang="en-US" smtClean="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VOLUME DEPLETION</a:t>
            </a:r>
          </a:p>
        </p:txBody>
      </p:sp>
      <p:sp>
        <p:nvSpPr>
          <p:cNvPr id="163843" name="Rectangle 3"/>
          <p:cNvSpPr>
            <a:spLocks noGrp="1" noChangeArrowheads="1"/>
          </p:cNvSpPr>
          <p:nvPr>
            <p:ph type="body" idx="1"/>
          </p:nvPr>
        </p:nvSpPr>
        <p:spPr>
          <a:solidFill>
            <a:schemeClr val="bg1"/>
          </a:solidFill>
        </p:spPr>
        <p:txBody>
          <a:bodyPr/>
          <a:lstStyle/>
          <a:p>
            <a:pPr algn="l" rtl="0" eaLnBrk="1" hangingPunct="1">
              <a:lnSpc>
                <a:spcPct val="80000"/>
              </a:lnSpc>
              <a:buFont typeface="Wingdings" pitchFamily="2" charset="2"/>
              <a:buNone/>
              <a:defRPr/>
            </a:pPr>
            <a:r>
              <a:rPr lang="en-US" sz="2100" b="1" dirty="0" smtClean="0">
                <a:effectLst>
                  <a:outerShdw blurRad="38100" dist="38100" dir="2700000" algn="tl">
                    <a:srgbClr val="FFFFFF"/>
                  </a:outerShdw>
                </a:effectLst>
              </a:rPr>
              <a:t>   </a:t>
            </a:r>
            <a:r>
              <a:rPr lang="en-US" sz="2100" b="1" dirty="0" smtClean="0">
                <a:solidFill>
                  <a:schemeClr val="bg2"/>
                </a:solidFill>
                <a:effectLst>
                  <a:outerShdw blurRad="38100" dist="38100" dir="2700000" algn="tl">
                    <a:srgbClr val="000000"/>
                  </a:outerShdw>
                </a:effectLst>
              </a:rPr>
              <a:t>WATER LOSS [WATER DEFICIT]   	WITHOUT SOLUTE LOSS </a:t>
            </a:r>
          </a:p>
          <a:p>
            <a:pPr algn="l" rtl="0" eaLnBrk="1" hangingPunct="1">
              <a:lnSpc>
                <a:spcPct val="80000"/>
              </a:lnSpc>
              <a:buFont typeface="Wingdings" pitchFamily="2" charset="2"/>
              <a:buNone/>
              <a:defRPr/>
            </a:pPr>
            <a:r>
              <a:rPr lang="en-US" sz="1800" b="1" dirty="0" smtClean="0">
                <a:solidFill>
                  <a:schemeClr val="bg1"/>
                </a:solidFill>
                <a:effectLst>
                  <a:outerShdw blurRad="38100" dist="38100" dir="2700000" algn="tl">
                    <a:srgbClr val="000000"/>
                  </a:outerShdw>
                </a:effectLst>
              </a:rPr>
              <a:t>    </a:t>
            </a:r>
            <a:r>
              <a:rPr lang="en-US" sz="1800" b="1" dirty="0" smtClean="0">
                <a:solidFill>
                  <a:srgbClr val="0070C0"/>
                </a:solidFill>
                <a:effectLst>
                  <a:outerShdw blurRad="38100" dist="38100" dir="2700000" algn="tl">
                    <a:srgbClr val="000000"/>
                  </a:outerShdw>
                </a:effectLst>
              </a:rPr>
              <a:t>1-INADEQUATE WATER INTAKE. 2-HOT CLIMATE                               3-FEVER.          3-D.INSIPDUS </a:t>
            </a:r>
            <a:r>
              <a:rPr lang="en-US" sz="1800" b="1" dirty="0" smtClean="0">
                <a:solidFill>
                  <a:schemeClr val="bg1"/>
                </a:solidFill>
                <a:effectLst>
                  <a:outerShdw blurRad="38100" dist="38100" dir="2700000" algn="tl">
                    <a:srgbClr val="000000"/>
                  </a:outerShdw>
                </a:effectLst>
              </a:rPr>
              <a:t>.</a:t>
            </a:r>
          </a:p>
          <a:p>
            <a:pPr algn="l" rtl="0" eaLnBrk="1" hangingPunct="1">
              <a:lnSpc>
                <a:spcPct val="80000"/>
              </a:lnSpc>
              <a:defRPr/>
            </a:pPr>
            <a:r>
              <a:rPr lang="en-US" sz="1800" b="1" dirty="0" smtClean="0">
                <a:solidFill>
                  <a:srgbClr val="265C0E"/>
                </a:solidFill>
                <a:effectLst>
                  <a:outerShdw blurRad="38100" dist="38100" dir="2700000" algn="tl">
                    <a:srgbClr val="000000"/>
                  </a:outerShdw>
                </a:effectLst>
              </a:rPr>
              <a:t>REFLECTED BY</a:t>
            </a:r>
            <a:r>
              <a:rPr lang="en-US" sz="1800" b="1" dirty="0" smtClean="0">
                <a:solidFill>
                  <a:srgbClr val="FF99CC"/>
                </a:solidFill>
                <a:effectLst>
                  <a:outerShdw blurRad="38100" dist="38100" dir="2700000" algn="tl">
                    <a:srgbClr val="000000"/>
                  </a:outerShdw>
                </a:effectLst>
              </a:rPr>
              <a:t>                                                            1-</a:t>
            </a:r>
            <a:r>
              <a:rPr lang="en-US" sz="2400" b="1" dirty="0" smtClean="0">
                <a:solidFill>
                  <a:srgbClr val="265C0E"/>
                </a:solidFill>
                <a:effectLst>
                  <a:outerShdw blurRad="38100" dist="38100" dir="2700000" algn="tl">
                    <a:srgbClr val="000000"/>
                  </a:outerShdw>
                </a:effectLst>
              </a:rPr>
              <a:t>HYPERNATREMIA.                               </a:t>
            </a:r>
            <a:r>
              <a:rPr lang="en-US" sz="1800" b="1" dirty="0" smtClean="0">
                <a:solidFill>
                  <a:srgbClr val="FF8FB4"/>
                </a:solidFill>
                <a:effectLst>
                  <a:outerShdw blurRad="38100" dist="38100" dir="2700000" algn="tl">
                    <a:srgbClr val="000000"/>
                  </a:outerShdw>
                </a:effectLst>
              </a:rPr>
              <a:t>2-</a:t>
            </a:r>
            <a:r>
              <a:rPr lang="en-US" sz="1800" b="1" dirty="0" smtClean="0">
                <a:solidFill>
                  <a:srgbClr val="265C0E"/>
                </a:solidFill>
                <a:effectLst>
                  <a:outerShdw blurRad="38100" dist="38100" dir="2700000" algn="tl">
                    <a:srgbClr val="000000"/>
                  </a:outerShdw>
                </a:effectLst>
              </a:rPr>
              <a:t>CONCENTRATED URINE.                                         </a:t>
            </a:r>
            <a:r>
              <a:rPr lang="en-US" sz="1800" b="1" dirty="0" smtClean="0">
                <a:solidFill>
                  <a:srgbClr val="FF8FB4"/>
                </a:solidFill>
                <a:effectLst>
                  <a:outerShdw blurRad="38100" dist="38100" dir="2700000" algn="tl">
                    <a:srgbClr val="000000"/>
                  </a:outerShdw>
                </a:effectLst>
              </a:rPr>
              <a:t>3-</a:t>
            </a:r>
            <a:r>
              <a:rPr lang="en-US" sz="1800" b="1" dirty="0" smtClean="0">
                <a:solidFill>
                  <a:srgbClr val="265C0E"/>
                </a:solidFill>
                <a:effectLst>
                  <a:outerShdw blurRad="38100" dist="38100" dir="2700000" algn="tl">
                    <a:srgbClr val="000000"/>
                  </a:outerShdw>
                </a:effectLst>
              </a:rPr>
              <a:t>LOW URINE SODIUM </a:t>
            </a:r>
            <a:r>
              <a:rPr lang="en-US" sz="1800" b="1" dirty="0" smtClean="0">
                <a:solidFill>
                  <a:srgbClr val="FF8FB4"/>
                </a:solidFill>
                <a:effectLst>
                  <a:outerShdw blurRad="38100" dist="38100" dir="2700000" algn="tl">
                    <a:srgbClr val="000000"/>
                  </a:outerShdw>
                </a:effectLst>
              </a:rPr>
              <a:t>&lt; 15 MEQ/L</a:t>
            </a:r>
            <a:r>
              <a:rPr lang="en-US" sz="1800" b="1" dirty="0" smtClean="0">
                <a:solidFill>
                  <a:srgbClr val="265C0E"/>
                </a:solidFill>
                <a:effectLst>
                  <a:outerShdw blurRad="38100" dist="38100" dir="2700000" algn="tl">
                    <a:srgbClr val="000000"/>
                  </a:outerShdw>
                </a:effectLst>
              </a:rPr>
              <a:t> </a:t>
            </a:r>
            <a:r>
              <a:rPr lang="en-US" sz="1800" b="1" dirty="0" smtClean="0">
                <a:solidFill>
                  <a:schemeClr val="bg2"/>
                </a:solidFill>
                <a:effectLst>
                  <a:outerShdw blurRad="38100" dist="38100" dir="2700000" algn="tl">
                    <a:srgbClr val="000000"/>
                  </a:outerShdw>
                </a:effectLst>
              </a:rPr>
              <a:t>. </a:t>
            </a:r>
            <a:r>
              <a:rPr lang="en-US" sz="1800" b="1" dirty="0" smtClean="0">
                <a:solidFill>
                  <a:srgbClr val="FF8FB4"/>
                </a:solidFill>
                <a:effectLst>
                  <a:outerShdw blurRad="38100" dist="38100" dir="2700000" algn="tl">
                    <a:srgbClr val="000000"/>
                  </a:outerShdw>
                </a:effectLst>
              </a:rPr>
              <a:t>*</a:t>
            </a:r>
            <a:r>
              <a:rPr lang="en-US" sz="1800" b="1" dirty="0" smtClean="0">
                <a:solidFill>
                  <a:schemeClr val="bg2"/>
                </a:solidFill>
                <a:effectLst>
                  <a:outerShdw blurRad="38100" dist="38100" dir="2700000" algn="tl">
                    <a:srgbClr val="000000"/>
                  </a:outerShdw>
                </a:effectLst>
              </a:rPr>
              <a:t>{KIDNEY</a:t>
            </a:r>
            <a:r>
              <a:rPr lang="en-US" sz="1800" b="1" dirty="0" smtClean="0">
                <a:solidFill>
                  <a:srgbClr val="265C0E"/>
                </a:solidFill>
                <a:effectLst>
                  <a:outerShdw blurRad="38100" dist="38100" dir="2700000" algn="tl">
                    <a:srgbClr val="000000"/>
                  </a:outerShdw>
                </a:effectLst>
              </a:rPr>
              <a:t> </a:t>
            </a:r>
            <a:r>
              <a:rPr lang="en-US" sz="1800" b="1" dirty="0" smtClean="0">
                <a:solidFill>
                  <a:schemeClr val="bg2"/>
                </a:solidFill>
                <a:effectLst>
                  <a:outerShdw blurRad="38100" dist="38100" dir="2700000" algn="tl">
                    <a:srgbClr val="000000"/>
                  </a:outerShdw>
                </a:effectLst>
              </a:rPr>
              <a:t>TRIES TO PRESERVE Na TO PRESERVE WATER</a:t>
            </a:r>
            <a:r>
              <a:rPr lang="en-US" sz="1600" b="1" dirty="0" smtClean="0">
                <a:solidFill>
                  <a:schemeClr val="bg2"/>
                </a:solidFill>
                <a:effectLst>
                  <a:outerShdw blurRad="38100" dist="38100" dir="2700000" algn="tl">
                    <a:srgbClr val="000000"/>
                  </a:outerShdw>
                </a:effectLst>
              </a:rPr>
              <a:t>}.</a:t>
            </a:r>
          </a:p>
          <a:p>
            <a:pPr algn="l" rtl="0" eaLnBrk="1" hangingPunct="1">
              <a:lnSpc>
                <a:spcPct val="80000"/>
              </a:lnSpc>
              <a:defRPr/>
            </a:pPr>
            <a:r>
              <a:rPr lang="en-US" sz="1600" b="1" dirty="0" smtClean="0">
                <a:solidFill>
                  <a:schemeClr val="bg1"/>
                </a:solidFill>
                <a:effectLst>
                  <a:outerShdw blurRad="38100" dist="38100" dir="2700000" algn="tl">
                    <a:srgbClr val="000000"/>
                  </a:outerShdw>
                </a:effectLst>
              </a:rPr>
              <a:t>NORMAL URINARY Na CONCENTRATION 36meq/l</a:t>
            </a:r>
            <a:r>
              <a:rPr lang="en-US" sz="1600" b="1" dirty="0" smtClean="0">
                <a:solidFill>
                  <a:schemeClr val="bg2"/>
                </a:solidFill>
                <a:effectLst>
                  <a:outerShdw blurRad="38100" dist="38100" dir="2700000" algn="tl">
                    <a:srgbClr val="000000"/>
                  </a:outerShdw>
                </a:effectLst>
              </a:rPr>
              <a:t>.</a:t>
            </a:r>
          </a:p>
          <a:p>
            <a:pPr algn="l" rtl="0" eaLnBrk="1" hangingPunct="1">
              <a:lnSpc>
                <a:spcPct val="80000"/>
              </a:lnSpc>
              <a:defRPr/>
            </a:pPr>
            <a:r>
              <a:rPr lang="en-US" sz="1800" b="1" dirty="0" smtClean="0">
                <a:solidFill>
                  <a:srgbClr val="336699"/>
                </a:solidFill>
                <a:effectLst>
                  <a:outerShdw blurRad="38100" dist="38100" dir="2700000" algn="tl">
                    <a:srgbClr val="000000"/>
                  </a:outerShdw>
                </a:effectLst>
              </a:rPr>
              <a:t>THIS HYPERNATREMIA WILL CAUSE</a:t>
            </a:r>
            <a:r>
              <a:rPr lang="en-US" sz="1800" b="1" dirty="0" smtClean="0">
                <a:solidFill>
                  <a:schemeClr val="bg1"/>
                </a:solidFill>
                <a:effectLst>
                  <a:outerShdw blurRad="38100" dist="38100" dir="2700000" algn="tl">
                    <a:srgbClr val="000000"/>
                  </a:outerShdw>
                </a:effectLst>
              </a:rPr>
              <a:t> ; </a:t>
            </a:r>
            <a:r>
              <a:rPr lang="en-US" sz="1800" b="1" dirty="0" smtClean="0">
                <a:solidFill>
                  <a:srgbClr val="336699"/>
                </a:solidFill>
                <a:effectLst>
                  <a:outerShdw blurRad="38100" dist="38100" dir="2700000" algn="tl">
                    <a:srgbClr val="000000"/>
                  </a:outerShdw>
                </a:effectLst>
              </a:rPr>
              <a:t>MUSCLE RIGIDITY, TREMORS, SEIZURES ,LETHARGY , OR COMA</a:t>
            </a:r>
          </a:p>
          <a:p>
            <a:pPr algn="l" rtl="0" eaLnBrk="1" hangingPunct="1">
              <a:lnSpc>
                <a:spcPct val="80000"/>
              </a:lnSpc>
              <a:buFont typeface="Wingdings" pitchFamily="2" charset="2"/>
              <a:buNone/>
              <a:defRPr/>
            </a:pPr>
            <a:r>
              <a:rPr lang="en-US" sz="1800" b="1" dirty="0" smtClean="0">
                <a:solidFill>
                  <a:srgbClr val="336699"/>
                </a:solidFill>
                <a:effectLst>
                  <a:outerShdw blurRad="38100" dist="38100" dir="2700000" algn="tl">
                    <a:srgbClr val="000000"/>
                  </a:outerShdw>
                </a:effectLst>
              </a:rPr>
              <a:t>      </a:t>
            </a:r>
            <a:r>
              <a:rPr lang="en-US" sz="1800" b="1" dirty="0" smtClean="0">
                <a:solidFill>
                  <a:srgbClr val="660066"/>
                </a:solidFill>
                <a:effectLst>
                  <a:outerShdw blurRad="38100" dist="38100" dir="2700000" algn="tl">
                    <a:srgbClr val="000000"/>
                  </a:outerShdw>
                </a:effectLst>
              </a:rPr>
              <a:t>Hyperthermia ;like sunstroke</a:t>
            </a:r>
            <a:r>
              <a:rPr lang="en-US" sz="2400" b="1" dirty="0" smtClean="0">
                <a:solidFill>
                  <a:srgbClr val="660066"/>
                </a:solidFill>
                <a:effectLst>
                  <a:outerShdw blurRad="38100" dist="38100" dir="2700000" algn="tl">
                    <a:srgbClr val="000000"/>
                  </a:outerShdw>
                </a:effectLst>
              </a:rPr>
              <a:t>[ </a:t>
            </a:r>
            <a:r>
              <a:rPr lang="ar-JO" sz="2400" b="1" dirty="0" smtClean="0">
                <a:solidFill>
                  <a:srgbClr val="660066"/>
                </a:solidFill>
                <a:effectLst>
                  <a:outerShdw blurRad="38100" dist="38100" dir="2700000" algn="tl">
                    <a:srgbClr val="000000"/>
                  </a:outerShdw>
                </a:effectLst>
              </a:rPr>
              <a:t>ضربة الشمس</a:t>
            </a:r>
            <a:r>
              <a:rPr lang="en-US" sz="2400" b="1" dirty="0" smtClean="0">
                <a:solidFill>
                  <a:srgbClr val="660066"/>
                </a:solidFill>
                <a:effectLst>
                  <a:outerShdw blurRad="38100" dist="38100" dir="2700000" algn="tl">
                    <a:srgbClr val="000000"/>
                  </a:outerShdw>
                </a:effectLst>
              </a:rPr>
              <a:t>]</a:t>
            </a:r>
          </a:p>
          <a:p>
            <a:pPr algn="l" rtl="0" eaLnBrk="1" hangingPunct="1">
              <a:lnSpc>
                <a:spcPct val="80000"/>
              </a:lnSpc>
              <a:buFont typeface="Wingdings" pitchFamily="2" charset="2"/>
              <a:buNone/>
              <a:defRPr/>
            </a:pPr>
            <a:r>
              <a:rPr lang="en-US" sz="2100" dirty="0" smtClean="0">
                <a:effectLst>
                  <a:outerShdw blurRad="38100" dist="38100" dir="2700000" algn="tl">
                    <a:srgbClr val="FFFFFF"/>
                  </a:outerShdw>
                </a:effectLst>
              </a:rPr>
              <a:t>                             </a:t>
            </a:r>
          </a:p>
          <a:p>
            <a:pPr algn="l" rtl="0" eaLnBrk="1" hangingPunct="1">
              <a:lnSpc>
                <a:spcPct val="80000"/>
              </a:lnSpc>
              <a:buFont typeface="Wingdings" pitchFamily="2" charset="2"/>
              <a:buNone/>
              <a:defRPr/>
            </a:pPr>
            <a:endParaRPr lang="en-US" sz="2100" dirty="0" smtClean="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90600" y="301625"/>
            <a:ext cx="7391400" cy="1143000"/>
          </a:xfrm>
        </p:spPr>
        <p:txBody>
          <a:bodyPr/>
          <a:lstStyle/>
          <a:p>
            <a:pPr algn="ctr" eaLnBrk="1" hangingPunct="1"/>
            <a:r>
              <a:rPr lang="en-US" sz="3200" smtClean="0"/>
              <a:t>ISOTONIC VOLUME DEPLETION</a:t>
            </a:r>
            <a:br>
              <a:rPr lang="en-US" sz="3200" smtClean="0"/>
            </a:br>
            <a:r>
              <a:rPr lang="en-US" sz="3200" smtClean="0"/>
              <a:t>   [Combined water &amp; Electrolytes Loss]</a:t>
            </a:r>
          </a:p>
        </p:txBody>
      </p:sp>
      <p:sp>
        <p:nvSpPr>
          <p:cNvPr id="66563" name="Rectangle 3"/>
          <p:cNvSpPr>
            <a:spLocks noGrp="1" noChangeArrowheads="1"/>
          </p:cNvSpPr>
          <p:nvPr>
            <p:ph type="body" idx="1"/>
          </p:nvPr>
        </p:nvSpPr>
        <p:spPr>
          <a:solidFill>
            <a:schemeClr val="bg2"/>
          </a:solidFill>
        </p:spPr>
        <p:txBody>
          <a:bodyPr/>
          <a:lstStyle/>
          <a:p>
            <a:pPr algn="l" rtl="0" eaLnBrk="1" hangingPunct="1">
              <a:buFont typeface="Wingdings" pitchFamily="2" charset="2"/>
              <a:buNone/>
              <a:defRPr/>
            </a:pPr>
            <a:r>
              <a:rPr lang="en-US" b="1" smtClean="0">
                <a:effectLst>
                  <a:outerShdw blurRad="38100" dist="38100" dir="2700000" algn="tl">
                    <a:srgbClr val="FFFFFF"/>
                  </a:outerShdw>
                </a:effectLst>
              </a:rPr>
              <a:t>       </a:t>
            </a:r>
            <a:r>
              <a:rPr lang="en-US" b="1" smtClean="0">
                <a:solidFill>
                  <a:srgbClr val="FF8FB4"/>
                </a:solidFill>
                <a:effectLst>
                  <a:outerShdw blurRad="38100" dist="38100" dir="2700000" algn="tl">
                    <a:srgbClr val="000000"/>
                  </a:outerShdw>
                </a:effectLst>
              </a:rPr>
              <a:t>THE COMMONEST IN THE  	     		    SURGICAL WARD</a:t>
            </a:r>
          </a:p>
          <a:p>
            <a:pPr algn="l" rtl="0" eaLnBrk="1" hangingPunct="1">
              <a:defRPr/>
            </a:pPr>
            <a:endParaRPr lang="en-US" b="1" smtClean="0">
              <a:solidFill>
                <a:srgbClr val="FF8FB4"/>
              </a:solidFill>
              <a:effectLst>
                <a:outerShdw blurRad="38100" dist="38100" dir="2700000" algn="tl">
                  <a:srgbClr val="000000"/>
                </a:outerShdw>
              </a:effectLst>
            </a:endParaRPr>
          </a:p>
          <a:p>
            <a:pPr algn="l" rtl="0" eaLnBrk="1" hangingPunct="1">
              <a:defRPr/>
            </a:pPr>
            <a:r>
              <a:rPr lang="en-US" b="1" smtClean="0">
                <a:solidFill>
                  <a:schemeClr val="bg1"/>
                </a:solidFill>
                <a:effectLst>
                  <a:outerShdw blurRad="38100" dist="38100" dir="2700000" algn="tl">
                    <a:srgbClr val="000000"/>
                  </a:outerShdw>
                </a:effectLst>
              </a:rPr>
              <a:t>1-G.I.T LOSSES</a:t>
            </a:r>
          </a:p>
          <a:p>
            <a:pPr algn="l" rtl="0" eaLnBrk="1" hangingPunct="1">
              <a:defRPr/>
            </a:pPr>
            <a:r>
              <a:rPr lang="en-US" b="1" smtClean="0">
                <a:solidFill>
                  <a:schemeClr val="bg1"/>
                </a:solidFill>
                <a:effectLst>
                  <a:outerShdw blurRad="38100" dist="38100" dir="2700000" algn="tl">
                    <a:srgbClr val="000000"/>
                  </a:outerShdw>
                </a:effectLst>
              </a:rPr>
              <a:t>2-PERITONITIS</a:t>
            </a:r>
          </a:p>
          <a:p>
            <a:pPr algn="l" rtl="0" eaLnBrk="1" hangingPunct="1">
              <a:defRPr/>
            </a:pPr>
            <a:r>
              <a:rPr lang="en-US" b="1" smtClean="0">
                <a:solidFill>
                  <a:schemeClr val="bg1"/>
                </a:solidFill>
                <a:effectLst>
                  <a:outerShdw blurRad="38100" dist="38100" dir="2700000" algn="tl">
                    <a:srgbClr val="000000"/>
                  </a:outerShdw>
                </a:effectLst>
              </a:rPr>
              <a:t>3-TRAUMA</a:t>
            </a:r>
          </a:p>
          <a:p>
            <a:pPr algn="l" rtl="0" eaLnBrk="1" hangingPunct="1">
              <a:defRPr/>
            </a:pPr>
            <a:r>
              <a:rPr lang="en-US" b="1" smtClean="0">
                <a:solidFill>
                  <a:schemeClr val="bg1"/>
                </a:solidFill>
                <a:effectLst>
                  <a:outerShdw blurRad="38100" dist="38100" dir="2700000" algn="tl">
                    <a:srgbClr val="000000"/>
                  </a:outerShdw>
                </a:effectLst>
              </a:rPr>
              <a:t>4-DIURETICS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200" smtClean="0"/>
              <a:t>ISOTONIC VOLUME DEPLETION cont</a:t>
            </a:r>
            <a:br>
              <a:rPr lang="en-US" sz="3200" smtClean="0"/>
            </a:br>
            <a:r>
              <a:rPr lang="en-US" sz="3200" smtClean="0"/>
              <a:t>     CLINICAL MANIFESTATION</a:t>
            </a:r>
          </a:p>
        </p:txBody>
      </p:sp>
      <p:sp>
        <p:nvSpPr>
          <p:cNvPr id="67587" name="Rectangle 3"/>
          <p:cNvSpPr>
            <a:spLocks noGrp="1" noChangeArrowheads="1"/>
          </p:cNvSpPr>
          <p:nvPr>
            <p:ph type="body" idx="1"/>
          </p:nvPr>
        </p:nvSpPr>
        <p:spPr>
          <a:xfrm>
            <a:off x="0" y="1600200"/>
            <a:ext cx="9144000" cy="5257800"/>
          </a:xfrm>
          <a:solidFill>
            <a:srgbClr val="FFFFCC"/>
          </a:solidFill>
          <a:ln>
            <a:solidFill>
              <a:srgbClr val="FF9999"/>
            </a:solidFill>
          </a:ln>
        </p:spPr>
        <p:txBody>
          <a:bodyPr/>
          <a:lstStyle/>
          <a:p>
            <a:pPr marL="533400" indent="-533400" algn="l" rtl="0" eaLnBrk="1" hangingPunct="1">
              <a:lnSpc>
                <a:spcPct val="80000"/>
              </a:lnSpc>
              <a:buFont typeface="Wingdings" pitchFamily="2" charset="2"/>
              <a:buAutoNum type="arabicPeriod"/>
              <a:defRPr/>
            </a:pPr>
            <a:r>
              <a:rPr lang="en-US" sz="2400" b="1" smtClean="0">
                <a:solidFill>
                  <a:srgbClr val="FF7C80"/>
                </a:solidFill>
                <a:effectLst>
                  <a:outerShdw blurRad="38100" dist="38100" dir="2700000" algn="tl">
                    <a:srgbClr val="000000"/>
                  </a:outerShdw>
                </a:effectLst>
              </a:rPr>
              <a:t>C/O</a:t>
            </a:r>
            <a:r>
              <a:rPr lang="en-US" sz="2400" b="1" smtClean="0">
                <a:solidFill>
                  <a:schemeClr val="accent1"/>
                </a:solidFill>
                <a:effectLst>
                  <a:outerShdw blurRad="38100" dist="38100" dir="2700000" algn="tl">
                    <a:srgbClr val="000000"/>
                  </a:outerShdw>
                </a:effectLst>
              </a:rPr>
              <a:t>-THIRST</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-ANOREXIA</a:t>
            </a:r>
          </a:p>
          <a:p>
            <a:pPr marL="533400" indent="-533400" algn="l" rtl="0" eaLnBrk="1" hangingPunct="1">
              <a:lnSpc>
                <a:spcPct val="80000"/>
              </a:lnSpc>
              <a:buFont typeface="Wingdings" pitchFamily="2" charset="2"/>
              <a:buAutoNum type="arabicPeriod"/>
              <a:defRPr/>
            </a:pPr>
            <a:r>
              <a:rPr lang="en-US" sz="2400" b="1" smtClean="0">
                <a:solidFill>
                  <a:srgbClr val="FF7C80"/>
                </a:solidFill>
                <a:effectLst>
                  <a:outerShdw blurRad="38100" dist="38100" dir="2700000" algn="tl">
                    <a:srgbClr val="000000"/>
                  </a:outerShdw>
                </a:effectLst>
              </a:rPr>
              <a:t>SIGNS</a:t>
            </a:r>
            <a:r>
              <a:rPr lang="en-US" sz="2400" b="1" smtClean="0">
                <a:solidFill>
                  <a:schemeClr val="accent1"/>
                </a:solidFill>
                <a:effectLst>
                  <a:outerShdw blurRad="38100" dist="38100" dir="2700000" algn="tl">
                    <a:srgbClr val="000000"/>
                  </a:outerShdw>
                </a:effectLst>
              </a:rPr>
              <a:t>-SLOW  RESPONSE</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-DECREASED SKIN TURGOR[</a:t>
            </a:r>
            <a:r>
              <a:rPr lang="ar-JO" sz="2400" b="1" smtClean="0">
                <a:solidFill>
                  <a:schemeClr val="accent1"/>
                </a:solidFill>
                <a:effectLst>
                  <a:outerShdw blurRad="38100" dist="38100" dir="2700000" algn="tl">
                    <a:srgbClr val="000000"/>
                  </a:outerShdw>
                </a:effectLst>
              </a:rPr>
              <a:t>[النضارة </a:t>
            </a:r>
            <a:endParaRPr lang="en-US" sz="2400" b="1" smtClean="0">
              <a:solidFill>
                <a:schemeClr val="accent1"/>
              </a:solidFill>
              <a:effectLst>
                <a:outerShdw blurRad="38100" dist="38100" dir="2700000" algn="tl">
                  <a:srgbClr val="000000"/>
                </a:outerShdw>
              </a:effectLst>
            </a:endParaRP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[NORMAL FULLNESS OR TENSION]</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-SMALL WRINKLED TONGUE</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-COLLAPSED  VEINS</a:t>
            </a:r>
          </a:p>
          <a:p>
            <a:pPr marL="533400" indent="-533400" algn="l" rtl="0" eaLnBrk="1" hangingPunct="1">
              <a:lnSpc>
                <a:spcPct val="80000"/>
              </a:lnSpc>
              <a:buFont typeface="Wingdings" pitchFamily="2" charset="2"/>
              <a:buAutoNum type="arabicPeriod"/>
              <a:defRPr/>
            </a:pPr>
            <a:r>
              <a:rPr lang="en-US" sz="2400" b="1" smtClean="0">
                <a:solidFill>
                  <a:srgbClr val="FF7C80"/>
                </a:solidFill>
                <a:effectLst>
                  <a:outerShdw blurRad="38100" dist="38100" dir="2700000" algn="tl">
                    <a:srgbClr val="000000"/>
                  </a:outerShdw>
                </a:effectLst>
              </a:rPr>
              <a:t>VITAL</a:t>
            </a:r>
            <a:r>
              <a:rPr lang="en-US" sz="2400" b="1" smtClean="0">
                <a:solidFill>
                  <a:schemeClr val="accent1"/>
                </a:solidFill>
                <a:effectLst>
                  <a:outerShdw blurRad="38100" dist="38100" dir="2700000" algn="tl">
                    <a:srgbClr val="000000"/>
                  </a:outerShdw>
                </a:effectLst>
              </a:rPr>
              <a:t> </a:t>
            </a:r>
            <a:r>
              <a:rPr lang="en-US" sz="2400" b="1" smtClean="0">
                <a:solidFill>
                  <a:srgbClr val="FF7C80"/>
                </a:solidFill>
                <a:effectLst>
                  <a:outerShdw blurRad="38100" dist="38100" dir="2700000" algn="tl">
                    <a:srgbClr val="000000"/>
                  </a:outerShdw>
                </a:effectLst>
              </a:rPr>
              <a:t>SIGNS</a:t>
            </a:r>
            <a:r>
              <a:rPr lang="en-US" sz="2400" b="1" smtClean="0">
                <a:solidFill>
                  <a:schemeClr val="accent1"/>
                </a:solidFill>
                <a:effectLst>
                  <a:outerShdw blurRad="38100" dist="38100" dir="2700000" algn="tl">
                    <a:srgbClr val="000000"/>
                  </a:outerShdw>
                </a:effectLst>
              </a:rPr>
              <a:t>-TACHYCARDIA</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-THREADY   PULSE</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-NARROW PULSE PRESSURE</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-ORTHOSTATIC  HYPOTENSION</a:t>
            </a:r>
          </a:p>
          <a:p>
            <a:pPr marL="533400" indent="-533400" algn="l" rtl="0" eaLnBrk="1" hangingPunct="1">
              <a:lnSpc>
                <a:spcPct val="80000"/>
              </a:lnSpc>
              <a:buFont typeface="Wingdings" pitchFamily="2" charset="2"/>
              <a:buAutoNum type="arabicPeriod"/>
              <a:defRPr/>
            </a:pPr>
            <a:r>
              <a:rPr lang="en-US" sz="2400" b="1" smtClean="0">
                <a:solidFill>
                  <a:schemeClr val="accent1"/>
                </a:solidFill>
                <a:effectLst>
                  <a:outerShdw blurRad="38100" dist="38100" dir="2700000" algn="tl">
                    <a:srgbClr val="000000"/>
                  </a:outerShdw>
                </a:effectLst>
              </a:rPr>
              <a:t>                     -LOW TEMPERATURE</a:t>
            </a:r>
          </a:p>
          <a:p>
            <a:pPr marL="533400" indent="-533400" algn="l" rtl="0" eaLnBrk="1" hangingPunct="1">
              <a:lnSpc>
                <a:spcPct val="80000"/>
              </a:lnSpc>
              <a:buFont typeface="Wingdings" pitchFamily="2" charset="2"/>
              <a:buAutoNum type="arabicPeriod"/>
              <a:defRPr/>
            </a:pPr>
            <a:r>
              <a:rPr lang="en-US" sz="2400" b="1" smtClean="0">
                <a:solidFill>
                  <a:srgbClr val="FF7C80"/>
                </a:solidFill>
                <a:effectLst>
                  <a:outerShdw blurRad="38100" dist="38100" dir="2700000" algn="tl">
                    <a:srgbClr val="000000"/>
                  </a:outerShdw>
                </a:effectLst>
              </a:rPr>
              <a:t>DECREASED  BUT COCENTRATED  URINARY  OUTPUT</a:t>
            </a:r>
          </a:p>
          <a:p>
            <a:pPr marL="533400" indent="-533400" algn="l" rtl="0" eaLnBrk="1" hangingPunct="1">
              <a:lnSpc>
                <a:spcPct val="80000"/>
              </a:lnSpc>
              <a:defRPr/>
            </a:pPr>
            <a:endParaRPr lang="en-US" sz="2400" b="1" smtClean="0">
              <a:solidFill>
                <a:srgbClr val="FF7C80"/>
              </a:solidFill>
              <a:effectLst>
                <a:outerShdw blurRad="38100" dist="38100" dir="2700000" algn="tl">
                  <a:srgbClr val="000000"/>
                </a:outerShdw>
              </a:effectLst>
            </a:endParaRPr>
          </a:p>
          <a:p>
            <a:pPr marL="533400" indent="-533400" algn="l" rtl="0" eaLnBrk="1" hangingPunct="1">
              <a:lnSpc>
                <a:spcPct val="80000"/>
              </a:lnSpc>
              <a:buFont typeface="Wingdings" pitchFamily="2" charset="2"/>
              <a:buNone/>
              <a:defRPr/>
            </a:pPr>
            <a:endParaRPr lang="en-US" sz="2400" smtClean="0">
              <a:effectLst>
                <a:outerShdw blurRad="38100" dist="38100" dir="2700000" algn="tl">
                  <a:srgbClr val="FFFFFF"/>
                </a:outerShdw>
              </a:effectLst>
            </a:endParaRPr>
          </a:p>
          <a:p>
            <a:pPr marL="533400" indent="-533400" algn="l" rtl="0" eaLnBrk="1" hangingPunct="1">
              <a:lnSpc>
                <a:spcPct val="80000"/>
              </a:lnSpc>
              <a:defRPr/>
            </a:pPr>
            <a:endParaRPr lang="en-US" sz="2400" smtClean="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     </a:t>
            </a:r>
            <a:r>
              <a:rPr lang="en-US" b="1" smtClean="0"/>
              <a:t>60% of total body weight</a:t>
            </a:r>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5" descr="worldcup_beard%5b1%5d"/>
          <p:cNvPicPr>
            <a:picLocks noChangeAspect="1" noChangeArrowheads="1"/>
          </p:cNvPicPr>
          <p:nvPr/>
        </p:nvPicPr>
        <p:blipFill>
          <a:blip r:embed="rId2"/>
          <a:srcRect/>
          <a:stretch>
            <a:fillRect/>
          </a:stretch>
        </p:blipFill>
        <p:spPr bwMode="auto">
          <a:xfrm>
            <a:off x="3124200" y="1600200"/>
            <a:ext cx="5715000" cy="4572000"/>
          </a:xfrm>
          <a:prstGeom prst="rect">
            <a:avLst/>
          </a:prstGeom>
          <a:noFill/>
          <a:ln w="9525">
            <a:noFill/>
            <a:miter lim="800000"/>
            <a:headEnd/>
            <a:tailEnd/>
          </a:ln>
        </p:spPr>
      </p:pic>
      <p:sp>
        <p:nvSpPr>
          <p:cNvPr id="4101" name="Text Box 6"/>
          <p:cNvSpPr txBox="1">
            <a:spLocks noChangeArrowheads="1"/>
          </p:cNvSpPr>
          <p:nvPr/>
        </p:nvSpPr>
        <p:spPr bwMode="auto">
          <a:xfrm>
            <a:off x="0" y="1600200"/>
            <a:ext cx="3124200" cy="4873625"/>
          </a:xfrm>
          <a:prstGeom prst="rect">
            <a:avLst/>
          </a:prstGeom>
          <a:solidFill>
            <a:srgbClr val="FFFFCC"/>
          </a:solidFill>
          <a:ln w="9525">
            <a:noFill/>
            <a:miter lim="800000"/>
            <a:headEnd/>
            <a:tailEnd/>
          </a:ln>
        </p:spPr>
        <p:txBody>
          <a:bodyPr>
            <a:spAutoFit/>
          </a:bodyPr>
          <a:lstStyle/>
          <a:p>
            <a:pPr algn="l">
              <a:spcBef>
                <a:spcPct val="50000"/>
              </a:spcBef>
            </a:pPr>
            <a:r>
              <a:rPr lang="en-US" sz="2000" b="1">
                <a:solidFill>
                  <a:srgbClr val="FF0000"/>
                </a:solidFill>
                <a:latin typeface="Times New Roman" pitchFamily="18" charset="0"/>
              </a:rPr>
              <a:t>BY THE AGE OF </a:t>
            </a:r>
          </a:p>
          <a:p>
            <a:pPr algn="l">
              <a:spcBef>
                <a:spcPct val="50000"/>
              </a:spcBef>
            </a:pPr>
            <a:r>
              <a:rPr lang="en-US" sz="2000" b="1">
                <a:solidFill>
                  <a:srgbClr val="FF0000"/>
                </a:solidFill>
                <a:latin typeface="Times New Roman" pitchFamily="18" charset="0"/>
              </a:rPr>
              <a:t>10   IT IS   </a:t>
            </a:r>
            <a:r>
              <a:rPr lang="en-US" b="1">
                <a:solidFill>
                  <a:srgbClr val="FF0000"/>
                </a:solidFill>
              </a:rPr>
              <a:t>60%</a:t>
            </a:r>
            <a:r>
              <a:rPr lang="en-US"/>
              <a:t> </a:t>
            </a:r>
            <a:endParaRPr lang="en-US" sz="2000" b="1">
              <a:solidFill>
                <a:srgbClr val="FF0000"/>
              </a:solidFill>
              <a:latin typeface="Times New Roman" pitchFamily="18" charset="0"/>
            </a:endParaRPr>
          </a:p>
          <a:p>
            <a:pPr algn="l">
              <a:spcBef>
                <a:spcPct val="50000"/>
              </a:spcBef>
            </a:pPr>
            <a:endParaRPr lang="en-US" sz="2000" b="1">
              <a:solidFill>
                <a:srgbClr val="FF0000"/>
              </a:solidFill>
              <a:latin typeface="Times New Roman" pitchFamily="18" charset="0"/>
            </a:endParaRPr>
          </a:p>
          <a:p>
            <a:pPr algn="l">
              <a:spcBef>
                <a:spcPct val="50000"/>
              </a:spcBef>
            </a:pPr>
            <a:r>
              <a:rPr lang="en-US" sz="2000" b="1">
                <a:solidFill>
                  <a:srgbClr val="0000FF"/>
                </a:solidFill>
                <a:latin typeface="Times New Roman" pitchFamily="18" charset="0"/>
              </a:rPr>
              <a:t>BY THE AGE OF            60     IT IS </a:t>
            </a:r>
            <a:r>
              <a:rPr lang="en-US" b="1">
                <a:solidFill>
                  <a:srgbClr val="0000FF"/>
                </a:solidFill>
              </a:rPr>
              <a:t>45%</a:t>
            </a:r>
            <a:r>
              <a:rPr lang="en-US"/>
              <a:t> </a:t>
            </a:r>
            <a:endParaRPr lang="en-US" sz="2000" b="1">
              <a:solidFill>
                <a:srgbClr val="0000FF"/>
              </a:solidFill>
              <a:latin typeface="Times New Roman" pitchFamily="18" charset="0"/>
            </a:endParaRPr>
          </a:p>
          <a:p>
            <a:pPr algn="l">
              <a:spcBef>
                <a:spcPct val="50000"/>
              </a:spcBef>
            </a:pPr>
            <a:r>
              <a:rPr lang="en-US" sz="2000" b="1">
                <a:solidFill>
                  <a:schemeClr val="folHlink"/>
                </a:solidFill>
                <a:latin typeface="Times New Roman" pitchFamily="18" charset="0"/>
              </a:rPr>
              <a:t>MALES HAVE</a:t>
            </a:r>
          </a:p>
          <a:p>
            <a:pPr algn="ctr">
              <a:spcBef>
                <a:spcPct val="50000"/>
              </a:spcBef>
            </a:pPr>
            <a:r>
              <a:rPr lang="en-US" sz="2000" b="1">
                <a:solidFill>
                  <a:schemeClr val="folHlink"/>
                </a:solidFill>
                <a:latin typeface="Times New Roman" pitchFamily="18" charset="0"/>
              </a:rPr>
              <a:t>                        	MORE</a:t>
            </a:r>
          </a:p>
          <a:p>
            <a:pPr algn="l">
              <a:spcBef>
                <a:spcPct val="50000"/>
              </a:spcBef>
            </a:pPr>
            <a:r>
              <a:rPr lang="en-US" sz="2000" b="1">
                <a:solidFill>
                  <a:schemeClr val="folHlink"/>
                </a:solidFill>
                <a:latin typeface="Times New Roman" pitchFamily="18" charset="0"/>
              </a:rPr>
              <a:t>WATER THAN</a:t>
            </a:r>
            <a:r>
              <a:rPr lang="en-US" sz="2000" b="1">
                <a:latin typeface="Times New Roman" pitchFamily="18" charset="0"/>
              </a:rPr>
              <a:t>          </a:t>
            </a:r>
            <a:r>
              <a:rPr lang="en-US" sz="2000" b="1">
                <a:solidFill>
                  <a:schemeClr val="folHlink"/>
                </a:solidFill>
                <a:latin typeface="Times New Roman" pitchFamily="18" charset="0"/>
              </a:rPr>
              <a:t>FEMALES  BY    </a:t>
            </a:r>
            <a:r>
              <a:rPr lang="en-US" b="1">
                <a:solidFill>
                  <a:srgbClr val="000099"/>
                </a:solidFill>
                <a:latin typeface="Times New Roman" pitchFamily="18" charset="0"/>
              </a:rPr>
              <a:t>2-3%</a:t>
            </a:r>
            <a:r>
              <a:rPr lang="en-US" b="1">
                <a:solidFill>
                  <a:schemeClr val="accent1"/>
                </a:solidFill>
                <a:latin typeface="Times New Roman" pitchFamily="18" charset="0"/>
              </a:rPr>
              <a:t>         	</a:t>
            </a:r>
            <a:endParaRPr lang="en-US" b="1">
              <a:solidFill>
                <a:schemeClr val="folHlink"/>
              </a:solidFill>
              <a:latin typeface="Times New Roman" pitchFamily="18" charset="0"/>
            </a:endParaRPr>
          </a:p>
          <a:p>
            <a:pPr algn="l">
              <a:spcBef>
                <a:spcPct val="50000"/>
              </a:spcBef>
            </a:pPr>
            <a:endParaRPr lang="en-US" b="1">
              <a:latin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n-US" smtClean="0">
                <a:effectLst>
                  <a:outerShdw blurRad="38100" dist="38100" dir="2700000" algn="tl">
                    <a:srgbClr val="C0C0C0"/>
                  </a:outerShdw>
                </a:effectLst>
              </a:rPr>
              <a:t>MEASUREMENT[</a:t>
            </a:r>
            <a:r>
              <a:rPr lang="en-US" sz="2800" smtClean="0">
                <a:effectLst>
                  <a:outerShdw blurRad="38100" dist="38100" dir="2700000" algn="tl">
                    <a:srgbClr val="C0C0C0"/>
                  </a:outerShdw>
                </a:effectLst>
              </a:rPr>
              <a:t>ISO</a:t>
            </a:r>
            <a:r>
              <a:rPr lang="en-US" smtClean="0">
                <a:effectLst>
                  <a:outerShdw blurRad="38100" dist="38100" dir="2700000" algn="tl">
                    <a:srgbClr val="C0C0C0"/>
                  </a:outerShdw>
                </a:effectLst>
              </a:rPr>
              <a:t>.</a:t>
            </a:r>
            <a:r>
              <a:rPr lang="en-US" sz="2800" smtClean="0">
                <a:effectLst>
                  <a:outerShdw blurRad="38100" dist="38100" dir="2700000" algn="tl">
                    <a:srgbClr val="C0C0C0"/>
                  </a:outerShdw>
                </a:effectLst>
              </a:rPr>
              <a:t>V.DEP</a:t>
            </a:r>
            <a:r>
              <a:rPr lang="en-US" smtClean="0">
                <a:effectLst>
                  <a:outerShdw blurRad="38100" dist="38100" dir="2700000" algn="tl">
                    <a:srgbClr val="C0C0C0"/>
                  </a:outerShdw>
                </a:effectLst>
              </a:rPr>
              <a:t>.]con.</a:t>
            </a:r>
          </a:p>
        </p:txBody>
      </p:sp>
      <p:sp>
        <p:nvSpPr>
          <p:cNvPr id="70659" name="Rectangle 3"/>
          <p:cNvSpPr>
            <a:spLocks noGrp="1" noChangeArrowheads="1"/>
          </p:cNvSpPr>
          <p:nvPr>
            <p:ph type="body" idx="1"/>
          </p:nvPr>
        </p:nvSpPr>
        <p:spPr>
          <a:solidFill>
            <a:srgbClr val="FFFFCC"/>
          </a:solidFill>
        </p:spPr>
        <p:txBody>
          <a:bodyPr/>
          <a:lstStyle/>
          <a:p>
            <a:pPr marL="609600" indent="-609600" algn="l" rtl="0" eaLnBrk="1" hangingPunct="1">
              <a:lnSpc>
                <a:spcPct val="90000"/>
              </a:lnSpc>
              <a:buFont typeface="Wingdings" pitchFamily="2" charset="2"/>
              <a:buNone/>
              <a:defRPr/>
            </a:pPr>
            <a:r>
              <a:rPr lang="en-US" dirty="0" smtClean="0">
                <a:solidFill>
                  <a:schemeClr val="hlink"/>
                </a:solidFill>
                <a:effectLst>
                  <a:outerShdw blurRad="38100" dist="38100" dir="2700000" algn="tl">
                    <a:srgbClr val="000000"/>
                  </a:outerShdw>
                </a:effectLst>
              </a:rPr>
              <a:t>1.</a:t>
            </a:r>
            <a:r>
              <a:rPr lang="en-US" dirty="0" smtClean="0">
                <a:solidFill>
                  <a:srgbClr val="FF0000"/>
                </a:solidFill>
                <a:effectLst>
                  <a:outerShdw blurRad="38100" dist="38100" dir="2700000" algn="tl">
                    <a:srgbClr val="000000"/>
                  </a:outerShdw>
                </a:effectLst>
              </a:rPr>
              <a:t>  </a:t>
            </a:r>
            <a:r>
              <a:rPr lang="en-US" b="1" dirty="0" smtClean="0">
                <a:solidFill>
                  <a:srgbClr val="FF0000"/>
                </a:solidFill>
                <a:effectLst>
                  <a:outerShdw blurRad="38100" dist="38100" dir="2700000" algn="tl">
                    <a:srgbClr val="000000"/>
                  </a:outerShdw>
                </a:effectLst>
              </a:rPr>
              <a:t>VOLUME DEFICIT</a:t>
            </a:r>
            <a:r>
              <a:rPr lang="en-US" dirty="0" smtClean="0">
                <a:effectLst>
                  <a:outerShdw blurRad="38100" dist="38100" dir="2700000" algn="tl">
                    <a:srgbClr val="FFFFFF"/>
                  </a:outerShdw>
                </a:effectLst>
              </a:rPr>
              <a:t> CAN BE CALCULATED BY THE DIFFERENCE IN </a:t>
            </a:r>
            <a:r>
              <a:rPr lang="en-US" b="1" dirty="0" smtClean="0">
                <a:solidFill>
                  <a:srgbClr val="FF0000"/>
                </a:solidFill>
                <a:effectLst>
                  <a:outerShdw blurRad="38100" dist="38100" dir="2700000" algn="tl">
                    <a:srgbClr val="000000"/>
                  </a:outerShdw>
                </a:effectLst>
              </a:rPr>
              <a:t>BODY WEIGHT</a:t>
            </a:r>
            <a:r>
              <a:rPr lang="en-US" dirty="0" smtClean="0">
                <a:effectLst>
                  <a:outerShdw blurRad="38100" dist="38100" dir="2700000" algn="tl">
                    <a:srgbClr val="FFFFFF"/>
                  </a:outerShdw>
                </a:effectLst>
              </a:rPr>
              <a:t> </a:t>
            </a:r>
            <a:r>
              <a:rPr lang="en-US" sz="2400" dirty="0" smtClean="0">
                <a:effectLst>
                  <a:outerShdw blurRad="38100" dist="38100" dir="2700000" algn="tl">
                    <a:srgbClr val="FFFFFF"/>
                  </a:outerShdw>
                </a:effectLst>
              </a:rPr>
              <a:t>[ACUTE WT. LOSS IS DUE TO  FLUID  LOSS ]</a:t>
            </a:r>
          </a:p>
          <a:p>
            <a:pPr marL="609600" indent="-609600" algn="l" rtl="0" eaLnBrk="1" hangingPunct="1">
              <a:lnSpc>
                <a:spcPct val="90000"/>
              </a:lnSpc>
              <a:buFont typeface="Wingdings" pitchFamily="2" charset="2"/>
              <a:buNone/>
              <a:defRPr/>
            </a:pPr>
            <a:r>
              <a:rPr lang="en-US" sz="2400" b="1" dirty="0" smtClean="0">
                <a:solidFill>
                  <a:schemeClr val="hlink"/>
                </a:solidFill>
                <a:effectLst>
                  <a:outerShdw blurRad="38100" dist="38100" dir="2700000" algn="tl">
                    <a:srgbClr val="000000"/>
                  </a:outerShdw>
                </a:effectLst>
              </a:rPr>
              <a:t>2.</a:t>
            </a:r>
            <a:r>
              <a:rPr lang="en-US" sz="2400" dirty="0" smtClean="0">
                <a:effectLst>
                  <a:outerShdw blurRad="38100" dist="38100" dir="2700000" algn="tl">
                    <a:srgbClr val="FFFFFF"/>
                  </a:outerShdw>
                </a:effectLst>
              </a:rPr>
              <a:t>   </a:t>
            </a:r>
            <a:r>
              <a:rPr lang="en-US" sz="2400" b="1" dirty="0" smtClean="0">
                <a:solidFill>
                  <a:schemeClr val="accent1"/>
                </a:solidFill>
                <a:effectLst>
                  <a:outerShdw blurRad="38100" dist="38100" dir="2700000" algn="tl">
                    <a:srgbClr val="000000"/>
                  </a:outerShdw>
                </a:effectLst>
              </a:rPr>
              <a:t>URINE OUTPUT</a:t>
            </a:r>
          </a:p>
          <a:p>
            <a:pPr marL="609600" indent="-609600" algn="l" rtl="0" eaLnBrk="1" hangingPunct="1">
              <a:lnSpc>
                <a:spcPct val="90000"/>
              </a:lnSpc>
              <a:buFont typeface="Wingdings" pitchFamily="2" charset="2"/>
              <a:buNone/>
              <a:defRPr/>
            </a:pPr>
            <a:r>
              <a:rPr lang="en-US" sz="2400" dirty="0" smtClean="0">
                <a:effectLst>
                  <a:outerShdw blurRad="38100" dist="38100" dir="2700000" algn="tl">
                    <a:srgbClr val="FFFFFF"/>
                  </a:outerShdw>
                </a:effectLst>
              </a:rPr>
              <a:t>      </a:t>
            </a:r>
            <a:r>
              <a:rPr lang="en-US" sz="1800" dirty="0" smtClean="0">
                <a:effectLst>
                  <a:outerShdw blurRad="38100" dist="38100" dir="2700000" algn="tl">
                    <a:srgbClr val="FFFFFF"/>
                  </a:outerShdw>
                </a:effectLst>
              </a:rPr>
              <a:t>[NORMAL </a:t>
            </a:r>
            <a:r>
              <a:rPr lang="en-US" sz="1800" b="1" dirty="0" smtClean="0">
                <a:effectLst>
                  <a:outerShdw blurRad="38100" dist="38100" dir="2700000" algn="tl">
                    <a:srgbClr val="FFFFFF"/>
                  </a:outerShdw>
                </a:effectLst>
              </a:rPr>
              <a:t>ADULT 0.5-1ml/kg/ hour]                                [NORMAL CHILDREN 1-2ml/kg/hour]</a:t>
            </a:r>
          </a:p>
          <a:p>
            <a:pPr marL="609600" indent="-609600" algn="l" rtl="0" eaLnBrk="1" hangingPunct="1">
              <a:lnSpc>
                <a:spcPct val="90000"/>
              </a:lnSpc>
              <a:buFont typeface="Wingdings" pitchFamily="2" charset="2"/>
              <a:buNone/>
              <a:defRPr/>
            </a:pPr>
            <a:r>
              <a:rPr lang="en-US" sz="2400" b="1" dirty="0" smtClean="0">
                <a:solidFill>
                  <a:schemeClr val="hlink"/>
                </a:solidFill>
                <a:effectLst>
                  <a:outerShdw blurRad="38100" dist="38100" dir="2700000" algn="tl">
                    <a:srgbClr val="000000"/>
                  </a:outerShdw>
                </a:effectLst>
              </a:rPr>
              <a:t>3.</a:t>
            </a:r>
            <a:r>
              <a:rPr lang="en-US" sz="2400" dirty="0" smtClean="0">
                <a:effectLst>
                  <a:outerShdw blurRad="38100" dist="38100" dir="2700000" algn="tl">
                    <a:srgbClr val="FFFFFF"/>
                  </a:outerShdw>
                </a:effectLst>
              </a:rPr>
              <a:t>   </a:t>
            </a:r>
            <a:r>
              <a:rPr lang="en-US" sz="2400" b="1" dirty="0" smtClean="0">
                <a:solidFill>
                  <a:schemeClr val="accent1"/>
                </a:solidFill>
                <a:effectLst>
                  <a:outerShdw blurRad="38100" dist="38100" dir="2700000" algn="tl">
                    <a:srgbClr val="000000"/>
                  </a:outerShdw>
                </a:effectLst>
              </a:rPr>
              <a:t>INTAKE OUTPUT CHART</a:t>
            </a:r>
          </a:p>
          <a:p>
            <a:pPr marL="609600" indent="-609600" algn="l" rtl="0" eaLnBrk="1" hangingPunct="1">
              <a:lnSpc>
                <a:spcPct val="90000"/>
              </a:lnSpc>
              <a:buFont typeface="Wingdings" pitchFamily="2" charset="2"/>
              <a:buNone/>
              <a:defRPr/>
            </a:pPr>
            <a:r>
              <a:rPr lang="en-US" sz="2400" b="1" dirty="0" smtClean="0">
                <a:solidFill>
                  <a:schemeClr val="hlink"/>
                </a:solidFill>
                <a:effectLst>
                  <a:outerShdw blurRad="38100" dist="38100" dir="2700000" algn="tl">
                    <a:srgbClr val="000000"/>
                  </a:outerShdw>
                </a:effectLst>
              </a:rPr>
              <a:t>4.</a:t>
            </a:r>
            <a:r>
              <a:rPr lang="en-US" sz="2400" b="1" dirty="0" smtClean="0">
                <a:effectLst>
                  <a:outerShdw blurRad="38100" dist="38100" dir="2700000" algn="tl">
                    <a:srgbClr val="FFFFFF"/>
                  </a:outerShdw>
                </a:effectLst>
              </a:rPr>
              <a:t>   </a:t>
            </a:r>
            <a:r>
              <a:rPr lang="en-US" sz="2400" b="1" dirty="0" smtClean="0">
                <a:solidFill>
                  <a:schemeClr val="accent1"/>
                </a:solidFill>
                <a:effectLst>
                  <a:outerShdw blurRad="38100" dist="38100" dir="2700000" algn="tl">
                    <a:srgbClr val="000000"/>
                  </a:outerShdw>
                </a:effectLst>
              </a:rPr>
              <a:t>C.V.P. MEASUREMENT[</a:t>
            </a:r>
            <a:r>
              <a:rPr lang="en-US" sz="1800" b="1" u="sng" dirty="0" smtClean="0">
                <a:solidFill>
                  <a:schemeClr val="accent1"/>
                </a:solidFill>
                <a:effectLst>
                  <a:outerShdw blurRad="38100" dist="38100" dir="2700000" algn="tl">
                    <a:srgbClr val="000000"/>
                  </a:outerShdw>
                </a:effectLst>
              </a:rPr>
              <a:t>NORMAL </a:t>
            </a:r>
            <a:r>
              <a:rPr lang="en-US" sz="2400" b="1" u="sng" dirty="0" smtClean="0">
                <a:solidFill>
                  <a:schemeClr val="accent1"/>
                </a:solidFill>
                <a:effectLst>
                  <a:outerShdw blurRad="38100" dist="38100" dir="2700000" algn="tl">
                    <a:srgbClr val="000000"/>
                  </a:outerShdw>
                </a:effectLst>
              </a:rPr>
              <a:t>6-10cm </a:t>
            </a:r>
            <a:r>
              <a:rPr lang="en-US" sz="1800" b="1" u="sng" dirty="0" smtClean="0">
                <a:solidFill>
                  <a:schemeClr val="accent1"/>
                </a:solidFill>
                <a:effectLst>
                  <a:outerShdw blurRad="38100" dist="38100" dir="2700000" algn="tl">
                    <a:srgbClr val="000000"/>
                  </a:outerShdw>
                </a:effectLst>
              </a:rPr>
              <a:t>H2O</a:t>
            </a:r>
          </a:p>
          <a:p>
            <a:pPr marL="609600" indent="-609600" algn="l" rtl="0" eaLnBrk="1" hangingPunct="1">
              <a:lnSpc>
                <a:spcPct val="90000"/>
              </a:lnSpc>
              <a:buFont typeface="Wingdings" pitchFamily="2" charset="2"/>
              <a:buNone/>
              <a:defRPr/>
            </a:pPr>
            <a:r>
              <a:rPr lang="en-US" sz="2400" b="1" dirty="0" smtClean="0">
                <a:solidFill>
                  <a:schemeClr val="hlink"/>
                </a:solidFill>
                <a:effectLst>
                  <a:outerShdw blurRad="38100" dist="38100" dir="2700000" algn="tl">
                    <a:srgbClr val="000000"/>
                  </a:outerShdw>
                </a:effectLst>
              </a:rPr>
              <a:t>5.</a:t>
            </a:r>
            <a:r>
              <a:rPr lang="en-US" sz="2400" dirty="0" smtClean="0">
                <a:effectLst>
                  <a:outerShdw blurRad="38100" dist="38100" dir="2700000" algn="tl">
                    <a:srgbClr val="FFFFFF"/>
                  </a:outerShdw>
                </a:effectLst>
              </a:rPr>
              <a:t>   </a:t>
            </a:r>
            <a:r>
              <a:rPr lang="en-US" sz="2400" b="1" dirty="0" smtClean="0">
                <a:solidFill>
                  <a:schemeClr val="accent1"/>
                </a:solidFill>
                <a:effectLst>
                  <a:outerShdw blurRad="38100" dist="38100" dir="2700000" algn="tl">
                    <a:srgbClr val="000000"/>
                  </a:outerShdw>
                </a:effectLst>
              </a:rPr>
              <a:t>PULMONARY ARTERY PRESSURE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p:cNvSpPr>
            <a:spLocks noChangeArrowheads="1"/>
          </p:cNvSpPr>
          <p:nvPr/>
        </p:nvSpPr>
        <p:spPr bwMode="auto">
          <a:xfrm>
            <a:off x="1370013" y="301625"/>
            <a:ext cx="7313612" cy="1143000"/>
          </a:xfrm>
          <a:prstGeom prst="rect">
            <a:avLst/>
          </a:prstGeom>
          <a:noFill/>
          <a:ln w="9525">
            <a:noFill/>
            <a:miter lim="800000"/>
            <a:headEnd/>
            <a:tailEnd/>
          </a:ln>
          <a:effectLst/>
        </p:spPr>
        <p:txBody>
          <a:bodyPr anchor="b"/>
          <a:lstStyle/>
          <a:p>
            <a:pPr algn="l">
              <a:defRPr/>
            </a:pPr>
            <a:r>
              <a:rPr lang="en-US" sz="3200">
                <a:solidFill>
                  <a:schemeClr val="tx2"/>
                </a:solidFill>
                <a:effectLst>
                  <a:outerShdw blurRad="38100" dist="38100" dir="2700000" algn="tl">
                    <a:srgbClr val="C0C0C0"/>
                  </a:outerShdw>
                </a:effectLst>
                <a:latin typeface="Arial" charset="0"/>
                <a:cs typeface="Arial" charset="0"/>
              </a:rPr>
              <a:t>FLUID MANAGEMENT ACCORDING </a:t>
            </a:r>
            <a:br>
              <a:rPr lang="en-US" sz="3200">
                <a:solidFill>
                  <a:schemeClr val="tx2"/>
                </a:solidFill>
                <a:effectLst>
                  <a:outerShdw blurRad="38100" dist="38100" dir="2700000" algn="tl">
                    <a:srgbClr val="C0C0C0"/>
                  </a:outerShdw>
                </a:effectLst>
                <a:latin typeface="Arial" charset="0"/>
                <a:cs typeface="Arial" charset="0"/>
              </a:rPr>
            </a:br>
            <a:r>
              <a:rPr lang="en-US" sz="3200">
                <a:solidFill>
                  <a:schemeClr val="tx2"/>
                </a:solidFill>
                <a:effectLst>
                  <a:outerShdw blurRad="38100" dist="38100" dir="2700000" algn="tl">
                    <a:srgbClr val="C0C0C0"/>
                  </a:outerShdw>
                </a:effectLst>
                <a:latin typeface="Arial" charset="0"/>
                <a:cs typeface="Arial" charset="0"/>
              </a:rPr>
              <a:t>         TO ELECTROLYTES [iso.v.         </a:t>
            </a:r>
          </a:p>
        </p:txBody>
      </p:sp>
      <p:sp>
        <p:nvSpPr>
          <p:cNvPr id="183301" name="Rectangle 5"/>
          <p:cNvSpPr>
            <a:spLocks noChangeArrowheads="1"/>
          </p:cNvSpPr>
          <p:nvPr/>
        </p:nvSpPr>
        <p:spPr bwMode="auto">
          <a:xfrm>
            <a:off x="304800" y="1524000"/>
            <a:ext cx="8610600" cy="5105400"/>
          </a:xfrm>
          <a:prstGeom prst="rect">
            <a:avLst/>
          </a:prstGeom>
          <a:solidFill>
            <a:srgbClr val="FFFFCC"/>
          </a:solidFill>
          <a:ln w="9525">
            <a:noFill/>
            <a:miter lim="800000"/>
            <a:headEnd/>
            <a:tailEnd/>
          </a:ln>
          <a:effectLst/>
        </p:spPr>
        <p:txBody>
          <a:bodyPr/>
          <a:lstStyle/>
          <a:p>
            <a:pPr marL="342900" indent="-342900" algn="l" rtl="0">
              <a:lnSpc>
                <a:spcPct val="90000"/>
              </a:lnSpc>
              <a:spcBef>
                <a:spcPct val="20000"/>
              </a:spcBef>
              <a:buClr>
                <a:schemeClr val="tx2"/>
              </a:buClr>
              <a:buSzPct val="70000"/>
              <a:buFont typeface="Wingdings" pitchFamily="2" charset="2"/>
              <a:buChar char="¡"/>
              <a:defRPr/>
            </a:pPr>
            <a:r>
              <a:rPr lang="en-US" sz="2000">
                <a:effectLst>
                  <a:outerShdw blurRad="38100" dist="38100" dir="2700000" algn="tl">
                    <a:srgbClr val="FFFFFF"/>
                  </a:outerShdw>
                </a:effectLst>
                <a:cs typeface="Arial" charset="0"/>
              </a:rPr>
              <a:t>IF ELECTROLYTES ARE</a:t>
            </a:r>
            <a:r>
              <a:rPr lang="en-US" sz="1800">
                <a:effectLst>
                  <a:outerShdw blurRad="38100" dist="38100" dir="2700000" algn="tl">
                    <a:srgbClr val="FFFFFF"/>
                  </a:outerShdw>
                </a:effectLst>
                <a:cs typeface="Arial" charset="0"/>
              </a:rPr>
              <a:t> </a:t>
            </a:r>
            <a:r>
              <a:rPr lang="en-US" sz="2200" b="1">
                <a:solidFill>
                  <a:srgbClr val="3B8F15"/>
                </a:solidFill>
                <a:effectLst>
                  <a:outerShdw blurRad="38100" dist="38100" dir="2700000" algn="tl">
                    <a:srgbClr val="000000"/>
                  </a:outerShdw>
                </a:effectLst>
                <a:cs typeface="Arial" charset="0"/>
              </a:rPr>
              <a:t>NORMAL</a:t>
            </a:r>
          </a:p>
          <a:p>
            <a:pPr marL="342900" indent="-342900" algn="l" rtl="0">
              <a:lnSpc>
                <a:spcPct val="90000"/>
              </a:lnSpc>
              <a:spcBef>
                <a:spcPct val="20000"/>
              </a:spcBef>
              <a:buClr>
                <a:schemeClr val="tx2"/>
              </a:buClr>
              <a:buSzPct val="70000"/>
              <a:buFont typeface="Wingdings" pitchFamily="2" charset="2"/>
              <a:buNone/>
              <a:defRPr/>
            </a:pPr>
            <a:r>
              <a:rPr lang="en-US" sz="1800">
                <a:effectLst>
                  <a:outerShdw blurRad="38100" dist="38100" dir="2700000" algn="tl">
                    <a:srgbClr val="FFFFFF"/>
                  </a:outerShdw>
                </a:effectLst>
                <a:cs typeface="Arial" charset="0"/>
              </a:rPr>
              <a:t>         </a:t>
            </a:r>
            <a:r>
              <a:rPr lang="en-US" sz="2000">
                <a:effectLst>
                  <a:outerShdw blurRad="38100" dist="38100" dir="2700000" algn="tl">
                    <a:srgbClr val="FFFFFF"/>
                  </a:outerShdw>
                </a:effectLst>
                <a:cs typeface="Arial" charset="0"/>
              </a:rPr>
              <a:t>REPLACEMENT IS BY </a:t>
            </a:r>
            <a:r>
              <a:rPr lang="en-US" sz="2000" b="1">
                <a:solidFill>
                  <a:srgbClr val="9900FF"/>
                </a:solidFill>
                <a:effectLst>
                  <a:outerShdw blurRad="38100" dist="38100" dir="2700000" algn="tl">
                    <a:srgbClr val="000000"/>
                  </a:outerShdw>
                </a:effectLst>
                <a:cs typeface="Arial" charset="0"/>
              </a:rPr>
              <a:t>1-</a:t>
            </a:r>
            <a:r>
              <a:rPr lang="en-US" sz="2000" b="1">
                <a:effectLst>
                  <a:outerShdw blurRad="38100" dist="38100" dir="2700000" algn="tl">
                    <a:srgbClr val="FFFFFF"/>
                  </a:outerShdw>
                </a:effectLst>
                <a:cs typeface="Arial" charset="0"/>
              </a:rPr>
              <a:t> </a:t>
            </a:r>
            <a:r>
              <a:rPr lang="en-US" sz="2000" b="1">
                <a:solidFill>
                  <a:srgbClr val="3B8F15"/>
                </a:solidFill>
                <a:effectLst>
                  <a:outerShdw blurRad="38100" dist="38100" dir="2700000" algn="tl">
                    <a:srgbClr val="000000"/>
                  </a:outerShdw>
                </a:effectLst>
                <a:cs typeface="Arial" charset="0"/>
              </a:rPr>
              <a:t>N/S</a:t>
            </a:r>
            <a:r>
              <a:rPr lang="en-US" sz="2000">
                <a:solidFill>
                  <a:srgbClr val="3B8F15"/>
                </a:solidFill>
                <a:effectLst>
                  <a:outerShdw blurRad="38100" dist="38100" dir="2700000" algn="tl">
                    <a:srgbClr val="000000"/>
                  </a:outerShdw>
                </a:effectLst>
                <a:cs typeface="Arial" charset="0"/>
              </a:rPr>
              <a:t>    </a:t>
            </a:r>
            <a:r>
              <a:rPr lang="en-US" sz="2000">
                <a:effectLst>
                  <a:outerShdw blurRad="38100" dist="38100" dir="2700000" algn="tl">
                    <a:srgbClr val="FFFFFF"/>
                  </a:outerShdw>
                </a:effectLst>
                <a:cs typeface="Arial" charset="0"/>
              </a:rPr>
              <a:t>WHICH</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CONTAINS:</a:t>
            </a:r>
            <a:r>
              <a:rPr lang="en-US" sz="2000" b="1">
                <a:solidFill>
                  <a:srgbClr val="CC3300"/>
                </a:solidFill>
                <a:effectLst>
                  <a:outerShdw blurRad="38100" dist="38100" dir="2700000" algn="tl">
                    <a:srgbClr val="000000"/>
                  </a:outerShdw>
                </a:effectLst>
                <a:cs typeface="Arial" charset="0"/>
              </a:rPr>
              <a:t>Na</a:t>
            </a:r>
            <a:r>
              <a:rPr lang="en-US" sz="2000">
                <a:effectLst>
                  <a:outerShdw blurRad="38100" dist="38100" dir="2700000" algn="tl">
                    <a:srgbClr val="FFFFFF"/>
                  </a:outerShdw>
                </a:effectLst>
                <a:cs typeface="Arial" charset="0"/>
              </a:rPr>
              <a:t>  </a:t>
            </a:r>
            <a:r>
              <a:rPr lang="en-US" sz="2000" b="1">
                <a:solidFill>
                  <a:srgbClr val="CC3300"/>
                </a:solidFill>
                <a:effectLst>
                  <a:outerShdw blurRad="38100" dist="38100" dir="2700000" algn="tl">
                    <a:srgbClr val="000000"/>
                  </a:outerShdw>
                </a:effectLst>
                <a:cs typeface="Arial" charset="0"/>
              </a:rPr>
              <a:t>154 meq</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                 </a:t>
            </a:r>
            <a:r>
              <a:rPr lang="en-US" sz="2000" b="1">
                <a:solidFill>
                  <a:srgbClr val="CC3300"/>
                </a:solidFill>
                <a:effectLst>
                  <a:outerShdw blurRad="38100" dist="38100" dir="2700000" algn="tl">
                    <a:srgbClr val="000000"/>
                  </a:outerShdw>
                </a:effectLst>
                <a:cs typeface="Arial" charset="0"/>
              </a:rPr>
              <a:t>Cl</a:t>
            </a:r>
            <a:r>
              <a:rPr lang="en-US" sz="2000">
                <a:solidFill>
                  <a:srgbClr val="CC3300"/>
                </a:solidFill>
                <a:effectLst>
                  <a:outerShdw blurRad="38100" dist="38100" dir="2700000" algn="tl">
                    <a:srgbClr val="000000"/>
                  </a:outerShdw>
                </a:effectLst>
                <a:cs typeface="Arial" charset="0"/>
              </a:rPr>
              <a:t>   </a:t>
            </a:r>
            <a:r>
              <a:rPr lang="en-US" sz="2000" b="1">
                <a:solidFill>
                  <a:srgbClr val="CC3300"/>
                </a:solidFill>
                <a:effectLst>
                  <a:outerShdw blurRad="38100" dist="38100" dir="2700000" algn="tl">
                    <a:srgbClr val="000000"/>
                  </a:outerShdw>
                </a:effectLst>
                <a:cs typeface="Arial" charset="0"/>
              </a:rPr>
              <a:t>154 meq</a:t>
            </a:r>
            <a:r>
              <a:rPr lang="en-US" sz="2000">
                <a:effectLst>
                  <a:outerShdw blurRad="38100" dist="38100" dir="2700000" algn="tl">
                    <a:srgbClr val="FFFFFF"/>
                  </a:outerShdw>
                </a:effectLst>
                <a:cs typeface="Arial" charset="0"/>
              </a:rPr>
              <a:t>   that may reduce the ph.value </a:t>
            </a:r>
            <a:r>
              <a:rPr lang="en-US" sz="2000" b="1">
                <a:solidFill>
                  <a:schemeClr val="bg2"/>
                </a:solidFill>
                <a:effectLst>
                  <a:outerShdw blurRad="38100" dist="38100" dir="2700000" algn="tl">
                    <a:srgbClr val="000000"/>
                  </a:outerShdw>
                </a:effectLst>
                <a:cs typeface="Arial" charset="0"/>
              </a:rPr>
              <a:t>WHICH IS GOOD IN STOMACH OUTLET</a:t>
            </a:r>
            <a:r>
              <a:rPr lang="en-US" sz="2000">
                <a:effectLst>
                  <a:outerShdw blurRad="38100" dist="38100" dir="2700000" algn="tl">
                    <a:srgbClr val="FFFFFF"/>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r>
              <a:rPr lang="en-US" sz="2000" b="1">
                <a:effectLst>
                  <a:outerShdw blurRad="38100" dist="38100" dir="2700000" algn="tl">
                    <a:srgbClr val="FFFFFF"/>
                  </a:outerShdw>
                </a:effectLst>
                <a:cs typeface="Arial" charset="0"/>
              </a:rPr>
              <a:t>          </a:t>
            </a:r>
            <a:r>
              <a:rPr lang="en-US" sz="2000" b="1">
                <a:solidFill>
                  <a:schemeClr val="bg2"/>
                </a:solidFill>
                <a:effectLst>
                  <a:outerShdw blurRad="38100" dist="38100" dir="2700000" algn="tl">
                    <a:srgbClr val="000000"/>
                  </a:outerShdw>
                </a:effectLst>
                <a:cs typeface="Arial" charset="0"/>
              </a:rPr>
              <a:t>OBSTRUCTION   [FOR CORRECTION OF ALKALOSIS ]</a:t>
            </a:r>
            <a:r>
              <a:rPr lang="en-US" sz="2000" b="1">
                <a:effectLst>
                  <a:outerShdw blurRad="38100" dist="38100" dir="2700000" algn="tl">
                    <a:srgbClr val="FFFFFF"/>
                  </a:outerShdw>
                </a:effectLst>
                <a:cs typeface="Arial" charset="0"/>
              </a:rPr>
              <a:t>                                 </a:t>
            </a:r>
            <a:r>
              <a:rPr lang="en-US" sz="2000">
                <a:effectLst>
                  <a:outerShdw blurRad="38100" dist="38100" dir="2700000" algn="tl">
                    <a:srgbClr val="FFFFFF"/>
                  </a:outerShdw>
                </a:effectLst>
                <a:cs typeface="Arial" charset="0"/>
              </a:rPr>
              <a:t> but </a:t>
            </a:r>
            <a:r>
              <a:rPr lang="en-US" sz="2000" b="1">
                <a:solidFill>
                  <a:schemeClr val="accent1"/>
                </a:solidFill>
                <a:effectLst>
                  <a:outerShdw blurRad="38100" dist="38100" dir="2700000" algn="tl">
                    <a:srgbClr val="000000"/>
                  </a:outerShdw>
                </a:effectLst>
                <a:cs typeface="Arial" charset="0"/>
              </a:rPr>
              <a:t>might cause acidosis</a:t>
            </a:r>
            <a:r>
              <a:rPr lang="en-US" sz="2000">
                <a:effectLst>
                  <a:outerShdw blurRad="38100" dist="38100" dir="2700000" algn="tl">
                    <a:srgbClr val="FFFFFF"/>
                  </a:outerShdw>
                </a:effectLst>
                <a:cs typeface="Arial" charset="0"/>
              </a:rPr>
              <a:t> in normal ph subject</a:t>
            </a:r>
          </a:p>
          <a:p>
            <a:pPr marL="342900" indent="-342900" algn="l" rtl="0">
              <a:lnSpc>
                <a:spcPct val="90000"/>
              </a:lnSpc>
              <a:spcBef>
                <a:spcPct val="20000"/>
              </a:spcBef>
              <a:buClr>
                <a:schemeClr val="tx2"/>
              </a:buClr>
              <a:buSzPct val="70000"/>
              <a:buFont typeface="Wingdings" pitchFamily="2" charset="2"/>
              <a:buNone/>
              <a:defRPr/>
            </a:pPr>
            <a:endParaRPr lang="en-US" sz="2000">
              <a:effectLst>
                <a:outerShdw blurRad="38100" dist="38100" dir="2700000" algn="tl">
                  <a:srgbClr val="FFFFFF"/>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a:solidFill>
                  <a:srgbClr val="3B8F15"/>
                </a:solidFill>
                <a:effectLst>
                  <a:outerShdw blurRad="38100" dist="38100" dir="2700000" algn="tl">
                    <a:srgbClr val="000000"/>
                  </a:outerShdw>
                </a:effectLst>
                <a:cs typeface="Arial" charset="0"/>
              </a:rPr>
              <a:t>                    </a:t>
            </a:r>
            <a:r>
              <a:rPr lang="en-US" sz="2000">
                <a:effectLst>
                  <a:outerShdw blurRad="38100" dist="38100" dir="2700000" algn="tl">
                    <a:srgbClr val="FFFFFF"/>
                  </a:outerShdw>
                </a:effectLst>
                <a:cs typeface="Arial" charset="0"/>
              </a:rPr>
              <a:t>OR </a:t>
            </a:r>
            <a:r>
              <a:rPr lang="en-US" sz="2000" b="1">
                <a:solidFill>
                  <a:srgbClr val="9900FF"/>
                </a:solidFill>
                <a:effectLst>
                  <a:outerShdw blurRad="38100" dist="38100" dir="2700000" algn="tl">
                    <a:srgbClr val="000000"/>
                  </a:outerShdw>
                </a:effectLst>
                <a:cs typeface="Arial" charset="0"/>
              </a:rPr>
              <a:t>2-</a:t>
            </a:r>
            <a:r>
              <a:rPr lang="en-US" sz="2000" b="1">
                <a:effectLst>
                  <a:outerShdw blurRad="38100" dist="38100" dir="2700000" algn="tl">
                    <a:srgbClr val="FFFFFF"/>
                  </a:outerShdw>
                </a:effectLst>
                <a:cs typeface="Arial" charset="0"/>
              </a:rPr>
              <a:t> </a:t>
            </a:r>
            <a:r>
              <a:rPr lang="en-US" sz="2000" b="1">
                <a:solidFill>
                  <a:srgbClr val="3B8F15"/>
                </a:solidFill>
                <a:effectLst>
                  <a:outerShdw blurRad="38100" dist="38100" dir="2700000" algn="tl">
                    <a:srgbClr val="000000"/>
                  </a:outerShdw>
                </a:effectLst>
                <a:cs typeface="Arial" charset="0"/>
              </a:rPr>
              <a:t>RINGER LACTATE</a:t>
            </a:r>
            <a:r>
              <a:rPr lang="en-US" sz="2000">
                <a:solidFill>
                  <a:srgbClr val="3B8F15"/>
                </a:solidFill>
                <a:effectLst>
                  <a:outerShdw blurRad="38100" dist="38100" dir="2700000" algn="tl">
                    <a:srgbClr val="000000"/>
                  </a:outerShdw>
                </a:effectLst>
                <a:cs typeface="Arial" charset="0"/>
              </a:rPr>
              <a:t> </a:t>
            </a:r>
            <a:r>
              <a:rPr lang="en-US" sz="2000">
                <a:effectLst>
                  <a:outerShdw blurRad="38100" dist="38100" dir="2700000" algn="tl">
                    <a:srgbClr val="FFFFFF"/>
                  </a:outerShdw>
                </a:effectLst>
                <a:cs typeface="Arial" charset="0"/>
              </a:rPr>
              <a:t>WHICH</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CONTAINS:</a:t>
            </a:r>
            <a:r>
              <a:rPr lang="en-US" sz="2000" b="1">
                <a:solidFill>
                  <a:srgbClr val="0000FF"/>
                </a:solidFill>
                <a:effectLst>
                  <a:outerShdw blurRad="38100" dist="38100" dir="2700000" algn="tl">
                    <a:srgbClr val="000000"/>
                  </a:outerShdw>
                </a:effectLst>
                <a:cs typeface="Arial" charset="0"/>
              </a:rPr>
              <a:t>Na</a:t>
            </a:r>
            <a:r>
              <a:rPr lang="en-US" sz="2000">
                <a:effectLst>
                  <a:outerShdw blurRad="38100" dist="38100" dir="2700000" algn="tl">
                    <a:srgbClr val="FFFFFF"/>
                  </a:outerShdw>
                </a:effectLst>
                <a:cs typeface="Arial" charset="0"/>
              </a:rPr>
              <a:t>  </a:t>
            </a:r>
            <a:r>
              <a:rPr lang="en-US" sz="2000" b="1">
                <a:solidFill>
                  <a:srgbClr val="0000FF"/>
                </a:solidFill>
                <a:effectLst>
                  <a:outerShdw blurRad="38100" dist="38100" dir="2700000" algn="tl">
                    <a:srgbClr val="000000"/>
                  </a:outerShdw>
                </a:effectLst>
                <a:cs typeface="Arial" charset="0"/>
              </a:rPr>
              <a:t>130 meq</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                 </a:t>
            </a:r>
            <a:r>
              <a:rPr lang="en-US" sz="2000" b="1">
                <a:solidFill>
                  <a:srgbClr val="0000FF"/>
                </a:solidFill>
                <a:effectLst>
                  <a:outerShdw blurRad="38100" dist="38100" dir="2700000" algn="tl">
                    <a:srgbClr val="000000"/>
                  </a:outerShdw>
                </a:effectLst>
                <a:cs typeface="Arial" charset="0"/>
              </a:rPr>
              <a:t>Cl</a:t>
            </a:r>
            <a:r>
              <a:rPr lang="en-US" sz="2000">
                <a:solidFill>
                  <a:srgbClr val="0000FF"/>
                </a:solidFill>
                <a:effectLst>
                  <a:outerShdw blurRad="38100" dist="38100" dir="2700000" algn="tl">
                    <a:srgbClr val="000000"/>
                  </a:outerShdw>
                </a:effectLst>
                <a:cs typeface="Arial" charset="0"/>
              </a:rPr>
              <a:t> </a:t>
            </a:r>
            <a:r>
              <a:rPr lang="en-US" sz="2000">
                <a:effectLst>
                  <a:outerShdw blurRad="38100" dist="38100" dir="2700000" algn="tl">
                    <a:srgbClr val="FFFFFF"/>
                  </a:outerShdw>
                </a:effectLst>
                <a:cs typeface="Arial" charset="0"/>
              </a:rPr>
              <a:t>  </a:t>
            </a:r>
            <a:r>
              <a:rPr lang="en-US" sz="2000" b="1">
                <a:solidFill>
                  <a:srgbClr val="0000FF"/>
                </a:solidFill>
                <a:effectLst>
                  <a:outerShdw blurRad="38100" dist="38100" dir="2700000" algn="tl">
                    <a:srgbClr val="000000"/>
                  </a:outerShdw>
                </a:effectLst>
                <a:cs typeface="Arial" charset="0"/>
              </a:rPr>
              <a:t>109 meq</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        </a:t>
            </a:r>
            <a:r>
              <a:rPr lang="en-US" sz="2000" b="1">
                <a:effectLst>
                  <a:outerShdw blurRad="38100" dist="38100" dir="2700000" algn="tl">
                    <a:srgbClr val="FFFFFF"/>
                  </a:outerShdw>
                </a:effectLst>
                <a:cs typeface="Arial" charset="0"/>
              </a:rPr>
              <a:t> </a:t>
            </a:r>
            <a:r>
              <a:rPr lang="en-US" sz="2000" b="1">
                <a:solidFill>
                  <a:srgbClr val="0000FF"/>
                </a:solidFill>
                <a:effectLst>
                  <a:outerShdw blurRad="38100" dist="38100" dir="2700000" algn="tl">
                    <a:srgbClr val="000000"/>
                  </a:outerShdw>
                </a:effectLst>
                <a:cs typeface="Arial" charset="0"/>
              </a:rPr>
              <a:t>Lactate</a:t>
            </a:r>
            <a:r>
              <a:rPr lang="en-US" sz="2000">
                <a:solidFill>
                  <a:srgbClr val="0000FF"/>
                </a:solidFill>
                <a:effectLst>
                  <a:outerShdw blurRad="38100" dist="38100" dir="2700000" algn="tl">
                    <a:srgbClr val="000000"/>
                  </a:outerShdw>
                </a:effectLst>
                <a:cs typeface="Arial" charset="0"/>
              </a:rPr>
              <a:t>    </a:t>
            </a:r>
            <a:r>
              <a:rPr lang="en-US" sz="2000" b="1">
                <a:solidFill>
                  <a:srgbClr val="0000FF"/>
                </a:solidFill>
                <a:effectLst>
                  <a:outerShdw blurRad="38100" dist="38100" dir="2700000" algn="tl">
                    <a:srgbClr val="000000"/>
                  </a:outerShdw>
                </a:effectLst>
                <a:cs typeface="Arial" charset="0"/>
              </a:rPr>
              <a:t>28  meq</a:t>
            </a:r>
            <a:r>
              <a:rPr lang="en-US" sz="2000">
                <a:effectLst>
                  <a:outerShdw blurRad="38100" dist="38100" dir="2700000" algn="tl">
                    <a:srgbClr val="FFFFFF"/>
                  </a:outerShdw>
                </a:effectLst>
                <a:cs typeface="Arial" charset="0"/>
              </a:rPr>
              <a:t>  that changes to </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                       bicarbonate in the liver</a:t>
            </a:r>
          </a:p>
          <a:p>
            <a:pPr marL="342900" indent="-342900" algn="l" rtl="0">
              <a:lnSpc>
                <a:spcPct val="90000"/>
              </a:lnSpc>
              <a:spcBef>
                <a:spcPct val="20000"/>
              </a:spcBef>
              <a:buClr>
                <a:schemeClr val="tx2"/>
              </a:buClr>
              <a:buSzPct val="70000"/>
              <a:buFont typeface="Wingdings" pitchFamily="2" charset="2"/>
              <a:buNone/>
              <a:defRPr/>
            </a:pPr>
            <a:r>
              <a:rPr lang="en-US" sz="2000">
                <a:effectLst>
                  <a:outerShdw blurRad="38100" dist="38100" dir="2700000" algn="tl">
                    <a:srgbClr val="FFFFFF"/>
                  </a:outerShdw>
                </a:effectLst>
                <a:cs typeface="Arial" charset="0"/>
              </a:rPr>
              <a:t>                  </a:t>
            </a:r>
            <a:r>
              <a:rPr lang="en-US" sz="2000" b="1">
                <a:solidFill>
                  <a:schemeClr val="accent1"/>
                </a:solidFill>
                <a:effectLst>
                  <a:outerShdw blurRad="38100" dist="38100" dir="2700000" algn="tl">
                    <a:srgbClr val="000000"/>
                  </a:outerShdw>
                </a:effectLst>
                <a:cs typeface="Arial" charset="0"/>
              </a:rPr>
              <a:t>Suitable for metabolic acidosis</a:t>
            </a:r>
            <a:r>
              <a:rPr lang="en-US" sz="2000">
                <a:effectLst>
                  <a:outerShdw blurRad="38100" dist="38100" dir="2700000" algn="tl">
                    <a:srgbClr val="FFFFFF"/>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r>
              <a:rPr lang="en-US" sz="2000">
                <a:solidFill>
                  <a:srgbClr val="3B8F15"/>
                </a:solidFill>
                <a:effectLst>
                  <a:outerShdw blurRad="38100" dist="38100" dir="2700000" algn="tl">
                    <a:srgbClr val="000000"/>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endParaRPr lang="en-US" sz="2000">
              <a:solidFill>
                <a:srgbClr val="3B8F15"/>
              </a:solidFill>
              <a:effectLst>
                <a:outerShdw blurRad="38100" dist="38100" dir="2700000" algn="tl">
                  <a:srgbClr val="000000"/>
                </a:outerShdw>
              </a:effectLst>
              <a:cs typeface="Arial" charset="0"/>
            </a:endParaRPr>
          </a:p>
        </p:txBody>
      </p:sp>
      <p:sp>
        <p:nvSpPr>
          <p:cNvPr id="25604" name="Rectangle 6"/>
          <p:cNvSpPr>
            <a:spLocks noChangeArrowheads="1"/>
          </p:cNvSpPr>
          <p:nvPr/>
        </p:nvSpPr>
        <p:spPr bwMode="auto">
          <a:xfrm>
            <a:off x="304800" y="1524000"/>
            <a:ext cx="8610600" cy="2438400"/>
          </a:xfrm>
          <a:prstGeom prst="rect">
            <a:avLst/>
          </a:prstGeom>
          <a:noFill/>
          <a:ln w="38100" cmpd="dbl">
            <a:solidFill>
              <a:srgbClr val="FF7C80"/>
            </a:solidFill>
            <a:miter lim="800000"/>
            <a:headEnd/>
            <a:tailEnd/>
          </a:ln>
        </p:spPr>
        <p:txBody>
          <a:bodyPr wrap="none" anchor="ctr"/>
          <a:lstStyle/>
          <a:p>
            <a:endParaRPr lang="en-GB"/>
          </a:p>
        </p:txBody>
      </p:sp>
      <p:sp>
        <p:nvSpPr>
          <p:cNvPr id="25605" name="Rectangle 7"/>
          <p:cNvSpPr>
            <a:spLocks noChangeArrowheads="1"/>
          </p:cNvSpPr>
          <p:nvPr/>
        </p:nvSpPr>
        <p:spPr bwMode="auto">
          <a:xfrm>
            <a:off x="304800" y="4114800"/>
            <a:ext cx="8610600" cy="2514600"/>
          </a:xfrm>
          <a:prstGeom prst="rect">
            <a:avLst/>
          </a:prstGeom>
          <a:noFill/>
          <a:ln w="38100" cmpd="dbl">
            <a:solidFill>
              <a:srgbClr val="FF7C80"/>
            </a:solidFill>
            <a:miter lim="800000"/>
            <a:headEnd/>
            <a:tailEnd/>
          </a:ln>
        </p:spPr>
        <p:txBody>
          <a:bodyPr wrap="none" anchor="ctr"/>
          <a:lstStyle/>
          <a:p>
            <a:endParaRPr lang="en-GB"/>
          </a:p>
        </p:txBody>
      </p:sp>
      <p:sp>
        <p:nvSpPr>
          <p:cNvPr id="25606" name="Rectangle 8"/>
          <p:cNvSpPr>
            <a:spLocks noChangeArrowheads="1"/>
          </p:cNvSpPr>
          <p:nvPr/>
        </p:nvSpPr>
        <p:spPr bwMode="auto">
          <a:xfrm>
            <a:off x="304800" y="3962400"/>
            <a:ext cx="8610600" cy="152400"/>
          </a:xfrm>
          <a:prstGeom prst="rect">
            <a:avLst/>
          </a:prstGeom>
          <a:solidFill>
            <a:schemeClr val="hlink"/>
          </a:solidFill>
          <a:ln w="9525">
            <a:solidFill>
              <a:schemeClr val="tx1"/>
            </a:solidFill>
            <a:miter lim="800000"/>
            <a:headEnd/>
            <a:tailEnd/>
          </a:ln>
        </p:spPr>
        <p:txBody>
          <a:bodyPr wrap="none" anchor="ctr"/>
          <a:lstStyle/>
          <a:p>
            <a:endParaRPr lang="en-GB"/>
          </a:p>
        </p:txBody>
      </p:sp>
      <p:sp>
        <p:nvSpPr>
          <p:cNvPr id="25607" name="Text Box 9"/>
          <p:cNvSpPr txBox="1">
            <a:spLocks noChangeArrowheads="1"/>
          </p:cNvSpPr>
          <p:nvPr/>
        </p:nvSpPr>
        <p:spPr bwMode="auto">
          <a:xfrm>
            <a:off x="304800" y="6172200"/>
            <a:ext cx="8610600" cy="650875"/>
          </a:xfrm>
          <a:prstGeom prst="rect">
            <a:avLst/>
          </a:prstGeom>
          <a:solidFill>
            <a:srgbClr val="FF9999"/>
          </a:solidFill>
          <a:ln w="9525">
            <a:solidFill>
              <a:srgbClr val="996633"/>
            </a:solidFill>
            <a:miter lim="800000"/>
            <a:headEnd/>
            <a:tailEnd/>
          </a:ln>
        </p:spPr>
        <p:txBody>
          <a:bodyPr>
            <a:spAutoFit/>
          </a:bodyPr>
          <a:lstStyle/>
          <a:p>
            <a:pPr algn="l">
              <a:spcBef>
                <a:spcPct val="50000"/>
              </a:spcBef>
            </a:pPr>
            <a:r>
              <a:rPr lang="en-US" sz="1800">
                <a:solidFill>
                  <a:srgbClr val="000000"/>
                </a:solidFill>
              </a:rPr>
              <a:t>Fluid loss associated with alkalosis: Replace with N/S                        Fluid loss associated with acidosis:  Replace with Ringer lactate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4" name="Rectangle 4"/>
          <p:cNvSpPr>
            <a:spLocks noChangeArrowheads="1"/>
          </p:cNvSpPr>
          <p:nvPr/>
        </p:nvSpPr>
        <p:spPr bwMode="auto">
          <a:xfrm>
            <a:off x="1370013" y="301625"/>
            <a:ext cx="7313612" cy="1143000"/>
          </a:xfrm>
          <a:prstGeom prst="rect">
            <a:avLst/>
          </a:prstGeom>
          <a:noFill/>
          <a:ln w="9525">
            <a:noFill/>
            <a:miter lim="800000"/>
            <a:headEnd/>
            <a:tailEnd/>
          </a:ln>
          <a:effectLst/>
        </p:spPr>
        <p:txBody>
          <a:bodyPr anchor="b"/>
          <a:lstStyle/>
          <a:p>
            <a:pPr algn="l">
              <a:defRPr/>
            </a:pPr>
            <a:r>
              <a:rPr lang="en-US" sz="3600">
                <a:solidFill>
                  <a:schemeClr val="tx2"/>
                </a:solidFill>
                <a:effectLst>
                  <a:outerShdw blurRad="38100" dist="38100" dir="2700000" algn="tl">
                    <a:srgbClr val="C0C0C0"/>
                  </a:outerShdw>
                </a:effectLst>
                <a:latin typeface="Arial" charset="0"/>
                <a:cs typeface="Arial" charset="0"/>
              </a:rPr>
              <a:t>VOLUME OVERLOAD</a:t>
            </a:r>
          </a:p>
        </p:txBody>
      </p:sp>
      <p:sp>
        <p:nvSpPr>
          <p:cNvPr id="184325" name="Rectangle 5"/>
          <p:cNvSpPr>
            <a:spLocks noChangeArrowheads="1"/>
          </p:cNvSpPr>
          <p:nvPr/>
        </p:nvSpPr>
        <p:spPr bwMode="auto">
          <a:xfrm>
            <a:off x="228600" y="2590800"/>
            <a:ext cx="8686800" cy="4267200"/>
          </a:xfrm>
          <a:prstGeom prst="rect">
            <a:avLst/>
          </a:prstGeom>
          <a:solidFill>
            <a:schemeClr val="bg1"/>
          </a:solidFill>
          <a:ln w="9525">
            <a:solidFill>
              <a:srgbClr val="FF7C80"/>
            </a:solidFill>
            <a:miter lim="800000"/>
            <a:headEnd/>
            <a:tailEnd/>
          </a:ln>
          <a:effectLst/>
        </p:spPr>
        <p:txBody>
          <a:bodyPr/>
          <a:lstStyle/>
          <a:p>
            <a:pPr marL="476250" indent="-476250" algn="l" rtl="0">
              <a:lnSpc>
                <a:spcPct val="90000"/>
              </a:lnSpc>
              <a:spcBef>
                <a:spcPct val="20000"/>
              </a:spcBef>
              <a:buClr>
                <a:schemeClr val="tx2"/>
              </a:buClr>
              <a:buSzPct val="70000"/>
              <a:buFont typeface="Wingdings" pitchFamily="2" charset="2"/>
              <a:buChar char="¡"/>
              <a:defRPr/>
            </a:pPr>
            <a:r>
              <a:rPr lang="en-US" sz="2100" b="1" dirty="0">
                <a:solidFill>
                  <a:schemeClr val="folHlink"/>
                </a:solidFill>
                <a:effectLst>
                  <a:outerShdw blurRad="38100" dist="38100" dir="2700000" algn="tl">
                    <a:srgbClr val="000000"/>
                  </a:outerShdw>
                </a:effectLst>
                <a:cs typeface="Arial" charset="0"/>
              </a:rPr>
              <a:t>CANDIDATES FOR VOLUME OVERLOAD:-</a:t>
            </a:r>
          </a:p>
          <a:p>
            <a:pPr marL="476250" indent="-476250" algn="l" rtl="0">
              <a:lnSpc>
                <a:spcPct val="90000"/>
              </a:lnSpc>
              <a:spcBef>
                <a:spcPct val="20000"/>
              </a:spcBef>
              <a:buClr>
                <a:schemeClr val="tx2"/>
              </a:buClr>
              <a:buSzPct val="70000"/>
              <a:buFont typeface="Wingdings" pitchFamily="2" charset="2"/>
              <a:buChar char="¡"/>
              <a:defRPr/>
            </a:pPr>
            <a:r>
              <a:rPr lang="en-US" sz="2100" dirty="0">
                <a:solidFill>
                  <a:srgbClr val="0070C0"/>
                </a:solidFill>
                <a:effectLst>
                  <a:outerShdw blurRad="38100" dist="38100" dir="2700000" algn="tl">
                    <a:srgbClr val="000000"/>
                  </a:outerShdw>
                </a:effectLst>
                <a:cs typeface="Arial" charset="0"/>
              </a:rPr>
              <a:t>STRESS OF SURGERY AND TRAUMA</a:t>
            </a:r>
          </a:p>
          <a:p>
            <a:pPr marL="476250" indent="-476250" algn="l" rtl="0">
              <a:lnSpc>
                <a:spcPct val="90000"/>
              </a:lnSpc>
              <a:spcBef>
                <a:spcPct val="20000"/>
              </a:spcBef>
              <a:buClr>
                <a:schemeClr val="tx2"/>
              </a:buClr>
              <a:buSzPct val="70000"/>
              <a:buFont typeface="Wingdings" pitchFamily="2" charset="2"/>
              <a:buNone/>
              <a:defRPr/>
            </a:pPr>
            <a:r>
              <a:rPr lang="en-US" sz="2100" dirty="0">
                <a:solidFill>
                  <a:srgbClr val="0070C0"/>
                </a:solidFill>
                <a:effectLst>
                  <a:outerShdw blurRad="38100" dist="38100" dir="2700000" algn="tl">
                    <a:srgbClr val="000000"/>
                  </a:outerShdw>
                </a:effectLst>
                <a:cs typeface="Arial" charset="0"/>
              </a:rPr>
              <a:t>     LEAD TO THE RELEASE OF</a:t>
            </a:r>
            <a:r>
              <a:rPr lang="en-US" sz="2100" dirty="0">
                <a:solidFill>
                  <a:schemeClr val="bg1"/>
                </a:solidFill>
                <a:effectLst>
                  <a:outerShdw blurRad="38100" dist="38100" dir="2700000" algn="tl">
                    <a:srgbClr val="000000"/>
                  </a:outerShdw>
                </a:effectLst>
                <a:cs typeface="Arial" charset="0"/>
              </a:rPr>
              <a:t>:_</a:t>
            </a:r>
          </a:p>
          <a:p>
            <a:pPr marL="476250" indent="-476250" algn="l" rtl="0">
              <a:lnSpc>
                <a:spcPct val="90000"/>
              </a:lnSpc>
              <a:spcBef>
                <a:spcPct val="20000"/>
              </a:spcBef>
              <a:buClr>
                <a:schemeClr val="tx2"/>
              </a:buClr>
              <a:buSzPct val="70000"/>
              <a:buFont typeface="Wingdings" pitchFamily="2" charset="2"/>
              <a:buNone/>
              <a:defRPr/>
            </a:pPr>
            <a:r>
              <a:rPr lang="en-US" sz="1800" b="1" dirty="0">
                <a:solidFill>
                  <a:srgbClr val="265C0E"/>
                </a:solidFill>
                <a:effectLst>
                  <a:outerShdw blurRad="38100" dist="38100" dir="2700000" algn="tl">
                    <a:srgbClr val="000000"/>
                  </a:outerShdw>
                </a:effectLst>
                <a:cs typeface="Arial" charset="0"/>
              </a:rPr>
              <a:t>1-</a:t>
            </a:r>
            <a:r>
              <a:rPr lang="en-US" sz="2100" b="1" dirty="0">
                <a:solidFill>
                  <a:srgbClr val="FF8FB4"/>
                </a:solidFill>
                <a:effectLst>
                  <a:outerShdw blurRad="38100" dist="38100" dir="2700000" algn="tl">
                    <a:srgbClr val="000000"/>
                  </a:outerShdw>
                </a:effectLst>
                <a:cs typeface="Arial" charset="0"/>
              </a:rPr>
              <a:t>ALDOSTERONE</a:t>
            </a:r>
            <a:r>
              <a:rPr lang="en-US" sz="2100" dirty="0">
                <a:effectLst>
                  <a:outerShdw blurRad="38100" dist="38100" dir="2700000" algn="tl">
                    <a:srgbClr val="FFFFFF"/>
                  </a:outerShdw>
                </a:effectLst>
                <a:cs typeface="Arial" charset="0"/>
              </a:rPr>
              <a:t>:</a:t>
            </a:r>
            <a:r>
              <a:rPr lang="en-US" sz="2100" b="1" dirty="0">
                <a:solidFill>
                  <a:schemeClr val="accent1"/>
                </a:solidFill>
                <a:effectLst>
                  <a:outerShdw blurRad="38100" dist="38100" dir="2700000" algn="tl">
                    <a:srgbClr val="000000"/>
                  </a:outerShdw>
                </a:effectLst>
                <a:cs typeface="Arial" charset="0"/>
              </a:rPr>
              <a:t>Na</a:t>
            </a:r>
            <a:r>
              <a:rPr lang="en-US" sz="2100" dirty="0">
                <a:solidFill>
                  <a:schemeClr val="accent1"/>
                </a:solidFill>
                <a:effectLst>
                  <a:outerShdw blurRad="38100" dist="38100" dir="2700000" algn="tl">
                    <a:srgbClr val="000000"/>
                  </a:outerShdw>
                </a:effectLst>
                <a:cs typeface="Arial" charset="0"/>
              </a:rPr>
              <a:t> retention</a:t>
            </a:r>
          </a:p>
          <a:p>
            <a:pPr marL="476250" indent="-476250" algn="l" rtl="0">
              <a:lnSpc>
                <a:spcPct val="90000"/>
              </a:lnSpc>
              <a:spcBef>
                <a:spcPct val="20000"/>
              </a:spcBef>
              <a:buClr>
                <a:schemeClr val="tx2"/>
              </a:buClr>
              <a:buSzPct val="70000"/>
              <a:buFont typeface="Wingdings" pitchFamily="2" charset="2"/>
              <a:buNone/>
              <a:defRPr/>
            </a:pPr>
            <a:r>
              <a:rPr lang="en-US" sz="2100" dirty="0">
                <a:effectLst>
                  <a:outerShdw blurRad="38100" dist="38100" dir="2700000" algn="tl">
                    <a:srgbClr val="FFFFFF"/>
                  </a:outerShdw>
                </a:effectLst>
                <a:cs typeface="Arial" charset="0"/>
              </a:rPr>
              <a:t>                            </a:t>
            </a:r>
            <a:r>
              <a:rPr lang="en-US" sz="2100" b="1" dirty="0">
                <a:solidFill>
                  <a:schemeClr val="accent1"/>
                </a:solidFill>
                <a:effectLst>
                  <a:outerShdw blurRad="38100" dist="38100" dir="2700000" algn="tl">
                    <a:srgbClr val="000000"/>
                  </a:outerShdw>
                </a:effectLst>
                <a:cs typeface="Arial" charset="0"/>
              </a:rPr>
              <a:t>K</a:t>
            </a:r>
            <a:r>
              <a:rPr lang="en-US" sz="2100" dirty="0">
                <a:solidFill>
                  <a:schemeClr val="accent1"/>
                </a:solidFill>
                <a:effectLst>
                  <a:outerShdw blurRad="38100" dist="38100" dir="2700000" algn="tl">
                    <a:srgbClr val="000000"/>
                  </a:outerShdw>
                </a:effectLst>
                <a:cs typeface="Arial" charset="0"/>
              </a:rPr>
              <a:t>  excretion</a:t>
            </a:r>
          </a:p>
          <a:p>
            <a:pPr marL="476250" indent="-476250" algn="l" rtl="0">
              <a:lnSpc>
                <a:spcPct val="90000"/>
              </a:lnSpc>
              <a:spcBef>
                <a:spcPct val="20000"/>
              </a:spcBef>
              <a:buClr>
                <a:schemeClr val="tx2"/>
              </a:buClr>
              <a:buSzPct val="70000"/>
              <a:buFont typeface="Wingdings" pitchFamily="2" charset="2"/>
              <a:buNone/>
              <a:defRPr/>
            </a:pPr>
            <a:r>
              <a:rPr lang="en-US" sz="1800" b="1" dirty="0">
                <a:solidFill>
                  <a:srgbClr val="265C0E"/>
                </a:solidFill>
                <a:effectLst>
                  <a:outerShdw blurRad="38100" dist="38100" dir="2700000" algn="tl">
                    <a:srgbClr val="000000"/>
                  </a:outerShdw>
                </a:effectLst>
                <a:cs typeface="Arial" charset="0"/>
              </a:rPr>
              <a:t>2-</a:t>
            </a:r>
            <a:r>
              <a:rPr lang="en-US" sz="2100" b="1" dirty="0">
                <a:solidFill>
                  <a:srgbClr val="FF8FB4"/>
                </a:solidFill>
                <a:effectLst>
                  <a:outerShdw blurRad="38100" dist="38100" dir="2700000" algn="tl">
                    <a:srgbClr val="000000"/>
                  </a:outerShdw>
                </a:effectLst>
                <a:cs typeface="Arial" charset="0"/>
              </a:rPr>
              <a:t>A.D.H</a:t>
            </a:r>
            <a:r>
              <a:rPr lang="en-US" sz="2100" dirty="0">
                <a:effectLst>
                  <a:outerShdw blurRad="38100" dist="38100" dir="2700000" algn="tl">
                    <a:srgbClr val="FFFFFF"/>
                  </a:outerShdw>
                </a:effectLst>
                <a:cs typeface="Arial" charset="0"/>
              </a:rPr>
              <a:t>.:</a:t>
            </a:r>
            <a:r>
              <a:rPr lang="en-US" sz="2100" dirty="0">
                <a:solidFill>
                  <a:schemeClr val="accent1"/>
                </a:solidFill>
                <a:effectLst>
                  <a:outerShdw blurRad="38100" dist="38100" dir="2700000" algn="tl">
                    <a:srgbClr val="000000"/>
                  </a:outerShdw>
                </a:effectLst>
                <a:cs typeface="Arial" charset="0"/>
              </a:rPr>
              <a:t>Water retention</a:t>
            </a:r>
          </a:p>
          <a:p>
            <a:pPr marL="476250" indent="-476250" algn="l" rtl="0">
              <a:lnSpc>
                <a:spcPct val="90000"/>
              </a:lnSpc>
              <a:spcBef>
                <a:spcPct val="20000"/>
              </a:spcBef>
              <a:buClr>
                <a:schemeClr val="tx2"/>
              </a:buClr>
              <a:buSzPct val="70000"/>
              <a:buFont typeface="Wingdings" pitchFamily="2" charset="2"/>
              <a:buChar char="¡"/>
              <a:defRPr/>
            </a:pPr>
            <a:r>
              <a:rPr lang="en-US" sz="2100" dirty="0">
                <a:solidFill>
                  <a:srgbClr val="FFCC00"/>
                </a:solidFill>
                <a:effectLst>
                  <a:outerShdw blurRad="38100" dist="38100" dir="2700000" algn="tl">
                    <a:srgbClr val="000000"/>
                  </a:outerShdw>
                </a:effectLst>
                <a:cs typeface="Arial" charset="0"/>
              </a:rPr>
              <a:t>OTHER FACTORS</a:t>
            </a:r>
          </a:p>
          <a:p>
            <a:pPr marL="476250" indent="-476250" algn="l" rtl="0">
              <a:lnSpc>
                <a:spcPct val="90000"/>
              </a:lnSpc>
              <a:spcBef>
                <a:spcPct val="20000"/>
              </a:spcBef>
              <a:buClr>
                <a:schemeClr val="tx2"/>
              </a:buClr>
              <a:buSzPct val="70000"/>
              <a:buFont typeface="Wingdings" pitchFamily="2" charset="2"/>
              <a:buAutoNum type="arabicPeriod"/>
              <a:defRPr/>
            </a:pPr>
            <a:r>
              <a:rPr lang="en-US" sz="2100" b="1" dirty="0">
                <a:solidFill>
                  <a:srgbClr val="FF8FB4"/>
                </a:solidFill>
                <a:effectLst>
                  <a:outerShdw blurRad="38100" dist="38100" dir="2700000" algn="tl">
                    <a:srgbClr val="000000"/>
                  </a:outerShdw>
                </a:effectLst>
                <a:cs typeface="Arial" charset="0"/>
              </a:rPr>
              <a:t>CARDIAC</a:t>
            </a:r>
            <a:r>
              <a:rPr lang="en-US" sz="2100" dirty="0">
                <a:effectLst>
                  <a:outerShdw blurRad="38100" dist="38100" dir="2700000" algn="tl">
                    <a:srgbClr val="FFFFFF"/>
                  </a:outerShdw>
                </a:effectLst>
                <a:cs typeface="Arial" charset="0"/>
              </a:rPr>
              <a:t>  </a:t>
            </a:r>
            <a:r>
              <a:rPr lang="en-US" sz="2100" dirty="0">
                <a:solidFill>
                  <a:schemeClr val="bg2"/>
                </a:solidFill>
                <a:effectLst>
                  <a:outerShdw blurRad="38100" dist="38100" dir="2700000" algn="tl">
                    <a:srgbClr val="000000"/>
                  </a:outerShdw>
                </a:effectLst>
                <a:cs typeface="Arial" charset="0"/>
              </a:rPr>
              <a:t>DISEASE.</a:t>
            </a:r>
          </a:p>
          <a:p>
            <a:pPr marL="476250" indent="-476250" algn="l" rtl="0">
              <a:lnSpc>
                <a:spcPct val="90000"/>
              </a:lnSpc>
              <a:spcBef>
                <a:spcPct val="20000"/>
              </a:spcBef>
              <a:buClr>
                <a:schemeClr val="tx2"/>
              </a:buClr>
              <a:buSzPct val="70000"/>
              <a:buFont typeface="Wingdings" pitchFamily="2" charset="2"/>
              <a:buAutoNum type="arabicPeriod"/>
              <a:defRPr/>
            </a:pPr>
            <a:r>
              <a:rPr lang="en-US" sz="2100" b="1" dirty="0">
                <a:solidFill>
                  <a:srgbClr val="FF8FB4"/>
                </a:solidFill>
                <a:effectLst>
                  <a:outerShdw blurRad="38100" dist="38100" dir="2700000" algn="tl">
                    <a:srgbClr val="000000"/>
                  </a:outerShdw>
                </a:effectLst>
                <a:cs typeface="Arial" charset="0"/>
              </a:rPr>
              <a:t>RENAL</a:t>
            </a:r>
            <a:r>
              <a:rPr lang="en-US" sz="2100" dirty="0">
                <a:solidFill>
                  <a:srgbClr val="FF8FB4"/>
                </a:solidFill>
                <a:effectLst>
                  <a:outerShdw blurRad="38100" dist="38100" dir="2700000" algn="tl">
                    <a:srgbClr val="000000"/>
                  </a:outerShdw>
                </a:effectLst>
                <a:cs typeface="Arial" charset="0"/>
              </a:rPr>
              <a:t> </a:t>
            </a:r>
            <a:r>
              <a:rPr lang="en-US" sz="2100" dirty="0">
                <a:effectLst>
                  <a:outerShdw blurRad="38100" dist="38100" dir="2700000" algn="tl">
                    <a:srgbClr val="FFFFFF"/>
                  </a:outerShdw>
                </a:effectLst>
                <a:cs typeface="Arial" charset="0"/>
              </a:rPr>
              <a:t>     </a:t>
            </a:r>
            <a:r>
              <a:rPr lang="en-US" sz="2100" dirty="0">
                <a:solidFill>
                  <a:schemeClr val="bg2"/>
                </a:solidFill>
                <a:effectLst>
                  <a:outerShdw blurRad="38100" dist="38100" dir="2700000" algn="tl">
                    <a:srgbClr val="000000"/>
                  </a:outerShdw>
                </a:effectLst>
                <a:cs typeface="Arial" charset="0"/>
              </a:rPr>
              <a:t>DIS.</a:t>
            </a:r>
          </a:p>
          <a:p>
            <a:pPr marL="476250" indent="-476250" algn="l" rtl="0">
              <a:lnSpc>
                <a:spcPct val="90000"/>
              </a:lnSpc>
              <a:spcBef>
                <a:spcPct val="20000"/>
              </a:spcBef>
              <a:buClr>
                <a:schemeClr val="tx2"/>
              </a:buClr>
              <a:buSzPct val="70000"/>
              <a:buFont typeface="Wingdings" pitchFamily="2" charset="2"/>
              <a:buAutoNum type="arabicPeriod"/>
              <a:defRPr/>
            </a:pPr>
            <a:r>
              <a:rPr lang="en-US" sz="2100" b="1" dirty="0">
                <a:solidFill>
                  <a:srgbClr val="FF8FB4"/>
                </a:solidFill>
                <a:effectLst>
                  <a:outerShdw blurRad="38100" dist="38100" dir="2700000" algn="tl">
                    <a:srgbClr val="000000"/>
                  </a:outerShdw>
                </a:effectLst>
                <a:cs typeface="Arial" charset="0"/>
              </a:rPr>
              <a:t>HEPATIC</a:t>
            </a:r>
            <a:r>
              <a:rPr lang="en-US" sz="2100" dirty="0">
                <a:solidFill>
                  <a:srgbClr val="FF8FB4"/>
                </a:solidFill>
                <a:effectLst>
                  <a:outerShdw blurRad="38100" dist="38100" dir="2700000" algn="tl">
                    <a:srgbClr val="000000"/>
                  </a:outerShdw>
                </a:effectLst>
                <a:cs typeface="Arial" charset="0"/>
              </a:rPr>
              <a:t> </a:t>
            </a:r>
            <a:r>
              <a:rPr lang="en-US" sz="2100" dirty="0">
                <a:effectLst>
                  <a:outerShdw blurRad="38100" dist="38100" dir="2700000" algn="tl">
                    <a:srgbClr val="FFFFFF"/>
                  </a:outerShdw>
                </a:effectLst>
                <a:cs typeface="Arial" charset="0"/>
              </a:rPr>
              <a:t> </a:t>
            </a:r>
            <a:r>
              <a:rPr lang="en-US" sz="2100" dirty="0">
                <a:solidFill>
                  <a:schemeClr val="bg2"/>
                </a:solidFill>
                <a:effectLst>
                  <a:outerShdw blurRad="38100" dist="38100" dir="2700000" algn="tl">
                    <a:srgbClr val="000000"/>
                  </a:outerShdw>
                </a:effectLst>
                <a:cs typeface="Arial" charset="0"/>
              </a:rPr>
              <a:t>DIS.</a:t>
            </a:r>
          </a:p>
          <a:p>
            <a:pPr marL="476250" indent="-476250" algn="l" rtl="0">
              <a:lnSpc>
                <a:spcPct val="90000"/>
              </a:lnSpc>
              <a:spcBef>
                <a:spcPct val="20000"/>
              </a:spcBef>
              <a:buClr>
                <a:schemeClr val="tx2"/>
              </a:buClr>
              <a:buSzPct val="70000"/>
              <a:buFont typeface="Wingdings" pitchFamily="2" charset="2"/>
              <a:buAutoNum type="arabicPeriod"/>
              <a:defRPr/>
            </a:pPr>
            <a:r>
              <a:rPr lang="en-US" sz="2100" b="1" dirty="0">
                <a:solidFill>
                  <a:srgbClr val="FF8FB4"/>
                </a:solidFill>
                <a:effectLst>
                  <a:outerShdw blurRad="38100" dist="38100" dir="2700000" algn="tl">
                    <a:srgbClr val="000000"/>
                  </a:outerShdw>
                </a:effectLst>
                <a:cs typeface="Arial" charset="0"/>
              </a:rPr>
              <a:t>HYPO-ALBUMINAEMIA</a:t>
            </a:r>
          </a:p>
        </p:txBody>
      </p:sp>
      <p:sp>
        <p:nvSpPr>
          <p:cNvPr id="26628" name="Text Box 6"/>
          <p:cNvSpPr txBox="1">
            <a:spLocks noChangeArrowheads="1"/>
          </p:cNvSpPr>
          <p:nvPr/>
        </p:nvSpPr>
        <p:spPr bwMode="auto">
          <a:xfrm>
            <a:off x="0" y="1524000"/>
            <a:ext cx="9144000" cy="898525"/>
          </a:xfrm>
          <a:prstGeom prst="rect">
            <a:avLst/>
          </a:prstGeom>
          <a:solidFill>
            <a:srgbClr val="CC9900"/>
          </a:solidFill>
          <a:ln w="76200">
            <a:solidFill>
              <a:schemeClr val="tx2"/>
            </a:solidFill>
            <a:miter lim="800000"/>
            <a:headEnd/>
            <a:tailEnd/>
          </a:ln>
        </p:spPr>
        <p:txBody>
          <a:bodyPr>
            <a:spAutoFit/>
          </a:bodyPr>
          <a:lstStyle/>
          <a:p>
            <a:pPr algn="l">
              <a:spcBef>
                <a:spcPct val="50000"/>
              </a:spcBef>
            </a:pPr>
            <a:r>
              <a:rPr lang="en-US"/>
              <a:t> The commonest cause is excessive administration of 5% dextrose or in GIT washout or during TUR of Prostate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VOL.OVERLOAD CONT.</a:t>
            </a:r>
          </a:p>
        </p:txBody>
      </p:sp>
      <p:sp>
        <p:nvSpPr>
          <p:cNvPr id="27651" name="Rectangle 3"/>
          <p:cNvSpPr>
            <a:spLocks noGrp="1" noChangeArrowheads="1"/>
          </p:cNvSpPr>
          <p:nvPr>
            <p:ph type="body" idx="1"/>
          </p:nvPr>
        </p:nvSpPr>
        <p:spPr>
          <a:solidFill>
            <a:srgbClr val="FF9999"/>
          </a:solidFill>
        </p:spPr>
        <p:txBody>
          <a:bodyPr/>
          <a:lstStyle/>
          <a:p>
            <a:pPr algn="l" rtl="0" eaLnBrk="1" hangingPunct="1"/>
            <a:r>
              <a:rPr lang="en-US" smtClean="0">
                <a:solidFill>
                  <a:schemeClr val="tx2"/>
                </a:solidFill>
              </a:rPr>
              <a:t>MAY PRECIPITATE PRERENAL AZOTAEMIA &amp; OLIGUREA</a:t>
            </a:r>
          </a:p>
          <a:p>
            <a:pPr algn="l" rtl="0" eaLnBrk="1" hangingPunct="1"/>
            <a:r>
              <a:rPr lang="en-US" smtClean="0">
                <a:solidFill>
                  <a:schemeClr val="tx2"/>
                </a:solidFill>
              </a:rPr>
              <a:t>URINE Na COCENTRATION LOW</a:t>
            </a:r>
          </a:p>
          <a:p>
            <a:pPr algn="l" rtl="0" eaLnBrk="1" hangingPunct="1"/>
            <a:r>
              <a:rPr lang="en-US" smtClean="0">
                <a:solidFill>
                  <a:schemeClr val="tx2"/>
                </a:solidFill>
              </a:rPr>
              <a:t>URINE K CONCENTRATION HIGH</a:t>
            </a:r>
          </a:p>
          <a:p>
            <a:pPr algn="l" rtl="0" eaLnBrk="1" hangingPunct="1">
              <a:buFont typeface="Wingdings" pitchFamily="2" charset="2"/>
              <a:buNone/>
            </a:pPr>
            <a:r>
              <a:rPr lang="en-US" smtClean="0">
                <a:solidFill>
                  <a:schemeClr val="tx2"/>
                </a:solidFill>
              </a:rPr>
              <a:t>      [ALDOSTERONE EFFECT ]</a:t>
            </a:r>
          </a:p>
          <a:p>
            <a:pPr algn="l" rtl="0" eaLnBrk="1" hangingPunct="1">
              <a:buFont typeface="Wingdings" pitchFamily="2" charset="2"/>
              <a:buNone/>
            </a:pPr>
            <a:r>
              <a:rPr lang="en-US" smtClean="0">
                <a:solidFill>
                  <a:schemeClr val="tx2"/>
                </a:solidFill>
              </a:rPr>
              <a:t>So volume overload or loss can lead to high level of blood urea</a:t>
            </a:r>
          </a:p>
        </p:txBody>
      </p:sp>
      <p:sp>
        <p:nvSpPr>
          <p:cNvPr id="27652" name="Text Box 4"/>
          <p:cNvSpPr txBox="1">
            <a:spLocks noChangeArrowheads="1"/>
          </p:cNvSpPr>
          <p:nvPr/>
        </p:nvSpPr>
        <p:spPr bwMode="auto">
          <a:xfrm>
            <a:off x="1447800" y="5334000"/>
            <a:ext cx="7162800" cy="1081088"/>
          </a:xfrm>
          <a:prstGeom prst="rect">
            <a:avLst/>
          </a:prstGeom>
          <a:solidFill>
            <a:srgbClr val="008080"/>
          </a:solidFill>
          <a:ln w="76200" cmpd="tri">
            <a:solidFill>
              <a:srgbClr val="FFCC00"/>
            </a:solidFill>
            <a:miter lim="800000"/>
            <a:headEnd/>
            <a:tailEnd/>
          </a:ln>
        </p:spPr>
        <p:txBody>
          <a:bodyPr>
            <a:spAutoFit/>
          </a:bodyPr>
          <a:lstStyle/>
          <a:p>
            <a:pPr algn="ctr">
              <a:spcBef>
                <a:spcPct val="50000"/>
              </a:spcBef>
            </a:pPr>
            <a:r>
              <a:rPr lang="en-US">
                <a:solidFill>
                  <a:schemeClr val="bg1"/>
                </a:solidFill>
              </a:rPr>
              <a:t>NORMAL BLOOD UREA :_</a:t>
            </a:r>
          </a:p>
          <a:p>
            <a:pPr algn="ctr">
              <a:spcBef>
                <a:spcPct val="50000"/>
              </a:spcBef>
            </a:pPr>
            <a:r>
              <a:rPr lang="en-US">
                <a:solidFill>
                  <a:schemeClr val="bg1"/>
                </a:solidFill>
              </a:rPr>
              <a:t>10-50 Mg/100. OR 1.6-8.3 MMOL/L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defRPr/>
            </a:pPr>
            <a:r>
              <a:rPr lang="en-US" b="1" smtClean="0">
                <a:effectLst>
                  <a:outerShdw blurRad="38100" dist="38100" dir="2700000" algn="tl">
                    <a:srgbClr val="C0C0C0"/>
                  </a:outerShdw>
                </a:effectLst>
              </a:rPr>
              <a:t>VOLUME OVERLOAD cont.</a:t>
            </a:r>
          </a:p>
        </p:txBody>
      </p:sp>
      <p:sp>
        <p:nvSpPr>
          <p:cNvPr id="83971" name="Rectangle 3"/>
          <p:cNvSpPr>
            <a:spLocks noGrp="1" noChangeArrowheads="1"/>
          </p:cNvSpPr>
          <p:nvPr>
            <p:ph type="body" idx="1"/>
          </p:nvPr>
        </p:nvSpPr>
        <p:spPr>
          <a:solidFill>
            <a:schemeClr val="folHlink"/>
          </a:solidFill>
        </p:spPr>
        <p:txBody>
          <a:bodyPr/>
          <a:lstStyle/>
          <a:p>
            <a:pPr marL="476250" indent="-476250" algn="l" rtl="0" eaLnBrk="1" hangingPunct="1">
              <a:lnSpc>
                <a:spcPct val="90000"/>
              </a:lnSpc>
              <a:defRPr/>
            </a:pPr>
            <a:r>
              <a:rPr lang="en-US" sz="2100" b="1" dirty="0" smtClean="0">
                <a:solidFill>
                  <a:schemeClr val="accent1"/>
                </a:solidFill>
                <a:effectLst>
                  <a:outerShdw blurRad="38100" dist="38100" dir="2700000" algn="tl">
                    <a:srgbClr val="000000"/>
                  </a:outerShdw>
                </a:effectLst>
              </a:rPr>
              <a:t>SO THESE PATIENTS ARE CANDIDATES FOR VOLUME OVERLOAD</a:t>
            </a:r>
          </a:p>
          <a:p>
            <a:pPr marL="476250" indent="-476250" algn="l" rtl="0" eaLnBrk="1" hangingPunct="1">
              <a:lnSpc>
                <a:spcPct val="90000"/>
              </a:lnSpc>
              <a:defRPr/>
            </a:pPr>
            <a:r>
              <a:rPr lang="en-US" sz="2400" b="1" dirty="0" smtClean="0">
                <a:solidFill>
                  <a:srgbClr val="265C0E"/>
                </a:solidFill>
                <a:effectLst>
                  <a:outerShdw blurRad="38100" dist="38100" dir="2700000" algn="tl">
                    <a:srgbClr val="000000"/>
                  </a:outerShdw>
                </a:effectLst>
              </a:rPr>
              <a:t>CLINICAL MANIFESTATION</a:t>
            </a:r>
          </a:p>
          <a:p>
            <a:pPr marL="476250" indent="-476250" algn="l" rtl="0" eaLnBrk="1" hangingPunct="1">
              <a:lnSpc>
                <a:spcPct val="90000"/>
              </a:lnSpc>
              <a:buFont typeface="Wingdings" pitchFamily="2" charset="2"/>
              <a:buAutoNum type="arabicPeriod"/>
              <a:defRPr/>
            </a:pPr>
            <a:r>
              <a:rPr lang="en-US" sz="2800" b="1" dirty="0" smtClean="0">
                <a:solidFill>
                  <a:srgbClr val="CC3300"/>
                </a:solidFill>
                <a:effectLst>
                  <a:outerShdw blurRad="38100" dist="38100" dir="2700000" algn="tl">
                    <a:srgbClr val="000000"/>
                  </a:outerShdw>
                </a:effectLst>
              </a:rPr>
              <a:t>WT. GAIN</a:t>
            </a:r>
          </a:p>
          <a:p>
            <a:pPr marL="476250" indent="-476250" algn="l" rtl="0" eaLnBrk="1" hangingPunct="1">
              <a:lnSpc>
                <a:spcPct val="90000"/>
              </a:lnSpc>
              <a:buFont typeface="Wingdings" pitchFamily="2" charset="2"/>
              <a:buAutoNum type="arabicPeriod"/>
              <a:defRPr/>
            </a:pPr>
            <a:r>
              <a:rPr lang="en-US" sz="2100" b="1" dirty="0" smtClean="0">
                <a:solidFill>
                  <a:srgbClr val="CC3300"/>
                </a:solidFill>
                <a:effectLst>
                  <a:outerShdw blurRad="38100" dist="38100" dir="2700000" algn="tl">
                    <a:srgbClr val="000000"/>
                  </a:outerShdw>
                </a:effectLst>
              </a:rPr>
              <a:t>SACRAL AND LEG OEDEMA</a:t>
            </a:r>
          </a:p>
          <a:p>
            <a:pPr marL="476250" indent="-476250" algn="l" rtl="0" eaLnBrk="1" hangingPunct="1">
              <a:lnSpc>
                <a:spcPct val="90000"/>
              </a:lnSpc>
              <a:buFont typeface="Wingdings" pitchFamily="2" charset="2"/>
              <a:buAutoNum type="arabicPeriod"/>
              <a:defRPr/>
            </a:pPr>
            <a:r>
              <a:rPr lang="en-US" sz="2100" b="1" dirty="0" smtClean="0">
                <a:solidFill>
                  <a:srgbClr val="CC3300"/>
                </a:solidFill>
                <a:effectLst>
                  <a:outerShdw blurRad="38100" dist="38100" dir="2700000" algn="tl">
                    <a:srgbClr val="000000"/>
                  </a:outerShdw>
                </a:effectLst>
              </a:rPr>
              <a:t>JUGULAR V. DISTENTION</a:t>
            </a:r>
          </a:p>
          <a:p>
            <a:pPr marL="476250" indent="-476250" algn="l" rtl="0" eaLnBrk="1" hangingPunct="1">
              <a:lnSpc>
                <a:spcPct val="90000"/>
              </a:lnSpc>
              <a:buFont typeface="Wingdings" pitchFamily="2" charset="2"/>
              <a:buAutoNum type="arabicPeriod"/>
              <a:defRPr/>
            </a:pPr>
            <a:r>
              <a:rPr lang="en-US" sz="2100" b="1" dirty="0" smtClean="0">
                <a:solidFill>
                  <a:srgbClr val="CC3300"/>
                </a:solidFill>
                <a:effectLst>
                  <a:outerShdw blurRad="38100" dist="38100" dir="2700000" algn="tl">
                    <a:srgbClr val="000000"/>
                  </a:outerShdw>
                </a:effectLst>
              </a:rPr>
              <a:t>ELEVATED CVP </a:t>
            </a:r>
            <a:r>
              <a:rPr lang="en-US" sz="2100" b="1" dirty="0" smtClean="0">
                <a:solidFill>
                  <a:schemeClr val="bg1"/>
                </a:solidFill>
                <a:effectLst>
                  <a:outerShdw blurRad="38100" dist="38100" dir="2700000" algn="tl">
                    <a:srgbClr val="000000"/>
                  </a:outerShdw>
                </a:effectLst>
              </a:rPr>
              <a:t>[</a:t>
            </a:r>
            <a:r>
              <a:rPr lang="en-US" sz="2100" b="1" smtClean="0">
                <a:solidFill>
                  <a:schemeClr val="bg1"/>
                </a:solidFill>
                <a:effectLst>
                  <a:outerShdw blurRad="38100" dist="38100" dir="2700000" algn="tl">
                    <a:srgbClr val="000000"/>
                  </a:outerShdw>
                </a:effectLst>
              </a:rPr>
              <a:t>NORMAL 6-10 </a:t>
            </a:r>
            <a:r>
              <a:rPr lang="en-US" sz="2100" b="1" dirty="0" smtClean="0">
                <a:solidFill>
                  <a:schemeClr val="bg1"/>
                </a:solidFill>
                <a:effectLst>
                  <a:outerShdw blurRad="38100" dist="38100" dir="2700000" algn="tl">
                    <a:srgbClr val="000000"/>
                  </a:outerShdw>
                </a:effectLst>
              </a:rPr>
              <a:t>CM H2O]</a:t>
            </a:r>
          </a:p>
          <a:p>
            <a:pPr marL="476250" indent="-476250" algn="l" rtl="0" eaLnBrk="1" hangingPunct="1">
              <a:lnSpc>
                <a:spcPct val="90000"/>
              </a:lnSpc>
              <a:buFont typeface="Wingdings" pitchFamily="2" charset="2"/>
              <a:buAutoNum type="arabicPeriod"/>
              <a:defRPr/>
            </a:pPr>
            <a:r>
              <a:rPr lang="en-US" sz="2100" b="1" dirty="0" smtClean="0">
                <a:solidFill>
                  <a:srgbClr val="CC3300"/>
                </a:solidFill>
                <a:effectLst>
                  <a:outerShdw blurRad="38100" dist="38100" dir="2700000" algn="tl">
                    <a:srgbClr val="000000"/>
                  </a:outerShdw>
                </a:effectLst>
              </a:rPr>
              <a:t>TACHYPNEA INDICATES  PULMONARY   OEDEMA</a:t>
            </a:r>
          </a:p>
          <a:p>
            <a:pPr marL="476250" indent="-476250" algn="l" rtl="0" eaLnBrk="1" hangingPunct="1">
              <a:lnSpc>
                <a:spcPct val="90000"/>
              </a:lnSpc>
              <a:buFont typeface="Wingdings" pitchFamily="2" charset="2"/>
              <a:buAutoNum type="arabicPeriod"/>
              <a:defRPr/>
            </a:pPr>
            <a:r>
              <a:rPr lang="en-US" sz="2100" b="1" dirty="0" smtClean="0">
                <a:solidFill>
                  <a:srgbClr val="CC3300"/>
                </a:solidFill>
                <a:effectLst>
                  <a:outerShdw blurRad="38100" dist="38100" dir="2700000" algn="tl">
                    <a:srgbClr val="000000"/>
                  </a:outerShdw>
                </a:effectLst>
              </a:rPr>
              <a:t>GALLOP  RHYTHM  INDICATES CARDIAC  FAILURE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title"/>
          </p:nvPr>
        </p:nvSpPr>
        <p:spPr/>
        <p:txBody>
          <a:bodyPr/>
          <a:lstStyle/>
          <a:p>
            <a:pPr eaLnBrk="1" hangingPunct="1"/>
            <a:r>
              <a:rPr lang="en-US" sz="3200" smtClean="0"/>
              <a:t>LEG OEDEMA TESTING</a:t>
            </a:r>
            <a:br>
              <a:rPr lang="en-US" sz="3200" smtClean="0"/>
            </a:br>
            <a:r>
              <a:rPr lang="en-US" sz="3200" smtClean="0"/>
              <a:t>                  NECK VEINS DISTENTION </a:t>
            </a:r>
          </a:p>
        </p:txBody>
      </p:sp>
      <p:pic>
        <p:nvPicPr>
          <p:cNvPr id="29699" name="Picture 5" descr="oedema"/>
          <p:cNvPicPr>
            <a:picLocks noChangeAspect="1" noChangeArrowheads="1" noCrop="1"/>
          </p:cNvPicPr>
          <p:nvPr>
            <p:ph sz="half" idx="1"/>
          </p:nvPr>
        </p:nvPicPr>
        <p:blipFill>
          <a:blip r:embed="rId2"/>
          <a:srcRect/>
          <a:stretch>
            <a:fillRect/>
          </a:stretch>
        </p:blipFill>
        <p:spPr>
          <a:xfrm>
            <a:off x="1219200" y="1600200"/>
            <a:ext cx="3505200" cy="4724400"/>
          </a:xfrm>
          <a:noFill/>
        </p:spPr>
      </p:pic>
      <p:pic>
        <p:nvPicPr>
          <p:cNvPr id="29700" name="Picture 13" descr="scan30"/>
          <p:cNvPicPr>
            <a:picLocks noChangeAspect="1" noChangeArrowheads="1"/>
          </p:cNvPicPr>
          <p:nvPr>
            <p:ph sz="half" idx="2"/>
          </p:nvPr>
        </p:nvPicPr>
        <p:blipFill>
          <a:blip r:embed="rId3"/>
          <a:srcRect/>
          <a:stretch>
            <a:fillRect/>
          </a:stretch>
        </p:blipFill>
        <p:spPr>
          <a:xfrm>
            <a:off x="5102225" y="1600200"/>
            <a:ext cx="3581400" cy="4800600"/>
          </a:xfrm>
          <a:noFill/>
        </p:spPr>
      </p:pic>
      <p:sp>
        <p:nvSpPr>
          <p:cNvPr id="29701" name="Line 15"/>
          <p:cNvSpPr>
            <a:spLocks noChangeShapeType="1"/>
          </p:cNvSpPr>
          <p:nvPr/>
        </p:nvSpPr>
        <p:spPr bwMode="auto">
          <a:xfrm>
            <a:off x="6019800" y="1371600"/>
            <a:ext cx="1371600" cy="1676400"/>
          </a:xfrm>
          <a:prstGeom prst="line">
            <a:avLst/>
          </a:prstGeom>
          <a:noFill/>
          <a:ln w="9525">
            <a:solidFill>
              <a:schemeClr val="tx1"/>
            </a:solidFill>
            <a:round/>
            <a:headEnd/>
            <a:tailEnd type="triangle" w="med" len="med"/>
          </a:ln>
        </p:spPr>
        <p:txBody>
          <a:bodyPr/>
          <a:lstStyle/>
          <a:p>
            <a:endParaRPr lang="ar-JO"/>
          </a:p>
        </p:txBody>
      </p:sp>
      <p:sp>
        <p:nvSpPr>
          <p:cNvPr id="29702" name="Line 17"/>
          <p:cNvSpPr>
            <a:spLocks noChangeShapeType="1"/>
          </p:cNvSpPr>
          <p:nvPr/>
        </p:nvSpPr>
        <p:spPr bwMode="auto">
          <a:xfrm>
            <a:off x="2667000" y="914400"/>
            <a:ext cx="0" cy="1905000"/>
          </a:xfrm>
          <a:prstGeom prst="line">
            <a:avLst/>
          </a:prstGeom>
          <a:noFill/>
          <a:ln w="9525">
            <a:solidFill>
              <a:schemeClr val="tx1"/>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title"/>
          </p:nvPr>
        </p:nvSpPr>
        <p:spPr/>
        <p:txBody>
          <a:bodyPr/>
          <a:lstStyle/>
          <a:p>
            <a:pPr eaLnBrk="1" hangingPunct="1"/>
            <a:r>
              <a:rPr lang="en-US" sz="3200" smtClean="0"/>
              <a:t/>
            </a:r>
            <a:br>
              <a:rPr lang="en-US" sz="3200" smtClean="0"/>
            </a:br>
            <a:r>
              <a:rPr lang="en-US" sz="3200" smtClean="0"/>
              <a:t>            CHEST X-RAY </a:t>
            </a:r>
            <a:br>
              <a:rPr lang="en-US" sz="3200" smtClean="0"/>
            </a:br>
            <a:r>
              <a:rPr lang="en-US" sz="2800" smtClean="0"/>
              <a:t>NORMAL </a:t>
            </a:r>
            <a:r>
              <a:rPr lang="en-US" sz="3200" smtClean="0"/>
              <a:t>               </a:t>
            </a:r>
            <a:r>
              <a:rPr lang="en-US" sz="2400" b="1" smtClean="0"/>
              <a:t>PULMONARY OEDEMA</a:t>
            </a:r>
            <a:r>
              <a:rPr lang="en-US" sz="3200" smtClean="0"/>
              <a:t/>
            </a:r>
            <a:br>
              <a:rPr lang="en-US" sz="3200" smtClean="0"/>
            </a:br>
            <a:endParaRPr lang="en-US" sz="3200" smtClean="0"/>
          </a:p>
        </p:txBody>
      </p:sp>
      <p:pic>
        <p:nvPicPr>
          <p:cNvPr id="30723" name="Picture 6" descr="surg9b"/>
          <p:cNvPicPr>
            <a:picLocks noChangeAspect="1" noChangeArrowheads="1"/>
          </p:cNvPicPr>
          <p:nvPr>
            <p:ph idx="1"/>
          </p:nvPr>
        </p:nvPicPr>
        <p:blipFill>
          <a:blip r:embed="rId2"/>
          <a:srcRect/>
          <a:stretch>
            <a:fillRect/>
          </a:stretch>
        </p:blipFill>
        <p:spPr>
          <a:xfrm>
            <a:off x="4343400" y="1524000"/>
            <a:ext cx="4191000" cy="5029200"/>
          </a:xfrm>
          <a:noFill/>
        </p:spPr>
      </p:pic>
      <p:pic>
        <p:nvPicPr>
          <p:cNvPr id="30724" name="Picture 10" descr="mellk2b"/>
          <p:cNvPicPr>
            <a:picLocks noChangeAspect="1" noChangeArrowheads="1"/>
          </p:cNvPicPr>
          <p:nvPr/>
        </p:nvPicPr>
        <p:blipFill>
          <a:blip r:embed="rId3"/>
          <a:srcRect/>
          <a:stretch>
            <a:fillRect/>
          </a:stretch>
        </p:blipFill>
        <p:spPr bwMode="auto">
          <a:xfrm>
            <a:off x="52388" y="1524000"/>
            <a:ext cx="4291012" cy="5029200"/>
          </a:xfrm>
          <a:prstGeom prst="rect">
            <a:avLst/>
          </a:prstGeom>
          <a:noFill/>
          <a:ln w="9525">
            <a:noFill/>
            <a:miter lim="800000"/>
            <a:headEnd/>
            <a:tailEnd/>
          </a:ln>
        </p:spPr>
      </p:pic>
      <p:sp>
        <p:nvSpPr>
          <p:cNvPr id="30725" name="Line 11"/>
          <p:cNvSpPr>
            <a:spLocks noChangeShapeType="1"/>
          </p:cNvSpPr>
          <p:nvPr/>
        </p:nvSpPr>
        <p:spPr bwMode="auto">
          <a:xfrm>
            <a:off x="6324600" y="914400"/>
            <a:ext cx="0" cy="533400"/>
          </a:xfrm>
          <a:prstGeom prst="line">
            <a:avLst/>
          </a:prstGeom>
          <a:noFill/>
          <a:ln w="9525">
            <a:solidFill>
              <a:schemeClr val="tx1"/>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VOLUME OVERLOAD cont.</a:t>
            </a:r>
          </a:p>
        </p:txBody>
      </p:sp>
      <p:sp>
        <p:nvSpPr>
          <p:cNvPr id="84995" name="Rectangle 3"/>
          <p:cNvSpPr>
            <a:spLocks noGrp="1" noChangeArrowheads="1"/>
          </p:cNvSpPr>
          <p:nvPr>
            <p:ph type="body" idx="1"/>
          </p:nvPr>
        </p:nvSpPr>
        <p:spPr>
          <a:gradFill rotWithShape="1">
            <a:gsLst>
              <a:gs pos="0">
                <a:srgbClr val="FFFFCC"/>
              </a:gs>
              <a:gs pos="100000">
                <a:srgbClr val="FFFFCC">
                  <a:gamma/>
                  <a:shade val="46275"/>
                  <a:invGamma/>
                </a:srgbClr>
              </a:gs>
            </a:gsLst>
            <a:lin ang="5400000" scaled="1"/>
          </a:gradFill>
        </p:spPr>
        <p:txBody>
          <a:bodyPr/>
          <a:lstStyle/>
          <a:p>
            <a:pPr algn="l" rtl="0" eaLnBrk="1" hangingPunct="1">
              <a:buFont typeface="Wingdings" pitchFamily="2" charset="2"/>
              <a:buNone/>
              <a:defRPr/>
            </a:pPr>
            <a:r>
              <a:rPr lang="en-US" sz="2800" b="1" smtClean="0">
                <a:effectLst>
                  <a:outerShdw blurRad="38100" dist="38100" dir="2700000" algn="tl">
                    <a:srgbClr val="FFFFFF"/>
                  </a:outerShdw>
                </a:effectLst>
              </a:rPr>
              <a:t>              </a:t>
            </a:r>
            <a:r>
              <a:rPr lang="en-US" sz="2800" b="1" smtClean="0">
                <a:solidFill>
                  <a:srgbClr val="FF6699"/>
                </a:solidFill>
                <a:effectLst>
                  <a:outerShdw blurRad="38100" dist="38100" dir="2700000" algn="tl">
                    <a:srgbClr val="000000"/>
                  </a:outerShdw>
                </a:effectLst>
              </a:rPr>
              <a:t>MANAGEMENT</a:t>
            </a:r>
          </a:p>
          <a:p>
            <a:pPr algn="l" rtl="0" eaLnBrk="1" hangingPunct="1">
              <a:defRPr/>
            </a:pPr>
            <a:r>
              <a:rPr lang="en-US" sz="2500" b="1" smtClean="0">
                <a:solidFill>
                  <a:srgbClr val="FF6699"/>
                </a:solidFill>
                <a:effectLst>
                  <a:outerShdw blurRad="38100" dist="38100" dir="2700000" algn="tl">
                    <a:srgbClr val="000000"/>
                  </a:outerShdw>
                </a:effectLst>
              </a:rPr>
              <a:t>1-</a:t>
            </a:r>
            <a:r>
              <a:rPr lang="en-US" sz="2500" b="1" smtClean="0">
                <a:solidFill>
                  <a:schemeClr val="hlink"/>
                </a:solidFill>
                <a:effectLst>
                  <a:outerShdw blurRad="38100" dist="38100" dir="2700000" algn="tl">
                    <a:srgbClr val="000000"/>
                  </a:outerShdw>
                </a:effectLst>
              </a:rPr>
              <a:t>MILD WITH NORMAL SERUM Na</a:t>
            </a:r>
          </a:p>
          <a:p>
            <a:pPr algn="l" rtl="0" eaLnBrk="1" hangingPunct="1">
              <a:buFont typeface="Wingdings" pitchFamily="2" charset="2"/>
              <a:buNone/>
              <a:defRPr/>
            </a:pPr>
            <a:r>
              <a:rPr lang="en-US" sz="2500" smtClean="0">
                <a:effectLst>
                  <a:outerShdw blurRad="38100" dist="38100" dir="2700000" algn="tl">
                    <a:srgbClr val="FFFFFF"/>
                  </a:outerShdw>
                </a:effectLst>
              </a:rPr>
              <a:t>      </a:t>
            </a:r>
            <a:r>
              <a:rPr lang="en-US" sz="2500" smtClean="0">
                <a:solidFill>
                  <a:srgbClr val="CC99FF"/>
                </a:solidFill>
                <a:effectLst>
                  <a:outerShdw blurRad="38100" dist="38100" dir="2700000" algn="tl">
                    <a:srgbClr val="000000"/>
                  </a:outerShdw>
                </a:effectLst>
              </a:rPr>
              <a:t>SODIUM</a:t>
            </a:r>
            <a:r>
              <a:rPr lang="en-US" sz="2500" smtClean="0">
                <a:solidFill>
                  <a:schemeClr val="folHlink"/>
                </a:solidFill>
                <a:effectLst>
                  <a:outerShdw blurRad="38100" dist="38100" dir="2700000" algn="tl">
                    <a:srgbClr val="000000"/>
                  </a:outerShdw>
                </a:effectLst>
              </a:rPr>
              <a:t> RESTRICTION IS ENOUGH</a:t>
            </a:r>
          </a:p>
          <a:p>
            <a:pPr algn="l" rtl="0" eaLnBrk="1" hangingPunct="1">
              <a:defRPr/>
            </a:pPr>
            <a:r>
              <a:rPr lang="en-US" sz="2500" b="1" smtClean="0">
                <a:solidFill>
                  <a:srgbClr val="FF6699"/>
                </a:solidFill>
                <a:effectLst>
                  <a:outerShdw blurRad="38100" dist="38100" dir="2700000" algn="tl">
                    <a:srgbClr val="000000"/>
                  </a:outerShdw>
                </a:effectLst>
              </a:rPr>
              <a:t>2-</a:t>
            </a:r>
            <a:r>
              <a:rPr lang="en-US" sz="2500" b="1" smtClean="0">
                <a:solidFill>
                  <a:schemeClr val="hlink"/>
                </a:solidFill>
                <a:effectLst>
                  <a:outerShdw blurRad="38100" dist="38100" dir="2700000" algn="tl">
                    <a:srgbClr val="000000"/>
                  </a:outerShdw>
                </a:effectLst>
              </a:rPr>
              <a:t>MILD WITH LOW SERUM SODIUM</a:t>
            </a:r>
          </a:p>
          <a:p>
            <a:pPr algn="l" rtl="0" eaLnBrk="1" hangingPunct="1">
              <a:buFont typeface="Wingdings" pitchFamily="2" charset="2"/>
              <a:buNone/>
              <a:defRPr/>
            </a:pPr>
            <a:r>
              <a:rPr lang="en-US" sz="2500" smtClean="0">
                <a:effectLst>
                  <a:outerShdw blurRad="38100" dist="38100" dir="2700000" algn="tl">
                    <a:srgbClr val="FFFFFF"/>
                  </a:outerShdw>
                </a:effectLst>
              </a:rPr>
              <a:t>             </a:t>
            </a:r>
            <a:r>
              <a:rPr lang="en-US" sz="2500" smtClean="0">
                <a:solidFill>
                  <a:srgbClr val="CC99FF"/>
                </a:solidFill>
                <a:effectLst>
                  <a:outerShdw blurRad="38100" dist="38100" dir="2700000" algn="tl">
                    <a:srgbClr val="000000"/>
                  </a:outerShdw>
                </a:effectLst>
              </a:rPr>
              <a:t>WATER</a:t>
            </a:r>
            <a:r>
              <a:rPr lang="en-US" sz="2500" smtClean="0">
                <a:solidFill>
                  <a:schemeClr val="folHlink"/>
                </a:solidFill>
                <a:effectLst>
                  <a:outerShdw blurRad="38100" dist="38100" dir="2700000" algn="tl">
                    <a:srgbClr val="000000"/>
                  </a:outerShdw>
                </a:effectLst>
              </a:rPr>
              <a:t> RESTRICTION</a:t>
            </a:r>
          </a:p>
          <a:p>
            <a:pPr algn="l" rtl="0" eaLnBrk="1" hangingPunct="1">
              <a:defRPr/>
            </a:pPr>
            <a:r>
              <a:rPr lang="en-US" sz="2500" b="1" smtClean="0">
                <a:solidFill>
                  <a:srgbClr val="FF6699"/>
                </a:solidFill>
                <a:effectLst>
                  <a:outerShdw blurRad="38100" dist="38100" dir="2700000" algn="tl">
                    <a:srgbClr val="000000"/>
                  </a:outerShdw>
                </a:effectLst>
              </a:rPr>
              <a:t>3-</a:t>
            </a:r>
            <a:r>
              <a:rPr lang="en-US" sz="2500" b="1" smtClean="0">
                <a:solidFill>
                  <a:schemeClr val="hlink"/>
                </a:solidFill>
                <a:effectLst>
                  <a:outerShdw blurRad="38100" dist="38100" dir="2700000" algn="tl">
                    <a:srgbClr val="000000"/>
                  </a:outerShdw>
                </a:effectLst>
              </a:rPr>
              <a:t>SEVERE</a:t>
            </a:r>
          </a:p>
          <a:p>
            <a:pPr algn="l" rtl="0" eaLnBrk="1" hangingPunct="1">
              <a:buFont typeface="Wingdings" pitchFamily="2" charset="2"/>
              <a:buNone/>
              <a:defRPr/>
            </a:pPr>
            <a:r>
              <a:rPr lang="en-US" sz="2500" smtClean="0">
                <a:effectLst>
                  <a:outerShdw blurRad="38100" dist="38100" dir="2700000" algn="tl">
                    <a:srgbClr val="FFFFFF"/>
                  </a:outerShdw>
                </a:effectLst>
              </a:rPr>
              <a:t>                    </a:t>
            </a:r>
            <a:r>
              <a:rPr lang="en-US" sz="2500" smtClean="0">
                <a:solidFill>
                  <a:schemeClr val="folHlink"/>
                </a:solidFill>
                <a:effectLst>
                  <a:outerShdw blurRad="38100" dist="38100" dir="2700000" algn="tl">
                    <a:srgbClr val="000000"/>
                  </a:outerShdw>
                </a:effectLst>
              </a:rPr>
              <a:t>DIURETICS</a:t>
            </a:r>
          </a:p>
          <a:p>
            <a:pPr algn="l" rtl="0" eaLnBrk="1" hangingPunct="1">
              <a:buFont typeface="Wingdings" pitchFamily="2" charset="2"/>
              <a:buNone/>
              <a:defRPr/>
            </a:pPr>
            <a:r>
              <a:rPr lang="en-US" sz="2500" b="1" smtClean="0">
                <a:solidFill>
                  <a:schemeClr val="accent1"/>
                </a:solidFill>
                <a:effectLst>
                  <a:outerShdw blurRad="38100" dist="38100" dir="2700000" algn="tl">
                    <a:srgbClr val="000000"/>
                  </a:outerShdw>
                </a:effectLst>
              </a:rPr>
              <a:t>        IF OTHER ORGANS FAIL.THESE   	    SHOULD BE MANAGED</a:t>
            </a:r>
          </a:p>
          <a:p>
            <a:pPr algn="l" rtl="0" eaLnBrk="1" hangingPunct="1">
              <a:defRPr/>
            </a:pPr>
            <a:endParaRPr lang="en-US" sz="2500" b="1" smtClean="0">
              <a:solidFill>
                <a:schemeClr val="accent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title"/>
          </p:nvPr>
        </p:nvSpPr>
        <p:spPr/>
        <p:txBody>
          <a:bodyPr/>
          <a:lstStyle/>
          <a:p>
            <a:pPr eaLnBrk="1" hangingPunct="1"/>
            <a:r>
              <a:rPr lang="en-US" smtClean="0"/>
              <a:t>   DISTRIBUTION OF FLUID</a:t>
            </a:r>
          </a:p>
        </p:txBody>
      </p:sp>
      <p:pic>
        <p:nvPicPr>
          <p:cNvPr id="5123" name="Picture 6" descr="vbodywoman">
            <a:hlinkClick r:id="rId2"/>
          </p:cNvPr>
          <p:cNvPicPr>
            <a:picLocks noChangeAspect="1" noChangeArrowheads="1"/>
          </p:cNvPicPr>
          <p:nvPr>
            <p:ph idx="1"/>
          </p:nvPr>
        </p:nvPicPr>
        <p:blipFill>
          <a:blip r:embed="rId3"/>
          <a:srcRect/>
          <a:stretch>
            <a:fillRect/>
          </a:stretch>
        </p:blipFill>
        <p:spPr>
          <a:xfrm>
            <a:off x="3733800" y="1828800"/>
            <a:ext cx="4729163" cy="5105400"/>
          </a:xfrm>
        </p:spPr>
      </p:pic>
      <p:sp>
        <p:nvSpPr>
          <p:cNvPr id="5124" name="Line 11"/>
          <p:cNvSpPr>
            <a:spLocks noChangeShapeType="1"/>
          </p:cNvSpPr>
          <p:nvPr/>
        </p:nvSpPr>
        <p:spPr bwMode="auto">
          <a:xfrm flipH="1">
            <a:off x="5715000" y="3200400"/>
            <a:ext cx="609600" cy="0"/>
          </a:xfrm>
          <a:prstGeom prst="line">
            <a:avLst/>
          </a:prstGeom>
          <a:noFill/>
          <a:ln w="9525">
            <a:solidFill>
              <a:schemeClr val="tx1"/>
            </a:solidFill>
            <a:round/>
            <a:headEnd/>
            <a:tailEnd/>
          </a:ln>
        </p:spPr>
        <p:txBody>
          <a:bodyPr/>
          <a:lstStyle/>
          <a:p>
            <a:endParaRPr lang="ar-JO"/>
          </a:p>
        </p:txBody>
      </p:sp>
      <p:sp>
        <p:nvSpPr>
          <p:cNvPr id="5125" name="Line 12"/>
          <p:cNvSpPr>
            <a:spLocks noChangeShapeType="1"/>
          </p:cNvSpPr>
          <p:nvPr/>
        </p:nvSpPr>
        <p:spPr bwMode="auto">
          <a:xfrm>
            <a:off x="5715000" y="3200400"/>
            <a:ext cx="76200" cy="304800"/>
          </a:xfrm>
          <a:prstGeom prst="line">
            <a:avLst/>
          </a:prstGeom>
          <a:noFill/>
          <a:ln w="9525">
            <a:solidFill>
              <a:schemeClr val="tx1"/>
            </a:solidFill>
            <a:round/>
            <a:headEnd/>
            <a:tailEnd/>
          </a:ln>
        </p:spPr>
        <p:txBody>
          <a:bodyPr/>
          <a:lstStyle/>
          <a:p>
            <a:endParaRPr lang="ar-JO"/>
          </a:p>
        </p:txBody>
      </p:sp>
      <p:sp>
        <p:nvSpPr>
          <p:cNvPr id="5126" name="Line 14"/>
          <p:cNvSpPr>
            <a:spLocks noChangeShapeType="1"/>
          </p:cNvSpPr>
          <p:nvPr/>
        </p:nvSpPr>
        <p:spPr bwMode="auto">
          <a:xfrm flipH="1">
            <a:off x="6324600" y="3200400"/>
            <a:ext cx="76200" cy="228600"/>
          </a:xfrm>
          <a:prstGeom prst="line">
            <a:avLst/>
          </a:prstGeom>
          <a:noFill/>
          <a:ln w="9525">
            <a:solidFill>
              <a:schemeClr val="tx1"/>
            </a:solidFill>
            <a:round/>
            <a:headEnd/>
            <a:tailEnd/>
          </a:ln>
        </p:spPr>
        <p:txBody>
          <a:bodyPr/>
          <a:lstStyle/>
          <a:p>
            <a:endParaRPr lang="ar-JO"/>
          </a:p>
        </p:txBody>
      </p:sp>
      <p:sp>
        <p:nvSpPr>
          <p:cNvPr id="5127" name="Rectangle 15"/>
          <p:cNvSpPr>
            <a:spLocks noChangeArrowheads="1"/>
          </p:cNvSpPr>
          <p:nvPr/>
        </p:nvSpPr>
        <p:spPr bwMode="auto">
          <a:xfrm>
            <a:off x="5638800" y="3200400"/>
            <a:ext cx="838200" cy="3429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5128" name="Text Box 16"/>
          <p:cNvSpPr txBox="1">
            <a:spLocks noChangeArrowheads="1"/>
          </p:cNvSpPr>
          <p:nvPr/>
        </p:nvSpPr>
        <p:spPr bwMode="auto">
          <a:xfrm>
            <a:off x="5638800" y="4343400"/>
            <a:ext cx="762000" cy="366713"/>
          </a:xfrm>
          <a:prstGeom prst="rect">
            <a:avLst/>
          </a:prstGeom>
          <a:noFill/>
          <a:ln w="9525">
            <a:noFill/>
            <a:miter lim="800000"/>
            <a:headEnd/>
            <a:tailEnd/>
          </a:ln>
        </p:spPr>
        <p:txBody>
          <a:bodyPr>
            <a:spAutoFit/>
          </a:bodyPr>
          <a:lstStyle/>
          <a:p>
            <a:pPr>
              <a:spcBef>
                <a:spcPct val="50000"/>
              </a:spcBef>
            </a:pPr>
            <a:r>
              <a:rPr lang="en-US" sz="1800"/>
              <a:t>60%</a:t>
            </a:r>
          </a:p>
        </p:txBody>
      </p:sp>
      <p:sp>
        <p:nvSpPr>
          <p:cNvPr id="5129" name="Rectangle 17"/>
          <p:cNvSpPr>
            <a:spLocks noChangeArrowheads="1"/>
          </p:cNvSpPr>
          <p:nvPr/>
        </p:nvSpPr>
        <p:spPr bwMode="auto">
          <a:xfrm>
            <a:off x="228600" y="3048000"/>
            <a:ext cx="2743200" cy="3352800"/>
          </a:xfrm>
          <a:prstGeom prst="rect">
            <a:avLst/>
          </a:prstGeom>
          <a:solidFill>
            <a:srgbClr val="33CCFF"/>
          </a:solidFill>
          <a:ln w="9525" cap="rnd">
            <a:solidFill>
              <a:schemeClr val="tx1"/>
            </a:solidFill>
            <a:prstDash val="sysDot"/>
            <a:miter lim="800000"/>
            <a:headEnd/>
            <a:tailEnd/>
          </a:ln>
        </p:spPr>
        <p:txBody>
          <a:bodyPr wrap="none" anchor="ctr"/>
          <a:lstStyle/>
          <a:p>
            <a:endParaRPr lang="en-GB"/>
          </a:p>
        </p:txBody>
      </p:sp>
      <p:sp>
        <p:nvSpPr>
          <p:cNvPr id="5130" name="Rectangle 18"/>
          <p:cNvSpPr>
            <a:spLocks noChangeArrowheads="1"/>
          </p:cNvSpPr>
          <p:nvPr/>
        </p:nvSpPr>
        <p:spPr bwMode="auto">
          <a:xfrm>
            <a:off x="228600" y="2971800"/>
            <a:ext cx="2743200" cy="2286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5131" name="Rectangle 19"/>
          <p:cNvSpPr>
            <a:spLocks noChangeArrowheads="1"/>
          </p:cNvSpPr>
          <p:nvPr/>
        </p:nvSpPr>
        <p:spPr bwMode="auto">
          <a:xfrm>
            <a:off x="2209800" y="5257800"/>
            <a:ext cx="762000" cy="1143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5132" name="Rectangle 20"/>
          <p:cNvSpPr>
            <a:spLocks noChangeArrowheads="1"/>
          </p:cNvSpPr>
          <p:nvPr/>
        </p:nvSpPr>
        <p:spPr bwMode="auto">
          <a:xfrm>
            <a:off x="990600" y="3733800"/>
            <a:ext cx="1066800" cy="609600"/>
          </a:xfrm>
          <a:prstGeom prst="rect">
            <a:avLst/>
          </a:prstGeom>
          <a:solidFill>
            <a:schemeClr val="hlink"/>
          </a:solidFill>
          <a:ln w="9525">
            <a:solidFill>
              <a:schemeClr val="tx1"/>
            </a:solidFill>
            <a:miter lim="800000"/>
            <a:headEnd/>
            <a:tailEnd/>
          </a:ln>
        </p:spPr>
        <p:txBody>
          <a:bodyPr wrap="none" anchor="ctr"/>
          <a:lstStyle/>
          <a:p>
            <a:endParaRPr lang="en-GB"/>
          </a:p>
        </p:txBody>
      </p:sp>
      <p:sp>
        <p:nvSpPr>
          <p:cNvPr id="5133" name="Oval 21"/>
          <p:cNvSpPr>
            <a:spLocks noChangeArrowheads="1"/>
          </p:cNvSpPr>
          <p:nvPr/>
        </p:nvSpPr>
        <p:spPr bwMode="auto">
          <a:xfrm>
            <a:off x="1447800" y="3962400"/>
            <a:ext cx="76200" cy="1524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5134" name="Rectangle 22"/>
          <p:cNvSpPr>
            <a:spLocks noChangeArrowheads="1"/>
          </p:cNvSpPr>
          <p:nvPr/>
        </p:nvSpPr>
        <p:spPr bwMode="auto">
          <a:xfrm>
            <a:off x="2514600" y="5562600"/>
            <a:ext cx="152400" cy="685800"/>
          </a:xfrm>
          <a:prstGeom prst="rect">
            <a:avLst/>
          </a:prstGeom>
          <a:solidFill>
            <a:srgbClr val="FF00FF"/>
          </a:solidFill>
          <a:ln w="9525">
            <a:solidFill>
              <a:schemeClr val="tx1"/>
            </a:solidFill>
            <a:miter lim="800000"/>
            <a:headEnd/>
            <a:tailEnd/>
          </a:ln>
        </p:spPr>
        <p:txBody>
          <a:bodyPr wrap="none" anchor="ctr"/>
          <a:lstStyle/>
          <a:p>
            <a:endParaRPr lang="en-GB"/>
          </a:p>
        </p:txBody>
      </p:sp>
      <p:sp>
        <p:nvSpPr>
          <p:cNvPr id="5135" name="Text Box 23"/>
          <p:cNvSpPr txBox="1">
            <a:spLocks noChangeArrowheads="1"/>
          </p:cNvSpPr>
          <p:nvPr/>
        </p:nvSpPr>
        <p:spPr bwMode="auto">
          <a:xfrm>
            <a:off x="304800" y="3048000"/>
            <a:ext cx="2590800" cy="366713"/>
          </a:xfrm>
          <a:prstGeom prst="rect">
            <a:avLst/>
          </a:prstGeom>
          <a:noFill/>
          <a:ln w="9525">
            <a:noFill/>
            <a:miter lim="800000"/>
            <a:headEnd/>
            <a:tailEnd/>
          </a:ln>
        </p:spPr>
        <p:txBody>
          <a:bodyPr>
            <a:spAutoFit/>
          </a:bodyPr>
          <a:lstStyle/>
          <a:p>
            <a:pPr>
              <a:spcBef>
                <a:spcPct val="50000"/>
              </a:spcBef>
            </a:pPr>
            <a:r>
              <a:rPr lang="en-US" sz="1800"/>
              <a:t>2/3 Intracellular    </a:t>
            </a:r>
          </a:p>
        </p:txBody>
      </p:sp>
      <p:sp>
        <p:nvSpPr>
          <p:cNvPr id="5136" name="Text Box 24"/>
          <p:cNvSpPr txBox="1">
            <a:spLocks noChangeArrowheads="1"/>
          </p:cNvSpPr>
          <p:nvPr/>
        </p:nvSpPr>
        <p:spPr bwMode="auto">
          <a:xfrm>
            <a:off x="228600" y="5410200"/>
            <a:ext cx="1828800" cy="366713"/>
          </a:xfrm>
          <a:prstGeom prst="rect">
            <a:avLst/>
          </a:prstGeom>
          <a:noFill/>
          <a:ln w="9525">
            <a:noFill/>
            <a:miter lim="800000"/>
            <a:headEnd/>
            <a:tailEnd/>
          </a:ln>
        </p:spPr>
        <p:txBody>
          <a:bodyPr>
            <a:spAutoFit/>
          </a:bodyPr>
          <a:lstStyle/>
          <a:p>
            <a:pPr>
              <a:spcBef>
                <a:spcPct val="50000"/>
              </a:spcBef>
            </a:pPr>
            <a:r>
              <a:rPr lang="en-US" sz="1800"/>
              <a:t>Interstitial   </a:t>
            </a:r>
          </a:p>
        </p:txBody>
      </p:sp>
      <p:sp>
        <p:nvSpPr>
          <p:cNvPr id="5137" name="Text Box 25"/>
          <p:cNvSpPr txBox="1">
            <a:spLocks noChangeArrowheads="1"/>
          </p:cNvSpPr>
          <p:nvPr/>
        </p:nvSpPr>
        <p:spPr bwMode="auto">
          <a:xfrm>
            <a:off x="2133600" y="6553200"/>
            <a:ext cx="838200" cy="366713"/>
          </a:xfrm>
          <a:prstGeom prst="rect">
            <a:avLst/>
          </a:prstGeom>
          <a:noFill/>
          <a:ln w="9525">
            <a:noFill/>
            <a:miter lim="800000"/>
            <a:headEnd/>
            <a:tailEnd/>
          </a:ln>
        </p:spPr>
        <p:txBody>
          <a:bodyPr>
            <a:spAutoFit/>
          </a:bodyPr>
          <a:lstStyle/>
          <a:p>
            <a:pPr>
              <a:spcBef>
                <a:spcPct val="50000"/>
              </a:spcBef>
            </a:pPr>
            <a:r>
              <a:rPr lang="en-US" sz="1800"/>
              <a:t>5%  </a:t>
            </a:r>
          </a:p>
        </p:txBody>
      </p:sp>
      <p:sp>
        <p:nvSpPr>
          <p:cNvPr id="5138" name="Text Box 26"/>
          <p:cNvSpPr txBox="1">
            <a:spLocks noChangeArrowheads="1"/>
          </p:cNvSpPr>
          <p:nvPr/>
        </p:nvSpPr>
        <p:spPr bwMode="auto">
          <a:xfrm>
            <a:off x="0" y="6553200"/>
            <a:ext cx="2057400" cy="366713"/>
          </a:xfrm>
          <a:prstGeom prst="rect">
            <a:avLst/>
          </a:prstGeom>
          <a:noFill/>
          <a:ln w="9525">
            <a:noFill/>
            <a:miter lim="800000"/>
            <a:headEnd/>
            <a:tailEnd/>
          </a:ln>
        </p:spPr>
        <p:txBody>
          <a:bodyPr>
            <a:spAutoFit/>
          </a:bodyPr>
          <a:lstStyle/>
          <a:p>
            <a:pPr>
              <a:spcBef>
                <a:spcPct val="50000"/>
              </a:spcBef>
            </a:pPr>
            <a:r>
              <a:rPr lang="en-US" sz="1800"/>
              <a:t>15%      </a:t>
            </a:r>
          </a:p>
        </p:txBody>
      </p:sp>
      <p:sp>
        <p:nvSpPr>
          <p:cNvPr id="5139" name="Text Box 27"/>
          <p:cNvSpPr txBox="1">
            <a:spLocks noChangeArrowheads="1"/>
          </p:cNvSpPr>
          <p:nvPr/>
        </p:nvSpPr>
        <p:spPr bwMode="auto">
          <a:xfrm>
            <a:off x="609600" y="2438400"/>
            <a:ext cx="1981200" cy="366713"/>
          </a:xfrm>
          <a:prstGeom prst="rect">
            <a:avLst/>
          </a:prstGeom>
          <a:noFill/>
          <a:ln w="9525">
            <a:noFill/>
            <a:miter lim="800000"/>
            <a:headEnd/>
            <a:tailEnd/>
          </a:ln>
        </p:spPr>
        <p:txBody>
          <a:bodyPr>
            <a:spAutoFit/>
          </a:bodyPr>
          <a:lstStyle/>
          <a:p>
            <a:pPr>
              <a:spcBef>
                <a:spcPct val="50000"/>
              </a:spcBef>
            </a:pPr>
            <a:r>
              <a:rPr lang="en-US" sz="1800"/>
              <a:t>40%       </a:t>
            </a:r>
          </a:p>
        </p:txBody>
      </p:sp>
      <p:sp>
        <p:nvSpPr>
          <p:cNvPr id="5140" name="Line 28"/>
          <p:cNvSpPr>
            <a:spLocks noChangeShapeType="1"/>
          </p:cNvSpPr>
          <p:nvPr/>
        </p:nvSpPr>
        <p:spPr bwMode="auto">
          <a:xfrm>
            <a:off x="914400" y="6477000"/>
            <a:ext cx="0" cy="76200"/>
          </a:xfrm>
          <a:prstGeom prst="line">
            <a:avLst/>
          </a:prstGeom>
          <a:noFill/>
          <a:ln w="9525">
            <a:solidFill>
              <a:schemeClr val="tx1"/>
            </a:solidFill>
            <a:round/>
            <a:headEnd/>
            <a:tailEnd type="triangle" w="med" len="med"/>
          </a:ln>
        </p:spPr>
        <p:txBody>
          <a:bodyPr/>
          <a:lstStyle/>
          <a:p>
            <a:endParaRPr lang="ar-JO"/>
          </a:p>
        </p:txBody>
      </p:sp>
      <p:sp>
        <p:nvSpPr>
          <p:cNvPr id="5141" name="Line 29"/>
          <p:cNvSpPr>
            <a:spLocks noChangeShapeType="1"/>
          </p:cNvSpPr>
          <p:nvPr/>
        </p:nvSpPr>
        <p:spPr bwMode="auto">
          <a:xfrm>
            <a:off x="1600200" y="6477000"/>
            <a:ext cx="0" cy="76200"/>
          </a:xfrm>
          <a:prstGeom prst="line">
            <a:avLst/>
          </a:prstGeom>
          <a:noFill/>
          <a:ln w="9525">
            <a:solidFill>
              <a:schemeClr val="tx1"/>
            </a:solidFill>
            <a:round/>
            <a:headEnd/>
            <a:tailEnd type="triangle" w="med" len="med"/>
          </a:ln>
        </p:spPr>
        <p:txBody>
          <a:bodyPr/>
          <a:lstStyle/>
          <a:p>
            <a:endParaRPr lang="ar-JO"/>
          </a:p>
        </p:txBody>
      </p:sp>
      <p:sp>
        <p:nvSpPr>
          <p:cNvPr id="5142" name="Text Box 32"/>
          <p:cNvSpPr txBox="1">
            <a:spLocks noChangeArrowheads="1"/>
          </p:cNvSpPr>
          <p:nvPr/>
        </p:nvSpPr>
        <p:spPr bwMode="auto">
          <a:xfrm>
            <a:off x="2209800" y="5257800"/>
            <a:ext cx="7620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I.V  </a:t>
            </a:r>
          </a:p>
        </p:txBody>
      </p:sp>
      <p:sp>
        <p:nvSpPr>
          <p:cNvPr id="5143" name="Oval 34"/>
          <p:cNvSpPr>
            <a:spLocks noChangeArrowheads="1"/>
          </p:cNvSpPr>
          <p:nvPr/>
        </p:nvSpPr>
        <p:spPr bwMode="auto">
          <a:xfrm>
            <a:off x="5715000" y="2895600"/>
            <a:ext cx="228600" cy="3048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5144" name="Oval 35"/>
          <p:cNvSpPr>
            <a:spLocks noChangeArrowheads="1"/>
          </p:cNvSpPr>
          <p:nvPr/>
        </p:nvSpPr>
        <p:spPr bwMode="auto">
          <a:xfrm>
            <a:off x="6172200" y="2895600"/>
            <a:ext cx="228600" cy="3048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5145" name="Line 36"/>
          <p:cNvSpPr>
            <a:spLocks noChangeShapeType="1"/>
          </p:cNvSpPr>
          <p:nvPr/>
        </p:nvSpPr>
        <p:spPr bwMode="auto">
          <a:xfrm>
            <a:off x="2590800" y="6477000"/>
            <a:ext cx="0" cy="76200"/>
          </a:xfrm>
          <a:prstGeom prst="line">
            <a:avLst/>
          </a:prstGeom>
          <a:noFill/>
          <a:ln w="9525">
            <a:solidFill>
              <a:schemeClr val="tx1"/>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ctr"/>
            <a:r>
              <a:rPr lang="en-US">
                <a:solidFill>
                  <a:schemeClr val="tx2"/>
                </a:solidFill>
                <a:latin typeface="Arial" pitchFamily="34" charset="0"/>
              </a:rPr>
              <a:t> SODIUM   DISORDER</a:t>
            </a:r>
            <a:br>
              <a:rPr lang="en-US">
                <a:solidFill>
                  <a:schemeClr val="tx2"/>
                </a:solidFill>
                <a:latin typeface="Arial" pitchFamily="34" charset="0"/>
              </a:rPr>
            </a:br>
            <a:r>
              <a:rPr lang="en-US">
                <a:solidFill>
                  <a:schemeClr val="tx2"/>
                </a:solidFill>
                <a:latin typeface="Arial" pitchFamily="34" charset="0"/>
              </a:rPr>
              <a:t> NORMAL LEVEL 137-148 mmol/l </a:t>
            </a:r>
          </a:p>
        </p:txBody>
      </p:sp>
      <p:sp>
        <p:nvSpPr>
          <p:cNvPr id="189445" name="Rectangle 5"/>
          <p:cNvSpPr>
            <a:spLocks noChangeArrowheads="1"/>
          </p:cNvSpPr>
          <p:nvPr/>
        </p:nvSpPr>
        <p:spPr bwMode="auto">
          <a:xfrm>
            <a:off x="0" y="1600200"/>
            <a:ext cx="9144000" cy="5257800"/>
          </a:xfrm>
          <a:prstGeom prst="rect">
            <a:avLst/>
          </a:prstGeom>
          <a:solidFill>
            <a:srgbClr val="FF7C80"/>
          </a:solidFill>
          <a:ln w="9525">
            <a:noFill/>
            <a:miter lim="800000"/>
            <a:headEnd/>
            <a:tailEnd/>
          </a:ln>
          <a:effectLst/>
        </p:spPr>
        <p:txBody>
          <a:bodyPr/>
          <a:lstStyle/>
          <a:p>
            <a:pPr marL="342900" indent="-342900" algn="l" rtl="0">
              <a:lnSpc>
                <a:spcPct val="80000"/>
              </a:lnSpc>
              <a:spcBef>
                <a:spcPct val="20000"/>
              </a:spcBef>
              <a:buClr>
                <a:schemeClr val="tx2"/>
              </a:buClr>
              <a:buSzPct val="70000"/>
              <a:buFont typeface="Wingdings" pitchFamily="2" charset="2"/>
              <a:buNone/>
              <a:defRPr/>
            </a:pPr>
            <a:r>
              <a:rPr lang="en-US" sz="1800" b="1">
                <a:solidFill>
                  <a:schemeClr val="tx2"/>
                </a:solidFill>
                <a:effectLst>
                  <a:outerShdw blurRad="38100" dist="38100" dir="2700000" algn="tl">
                    <a:srgbClr val="000000"/>
                  </a:outerShdw>
                </a:effectLst>
                <a:cs typeface="Arial" charset="0"/>
              </a:rPr>
              <a:t>       </a:t>
            </a:r>
            <a:r>
              <a:rPr lang="en-US" sz="2100" b="1">
                <a:solidFill>
                  <a:schemeClr val="tx2"/>
                </a:solidFill>
                <a:effectLst>
                  <a:outerShdw blurRad="38100" dist="38100" dir="2700000" algn="tl">
                    <a:srgbClr val="000000"/>
                  </a:outerShdw>
                </a:effectLst>
                <a:cs typeface="Arial" charset="0"/>
              </a:rPr>
              <a:t>LOW SODIUM [ HYPONATRAEMIA ]</a:t>
            </a:r>
          </a:p>
          <a:p>
            <a:pPr marL="342900" indent="-342900" algn="l" rtl="0">
              <a:lnSpc>
                <a:spcPct val="80000"/>
              </a:lnSpc>
              <a:spcBef>
                <a:spcPct val="20000"/>
              </a:spcBef>
              <a:buClr>
                <a:schemeClr val="tx2"/>
              </a:buClr>
              <a:buSzPct val="70000"/>
              <a:buFont typeface="Wingdings" pitchFamily="2" charset="2"/>
              <a:buNone/>
              <a:defRPr/>
            </a:pPr>
            <a:r>
              <a:rPr lang="en-US" sz="2100" b="1">
                <a:solidFill>
                  <a:schemeClr val="tx2"/>
                </a:solidFill>
                <a:effectLst>
                  <a:outerShdw blurRad="38100" dist="38100" dir="2700000" algn="tl">
                    <a:srgbClr val="000000"/>
                  </a:outerShdw>
                </a:effectLst>
                <a:cs typeface="Arial" charset="0"/>
              </a:rPr>
              <a:t>			     CAUSES :-</a:t>
            </a:r>
          </a:p>
          <a:p>
            <a:pPr marL="342900" indent="-342900" algn="l" rtl="0">
              <a:lnSpc>
                <a:spcPct val="80000"/>
              </a:lnSpc>
              <a:spcBef>
                <a:spcPct val="20000"/>
              </a:spcBef>
              <a:buClr>
                <a:schemeClr val="tx2"/>
              </a:buClr>
              <a:buSzPct val="70000"/>
              <a:buFont typeface="Wingdings" pitchFamily="2" charset="2"/>
              <a:buNone/>
              <a:defRPr/>
            </a:pPr>
            <a:r>
              <a:rPr lang="en-US" sz="1800">
                <a:solidFill>
                  <a:srgbClr val="FFCC00"/>
                </a:solidFill>
                <a:effectLst>
                  <a:outerShdw blurRad="38100" dist="38100" dir="2700000" algn="tl">
                    <a:srgbClr val="000000"/>
                  </a:outerShdw>
                </a:effectLst>
                <a:cs typeface="Arial" charset="0"/>
              </a:rPr>
              <a:t>1-</a:t>
            </a:r>
            <a:r>
              <a:rPr lang="en-US" sz="2100" b="1">
                <a:solidFill>
                  <a:schemeClr val="bg1"/>
                </a:solidFill>
                <a:effectLst>
                  <a:outerShdw blurRad="38100" dist="38100" dir="2700000" algn="tl">
                    <a:srgbClr val="000000"/>
                  </a:outerShdw>
                </a:effectLst>
                <a:cs typeface="Arial" charset="0"/>
              </a:rPr>
              <a:t>DILUTIONAL </a:t>
            </a:r>
            <a:r>
              <a:rPr lang="en-US" sz="1600">
                <a:solidFill>
                  <a:schemeClr val="bg1"/>
                </a:solidFill>
                <a:effectLst>
                  <a:outerShdw blurRad="38100" dist="38100" dir="2700000" algn="tl">
                    <a:srgbClr val="000000"/>
                  </a:outerShdw>
                </a:effectLst>
                <a:cs typeface="Arial" charset="0"/>
              </a:rPr>
              <a:t>;I.V..sodium free fluid IS THE COMMONEST</a:t>
            </a:r>
          </a:p>
          <a:p>
            <a:pPr marL="342900" indent="-342900" algn="l" rtl="0">
              <a:lnSpc>
                <a:spcPct val="80000"/>
              </a:lnSpc>
              <a:spcBef>
                <a:spcPct val="20000"/>
              </a:spcBef>
              <a:buClr>
                <a:schemeClr val="tx2"/>
              </a:buClr>
              <a:buSzPct val="70000"/>
              <a:buFont typeface="Wingdings" pitchFamily="2" charset="2"/>
              <a:buNone/>
              <a:defRPr/>
            </a:pPr>
            <a:r>
              <a:rPr lang="en-US" sz="1600">
                <a:solidFill>
                  <a:schemeClr val="bg1"/>
                </a:solidFill>
                <a:effectLst>
                  <a:outerShdw blurRad="38100" dist="38100" dir="2700000" algn="tl">
                    <a:srgbClr val="000000"/>
                  </a:outerShdw>
                </a:effectLst>
                <a:cs typeface="Arial" charset="0"/>
              </a:rPr>
              <a:t>         [IN POST OPERATIVE PATIENTS] [volume overload]</a:t>
            </a:r>
          </a:p>
          <a:p>
            <a:pPr marL="342900" indent="-342900" algn="l" rtl="0">
              <a:lnSpc>
                <a:spcPct val="80000"/>
              </a:lnSpc>
              <a:spcBef>
                <a:spcPct val="20000"/>
              </a:spcBef>
              <a:buClr>
                <a:schemeClr val="tx2"/>
              </a:buClr>
              <a:buSzPct val="70000"/>
              <a:buFont typeface="Wingdings" pitchFamily="2" charset="2"/>
              <a:buNone/>
              <a:defRPr/>
            </a:pPr>
            <a:r>
              <a:rPr lang="en-US" sz="2100" b="1">
                <a:solidFill>
                  <a:srgbClr val="FFCC00"/>
                </a:solidFill>
                <a:effectLst>
                  <a:outerShdw blurRad="38100" dist="38100" dir="2700000" algn="tl">
                    <a:srgbClr val="000000"/>
                  </a:outerShdw>
                </a:effectLst>
                <a:cs typeface="Arial" charset="0"/>
              </a:rPr>
              <a:t>2-</a:t>
            </a:r>
            <a:r>
              <a:rPr lang="en-US" sz="2100" b="1">
                <a:solidFill>
                  <a:schemeClr val="bg1"/>
                </a:solidFill>
                <a:effectLst>
                  <a:outerShdw blurRad="38100" dist="38100" dir="2700000" algn="tl">
                    <a:srgbClr val="000000"/>
                  </a:outerShdw>
                </a:effectLst>
                <a:cs typeface="Arial" charset="0"/>
              </a:rPr>
              <a:t>GASTROINTESTINAL LOSSES</a:t>
            </a:r>
            <a:r>
              <a:rPr lang="en-US" sz="1600">
                <a:solidFill>
                  <a:schemeClr val="bg1"/>
                </a:solidFill>
                <a:effectLst>
                  <a:outerShdw blurRad="38100" dist="38100" dir="2700000" algn="tl">
                    <a:srgbClr val="000000"/>
                  </a:outerShdw>
                </a:effectLst>
                <a:cs typeface="Arial" charset="0"/>
              </a:rPr>
              <a:t> ;VOMITING, ASPIRATE. DIARRHOEA,FISTULA</a:t>
            </a:r>
          </a:p>
          <a:p>
            <a:pPr marL="342900" indent="-342900" algn="l" rtl="0">
              <a:lnSpc>
                <a:spcPct val="80000"/>
              </a:lnSpc>
              <a:spcBef>
                <a:spcPct val="20000"/>
              </a:spcBef>
              <a:buClr>
                <a:schemeClr val="tx2"/>
              </a:buClr>
              <a:buSzPct val="70000"/>
              <a:buFont typeface="Wingdings" pitchFamily="2" charset="2"/>
              <a:buNone/>
              <a:defRPr/>
            </a:pPr>
            <a:r>
              <a:rPr lang="en-US" sz="2100" b="1">
                <a:solidFill>
                  <a:srgbClr val="FFCC00"/>
                </a:solidFill>
                <a:effectLst>
                  <a:outerShdw blurRad="38100" dist="38100" dir="2700000" algn="tl">
                    <a:srgbClr val="000000"/>
                  </a:outerShdw>
                </a:effectLst>
                <a:cs typeface="Arial" charset="0"/>
              </a:rPr>
              <a:t>3-</a:t>
            </a:r>
            <a:r>
              <a:rPr lang="en-US" sz="2100" b="1">
                <a:solidFill>
                  <a:schemeClr val="bg1"/>
                </a:solidFill>
                <a:effectLst>
                  <a:outerShdw blurRad="38100" dist="38100" dir="2700000" algn="tl">
                    <a:srgbClr val="000000"/>
                  </a:outerShdw>
                </a:effectLst>
                <a:cs typeface="Arial" charset="0"/>
              </a:rPr>
              <a:t>DRINKING WHILE NG TUBE IS PATENT</a:t>
            </a:r>
          </a:p>
          <a:p>
            <a:pPr marL="342900" indent="-342900" algn="l" rtl="0">
              <a:lnSpc>
                <a:spcPct val="80000"/>
              </a:lnSpc>
              <a:spcBef>
                <a:spcPct val="20000"/>
              </a:spcBef>
              <a:buClr>
                <a:schemeClr val="tx2"/>
              </a:buClr>
              <a:buSzPct val="70000"/>
              <a:buFont typeface="Wingdings" pitchFamily="2" charset="2"/>
              <a:buNone/>
              <a:defRPr/>
            </a:pPr>
            <a:r>
              <a:rPr lang="en-US" sz="2100" b="1">
                <a:solidFill>
                  <a:srgbClr val="FFCC00"/>
                </a:solidFill>
                <a:effectLst>
                  <a:outerShdw blurRad="38100" dist="38100" dir="2700000" algn="tl">
                    <a:srgbClr val="000000"/>
                  </a:outerShdw>
                </a:effectLst>
                <a:cs typeface="Arial" charset="0"/>
              </a:rPr>
              <a:t>4-</a:t>
            </a:r>
            <a:r>
              <a:rPr lang="en-US" sz="2100" b="1">
                <a:solidFill>
                  <a:schemeClr val="bg1"/>
                </a:solidFill>
                <a:effectLst>
                  <a:outerShdw blurRad="38100" dist="38100" dir="2700000" algn="tl">
                    <a:srgbClr val="000000"/>
                  </a:outerShdw>
                </a:effectLst>
                <a:cs typeface="Arial" charset="0"/>
              </a:rPr>
              <a:t>INAPPROPRIATE SECRETION OF ADH.</a:t>
            </a:r>
            <a:r>
              <a:rPr lang="en-US" sz="1600">
                <a:solidFill>
                  <a:schemeClr val="bg1"/>
                </a:solidFill>
                <a:effectLst>
                  <a:outerShdw blurRad="38100" dist="38100" dir="2700000" algn="tl">
                    <a:srgbClr val="000000"/>
                  </a:outerShdw>
                </a:effectLst>
                <a:cs typeface="Arial" charset="0"/>
              </a:rPr>
              <a:t> AS IT IS ASSOCIATED WITH ALDOSTERONE SHUTDOWN [URINE Na CONCENTRATION  BECOMES  HIGH]</a:t>
            </a:r>
          </a:p>
          <a:p>
            <a:pPr marL="342900" indent="-342900" algn="l" rtl="0">
              <a:lnSpc>
                <a:spcPct val="80000"/>
              </a:lnSpc>
              <a:spcBef>
                <a:spcPct val="20000"/>
              </a:spcBef>
              <a:buClr>
                <a:schemeClr val="tx2"/>
              </a:buClr>
              <a:buSzPct val="70000"/>
              <a:buFont typeface="Wingdings" pitchFamily="2" charset="2"/>
              <a:buNone/>
              <a:defRPr/>
            </a:pPr>
            <a:endParaRPr lang="en-US" sz="1600">
              <a:solidFill>
                <a:schemeClr val="bg1"/>
              </a:solidFill>
              <a:effectLst>
                <a:outerShdw blurRad="38100" dist="38100" dir="2700000" algn="tl">
                  <a:srgbClr val="00000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r>
              <a:rPr lang="en-US" sz="2100" b="1">
                <a:solidFill>
                  <a:srgbClr val="FFCC00"/>
                </a:solidFill>
                <a:effectLst>
                  <a:outerShdw blurRad="38100" dist="38100" dir="2700000" algn="tl">
                    <a:srgbClr val="000000"/>
                  </a:outerShdw>
                </a:effectLst>
                <a:cs typeface="Arial" charset="0"/>
              </a:rPr>
              <a:t>5-</a:t>
            </a:r>
            <a:r>
              <a:rPr lang="en-US" sz="2100" b="1">
                <a:solidFill>
                  <a:schemeClr val="bg1"/>
                </a:solidFill>
                <a:effectLst>
                  <a:outerShdw blurRad="38100" dist="38100" dir="2700000" algn="tl">
                    <a:srgbClr val="000000"/>
                  </a:outerShdw>
                </a:effectLst>
                <a:cs typeface="Arial" charset="0"/>
              </a:rPr>
              <a:t>Severe hyperglycaemia</a:t>
            </a:r>
            <a:r>
              <a:rPr lang="en-US" sz="1600">
                <a:solidFill>
                  <a:schemeClr val="bg1"/>
                </a:solidFill>
                <a:effectLst>
                  <a:outerShdw blurRad="38100" dist="38100" dir="2700000" algn="tl">
                    <a:srgbClr val="000000"/>
                  </a:outerShdw>
                </a:effectLst>
                <a:cs typeface="Arial" charset="0"/>
              </a:rPr>
              <a:t> ; water shift into the circulation due to high Bl.suger </a:t>
            </a:r>
          </a:p>
          <a:p>
            <a:pPr marL="342900" indent="-342900" algn="l" rtl="0">
              <a:lnSpc>
                <a:spcPct val="80000"/>
              </a:lnSpc>
              <a:spcBef>
                <a:spcPct val="20000"/>
              </a:spcBef>
              <a:buClr>
                <a:schemeClr val="tx2"/>
              </a:buClr>
              <a:buSzPct val="70000"/>
              <a:buFont typeface="Wingdings" pitchFamily="2" charset="2"/>
              <a:buNone/>
              <a:defRPr/>
            </a:pPr>
            <a:r>
              <a:rPr lang="en-US" sz="2100" b="1">
                <a:solidFill>
                  <a:srgbClr val="FFCC00"/>
                </a:solidFill>
                <a:effectLst>
                  <a:outerShdw blurRad="38100" dist="38100" dir="2700000" algn="tl">
                    <a:srgbClr val="000000"/>
                  </a:outerShdw>
                </a:effectLst>
                <a:cs typeface="Arial" charset="0"/>
              </a:rPr>
              <a:t>6-</a:t>
            </a:r>
            <a:r>
              <a:rPr lang="en-US" sz="2100" b="1">
                <a:solidFill>
                  <a:schemeClr val="bg1"/>
                </a:solidFill>
                <a:effectLst>
                  <a:outerShdw blurRad="38100" dist="38100" dir="2700000" algn="tl">
                    <a:srgbClr val="000000"/>
                  </a:outerShdw>
                </a:effectLst>
                <a:cs typeface="Arial" charset="0"/>
              </a:rPr>
              <a:t>False hyponatraemia</a:t>
            </a:r>
          </a:p>
          <a:p>
            <a:pPr marL="342900" indent="-342900" algn="l" rtl="0">
              <a:lnSpc>
                <a:spcPct val="80000"/>
              </a:lnSpc>
              <a:spcBef>
                <a:spcPct val="20000"/>
              </a:spcBef>
              <a:buClr>
                <a:schemeClr val="tx2"/>
              </a:buClr>
              <a:buSzPct val="70000"/>
              <a:buFont typeface="Wingdings" pitchFamily="2" charset="2"/>
              <a:buNone/>
              <a:defRPr/>
            </a:pPr>
            <a:r>
              <a:rPr lang="en-US" sz="1600">
                <a:solidFill>
                  <a:schemeClr val="bg1"/>
                </a:solidFill>
                <a:effectLst>
                  <a:outerShdw blurRad="38100" dist="38100" dir="2700000" algn="tl">
                    <a:srgbClr val="000000"/>
                  </a:outerShdw>
                </a:effectLst>
                <a:cs typeface="Arial" charset="0"/>
              </a:rPr>
              <a:t>            a-Hyperlipidaemia</a:t>
            </a:r>
          </a:p>
          <a:p>
            <a:pPr marL="342900" indent="-342900" algn="l" rtl="0">
              <a:lnSpc>
                <a:spcPct val="80000"/>
              </a:lnSpc>
              <a:spcBef>
                <a:spcPct val="20000"/>
              </a:spcBef>
              <a:buClr>
                <a:schemeClr val="tx2"/>
              </a:buClr>
              <a:buSzPct val="70000"/>
              <a:buFont typeface="Wingdings" pitchFamily="2" charset="2"/>
              <a:buNone/>
              <a:defRPr/>
            </a:pPr>
            <a:r>
              <a:rPr lang="en-US" sz="1600">
                <a:solidFill>
                  <a:schemeClr val="bg1"/>
                </a:solidFill>
                <a:effectLst>
                  <a:outerShdw blurRad="38100" dist="38100" dir="2700000" algn="tl">
                    <a:srgbClr val="000000"/>
                  </a:outerShdw>
                </a:effectLst>
                <a:cs typeface="Arial" charset="0"/>
              </a:rPr>
              <a:t>            b-Hyperproteinaemia</a:t>
            </a:r>
          </a:p>
          <a:p>
            <a:pPr marL="342900" indent="-342900" algn="l" rtl="0">
              <a:lnSpc>
                <a:spcPct val="80000"/>
              </a:lnSpc>
              <a:spcBef>
                <a:spcPct val="20000"/>
              </a:spcBef>
              <a:buClr>
                <a:schemeClr val="tx2"/>
              </a:buClr>
              <a:buSzPct val="70000"/>
              <a:buFont typeface="Wingdings" pitchFamily="2" charset="2"/>
              <a:buNone/>
              <a:defRPr/>
            </a:pPr>
            <a:r>
              <a:rPr lang="en-US" sz="1600">
                <a:solidFill>
                  <a:schemeClr val="bg1"/>
                </a:solidFill>
                <a:effectLst>
                  <a:outerShdw blurRad="38100" dist="38100" dir="2700000" algn="tl">
                    <a:srgbClr val="000000"/>
                  </a:outerShdw>
                </a:effectLst>
                <a:cs typeface="Arial" charset="0"/>
              </a:rPr>
              <a:t>Sodium does not dissolves in them</a:t>
            </a:r>
          </a:p>
          <a:p>
            <a:pPr marL="342900" indent="-342900" algn="l" rtl="0">
              <a:lnSpc>
                <a:spcPct val="80000"/>
              </a:lnSpc>
              <a:spcBef>
                <a:spcPct val="20000"/>
              </a:spcBef>
              <a:buClr>
                <a:schemeClr val="tx2"/>
              </a:buClr>
              <a:buSzPct val="70000"/>
              <a:buFont typeface="Wingdings" pitchFamily="2" charset="2"/>
              <a:buNone/>
              <a:defRPr/>
            </a:pPr>
            <a:endParaRPr lang="en-US" sz="1600">
              <a:solidFill>
                <a:schemeClr val="bg1"/>
              </a:solidFill>
              <a:effectLst>
                <a:outerShdw blurRad="38100" dist="38100" dir="2700000" algn="tl">
                  <a:srgbClr val="00000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r>
              <a:rPr lang="en-US" sz="1600" b="1">
                <a:effectLst>
                  <a:outerShdw blurRad="38100" dist="38100" dir="2700000" algn="tl">
                    <a:srgbClr val="FFFFFF"/>
                  </a:outerShdw>
                </a:effectLst>
                <a:cs typeface="Arial" charset="0"/>
              </a:rPr>
              <a:t>AMONG POSTOPERATIVE PATIENTS WITH SERUM Na &gt;148 meq THE OVERALL MORTALITY IS  </a:t>
            </a:r>
            <a:r>
              <a:rPr lang="en-US" sz="1600" b="1">
                <a:solidFill>
                  <a:schemeClr val="tx2"/>
                </a:solidFill>
                <a:effectLst>
                  <a:outerShdw blurRad="38100" dist="38100" dir="2700000" algn="tl">
                    <a:srgbClr val="000000"/>
                  </a:outerShdw>
                </a:effectLst>
                <a:cs typeface="Arial" charset="0"/>
              </a:rPr>
              <a:t>50%.</a:t>
            </a:r>
            <a:r>
              <a:rPr lang="en-US" sz="1600" b="1">
                <a:effectLst>
                  <a:outerShdw blurRad="38100" dist="38100" dir="2700000" algn="tl">
                    <a:srgbClr val="FFFFFF"/>
                  </a:outerShdw>
                </a:effectLst>
                <a:cs typeface="Arial" charset="0"/>
              </a:rPr>
              <a:t>  AND THOSE WITH 90-120 meq /L is  </a:t>
            </a:r>
            <a:r>
              <a:rPr lang="en-US" sz="1600" b="1">
                <a:solidFill>
                  <a:schemeClr val="tx2"/>
                </a:solidFill>
                <a:effectLst>
                  <a:outerShdw blurRad="38100" dist="38100" dir="2700000" algn="tl">
                    <a:srgbClr val="000000"/>
                  </a:outerShdw>
                </a:effectLst>
                <a:cs typeface="Arial" charset="0"/>
              </a:rPr>
              <a:t>100%</a:t>
            </a:r>
          </a:p>
        </p:txBody>
      </p:sp>
      <p:sp>
        <p:nvSpPr>
          <p:cNvPr id="33796" name="Text Box 6"/>
          <p:cNvSpPr txBox="1">
            <a:spLocks noChangeArrowheads="1"/>
          </p:cNvSpPr>
          <p:nvPr/>
        </p:nvSpPr>
        <p:spPr bwMode="auto">
          <a:xfrm>
            <a:off x="152400" y="152400"/>
            <a:ext cx="8839200" cy="473075"/>
          </a:xfrm>
          <a:prstGeom prst="rect">
            <a:avLst/>
          </a:prstGeom>
          <a:solidFill>
            <a:schemeClr val="accent1"/>
          </a:solidFill>
          <a:ln w="76200">
            <a:solidFill>
              <a:srgbClr val="FF7C80"/>
            </a:solidFill>
            <a:miter lim="800000"/>
            <a:headEnd/>
            <a:tailEnd/>
          </a:ln>
        </p:spPr>
        <p:txBody>
          <a:bodyPr>
            <a:spAutoFit/>
          </a:bodyPr>
          <a:lstStyle/>
          <a:p>
            <a:pPr algn="ctr">
              <a:spcBef>
                <a:spcPct val="50000"/>
              </a:spcBef>
            </a:pPr>
            <a:r>
              <a:rPr lang="en-US" sz="2000"/>
              <a:t>HYPERNATREMIA &amp; HYPONATREMIA ARE BOTH KILLERS</a:t>
            </a:r>
          </a:p>
        </p:txBody>
      </p:sp>
      <p:sp>
        <p:nvSpPr>
          <p:cNvPr id="33797" name="Rectangle 7"/>
          <p:cNvSpPr>
            <a:spLocks noChangeArrowheads="1"/>
          </p:cNvSpPr>
          <p:nvPr/>
        </p:nvSpPr>
        <p:spPr bwMode="auto">
          <a:xfrm>
            <a:off x="7848600" y="1676400"/>
            <a:ext cx="762000" cy="6858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798" name="Rectangle 8"/>
          <p:cNvSpPr>
            <a:spLocks noChangeArrowheads="1"/>
          </p:cNvSpPr>
          <p:nvPr/>
        </p:nvSpPr>
        <p:spPr bwMode="auto">
          <a:xfrm>
            <a:off x="7848600" y="2667000"/>
            <a:ext cx="762000" cy="4572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799" name="Rectangle 9"/>
          <p:cNvSpPr>
            <a:spLocks noChangeArrowheads="1"/>
          </p:cNvSpPr>
          <p:nvPr/>
        </p:nvSpPr>
        <p:spPr bwMode="auto">
          <a:xfrm>
            <a:off x="8077200" y="1981200"/>
            <a:ext cx="304800" cy="1524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800" name="Rectangle 10"/>
          <p:cNvSpPr>
            <a:spLocks noChangeArrowheads="1"/>
          </p:cNvSpPr>
          <p:nvPr/>
        </p:nvSpPr>
        <p:spPr bwMode="auto">
          <a:xfrm>
            <a:off x="8077200" y="2895600"/>
            <a:ext cx="304800" cy="762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801" name="Rectangle 11"/>
          <p:cNvSpPr>
            <a:spLocks noChangeArrowheads="1"/>
          </p:cNvSpPr>
          <p:nvPr/>
        </p:nvSpPr>
        <p:spPr bwMode="auto">
          <a:xfrm>
            <a:off x="6858000" y="2209800"/>
            <a:ext cx="762000" cy="4572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802" name="Rectangle 12"/>
          <p:cNvSpPr>
            <a:spLocks noChangeArrowheads="1"/>
          </p:cNvSpPr>
          <p:nvPr/>
        </p:nvSpPr>
        <p:spPr bwMode="auto">
          <a:xfrm>
            <a:off x="7086600" y="2362200"/>
            <a:ext cx="304800" cy="1524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33803" name="Text Box 13"/>
          <p:cNvSpPr txBox="1">
            <a:spLocks noChangeArrowheads="1"/>
          </p:cNvSpPr>
          <p:nvPr/>
        </p:nvSpPr>
        <p:spPr bwMode="auto">
          <a:xfrm>
            <a:off x="7010400" y="1676400"/>
            <a:ext cx="304800" cy="457200"/>
          </a:xfrm>
          <a:prstGeom prst="rect">
            <a:avLst/>
          </a:prstGeom>
          <a:noFill/>
          <a:ln w="9525">
            <a:noFill/>
            <a:miter lim="800000"/>
            <a:headEnd/>
            <a:tailEnd/>
          </a:ln>
        </p:spPr>
        <p:txBody>
          <a:bodyPr>
            <a:spAutoFit/>
          </a:bodyPr>
          <a:lstStyle/>
          <a:p>
            <a:pPr>
              <a:spcBef>
                <a:spcPct val="50000"/>
              </a:spcBef>
            </a:pPr>
            <a:endParaRPr lang="en-US"/>
          </a:p>
        </p:txBody>
      </p:sp>
      <p:sp>
        <p:nvSpPr>
          <p:cNvPr id="33804" name="Text Box 14"/>
          <p:cNvSpPr txBox="1">
            <a:spLocks noChangeArrowheads="1"/>
          </p:cNvSpPr>
          <p:nvPr/>
        </p:nvSpPr>
        <p:spPr bwMode="auto">
          <a:xfrm>
            <a:off x="6858000" y="1905000"/>
            <a:ext cx="762000" cy="244475"/>
          </a:xfrm>
          <a:prstGeom prst="rect">
            <a:avLst/>
          </a:prstGeom>
          <a:noFill/>
          <a:ln w="9525">
            <a:noFill/>
            <a:miter lim="800000"/>
            <a:headEnd/>
            <a:tailEnd/>
          </a:ln>
        </p:spPr>
        <p:txBody>
          <a:bodyPr>
            <a:spAutoFit/>
          </a:bodyPr>
          <a:lstStyle/>
          <a:p>
            <a:pPr>
              <a:spcBef>
                <a:spcPct val="50000"/>
              </a:spcBef>
            </a:pPr>
            <a:r>
              <a:rPr lang="en-US" sz="1000"/>
              <a:t>NORMAL</a:t>
            </a:r>
          </a:p>
        </p:txBody>
      </p:sp>
      <p:sp>
        <p:nvSpPr>
          <p:cNvPr id="33805" name="Text Box 15"/>
          <p:cNvSpPr txBox="1">
            <a:spLocks noChangeArrowheads="1"/>
          </p:cNvSpPr>
          <p:nvPr/>
        </p:nvSpPr>
        <p:spPr bwMode="auto">
          <a:xfrm>
            <a:off x="8686800" y="1828800"/>
            <a:ext cx="457200" cy="366713"/>
          </a:xfrm>
          <a:prstGeom prst="rect">
            <a:avLst/>
          </a:prstGeom>
          <a:noFill/>
          <a:ln w="9525">
            <a:noFill/>
            <a:miter lim="800000"/>
            <a:headEnd/>
            <a:tailEnd/>
          </a:ln>
        </p:spPr>
        <p:txBody>
          <a:bodyPr>
            <a:spAutoFit/>
          </a:bodyPr>
          <a:lstStyle/>
          <a:p>
            <a:pPr>
              <a:spcBef>
                <a:spcPct val="50000"/>
              </a:spcBef>
            </a:pPr>
            <a:r>
              <a:rPr lang="en-US" sz="1800"/>
              <a:t>D</a:t>
            </a:r>
          </a:p>
        </p:txBody>
      </p:sp>
      <p:sp>
        <p:nvSpPr>
          <p:cNvPr id="33806" name="Text Box 16"/>
          <p:cNvSpPr txBox="1">
            <a:spLocks noChangeArrowheads="1"/>
          </p:cNvSpPr>
          <p:nvPr/>
        </p:nvSpPr>
        <p:spPr bwMode="auto">
          <a:xfrm>
            <a:off x="8763000" y="2667000"/>
            <a:ext cx="381000" cy="366713"/>
          </a:xfrm>
          <a:prstGeom prst="rect">
            <a:avLst/>
          </a:prstGeom>
          <a:noFill/>
          <a:ln w="9525">
            <a:noFill/>
            <a:miter lim="800000"/>
            <a:headEnd/>
            <a:tailEnd/>
          </a:ln>
        </p:spPr>
        <p:txBody>
          <a:bodyPr>
            <a:spAutoFit/>
          </a:bodyPr>
          <a:lstStyle/>
          <a:p>
            <a:pPr>
              <a:spcBef>
                <a:spcPct val="50000"/>
              </a:spcBef>
            </a:pPr>
            <a:r>
              <a:rPr lang="en-US" sz="1800"/>
              <a:t>L</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38200" y="228600"/>
            <a:ext cx="7845425" cy="1524000"/>
          </a:xfrm>
          <a:solidFill>
            <a:srgbClr val="660066"/>
          </a:solidFill>
          <a:ln>
            <a:solidFill>
              <a:srgbClr val="FF7C80"/>
            </a:solidFill>
          </a:ln>
        </p:spPr>
        <p:txBody>
          <a:bodyPr/>
          <a:lstStyle/>
          <a:p>
            <a:pPr eaLnBrk="1" hangingPunct="1"/>
            <a:r>
              <a:rPr lang="en-US" sz="3200" smtClean="0"/>
              <a:t>What can low sodium do?  </a:t>
            </a:r>
            <a:br>
              <a:rPr lang="en-US" sz="3200" smtClean="0"/>
            </a:br>
            <a:r>
              <a:rPr lang="en-US" sz="3200" smtClean="0"/>
              <a:t>     IN CASE OF DILUTIONAL </a:t>
            </a:r>
            <a:br>
              <a:rPr lang="en-US" sz="3200" smtClean="0"/>
            </a:br>
            <a:r>
              <a:rPr lang="en-US" sz="3200" smtClean="0"/>
              <a:t>		     </a:t>
            </a:r>
            <a:r>
              <a:rPr lang="en-US" sz="3200" smtClean="0">
                <a:solidFill>
                  <a:schemeClr val="hlink"/>
                </a:solidFill>
              </a:rPr>
              <a:t>[WATER INTOXICATION]</a:t>
            </a:r>
            <a:r>
              <a:rPr lang="en-US" sz="3200" smtClean="0"/>
              <a:t> </a:t>
            </a:r>
          </a:p>
        </p:txBody>
      </p:sp>
      <p:sp>
        <p:nvSpPr>
          <p:cNvPr id="78851" name="Rectangle 3"/>
          <p:cNvSpPr>
            <a:spLocks noGrp="1" noChangeArrowheads="1"/>
          </p:cNvSpPr>
          <p:nvPr>
            <p:ph type="body" idx="1"/>
          </p:nvPr>
        </p:nvSpPr>
        <p:spPr>
          <a:xfrm>
            <a:off x="685800" y="1828800"/>
            <a:ext cx="7999413" cy="4724400"/>
          </a:xfrm>
          <a:solidFill>
            <a:schemeClr val="folHlink">
              <a:alpha val="20000"/>
            </a:schemeClr>
          </a:solidFill>
        </p:spPr>
        <p:txBody>
          <a:bodyPr/>
          <a:lstStyle/>
          <a:p>
            <a:pPr algn="l" rtl="0" eaLnBrk="1" hangingPunct="1">
              <a:lnSpc>
                <a:spcPct val="80000"/>
              </a:lnSpc>
              <a:defRPr/>
            </a:pPr>
            <a:r>
              <a:rPr lang="en-US" sz="1600" dirty="0" smtClean="0"/>
              <a:t>Mental </a:t>
            </a:r>
            <a:r>
              <a:rPr lang="en-US" sz="1600" b="1" dirty="0" err="1" smtClean="0"/>
              <a:t>obtundation</a:t>
            </a:r>
            <a:r>
              <a:rPr lang="en-US" sz="1600" dirty="0" smtClean="0"/>
              <a:t> and </a:t>
            </a:r>
            <a:r>
              <a:rPr lang="en-US" sz="1600" b="1" dirty="0" smtClean="0"/>
              <a:t>seizures BRAIN OEDEMA]</a:t>
            </a:r>
          </a:p>
          <a:p>
            <a:pPr algn="l" rtl="0" eaLnBrk="1" hangingPunct="1">
              <a:lnSpc>
                <a:spcPct val="80000"/>
              </a:lnSpc>
              <a:defRPr/>
            </a:pPr>
            <a:r>
              <a:rPr lang="en-US" sz="1600" dirty="0" smtClean="0"/>
              <a:t>Severe </a:t>
            </a:r>
            <a:r>
              <a:rPr lang="en-US" sz="1600" dirty="0" smtClean="0">
                <a:solidFill>
                  <a:schemeClr val="accent1"/>
                </a:solidFill>
              </a:rPr>
              <a:t>permanent</a:t>
            </a:r>
            <a:r>
              <a:rPr lang="en-US" sz="1600" dirty="0" smtClean="0"/>
              <a:t> </a:t>
            </a:r>
            <a:r>
              <a:rPr lang="en-US" sz="1600" b="1" dirty="0" smtClean="0"/>
              <a:t>brain damage due to increased intracranial pressure so systemic HTN</a:t>
            </a:r>
          </a:p>
          <a:p>
            <a:pPr algn="l" rtl="0" eaLnBrk="1" hangingPunct="1">
              <a:lnSpc>
                <a:spcPct val="80000"/>
              </a:lnSpc>
              <a:defRPr/>
            </a:pPr>
            <a:r>
              <a:rPr lang="en-US" sz="1600" b="1" dirty="0" err="1" smtClean="0"/>
              <a:t>Oliguric</a:t>
            </a:r>
            <a:r>
              <a:rPr lang="en-US" sz="1600" b="1" dirty="0" smtClean="0"/>
              <a:t> renal failure</a:t>
            </a:r>
          </a:p>
          <a:p>
            <a:pPr algn="l" rtl="0" eaLnBrk="1" hangingPunct="1">
              <a:lnSpc>
                <a:spcPct val="80000"/>
              </a:lnSpc>
              <a:buFont typeface="Wingdings" pitchFamily="2" charset="2"/>
              <a:buNone/>
              <a:defRPr/>
            </a:pPr>
            <a:r>
              <a:rPr lang="en-US" sz="1600" b="1" dirty="0" smtClean="0">
                <a:solidFill>
                  <a:schemeClr val="accent1"/>
                </a:solidFill>
              </a:rPr>
              <a:t>                            How to manage?</a:t>
            </a:r>
          </a:p>
          <a:p>
            <a:pPr algn="l" rtl="0" eaLnBrk="1" hangingPunct="1">
              <a:lnSpc>
                <a:spcPct val="80000"/>
              </a:lnSpc>
              <a:defRPr/>
            </a:pPr>
            <a:r>
              <a:rPr lang="en-US" sz="1600" b="1" dirty="0" smtClean="0">
                <a:solidFill>
                  <a:schemeClr val="accent1"/>
                </a:solidFill>
              </a:rPr>
              <a:t>1-IN CASE OF DILUTIONAL; WATER RESTRICTION</a:t>
            </a:r>
          </a:p>
          <a:p>
            <a:pPr algn="l" rtl="0" eaLnBrk="1" hangingPunct="1">
              <a:lnSpc>
                <a:spcPct val="80000"/>
              </a:lnSpc>
              <a:defRPr/>
            </a:pPr>
            <a:r>
              <a:rPr lang="en-US" sz="1600" b="1" dirty="0" smtClean="0">
                <a:solidFill>
                  <a:schemeClr val="accent1"/>
                </a:solidFill>
              </a:rPr>
              <a:t>2-IN CASE OF TRUE HYPONATREMIA;</a:t>
            </a:r>
          </a:p>
          <a:p>
            <a:pPr algn="l" rtl="0" eaLnBrk="1" hangingPunct="1">
              <a:lnSpc>
                <a:spcPct val="80000"/>
              </a:lnSpc>
              <a:buFont typeface="Wingdings" pitchFamily="2" charset="2"/>
              <a:buNone/>
              <a:defRPr/>
            </a:pPr>
            <a:r>
              <a:rPr lang="en-US" sz="1600" b="1" dirty="0" smtClean="0">
                <a:solidFill>
                  <a:srgbClr val="0033CC"/>
                </a:solidFill>
              </a:rPr>
              <a:t>               </a:t>
            </a:r>
            <a:r>
              <a:rPr lang="en-US" sz="1600" b="1" dirty="0" smtClean="0">
                <a:solidFill>
                  <a:srgbClr val="000099"/>
                </a:solidFill>
              </a:rPr>
              <a:t>Treat</a:t>
            </a:r>
            <a:r>
              <a:rPr lang="en-US" sz="1600" dirty="0" smtClean="0">
                <a:solidFill>
                  <a:srgbClr val="000099"/>
                </a:solidFill>
              </a:rPr>
              <a:t> </a:t>
            </a:r>
            <a:r>
              <a:rPr lang="en-US" sz="1600" dirty="0" smtClean="0"/>
              <a:t> </a:t>
            </a:r>
            <a:r>
              <a:rPr lang="en-US" sz="1600" b="1" dirty="0" smtClean="0">
                <a:solidFill>
                  <a:srgbClr val="000099"/>
                </a:solidFill>
              </a:rPr>
              <a:t>With isotonic saline</a:t>
            </a:r>
          </a:p>
          <a:p>
            <a:pPr algn="l" rtl="0" eaLnBrk="1" hangingPunct="1">
              <a:lnSpc>
                <a:spcPct val="80000"/>
              </a:lnSpc>
              <a:buFont typeface="Wingdings" pitchFamily="2" charset="2"/>
              <a:buNone/>
              <a:defRPr/>
            </a:pPr>
            <a:r>
              <a:rPr lang="en-US" sz="1600" dirty="0" smtClean="0"/>
              <a:t>                                    </a:t>
            </a:r>
            <a:r>
              <a:rPr lang="en-US" sz="1600" b="1" dirty="0" smtClean="0">
                <a:effectLst>
                  <a:outerShdw blurRad="38100" dist="38100" dir="2700000" algn="tl">
                    <a:srgbClr val="FFFFFF"/>
                  </a:outerShdw>
                </a:effectLst>
              </a:rPr>
              <a:t>BUT</a:t>
            </a:r>
          </a:p>
          <a:p>
            <a:pPr algn="l" rtl="0" eaLnBrk="1" hangingPunct="1">
              <a:lnSpc>
                <a:spcPct val="80000"/>
              </a:lnSpc>
              <a:defRPr/>
            </a:pPr>
            <a:r>
              <a:rPr lang="en-US" sz="1600" b="1" dirty="0" smtClean="0">
                <a:solidFill>
                  <a:srgbClr val="990033"/>
                </a:solidFill>
              </a:rPr>
              <a:t>In SEVERE SYMPTOATIC HYPONATRAEMIA &lt;120 </a:t>
            </a:r>
          </a:p>
          <a:p>
            <a:pPr algn="l" rtl="0" eaLnBrk="1" hangingPunct="1">
              <a:lnSpc>
                <a:spcPct val="80000"/>
              </a:lnSpc>
              <a:buFont typeface="Wingdings" pitchFamily="2" charset="2"/>
              <a:buNone/>
              <a:defRPr/>
            </a:pPr>
            <a:r>
              <a:rPr lang="en-US" sz="1600" dirty="0" smtClean="0">
                <a:solidFill>
                  <a:schemeClr val="accent1"/>
                </a:solidFill>
              </a:rPr>
              <a:t>             </a:t>
            </a:r>
            <a:r>
              <a:rPr lang="en-US" sz="1600" b="1" dirty="0" smtClean="0">
                <a:solidFill>
                  <a:srgbClr val="3333CC"/>
                </a:solidFill>
              </a:rPr>
              <a:t>SLOW 5% </a:t>
            </a:r>
            <a:r>
              <a:rPr lang="en-US" sz="1600" b="1" dirty="0" err="1" smtClean="0">
                <a:solidFill>
                  <a:srgbClr val="3333CC"/>
                </a:solidFill>
              </a:rPr>
              <a:t>NaCl</a:t>
            </a:r>
            <a:r>
              <a:rPr lang="en-US" sz="1600" b="1" dirty="0" smtClean="0">
                <a:solidFill>
                  <a:srgbClr val="3333CC"/>
                </a:solidFill>
              </a:rPr>
              <a:t> [hypertonic saline] can be infused</a:t>
            </a:r>
            <a:r>
              <a:rPr lang="en-US" sz="1600" dirty="0" smtClean="0"/>
              <a:t>  :CALCULATED         </a:t>
            </a:r>
            <a:r>
              <a:rPr lang="en-US" sz="1600" b="1" dirty="0" smtClean="0">
                <a:effectLst>
                  <a:outerShdw blurRad="38100" dist="38100" dir="2700000" algn="tl">
                    <a:srgbClr val="FFFFFF"/>
                  </a:outerShdw>
                </a:effectLst>
              </a:rPr>
              <a:t>e.g.;</a:t>
            </a:r>
          </a:p>
          <a:p>
            <a:pPr algn="l" rtl="0" eaLnBrk="1" hangingPunct="1">
              <a:lnSpc>
                <a:spcPct val="80000"/>
              </a:lnSpc>
              <a:buFont typeface="Wingdings" pitchFamily="2" charset="2"/>
              <a:buNone/>
              <a:defRPr/>
            </a:pPr>
            <a:r>
              <a:rPr lang="en-US" sz="1600" b="1" dirty="0" smtClean="0">
                <a:effectLst>
                  <a:outerShdw blurRad="38100" dist="38100" dir="2700000" algn="tl">
                    <a:srgbClr val="FFFFFF"/>
                  </a:outerShdw>
                </a:effectLst>
              </a:rPr>
              <a:t>Pt.60kg.wt., his Na level is ; 120meq/L.</a:t>
            </a:r>
          </a:p>
          <a:p>
            <a:pPr algn="l" rtl="0" eaLnBrk="1" hangingPunct="1">
              <a:lnSpc>
                <a:spcPct val="80000"/>
              </a:lnSpc>
              <a:buFont typeface="Wingdings" pitchFamily="2" charset="2"/>
              <a:buNone/>
              <a:defRPr/>
            </a:pPr>
            <a:r>
              <a:rPr lang="en-US" sz="1600" b="1" dirty="0" err="1" smtClean="0">
                <a:effectLst>
                  <a:outerShdw blurRad="38100" dist="38100" dir="2700000" algn="tl">
                    <a:srgbClr val="FFFFFF"/>
                  </a:outerShdw>
                </a:effectLst>
              </a:rPr>
              <a:t>T.B.Water</a:t>
            </a:r>
            <a:r>
              <a:rPr lang="en-US" sz="1600" b="1" dirty="0" smtClean="0">
                <a:effectLst>
                  <a:outerShdw blurRad="38100" dist="38100" dir="2700000" algn="tl">
                    <a:srgbClr val="FFFFFF"/>
                  </a:outerShdw>
                </a:effectLst>
              </a:rPr>
              <a:t>=0.50x60=30L</a:t>
            </a:r>
          </a:p>
          <a:p>
            <a:pPr algn="l" rtl="0" eaLnBrk="1" hangingPunct="1">
              <a:lnSpc>
                <a:spcPct val="80000"/>
              </a:lnSpc>
              <a:buFont typeface="Wingdings" pitchFamily="2" charset="2"/>
              <a:buNone/>
              <a:defRPr/>
            </a:pPr>
            <a:r>
              <a:rPr lang="en-US" sz="1600" b="1" dirty="0" smtClean="0">
                <a:effectLst>
                  <a:outerShdw blurRad="38100" dist="38100" dir="2700000" algn="tl">
                    <a:srgbClr val="FFFFFF"/>
                  </a:outerShdw>
                </a:effectLst>
              </a:rPr>
              <a:t>Na deficit;140-120=20meq/l. [NORMAL Na-PATIENT`S READING]</a:t>
            </a:r>
            <a:endParaRPr lang="en-US" sz="1600" b="1" dirty="0"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r>
              <a:rPr lang="en-US" sz="1600" b="1" dirty="0" smtClean="0">
                <a:effectLst>
                  <a:outerShdw blurRad="38100" dist="38100" dir="2700000" algn="tl">
                    <a:srgbClr val="FFFFFF"/>
                  </a:outerShdw>
                </a:effectLst>
              </a:rPr>
              <a:t>Na deficit[total]= 20x30=600 </a:t>
            </a:r>
            <a:r>
              <a:rPr lang="en-US" sz="1600" b="1" dirty="0" err="1" smtClean="0">
                <a:effectLst>
                  <a:outerShdw blurRad="38100" dist="38100" dir="2700000" algn="tl">
                    <a:srgbClr val="FFFFFF"/>
                  </a:outerShdw>
                </a:effectLst>
              </a:rPr>
              <a:t>meq</a:t>
            </a:r>
            <a:endParaRPr lang="en-US" sz="1600" b="1" dirty="0" smtClean="0">
              <a:effectLst>
                <a:outerShdw blurRad="38100" dist="38100" dir="2700000" algn="tl">
                  <a:srgbClr val="FFFFFF"/>
                </a:outerShdw>
              </a:effectLst>
            </a:endParaRPr>
          </a:p>
          <a:p>
            <a:pPr algn="l" rtl="0" eaLnBrk="1" hangingPunct="1">
              <a:lnSpc>
                <a:spcPct val="80000"/>
              </a:lnSpc>
              <a:buFont typeface="Wingdings" pitchFamily="2" charset="2"/>
              <a:buNone/>
              <a:defRPr/>
            </a:pPr>
            <a:r>
              <a:rPr lang="en-US" sz="1600" b="1" dirty="0" smtClean="0">
                <a:solidFill>
                  <a:schemeClr val="accent1"/>
                </a:solidFill>
              </a:rPr>
              <a:t>                    [NORMAL SERUM Na137-148meq/l]</a:t>
            </a:r>
          </a:p>
          <a:p>
            <a:pPr algn="l" rtl="0" eaLnBrk="1" hangingPunct="1">
              <a:lnSpc>
                <a:spcPct val="80000"/>
              </a:lnSpc>
              <a:buFont typeface="Wingdings" pitchFamily="2" charset="2"/>
              <a:buNone/>
              <a:defRPr/>
            </a:pPr>
            <a:endParaRPr lang="en-US" sz="1600" b="1" dirty="0" smtClean="0">
              <a:solidFill>
                <a:schemeClr val="accent1"/>
              </a:solidFill>
            </a:endParaRPr>
          </a:p>
          <a:p>
            <a:pPr algn="l" rtl="0" eaLnBrk="1" hangingPunct="1">
              <a:lnSpc>
                <a:spcPct val="80000"/>
              </a:lnSpc>
              <a:buFont typeface="Wingdings" pitchFamily="2" charset="2"/>
              <a:buNone/>
              <a:defRPr/>
            </a:pPr>
            <a:r>
              <a:rPr lang="ar-JO" sz="1600" dirty="0" smtClean="0"/>
              <a:t>                </a:t>
            </a:r>
            <a:endParaRPr lang="en-GB" sz="1600" dirty="0" smtClean="0"/>
          </a:p>
        </p:txBody>
      </p:sp>
      <p:sp>
        <p:nvSpPr>
          <p:cNvPr id="34820" name="Text Box 4"/>
          <p:cNvSpPr txBox="1">
            <a:spLocks noChangeArrowheads="1"/>
          </p:cNvSpPr>
          <p:nvPr/>
        </p:nvSpPr>
        <p:spPr bwMode="auto">
          <a:xfrm>
            <a:off x="685800" y="6096000"/>
            <a:ext cx="7924800" cy="457200"/>
          </a:xfrm>
          <a:prstGeom prst="rect">
            <a:avLst/>
          </a:prstGeom>
          <a:solidFill>
            <a:srgbClr val="008080"/>
          </a:solidFill>
          <a:ln w="9525">
            <a:noFill/>
            <a:miter lim="800000"/>
            <a:headEnd/>
            <a:tailEnd/>
          </a:ln>
        </p:spPr>
        <p:txBody>
          <a:bodyPr>
            <a:spAutoFit/>
          </a:bodyPr>
          <a:lstStyle/>
          <a:p>
            <a:pPr algn="ctr">
              <a:spcBef>
                <a:spcPct val="50000"/>
              </a:spcBef>
            </a:pPr>
            <a:r>
              <a:rPr lang="en-US"/>
              <a:t>ALWAYS SLOW CORRECTION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3200" smtClean="0"/>
              <a:t>WHAT HAPPENS IN</a:t>
            </a:r>
            <a:r>
              <a:rPr lang="en-US" sz="3200" smtClean="0">
                <a:solidFill>
                  <a:srgbClr val="FF0000"/>
                </a:solidFill>
              </a:rPr>
              <a:t> RAPID</a:t>
            </a:r>
            <a:r>
              <a:rPr lang="en-US" sz="3200" smtClean="0"/>
              <a:t/>
            </a:r>
            <a:br>
              <a:rPr lang="en-US" sz="3200" smtClean="0"/>
            </a:br>
            <a:r>
              <a:rPr lang="en-US" sz="3200" smtClean="0"/>
              <a:t>CORRECTION OF LOW SODIUM ?</a:t>
            </a:r>
          </a:p>
        </p:txBody>
      </p:sp>
      <p:sp>
        <p:nvSpPr>
          <p:cNvPr id="79875" name="Rectangle 3"/>
          <p:cNvSpPr>
            <a:spLocks noGrp="1" noChangeArrowheads="1"/>
          </p:cNvSpPr>
          <p:nvPr>
            <p:ph type="body" idx="1"/>
          </p:nvPr>
        </p:nvSpPr>
        <p:spPr>
          <a:gradFill rotWithShape="1">
            <a:gsLst>
              <a:gs pos="0">
                <a:srgbClr val="FFFFCC"/>
              </a:gs>
              <a:gs pos="100000">
                <a:srgbClr val="FFFFCC">
                  <a:gamma/>
                  <a:shade val="46275"/>
                  <a:invGamma/>
                </a:srgbClr>
              </a:gs>
            </a:gsLst>
            <a:lin ang="5400000" scaled="1"/>
          </a:gradFill>
        </p:spPr>
        <p:txBody>
          <a:bodyPr/>
          <a:lstStyle/>
          <a:p>
            <a:pPr algn="l" rtl="0" eaLnBrk="1" hangingPunct="1">
              <a:defRPr/>
            </a:pPr>
            <a:r>
              <a:rPr lang="en-US" sz="2800" b="1" smtClean="0">
                <a:solidFill>
                  <a:srgbClr val="FF0000"/>
                </a:solidFill>
                <a:effectLst>
                  <a:outerShdw blurRad="38100" dist="38100" dir="2700000" algn="tl">
                    <a:srgbClr val="000000"/>
                  </a:outerShdw>
                </a:effectLst>
              </a:rPr>
              <a:t>DANGER ! DON</a:t>
            </a:r>
            <a:r>
              <a:rPr lang="en-US" sz="2800" b="1" smtClean="0">
                <a:solidFill>
                  <a:srgbClr val="FF0000"/>
                </a:solidFill>
                <a:effectLst>
                  <a:outerShdw blurRad="38100" dist="38100" dir="2700000" algn="tl">
                    <a:srgbClr val="000000"/>
                  </a:outerShdw>
                </a:effectLst>
                <a:latin typeface="Arial"/>
              </a:rPr>
              <a:t>’</a:t>
            </a:r>
            <a:r>
              <a:rPr lang="en-US" sz="2800" b="1" smtClean="0">
                <a:solidFill>
                  <a:srgbClr val="FF0000"/>
                </a:solidFill>
                <a:effectLst>
                  <a:outerShdw blurRad="38100" dist="38100" dir="2700000" algn="tl">
                    <a:srgbClr val="000000"/>
                  </a:outerShdw>
                </a:effectLst>
              </a:rPr>
              <a:t>T</a:t>
            </a:r>
          </a:p>
          <a:p>
            <a:pPr algn="l" rtl="0" eaLnBrk="1" hangingPunct="1">
              <a:defRPr/>
            </a:pPr>
            <a:r>
              <a:rPr lang="en-US" sz="2800" b="1" smtClean="0">
                <a:effectLst>
                  <a:outerShdw blurRad="38100" dist="38100" dir="2700000" algn="tl">
                    <a:srgbClr val="FFFFFF"/>
                  </a:outerShdw>
                </a:effectLst>
              </a:rPr>
              <a:t>IT WILL CAUSE</a:t>
            </a:r>
            <a:r>
              <a:rPr lang="en-US" sz="2800" b="1" smtClean="0">
                <a:solidFill>
                  <a:srgbClr val="FF0000"/>
                </a:solidFill>
                <a:effectLst>
                  <a:outerShdw blurRad="38100" dist="38100" dir="2700000" algn="tl">
                    <a:srgbClr val="000000"/>
                  </a:outerShdw>
                </a:effectLst>
              </a:rPr>
              <a:t> </a:t>
            </a:r>
          </a:p>
          <a:p>
            <a:pPr algn="l" rtl="0" eaLnBrk="1" hangingPunct="1">
              <a:buFont typeface="Wingdings" pitchFamily="2" charset="2"/>
              <a:buNone/>
              <a:defRPr/>
            </a:pPr>
            <a:r>
              <a:rPr lang="en-US" sz="2800" b="1" smtClean="0">
                <a:solidFill>
                  <a:srgbClr val="FF0000"/>
                </a:solidFill>
                <a:effectLst>
                  <a:outerShdw blurRad="38100" dist="38100" dir="2700000" algn="tl">
                    <a:srgbClr val="000000"/>
                  </a:outerShdw>
                </a:effectLst>
              </a:rPr>
              <a:t>        </a:t>
            </a:r>
            <a:r>
              <a:rPr lang="en-US" sz="2800" b="1" smtClean="0">
                <a:solidFill>
                  <a:srgbClr val="FF9900"/>
                </a:solidFill>
                <a:effectLst>
                  <a:outerShdw blurRad="38100" dist="38100" dir="2700000" algn="tl">
                    <a:srgbClr val="000000"/>
                  </a:outerShdw>
                </a:effectLst>
              </a:rPr>
              <a:t>OSMOTIC  DEMYELINATION</a:t>
            </a:r>
          </a:p>
          <a:p>
            <a:pPr algn="l" rtl="0" eaLnBrk="1" hangingPunct="1">
              <a:buFont typeface="Wingdings" pitchFamily="2" charset="2"/>
              <a:buNone/>
              <a:defRPr/>
            </a:pPr>
            <a:r>
              <a:rPr lang="en-US" sz="2800" b="1" smtClean="0">
                <a:solidFill>
                  <a:srgbClr val="FF9900"/>
                </a:solidFill>
                <a:effectLst>
                  <a:outerShdw blurRad="38100" dist="38100" dir="2700000" algn="tl">
                    <a:srgbClr val="000000"/>
                  </a:outerShdw>
                </a:effectLst>
              </a:rPr>
              <a:t>                    SYNDROME </a:t>
            </a:r>
          </a:p>
          <a:p>
            <a:pPr algn="l" rtl="0" eaLnBrk="1" hangingPunct="1">
              <a:buFont typeface="Wingdings" pitchFamily="2" charset="2"/>
              <a:buNone/>
              <a:defRPr/>
            </a:pPr>
            <a:r>
              <a:rPr lang="en-US" sz="2800" b="1" smtClean="0">
                <a:solidFill>
                  <a:srgbClr val="9900FF"/>
                </a:solidFill>
                <a:effectLst>
                  <a:outerShdw blurRad="38100" dist="38100" dir="2700000" algn="tl">
                    <a:srgbClr val="000000"/>
                  </a:outerShdw>
                </a:effectLst>
              </a:rPr>
              <a:t>   </a:t>
            </a:r>
            <a:r>
              <a:rPr lang="en-US" sz="2800" b="1" smtClean="0">
                <a:solidFill>
                  <a:srgbClr val="FF0000"/>
                </a:solidFill>
                <a:effectLst>
                  <a:outerShdw blurRad="38100" dist="38100" dir="2700000" algn="tl">
                    <a:srgbClr val="000000"/>
                  </a:outerShdw>
                </a:effectLst>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HYPERNATRAEMIA</a:t>
            </a:r>
          </a:p>
        </p:txBody>
      </p:sp>
      <p:sp>
        <p:nvSpPr>
          <p:cNvPr id="38915" name="Rectangle 3"/>
          <p:cNvSpPr>
            <a:spLocks noGrp="1" noChangeArrowheads="1"/>
          </p:cNvSpPr>
          <p:nvPr>
            <p:ph type="body" idx="1"/>
          </p:nvPr>
        </p:nvSpPr>
        <p:spPr>
          <a:gradFill rotWithShape="1">
            <a:gsLst>
              <a:gs pos="0">
                <a:schemeClr val="accent1"/>
              </a:gs>
              <a:gs pos="100000">
                <a:srgbClr val="175E5E"/>
              </a:gs>
            </a:gsLst>
            <a:lin ang="5400000" scaled="1"/>
          </a:gradFill>
        </p:spPr>
        <p:txBody>
          <a:bodyPr/>
          <a:lstStyle/>
          <a:p>
            <a:pPr algn="l" rtl="0" eaLnBrk="1" hangingPunct="1"/>
            <a:r>
              <a:rPr lang="en-US" b="1" smtClean="0"/>
              <a:t>IN SURGICAL PATIENTS IS MAINLY </a:t>
            </a:r>
          </a:p>
          <a:p>
            <a:pPr algn="l" rtl="0" eaLnBrk="1" hangingPunct="1">
              <a:buFont typeface="Wingdings" pitchFamily="2" charset="2"/>
              <a:buNone/>
            </a:pPr>
            <a:r>
              <a:rPr lang="en-US" b="1" smtClean="0"/>
              <a:t>     DUE TO LOSS OF WATER</a:t>
            </a:r>
          </a:p>
          <a:p>
            <a:pPr algn="l" rtl="0" eaLnBrk="1" hangingPunct="1">
              <a:buFont typeface="Wingdings" pitchFamily="2" charset="2"/>
              <a:buNone/>
            </a:pPr>
            <a:r>
              <a:rPr lang="en-US" b="1" smtClean="0"/>
              <a:t>        [ </a:t>
            </a:r>
            <a:r>
              <a:rPr lang="en-US" b="1" smtClean="0">
                <a:solidFill>
                  <a:srgbClr val="FF9933"/>
                </a:solidFill>
              </a:rPr>
              <a:t>VOLUME DEPLETION</a:t>
            </a:r>
            <a:r>
              <a:rPr lang="en-US" b="1" smtClean="0"/>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defRPr/>
            </a:pPr>
            <a:r>
              <a:rPr lang="en-US" smtClean="0">
                <a:effectLst>
                  <a:outerShdw blurRad="38100" dist="38100" dir="2700000" algn="tl">
                    <a:srgbClr val="C0C0C0"/>
                  </a:outerShdw>
                </a:effectLst>
              </a:rPr>
              <a:t>POTASSIUM [</a:t>
            </a:r>
            <a:r>
              <a:rPr lang="en-US" sz="1800" b="1" smtClean="0">
                <a:solidFill>
                  <a:srgbClr val="996633"/>
                </a:solidFill>
                <a:effectLst>
                  <a:outerShdw blurRad="38100" dist="38100" dir="2700000" algn="tl">
                    <a:srgbClr val="C0C0C0"/>
                  </a:outerShdw>
                </a:effectLst>
              </a:rPr>
              <a:t>NORMAL</a:t>
            </a:r>
            <a:r>
              <a:rPr lang="en-US" sz="2400" smtClean="0">
                <a:solidFill>
                  <a:srgbClr val="996633"/>
                </a:solidFill>
                <a:effectLst>
                  <a:outerShdw blurRad="38100" dist="38100" dir="2700000" algn="tl">
                    <a:srgbClr val="C0C0C0"/>
                  </a:outerShdw>
                </a:effectLst>
              </a:rPr>
              <a:t> </a:t>
            </a:r>
            <a:r>
              <a:rPr lang="en-US" sz="1800" b="1" smtClean="0">
                <a:solidFill>
                  <a:srgbClr val="996633"/>
                </a:solidFill>
                <a:effectLst>
                  <a:outerShdw blurRad="38100" dist="38100" dir="2700000" algn="tl">
                    <a:srgbClr val="C0C0C0"/>
                  </a:outerShdw>
                </a:effectLst>
              </a:rPr>
              <a:t>SERUM</a:t>
            </a:r>
            <a:r>
              <a:rPr lang="en-US" sz="2400" smtClean="0">
                <a:solidFill>
                  <a:srgbClr val="996633"/>
                </a:solidFill>
                <a:effectLst>
                  <a:outerShdw blurRad="38100" dist="38100" dir="2700000" algn="tl">
                    <a:srgbClr val="C0C0C0"/>
                  </a:outerShdw>
                </a:effectLst>
              </a:rPr>
              <a:t> K 3.5-5mmol/L</a:t>
            </a:r>
            <a:r>
              <a:rPr lang="en-US" sz="2400" smtClean="0">
                <a:effectLst>
                  <a:outerShdw blurRad="38100" dist="38100" dir="2700000" algn="tl">
                    <a:srgbClr val="C0C0C0"/>
                  </a:outerShdw>
                </a:effectLst>
              </a:rPr>
              <a:t>]</a:t>
            </a:r>
          </a:p>
        </p:txBody>
      </p:sp>
      <p:sp>
        <p:nvSpPr>
          <p:cNvPr id="87043" name="Rectangle 3"/>
          <p:cNvSpPr>
            <a:spLocks noGrp="1" noChangeArrowheads="1"/>
          </p:cNvSpPr>
          <p:nvPr>
            <p:ph type="body" idx="1"/>
          </p:nvPr>
        </p:nvSpPr>
        <p:spPr>
          <a:xfrm>
            <a:off x="685800" y="1827213"/>
            <a:ext cx="7997825" cy="4344987"/>
          </a:xfrm>
          <a:solidFill>
            <a:srgbClr val="0099CC">
              <a:alpha val="78999"/>
            </a:srgbClr>
          </a:solidFill>
        </p:spPr>
        <p:txBody>
          <a:bodyPr/>
          <a:lstStyle/>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98%  INTRACELLULAR</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2 %   EXTRACELLULAR</a:t>
            </a:r>
          </a:p>
          <a:p>
            <a:pPr algn="l" rtl="0" eaLnBrk="1" hangingPunct="1">
              <a:lnSpc>
                <a:spcPct val="80000"/>
              </a:lnSpc>
              <a:buFont typeface="Wingdings" pitchFamily="2" charset="2"/>
              <a:buNone/>
              <a:defRPr/>
            </a:pPr>
            <a:endParaRPr lang="en-US" sz="1900" b="1" dirty="0" smtClean="0">
              <a:solidFill>
                <a:schemeClr val="bg1"/>
              </a:solidFill>
              <a:effectLst>
                <a:outerShdw blurRad="38100" dist="38100" dir="2700000" algn="tl">
                  <a:srgbClr val="000000"/>
                </a:outerShdw>
              </a:effectLst>
            </a:endParaRP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10%  LOSS OF TOTAL BODY K</a:t>
            </a:r>
          </a:p>
          <a:p>
            <a:pPr algn="l" rtl="0" eaLnBrk="1" hangingPunct="1">
              <a:lnSpc>
                <a:spcPct val="80000"/>
              </a:lnSpc>
              <a:buFont typeface="Wingdings" pitchFamily="2" charset="2"/>
              <a:buNone/>
              <a:defRPr/>
            </a:pPr>
            <a:r>
              <a:rPr lang="en-US" sz="1900" b="1" dirty="0" smtClean="0">
                <a:solidFill>
                  <a:schemeClr val="bg1"/>
                </a:solidFill>
                <a:effectLst>
                  <a:outerShdw blurRad="38100" dist="38100" dir="2700000" algn="tl">
                    <a:srgbClr val="000000"/>
                  </a:outerShdw>
                </a:effectLst>
              </a:rPr>
              <a:t>           DROPS SERUM LEVEL FROM </a:t>
            </a:r>
          </a:p>
          <a:p>
            <a:pPr algn="l" rtl="0" eaLnBrk="1" hangingPunct="1">
              <a:lnSpc>
                <a:spcPct val="80000"/>
              </a:lnSpc>
              <a:buFont typeface="Wingdings" pitchFamily="2" charset="2"/>
              <a:buNone/>
              <a:defRPr/>
            </a:pPr>
            <a:r>
              <a:rPr lang="en-US" sz="1900" b="1" dirty="0" smtClean="0">
                <a:solidFill>
                  <a:schemeClr val="bg1"/>
                </a:solidFill>
                <a:effectLst>
                  <a:outerShdw blurRad="38100" dist="38100" dir="2700000" algn="tl">
                    <a:srgbClr val="000000"/>
                  </a:outerShdw>
                </a:effectLst>
              </a:rPr>
              <a:t>           4 to3 </a:t>
            </a:r>
            <a:r>
              <a:rPr lang="en-US" sz="1900" b="1" dirty="0" err="1" smtClean="0">
                <a:solidFill>
                  <a:schemeClr val="bg1"/>
                </a:solidFill>
                <a:effectLst>
                  <a:outerShdw blurRad="38100" dist="38100" dir="2700000" algn="tl">
                    <a:srgbClr val="000000"/>
                  </a:outerShdw>
                </a:effectLst>
              </a:rPr>
              <a:t>meq</a:t>
            </a:r>
            <a:r>
              <a:rPr lang="en-US" sz="1900" b="1" dirty="0" smtClean="0">
                <a:solidFill>
                  <a:schemeClr val="bg1"/>
                </a:solidFill>
                <a:effectLst>
                  <a:outerShdw blurRad="38100" dist="38100" dir="2700000" algn="tl">
                    <a:srgbClr val="000000"/>
                  </a:outerShdw>
                </a:effectLst>
              </a:rPr>
              <a:t> </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RENAL EXCRETION OF K   IS  REGULATED BY ALDOSTERONE [</a:t>
            </a:r>
            <a:r>
              <a:rPr lang="en-US" sz="1900" b="1" dirty="0" err="1" smtClean="0">
                <a:solidFill>
                  <a:schemeClr val="bg1"/>
                </a:solidFill>
                <a:effectLst>
                  <a:outerShdw blurRad="38100" dist="38100" dir="2700000" algn="tl">
                    <a:srgbClr val="000000"/>
                  </a:outerShdw>
                </a:effectLst>
              </a:rPr>
              <a:t>Mineralocorticoid</a:t>
            </a:r>
            <a:r>
              <a:rPr lang="en-US" sz="1900" b="1" dirty="0" smtClean="0">
                <a:solidFill>
                  <a:schemeClr val="bg1"/>
                </a:solidFill>
                <a:effectLst>
                  <a:outerShdw blurRad="38100" dist="38100" dir="2700000" algn="tl">
                    <a:srgbClr val="000000"/>
                  </a:outerShdw>
                </a:effectLst>
              </a:rPr>
              <a:t> ]</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RENAL FAILURE FAILS TO EXCRETE K,THIS   LEADS TO HYPERKALAEMIA</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THERE IS ALWAYS EXCHANGE OF K FOR HYDROGEN IONS IN PH CHANGES TO CORRECT THE PH.</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HYPERKALEMIA LEADS TO ACIDOSIS.</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ACIDOSIS LEADS TO HYPERKALEMIA</a:t>
            </a:r>
          </a:p>
        </p:txBody>
      </p:sp>
      <p:sp>
        <p:nvSpPr>
          <p:cNvPr id="40964" name="Rectangle 4"/>
          <p:cNvSpPr>
            <a:spLocks noChangeArrowheads="1"/>
          </p:cNvSpPr>
          <p:nvPr/>
        </p:nvSpPr>
        <p:spPr bwMode="auto">
          <a:xfrm>
            <a:off x="7848600" y="1905000"/>
            <a:ext cx="609600" cy="11430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40965" name="Line 6"/>
          <p:cNvSpPr>
            <a:spLocks noChangeShapeType="1"/>
          </p:cNvSpPr>
          <p:nvPr/>
        </p:nvSpPr>
        <p:spPr bwMode="auto">
          <a:xfrm>
            <a:off x="7239000" y="2209800"/>
            <a:ext cx="838200" cy="0"/>
          </a:xfrm>
          <a:prstGeom prst="line">
            <a:avLst/>
          </a:prstGeom>
          <a:noFill/>
          <a:ln w="9525">
            <a:solidFill>
              <a:schemeClr val="tx1"/>
            </a:solidFill>
            <a:round/>
            <a:headEnd/>
            <a:tailEnd type="triangle" w="med" len="med"/>
          </a:ln>
        </p:spPr>
        <p:txBody>
          <a:bodyPr/>
          <a:lstStyle/>
          <a:p>
            <a:endParaRPr lang="ar-JO"/>
          </a:p>
        </p:txBody>
      </p:sp>
      <p:sp>
        <p:nvSpPr>
          <p:cNvPr id="40966" name="Line 7"/>
          <p:cNvSpPr>
            <a:spLocks noChangeShapeType="1"/>
          </p:cNvSpPr>
          <p:nvPr/>
        </p:nvSpPr>
        <p:spPr bwMode="auto">
          <a:xfrm flipH="1">
            <a:off x="7162800" y="2819400"/>
            <a:ext cx="914400" cy="0"/>
          </a:xfrm>
          <a:prstGeom prst="line">
            <a:avLst/>
          </a:prstGeom>
          <a:noFill/>
          <a:ln w="9525">
            <a:solidFill>
              <a:schemeClr val="tx1"/>
            </a:solidFill>
            <a:round/>
            <a:headEnd/>
            <a:tailEnd type="triangle" w="med" len="med"/>
          </a:ln>
        </p:spPr>
        <p:txBody>
          <a:bodyPr/>
          <a:lstStyle/>
          <a:p>
            <a:endParaRPr lang="ar-JO"/>
          </a:p>
        </p:txBody>
      </p:sp>
      <p:sp>
        <p:nvSpPr>
          <p:cNvPr id="40967" name="Text Box 8"/>
          <p:cNvSpPr txBox="1">
            <a:spLocks noChangeArrowheads="1"/>
          </p:cNvSpPr>
          <p:nvPr/>
        </p:nvSpPr>
        <p:spPr bwMode="auto">
          <a:xfrm>
            <a:off x="6553200" y="1981200"/>
            <a:ext cx="457200" cy="366713"/>
          </a:xfrm>
          <a:prstGeom prst="rect">
            <a:avLst/>
          </a:prstGeom>
          <a:noFill/>
          <a:ln w="9525">
            <a:noFill/>
            <a:miter lim="800000"/>
            <a:headEnd/>
            <a:tailEnd/>
          </a:ln>
        </p:spPr>
        <p:txBody>
          <a:bodyPr>
            <a:spAutoFit/>
          </a:bodyPr>
          <a:lstStyle/>
          <a:p>
            <a:pPr>
              <a:spcBef>
                <a:spcPct val="50000"/>
              </a:spcBef>
            </a:pPr>
            <a:r>
              <a:rPr lang="en-US" sz="1800"/>
              <a:t>H</a:t>
            </a:r>
          </a:p>
        </p:txBody>
      </p:sp>
      <p:sp>
        <p:nvSpPr>
          <p:cNvPr id="40968" name="Text Box 9"/>
          <p:cNvSpPr txBox="1">
            <a:spLocks noChangeArrowheads="1"/>
          </p:cNvSpPr>
          <p:nvPr/>
        </p:nvSpPr>
        <p:spPr bwMode="auto">
          <a:xfrm>
            <a:off x="6705600" y="2590800"/>
            <a:ext cx="304800" cy="366713"/>
          </a:xfrm>
          <a:prstGeom prst="rect">
            <a:avLst/>
          </a:prstGeom>
          <a:noFill/>
          <a:ln w="9525">
            <a:noFill/>
            <a:miter lim="800000"/>
            <a:headEnd/>
            <a:tailEnd/>
          </a:ln>
        </p:spPr>
        <p:txBody>
          <a:bodyPr>
            <a:spAutoFit/>
          </a:bodyPr>
          <a:lstStyle/>
          <a:p>
            <a:pPr>
              <a:spcBef>
                <a:spcPct val="50000"/>
              </a:spcBef>
            </a:pPr>
            <a:r>
              <a:rPr lang="en-US" sz="1800"/>
              <a:t>K</a:t>
            </a:r>
          </a:p>
        </p:txBody>
      </p:sp>
      <p:sp>
        <p:nvSpPr>
          <p:cNvPr id="40969" name="Text Box 10"/>
          <p:cNvSpPr txBox="1">
            <a:spLocks noChangeArrowheads="1"/>
          </p:cNvSpPr>
          <p:nvPr/>
        </p:nvSpPr>
        <p:spPr bwMode="auto">
          <a:xfrm>
            <a:off x="7620000" y="1600200"/>
            <a:ext cx="914400" cy="366713"/>
          </a:xfrm>
          <a:prstGeom prst="rect">
            <a:avLst/>
          </a:prstGeom>
          <a:noFill/>
          <a:ln w="9525">
            <a:noFill/>
            <a:miter lim="800000"/>
            <a:headEnd/>
            <a:tailEnd/>
          </a:ln>
        </p:spPr>
        <p:txBody>
          <a:bodyPr>
            <a:spAutoFit/>
          </a:bodyPr>
          <a:lstStyle/>
          <a:p>
            <a:pPr>
              <a:spcBef>
                <a:spcPct val="50000"/>
              </a:spcBef>
            </a:pPr>
            <a:r>
              <a:rPr lang="en-US" sz="1800"/>
              <a:t>CELL </a:t>
            </a:r>
          </a:p>
        </p:txBody>
      </p:sp>
      <p:sp>
        <p:nvSpPr>
          <p:cNvPr id="40970" name="Line 12"/>
          <p:cNvSpPr>
            <a:spLocks noChangeShapeType="1"/>
          </p:cNvSpPr>
          <p:nvPr/>
        </p:nvSpPr>
        <p:spPr bwMode="auto">
          <a:xfrm flipV="1">
            <a:off x="8458200" y="3276600"/>
            <a:ext cx="0" cy="1828800"/>
          </a:xfrm>
          <a:prstGeom prst="line">
            <a:avLst/>
          </a:prstGeom>
          <a:noFill/>
          <a:ln w="9525">
            <a:solidFill>
              <a:schemeClr val="tx1"/>
            </a:solidFill>
            <a:round/>
            <a:headEnd/>
            <a:tailEnd type="triangle" w="med" len="med"/>
          </a:ln>
        </p:spPr>
        <p:txBody>
          <a:bodyPr/>
          <a:lstStyle/>
          <a:p>
            <a:endParaRPr lang="ar-JO"/>
          </a:p>
        </p:txBody>
      </p:sp>
      <p:sp>
        <p:nvSpPr>
          <p:cNvPr id="40971" name="Line 13"/>
          <p:cNvSpPr>
            <a:spLocks noChangeShapeType="1"/>
          </p:cNvSpPr>
          <p:nvPr/>
        </p:nvSpPr>
        <p:spPr bwMode="auto">
          <a:xfrm flipH="1">
            <a:off x="8077200" y="5105400"/>
            <a:ext cx="381000" cy="0"/>
          </a:xfrm>
          <a:prstGeom prst="line">
            <a:avLst/>
          </a:prstGeom>
          <a:noFill/>
          <a:ln w="9525">
            <a:solidFill>
              <a:schemeClr val="tx1"/>
            </a:solidFill>
            <a:round/>
            <a:headEnd/>
            <a:tailEnd/>
          </a:ln>
        </p:spPr>
        <p:txBody>
          <a:bodyPr/>
          <a:lstStyle/>
          <a:p>
            <a:endParaRPr lang="ar-JO"/>
          </a:p>
        </p:txBody>
      </p:sp>
      <p:sp>
        <p:nvSpPr>
          <p:cNvPr id="40972" name="Text Box 14"/>
          <p:cNvSpPr txBox="1">
            <a:spLocks noChangeArrowheads="1"/>
          </p:cNvSpPr>
          <p:nvPr/>
        </p:nvSpPr>
        <p:spPr bwMode="auto">
          <a:xfrm>
            <a:off x="5394325" y="3810000"/>
            <a:ext cx="184150" cy="457200"/>
          </a:xfrm>
          <a:prstGeom prst="rect">
            <a:avLst/>
          </a:prstGeom>
          <a:noFill/>
          <a:ln w="9525">
            <a:noFill/>
            <a:miter lim="800000"/>
            <a:headEnd/>
            <a:tailEnd/>
          </a:ln>
        </p:spPr>
        <p:txBody>
          <a:bodyPr>
            <a:spAutoFit/>
          </a:bodyPr>
          <a:lstStyle/>
          <a:p>
            <a:pPr>
              <a:spcBef>
                <a:spcPct val="50000"/>
              </a:spcBef>
            </a:pPr>
            <a:r>
              <a:rPr lang="en-US"/>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defRPr/>
            </a:pPr>
            <a:r>
              <a:rPr lang="en-US" smtClean="0">
                <a:effectLst>
                  <a:outerShdw blurRad="38100" dist="38100" dir="2700000" algn="tl">
                    <a:srgbClr val="C0C0C0"/>
                  </a:outerShdw>
                </a:effectLst>
              </a:rPr>
              <a:t>Hyperkalaemia due to acidosis</a:t>
            </a:r>
          </a:p>
        </p:txBody>
      </p:sp>
      <p:sp>
        <p:nvSpPr>
          <p:cNvPr id="93187" name="Rectangle 3"/>
          <p:cNvSpPr>
            <a:spLocks noGrp="1" noChangeArrowheads="1"/>
          </p:cNvSpPr>
          <p:nvPr>
            <p:ph type="body" idx="1"/>
          </p:nvPr>
        </p:nvSpPr>
        <p:spPr>
          <a:solidFill>
            <a:srgbClr val="FFFFCC"/>
          </a:solidFill>
        </p:spPr>
        <p:txBody>
          <a:bodyPr/>
          <a:lstStyle/>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a:t>
            </a:r>
          </a:p>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IN ACIDOSIS </a:t>
            </a:r>
            <a:r>
              <a:rPr lang="en-US" b="1" smtClean="0">
                <a:solidFill>
                  <a:srgbClr val="FF3399"/>
                </a:solidFill>
                <a:effectLst>
                  <a:outerShdw blurRad="38100" dist="38100" dir="2700000" algn="tl">
                    <a:srgbClr val="000000"/>
                  </a:outerShdw>
                </a:effectLst>
              </a:rPr>
              <a:t>[ H ]</a:t>
            </a:r>
            <a:r>
              <a:rPr lang="en-US" b="1" smtClean="0">
                <a:solidFill>
                  <a:schemeClr val="accent1"/>
                </a:solidFill>
                <a:effectLst>
                  <a:outerShdw blurRad="38100" dist="38100" dir="2700000" algn="tl">
                    <a:srgbClr val="000000"/>
                  </a:outerShdw>
                </a:effectLst>
              </a:rPr>
              <a:t> IONS GO INTO THE CELL TRYING TO REDUCE THE ACIDOSIS . </a:t>
            </a:r>
          </a:p>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a:t>
            </a:r>
            <a:r>
              <a:rPr lang="en-US" b="1" smtClean="0">
                <a:solidFill>
                  <a:srgbClr val="FF3399"/>
                </a:solidFill>
                <a:effectLst>
                  <a:outerShdw blurRad="38100" dist="38100" dir="2700000" algn="tl">
                    <a:srgbClr val="000000"/>
                  </a:outerShdw>
                </a:effectLst>
              </a:rPr>
              <a:t>[ K ]</a:t>
            </a:r>
            <a:r>
              <a:rPr lang="en-US" b="1" smtClean="0">
                <a:solidFill>
                  <a:schemeClr val="accent1"/>
                </a:solidFill>
                <a:effectLst>
                  <a:outerShdw blurRad="38100" dist="38100" dir="2700000" algn="tl">
                    <a:srgbClr val="000000"/>
                  </a:outerShdw>
                </a:effectLst>
              </a:rPr>
              <a:t> COMES OUT OF THE CELL CAUSING HYPERKALEMIA WHICH CAN BE LETHAL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   DISTRIBUTION OF FLUID</a:t>
            </a:r>
          </a:p>
        </p:txBody>
      </p:sp>
      <p:pic>
        <p:nvPicPr>
          <p:cNvPr id="6147" name="Picture 3" descr="vbodywoman">
            <a:hlinkClick r:id="rId2"/>
          </p:cNvPr>
          <p:cNvPicPr>
            <a:picLocks noChangeAspect="1" noChangeArrowheads="1"/>
          </p:cNvPicPr>
          <p:nvPr>
            <p:ph idx="1"/>
          </p:nvPr>
        </p:nvPicPr>
        <p:blipFill>
          <a:blip r:embed="rId3"/>
          <a:srcRect/>
          <a:stretch>
            <a:fillRect/>
          </a:stretch>
        </p:blipFill>
        <p:spPr>
          <a:xfrm>
            <a:off x="3657600" y="1752600"/>
            <a:ext cx="4881563" cy="5105400"/>
          </a:xfrm>
        </p:spPr>
      </p:pic>
      <p:sp>
        <p:nvSpPr>
          <p:cNvPr id="6148" name="Line 5"/>
          <p:cNvSpPr>
            <a:spLocks noChangeShapeType="1"/>
          </p:cNvSpPr>
          <p:nvPr/>
        </p:nvSpPr>
        <p:spPr bwMode="auto">
          <a:xfrm>
            <a:off x="5715000" y="3200400"/>
            <a:ext cx="76200" cy="304800"/>
          </a:xfrm>
          <a:prstGeom prst="line">
            <a:avLst/>
          </a:prstGeom>
          <a:noFill/>
          <a:ln w="9525">
            <a:solidFill>
              <a:schemeClr val="tx1"/>
            </a:solidFill>
            <a:round/>
            <a:headEnd/>
            <a:tailEnd/>
          </a:ln>
        </p:spPr>
        <p:txBody>
          <a:bodyPr/>
          <a:lstStyle/>
          <a:p>
            <a:endParaRPr lang="ar-JO"/>
          </a:p>
        </p:txBody>
      </p:sp>
      <p:sp>
        <p:nvSpPr>
          <p:cNvPr id="6149" name="Line 6"/>
          <p:cNvSpPr>
            <a:spLocks noChangeShapeType="1"/>
          </p:cNvSpPr>
          <p:nvPr/>
        </p:nvSpPr>
        <p:spPr bwMode="auto">
          <a:xfrm flipH="1">
            <a:off x="6324600" y="3200400"/>
            <a:ext cx="76200" cy="228600"/>
          </a:xfrm>
          <a:prstGeom prst="line">
            <a:avLst/>
          </a:prstGeom>
          <a:noFill/>
          <a:ln w="9525">
            <a:solidFill>
              <a:schemeClr val="tx1"/>
            </a:solidFill>
            <a:round/>
            <a:headEnd/>
            <a:tailEnd/>
          </a:ln>
        </p:spPr>
        <p:txBody>
          <a:bodyPr/>
          <a:lstStyle/>
          <a:p>
            <a:endParaRPr lang="ar-JO"/>
          </a:p>
        </p:txBody>
      </p:sp>
      <p:sp>
        <p:nvSpPr>
          <p:cNvPr id="6150" name="Rectangle 7"/>
          <p:cNvSpPr>
            <a:spLocks noChangeArrowheads="1"/>
          </p:cNvSpPr>
          <p:nvPr/>
        </p:nvSpPr>
        <p:spPr bwMode="auto">
          <a:xfrm>
            <a:off x="5638800" y="3429000"/>
            <a:ext cx="838200" cy="3429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6151" name="Text Box 8"/>
          <p:cNvSpPr txBox="1">
            <a:spLocks noChangeArrowheads="1"/>
          </p:cNvSpPr>
          <p:nvPr/>
        </p:nvSpPr>
        <p:spPr bwMode="auto">
          <a:xfrm>
            <a:off x="5334000" y="4343400"/>
            <a:ext cx="1371600" cy="366713"/>
          </a:xfrm>
          <a:prstGeom prst="rect">
            <a:avLst/>
          </a:prstGeom>
          <a:noFill/>
          <a:ln w="9525">
            <a:noFill/>
            <a:miter lim="800000"/>
            <a:headEnd/>
            <a:tailEnd/>
          </a:ln>
        </p:spPr>
        <p:txBody>
          <a:bodyPr>
            <a:spAutoFit/>
          </a:bodyPr>
          <a:lstStyle/>
          <a:p>
            <a:pPr>
              <a:spcBef>
                <a:spcPct val="50000"/>
              </a:spcBef>
            </a:pPr>
            <a:r>
              <a:rPr lang="en-US" sz="1800" b="1"/>
              <a:t>60%    </a:t>
            </a:r>
          </a:p>
        </p:txBody>
      </p:sp>
      <p:sp>
        <p:nvSpPr>
          <p:cNvPr id="6152" name="Rectangle 9"/>
          <p:cNvSpPr>
            <a:spLocks noChangeArrowheads="1"/>
          </p:cNvSpPr>
          <p:nvPr/>
        </p:nvSpPr>
        <p:spPr bwMode="auto">
          <a:xfrm>
            <a:off x="228600" y="3048000"/>
            <a:ext cx="2743200" cy="3352800"/>
          </a:xfrm>
          <a:prstGeom prst="rect">
            <a:avLst/>
          </a:prstGeom>
          <a:solidFill>
            <a:srgbClr val="33CCFF"/>
          </a:solidFill>
          <a:ln w="9525" cap="rnd">
            <a:solidFill>
              <a:schemeClr val="tx1"/>
            </a:solidFill>
            <a:prstDash val="sysDot"/>
            <a:miter lim="800000"/>
            <a:headEnd/>
            <a:tailEnd/>
          </a:ln>
        </p:spPr>
        <p:txBody>
          <a:bodyPr wrap="none" anchor="ctr"/>
          <a:lstStyle/>
          <a:p>
            <a:endParaRPr lang="en-GB"/>
          </a:p>
        </p:txBody>
      </p:sp>
      <p:sp>
        <p:nvSpPr>
          <p:cNvPr id="6153" name="Rectangle 10"/>
          <p:cNvSpPr>
            <a:spLocks noChangeArrowheads="1"/>
          </p:cNvSpPr>
          <p:nvPr/>
        </p:nvSpPr>
        <p:spPr bwMode="auto">
          <a:xfrm>
            <a:off x="228600" y="2743200"/>
            <a:ext cx="2743200" cy="25146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6154" name="Rectangle 11"/>
          <p:cNvSpPr>
            <a:spLocks noChangeArrowheads="1"/>
          </p:cNvSpPr>
          <p:nvPr/>
        </p:nvSpPr>
        <p:spPr bwMode="auto">
          <a:xfrm>
            <a:off x="2209800" y="5257800"/>
            <a:ext cx="762000" cy="1143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6155" name="Rectangle 12"/>
          <p:cNvSpPr>
            <a:spLocks noChangeArrowheads="1"/>
          </p:cNvSpPr>
          <p:nvPr/>
        </p:nvSpPr>
        <p:spPr bwMode="auto">
          <a:xfrm>
            <a:off x="990600" y="3733800"/>
            <a:ext cx="1066800" cy="609600"/>
          </a:xfrm>
          <a:prstGeom prst="rect">
            <a:avLst/>
          </a:prstGeom>
          <a:solidFill>
            <a:schemeClr val="hlink"/>
          </a:solidFill>
          <a:ln w="9525">
            <a:solidFill>
              <a:schemeClr val="tx1"/>
            </a:solidFill>
            <a:miter lim="800000"/>
            <a:headEnd/>
            <a:tailEnd/>
          </a:ln>
        </p:spPr>
        <p:txBody>
          <a:bodyPr wrap="none" anchor="ctr"/>
          <a:lstStyle/>
          <a:p>
            <a:endParaRPr lang="en-GB"/>
          </a:p>
        </p:txBody>
      </p:sp>
      <p:sp>
        <p:nvSpPr>
          <p:cNvPr id="6156" name="Oval 13"/>
          <p:cNvSpPr>
            <a:spLocks noChangeArrowheads="1"/>
          </p:cNvSpPr>
          <p:nvPr/>
        </p:nvSpPr>
        <p:spPr bwMode="auto">
          <a:xfrm>
            <a:off x="1447800" y="3962400"/>
            <a:ext cx="76200" cy="762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6157" name="Rectangle 14"/>
          <p:cNvSpPr>
            <a:spLocks noChangeArrowheads="1"/>
          </p:cNvSpPr>
          <p:nvPr/>
        </p:nvSpPr>
        <p:spPr bwMode="auto">
          <a:xfrm>
            <a:off x="2514600" y="5486400"/>
            <a:ext cx="152400" cy="685800"/>
          </a:xfrm>
          <a:prstGeom prst="rect">
            <a:avLst/>
          </a:prstGeom>
          <a:solidFill>
            <a:srgbClr val="FF00FF"/>
          </a:solidFill>
          <a:ln w="9525">
            <a:solidFill>
              <a:schemeClr val="tx1"/>
            </a:solidFill>
            <a:miter lim="800000"/>
            <a:headEnd/>
            <a:tailEnd/>
          </a:ln>
        </p:spPr>
        <p:txBody>
          <a:bodyPr wrap="none" anchor="ctr"/>
          <a:lstStyle/>
          <a:p>
            <a:endParaRPr lang="en-GB"/>
          </a:p>
        </p:txBody>
      </p:sp>
      <p:sp>
        <p:nvSpPr>
          <p:cNvPr id="6158" name="Text Box 15"/>
          <p:cNvSpPr txBox="1">
            <a:spLocks noChangeArrowheads="1"/>
          </p:cNvSpPr>
          <p:nvPr/>
        </p:nvSpPr>
        <p:spPr bwMode="auto">
          <a:xfrm>
            <a:off x="304800" y="3048000"/>
            <a:ext cx="2590800" cy="366713"/>
          </a:xfrm>
          <a:prstGeom prst="rect">
            <a:avLst/>
          </a:prstGeom>
          <a:noFill/>
          <a:ln w="9525">
            <a:noFill/>
            <a:miter lim="800000"/>
            <a:headEnd/>
            <a:tailEnd/>
          </a:ln>
        </p:spPr>
        <p:txBody>
          <a:bodyPr>
            <a:spAutoFit/>
          </a:bodyPr>
          <a:lstStyle/>
          <a:p>
            <a:pPr>
              <a:spcBef>
                <a:spcPct val="50000"/>
              </a:spcBef>
            </a:pPr>
            <a:r>
              <a:rPr lang="en-US" sz="1800" b="1"/>
              <a:t>2/3</a:t>
            </a:r>
            <a:r>
              <a:rPr lang="en-US" sz="1800"/>
              <a:t> Intracellular    </a:t>
            </a:r>
          </a:p>
        </p:txBody>
      </p:sp>
      <p:sp>
        <p:nvSpPr>
          <p:cNvPr id="6159" name="Text Box 16"/>
          <p:cNvSpPr txBox="1">
            <a:spLocks noChangeArrowheads="1"/>
          </p:cNvSpPr>
          <p:nvPr/>
        </p:nvSpPr>
        <p:spPr bwMode="auto">
          <a:xfrm>
            <a:off x="228600" y="5410200"/>
            <a:ext cx="1828800" cy="366713"/>
          </a:xfrm>
          <a:prstGeom prst="rect">
            <a:avLst/>
          </a:prstGeom>
          <a:noFill/>
          <a:ln w="9525">
            <a:noFill/>
            <a:miter lim="800000"/>
            <a:headEnd/>
            <a:tailEnd/>
          </a:ln>
        </p:spPr>
        <p:txBody>
          <a:bodyPr>
            <a:spAutoFit/>
          </a:bodyPr>
          <a:lstStyle/>
          <a:p>
            <a:pPr>
              <a:spcBef>
                <a:spcPct val="50000"/>
              </a:spcBef>
            </a:pPr>
            <a:r>
              <a:rPr lang="en-US" sz="1800"/>
              <a:t>Interstitial   </a:t>
            </a:r>
          </a:p>
        </p:txBody>
      </p:sp>
      <p:sp>
        <p:nvSpPr>
          <p:cNvPr id="6160" name="Text Box 17"/>
          <p:cNvSpPr txBox="1">
            <a:spLocks noChangeArrowheads="1"/>
          </p:cNvSpPr>
          <p:nvPr/>
        </p:nvSpPr>
        <p:spPr bwMode="auto">
          <a:xfrm>
            <a:off x="2133600" y="6553200"/>
            <a:ext cx="1981200" cy="366713"/>
          </a:xfrm>
          <a:prstGeom prst="rect">
            <a:avLst/>
          </a:prstGeom>
          <a:noFill/>
          <a:ln w="9525">
            <a:noFill/>
            <a:miter lim="800000"/>
            <a:headEnd/>
            <a:tailEnd/>
          </a:ln>
        </p:spPr>
        <p:txBody>
          <a:bodyPr>
            <a:spAutoFit/>
          </a:bodyPr>
          <a:lstStyle/>
          <a:p>
            <a:pPr>
              <a:spcBef>
                <a:spcPct val="50000"/>
              </a:spcBef>
            </a:pPr>
            <a:r>
              <a:rPr lang="en-US" sz="1800" b="1"/>
              <a:t>5%</a:t>
            </a:r>
            <a:r>
              <a:rPr lang="en-US" sz="1800"/>
              <a:t> O</a:t>
            </a:r>
            <a:r>
              <a:rPr lang="en-US" sz="1400"/>
              <a:t>F B.WT</a:t>
            </a:r>
            <a:r>
              <a:rPr lang="en-US" sz="1800"/>
              <a:t> </a:t>
            </a:r>
          </a:p>
        </p:txBody>
      </p:sp>
      <p:sp>
        <p:nvSpPr>
          <p:cNvPr id="6161" name="Text Box 18"/>
          <p:cNvSpPr txBox="1">
            <a:spLocks noChangeArrowheads="1"/>
          </p:cNvSpPr>
          <p:nvPr/>
        </p:nvSpPr>
        <p:spPr bwMode="auto">
          <a:xfrm>
            <a:off x="0" y="6553200"/>
            <a:ext cx="2057400" cy="366713"/>
          </a:xfrm>
          <a:prstGeom prst="rect">
            <a:avLst/>
          </a:prstGeom>
          <a:noFill/>
          <a:ln w="9525">
            <a:noFill/>
            <a:miter lim="800000"/>
            <a:headEnd/>
            <a:tailEnd/>
          </a:ln>
        </p:spPr>
        <p:txBody>
          <a:bodyPr>
            <a:spAutoFit/>
          </a:bodyPr>
          <a:lstStyle/>
          <a:p>
            <a:pPr>
              <a:spcBef>
                <a:spcPct val="50000"/>
              </a:spcBef>
            </a:pPr>
            <a:r>
              <a:rPr lang="en-US" sz="1800" b="1"/>
              <a:t>15%</a:t>
            </a:r>
            <a:r>
              <a:rPr lang="en-US" sz="1800"/>
              <a:t>      </a:t>
            </a:r>
          </a:p>
        </p:txBody>
      </p:sp>
      <p:sp>
        <p:nvSpPr>
          <p:cNvPr id="6162" name="Text Box 19"/>
          <p:cNvSpPr txBox="1">
            <a:spLocks noChangeArrowheads="1"/>
          </p:cNvSpPr>
          <p:nvPr/>
        </p:nvSpPr>
        <p:spPr bwMode="auto">
          <a:xfrm>
            <a:off x="609600" y="2438400"/>
            <a:ext cx="1981200" cy="641350"/>
          </a:xfrm>
          <a:prstGeom prst="rect">
            <a:avLst/>
          </a:prstGeom>
          <a:noFill/>
          <a:ln w="9525">
            <a:noFill/>
            <a:miter lim="800000"/>
            <a:headEnd/>
            <a:tailEnd/>
          </a:ln>
        </p:spPr>
        <p:txBody>
          <a:bodyPr>
            <a:spAutoFit/>
          </a:bodyPr>
          <a:lstStyle/>
          <a:p>
            <a:pPr>
              <a:spcBef>
                <a:spcPct val="50000"/>
              </a:spcBef>
            </a:pPr>
            <a:r>
              <a:rPr lang="en-US" sz="1800" b="1"/>
              <a:t>40%</a:t>
            </a:r>
            <a:r>
              <a:rPr lang="en-US" sz="1800"/>
              <a:t>  OF B.WT     </a:t>
            </a:r>
          </a:p>
        </p:txBody>
      </p:sp>
      <p:sp>
        <p:nvSpPr>
          <p:cNvPr id="6163" name="Line 20"/>
          <p:cNvSpPr>
            <a:spLocks noChangeShapeType="1"/>
          </p:cNvSpPr>
          <p:nvPr/>
        </p:nvSpPr>
        <p:spPr bwMode="auto">
          <a:xfrm>
            <a:off x="914400" y="6477000"/>
            <a:ext cx="0" cy="76200"/>
          </a:xfrm>
          <a:prstGeom prst="line">
            <a:avLst/>
          </a:prstGeom>
          <a:noFill/>
          <a:ln w="9525">
            <a:solidFill>
              <a:schemeClr val="tx1"/>
            </a:solidFill>
            <a:round/>
            <a:headEnd/>
            <a:tailEnd type="triangle" w="med" len="med"/>
          </a:ln>
        </p:spPr>
        <p:txBody>
          <a:bodyPr/>
          <a:lstStyle/>
          <a:p>
            <a:endParaRPr lang="ar-JO"/>
          </a:p>
        </p:txBody>
      </p:sp>
      <p:sp>
        <p:nvSpPr>
          <p:cNvPr id="6164" name="Line 21"/>
          <p:cNvSpPr>
            <a:spLocks noChangeShapeType="1"/>
          </p:cNvSpPr>
          <p:nvPr/>
        </p:nvSpPr>
        <p:spPr bwMode="auto">
          <a:xfrm>
            <a:off x="1600200" y="6477000"/>
            <a:ext cx="0" cy="76200"/>
          </a:xfrm>
          <a:prstGeom prst="line">
            <a:avLst/>
          </a:prstGeom>
          <a:noFill/>
          <a:ln w="9525">
            <a:solidFill>
              <a:schemeClr val="tx1"/>
            </a:solidFill>
            <a:round/>
            <a:headEnd/>
            <a:tailEnd type="triangle" w="med" len="med"/>
          </a:ln>
        </p:spPr>
        <p:txBody>
          <a:bodyPr/>
          <a:lstStyle/>
          <a:p>
            <a:endParaRPr lang="ar-JO"/>
          </a:p>
        </p:txBody>
      </p:sp>
      <p:sp>
        <p:nvSpPr>
          <p:cNvPr id="6165" name="Text Box 22"/>
          <p:cNvSpPr txBox="1">
            <a:spLocks noChangeArrowheads="1"/>
          </p:cNvSpPr>
          <p:nvPr/>
        </p:nvSpPr>
        <p:spPr bwMode="auto">
          <a:xfrm>
            <a:off x="2209800" y="5257800"/>
            <a:ext cx="7620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I.V  </a:t>
            </a:r>
          </a:p>
        </p:txBody>
      </p:sp>
      <p:sp>
        <p:nvSpPr>
          <p:cNvPr id="6166" name="Text Box 23"/>
          <p:cNvSpPr txBox="1">
            <a:spLocks noChangeArrowheads="1"/>
          </p:cNvSpPr>
          <p:nvPr/>
        </p:nvSpPr>
        <p:spPr bwMode="auto">
          <a:xfrm>
            <a:off x="533400" y="4419600"/>
            <a:ext cx="2057400" cy="366713"/>
          </a:xfrm>
          <a:prstGeom prst="rect">
            <a:avLst/>
          </a:prstGeom>
          <a:noFill/>
          <a:ln w="9525">
            <a:noFill/>
            <a:miter lim="800000"/>
            <a:headEnd/>
            <a:tailEnd/>
          </a:ln>
        </p:spPr>
        <p:txBody>
          <a:bodyPr>
            <a:spAutoFit/>
          </a:bodyPr>
          <a:lstStyle/>
          <a:p>
            <a:pPr>
              <a:spcBef>
                <a:spcPct val="50000"/>
              </a:spcBef>
            </a:pPr>
            <a:r>
              <a:rPr lang="en-US" sz="1800" b="1">
                <a:latin typeface="Times New Roman" pitchFamily="18" charset="0"/>
              </a:rPr>
              <a:t>K,ORG.PH,SULF</a:t>
            </a:r>
            <a:r>
              <a:rPr lang="en-US" sz="1800">
                <a:latin typeface="Times New Roman" pitchFamily="18" charset="0"/>
              </a:rPr>
              <a:t> </a:t>
            </a:r>
          </a:p>
        </p:txBody>
      </p:sp>
      <p:sp>
        <p:nvSpPr>
          <p:cNvPr id="6167" name="Text Box 26"/>
          <p:cNvSpPr txBox="1">
            <a:spLocks noChangeArrowheads="1"/>
          </p:cNvSpPr>
          <p:nvPr/>
        </p:nvSpPr>
        <p:spPr bwMode="auto">
          <a:xfrm>
            <a:off x="228600" y="6019800"/>
            <a:ext cx="2743200" cy="366713"/>
          </a:xfrm>
          <a:prstGeom prst="rect">
            <a:avLst/>
          </a:prstGeom>
          <a:noFill/>
          <a:ln w="9525">
            <a:noFill/>
            <a:miter lim="800000"/>
            <a:headEnd/>
            <a:tailEnd/>
          </a:ln>
        </p:spPr>
        <p:txBody>
          <a:bodyPr>
            <a:spAutoFit/>
          </a:bodyPr>
          <a:lstStyle/>
          <a:p>
            <a:pPr>
              <a:spcBef>
                <a:spcPct val="50000"/>
              </a:spcBef>
            </a:pPr>
            <a:r>
              <a:rPr lang="en-US" sz="1800" b="1">
                <a:latin typeface="Times New Roman" pitchFamily="18" charset="0"/>
              </a:rPr>
              <a:t>Na,Cl,Bicarbonate</a:t>
            </a:r>
            <a:r>
              <a:rPr lang="en-US" sz="1800">
                <a:latin typeface="Times New Roman" pitchFamily="18" charset="0"/>
              </a:rPr>
              <a:t>       </a:t>
            </a:r>
          </a:p>
        </p:txBody>
      </p:sp>
      <p:sp>
        <p:nvSpPr>
          <p:cNvPr id="6168" name="Oval 30"/>
          <p:cNvSpPr>
            <a:spLocks noChangeArrowheads="1"/>
          </p:cNvSpPr>
          <p:nvPr/>
        </p:nvSpPr>
        <p:spPr bwMode="auto">
          <a:xfrm>
            <a:off x="6248400" y="2971800"/>
            <a:ext cx="152400" cy="1524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6169" name="Oval 35"/>
          <p:cNvSpPr>
            <a:spLocks noChangeArrowheads="1"/>
          </p:cNvSpPr>
          <p:nvPr/>
        </p:nvSpPr>
        <p:spPr bwMode="auto">
          <a:xfrm>
            <a:off x="5715000" y="2971800"/>
            <a:ext cx="152400" cy="1524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6170" name="Line 36"/>
          <p:cNvSpPr>
            <a:spLocks noChangeShapeType="1"/>
          </p:cNvSpPr>
          <p:nvPr/>
        </p:nvSpPr>
        <p:spPr bwMode="auto">
          <a:xfrm>
            <a:off x="2514600" y="6400800"/>
            <a:ext cx="0" cy="0"/>
          </a:xfrm>
          <a:prstGeom prst="line">
            <a:avLst/>
          </a:prstGeom>
          <a:noFill/>
          <a:ln w="9525">
            <a:solidFill>
              <a:schemeClr val="tx1"/>
            </a:solidFill>
            <a:round/>
            <a:headEnd/>
            <a:tailEnd type="triangle" w="med" len="med"/>
          </a:ln>
        </p:spPr>
        <p:txBody>
          <a:bodyPr/>
          <a:lstStyle/>
          <a:p>
            <a:endParaRPr lang="ar-JO"/>
          </a:p>
        </p:txBody>
      </p:sp>
      <p:sp>
        <p:nvSpPr>
          <p:cNvPr id="6171" name="Line 39"/>
          <p:cNvSpPr>
            <a:spLocks noChangeShapeType="1"/>
          </p:cNvSpPr>
          <p:nvPr/>
        </p:nvSpPr>
        <p:spPr bwMode="auto">
          <a:xfrm>
            <a:off x="2590800" y="6477000"/>
            <a:ext cx="0" cy="76200"/>
          </a:xfrm>
          <a:prstGeom prst="line">
            <a:avLst/>
          </a:prstGeom>
          <a:noFill/>
          <a:ln w="9525">
            <a:solidFill>
              <a:schemeClr val="tx1"/>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         HYPOKALAEMIA     </a:t>
            </a:r>
          </a:p>
        </p:txBody>
      </p:sp>
      <p:sp>
        <p:nvSpPr>
          <p:cNvPr id="43011" name="Rectangle 3"/>
          <p:cNvSpPr>
            <a:spLocks noGrp="1" noChangeArrowheads="1"/>
          </p:cNvSpPr>
          <p:nvPr>
            <p:ph type="body" sz="half" idx="1"/>
          </p:nvPr>
        </p:nvSpPr>
        <p:spPr/>
        <p:txBody>
          <a:bodyPr/>
          <a:lstStyle/>
          <a:p>
            <a:pPr algn="l" rtl="0" eaLnBrk="1" hangingPunct="1"/>
            <a:r>
              <a:rPr lang="en-US" sz="2500" b="1" smtClean="0"/>
              <a:t>IS THE COMMONEST</a:t>
            </a:r>
          </a:p>
          <a:p>
            <a:pPr algn="l" rtl="0" eaLnBrk="1" hangingPunct="1">
              <a:buFont typeface="Wingdings" pitchFamily="2" charset="2"/>
              <a:buNone/>
            </a:pPr>
            <a:r>
              <a:rPr lang="en-US" sz="2500" b="1" smtClean="0"/>
              <a:t>   INTHE </a:t>
            </a:r>
          </a:p>
          <a:p>
            <a:pPr algn="l" rtl="0" eaLnBrk="1" hangingPunct="1">
              <a:buFont typeface="Wingdings" pitchFamily="2" charset="2"/>
              <a:buNone/>
            </a:pPr>
            <a:r>
              <a:rPr lang="en-US" sz="2500" b="1" smtClean="0"/>
              <a:t>   SURGICAL</a:t>
            </a:r>
          </a:p>
          <a:p>
            <a:pPr algn="l" rtl="0" eaLnBrk="1" hangingPunct="1">
              <a:buFont typeface="Wingdings" pitchFamily="2" charset="2"/>
              <a:buNone/>
            </a:pPr>
            <a:r>
              <a:rPr lang="en-US" sz="2500" b="1" smtClean="0"/>
              <a:t>   WARD</a:t>
            </a:r>
          </a:p>
          <a:p>
            <a:pPr algn="l" rtl="0" eaLnBrk="1" hangingPunct="1">
              <a:buFont typeface="Wingdings" pitchFamily="2" charset="2"/>
              <a:buNone/>
            </a:pPr>
            <a:endParaRPr lang="en-US" sz="2500" b="1" smtClean="0"/>
          </a:p>
          <a:p>
            <a:pPr algn="l" rtl="0" eaLnBrk="1" hangingPunct="1">
              <a:buFont typeface="Wingdings" pitchFamily="2" charset="2"/>
              <a:buNone/>
            </a:pPr>
            <a:r>
              <a:rPr lang="en-US" sz="2500" b="1" smtClean="0"/>
              <a:t>PARALYTIC ILEUS</a:t>
            </a:r>
          </a:p>
        </p:txBody>
      </p:sp>
      <p:pic>
        <p:nvPicPr>
          <p:cNvPr id="43012" name="Picture 5" descr="th_Paralytic%2520ileus">
            <a:hlinkClick r:id="rId2"/>
          </p:cNvPr>
          <p:cNvPicPr>
            <a:picLocks noChangeAspect="1" noChangeArrowheads="1"/>
          </p:cNvPicPr>
          <p:nvPr>
            <p:ph sz="half" idx="2"/>
          </p:nvPr>
        </p:nvPicPr>
        <p:blipFill>
          <a:blip r:embed="rId3"/>
          <a:srcRect/>
          <a:stretch>
            <a:fillRect/>
          </a:stretch>
        </p:blipFill>
        <p:spPr>
          <a:xfrm>
            <a:off x="4648200" y="1524000"/>
            <a:ext cx="4038600" cy="5029200"/>
          </a:xfr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200">
                <a:solidFill>
                  <a:schemeClr val="tx2"/>
                </a:solidFill>
                <a:latin typeface="Arial" pitchFamily="34" charset="0"/>
              </a:rPr>
              <a:t>              HYPOKALAEMIA          </a:t>
            </a:r>
            <a:br>
              <a:rPr lang="en-US" sz="3200">
                <a:solidFill>
                  <a:schemeClr val="tx2"/>
                </a:solidFill>
                <a:latin typeface="Arial" pitchFamily="34" charset="0"/>
              </a:rPr>
            </a:br>
            <a:r>
              <a:rPr lang="en-US" sz="3200">
                <a:solidFill>
                  <a:schemeClr val="tx2"/>
                </a:solidFill>
                <a:latin typeface="Arial" pitchFamily="34" charset="0"/>
              </a:rPr>
              <a:t>      LOW SERUM POTASSIUM </a:t>
            </a:r>
          </a:p>
        </p:txBody>
      </p:sp>
      <p:sp>
        <p:nvSpPr>
          <p:cNvPr id="187397" name="Rectangle 5"/>
          <p:cNvSpPr>
            <a:spLocks noChangeArrowheads="1"/>
          </p:cNvSpPr>
          <p:nvPr/>
        </p:nvSpPr>
        <p:spPr bwMode="auto">
          <a:xfrm>
            <a:off x="304800" y="2209800"/>
            <a:ext cx="8610600" cy="4419600"/>
          </a:xfrm>
          <a:prstGeom prst="rect">
            <a:avLst/>
          </a:prstGeom>
          <a:solidFill>
            <a:srgbClr val="CEB3AE"/>
          </a:solidFill>
          <a:ln w="9525">
            <a:noFill/>
            <a:miter lim="800000"/>
            <a:headEnd/>
            <a:tailEnd/>
          </a:ln>
          <a:effectLst/>
        </p:spPr>
        <p:txBody>
          <a:bodyPr/>
          <a:lstStyle/>
          <a:p>
            <a:pPr marL="342900" indent="-342900" algn="l" rtl="0">
              <a:lnSpc>
                <a:spcPct val="90000"/>
              </a:lnSpc>
              <a:spcBef>
                <a:spcPct val="20000"/>
              </a:spcBef>
              <a:buClr>
                <a:schemeClr val="tx2"/>
              </a:buClr>
              <a:buSzPct val="70000"/>
              <a:buFont typeface="Wingdings" pitchFamily="2" charset="2"/>
              <a:buChar char="¡"/>
              <a:defRPr/>
            </a:pPr>
            <a:r>
              <a:rPr lang="en-US" b="1">
                <a:solidFill>
                  <a:schemeClr val="accent1"/>
                </a:solidFill>
                <a:effectLst>
                  <a:outerShdw blurRad="38100" dist="38100" dir="2700000" algn="tl">
                    <a:srgbClr val="000000"/>
                  </a:outerShdw>
                </a:effectLst>
                <a:cs typeface="Arial" charset="0"/>
              </a:rPr>
              <a:t>1-GIT</a:t>
            </a:r>
            <a:r>
              <a:rPr lang="en-US" sz="2000" b="1">
                <a:solidFill>
                  <a:schemeClr val="accent1"/>
                </a:solidFill>
                <a:effectLst>
                  <a:outerShdw blurRad="38100" dist="38100" dir="2700000" algn="tl">
                    <a:srgbClr val="000000"/>
                  </a:outerShdw>
                </a:effectLst>
                <a:cs typeface="Arial" charset="0"/>
              </a:rPr>
              <a:t>.         </a:t>
            </a:r>
            <a:r>
              <a:rPr lang="en-US" sz="2000" b="1">
                <a:solidFill>
                  <a:srgbClr val="996633"/>
                </a:solidFill>
                <a:effectLst>
                  <a:outerShdw blurRad="38100" dist="38100" dir="2700000" algn="tl">
                    <a:srgbClr val="000000"/>
                  </a:outerShdw>
                </a:effectLst>
                <a:cs typeface="Arial" charset="0"/>
              </a:rPr>
              <a:t>A-</a:t>
            </a:r>
            <a:r>
              <a:rPr lang="en-US" sz="2000" b="1">
                <a:solidFill>
                  <a:schemeClr val="accent1"/>
                </a:solidFill>
                <a:effectLst>
                  <a:outerShdw blurRad="38100" dist="38100" dir="2700000" algn="tl">
                    <a:srgbClr val="000000"/>
                  </a:outerShdw>
                </a:effectLst>
                <a:cs typeface="Arial" charset="0"/>
              </a:rPr>
              <a:t>[</a:t>
            </a:r>
            <a:r>
              <a:rPr lang="en-US" sz="2000" b="1">
                <a:solidFill>
                  <a:srgbClr val="CC3300"/>
                </a:solidFill>
                <a:effectLst>
                  <a:outerShdw blurRad="38100" dist="38100" dir="2700000" algn="tl">
                    <a:srgbClr val="000000"/>
                  </a:outerShdw>
                </a:effectLst>
                <a:cs typeface="Arial" charset="0"/>
              </a:rPr>
              <a:t>LOW</a:t>
            </a:r>
            <a:r>
              <a:rPr lang="en-US" sz="2000" b="1">
                <a:solidFill>
                  <a:schemeClr val="accent1"/>
                </a:solidFill>
                <a:effectLst>
                  <a:outerShdw blurRad="38100" dist="38100" dir="2700000" algn="tl">
                    <a:srgbClr val="000000"/>
                  </a:outerShdw>
                </a:effectLst>
                <a:cs typeface="Arial" charset="0"/>
              </a:rPr>
              <a:t> </a:t>
            </a:r>
            <a:r>
              <a:rPr lang="en-US" sz="2000" b="1">
                <a:solidFill>
                  <a:srgbClr val="CC3300"/>
                </a:solidFill>
                <a:effectLst>
                  <a:outerShdw blurRad="38100" dist="38100" dir="2700000" algn="tl">
                    <a:srgbClr val="000000"/>
                  </a:outerShdw>
                </a:effectLst>
                <a:cs typeface="Arial" charset="0"/>
              </a:rPr>
              <a:t>INTAKE</a:t>
            </a:r>
            <a:r>
              <a:rPr lang="en-US" sz="2000" b="1">
                <a:solidFill>
                  <a:srgbClr val="0099CC"/>
                </a:solidFill>
                <a:effectLst>
                  <a:outerShdw blurRad="38100" dist="38100" dir="2700000" algn="tl">
                    <a:srgbClr val="000000"/>
                  </a:outerShdw>
                </a:effectLst>
                <a:cs typeface="Arial" charset="0"/>
              </a:rPr>
              <a:t>] </a:t>
            </a:r>
            <a:r>
              <a:rPr lang="en-US" sz="2000" b="1">
                <a:solidFill>
                  <a:srgbClr val="CC3300"/>
                </a:solidFill>
                <a:effectLst>
                  <a:outerShdw blurRad="38100" dist="38100" dir="2700000" algn="tl">
                    <a:srgbClr val="000000"/>
                  </a:outerShdw>
                </a:effectLst>
                <a:cs typeface="Arial" charset="0"/>
              </a:rPr>
              <a:t>    </a:t>
            </a:r>
            <a:r>
              <a:rPr lang="en-US" sz="2000" b="1">
                <a:effectLst>
                  <a:outerShdw blurRad="38100" dist="38100" dir="2700000" algn="tl">
                    <a:srgbClr val="FFFFFF"/>
                  </a:outerShdw>
                </a:effectLst>
                <a:cs typeface="Arial" charset="0"/>
              </a:rPr>
              <a:t>OR </a:t>
            </a:r>
          </a:p>
          <a:p>
            <a:pPr marL="342900" indent="-342900" algn="l" rtl="0">
              <a:lnSpc>
                <a:spcPct val="90000"/>
              </a:lnSpc>
              <a:spcBef>
                <a:spcPct val="20000"/>
              </a:spcBef>
              <a:buClr>
                <a:schemeClr val="tx2"/>
              </a:buClr>
              <a:buSzPct val="70000"/>
              <a:buFont typeface="Wingdings" pitchFamily="2" charset="2"/>
              <a:buNone/>
              <a:defRPr/>
            </a:pPr>
            <a:r>
              <a:rPr lang="en-US" sz="2000" b="1">
                <a:solidFill>
                  <a:srgbClr val="CC3300"/>
                </a:solidFill>
                <a:effectLst>
                  <a:outerShdw blurRad="38100" dist="38100" dir="2700000" algn="tl">
                    <a:srgbClr val="000000"/>
                  </a:outerShdw>
                </a:effectLst>
                <a:cs typeface="Arial" charset="0"/>
              </a:rPr>
              <a:t>    </a:t>
            </a:r>
            <a:r>
              <a:rPr lang="en-US" sz="2000" b="1">
                <a:solidFill>
                  <a:srgbClr val="996633"/>
                </a:solidFill>
                <a:effectLst>
                  <a:outerShdw blurRad="38100" dist="38100" dir="2700000" algn="tl">
                    <a:srgbClr val="000000"/>
                  </a:outerShdw>
                </a:effectLst>
                <a:cs typeface="Arial" charset="0"/>
              </a:rPr>
              <a:t>B-</a:t>
            </a:r>
            <a:r>
              <a:rPr lang="en-US" sz="2000" b="1">
                <a:solidFill>
                  <a:srgbClr val="CC3300"/>
                </a:solidFill>
                <a:effectLst>
                  <a:outerShdw blurRad="38100" dist="38100" dir="2700000" algn="tl">
                    <a:srgbClr val="000000"/>
                  </a:outerShdw>
                </a:effectLst>
                <a:cs typeface="Arial" charset="0"/>
              </a:rPr>
              <a:t>[HIGH LOSS; VOMIT. N/GTUBE, DIARRHOEA]</a:t>
            </a:r>
          </a:p>
          <a:p>
            <a:pPr marL="342900" indent="-342900" algn="l" rtl="0">
              <a:lnSpc>
                <a:spcPct val="90000"/>
              </a:lnSpc>
              <a:spcBef>
                <a:spcPct val="20000"/>
              </a:spcBef>
              <a:buClr>
                <a:schemeClr val="tx2"/>
              </a:buClr>
              <a:buSzPct val="70000"/>
              <a:buFont typeface="Wingdings" pitchFamily="2" charset="2"/>
              <a:buChar char="¡"/>
              <a:defRPr/>
            </a:pPr>
            <a:r>
              <a:rPr lang="en-US" b="1">
                <a:solidFill>
                  <a:schemeClr val="accent1"/>
                </a:solidFill>
                <a:effectLst>
                  <a:outerShdw blurRad="38100" dist="38100" dir="2700000" algn="tl">
                    <a:srgbClr val="000000"/>
                  </a:outerShdw>
                </a:effectLst>
                <a:cs typeface="Arial" charset="0"/>
              </a:rPr>
              <a:t>2-RENAL</a:t>
            </a:r>
            <a:r>
              <a:rPr lang="en-US" b="1">
                <a:effectLst>
                  <a:outerShdw blurRad="38100" dist="38100" dir="2700000" algn="tl">
                    <a:srgbClr val="FFFFFF"/>
                  </a:outerShdw>
                </a:effectLst>
                <a:cs typeface="Arial" charset="0"/>
              </a:rPr>
              <a:t> </a:t>
            </a:r>
            <a:r>
              <a:rPr lang="en-US" sz="2000" b="1">
                <a:effectLst>
                  <a:outerShdw blurRad="38100" dist="38100" dir="2700000" algn="tl">
                    <a:srgbClr val="FFFFFF"/>
                  </a:outerShdw>
                </a:effectLst>
                <a:cs typeface="Arial" charset="0"/>
              </a:rPr>
              <a:t>LOSS BY </a:t>
            </a:r>
            <a:r>
              <a:rPr lang="en-US" sz="2000" b="1">
                <a:solidFill>
                  <a:srgbClr val="996633"/>
                </a:solidFill>
                <a:effectLst>
                  <a:outerShdw blurRad="38100" dist="38100" dir="2700000" algn="tl">
                    <a:srgbClr val="000000"/>
                  </a:outerShdw>
                </a:effectLst>
                <a:cs typeface="Arial" charset="0"/>
              </a:rPr>
              <a:t>A-</a:t>
            </a:r>
            <a:r>
              <a:rPr lang="en-US" sz="2000" b="1">
                <a:solidFill>
                  <a:schemeClr val="accent1"/>
                </a:solidFill>
                <a:effectLst>
                  <a:outerShdw blurRad="38100" dist="38100" dir="2700000" algn="tl">
                    <a:srgbClr val="000000"/>
                  </a:outerShdw>
                </a:effectLst>
                <a:cs typeface="Arial" charset="0"/>
              </a:rPr>
              <a:t>DIURETICS </a:t>
            </a:r>
            <a:r>
              <a:rPr lang="en-US" sz="2000" b="1">
                <a:effectLst>
                  <a:outerShdw blurRad="38100" dist="38100" dir="2700000" algn="tl">
                    <a:srgbClr val="FFFFFF"/>
                  </a:outerShdw>
                </a:effectLst>
                <a:cs typeface="Arial" charset="0"/>
              </a:rPr>
              <a:t>OR</a:t>
            </a:r>
            <a:endParaRPr lang="en-US" sz="2000" b="1">
              <a:solidFill>
                <a:schemeClr val="accent1"/>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b="1">
                <a:solidFill>
                  <a:srgbClr val="996633"/>
                </a:solidFill>
                <a:effectLst>
                  <a:outerShdw blurRad="38100" dist="38100" dir="2700000" algn="tl">
                    <a:srgbClr val="000000"/>
                  </a:outerShdw>
                </a:effectLst>
                <a:cs typeface="Arial" charset="0"/>
              </a:rPr>
              <a:t>              B-</a:t>
            </a:r>
            <a:r>
              <a:rPr lang="en-US" sz="2000" b="1">
                <a:effectLst>
                  <a:outerShdw blurRad="38100" dist="38100" dir="2700000" algn="tl">
                    <a:srgbClr val="FFFFFF"/>
                  </a:outerShdw>
                </a:effectLst>
                <a:cs typeface="Arial" charset="0"/>
              </a:rPr>
              <a:t>INCREASED </a:t>
            </a:r>
            <a:r>
              <a:rPr lang="en-US" sz="2000" b="1">
                <a:solidFill>
                  <a:schemeClr val="accent1"/>
                </a:solidFill>
                <a:effectLst>
                  <a:outerShdw blurRad="38100" dist="38100" dir="2700000" algn="tl">
                    <a:srgbClr val="000000"/>
                  </a:outerShdw>
                </a:effectLst>
                <a:cs typeface="Arial" charset="0"/>
              </a:rPr>
              <a:t>ALDOSTERONE</a:t>
            </a:r>
            <a:r>
              <a:rPr lang="en-US" sz="2000" b="1">
                <a:effectLst>
                  <a:outerShdw blurRad="38100" dist="38100" dir="2700000" algn="tl">
                    <a:srgbClr val="FFFFFF"/>
                  </a:outerShdw>
                </a:effectLst>
                <a:cs typeface="Arial" charset="0"/>
              </a:rPr>
              <a:t> ACTIVITY.</a:t>
            </a:r>
          </a:p>
          <a:p>
            <a:pPr marL="342900" indent="-342900" algn="l" rtl="0">
              <a:lnSpc>
                <a:spcPct val="90000"/>
              </a:lnSpc>
              <a:spcBef>
                <a:spcPct val="20000"/>
              </a:spcBef>
              <a:buClr>
                <a:schemeClr val="tx2"/>
              </a:buClr>
              <a:buSzPct val="70000"/>
              <a:buFont typeface="Wingdings" pitchFamily="2" charset="2"/>
              <a:buNone/>
              <a:defRPr/>
            </a:pPr>
            <a:endParaRPr lang="en-US" sz="2000" b="1">
              <a:solidFill>
                <a:srgbClr val="990033"/>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Char char="¡"/>
              <a:defRPr/>
            </a:pPr>
            <a:r>
              <a:rPr lang="en-US" b="1">
                <a:solidFill>
                  <a:schemeClr val="accent1"/>
                </a:solidFill>
                <a:effectLst>
                  <a:outerShdw blurRad="38100" dist="38100" dir="2700000" algn="tl">
                    <a:srgbClr val="000000"/>
                  </a:outerShdw>
                </a:effectLst>
                <a:cs typeface="Arial" charset="0"/>
              </a:rPr>
              <a:t>3-ALKALOSIS</a:t>
            </a:r>
            <a:r>
              <a:rPr lang="en-US" sz="2000" b="1">
                <a:effectLst>
                  <a:outerShdw blurRad="38100" dist="38100" dir="2700000" algn="tl">
                    <a:srgbClr val="FFFFFF"/>
                  </a:outerShdw>
                </a:effectLst>
                <a:cs typeface="Arial" charset="0"/>
              </a:rPr>
              <a:t>;</a:t>
            </a:r>
            <a:r>
              <a:rPr lang="en-US" sz="2000" b="1">
                <a:solidFill>
                  <a:schemeClr val="tx2"/>
                </a:solidFill>
                <a:effectLst>
                  <a:outerShdw blurRad="38100" dist="38100" dir="2700000" algn="tl">
                    <a:srgbClr val="000000"/>
                  </a:outerShdw>
                </a:effectLst>
                <a:cs typeface="Arial" charset="0"/>
              </a:rPr>
              <a:t>WHERE </a:t>
            </a:r>
            <a:r>
              <a:rPr lang="en-US" sz="2000" b="1">
                <a:effectLst>
                  <a:outerShdw blurRad="38100" dist="38100" dir="2700000" algn="tl">
                    <a:srgbClr val="FFFFFF"/>
                  </a:outerShdw>
                </a:effectLst>
                <a:cs typeface="Arial" charset="0"/>
              </a:rPr>
              <a:t> </a:t>
            </a:r>
            <a:r>
              <a:rPr lang="en-US" sz="2000" b="1">
                <a:solidFill>
                  <a:schemeClr val="tx2"/>
                </a:solidFill>
                <a:effectLst>
                  <a:outerShdw blurRad="38100" dist="38100" dir="2700000" algn="tl">
                    <a:srgbClr val="000000"/>
                  </a:outerShdw>
                </a:effectLst>
                <a:cs typeface="Arial" charset="0"/>
              </a:rPr>
              <a:t>SERUM  POTASSIUM</a:t>
            </a:r>
            <a:r>
              <a:rPr lang="en-US" sz="2000" b="1">
                <a:effectLst>
                  <a:outerShdw blurRad="38100" dist="38100" dir="2700000" algn="tl">
                    <a:srgbClr val="FFFFFF"/>
                  </a:outerShdw>
                </a:effectLst>
                <a:cs typeface="Arial" charset="0"/>
              </a:rPr>
              <a:t>           </a:t>
            </a:r>
            <a:r>
              <a:rPr lang="en-US" sz="2000" b="1">
                <a:solidFill>
                  <a:schemeClr val="tx2"/>
                </a:solidFill>
                <a:effectLst>
                  <a:outerShdw blurRad="38100" dist="38100" dir="2700000" algn="tl">
                    <a:srgbClr val="000000"/>
                  </a:outerShdw>
                </a:effectLst>
                <a:cs typeface="Arial" charset="0"/>
              </a:rPr>
              <a:t>GOES  INTO  THE</a:t>
            </a:r>
            <a:r>
              <a:rPr lang="en-US" sz="2000" b="1">
                <a:effectLst>
                  <a:outerShdw blurRad="38100" dist="38100" dir="2700000" algn="tl">
                    <a:srgbClr val="FFFFFF"/>
                  </a:outerShdw>
                </a:effectLst>
                <a:cs typeface="Arial" charset="0"/>
              </a:rPr>
              <a:t>  </a:t>
            </a:r>
            <a:r>
              <a:rPr lang="en-US" sz="2000" b="1">
                <a:solidFill>
                  <a:schemeClr val="accent1"/>
                </a:solidFill>
                <a:effectLst>
                  <a:outerShdw blurRad="38100" dist="38100" dir="2700000" algn="tl">
                    <a:srgbClr val="000000"/>
                  </a:outerShdw>
                </a:effectLst>
                <a:cs typeface="Arial" charset="0"/>
              </a:rPr>
              <a:t>CELLS </a:t>
            </a:r>
            <a:r>
              <a:rPr lang="en-US" sz="2000" b="1">
                <a:solidFill>
                  <a:schemeClr val="tx2"/>
                </a:solidFill>
                <a:effectLst>
                  <a:outerShdw blurRad="38100" dist="38100" dir="2700000" algn="tl">
                    <a:srgbClr val="000000"/>
                  </a:outerShdw>
                </a:effectLst>
                <a:cs typeface="Arial" charset="0"/>
              </a:rPr>
              <a:t>TO</a:t>
            </a:r>
            <a:r>
              <a:rPr lang="en-US" sz="2000" b="1">
                <a:effectLst>
                  <a:outerShdw blurRad="38100" dist="38100" dir="2700000" algn="tl">
                    <a:srgbClr val="FFFFFF"/>
                  </a:outerShdw>
                </a:effectLst>
                <a:cs typeface="Arial" charset="0"/>
              </a:rPr>
              <a:t> </a:t>
            </a:r>
            <a:r>
              <a:rPr lang="en-US" sz="2000" b="1">
                <a:solidFill>
                  <a:schemeClr val="tx2"/>
                </a:solidFill>
                <a:effectLst>
                  <a:outerShdw blurRad="38100" dist="38100" dir="2700000" algn="tl">
                    <a:srgbClr val="000000"/>
                  </a:outerShdw>
                </a:effectLst>
                <a:cs typeface="Arial" charset="0"/>
              </a:rPr>
              <a:t>REPLACE  THE OUTGOING  H IONS IN AN  ATTEMPT TO</a:t>
            </a:r>
            <a:r>
              <a:rPr lang="en-US" sz="2000" b="1">
                <a:effectLst>
                  <a:outerShdw blurRad="38100" dist="38100" dir="2700000" algn="tl">
                    <a:srgbClr val="FFFFFF"/>
                  </a:outerShdw>
                </a:effectLst>
                <a:cs typeface="Arial" charset="0"/>
              </a:rPr>
              <a:t> 	</a:t>
            </a:r>
            <a:r>
              <a:rPr lang="en-US" sz="2000" b="1">
                <a:solidFill>
                  <a:schemeClr val="tx2"/>
                </a:solidFill>
                <a:effectLst>
                  <a:outerShdw blurRad="38100" dist="38100" dir="2700000" algn="tl">
                    <a:srgbClr val="000000"/>
                  </a:outerShdw>
                </a:effectLst>
                <a:cs typeface="Arial" charset="0"/>
              </a:rPr>
              <a:t>CORRECT  THE  ALKALOSIS.e.g .;</a:t>
            </a:r>
            <a:r>
              <a:rPr lang="en-US" sz="2000" b="1">
                <a:effectLst>
                  <a:outerShdw blurRad="38100" dist="38100" dir="2700000" algn="tl">
                    <a:srgbClr val="FFFFFF"/>
                  </a:outerShdw>
                </a:effectLst>
                <a:cs typeface="Arial" charset="0"/>
              </a:rPr>
              <a:t> </a:t>
            </a:r>
            <a:r>
              <a:rPr lang="en-US" sz="2000" b="1">
                <a:solidFill>
                  <a:srgbClr val="FF0000"/>
                </a:solidFill>
                <a:effectLst>
                  <a:outerShdw blurRad="38100" dist="38100" dir="2700000" algn="tl">
                    <a:srgbClr val="000000"/>
                  </a:outerShdw>
                </a:effectLst>
                <a:cs typeface="Arial" charset="0"/>
              </a:rPr>
              <a:t>stomach outlet obstruction</a:t>
            </a:r>
          </a:p>
          <a:p>
            <a:pPr marL="342900" indent="-342900" algn="l" rtl="0">
              <a:lnSpc>
                <a:spcPct val="90000"/>
              </a:lnSpc>
              <a:spcBef>
                <a:spcPct val="20000"/>
              </a:spcBef>
              <a:buClr>
                <a:schemeClr val="tx2"/>
              </a:buClr>
              <a:buSzPct val="70000"/>
              <a:buFont typeface="Wingdings" pitchFamily="2" charset="2"/>
              <a:buChar char="¡"/>
              <a:defRPr/>
            </a:pPr>
            <a:r>
              <a:rPr lang="en-US" b="1">
                <a:solidFill>
                  <a:schemeClr val="accent1"/>
                </a:solidFill>
                <a:effectLst>
                  <a:outerShdw blurRad="38100" dist="38100" dir="2700000" algn="tl">
                    <a:srgbClr val="000000"/>
                  </a:outerShdw>
                </a:effectLst>
                <a:cs typeface="Arial" charset="0"/>
              </a:rPr>
              <a:t>4-INSULIN THERAPY; K goes into the cell</a:t>
            </a:r>
          </a:p>
          <a:p>
            <a:pPr marL="342900" indent="-342900" algn="l" rtl="0">
              <a:lnSpc>
                <a:spcPct val="90000"/>
              </a:lnSpc>
              <a:spcBef>
                <a:spcPct val="20000"/>
              </a:spcBef>
              <a:buClr>
                <a:schemeClr val="tx2"/>
              </a:buClr>
              <a:buSzPct val="70000"/>
              <a:buFont typeface="Wingdings" pitchFamily="2" charset="2"/>
              <a:buNone/>
              <a:defRPr/>
            </a:pPr>
            <a:endParaRPr lang="en-US" b="1">
              <a:effectLst>
                <a:outerShdw blurRad="38100" dist="38100" dir="2700000" algn="tl">
                  <a:srgbClr val="FFFFFF"/>
                </a:outerShdw>
              </a:effectLst>
              <a:cs typeface="Arial" charset="0"/>
            </a:endParaRPr>
          </a:p>
        </p:txBody>
      </p:sp>
      <p:sp>
        <p:nvSpPr>
          <p:cNvPr id="44036" name="Text Box 6"/>
          <p:cNvSpPr txBox="1">
            <a:spLocks noChangeArrowheads="1"/>
          </p:cNvSpPr>
          <p:nvPr/>
        </p:nvSpPr>
        <p:spPr bwMode="auto">
          <a:xfrm>
            <a:off x="0" y="1600200"/>
            <a:ext cx="9144000" cy="514350"/>
          </a:xfrm>
          <a:prstGeom prst="rect">
            <a:avLst/>
          </a:prstGeom>
          <a:solidFill>
            <a:srgbClr val="008080"/>
          </a:solidFill>
          <a:ln w="57150">
            <a:solidFill>
              <a:srgbClr val="FF9900"/>
            </a:solidFill>
            <a:miter lim="800000"/>
            <a:headEnd/>
            <a:tailEnd/>
          </a:ln>
        </p:spPr>
        <p:txBody>
          <a:bodyPr>
            <a:spAutoFit/>
          </a:bodyPr>
          <a:lstStyle/>
          <a:p>
            <a:pPr>
              <a:spcBef>
                <a:spcPct val="50000"/>
              </a:spcBef>
            </a:pPr>
            <a:r>
              <a:rPr lang="en-US"/>
              <a:t>LOSS THROUGH </a:t>
            </a:r>
            <a:r>
              <a:rPr lang="en-US">
                <a:solidFill>
                  <a:schemeClr val="bg1"/>
                </a:solidFill>
              </a:rPr>
              <a:t>1-</a:t>
            </a:r>
            <a:r>
              <a:rPr lang="en-US"/>
              <a:t> </a:t>
            </a:r>
            <a:r>
              <a:rPr lang="en-US">
                <a:solidFill>
                  <a:schemeClr val="bg1"/>
                </a:solidFill>
              </a:rPr>
              <a:t>GIT</a:t>
            </a:r>
            <a:r>
              <a:rPr lang="en-US"/>
              <a:t>, </a:t>
            </a:r>
            <a:r>
              <a:rPr lang="en-US">
                <a:solidFill>
                  <a:schemeClr val="bg1"/>
                </a:solidFill>
              </a:rPr>
              <a:t>2-</a:t>
            </a:r>
            <a:r>
              <a:rPr lang="en-US"/>
              <a:t> </a:t>
            </a:r>
            <a:r>
              <a:rPr lang="en-US">
                <a:solidFill>
                  <a:schemeClr val="bg1"/>
                </a:solidFill>
              </a:rPr>
              <a:t>RENAL</a:t>
            </a:r>
            <a:r>
              <a:rPr lang="en-US"/>
              <a:t> OR INTO THE </a:t>
            </a:r>
            <a:r>
              <a:rPr lang="en-US">
                <a:solidFill>
                  <a:schemeClr val="bg1"/>
                </a:solidFill>
              </a:rPr>
              <a:t>3-</a:t>
            </a:r>
            <a:r>
              <a:rPr lang="en-US"/>
              <a:t> </a:t>
            </a:r>
            <a:r>
              <a:rPr lang="en-US">
                <a:solidFill>
                  <a:schemeClr val="bg1"/>
                </a:solidFill>
              </a:rPr>
              <a:t>CELL</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EFFECT OF HYPOKALAEMIA</a:t>
            </a:r>
          </a:p>
        </p:txBody>
      </p:sp>
      <p:sp>
        <p:nvSpPr>
          <p:cNvPr id="45059" name="Rectangle 3"/>
          <p:cNvSpPr>
            <a:spLocks noGrp="1" noChangeArrowheads="1"/>
          </p:cNvSpPr>
          <p:nvPr>
            <p:ph type="body" idx="1"/>
          </p:nvPr>
        </p:nvSpPr>
        <p:spPr>
          <a:xfrm>
            <a:off x="1371600" y="1828800"/>
            <a:ext cx="7313613" cy="4114800"/>
          </a:xfrm>
        </p:spPr>
        <p:txBody>
          <a:bodyPr/>
          <a:lstStyle/>
          <a:p>
            <a:pPr algn="l" rtl="0" eaLnBrk="1" hangingPunct="1"/>
            <a:r>
              <a:rPr lang="en-US" sz="2400" b="1" smtClean="0">
                <a:solidFill>
                  <a:schemeClr val="accent1"/>
                </a:solidFill>
              </a:rPr>
              <a:t>DECREASED IN :-</a:t>
            </a:r>
          </a:p>
          <a:p>
            <a:pPr algn="l" rtl="0" eaLnBrk="1" hangingPunct="1"/>
            <a:r>
              <a:rPr lang="en-US" sz="2400" b="1" smtClean="0">
                <a:solidFill>
                  <a:srgbClr val="660066"/>
                </a:solidFill>
              </a:rPr>
              <a:t>1-</a:t>
            </a:r>
            <a:r>
              <a:rPr lang="en-US" sz="2400" b="1" smtClean="0">
                <a:solidFill>
                  <a:schemeClr val="accent1"/>
                </a:solidFill>
              </a:rPr>
              <a:t> </a:t>
            </a:r>
            <a:r>
              <a:rPr lang="en-US" sz="2400" b="1" smtClean="0">
                <a:solidFill>
                  <a:srgbClr val="660066"/>
                </a:solidFill>
              </a:rPr>
              <a:t>G.I.</a:t>
            </a:r>
            <a:r>
              <a:rPr lang="en-US" sz="2400" b="1" smtClean="0">
                <a:solidFill>
                  <a:schemeClr val="accent1"/>
                </a:solidFill>
              </a:rPr>
              <a:t> CONTRACTILITY            [</a:t>
            </a:r>
            <a:r>
              <a:rPr lang="en-US" sz="2400" b="1" smtClean="0">
                <a:solidFill>
                  <a:srgbClr val="990033"/>
                </a:solidFill>
              </a:rPr>
              <a:t>PARALYTIC ILEUS</a:t>
            </a:r>
            <a:r>
              <a:rPr lang="en-US" sz="2400" b="1" smtClean="0">
                <a:solidFill>
                  <a:schemeClr val="accent1"/>
                </a:solidFill>
              </a:rPr>
              <a:t>]</a:t>
            </a:r>
            <a:r>
              <a:rPr lang="en-US" sz="2400" b="1" smtClean="0"/>
              <a:t> </a:t>
            </a:r>
            <a:r>
              <a:rPr lang="en-US" sz="2400" b="1" smtClean="0">
                <a:solidFill>
                  <a:schemeClr val="accent1"/>
                </a:solidFill>
              </a:rPr>
              <a:t>AND                     </a:t>
            </a:r>
            <a:r>
              <a:rPr lang="en-US" sz="2400" b="1" smtClean="0">
                <a:solidFill>
                  <a:srgbClr val="660066"/>
                </a:solidFill>
              </a:rPr>
              <a:t>2-RESPIRATORY MUSCLES</a:t>
            </a:r>
            <a:r>
              <a:rPr lang="en-US" sz="2400" b="1" smtClean="0">
                <a:solidFill>
                  <a:schemeClr val="accent1"/>
                </a:solidFill>
              </a:rPr>
              <a:t>                   CONTRACTILITY </a:t>
            </a:r>
          </a:p>
          <a:p>
            <a:pPr algn="l" rtl="0" eaLnBrk="1" hangingPunct="1">
              <a:buFont typeface="Wingdings" pitchFamily="2" charset="2"/>
              <a:buNone/>
            </a:pPr>
            <a:r>
              <a:rPr lang="en-US" sz="2400" b="1" smtClean="0">
                <a:solidFill>
                  <a:srgbClr val="9900FF"/>
                </a:solidFill>
              </a:rPr>
              <a:t>      [ IF SEVERE] </a:t>
            </a:r>
            <a:r>
              <a:rPr lang="en-US" sz="2400" b="1" smtClean="0">
                <a:solidFill>
                  <a:srgbClr val="9900FF"/>
                </a:solidFill>
                <a:sym typeface="Wingdings" pitchFamily="2" charset="2"/>
              </a:rPr>
              <a:t>PARALYSIS</a:t>
            </a:r>
            <a:r>
              <a:rPr lang="en-US" sz="2400" b="1" smtClean="0">
                <a:solidFill>
                  <a:schemeClr val="accent1"/>
                </a:solidFill>
                <a:sym typeface="Wingdings" pitchFamily="2" charset="2"/>
              </a:rPr>
              <a:t>                 OF  RESPIRATORY MUSCLES AND</a:t>
            </a:r>
          </a:p>
          <a:p>
            <a:pPr algn="l" rtl="0" eaLnBrk="1" hangingPunct="1">
              <a:buFont typeface="Wingdings" pitchFamily="2" charset="2"/>
              <a:buNone/>
            </a:pPr>
            <a:r>
              <a:rPr lang="en-US" sz="2400" b="1" smtClean="0">
                <a:solidFill>
                  <a:schemeClr val="accent1"/>
                </a:solidFill>
                <a:sym typeface="Wingdings" pitchFamily="2" charset="2"/>
              </a:rPr>
              <a:t>                      </a:t>
            </a:r>
            <a:r>
              <a:rPr lang="en-US" sz="2400" b="1" smtClean="0">
                <a:solidFill>
                  <a:srgbClr val="990033"/>
                </a:solidFill>
                <a:sym typeface="Wingdings" pitchFamily="2" charset="2"/>
              </a:rPr>
              <a:t>DEATH</a:t>
            </a:r>
          </a:p>
          <a:p>
            <a:pPr algn="l" rtl="0" eaLnBrk="1" hangingPunct="1">
              <a:buFont typeface="Wingdings" pitchFamily="2" charset="2"/>
              <a:buNone/>
            </a:pPr>
            <a:r>
              <a:rPr lang="en-US" sz="2400" b="1" smtClean="0">
                <a:solidFill>
                  <a:srgbClr val="990033"/>
                </a:solidFill>
                <a:sym typeface="Wingdings" pitchFamily="2" charset="2"/>
              </a:rPr>
              <a:t>    3-CARDIAC ARRHYTHMIA</a:t>
            </a:r>
            <a:endParaRPr lang="en-US" sz="2400" b="1" smtClean="0">
              <a:solidFill>
                <a:srgbClr val="990033"/>
              </a:solidFill>
            </a:endParaRPr>
          </a:p>
          <a:p>
            <a:pPr algn="l" rtl="0" eaLnBrk="1" hangingPunct="1">
              <a:buFont typeface="Wingdings" pitchFamily="2" charset="2"/>
              <a:buNone/>
            </a:pPr>
            <a:endParaRPr lang="en-US" sz="2400" b="1" smtClean="0">
              <a:solidFill>
                <a:schemeClr val="accent1"/>
              </a:solidFill>
              <a:sym typeface="Wingdings" pitchFamily="2" charset="2"/>
            </a:endParaRPr>
          </a:p>
          <a:p>
            <a:pPr algn="l" rtl="0" eaLnBrk="1" hangingPunct="1"/>
            <a:endParaRPr lang="en-US" sz="2400" b="1" smtClean="0">
              <a:sym typeface="Wingdings" pitchFamily="2" charset="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200">
                <a:solidFill>
                  <a:schemeClr val="tx2"/>
                </a:solidFill>
                <a:latin typeface="Arial" pitchFamily="34" charset="0"/>
              </a:rPr>
              <a:t>TREATMENT OF HYPOKALAEMIA</a:t>
            </a:r>
          </a:p>
        </p:txBody>
      </p:sp>
      <p:sp>
        <p:nvSpPr>
          <p:cNvPr id="46083" name="Rectangle 5"/>
          <p:cNvSpPr>
            <a:spLocks noChangeArrowheads="1"/>
          </p:cNvSpPr>
          <p:nvPr/>
        </p:nvSpPr>
        <p:spPr bwMode="auto">
          <a:xfrm>
            <a:off x="1370013" y="2514600"/>
            <a:ext cx="7313612" cy="3427413"/>
          </a:xfrm>
          <a:prstGeom prst="rect">
            <a:avLst/>
          </a:prstGeom>
          <a:solidFill>
            <a:srgbClr val="FFFFCC"/>
          </a:solidFill>
          <a:ln w="9525">
            <a:noFill/>
            <a:miter lim="800000"/>
            <a:headEnd/>
            <a:tailEnd/>
          </a:ln>
        </p:spPr>
        <p:txBody>
          <a:bodyPr/>
          <a:lstStyle/>
          <a:p>
            <a:pPr marL="342900" indent="-342900" algn="l" rtl="0">
              <a:lnSpc>
                <a:spcPct val="80000"/>
              </a:lnSpc>
              <a:spcBef>
                <a:spcPct val="20000"/>
              </a:spcBef>
              <a:buClr>
                <a:schemeClr val="tx2"/>
              </a:buClr>
              <a:buSzPct val="70000"/>
              <a:buFont typeface="Wingdings" pitchFamily="2" charset="2"/>
              <a:buChar char="¡"/>
            </a:pPr>
            <a:r>
              <a:rPr lang="en-US" sz="1700" b="1">
                <a:solidFill>
                  <a:schemeClr val="accent1"/>
                </a:solidFill>
              </a:rPr>
              <a:t>REPLACEMENT:-</a:t>
            </a:r>
          </a:p>
          <a:p>
            <a:pPr marL="342900" indent="-342900" algn="l" rtl="0">
              <a:lnSpc>
                <a:spcPct val="80000"/>
              </a:lnSpc>
              <a:spcBef>
                <a:spcPct val="20000"/>
              </a:spcBef>
              <a:buClr>
                <a:schemeClr val="tx2"/>
              </a:buClr>
              <a:buSzPct val="70000"/>
              <a:buFont typeface="Wingdings" pitchFamily="2" charset="2"/>
              <a:buChar char="¡"/>
            </a:pPr>
            <a:r>
              <a:rPr lang="en-US" sz="1700" b="1">
                <a:solidFill>
                  <a:schemeClr val="accent1"/>
                </a:solidFill>
              </a:rPr>
              <a:t>MILD</a:t>
            </a:r>
            <a:r>
              <a:rPr lang="en-US" sz="1700"/>
              <a:t> DEFICIT;3-3.5 meq/L serum level</a:t>
            </a:r>
          </a:p>
          <a:p>
            <a:pPr marL="342900" indent="-342900" algn="l" rtl="0">
              <a:lnSpc>
                <a:spcPct val="80000"/>
              </a:lnSpc>
              <a:spcBef>
                <a:spcPct val="20000"/>
              </a:spcBef>
              <a:buClr>
                <a:schemeClr val="tx2"/>
              </a:buClr>
              <a:buSzPct val="70000"/>
              <a:buFont typeface="Wingdings" pitchFamily="2" charset="2"/>
              <a:buNone/>
            </a:pPr>
            <a:r>
              <a:rPr lang="en-US" sz="1700"/>
              <a:t>           SLOW CORRECTION;ORAL tablets fresh juice OR</a:t>
            </a:r>
          </a:p>
          <a:p>
            <a:pPr marL="342900" indent="-342900" algn="l" rtl="0">
              <a:lnSpc>
                <a:spcPct val="80000"/>
              </a:lnSpc>
              <a:spcBef>
                <a:spcPct val="20000"/>
              </a:spcBef>
              <a:buClr>
                <a:schemeClr val="tx2"/>
              </a:buClr>
              <a:buSzPct val="70000"/>
              <a:buFont typeface="Wingdings" pitchFamily="2" charset="2"/>
              <a:buNone/>
            </a:pPr>
            <a:r>
              <a:rPr lang="en-US" sz="1700"/>
              <a:t>                                          I.V.</a:t>
            </a:r>
            <a:endParaRPr lang="ar-JO" sz="1700"/>
          </a:p>
          <a:p>
            <a:pPr marL="342900" indent="-342900" algn="l" rtl="0">
              <a:lnSpc>
                <a:spcPct val="80000"/>
              </a:lnSpc>
              <a:spcBef>
                <a:spcPct val="20000"/>
              </a:spcBef>
              <a:buClr>
                <a:schemeClr val="tx2"/>
              </a:buClr>
              <a:buSzPct val="70000"/>
              <a:buFont typeface="Wingdings" pitchFamily="2" charset="2"/>
              <a:buChar char="¡"/>
            </a:pPr>
            <a:r>
              <a:rPr lang="en-US" sz="1700" b="1">
                <a:solidFill>
                  <a:schemeClr val="accent1"/>
                </a:solidFill>
              </a:rPr>
              <a:t>MODERATE</a:t>
            </a:r>
            <a:r>
              <a:rPr lang="en-US" sz="1700"/>
              <a:t>;2.5-3;I.V.INFUSION SHOULD NOT EXCEED 40 meq/L/8h</a:t>
            </a:r>
          </a:p>
          <a:p>
            <a:pPr marL="342900" indent="-342900" algn="l" rtl="0">
              <a:lnSpc>
                <a:spcPct val="80000"/>
              </a:lnSpc>
              <a:spcBef>
                <a:spcPct val="20000"/>
              </a:spcBef>
              <a:buClr>
                <a:schemeClr val="tx2"/>
              </a:buClr>
              <a:buSzPct val="70000"/>
              <a:buFont typeface="Wingdings" pitchFamily="2" charset="2"/>
              <a:buNone/>
            </a:pPr>
            <a:r>
              <a:rPr lang="en-US" sz="1700"/>
              <a:t>	</a:t>
            </a:r>
            <a:r>
              <a:rPr lang="en-US" sz="1700">
                <a:solidFill>
                  <a:srgbClr val="FF7C80"/>
                </a:solidFill>
              </a:rPr>
              <a:t>THIS IS THE USUAL REPLACEMENT IN SURGICAL PATIENTS</a:t>
            </a:r>
          </a:p>
          <a:p>
            <a:pPr marL="342900" indent="-342900" algn="l" rtl="0">
              <a:lnSpc>
                <a:spcPct val="80000"/>
              </a:lnSpc>
              <a:spcBef>
                <a:spcPct val="20000"/>
              </a:spcBef>
              <a:buClr>
                <a:schemeClr val="tx2"/>
              </a:buClr>
              <a:buSzPct val="70000"/>
              <a:buFont typeface="Wingdings" pitchFamily="2" charset="2"/>
              <a:buChar char="¡"/>
            </a:pPr>
            <a:r>
              <a:rPr lang="en-US" sz="1700" b="1">
                <a:solidFill>
                  <a:schemeClr val="accent1"/>
                </a:solidFill>
              </a:rPr>
              <a:t>SEVERE</a:t>
            </a:r>
            <a:r>
              <a:rPr lang="en-US" sz="1700"/>
              <a:t>;</a:t>
            </a:r>
            <a:r>
              <a:rPr lang="en-US" sz="1700">
                <a:solidFill>
                  <a:srgbClr val="990033"/>
                </a:solidFill>
              </a:rPr>
              <a:t>MAXIMUM</a:t>
            </a:r>
            <a:r>
              <a:rPr lang="en-US" sz="1700"/>
              <a:t> </a:t>
            </a:r>
            <a:r>
              <a:rPr lang="en-US" sz="1700" b="1">
                <a:solidFill>
                  <a:srgbClr val="990033"/>
                </a:solidFill>
              </a:rPr>
              <a:t>30 meq/L of NS /HOUR</a:t>
            </a:r>
          </a:p>
          <a:p>
            <a:pPr marL="342900" indent="-342900" algn="l" rtl="0">
              <a:lnSpc>
                <a:spcPct val="80000"/>
              </a:lnSpc>
              <a:spcBef>
                <a:spcPct val="20000"/>
              </a:spcBef>
              <a:buClr>
                <a:schemeClr val="tx2"/>
              </a:buClr>
              <a:buSzPct val="70000"/>
              <a:buFont typeface="Wingdings" pitchFamily="2" charset="2"/>
              <a:buNone/>
            </a:pPr>
            <a:r>
              <a:rPr lang="en-US" sz="1700" b="1">
                <a:solidFill>
                  <a:srgbClr val="990033"/>
                </a:solidFill>
              </a:rPr>
              <a:t>                    RARELY DONE</a:t>
            </a:r>
          </a:p>
          <a:p>
            <a:pPr marL="342900" indent="-342900" algn="l" rtl="0">
              <a:lnSpc>
                <a:spcPct val="80000"/>
              </a:lnSpc>
              <a:spcBef>
                <a:spcPct val="20000"/>
              </a:spcBef>
              <a:buClr>
                <a:schemeClr val="tx2"/>
              </a:buClr>
              <a:buSzPct val="70000"/>
              <a:buFont typeface="Wingdings" pitchFamily="2" charset="2"/>
              <a:buNone/>
            </a:pPr>
            <a:r>
              <a:rPr lang="en-US" sz="1700"/>
              <a:t>    </a:t>
            </a:r>
            <a:r>
              <a:rPr lang="en-US" sz="1700" b="1">
                <a:solidFill>
                  <a:srgbClr val="9900FF"/>
                </a:solidFill>
              </a:rPr>
              <a:t>BE CAREFUL OF HYPERKALAEMIA</a:t>
            </a:r>
          </a:p>
          <a:p>
            <a:pPr marL="342900" indent="-342900" algn="l" rtl="0">
              <a:lnSpc>
                <a:spcPct val="80000"/>
              </a:lnSpc>
              <a:spcBef>
                <a:spcPct val="20000"/>
              </a:spcBef>
              <a:buClr>
                <a:schemeClr val="tx2"/>
              </a:buClr>
              <a:buSzPct val="70000"/>
              <a:buFont typeface="Wingdings" pitchFamily="2" charset="2"/>
              <a:buNone/>
            </a:pPr>
            <a:r>
              <a:rPr lang="en-US" sz="1700">
                <a:solidFill>
                  <a:srgbClr val="990033"/>
                </a:solidFill>
              </a:rPr>
              <a:t>	  RAPID CORRECTION CAN CAUSE</a:t>
            </a:r>
          </a:p>
          <a:p>
            <a:pPr marL="342900" indent="-342900" algn="l" rtl="0">
              <a:lnSpc>
                <a:spcPct val="80000"/>
              </a:lnSpc>
              <a:spcBef>
                <a:spcPct val="20000"/>
              </a:spcBef>
              <a:buClr>
                <a:schemeClr val="tx2"/>
              </a:buClr>
              <a:buSzPct val="70000"/>
              <a:buFont typeface="Wingdings" pitchFamily="2" charset="2"/>
              <a:buNone/>
            </a:pPr>
            <a:r>
              <a:rPr lang="en-US" sz="1700">
                <a:solidFill>
                  <a:srgbClr val="990033"/>
                </a:solidFill>
              </a:rPr>
              <a:t>    </a:t>
            </a:r>
            <a:r>
              <a:rPr lang="en-US" sz="1700" b="1">
                <a:solidFill>
                  <a:srgbClr val="990033"/>
                </a:solidFill>
              </a:rPr>
              <a:t>CARDIAC ARREST IN DIASTOLE</a:t>
            </a:r>
          </a:p>
        </p:txBody>
      </p:sp>
      <p:sp>
        <p:nvSpPr>
          <p:cNvPr id="46084" name="Text Box 6"/>
          <p:cNvSpPr txBox="1">
            <a:spLocks noChangeArrowheads="1"/>
          </p:cNvSpPr>
          <p:nvPr/>
        </p:nvSpPr>
        <p:spPr bwMode="auto">
          <a:xfrm>
            <a:off x="1371600" y="1676400"/>
            <a:ext cx="7239000" cy="457200"/>
          </a:xfrm>
          <a:prstGeom prst="rect">
            <a:avLst/>
          </a:prstGeom>
          <a:noFill/>
          <a:ln w="9525">
            <a:noFill/>
            <a:miter lim="800000"/>
            <a:headEnd/>
            <a:tailEnd/>
          </a:ln>
        </p:spPr>
        <p:txBody>
          <a:bodyPr>
            <a:spAutoFit/>
          </a:bodyPr>
          <a:lstStyle/>
          <a:p>
            <a:pPr>
              <a:spcBef>
                <a:spcPct val="50000"/>
              </a:spcBef>
            </a:pPr>
            <a:endParaRPr lang="en-US"/>
          </a:p>
        </p:txBody>
      </p:sp>
      <p:sp>
        <p:nvSpPr>
          <p:cNvPr id="46085" name="Text Box 7"/>
          <p:cNvSpPr txBox="1">
            <a:spLocks noChangeArrowheads="1"/>
          </p:cNvSpPr>
          <p:nvPr/>
        </p:nvSpPr>
        <p:spPr bwMode="auto">
          <a:xfrm>
            <a:off x="1447800" y="1752600"/>
            <a:ext cx="7162800" cy="457200"/>
          </a:xfrm>
          <a:prstGeom prst="rect">
            <a:avLst/>
          </a:prstGeom>
          <a:solidFill>
            <a:srgbClr val="996633"/>
          </a:solidFill>
          <a:ln w="9525">
            <a:noFill/>
            <a:miter lim="800000"/>
            <a:headEnd/>
            <a:tailEnd/>
          </a:ln>
        </p:spPr>
        <p:txBody>
          <a:bodyPr>
            <a:spAutoFit/>
          </a:bodyPr>
          <a:lstStyle/>
          <a:p>
            <a:pPr algn="ctr">
              <a:spcBef>
                <a:spcPct val="50000"/>
              </a:spcBef>
            </a:pPr>
            <a:r>
              <a:rPr lang="en-US"/>
              <a:t>Treat the underlying cause if possible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PERSISTENT HYPOKALAEMIA</a:t>
            </a:r>
          </a:p>
        </p:txBody>
      </p:sp>
      <p:sp>
        <p:nvSpPr>
          <p:cNvPr id="95235" name="Rectangle 3"/>
          <p:cNvSpPr>
            <a:spLocks noGrp="1" noChangeArrowheads="1"/>
          </p:cNvSpPr>
          <p:nvPr>
            <p:ph type="body" idx="1"/>
          </p:nvPr>
        </p:nvSpPr>
        <p:spPr>
          <a:solidFill>
            <a:schemeClr val="folHlink"/>
          </a:solidFill>
        </p:spPr>
        <p:txBody>
          <a:bodyPr/>
          <a:lstStyle/>
          <a:p>
            <a:pPr algn="l" rtl="0" eaLnBrk="1" hangingPunct="1">
              <a:buFont typeface="Wingdings" pitchFamily="2" charset="2"/>
              <a:buNone/>
              <a:defRPr/>
            </a:pPr>
            <a:r>
              <a:rPr lang="en-US" b="1" smtClean="0">
                <a:effectLst>
                  <a:outerShdw blurRad="38100" dist="38100" dir="2700000" algn="tl">
                    <a:srgbClr val="FFFFFF"/>
                  </a:outerShdw>
                </a:effectLst>
              </a:rPr>
              <a:t>      </a:t>
            </a:r>
            <a:r>
              <a:rPr lang="en-US" b="1" smtClean="0">
                <a:solidFill>
                  <a:schemeClr val="bg1"/>
                </a:solidFill>
                <a:effectLst>
                  <a:outerShdw blurRad="38100" dist="38100" dir="2700000" algn="tl">
                    <a:srgbClr val="000000"/>
                  </a:outerShdw>
                </a:effectLst>
              </a:rPr>
              <a:t>HYPOKALAEMIA INSPITE OF </a:t>
            </a:r>
          </a:p>
          <a:p>
            <a:pPr algn="l" rtl="0" eaLnBrk="1" hangingPunct="1">
              <a:buFont typeface="Wingdings" pitchFamily="2" charset="2"/>
              <a:buNone/>
              <a:defRPr/>
            </a:pPr>
            <a:r>
              <a:rPr lang="en-US" b="1" smtClean="0">
                <a:solidFill>
                  <a:schemeClr val="bg1"/>
                </a:solidFill>
                <a:effectLst>
                  <a:outerShdw blurRad="38100" dist="38100" dir="2700000" algn="tl">
                    <a:srgbClr val="000000"/>
                  </a:outerShdw>
                </a:effectLst>
              </a:rPr>
              <a:t>        REPLACEMENT THERAPY  			     MEANS</a:t>
            </a:r>
          </a:p>
          <a:p>
            <a:pPr algn="l" rtl="0" eaLnBrk="1" hangingPunct="1">
              <a:buFont typeface="Wingdings" pitchFamily="2" charset="2"/>
              <a:buNone/>
              <a:defRPr/>
            </a:pPr>
            <a:r>
              <a:rPr lang="en-US" b="1" smtClean="0">
                <a:solidFill>
                  <a:schemeClr val="bg1"/>
                </a:solidFill>
                <a:effectLst>
                  <a:outerShdw blurRad="38100" dist="38100" dir="2700000" algn="tl">
                    <a:srgbClr val="000000"/>
                  </a:outerShdw>
                </a:effectLst>
              </a:rPr>
              <a:t>                COEXISTENT</a:t>
            </a:r>
          </a:p>
          <a:p>
            <a:pPr algn="l" rtl="0" eaLnBrk="1" hangingPunct="1">
              <a:buFont typeface="Wingdings" pitchFamily="2" charset="2"/>
              <a:buNone/>
              <a:defRPr/>
            </a:pPr>
            <a:r>
              <a:rPr lang="en-US" b="1" smtClean="0">
                <a:effectLst>
                  <a:outerShdw blurRad="38100" dist="38100" dir="2700000" algn="tl">
                    <a:srgbClr val="FFFFFF"/>
                  </a:outerShdw>
                </a:effectLst>
              </a:rPr>
              <a:t>        </a:t>
            </a:r>
            <a:r>
              <a:rPr lang="en-US" b="1" smtClean="0">
                <a:solidFill>
                  <a:srgbClr val="CC3300"/>
                </a:solidFill>
                <a:effectLst>
                  <a:outerShdw blurRad="38100" dist="38100" dir="2700000" algn="tl">
                    <a:srgbClr val="000000"/>
                  </a:outerShdw>
                </a:effectLst>
              </a:rPr>
              <a:t>MAGNESIUM DEFICIENCY</a:t>
            </a:r>
          </a:p>
        </p:txBody>
      </p:sp>
      <p:sp>
        <p:nvSpPr>
          <p:cNvPr id="47108" name="Text Box 4"/>
          <p:cNvSpPr txBox="1">
            <a:spLocks noChangeArrowheads="1"/>
          </p:cNvSpPr>
          <p:nvPr/>
        </p:nvSpPr>
        <p:spPr bwMode="auto">
          <a:xfrm>
            <a:off x="1371600" y="5105400"/>
            <a:ext cx="7315200" cy="711200"/>
          </a:xfrm>
          <a:prstGeom prst="rect">
            <a:avLst/>
          </a:prstGeom>
          <a:solidFill>
            <a:srgbClr val="660066">
              <a:alpha val="52156"/>
            </a:srgbClr>
          </a:solidFill>
          <a:ln w="9525">
            <a:solidFill>
              <a:srgbClr val="FF7C80"/>
            </a:solidFill>
            <a:miter lim="800000"/>
            <a:headEnd/>
            <a:tailEnd/>
          </a:ln>
        </p:spPr>
        <p:txBody>
          <a:bodyPr>
            <a:spAutoFit/>
          </a:bodyPr>
          <a:lstStyle/>
          <a:p>
            <a:pPr algn="l">
              <a:spcBef>
                <a:spcPct val="50000"/>
              </a:spcBef>
            </a:pPr>
            <a:r>
              <a:rPr lang="en-US" sz="2000"/>
              <a:t>NB:REFRACTORY HYPOKALAEMIA &amp; HYPOCALCAEMIA  	             COULD BE DUE TO Mg DEFICIT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r>
              <a:rPr lang="en-US" b="1" smtClean="0">
                <a:effectLst>
                  <a:outerShdw blurRad="38100" dist="38100" dir="2700000" algn="tl">
                    <a:srgbClr val="C0C0C0"/>
                  </a:outerShdw>
                </a:effectLst>
              </a:rPr>
              <a:t>HYPERKALAEMIA</a:t>
            </a:r>
          </a:p>
        </p:txBody>
      </p:sp>
      <p:sp>
        <p:nvSpPr>
          <p:cNvPr id="96259" name="Rectangle 3"/>
          <p:cNvSpPr>
            <a:spLocks noGrp="1" noChangeArrowheads="1"/>
          </p:cNvSpPr>
          <p:nvPr>
            <p:ph type="body" idx="1"/>
          </p:nvPr>
        </p:nvSpPr>
        <p:spPr>
          <a:solidFill>
            <a:schemeClr val="folHlink"/>
          </a:solidFill>
          <a:effectLst>
            <a:outerShdw dist="35921" dir="2700000" algn="ctr" rotWithShape="0">
              <a:schemeClr val="bg2">
                <a:alpha val="50000"/>
              </a:schemeClr>
            </a:outerShdw>
          </a:effectLst>
        </p:spPr>
        <p:txBody>
          <a:bodyPr/>
          <a:lstStyle/>
          <a:p>
            <a:pPr algn="l" rtl="0" eaLnBrk="1" hangingPunct="1">
              <a:lnSpc>
                <a:spcPct val="90000"/>
              </a:lnSpc>
              <a:defRPr/>
            </a:pPr>
            <a:r>
              <a:rPr lang="en-US" sz="2100" b="1" smtClean="0">
                <a:solidFill>
                  <a:srgbClr val="CC3300"/>
                </a:solidFill>
              </a:rPr>
              <a:t>DANGEROUS</a:t>
            </a:r>
          </a:p>
          <a:p>
            <a:pPr algn="l" rtl="0" eaLnBrk="1" hangingPunct="1">
              <a:lnSpc>
                <a:spcPct val="90000"/>
              </a:lnSpc>
              <a:defRPr/>
            </a:pPr>
            <a:r>
              <a:rPr lang="en-US" sz="2100" b="1" smtClean="0">
                <a:solidFill>
                  <a:schemeClr val="tx2"/>
                </a:solidFill>
              </a:rPr>
              <a:t>HARDLY RECOGNISED CLINICALY</a:t>
            </a:r>
          </a:p>
          <a:p>
            <a:pPr algn="l" rtl="0" eaLnBrk="1" hangingPunct="1">
              <a:lnSpc>
                <a:spcPct val="90000"/>
              </a:lnSpc>
              <a:buFont typeface="Wingdings" pitchFamily="2" charset="2"/>
              <a:buNone/>
              <a:defRPr/>
            </a:pPr>
            <a:r>
              <a:rPr lang="en-US" sz="2100" b="1" smtClean="0"/>
              <a:t>     </a:t>
            </a:r>
            <a:r>
              <a:rPr lang="en-US" sz="2100" b="1" smtClean="0">
                <a:solidFill>
                  <a:schemeClr val="bg1"/>
                </a:solidFill>
              </a:rPr>
              <a:t>INCREASE MUSCLE CONTRACTILITY</a:t>
            </a:r>
          </a:p>
          <a:p>
            <a:pPr algn="l" rtl="0" eaLnBrk="1" hangingPunct="1">
              <a:lnSpc>
                <a:spcPct val="90000"/>
              </a:lnSpc>
              <a:buFont typeface="Wingdings" pitchFamily="2" charset="2"/>
              <a:buNone/>
              <a:defRPr/>
            </a:pPr>
            <a:r>
              <a:rPr lang="en-US" sz="2100" b="1" smtClean="0"/>
              <a:t>     </a:t>
            </a:r>
            <a:r>
              <a:rPr lang="en-US" sz="2100" b="1" smtClean="0">
                <a:solidFill>
                  <a:schemeClr val="bg1"/>
                </a:solidFill>
              </a:rPr>
              <a:t>INTESTINAL COLIC,DIARRHOEA</a:t>
            </a:r>
          </a:p>
          <a:p>
            <a:pPr algn="l" rtl="0" eaLnBrk="1" hangingPunct="1">
              <a:lnSpc>
                <a:spcPct val="90000"/>
              </a:lnSpc>
              <a:defRPr/>
            </a:pPr>
            <a:r>
              <a:rPr lang="en-US" sz="2100" b="1" smtClean="0">
                <a:solidFill>
                  <a:srgbClr val="FF3399"/>
                </a:solidFill>
              </a:rPr>
              <a:t>ECG </a:t>
            </a:r>
            <a:r>
              <a:rPr lang="en-US" sz="2100" b="1" smtClean="0"/>
              <a:t>CHANGES IS THE BEST DIAGNOSTIC </a:t>
            </a:r>
          </a:p>
          <a:p>
            <a:pPr algn="l" rtl="0" eaLnBrk="1" hangingPunct="1">
              <a:lnSpc>
                <a:spcPct val="90000"/>
              </a:lnSpc>
              <a:buFont typeface="Wingdings" pitchFamily="2" charset="2"/>
              <a:buNone/>
              <a:defRPr/>
            </a:pPr>
            <a:r>
              <a:rPr lang="en-US" sz="2100" b="1" smtClean="0"/>
              <a:t>          </a:t>
            </a:r>
            <a:r>
              <a:rPr lang="en-US" sz="2100" b="1" smtClean="0">
                <a:solidFill>
                  <a:srgbClr val="FF3399"/>
                </a:solidFill>
              </a:rPr>
              <a:t>T </a:t>
            </a:r>
            <a:r>
              <a:rPr lang="en-US" sz="2100" b="1" smtClean="0"/>
              <a:t>WAVE:        </a:t>
            </a:r>
            <a:r>
              <a:rPr lang="en-US" sz="2100" b="1" smtClean="0">
                <a:solidFill>
                  <a:srgbClr val="FF3399"/>
                </a:solidFill>
              </a:rPr>
              <a:t>TALL</a:t>
            </a:r>
          </a:p>
          <a:p>
            <a:pPr algn="l" rtl="0" eaLnBrk="1" hangingPunct="1">
              <a:lnSpc>
                <a:spcPct val="90000"/>
              </a:lnSpc>
              <a:buFont typeface="Wingdings" pitchFamily="2" charset="2"/>
              <a:buNone/>
              <a:defRPr/>
            </a:pPr>
            <a:r>
              <a:rPr lang="en-US" sz="2100" b="1" smtClean="0"/>
              <a:t>          </a:t>
            </a:r>
            <a:r>
              <a:rPr lang="en-US" sz="2100" b="1" smtClean="0">
                <a:solidFill>
                  <a:srgbClr val="F84A73"/>
                </a:solidFill>
              </a:rPr>
              <a:t>QRS</a:t>
            </a:r>
            <a:r>
              <a:rPr lang="en-US" sz="2100" b="1" smtClean="0"/>
              <a:t> :             </a:t>
            </a:r>
            <a:r>
              <a:rPr lang="en-US" sz="2100" b="1" smtClean="0">
                <a:solidFill>
                  <a:srgbClr val="F84A73"/>
                </a:solidFill>
              </a:rPr>
              <a:t>WIDE </a:t>
            </a:r>
            <a:r>
              <a:rPr lang="en-US" sz="2100" b="1" smtClean="0"/>
              <a:t>QRS COMPLEX</a:t>
            </a:r>
          </a:p>
          <a:p>
            <a:pPr algn="l" rtl="0" eaLnBrk="1" hangingPunct="1">
              <a:lnSpc>
                <a:spcPct val="90000"/>
              </a:lnSpc>
              <a:buFont typeface="Wingdings" pitchFamily="2" charset="2"/>
              <a:buNone/>
              <a:defRPr/>
            </a:pPr>
            <a:r>
              <a:rPr lang="en-US" sz="2100" b="1" smtClean="0"/>
              <a:t>          </a:t>
            </a:r>
            <a:r>
              <a:rPr lang="en-US" sz="2100" b="1" smtClean="0">
                <a:solidFill>
                  <a:srgbClr val="FF3399"/>
                </a:solidFill>
              </a:rPr>
              <a:t>ST.</a:t>
            </a:r>
            <a:r>
              <a:rPr lang="en-US" sz="2100" b="1" smtClean="0">
                <a:solidFill>
                  <a:srgbClr val="FFFF66"/>
                </a:solidFill>
              </a:rPr>
              <a:t> </a:t>
            </a:r>
            <a:r>
              <a:rPr lang="en-US" sz="2100" b="1" smtClean="0"/>
              <a:t>SGMENT: </a:t>
            </a:r>
            <a:r>
              <a:rPr lang="en-US" sz="2100" b="1" smtClean="0">
                <a:solidFill>
                  <a:srgbClr val="FF3399"/>
                </a:solidFill>
              </a:rPr>
              <a:t>DEPRESSED</a:t>
            </a:r>
          </a:p>
          <a:p>
            <a:pPr algn="l" rtl="0" eaLnBrk="1" hangingPunct="1">
              <a:lnSpc>
                <a:spcPct val="90000"/>
              </a:lnSpc>
              <a:defRPr/>
            </a:pPr>
            <a:r>
              <a:rPr lang="en-US" sz="2100" b="1" smtClean="0"/>
              <a:t>IN SEVERE CASES QRS BECOMES LIKE</a:t>
            </a:r>
          </a:p>
          <a:p>
            <a:pPr algn="l" rtl="0" eaLnBrk="1" hangingPunct="1">
              <a:lnSpc>
                <a:spcPct val="90000"/>
              </a:lnSpc>
              <a:buFont typeface="Wingdings" pitchFamily="2" charset="2"/>
              <a:buNone/>
              <a:defRPr/>
            </a:pPr>
            <a:r>
              <a:rPr lang="en-US" sz="2100" b="1" smtClean="0"/>
              <a:t>              A SINE WAVE MEANING </a:t>
            </a:r>
          </a:p>
          <a:p>
            <a:pPr algn="l" rtl="0" eaLnBrk="1" hangingPunct="1">
              <a:lnSpc>
                <a:spcPct val="90000"/>
              </a:lnSpc>
              <a:buFont typeface="Wingdings" pitchFamily="2" charset="2"/>
              <a:buNone/>
              <a:defRPr/>
            </a:pPr>
            <a:r>
              <a:rPr lang="en-US" sz="2100" b="1" smtClean="0"/>
              <a:t>                 </a:t>
            </a:r>
            <a:r>
              <a:rPr lang="en-US" sz="2100" b="1" smtClean="0">
                <a:solidFill>
                  <a:srgbClr val="CC3300"/>
                </a:solidFill>
              </a:rPr>
              <a:t>IMMINENT DEATH</a:t>
            </a:r>
          </a:p>
          <a:p>
            <a:pPr algn="l" rtl="0" eaLnBrk="1" hangingPunct="1">
              <a:lnSpc>
                <a:spcPct val="90000"/>
              </a:lnSpc>
              <a:defRPr/>
            </a:pPr>
            <a:endParaRPr lang="en-US" sz="2100" b="1" smtClean="0"/>
          </a:p>
        </p:txBody>
      </p:sp>
      <p:sp>
        <p:nvSpPr>
          <p:cNvPr id="96260" name="Rectangle 4"/>
          <p:cNvSpPr>
            <a:spLocks noChangeArrowheads="1"/>
          </p:cNvSpPr>
          <p:nvPr/>
        </p:nvSpPr>
        <p:spPr bwMode="auto">
          <a:xfrm>
            <a:off x="2133600" y="3733800"/>
            <a:ext cx="152400" cy="152400"/>
          </a:xfrm>
          <a:prstGeom prst="rect">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GB">
              <a:cs typeface="Arial" charset="0"/>
            </a:endParaRPr>
          </a:p>
        </p:txBody>
      </p:sp>
      <p:sp>
        <p:nvSpPr>
          <p:cNvPr id="96261" name="Rectangle 5"/>
          <p:cNvSpPr>
            <a:spLocks noChangeArrowheads="1"/>
          </p:cNvSpPr>
          <p:nvPr/>
        </p:nvSpPr>
        <p:spPr bwMode="auto">
          <a:xfrm>
            <a:off x="2133600" y="4038600"/>
            <a:ext cx="152400" cy="152400"/>
          </a:xfrm>
          <a:prstGeom prst="rect">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GB">
              <a:cs typeface="Arial" charset="0"/>
            </a:endParaRPr>
          </a:p>
        </p:txBody>
      </p:sp>
      <p:sp>
        <p:nvSpPr>
          <p:cNvPr id="96262" name="Rectangle 6"/>
          <p:cNvSpPr>
            <a:spLocks noChangeArrowheads="1"/>
          </p:cNvSpPr>
          <p:nvPr/>
        </p:nvSpPr>
        <p:spPr bwMode="auto">
          <a:xfrm>
            <a:off x="2133600" y="4419600"/>
            <a:ext cx="152400" cy="152400"/>
          </a:xfrm>
          <a:prstGeom prst="rect">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GB">
              <a:cs typeface="Arial" charset="0"/>
            </a:endParaRPr>
          </a:p>
        </p:txBody>
      </p:sp>
      <p:sp>
        <p:nvSpPr>
          <p:cNvPr id="48135" name="Line 7"/>
          <p:cNvSpPr>
            <a:spLocks noChangeShapeType="1"/>
          </p:cNvSpPr>
          <p:nvPr/>
        </p:nvSpPr>
        <p:spPr bwMode="auto">
          <a:xfrm flipV="1">
            <a:off x="5486400" y="3581400"/>
            <a:ext cx="0" cy="304800"/>
          </a:xfrm>
          <a:prstGeom prst="line">
            <a:avLst/>
          </a:prstGeom>
          <a:noFill/>
          <a:ln w="38100">
            <a:solidFill>
              <a:srgbClr val="FF3399"/>
            </a:solidFill>
            <a:round/>
            <a:headEnd/>
            <a:tailEnd type="triangle" w="med" len="med"/>
          </a:ln>
        </p:spPr>
        <p:txBody>
          <a:bodyPr/>
          <a:lstStyle/>
          <a:p>
            <a:endParaRPr lang="ar-JO"/>
          </a:p>
        </p:txBody>
      </p:sp>
      <p:sp>
        <p:nvSpPr>
          <p:cNvPr id="48136" name="Line 8"/>
          <p:cNvSpPr>
            <a:spLocks noChangeShapeType="1"/>
          </p:cNvSpPr>
          <p:nvPr/>
        </p:nvSpPr>
        <p:spPr bwMode="auto">
          <a:xfrm>
            <a:off x="7467600" y="4114800"/>
            <a:ext cx="457200" cy="0"/>
          </a:xfrm>
          <a:prstGeom prst="line">
            <a:avLst/>
          </a:prstGeom>
          <a:noFill/>
          <a:ln w="38100">
            <a:solidFill>
              <a:srgbClr val="FF3399"/>
            </a:solidFill>
            <a:round/>
            <a:headEnd/>
            <a:tailEnd/>
          </a:ln>
        </p:spPr>
        <p:txBody>
          <a:bodyPr/>
          <a:lstStyle/>
          <a:p>
            <a:endParaRPr lang="ar-JO"/>
          </a:p>
        </p:txBody>
      </p:sp>
      <p:sp>
        <p:nvSpPr>
          <p:cNvPr id="48137" name="Line 9"/>
          <p:cNvSpPr>
            <a:spLocks noChangeShapeType="1"/>
          </p:cNvSpPr>
          <p:nvPr/>
        </p:nvSpPr>
        <p:spPr bwMode="auto">
          <a:xfrm>
            <a:off x="6553200" y="4343400"/>
            <a:ext cx="0" cy="228600"/>
          </a:xfrm>
          <a:prstGeom prst="line">
            <a:avLst/>
          </a:prstGeom>
          <a:noFill/>
          <a:ln w="38100">
            <a:solidFill>
              <a:srgbClr val="FF3399"/>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title"/>
          </p:nvPr>
        </p:nvSpPr>
        <p:spPr/>
        <p:txBody>
          <a:bodyPr/>
          <a:lstStyle/>
          <a:p>
            <a:pPr eaLnBrk="1" hangingPunct="1"/>
            <a:r>
              <a:rPr lang="en-US" smtClean="0"/>
              <a:t>NORMAL ECG</a:t>
            </a:r>
          </a:p>
        </p:txBody>
      </p:sp>
      <p:pic>
        <p:nvPicPr>
          <p:cNvPr id="49155" name="Picture 6" descr="NU101003"/>
          <p:cNvPicPr>
            <a:picLocks noChangeAspect="1" noChangeArrowheads="1"/>
          </p:cNvPicPr>
          <p:nvPr>
            <p:ph idx="1"/>
          </p:nvPr>
        </p:nvPicPr>
        <p:blipFill>
          <a:blip r:embed="rId2"/>
          <a:srcRect/>
          <a:stretch>
            <a:fillRect/>
          </a:stretch>
        </p:blipFill>
        <p:spPr>
          <a:xfrm>
            <a:off x="1219200" y="1524000"/>
            <a:ext cx="7315200" cy="4876800"/>
          </a:xfr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5" descr="00399"/>
          <p:cNvPicPr>
            <a:picLocks noChangeAspect="1" noChangeArrowheads="1"/>
          </p:cNvPicPr>
          <p:nvPr/>
        </p:nvPicPr>
        <p:blipFill>
          <a:blip r:embed="rId2"/>
          <a:srcRect/>
          <a:stretch>
            <a:fillRect/>
          </a:stretch>
        </p:blipFill>
        <p:spPr bwMode="auto">
          <a:xfrm>
            <a:off x="3048000" y="1600200"/>
            <a:ext cx="5710238" cy="5257800"/>
          </a:xfrm>
          <a:prstGeom prst="rect">
            <a:avLst/>
          </a:prstGeom>
          <a:noFill/>
          <a:ln w="9525">
            <a:noFill/>
            <a:miter lim="800000"/>
            <a:headEnd/>
            <a:tailEnd/>
          </a:ln>
        </p:spPr>
      </p:pic>
      <p:sp>
        <p:nvSpPr>
          <p:cNvPr id="50179" name="Text Box 6"/>
          <p:cNvSpPr txBox="1">
            <a:spLocks noChangeArrowheads="1"/>
          </p:cNvSpPr>
          <p:nvPr/>
        </p:nvSpPr>
        <p:spPr bwMode="auto">
          <a:xfrm>
            <a:off x="304800" y="4800600"/>
            <a:ext cx="2133600" cy="396875"/>
          </a:xfrm>
          <a:prstGeom prst="rect">
            <a:avLst/>
          </a:prstGeom>
          <a:solidFill>
            <a:srgbClr val="0099CC"/>
          </a:solidFill>
          <a:ln w="9525">
            <a:noFill/>
            <a:miter lim="800000"/>
            <a:headEnd/>
            <a:tailEnd/>
          </a:ln>
        </p:spPr>
        <p:txBody>
          <a:bodyPr>
            <a:spAutoFit/>
          </a:bodyPr>
          <a:lstStyle/>
          <a:p>
            <a:pPr algn="l">
              <a:spcBef>
                <a:spcPct val="50000"/>
              </a:spcBef>
            </a:pPr>
            <a:r>
              <a:rPr lang="en-US" sz="2000">
                <a:solidFill>
                  <a:schemeClr val="bg1"/>
                </a:solidFill>
              </a:rPr>
              <a:t>TALL T-WAVE</a:t>
            </a:r>
          </a:p>
        </p:txBody>
      </p:sp>
      <p:sp>
        <p:nvSpPr>
          <p:cNvPr id="50180" name="Line 7"/>
          <p:cNvSpPr>
            <a:spLocks noChangeShapeType="1"/>
          </p:cNvSpPr>
          <p:nvPr/>
        </p:nvSpPr>
        <p:spPr bwMode="auto">
          <a:xfrm>
            <a:off x="2438400" y="5029200"/>
            <a:ext cx="1676400" cy="0"/>
          </a:xfrm>
          <a:prstGeom prst="line">
            <a:avLst/>
          </a:prstGeom>
          <a:noFill/>
          <a:ln w="9525">
            <a:solidFill>
              <a:srgbClr val="F84A73"/>
            </a:solidFill>
            <a:round/>
            <a:headEnd/>
            <a:tailEnd type="triangle" w="med" len="med"/>
          </a:ln>
        </p:spPr>
        <p:txBody>
          <a:bodyPr/>
          <a:lstStyle/>
          <a:p>
            <a:endParaRPr lang="ar-JO"/>
          </a:p>
        </p:txBody>
      </p:sp>
      <p:sp>
        <p:nvSpPr>
          <p:cNvPr id="50181" name="Text Box 8"/>
          <p:cNvSpPr txBox="1">
            <a:spLocks noChangeArrowheads="1"/>
          </p:cNvSpPr>
          <p:nvPr/>
        </p:nvSpPr>
        <p:spPr bwMode="auto">
          <a:xfrm>
            <a:off x="228600" y="4114800"/>
            <a:ext cx="2590800" cy="396875"/>
          </a:xfrm>
          <a:prstGeom prst="rect">
            <a:avLst/>
          </a:prstGeom>
          <a:solidFill>
            <a:srgbClr val="0099CC"/>
          </a:solidFill>
          <a:ln w="9525">
            <a:noFill/>
            <a:miter lim="800000"/>
            <a:headEnd/>
            <a:tailEnd/>
          </a:ln>
        </p:spPr>
        <p:txBody>
          <a:bodyPr>
            <a:spAutoFit/>
          </a:bodyPr>
          <a:lstStyle/>
          <a:p>
            <a:pPr algn="l">
              <a:spcBef>
                <a:spcPct val="50000"/>
              </a:spcBef>
            </a:pPr>
            <a:r>
              <a:rPr lang="en-US" sz="2000">
                <a:solidFill>
                  <a:schemeClr val="bg1"/>
                </a:solidFill>
              </a:rPr>
              <a:t>ABSENT P-WAVE</a:t>
            </a:r>
          </a:p>
        </p:txBody>
      </p:sp>
      <p:sp>
        <p:nvSpPr>
          <p:cNvPr id="50182" name="Line 9"/>
          <p:cNvSpPr>
            <a:spLocks noChangeShapeType="1"/>
          </p:cNvSpPr>
          <p:nvPr/>
        </p:nvSpPr>
        <p:spPr bwMode="auto">
          <a:xfrm flipV="1">
            <a:off x="2819400" y="3886200"/>
            <a:ext cx="762000" cy="457200"/>
          </a:xfrm>
          <a:prstGeom prst="line">
            <a:avLst/>
          </a:prstGeom>
          <a:noFill/>
          <a:ln w="9525">
            <a:solidFill>
              <a:srgbClr val="F84A73"/>
            </a:solidFill>
            <a:round/>
            <a:headEnd/>
            <a:tailEnd type="triangle" w="med" len="med"/>
          </a:ln>
        </p:spPr>
        <p:txBody>
          <a:bodyPr/>
          <a:lstStyle/>
          <a:p>
            <a:endParaRPr lang="ar-JO"/>
          </a:p>
        </p:txBody>
      </p:sp>
      <p:sp>
        <p:nvSpPr>
          <p:cNvPr id="50183" name="Text Box 10"/>
          <p:cNvSpPr txBox="1">
            <a:spLocks noChangeArrowheads="1"/>
          </p:cNvSpPr>
          <p:nvPr/>
        </p:nvSpPr>
        <p:spPr bwMode="auto">
          <a:xfrm>
            <a:off x="1524000" y="304800"/>
            <a:ext cx="7086600" cy="579438"/>
          </a:xfrm>
          <a:prstGeom prst="rect">
            <a:avLst/>
          </a:prstGeom>
          <a:noFill/>
          <a:ln w="9525">
            <a:noFill/>
            <a:miter lim="800000"/>
            <a:headEnd/>
            <a:tailEnd/>
          </a:ln>
        </p:spPr>
        <p:txBody>
          <a:bodyPr>
            <a:spAutoFit/>
          </a:bodyPr>
          <a:lstStyle/>
          <a:p>
            <a:pPr algn="ctr">
              <a:spcBef>
                <a:spcPct val="50000"/>
              </a:spcBef>
            </a:pPr>
            <a:r>
              <a:rPr lang="en-US" sz="3200"/>
              <a:t>ECG IN </a:t>
            </a:r>
            <a:r>
              <a:rPr lang="en-US" sz="3200">
                <a:solidFill>
                  <a:schemeClr val="hlink"/>
                </a:solidFill>
              </a:rPr>
              <a:t>HYPERKALAEMI</a:t>
            </a:r>
            <a:r>
              <a:rPr lang="en-US" sz="2800"/>
              <a:t>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title"/>
          </p:nvPr>
        </p:nvSpPr>
        <p:spPr/>
        <p:txBody>
          <a:bodyPr/>
          <a:lstStyle/>
          <a:p>
            <a:pPr eaLnBrk="1" hangingPunct="1"/>
            <a:r>
              <a:rPr lang="en-US" sz="3200" smtClean="0"/>
              <a:t>ECG IN </a:t>
            </a:r>
            <a:r>
              <a:rPr lang="en-US" sz="3200" smtClean="0">
                <a:solidFill>
                  <a:srgbClr val="FF3399"/>
                </a:solidFill>
              </a:rPr>
              <a:t>SEVERE</a:t>
            </a:r>
            <a:r>
              <a:rPr lang="en-US" sz="3200" smtClean="0"/>
              <a:t> HYPERKALAEMIA</a:t>
            </a:r>
          </a:p>
        </p:txBody>
      </p:sp>
      <p:pic>
        <p:nvPicPr>
          <p:cNvPr id="51203" name="Picture 6" descr="00399"/>
          <p:cNvPicPr>
            <a:picLocks noChangeAspect="1" noChangeArrowheads="1"/>
          </p:cNvPicPr>
          <p:nvPr>
            <p:ph idx="1"/>
          </p:nvPr>
        </p:nvPicPr>
        <p:blipFill>
          <a:blip r:embed="rId2"/>
          <a:srcRect/>
          <a:stretch>
            <a:fillRect/>
          </a:stretch>
        </p:blipFill>
        <p:spPr>
          <a:xfrm>
            <a:off x="2963863" y="1524000"/>
            <a:ext cx="5722937" cy="5029200"/>
          </a:xfrm>
          <a:noFill/>
        </p:spPr>
      </p:pic>
      <p:sp>
        <p:nvSpPr>
          <p:cNvPr id="51204" name="Text Box 9"/>
          <p:cNvSpPr txBox="1">
            <a:spLocks noChangeArrowheads="1"/>
          </p:cNvSpPr>
          <p:nvPr/>
        </p:nvSpPr>
        <p:spPr bwMode="auto">
          <a:xfrm>
            <a:off x="152400" y="6019800"/>
            <a:ext cx="2590800" cy="519113"/>
          </a:xfrm>
          <a:prstGeom prst="rect">
            <a:avLst/>
          </a:prstGeom>
          <a:solidFill>
            <a:srgbClr val="0099CC"/>
          </a:solidFill>
          <a:ln w="9525">
            <a:noFill/>
            <a:miter lim="800000"/>
            <a:headEnd/>
            <a:tailEnd/>
          </a:ln>
        </p:spPr>
        <p:txBody>
          <a:bodyPr>
            <a:spAutoFit/>
          </a:bodyPr>
          <a:lstStyle/>
          <a:p>
            <a:pPr algn="l">
              <a:spcBef>
                <a:spcPct val="50000"/>
              </a:spcBef>
            </a:pPr>
            <a:r>
              <a:rPr lang="en-US" sz="2800" b="1">
                <a:solidFill>
                  <a:schemeClr val="bg1"/>
                </a:solidFill>
              </a:rPr>
              <a:t>SINE WAVE</a:t>
            </a:r>
          </a:p>
        </p:txBody>
      </p:sp>
      <p:sp>
        <p:nvSpPr>
          <p:cNvPr id="51205" name="Line 10"/>
          <p:cNvSpPr>
            <a:spLocks noChangeShapeType="1"/>
          </p:cNvSpPr>
          <p:nvPr/>
        </p:nvSpPr>
        <p:spPr bwMode="auto">
          <a:xfrm>
            <a:off x="2438400" y="6477000"/>
            <a:ext cx="533400" cy="0"/>
          </a:xfrm>
          <a:prstGeom prst="line">
            <a:avLst/>
          </a:prstGeom>
          <a:noFill/>
          <a:ln w="57150">
            <a:solidFill>
              <a:srgbClr val="F84A73"/>
            </a:solidFill>
            <a:round/>
            <a:headEnd/>
            <a:tailEnd type="triangle" w="med" len="med"/>
          </a:ln>
        </p:spPr>
        <p:txBody>
          <a:bodyPr/>
          <a:lstStyle/>
          <a:p>
            <a:endParaRPr lang="ar-JO"/>
          </a:p>
        </p:txBody>
      </p:sp>
      <p:sp>
        <p:nvSpPr>
          <p:cNvPr id="51206" name="Text Box 11"/>
          <p:cNvSpPr txBox="1">
            <a:spLocks noChangeArrowheads="1"/>
          </p:cNvSpPr>
          <p:nvPr/>
        </p:nvSpPr>
        <p:spPr bwMode="auto">
          <a:xfrm>
            <a:off x="152400" y="5562600"/>
            <a:ext cx="2590800" cy="457200"/>
          </a:xfrm>
          <a:prstGeom prst="rect">
            <a:avLst/>
          </a:prstGeom>
          <a:solidFill>
            <a:srgbClr val="0099CC"/>
          </a:solidFill>
          <a:ln w="9525">
            <a:noFill/>
            <a:miter lim="800000"/>
            <a:headEnd/>
            <a:tailEnd/>
          </a:ln>
        </p:spPr>
        <p:txBody>
          <a:bodyPr>
            <a:spAutoFit/>
          </a:bodyPr>
          <a:lstStyle/>
          <a:p>
            <a:pPr>
              <a:spcBef>
                <a:spcPct val="50000"/>
              </a:spcBef>
            </a:pPr>
            <a:r>
              <a:rPr lang="ar-JO" b="1">
                <a:solidFill>
                  <a:schemeClr val="bg1"/>
                </a:solidFill>
              </a:rPr>
              <a:t>الموجة الجيبية</a:t>
            </a:r>
            <a:endParaRPr lang="en-GB" b="1">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600">
                <a:solidFill>
                  <a:schemeClr val="tx2"/>
                </a:solidFill>
                <a:latin typeface="Arial" pitchFamily="34" charset="0"/>
              </a:rPr>
              <a:t>   DISTRIBUTION OF FLUID</a:t>
            </a:r>
          </a:p>
        </p:txBody>
      </p:sp>
      <p:pic>
        <p:nvPicPr>
          <p:cNvPr id="7171" name="Picture 5" descr="vbodywoman">
            <a:hlinkClick r:id="rId2"/>
          </p:cNvPr>
          <p:cNvPicPr>
            <a:picLocks noChangeAspect="1" noChangeArrowheads="1"/>
          </p:cNvPicPr>
          <p:nvPr/>
        </p:nvPicPr>
        <p:blipFill>
          <a:blip r:embed="rId3"/>
          <a:srcRect/>
          <a:stretch>
            <a:fillRect/>
          </a:stretch>
        </p:blipFill>
        <p:spPr bwMode="auto">
          <a:xfrm>
            <a:off x="3657600" y="1752600"/>
            <a:ext cx="4881563" cy="5105400"/>
          </a:xfrm>
          <a:prstGeom prst="rect">
            <a:avLst/>
          </a:prstGeom>
          <a:noFill/>
          <a:ln w="9525">
            <a:noFill/>
            <a:miter lim="800000"/>
            <a:headEnd/>
            <a:tailEnd/>
          </a:ln>
        </p:spPr>
      </p:pic>
      <p:sp>
        <p:nvSpPr>
          <p:cNvPr id="7172" name="Line 6"/>
          <p:cNvSpPr>
            <a:spLocks noChangeShapeType="1"/>
          </p:cNvSpPr>
          <p:nvPr/>
        </p:nvSpPr>
        <p:spPr bwMode="auto">
          <a:xfrm>
            <a:off x="5715000" y="3200400"/>
            <a:ext cx="76200" cy="304800"/>
          </a:xfrm>
          <a:prstGeom prst="line">
            <a:avLst/>
          </a:prstGeom>
          <a:noFill/>
          <a:ln w="9525">
            <a:solidFill>
              <a:schemeClr val="tx1"/>
            </a:solidFill>
            <a:round/>
            <a:headEnd/>
            <a:tailEnd/>
          </a:ln>
        </p:spPr>
        <p:txBody>
          <a:bodyPr/>
          <a:lstStyle/>
          <a:p>
            <a:endParaRPr lang="ar-JO"/>
          </a:p>
        </p:txBody>
      </p:sp>
      <p:sp>
        <p:nvSpPr>
          <p:cNvPr id="7173" name="Line 7"/>
          <p:cNvSpPr>
            <a:spLocks noChangeShapeType="1"/>
          </p:cNvSpPr>
          <p:nvPr/>
        </p:nvSpPr>
        <p:spPr bwMode="auto">
          <a:xfrm flipH="1">
            <a:off x="6324600" y="3200400"/>
            <a:ext cx="76200" cy="228600"/>
          </a:xfrm>
          <a:prstGeom prst="line">
            <a:avLst/>
          </a:prstGeom>
          <a:noFill/>
          <a:ln w="9525">
            <a:solidFill>
              <a:schemeClr val="tx1"/>
            </a:solidFill>
            <a:round/>
            <a:headEnd/>
            <a:tailEnd/>
          </a:ln>
        </p:spPr>
        <p:txBody>
          <a:bodyPr/>
          <a:lstStyle/>
          <a:p>
            <a:endParaRPr lang="ar-JO"/>
          </a:p>
        </p:txBody>
      </p:sp>
      <p:sp>
        <p:nvSpPr>
          <p:cNvPr id="7174" name="Rectangle 8"/>
          <p:cNvSpPr>
            <a:spLocks noChangeArrowheads="1"/>
          </p:cNvSpPr>
          <p:nvPr/>
        </p:nvSpPr>
        <p:spPr bwMode="auto">
          <a:xfrm>
            <a:off x="5638800" y="3429000"/>
            <a:ext cx="838200" cy="32004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7175" name="Text Box 9"/>
          <p:cNvSpPr txBox="1">
            <a:spLocks noChangeArrowheads="1"/>
          </p:cNvSpPr>
          <p:nvPr/>
        </p:nvSpPr>
        <p:spPr bwMode="auto">
          <a:xfrm>
            <a:off x="4191000" y="4038600"/>
            <a:ext cx="3581400" cy="1603375"/>
          </a:xfrm>
          <a:prstGeom prst="rect">
            <a:avLst/>
          </a:prstGeom>
          <a:noFill/>
          <a:ln w="9525">
            <a:noFill/>
            <a:miter lim="800000"/>
            <a:headEnd/>
            <a:tailEnd/>
          </a:ln>
        </p:spPr>
        <p:txBody>
          <a:bodyPr>
            <a:spAutoFit/>
          </a:bodyPr>
          <a:lstStyle/>
          <a:p>
            <a:pPr algn="ctr">
              <a:spcBef>
                <a:spcPct val="50000"/>
              </a:spcBef>
            </a:pPr>
            <a:r>
              <a:rPr lang="en-US" sz="1800" b="1"/>
              <a:t>60%</a:t>
            </a:r>
          </a:p>
          <a:p>
            <a:pPr algn="ctr">
              <a:spcBef>
                <a:spcPct val="50000"/>
              </a:spcBef>
            </a:pPr>
            <a:r>
              <a:rPr lang="en-US" sz="1800" b="1"/>
              <a:t>											      	</a:t>
            </a:r>
          </a:p>
        </p:txBody>
      </p:sp>
      <p:sp>
        <p:nvSpPr>
          <p:cNvPr id="7176" name="Rectangle 10"/>
          <p:cNvSpPr>
            <a:spLocks noChangeArrowheads="1"/>
          </p:cNvSpPr>
          <p:nvPr/>
        </p:nvSpPr>
        <p:spPr bwMode="auto">
          <a:xfrm>
            <a:off x="228600" y="3048000"/>
            <a:ext cx="2743200" cy="3352800"/>
          </a:xfrm>
          <a:prstGeom prst="rect">
            <a:avLst/>
          </a:prstGeom>
          <a:solidFill>
            <a:srgbClr val="33CCFF"/>
          </a:solidFill>
          <a:ln w="9525" cap="rnd">
            <a:solidFill>
              <a:schemeClr val="tx1"/>
            </a:solidFill>
            <a:prstDash val="sysDot"/>
            <a:miter lim="800000"/>
            <a:headEnd/>
            <a:tailEnd/>
          </a:ln>
        </p:spPr>
        <p:txBody>
          <a:bodyPr wrap="none" anchor="ctr"/>
          <a:lstStyle/>
          <a:p>
            <a:endParaRPr lang="en-GB"/>
          </a:p>
        </p:txBody>
      </p:sp>
      <p:sp>
        <p:nvSpPr>
          <p:cNvPr id="7177" name="Rectangle 11"/>
          <p:cNvSpPr>
            <a:spLocks noChangeArrowheads="1"/>
          </p:cNvSpPr>
          <p:nvPr/>
        </p:nvSpPr>
        <p:spPr bwMode="auto">
          <a:xfrm>
            <a:off x="228600" y="2743200"/>
            <a:ext cx="2743200" cy="25146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7178" name="Rectangle 12"/>
          <p:cNvSpPr>
            <a:spLocks noChangeArrowheads="1"/>
          </p:cNvSpPr>
          <p:nvPr/>
        </p:nvSpPr>
        <p:spPr bwMode="auto">
          <a:xfrm>
            <a:off x="2209800" y="5257800"/>
            <a:ext cx="762000" cy="1143000"/>
          </a:xfrm>
          <a:prstGeom prst="rect">
            <a:avLst/>
          </a:prstGeom>
          <a:solidFill>
            <a:srgbClr val="33CCFF"/>
          </a:solidFill>
          <a:ln w="9525">
            <a:solidFill>
              <a:schemeClr val="tx1"/>
            </a:solidFill>
            <a:miter lim="800000"/>
            <a:headEnd/>
            <a:tailEnd/>
          </a:ln>
        </p:spPr>
        <p:txBody>
          <a:bodyPr wrap="none" anchor="ctr"/>
          <a:lstStyle/>
          <a:p>
            <a:endParaRPr lang="en-GB"/>
          </a:p>
        </p:txBody>
      </p:sp>
      <p:sp>
        <p:nvSpPr>
          <p:cNvPr id="7179" name="Oval 13"/>
          <p:cNvSpPr>
            <a:spLocks noChangeArrowheads="1"/>
          </p:cNvSpPr>
          <p:nvPr/>
        </p:nvSpPr>
        <p:spPr bwMode="auto">
          <a:xfrm>
            <a:off x="1447800" y="3962400"/>
            <a:ext cx="76200" cy="762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7180" name="Rectangle 14"/>
          <p:cNvSpPr>
            <a:spLocks noChangeArrowheads="1"/>
          </p:cNvSpPr>
          <p:nvPr/>
        </p:nvSpPr>
        <p:spPr bwMode="auto">
          <a:xfrm>
            <a:off x="2514600" y="5638800"/>
            <a:ext cx="152400" cy="685800"/>
          </a:xfrm>
          <a:prstGeom prst="rect">
            <a:avLst/>
          </a:prstGeom>
          <a:solidFill>
            <a:srgbClr val="FF00FF"/>
          </a:solidFill>
          <a:ln w="9525">
            <a:solidFill>
              <a:schemeClr val="tx1"/>
            </a:solidFill>
            <a:miter lim="800000"/>
            <a:headEnd/>
            <a:tailEnd/>
          </a:ln>
        </p:spPr>
        <p:txBody>
          <a:bodyPr wrap="none" anchor="ctr"/>
          <a:lstStyle/>
          <a:p>
            <a:endParaRPr lang="en-GB"/>
          </a:p>
        </p:txBody>
      </p:sp>
      <p:sp>
        <p:nvSpPr>
          <p:cNvPr id="7181" name="Text Box 15"/>
          <p:cNvSpPr txBox="1">
            <a:spLocks noChangeArrowheads="1"/>
          </p:cNvSpPr>
          <p:nvPr/>
        </p:nvSpPr>
        <p:spPr bwMode="auto">
          <a:xfrm>
            <a:off x="304800" y="2819400"/>
            <a:ext cx="2590800" cy="366713"/>
          </a:xfrm>
          <a:prstGeom prst="rect">
            <a:avLst/>
          </a:prstGeom>
          <a:noFill/>
          <a:ln w="9525">
            <a:noFill/>
            <a:miter lim="800000"/>
            <a:headEnd/>
            <a:tailEnd/>
          </a:ln>
        </p:spPr>
        <p:txBody>
          <a:bodyPr>
            <a:spAutoFit/>
          </a:bodyPr>
          <a:lstStyle/>
          <a:p>
            <a:pPr>
              <a:spcBef>
                <a:spcPct val="50000"/>
              </a:spcBef>
            </a:pPr>
            <a:r>
              <a:rPr lang="en-US" sz="1800" b="1"/>
              <a:t>2/3</a:t>
            </a:r>
            <a:r>
              <a:rPr lang="en-US" sz="1800"/>
              <a:t> Intracellular    </a:t>
            </a:r>
          </a:p>
        </p:txBody>
      </p:sp>
      <p:sp>
        <p:nvSpPr>
          <p:cNvPr id="7182" name="Text Box 16"/>
          <p:cNvSpPr txBox="1">
            <a:spLocks noChangeArrowheads="1"/>
          </p:cNvSpPr>
          <p:nvPr/>
        </p:nvSpPr>
        <p:spPr bwMode="auto">
          <a:xfrm>
            <a:off x="228600" y="5410200"/>
            <a:ext cx="1828800" cy="366713"/>
          </a:xfrm>
          <a:prstGeom prst="rect">
            <a:avLst/>
          </a:prstGeom>
          <a:noFill/>
          <a:ln w="9525">
            <a:noFill/>
            <a:miter lim="800000"/>
            <a:headEnd/>
            <a:tailEnd/>
          </a:ln>
        </p:spPr>
        <p:txBody>
          <a:bodyPr>
            <a:spAutoFit/>
          </a:bodyPr>
          <a:lstStyle/>
          <a:p>
            <a:pPr>
              <a:spcBef>
                <a:spcPct val="50000"/>
              </a:spcBef>
            </a:pPr>
            <a:r>
              <a:rPr lang="en-US" sz="1800"/>
              <a:t>Interstitial   </a:t>
            </a:r>
          </a:p>
        </p:txBody>
      </p:sp>
      <p:sp>
        <p:nvSpPr>
          <p:cNvPr id="7183" name="Text Box 17"/>
          <p:cNvSpPr txBox="1">
            <a:spLocks noChangeArrowheads="1"/>
          </p:cNvSpPr>
          <p:nvPr/>
        </p:nvSpPr>
        <p:spPr bwMode="auto">
          <a:xfrm>
            <a:off x="2133600" y="6553200"/>
            <a:ext cx="1981200" cy="366713"/>
          </a:xfrm>
          <a:prstGeom prst="rect">
            <a:avLst/>
          </a:prstGeom>
          <a:noFill/>
          <a:ln w="9525">
            <a:noFill/>
            <a:miter lim="800000"/>
            <a:headEnd/>
            <a:tailEnd/>
          </a:ln>
        </p:spPr>
        <p:txBody>
          <a:bodyPr>
            <a:spAutoFit/>
          </a:bodyPr>
          <a:lstStyle/>
          <a:p>
            <a:pPr>
              <a:spcBef>
                <a:spcPct val="50000"/>
              </a:spcBef>
            </a:pPr>
            <a:r>
              <a:rPr lang="en-US" sz="1800" b="1"/>
              <a:t>5%</a:t>
            </a:r>
            <a:r>
              <a:rPr lang="en-US" sz="1800"/>
              <a:t> O</a:t>
            </a:r>
            <a:r>
              <a:rPr lang="en-US" sz="1400"/>
              <a:t>F B.WT</a:t>
            </a:r>
            <a:r>
              <a:rPr lang="en-US" sz="1800"/>
              <a:t> </a:t>
            </a:r>
          </a:p>
        </p:txBody>
      </p:sp>
      <p:sp>
        <p:nvSpPr>
          <p:cNvPr id="7184" name="Text Box 18"/>
          <p:cNvSpPr txBox="1">
            <a:spLocks noChangeArrowheads="1"/>
          </p:cNvSpPr>
          <p:nvPr/>
        </p:nvSpPr>
        <p:spPr bwMode="auto">
          <a:xfrm>
            <a:off x="0" y="6553200"/>
            <a:ext cx="2057400" cy="366713"/>
          </a:xfrm>
          <a:prstGeom prst="rect">
            <a:avLst/>
          </a:prstGeom>
          <a:noFill/>
          <a:ln w="9525">
            <a:noFill/>
            <a:miter lim="800000"/>
            <a:headEnd/>
            <a:tailEnd/>
          </a:ln>
        </p:spPr>
        <p:txBody>
          <a:bodyPr>
            <a:spAutoFit/>
          </a:bodyPr>
          <a:lstStyle/>
          <a:p>
            <a:pPr>
              <a:spcBef>
                <a:spcPct val="50000"/>
              </a:spcBef>
            </a:pPr>
            <a:r>
              <a:rPr lang="en-US" sz="1800" b="1"/>
              <a:t>15%</a:t>
            </a:r>
            <a:r>
              <a:rPr lang="en-US" sz="1800"/>
              <a:t>      </a:t>
            </a:r>
          </a:p>
        </p:txBody>
      </p:sp>
      <p:sp>
        <p:nvSpPr>
          <p:cNvPr id="7185" name="Text Box 19"/>
          <p:cNvSpPr txBox="1">
            <a:spLocks noChangeArrowheads="1"/>
          </p:cNvSpPr>
          <p:nvPr/>
        </p:nvSpPr>
        <p:spPr bwMode="auto">
          <a:xfrm>
            <a:off x="609600" y="2438400"/>
            <a:ext cx="2362200" cy="641350"/>
          </a:xfrm>
          <a:prstGeom prst="rect">
            <a:avLst/>
          </a:prstGeom>
          <a:noFill/>
          <a:ln w="9525">
            <a:noFill/>
            <a:miter lim="800000"/>
            <a:headEnd/>
            <a:tailEnd/>
          </a:ln>
        </p:spPr>
        <p:txBody>
          <a:bodyPr>
            <a:spAutoFit/>
          </a:bodyPr>
          <a:lstStyle/>
          <a:p>
            <a:pPr algn="ctr">
              <a:spcBef>
                <a:spcPct val="50000"/>
              </a:spcBef>
            </a:pPr>
            <a:r>
              <a:rPr lang="en-US" sz="1800" b="1"/>
              <a:t>40%</a:t>
            </a:r>
            <a:r>
              <a:rPr lang="en-US" sz="1800"/>
              <a:t>  OF B.WT     </a:t>
            </a:r>
          </a:p>
        </p:txBody>
      </p:sp>
      <p:sp>
        <p:nvSpPr>
          <p:cNvPr id="7186" name="Line 20"/>
          <p:cNvSpPr>
            <a:spLocks noChangeShapeType="1"/>
          </p:cNvSpPr>
          <p:nvPr/>
        </p:nvSpPr>
        <p:spPr bwMode="auto">
          <a:xfrm>
            <a:off x="914400" y="6477000"/>
            <a:ext cx="0" cy="76200"/>
          </a:xfrm>
          <a:prstGeom prst="line">
            <a:avLst/>
          </a:prstGeom>
          <a:noFill/>
          <a:ln w="9525">
            <a:solidFill>
              <a:schemeClr val="tx1"/>
            </a:solidFill>
            <a:round/>
            <a:headEnd/>
            <a:tailEnd type="triangle" w="med" len="med"/>
          </a:ln>
        </p:spPr>
        <p:txBody>
          <a:bodyPr/>
          <a:lstStyle/>
          <a:p>
            <a:endParaRPr lang="ar-JO"/>
          </a:p>
        </p:txBody>
      </p:sp>
      <p:sp>
        <p:nvSpPr>
          <p:cNvPr id="7187" name="Line 21"/>
          <p:cNvSpPr>
            <a:spLocks noChangeShapeType="1"/>
          </p:cNvSpPr>
          <p:nvPr/>
        </p:nvSpPr>
        <p:spPr bwMode="auto">
          <a:xfrm>
            <a:off x="1600200" y="6477000"/>
            <a:ext cx="0" cy="76200"/>
          </a:xfrm>
          <a:prstGeom prst="line">
            <a:avLst/>
          </a:prstGeom>
          <a:noFill/>
          <a:ln w="9525">
            <a:solidFill>
              <a:schemeClr val="tx1"/>
            </a:solidFill>
            <a:round/>
            <a:headEnd/>
            <a:tailEnd type="triangle" w="med" len="med"/>
          </a:ln>
        </p:spPr>
        <p:txBody>
          <a:bodyPr/>
          <a:lstStyle/>
          <a:p>
            <a:endParaRPr lang="ar-JO"/>
          </a:p>
        </p:txBody>
      </p:sp>
      <p:sp>
        <p:nvSpPr>
          <p:cNvPr id="7188" name="Text Box 22"/>
          <p:cNvSpPr txBox="1">
            <a:spLocks noChangeArrowheads="1"/>
          </p:cNvSpPr>
          <p:nvPr/>
        </p:nvSpPr>
        <p:spPr bwMode="auto">
          <a:xfrm>
            <a:off x="2209800" y="5181600"/>
            <a:ext cx="762000" cy="366713"/>
          </a:xfrm>
          <a:prstGeom prst="rect">
            <a:avLst/>
          </a:prstGeom>
          <a:noFill/>
          <a:ln w="9525">
            <a:noFill/>
            <a:miter lim="800000"/>
            <a:headEnd/>
            <a:tailEnd/>
          </a:ln>
        </p:spPr>
        <p:txBody>
          <a:bodyPr>
            <a:spAutoFit/>
          </a:bodyPr>
          <a:lstStyle/>
          <a:p>
            <a:pPr>
              <a:spcBef>
                <a:spcPct val="50000"/>
              </a:spcBef>
            </a:pPr>
            <a:r>
              <a:rPr lang="en-US" sz="1800">
                <a:latin typeface="Times New Roman" pitchFamily="18" charset="0"/>
              </a:rPr>
              <a:t>I.V  </a:t>
            </a:r>
          </a:p>
        </p:txBody>
      </p:sp>
      <p:sp>
        <p:nvSpPr>
          <p:cNvPr id="7189" name="Text Box 23"/>
          <p:cNvSpPr txBox="1">
            <a:spLocks noChangeArrowheads="1"/>
          </p:cNvSpPr>
          <p:nvPr/>
        </p:nvSpPr>
        <p:spPr bwMode="auto">
          <a:xfrm>
            <a:off x="533400" y="4495800"/>
            <a:ext cx="2057400" cy="366713"/>
          </a:xfrm>
          <a:prstGeom prst="rect">
            <a:avLst/>
          </a:prstGeom>
          <a:noFill/>
          <a:ln w="9525">
            <a:noFill/>
            <a:miter lim="800000"/>
            <a:headEnd/>
            <a:tailEnd/>
          </a:ln>
        </p:spPr>
        <p:txBody>
          <a:bodyPr>
            <a:spAutoFit/>
          </a:bodyPr>
          <a:lstStyle/>
          <a:p>
            <a:pPr>
              <a:spcBef>
                <a:spcPct val="50000"/>
              </a:spcBef>
            </a:pPr>
            <a:r>
              <a:rPr lang="en-US" sz="1800" b="1">
                <a:latin typeface="Times New Roman" pitchFamily="18" charset="0"/>
              </a:rPr>
              <a:t>K,ORG.PH,SULF</a:t>
            </a:r>
            <a:r>
              <a:rPr lang="en-US" sz="1800">
                <a:latin typeface="Times New Roman" pitchFamily="18" charset="0"/>
              </a:rPr>
              <a:t> </a:t>
            </a:r>
          </a:p>
        </p:txBody>
      </p:sp>
      <p:sp>
        <p:nvSpPr>
          <p:cNvPr id="7190" name="Text Box 24"/>
          <p:cNvSpPr txBox="1">
            <a:spLocks noChangeArrowheads="1"/>
          </p:cNvSpPr>
          <p:nvPr/>
        </p:nvSpPr>
        <p:spPr bwMode="auto">
          <a:xfrm>
            <a:off x="-228600" y="6019800"/>
            <a:ext cx="2743200" cy="366713"/>
          </a:xfrm>
          <a:prstGeom prst="rect">
            <a:avLst/>
          </a:prstGeom>
          <a:noFill/>
          <a:ln w="9525">
            <a:noFill/>
            <a:miter lim="800000"/>
            <a:headEnd/>
            <a:tailEnd/>
          </a:ln>
        </p:spPr>
        <p:txBody>
          <a:bodyPr>
            <a:spAutoFit/>
          </a:bodyPr>
          <a:lstStyle/>
          <a:p>
            <a:pPr>
              <a:spcBef>
                <a:spcPct val="50000"/>
              </a:spcBef>
            </a:pPr>
            <a:r>
              <a:rPr lang="en-US" sz="1800" b="1">
                <a:latin typeface="Times New Roman" pitchFamily="18" charset="0"/>
              </a:rPr>
              <a:t>Na,Cl,Bicarbonate</a:t>
            </a:r>
            <a:r>
              <a:rPr lang="en-US" sz="1800">
                <a:latin typeface="Times New Roman" pitchFamily="18" charset="0"/>
              </a:rPr>
              <a:t>       </a:t>
            </a:r>
          </a:p>
        </p:txBody>
      </p:sp>
      <p:sp>
        <p:nvSpPr>
          <p:cNvPr id="7191" name="Oval 25"/>
          <p:cNvSpPr>
            <a:spLocks noChangeArrowheads="1"/>
          </p:cNvSpPr>
          <p:nvPr/>
        </p:nvSpPr>
        <p:spPr bwMode="auto">
          <a:xfrm>
            <a:off x="6248400" y="2971800"/>
            <a:ext cx="152400" cy="1524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7192" name="Oval 26"/>
          <p:cNvSpPr>
            <a:spLocks noChangeArrowheads="1"/>
          </p:cNvSpPr>
          <p:nvPr/>
        </p:nvSpPr>
        <p:spPr bwMode="auto">
          <a:xfrm>
            <a:off x="5715000" y="2971800"/>
            <a:ext cx="152400" cy="152400"/>
          </a:xfrm>
          <a:prstGeom prst="ellipse">
            <a:avLst/>
          </a:prstGeom>
          <a:solidFill>
            <a:schemeClr val="accent1"/>
          </a:solidFill>
          <a:ln w="9525">
            <a:solidFill>
              <a:schemeClr val="tx1"/>
            </a:solidFill>
            <a:round/>
            <a:headEnd/>
            <a:tailEnd/>
          </a:ln>
        </p:spPr>
        <p:txBody>
          <a:bodyPr wrap="none" anchor="ctr"/>
          <a:lstStyle/>
          <a:p>
            <a:endParaRPr lang="en-GB"/>
          </a:p>
        </p:txBody>
      </p:sp>
      <p:sp>
        <p:nvSpPr>
          <p:cNvPr id="7193" name="Text Box 27"/>
          <p:cNvSpPr txBox="1">
            <a:spLocks noChangeArrowheads="1"/>
          </p:cNvSpPr>
          <p:nvPr/>
        </p:nvSpPr>
        <p:spPr bwMode="auto">
          <a:xfrm>
            <a:off x="5486400" y="1524000"/>
            <a:ext cx="1295400" cy="457200"/>
          </a:xfrm>
          <a:prstGeom prst="rect">
            <a:avLst/>
          </a:prstGeom>
          <a:noFill/>
          <a:ln w="9525">
            <a:noFill/>
            <a:miter lim="800000"/>
            <a:headEnd/>
            <a:tailEnd/>
          </a:ln>
        </p:spPr>
        <p:txBody>
          <a:bodyPr>
            <a:spAutoFit/>
          </a:bodyPr>
          <a:lstStyle/>
          <a:p>
            <a:pPr algn="ctr">
              <a:spcBef>
                <a:spcPct val="50000"/>
              </a:spcBef>
            </a:pPr>
            <a:r>
              <a:rPr lang="en-US"/>
              <a:t>60kg</a:t>
            </a:r>
          </a:p>
        </p:txBody>
      </p:sp>
      <p:sp>
        <p:nvSpPr>
          <p:cNvPr id="7194" name="Text Box 28"/>
          <p:cNvSpPr txBox="1">
            <a:spLocks noChangeArrowheads="1"/>
          </p:cNvSpPr>
          <p:nvPr/>
        </p:nvSpPr>
        <p:spPr bwMode="auto">
          <a:xfrm>
            <a:off x="685800" y="3200400"/>
            <a:ext cx="1752600" cy="457200"/>
          </a:xfrm>
          <a:prstGeom prst="rect">
            <a:avLst/>
          </a:prstGeom>
          <a:noFill/>
          <a:ln w="9525">
            <a:noFill/>
            <a:miter lim="800000"/>
            <a:headEnd/>
            <a:tailEnd/>
          </a:ln>
        </p:spPr>
        <p:txBody>
          <a:bodyPr>
            <a:spAutoFit/>
          </a:bodyPr>
          <a:lstStyle/>
          <a:p>
            <a:pPr algn="ctr">
              <a:spcBef>
                <a:spcPct val="50000"/>
              </a:spcBef>
            </a:pPr>
            <a:r>
              <a:rPr lang="en-US"/>
              <a:t>24 liters</a:t>
            </a:r>
          </a:p>
        </p:txBody>
      </p:sp>
      <p:sp>
        <p:nvSpPr>
          <p:cNvPr id="7195" name="Text Box 29"/>
          <p:cNvSpPr txBox="1">
            <a:spLocks noChangeArrowheads="1"/>
          </p:cNvSpPr>
          <p:nvPr/>
        </p:nvSpPr>
        <p:spPr bwMode="auto">
          <a:xfrm>
            <a:off x="533400" y="5715000"/>
            <a:ext cx="1219200" cy="336550"/>
          </a:xfrm>
          <a:prstGeom prst="rect">
            <a:avLst/>
          </a:prstGeom>
          <a:noFill/>
          <a:ln w="9525">
            <a:noFill/>
            <a:miter lim="800000"/>
            <a:headEnd/>
            <a:tailEnd/>
          </a:ln>
        </p:spPr>
        <p:txBody>
          <a:bodyPr>
            <a:spAutoFit/>
          </a:bodyPr>
          <a:lstStyle/>
          <a:p>
            <a:pPr algn="ctr">
              <a:spcBef>
                <a:spcPct val="50000"/>
              </a:spcBef>
            </a:pPr>
            <a:r>
              <a:rPr lang="en-US" sz="1600"/>
              <a:t>9 liters</a:t>
            </a:r>
          </a:p>
        </p:txBody>
      </p:sp>
      <p:sp>
        <p:nvSpPr>
          <p:cNvPr id="7196" name="Text Box 30"/>
          <p:cNvSpPr txBox="1">
            <a:spLocks noChangeArrowheads="1"/>
          </p:cNvSpPr>
          <p:nvPr/>
        </p:nvSpPr>
        <p:spPr bwMode="auto">
          <a:xfrm>
            <a:off x="2514600" y="5638800"/>
            <a:ext cx="1143000" cy="366713"/>
          </a:xfrm>
          <a:prstGeom prst="rect">
            <a:avLst/>
          </a:prstGeom>
          <a:noFill/>
          <a:ln w="9525">
            <a:noFill/>
            <a:miter lim="800000"/>
            <a:headEnd/>
            <a:tailEnd/>
          </a:ln>
        </p:spPr>
        <p:txBody>
          <a:bodyPr>
            <a:spAutoFit/>
          </a:bodyPr>
          <a:lstStyle/>
          <a:p>
            <a:pPr algn="ctr">
              <a:spcBef>
                <a:spcPct val="50000"/>
              </a:spcBef>
            </a:pPr>
            <a:r>
              <a:rPr lang="en-US" sz="1600"/>
              <a:t>3</a:t>
            </a:r>
            <a:r>
              <a:rPr lang="en-US" sz="1800"/>
              <a:t> liters</a:t>
            </a:r>
            <a:endParaRPr lang="en-US"/>
          </a:p>
        </p:txBody>
      </p:sp>
      <p:sp>
        <p:nvSpPr>
          <p:cNvPr id="7197" name="Text Box 31"/>
          <p:cNvSpPr txBox="1">
            <a:spLocks noChangeArrowheads="1"/>
          </p:cNvSpPr>
          <p:nvPr/>
        </p:nvSpPr>
        <p:spPr bwMode="auto">
          <a:xfrm>
            <a:off x="5410200" y="4495800"/>
            <a:ext cx="1295400" cy="336550"/>
          </a:xfrm>
          <a:prstGeom prst="rect">
            <a:avLst/>
          </a:prstGeom>
          <a:noFill/>
          <a:ln w="9525">
            <a:noFill/>
            <a:miter lim="800000"/>
            <a:headEnd/>
            <a:tailEnd/>
          </a:ln>
        </p:spPr>
        <p:txBody>
          <a:bodyPr>
            <a:spAutoFit/>
          </a:bodyPr>
          <a:lstStyle/>
          <a:p>
            <a:pPr algn="ctr">
              <a:spcBef>
                <a:spcPct val="50000"/>
              </a:spcBef>
            </a:pPr>
            <a:r>
              <a:rPr lang="en-US" sz="1600"/>
              <a:t>36 liters</a:t>
            </a:r>
          </a:p>
        </p:txBody>
      </p:sp>
      <p:sp>
        <p:nvSpPr>
          <p:cNvPr id="7198" name="Oval 32"/>
          <p:cNvSpPr>
            <a:spLocks noChangeArrowheads="1"/>
          </p:cNvSpPr>
          <p:nvPr/>
        </p:nvSpPr>
        <p:spPr bwMode="auto">
          <a:xfrm>
            <a:off x="1066800" y="3581400"/>
            <a:ext cx="914400" cy="914400"/>
          </a:xfrm>
          <a:prstGeom prst="ellipse">
            <a:avLst/>
          </a:prstGeom>
          <a:solidFill>
            <a:srgbClr val="FF9999"/>
          </a:solidFill>
          <a:ln w="9525">
            <a:solidFill>
              <a:schemeClr val="tx1"/>
            </a:solidFill>
            <a:round/>
            <a:headEnd/>
            <a:tailEnd/>
          </a:ln>
        </p:spPr>
        <p:txBody>
          <a:bodyPr wrap="none" anchor="ctr"/>
          <a:lstStyle/>
          <a:p>
            <a:endParaRPr lang="en-GB"/>
          </a:p>
        </p:txBody>
      </p:sp>
      <p:sp>
        <p:nvSpPr>
          <p:cNvPr id="7199" name="Line 33"/>
          <p:cNvSpPr>
            <a:spLocks noChangeShapeType="1"/>
          </p:cNvSpPr>
          <p:nvPr/>
        </p:nvSpPr>
        <p:spPr bwMode="auto">
          <a:xfrm>
            <a:off x="2590800" y="6477000"/>
            <a:ext cx="0" cy="76200"/>
          </a:xfrm>
          <a:prstGeom prst="line">
            <a:avLst/>
          </a:prstGeom>
          <a:noFill/>
          <a:ln w="9525">
            <a:solidFill>
              <a:schemeClr val="tx1"/>
            </a:solidFill>
            <a:round/>
            <a:headEnd/>
            <a:tailEnd type="triangle" w="med" len="med"/>
          </a:ln>
        </p:spPr>
        <p:txBody>
          <a:bodyPr/>
          <a:lstStyle/>
          <a:p>
            <a:endParaRPr lang="ar-JO"/>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defRPr/>
            </a:pPr>
            <a:r>
              <a:rPr lang="en-US" dirty="0" smtClean="0">
                <a:solidFill>
                  <a:schemeClr val="bg1">
                    <a:lumMod val="50000"/>
                  </a:schemeClr>
                </a:solidFill>
              </a:rPr>
              <a:t>CAUSES OF HYPERKALAEMIA</a:t>
            </a:r>
          </a:p>
        </p:txBody>
      </p:sp>
      <p:sp>
        <p:nvSpPr>
          <p:cNvPr id="97283" name="Rectangle 3"/>
          <p:cNvSpPr>
            <a:spLocks noGrp="1" noChangeArrowheads="1"/>
          </p:cNvSpPr>
          <p:nvPr>
            <p:ph type="body" idx="1"/>
          </p:nvPr>
        </p:nvSpPr>
        <p:spPr>
          <a:xfrm>
            <a:off x="1370013" y="1676400"/>
            <a:ext cx="7313612" cy="4265613"/>
          </a:xfrm>
          <a:solidFill>
            <a:schemeClr val="bg1"/>
          </a:solidFill>
        </p:spPr>
        <p:txBody>
          <a:bodyPr/>
          <a:lstStyle/>
          <a:p>
            <a:pPr marL="552450" indent="-552450" algn="ctr" eaLnBrk="1" hangingPunct="1">
              <a:spcBef>
                <a:spcPct val="50000"/>
              </a:spcBef>
              <a:buClrTx/>
              <a:buSzTx/>
              <a:buFontTx/>
              <a:buNone/>
              <a:defRPr/>
            </a:pPr>
            <a:r>
              <a:rPr lang="en-US" sz="1900" b="1" dirty="0" smtClean="0">
                <a:solidFill>
                  <a:schemeClr val="bg1">
                    <a:lumMod val="50000"/>
                  </a:schemeClr>
                </a:solidFill>
              </a:rPr>
              <a:t>IN BRIEF;</a:t>
            </a:r>
          </a:p>
          <a:p>
            <a:pPr marL="552450" indent="-552450" algn="ctr" eaLnBrk="1" hangingPunct="1">
              <a:spcBef>
                <a:spcPct val="50000"/>
              </a:spcBef>
              <a:buClrTx/>
              <a:buSzTx/>
              <a:buFontTx/>
              <a:buNone/>
              <a:defRPr/>
            </a:pPr>
            <a:r>
              <a:rPr lang="en-US" sz="1900" b="1" dirty="0" smtClean="0">
                <a:solidFill>
                  <a:schemeClr val="bg1">
                    <a:lumMod val="50000"/>
                  </a:schemeClr>
                </a:solidFill>
              </a:rPr>
              <a:t>ACIDOSIS</a:t>
            </a:r>
          </a:p>
          <a:p>
            <a:pPr marL="552450" indent="-552450" algn="ctr" eaLnBrk="1" hangingPunct="1">
              <a:spcBef>
                <a:spcPct val="50000"/>
              </a:spcBef>
              <a:buClrTx/>
              <a:buSzTx/>
              <a:buFontTx/>
              <a:buNone/>
              <a:defRPr/>
            </a:pPr>
            <a:r>
              <a:rPr lang="en-US" sz="1900" b="1" dirty="0" smtClean="0">
                <a:solidFill>
                  <a:schemeClr val="bg1">
                    <a:lumMod val="50000"/>
                  </a:schemeClr>
                </a:solidFill>
              </a:rPr>
              <a:t>  DESTRUCTION OF CELLS</a:t>
            </a:r>
          </a:p>
          <a:p>
            <a:pPr marL="552450" indent="-552450" algn="ctr" eaLnBrk="1" hangingPunct="1">
              <a:spcBef>
                <a:spcPct val="50000"/>
              </a:spcBef>
              <a:buClrTx/>
              <a:buSzTx/>
              <a:buFontTx/>
              <a:buNone/>
              <a:defRPr/>
            </a:pPr>
            <a:r>
              <a:rPr lang="en-US" sz="1900" b="1" dirty="0" smtClean="0">
                <a:solidFill>
                  <a:schemeClr val="bg1">
                    <a:lumMod val="50000"/>
                  </a:schemeClr>
                </a:solidFill>
              </a:rPr>
              <a:t>ALDOSTERONE SHUTDOWN</a:t>
            </a:r>
          </a:p>
          <a:p>
            <a:pPr marL="552450" indent="-552450" algn="l" rtl="0" eaLnBrk="1" hangingPunct="1">
              <a:lnSpc>
                <a:spcPct val="80000"/>
              </a:lnSpc>
              <a:buFont typeface="Wingdings" pitchFamily="2" charset="2"/>
              <a:buNone/>
              <a:defRPr/>
            </a:pPr>
            <a:endParaRPr lang="en-US" sz="1900" b="1" dirty="0" smtClean="0">
              <a:solidFill>
                <a:schemeClr val="bg1">
                  <a:lumMod val="50000"/>
                </a:schemeClr>
              </a:solidFill>
              <a:effectLst>
                <a:outerShdw blurRad="38100" dist="38100" dir="2700000" algn="tl">
                  <a:srgbClr val="000000"/>
                </a:outerShdw>
              </a:effectLst>
            </a:endParaRP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SEVERE TRAUMA</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BURNS</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CRUSH INJURY</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SEVERE CATABOLIC STATE  	   			  [SEPSIS]</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RENAL FAILURE</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ADDISON`S DISEASE</a:t>
            </a:r>
          </a:p>
          <a:p>
            <a:pPr marL="552450" indent="-552450" algn="l" rtl="0" eaLnBrk="1" hangingPunct="1">
              <a:lnSpc>
                <a:spcPct val="80000"/>
              </a:lnSpc>
              <a:defRPr/>
            </a:pPr>
            <a:endParaRPr lang="en-US" sz="1900" b="1" dirty="0" smtClean="0">
              <a:solidFill>
                <a:schemeClr val="bg1">
                  <a:lumMod val="50000"/>
                </a:schemeClr>
              </a:solidFill>
              <a:effectLst>
                <a:outerShdw blurRad="38100" dist="38100" dir="2700000" algn="tl">
                  <a:srgbClr val="000000"/>
                </a:outerShdw>
              </a:effectLst>
            </a:endParaRPr>
          </a:p>
        </p:txBody>
      </p:sp>
      <p:sp>
        <p:nvSpPr>
          <p:cNvPr id="53252" name="Text Box 4"/>
          <p:cNvSpPr txBox="1">
            <a:spLocks noChangeArrowheads="1"/>
          </p:cNvSpPr>
          <p:nvPr/>
        </p:nvSpPr>
        <p:spPr bwMode="auto">
          <a:xfrm>
            <a:off x="2895600" y="1828800"/>
            <a:ext cx="4343400" cy="457200"/>
          </a:xfrm>
          <a:prstGeom prst="rect">
            <a:avLst/>
          </a:prstGeom>
          <a:noFill/>
          <a:ln w="9525">
            <a:noFill/>
            <a:miter lim="800000"/>
            <a:headEnd/>
            <a:tailEnd/>
          </a:ln>
        </p:spPr>
        <p:txBody>
          <a:bodyPr>
            <a:spAutoFit/>
          </a:bodyPr>
          <a:lstStyle/>
          <a:p>
            <a:pPr>
              <a:spcBef>
                <a:spcPct val="50000"/>
              </a:spcBef>
            </a:pPr>
            <a:endParaRPr lang="en-US"/>
          </a:p>
        </p:txBody>
      </p:sp>
      <p:sp>
        <p:nvSpPr>
          <p:cNvPr id="53253" name="Rectangle 5"/>
          <p:cNvSpPr>
            <a:spLocks noChangeArrowheads="1"/>
          </p:cNvSpPr>
          <p:nvPr/>
        </p:nvSpPr>
        <p:spPr bwMode="auto">
          <a:xfrm>
            <a:off x="3048000" y="1676400"/>
            <a:ext cx="4038600" cy="1828800"/>
          </a:xfrm>
          <a:prstGeom prst="rect">
            <a:avLst/>
          </a:prstGeom>
          <a:noFill/>
          <a:ln w="76200" cmpd="tri">
            <a:solidFill>
              <a:srgbClr val="FF7C80"/>
            </a:solidFill>
            <a:miter lim="800000"/>
            <a:headEnd/>
            <a:tailEnd/>
          </a:ln>
        </p:spPr>
        <p:txBody>
          <a:bodyPr wrap="none" anchor="ctr"/>
          <a:lstStyle/>
          <a:p>
            <a:endParaRPr lang="en-GB">
              <a:solidFill>
                <a:srgbClr val="7030A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t>OTHER CAUSES</a:t>
            </a:r>
          </a:p>
        </p:txBody>
      </p:sp>
      <p:sp>
        <p:nvSpPr>
          <p:cNvPr id="98307" name="Rectangle 3"/>
          <p:cNvSpPr>
            <a:spLocks noGrp="1" noChangeArrowheads="1"/>
          </p:cNvSpPr>
          <p:nvPr>
            <p:ph type="body" idx="1"/>
          </p:nvPr>
        </p:nvSpPr>
        <p:spPr>
          <a:solidFill>
            <a:srgbClr val="FFFFCC"/>
          </a:solidFill>
          <a:ln w="76200">
            <a:solidFill>
              <a:schemeClr val="folHlink"/>
            </a:solidFill>
          </a:ln>
        </p:spPr>
        <p:txBody>
          <a:bodyPr/>
          <a:lstStyle/>
          <a:p>
            <a:pPr algn="l" rtl="0" eaLnBrk="1" hangingPunct="1">
              <a:defRPr/>
            </a:pPr>
            <a:r>
              <a:rPr lang="en-US" sz="2000" b="1" smtClean="0">
                <a:solidFill>
                  <a:schemeClr val="tx2"/>
                </a:solidFill>
                <a:effectLst>
                  <a:outerShdw blurRad="38100" dist="38100" dir="2700000" algn="tl">
                    <a:srgbClr val="000000"/>
                  </a:outerShdw>
                </a:effectLst>
              </a:rPr>
              <a:t>7-</a:t>
            </a:r>
            <a:r>
              <a:rPr lang="en-US" b="1" smtClean="0">
                <a:solidFill>
                  <a:srgbClr val="336699"/>
                </a:solidFill>
                <a:effectLst>
                  <a:outerShdw blurRad="38100" dist="38100" dir="2700000" algn="tl">
                    <a:srgbClr val="000000"/>
                  </a:outerShdw>
                </a:effectLst>
              </a:rPr>
              <a:t>ACIDOSIS</a:t>
            </a:r>
          </a:p>
          <a:p>
            <a:pPr algn="l" rtl="0" eaLnBrk="1" hangingPunct="1">
              <a:defRPr/>
            </a:pPr>
            <a:r>
              <a:rPr lang="en-US" sz="2000" b="1" smtClean="0">
                <a:solidFill>
                  <a:schemeClr val="tx2"/>
                </a:solidFill>
                <a:effectLst>
                  <a:outerShdw blurRad="38100" dist="38100" dir="2700000" algn="tl">
                    <a:srgbClr val="000000"/>
                  </a:outerShdw>
                </a:effectLst>
              </a:rPr>
              <a:t>8-</a:t>
            </a:r>
            <a:r>
              <a:rPr lang="en-US" b="1" smtClean="0">
                <a:solidFill>
                  <a:srgbClr val="336699"/>
                </a:solidFill>
                <a:effectLst>
                  <a:outerShdw blurRad="38100" dist="38100" dir="2700000" algn="tl">
                    <a:srgbClr val="000000"/>
                  </a:outerShdw>
                </a:effectLst>
              </a:rPr>
              <a:t>LEUCOCYTOSIS[MARKED]</a:t>
            </a:r>
          </a:p>
          <a:p>
            <a:pPr algn="l" rtl="0" eaLnBrk="1" hangingPunct="1">
              <a:defRPr/>
            </a:pPr>
            <a:r>
              <a:rPr lang="en-US" sz="2000" b="1" smtClean="0">
                <a:solidFill>
                  <a:schemeClr val="tx2"/>
                </a:solidFill>
                <a:effectLst>
                  <a:outerShdw blurRad="38100" dist="38100" dir="2700000" algn="tl">
                    <a:srgbClr val="000000"/>
                  </a:outerShdw>
                </a:effectLst>
              </a:rPr>
              <a:t>9-</a:t>
            </a:r>
            <a:r>
              <a:rPr lang="en-US" b="1" smtClean="0">
                <a:solidFill>
                  <a:srgbClr val="336699"/>
                </a:solidFill>
                <a:effectLst>
                  <a:outerShdw blurRad="38100" dist="38100" dir="2700000" algn="tl">
                    <a:srgbClr val="000000"/>
                  </a:outerShdw>
                </a:effectLst>
              </a:rPr>
              <a:t>THROMBOCYTOSIS</a:t>
            </a:r>
            <a:r>
              <a:rPr lang="en-US" sz="1800" b="1" smtClean="0">
                <a:solidFill>
                  <a:srgbClr val="336699"/>
                </a:solidFill>
                <a:effectLst>
                  <a:outerShdw blurRad="38100" dist="38100" dir="2700000" algn="tl">
                    <a:srgbClr val="000000"/>
                  </a:outerShdw>
                </a:effectLst>
              </a:rPr>
              <a:t>[ABOVE</a:t>
            </a:r>
            <a:r>
              <a:rPr lang="en-US" b="1" smtClean="0">
                <a:solidFill>
                  <a:srgbClr val="336699"/>
                </a:solidFill>
                <a:effectLst>
                  <a:outerShdw blurRad="38100" dist="38100" dir="2700000" algn="tl">
                    <a:srgbClr val="000000"/>
                  </a:outerShdw>
                </a:effectLst>
              </a:rPr>
              <a:t> </a:t>
            </a:r>
            <a:r>
              <a:rPr lang="en-US" sz="1800" b="1" smtClean="0">
                <a:solidFill>
                  <a:srgbClr val="336699"/>
                </a:solidFill>
                <a:effectLst>
                  <a:outerShdw blurRad="38100" dist="38100" dir="2700000" algn="tl">
                    <a:srgbClr val="000000"/>
                  </a:outerShdw>
                </a:effectLst>
              </a:rPr>
              <a:t>ONE  						     MILLION]</a:t>
            </a:r>
          </a:p>
          <a:p>
            <a:pPr algn="l" rtl="0" eaLnBrk="1" hangingPunct="1">
              <a:defRPr/>
            </a:pPr>
            <a:r>
              <a:rPr lang="en-US" sz="2000" b="1" smtClean="0">
                <a:solidFill>
                  <a:schemeClr val="tx2"/>
                </a:solidFill>
                <a:effectLst>
                  <a:outerShdw blurRad="38100" dist="38100" dir="2700000" algn="tl">
                    <a:srgbClr val="000000"/>
                  </a:outerShdw>
                </a:effectLst>
              </a:rPr>
              <a:t>10-</a:t>
            </a:r>
            <a:r>
              <a:rPr lang="en-US" b="1" smtClean="0">
                <a:solidFill>
                  <a:srgbClr val="336699"/>
                </a:solidFill>
                <a:effectLst>
                  <a:outerShdw blurRad="38100" dist="38100" dir="2700000" algn="tl">
                    <a:srgbClr val="000000"/>
                  </a:outerShdw>
                </a:effectLst>
              </a:rPr>
              <a:t>HAEMOLYSIS </a:t>
            </a:r>
          </a:p>
          <a:p>
            <a:pPr algn="l" rtl="0" eaLnBrk="1" hangingPunct="1">
              <a:defRPr/>
            </a:pPr>
            <a:r>
              <a:rPr lang="en-US" sz="2000" b="1" smtClean="0">
                <a:solidFill>
                  <a:schemeClr val="tx2"/>
                </a:solidFill>
                <a:effectLst>
                  <a:outerShdw blurRad="38100" dist="38100" dir="2700000" algn="tl">
                    <a:srgbClr val="000000"/>
                  </a:outerShdw>
                </a:effectLst>
              </a:rPr>
              <a:t>11-</a:t>
            </a:r>
            <a:r>
              <a:rPr lang="en-US" b="1" smtClean="0">
                <a:solidFill>
                  <a:srgbClr val="336699"/>
                </a:solidFill>
                <a:effectLst>
                  <a:outerShdw blurRad="38100" dist="38100" dir="2700000" algn="tl">
                    <a:srgbClr val="000000"/>
                  </a:outerShdw>
                </a:effectLst>
              </a:rPr>
              <a:t>HAEMOLYSED SPECIMEN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3200" smtClean="0"/>
              <a:t>      EMERGENCY TREATMENT</a:t>
            </a:r>
            <a:br>
              <a:rPr lang="en-US" sz="3200" smtClean="0"/>
            </a:br>
            <a:r>
              <a:rPr lang="en-US" sz="3200" smtClean="0"/>
              <a:t>          OF HYPERKALAEMIA</a:t>
            </a:r>
          </a:p>
        </p:txBody>
      </p:sp>
      <p:sp>
        <p:nvSpPr>
          <p:cNvPr id="99331" name="Rectangle 3"/>
          <p:cNvSpPr>
            <a:spLocks noGrp="1" noChangeArrowheads="1"/>
          </p:cNvSpPr>
          <p:nvPr>
            <p:ph type="body" idx="1"/>
          </p:nvPr>
        </p:nvSpPr>
        <p:spPr>
          <a:xfrm>
            <a:off x="1371600" y="1752600"/>
            <a:ext cx="7313613" cy="4114800"/>
          </a:xfrm>
        </p:spPr>
        <p:txBody>
          <a:bodyPr/>
          <a:lstStyle/>
          <a:p>
            <a:pPr algn="l" rtl="0" eaLnBrk="1" hangingPunct="1">
              <a:lnSpc>
                <a:spcPct val="90000"/>
              </a:lnSpc>
              <a:defRPr/>
            </a:pPr>
            <a:r>
              <a:rPr lang="en-US" b="1" smtClean="0">
                <a:solidFill>
                  <a:srgbClr val="336699"/>
                </a:solidFill>
                <a:effectLst>
                  <a:outerShdw blurRad="38100" dist="38100" dir="2700000" algn="tl">
                    <a:srgbClr val="C0C0C0"/>
                  </a:outerShdw>
                </a:effectLst>
              </a:rPr>
              <a:t>20</a:t>
            </a:r>
            <a:r>
              <a:rPr lang="en-US" smtClean="0">
                <a:solidFill>
                  <a:srgbClr val="336699"/>
                </a:solidFill>
                <a:effectLst>
                  <a:outerShdw blurRad="38100" dist="38100" dir="2700000" algn="tl">
                    <a:srgbClr val="C0C0C0"/>
                  </a:outerShdw>
                </a:effectLst>
              </a:rPr>
              <a:t> UNITS OF REGULAR </a:t>
            </a:r>
            <a:r>
              <a:rPr lang="en-US" b="1" smtClean="0">
                <a:solidFill>
                  <a:srgbClr val="336699"/>
                </a:solidFill>
                <a:effectLst>
                  <a:outerShdw blurRad="38100" dist="38100" dir="2700000" algn="tl">
                    <a:srgbClr val="C0C0C0"/>
                  </a:outerShdw>
                </a:effectLst>
              </a:rPr>
              <a:t>INSULIN </a:t>
            </a:r>
            <a:r>
              <a:rPr lang="en-US" smtClean="0">
                <a:solidFill>
                  <a:srgbClr val="336699"/>
                </a:solidFill>
                <a:effectLst>
                  <a:outerShdw blurRad="38100" dist="38100" dir="2700000" algn="tl">
                    <a:srgbClr val="C0C0C0"/>
                  </a:outerShdw>
                </a:effectLst>
              </a:rPr>
              <a:t>IN </a:t>
            </a:r>
            <a:r>
              <a:rPr lang="en-US" b="1" smtClean="0">
                <a:solidFill>
                  <a:srgbClr val="336699"/>
                </a:solidFill>
                <a:effectLst>
                  <a:outerShdw blurRad="38100" dist="38100" dir="2700000" algn="tl">
                    <a:srgbClr val="C0C0C0"/>
                  </a:outerShdw>
                </a:effectLst>
              </a:rPr>
              <a:t>100 ML</a:t>
            </a:r>
            <a:r>
              <a:rPr lang="en-US" smtClean="0">
                <a:solidFill>
                  <a:srgbClr val="336699"/>
                </a:solidFill>
                <a:effectLst>
                  <a:outerShdw blurRad="38100" dist="38100" dir="2700000" algn="tl">
                    <a:srgbClr val="C0C0C0"/>
                  </a:outerShdw>
                </a:effectLst>
              </a:rPr>
              <a:t> OF </a:t>
            </a:r>
            <a:r>
              <a:rPr lang="en-US" b="1" smtClean="0">
                <a:solidFill>
                  <a:srgbClr val="336699"/>
                </a:solidFill>
                <a:effectLst>
                  <a:outerShdw blurRad="38100" dist="38100" dir="2700000" algn="tl">
                    <a:srgbClr val="C0C0C0"/>
                  </a:outerShdw>
                </a:effectLst>
              </a:rPr>
              <a:t>50%</a:t>
            </a:r>
            <a:r>
              <a:rPr lang="en-US" smtClean="0">
                <a:solidFill>
                  <a:srgbClr val="336699"/>
                </a:solidFill>
                <a:effectLst>
                  <a:outerShdw blurRad="38100" dist="38100" dir="2700000" algn="tl">
                    <a:srgbClr val="C0C0C0"/>
                  </a:outerShdw>
                </a:effectLst>
              </a:rPr>
              <a:t>DEXTROSE I.V.</a:t>
            </a:r>
          </a:p>
          <a:p>
            <a:pPr algn="l" rtl="0" eaLnBrk="1" hangingPunct="1">
              <a:lnSpc>
                <a:spcPct val="90000"/>
              </a:lnSpc>
              <a:buFont typeface="Wingdings" pitchFamily="2" charset="2"/>
              <a:buNone/>
              <a:defRPr/>
            </a:pPr>
            <a:r>
              <a:rPr lang="en-US" smtClean="0">
                <a:solidFill>
                  <a:srgbClr val="336699"/>
                </a:solidFill>
                <a:effectLst>
                  <a:outerShdw blurRad="38100" dist="38100" dir="2700000" algn="tl">
                    <a:srgbClr val="C0C0C0"/>
                  </a:outerShdw>
                </a:effectLst>
              </a:rPr>
              <a:t>  INSULIN PUSHES </a:t>
            </a:r>
            <a:r>
              <a:rPr lang="en-US" b="1" smtClean="0">
                <a:solidFill>
                  <a:schemeClr val="bg2"/>
                </a:solidFill>
                <a:effectLst>
                  <a:outerShdw blurRad="38100" dist="38100" dir="2700000" algn="tl">
                    <a:srgbClr val="C0C0C0"/>
                  </a:outerShdw>
                </a:effectLst>
              </a:rPr>
              <a:t>[K]</a:t>
            </a:r>
            <a:r>
              <a:rPr lang="en-US" smtClean="0">
                <a:solidFill>
                  <a:srgbClr val="336699"/>
                </a:solidFill>
                <a:effectLst>
                  <a:outerShdw blurRad="38100" dist="38100" dir="2700000" algn="tl">
                    <a:srgbClr val="C0C0C0"/>
                  </a:outerShdw>
                </a:effectLst>
              </a:rPr>
              <a:t> INTO THE CELL</a:t>
            </a:r>
          </a:p>
          <a:p>
            <a:pPr algn="l" rtl="0" eaLnBrk="1" hangingPunct="1">
              <a:lnSpc>
                <a:spcPct val="90000"/>
              </a:lnSpc>
              <a:defRPr/>
            </a:pPr>
            <a:r>
              <a:rPr lang="en-US" b="1" smtClean="0">
                <a:solidFill>
                  <a:srgbClr val="336699"/>
                </a:solidFill>
                <a:effectLst>
                  <a:outerShdw blurRad="38100" dist="38100" dir="2700000" algn="tl">
                    <a:srgbClr val="C0C0C0"/>
                  </a:outerShdw>
                </a:effectLst>
              </a:rPr>
              <a:t>CALCIUM  GLUCONATE I.V. REVERSES </a:t>
            </a:r>
            <a:r>
              <a:rPr lang="en-US" smtClean="0">
                <a:solidFill>
                  <a:srgbClr val="336699"/>
                </a:solidFill>
                <a:effectLst>
                  <a:outerShdw blurRad="38100" dist="38100" dir="2700000" algn="tl">
                    <a:srgbClr val="C0C0C0"/>
                  </a:outerShdw>
                </a:effectLst>
              </a:rPr>
              <a:t>THE ACTION OF [K] ON</a:t>
            </a:r>
            <a:endParaRPr lang="en-US" b="1" smtClean="0">
              <a:solidFill>
                <a:srgbClr val="336699"/>
              </a:solidFill>
              <a:effectLst>
                <a:outerShdw blurRad="38100" dist="38100" dir="2700000" algn="tl">
                  <a:srgbClr val="C0C0C0"/>
                </a:outerShdw>
              </a:effectLst>
            </a:endParaRPr>
          </a:p>
          <a:p>
            <a:pPr algn="l" rtl="0" eaLnBrk="1" hangingPunct="1">
              <a:lnSpc>
                <a:spcPct val="90000"/>
              </a:lnSpc>
              <a:buFont typeface="Wingdings" pitchFamily="2" charset="2"/>
              <a:buNone/>
              <a:defRPr/>
            </a:pPr>
            <a:r>
              <a:rPr lang="en-US" smtClean="0">
                <a:solidFill>
                  <a:srgbClr val="336699"/>
                </a:solidFill>
                <a:effectLst>
                  <a:outerShdw blurRad="38100" dist="38100" dir="2700000" algn="tl">
                    <a:srgbClr val="C0C0C0"/>
                  </a:outerShdw>
                </a:effectLst>
              </a:rPr>
              <a:t>   THE HEART</a:t>
            </a:r>
          </a:p>
          <a:p>
            <a:pPr algn="l" rtl="0" eaLnBrk="1" hangingPunct="1">
              <a:lnSpc>
                <a:spcPct val="90000"/>
              </a:lnSpc>
              <a:defRPr/>
            </a:pPr>
            <a:r>
              <a:rPr lang="en-US" smtClean="0">
                <a:solidFill>
                  <a:srgbClr val="FF3399"/>
                </a:solidFill>
                <a:effectLst>
                  <a:outerShdw blurRad="38100" dist="38100" dir="2700000" algn="tl">
                    <a:srgbClr val="C0C0C0"/>
                  </a:outerShdw>
                </a:effectLst>
              </a:rPr>
              <a:t>SOD.BICARB.CORRECTS ACIDOSIS</a:t>
            </a:r>
          </a:p>
          <a:p>
            <a:pPr algn="l" rtl="0" eaLnBrk="1" hangingPunct="1">
              <a:lnSpc>
                <a:spcPct val="90000"/>
              </a:lnSpc>
              <a:buFont typeface="Wingdings" pitchFamily="2" charset="2"/>
              <a:buNone/>
              <a:defRPr/>
            </a:pPr>
            <a:r>
              <a:rPr lang="en-US" smtClean="0">
                <a:effectLst>
                  <a:outerShdw blurRad="38100" dist="38100" dir="2700000" algn="tl">
                    <a:srgbClr val="C0C0C0"/>
                  </a:outerShdw>
                </a:effectLst>
              </a:rPr>
              <a:t>      </a:t>
            </a:r>
            <a:r>
              <a:rPr lang="en-US" smtClean="0">
                <a:solidFill>
                  <a:srgbClr val="FF3399"/>
                </a:solidFill>
                <a:effectLst>
                  <a:outerShdw blurRad="38100" dist="38100" dir="2700000" algn="tl">
                    <a:srgbClr val="C0C0C0"/>
                  </a:outerShdw>
                </a:effectLst>
              </a:rPr>
              <a:t>BUT THIS IS COTROVERSIAL</a:t>
            </a:r>
          </a:p>
          <a:p>
            <a:pPr algn="l" rtl="0" eaLnBrk="1" hangingPunct="1">
              <a:lnSpc>
                <a:spcPct val="90000"/>
              </a:lnSpc>
              <a:buFont typeface="Wingdings" pitchFamily="2" charset="2"/>
              <a:buNone/>
              <a:defRPr/>
            </a:pPr>
            <a:endParaRPr lang="en-US" smtClean="0">
              <a:solidFill>
                <a:schemeClr val="bg1"/>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3200" smtClean="0"/>
              <a:t>          SLOW CORRECTION       </a:t>
            </a:r>
            <a:br>
              <a:rPr lang="en-US" sz="3200" smtClean="0"/>
            </a:br>
            <a:r>
              <a:rPr lang="en-US" sz="3200" smtClean="0"/>
              <a:t>          OF HYPERKALAEMIA</a:t>
            </a:r>
          </a:p>
        </p:txBody>
      </p:sp>
      <p:sp>
        <p:nvSpPr>
          <p:cNvPr id="100355" name="Rectangle 3"/>
          <p:cNvSpPr>
            <a:spLocks noGrp="1" noChangeArrowheads="1"/>
          </p:cNvSpPr>
          <p:nvPr>
            <p:ph type="body" idx="1"/>
          </p:nvPr>
        </p:nvSpPr>
        <p:spPr>
          <a:solidFill>
            <a:srgbClr val="FFFFCC"/>
          </a:solidFill>
        </p:spPr>
        <p:txBody>
          <a:bodyPr/>
          <a:lstStyle/>
          <a:p>
            <a:pPr algn="l" rtl="0" eaLnBrk="1" hangingPunct="1">
              <a:defRPr/>
            </a:pPr>
            <a:r>
              <a:rPr lang="en-US" smtClean="0">
                <a:effectLst>
                  <a:outerShdw blurRad="38100" dist="38100" dir="2700000" algn="tl">
                    <a:srgbClr val="FFFFFF"/>
                  </a:outerShdw>
                </a:effectLst>
              </a:rPr>
              <a:t> </a:t>
            </a:r>
            <a:r>
              <a:rPr lang="en-US" sz="2400" smtClean="0">
                <a:solidFill>
                  <a:srgbClr val="336699"/>
                </a:solidFill>
                <a:effectLst>
                  <a:outerShdw blurRad="38100" dist="38100" dir="2700000" algn="tl">
                    <a:srgbClr val="000000"/>
                  </a:outerShdw>
                </a:effectLst>
              </a:rPr>
              <a:t>ORAL CATION EXCHANGE  RESIN</a:t>
            </a:r>
            <a:r>
              <a:rPr lang="en-US" sz="2400" smtClean="0">
                <a:effectLst>
                  <a:outerShdw blurRad="38100" dist="38100" dir="2700000" algn="tl">
                    <a:srgbClr val="FFFFFF"/>
                  </a:outerShdw>
                </a:effectLst>
              </a:rPr>
              <a:t>  </a:t>
            </a:r>
            <a:r>
              <a:rPr lang="en-US" sz="2000" b="1" smtClean="0">
                <a:solidFill>
                  <a:srgbClr val="FF3399"/>
                </a:solidFill>
                <a:effectLst>
                  <a:outerShdw blurRad="38100" dist="38100" dir="2700000" algn="tl">
                    <a:srgbClr val="000000"/>
                  </a:outerShdw>
                </a:effectLst>
              </a:rPr>
              <a:t>[</a:t>
            </a:r>
            <a:r>
              <a:rPr lang="en-US" sz="2000" b="1" smtClean="0">
                <a:solidFill>
                  <a:schemeClr val="accent1"/>
                </a:solidFill>
                <a:effectLst>
                  <a:outerShdw blurRad="38100" dist="38100" dir="2700000" algn="tl">
                    <a:srgbClr val="000000"/>
                  </a:outerShdw>
                </a:effectLst>
              </a:rPr>
              <a:t>SODIUM POLYSTYRENE SULFONATE</a:t>
            </a:r>
            <a:r>
              <a:rPr lang="en-US" sz="2000" b="1" smtClean="0">
                <a:solidFill>
                  <a:srgbClr val="FF3399"/>
                </a:solidFill>
                <a:effectLst>
                  <a:outerShdw blurRad="38100" dist="38100" dir="2700000" algn="tl">
                    <a:srgbClr val="000000"/>
                  </a:outerShdw>
                </a:effectLst>
              </a:rPr>
              <a:t> ] </a:t>
            </a:r>
          </a:p>
          <a:p>
            <a:pPr algn="l" rtl="0" eaLnBrk="1" hangingPunct="1">
              <a:buFont typeface="Wingdings" pitchFamily="2" charset="2"/>
              <a:buNone/>
              <a:defRPr/>
            </a:pPr>
            <a:r>
              <a:rPr lang="en-US" sz="2000" b="1" smtClean="0">
                <a:solidFill>
                  <a:srgbClr val="FF3399"/>
                </a:solidFill>
                <a:effectLst>
                  <a:outerShdw blurRad="38100" dist="38100" dir="2700000" algn="tl">
                    <a:srgbClr val="000000"/>
                  </a:outerShdw>
                </a:effectLst>
              </a:rPr>
              <a:t>TAKES</a:t>
            </a:r>
            <a:r>
              <a:rPr lang="en-US" sz="2400" b="1" smtClean="0">
                <a:solidFill>
                  <a:srgbClr val="FF3399"/>
                </a:solidFill>
                <a:effectLst>
                  <a:outerShdw blurRad="38100" dist="38100" dir="2700000" algn="tl">
                    <a:srgbClr val="000000"/>
                  </a:outerShdw>
                </a:effectLst>
              </a:rPr>
              <a:t> </a:t>
            </a:r>
            <a:r>
              <a:rPr lang="en-US" sz="2000" b="1" smtClean="0">
                <a:solidFill>
                  <a:srgbClr val="FF3399"/>
                </a:solidFill>
                <a:effectLst>
                  <a:outerShdw blurRad="38100" dist="38100" dir="2700000" algn="tl">
                    <a:srgbClr val="000000"/>
                  </a:outerShdw>
                </a:effectLst>
              </a:rPr>
              <a:t>POTASSIUM IN EXCHANGE FOR SODIUM</a:t>
            </a:r>
          </a:p>
          <a:p>
            <a:pPr algn="l" rtl="0" eaLnBrk="1" hangingPunct="1">
              <a:buFont typeface="Wingdings" pitchFamily="2" charset="2"/>
              <a:buNone/>
              <a:defRPr/>
            </a:pPr>
            <a:r>
              <a:rPr lang="en-US" sz="2400" smtClean="0">
                <a:solidFill>
                  <a:srgbClr val="FF3399"/>
                </a:solidFill>
                <a:effectLst>
                  <a:outerShdw blurRad="38100" dist="38100" dir="2700000" algn="tl">
                    <a:srgbClr val="000000"/>
                  </a:outerShdw>
                </a:effectLst>
              </a:rPr>
              <a:t>      </a:t>
            </a:r>
            <a:r>
              <a:rPr lang="en-US" sz="2000" b="1" smtClean="0">
                <a:solidFill>
                  <a:srgbClr val="FF3399"/>
                </a:solidFill>
                <a:effectLst>
                  <a:outerShdw blurRad="38100" dist="38100" dir="2700000" algn="tl">
                    <a:srgbClr val="000000"/>
                  </a:outerShdw>
                </a:effectLst>
              </a:rPr>
              <a:t>AND GETS RID OF [K] IN THE STOOL</a:t>
            </a:r>
          </a:p>
          <a:p>
            <a:pPr algn="l" rtl="0" eaLnBrk="1" hangingPunct="1">
              <a:buFont typeface="Wingdings" pitchFamily="2" charset="2"/>
              <a:buNone/>
              <a:defRPr/>
            </a:pPr>
            <a:endParaRPr lang="en-US" sz="2400" smtClean="0">
              <a:solidFill>
                <a:srgbClr val="FF3399"/>
              </a:solidFill>
              <a:effectLst>
                <a:outerShdw blurRad="38100" dist="38100" dir="2700000" algn="tl">
                  <a:srgbClr val="000000"/>
                </a:outerShdw>
              </a:effectLst>
            </a:endParaRPr>
          </a:p>
          <a:p>
            <a:pPr algn="l" rtl="0" eaLnBrk="1" hangingPunct="1">
              <a:defRPr/>
            </a:pPr>
            <a:r>
              <a:rPr lang="en-US" b="1" smtClean="0">
                <a:solidFill>
                  <a:srgbClr val="336699"/>
                </a:solidFill>
                <a:effectLst>
                  <a:outerShdw blurRad="38100" dist="38100" dir="2700000" algn="tl">
                    <a:srgbClr val="000000"/>
                  </a:outerShdw>
                </a:effectLst>
              </a:rPr>
              <a:t>HYPERKALAEMIA OF RENAL</a:t>
            </a:r>
            <a:endParaRPr lang="en-US" smtClean="0">
              <a:solidFill>
                <a:srgbClr val="336699"/>
              </a:solidFill>
              <a:effectLst>
                <a:outerShdw blurRad="38100" dist="38100" dir="2700000" algn="tl">
                  <a:srgbClr val="000000"/>
                </a:outerShdw>
              </a:effectLst>
            </a:endParaRPr>
          </a:p>
          <a:p>
            <a:pPr algn="l" rtl="0" eaLnBrk="1" hangingPunct="1">
              <a:buFont typeface="Wingdings" pitchFamily="2" charset="2"/>
              <a:buNone/>
              <a:defRPr/>
            </a:pPr>
            <a:r>
              <a:rPr lang="en-US" b="1" smtClean="0">
                <a:solidFill>
                  <a:srgbClr val="336699"/>
                </a:solidFill>
                <a:effectLst>
                  <a:outerShdw blurRad="38100" dist="38100" dir="2700000" algn="tl">
                    <a:srgbClr val="000000"/>
                  </a:outerShdw>
                </a:effectLst>
              </a:rPr>
              <a:t>FAILURE THEN NEEDS DIALYSIS</a:t>
            </a:r>
          </a:p>
        </p:txBody>
      </p:sp>
      <p:sp>
        <p:nvSpPr>
          <p:cNvPr id="56324" name="Line 4"/>
          <p:cNvSpPr>
            <a:spLocks noChangeShapeType="1"/>
          </p:cNvSpPr>
          <p:nvPr/>
        </p:nvSpPr>
        <p:spPr bwMode="auto">
          <a:xfrm>
            <a:off x="1371600" y="3733800"/>
            <a:ext cx="7391400" cy="0"/>
          </a:xfrm>
          <a:prstGeom prst="line">
            <a:avLst/>
          </a:prstGeom>
          <a:noFill/>
          <a:ln w="76200" cmpd="tri">
            <a:solidFill>
              <a:schemeClr val="folHlink"/>
            </a:solidFill>
            <a:prstDash val="sysDot"/>
            <a:round/>
            <a:headEnd/>
            <a:tailEnd/>
          </a:ln>
        </p:spPr>
        <p:txBody>
          <a:bodyPr/>
          <a:lstStyle/>
          <a:p>
            <a:endParaRPr lang="ar-JO"/>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0"/>
            <a:ext cx="9144000" cy="762000"/>
          </a:xfrm>
        </p:spPr>
        <p:txBody>
          <a:bodyPr/>
          <a:lstStyle/>
          <a:p>
            <a:pPr algn="ctr" eaLnBrk="1" hangingPunct="1"/>
            <a:r>
              <a:rPr lang="en-US" smtClean="0">
                <a:solidFill>
                  <a:srgbClr val="FF9900"/>
                </a:solidFill>
              </a:rPr>
              <a:t>CALCIUM</a:t>
            </a:r>
          </a:p>
        </p:txBody>
      </p:sp>
      <p:sp>
        <p:nvSpPr>
          <p:cNvPr id="101379" name="Rectangle 3"/>
          <p:cNvSpPr>
            <a:spLocks noGrp="1" noChangeArrowheads="1"/>
          </p:cNvSpPr>
          <p:nvPr>
            <p:ph type="body" idx="1"/>
          </p:nvPr>
        </p:nvSpPr>
        <p:spPr>
          <a:xfrm>
            <a:off x="0" y="762000"/>
            <a:ext cx="9144000" cy="6096000"/>
          </a:xfrm>
          <a:solidFill>
            <a:srgbClr val="000066"/>
          </a:solidFill>
          <a:ln>
            <a:solidFill>
              <a:schemeClr val="folHlink"/>
            </a:solidFill>
          </a:ln>
        </p:spPr>
        <p:txBody>
          <a:bodyPr/>
          <a:lstStyle/>
          <a:p>
            <a:pPr algn="l" rtl="0" eaLnBrk="1" hangingPunct="1">
              <a:lnSpc>
                <a:spcPct val="90000"/>
              </a:lnSpc>
              <a:defRPr/>
            </a:pPr>
            <a:r>
              <a:rPr lang="en-US" sz="2000" b="1" smtClean="0">
                <a:solidFill>
                  <a:schemeClr val="bg1"/>
                </a:solidFill>
                <a:effectLst>
                  <a:outerShdw blurRad="38100" dist="38100" dir="2700000" algn="tl">
                    <a:srgbClr val="000000"/>
                  </a:outerShdw>
                </a:effectLst>
              </a:rPr>
              <a:t>NORMAL SERUM Ca </a:t>
            </a:r>
            <a:r>
              <a:rPr lang="en-US" sz="2000" b="1" smtClean="0">
                <a:solidFill>
                  <a:srgbClr val="FF9900"/>
                </a:solidFill>
                <a:effectLst>
                  <a:outerShdw blurRad="38100" dist="38100" dir="2700000" algn="tl">
                    <a:srgbClr val="000000"/>
                  </a:outerShdw>
                </a:effectLst>
              </a:rPr>
              <a:t>.</a:t>
            </a:r>
            <a:r>
              <a:rPr lang="en-US" sz="2000" b="1" smtClean="0">
                <a:solidFill>
                  <a:srgbClr val="FF9999"/>
                </a:solidFill>
                <a:effectLst>
                  <a:outerShdw blurRad="38100" dist="38100" dir="2700000" algn="tl">
                    <a:srgbClr val="000000"/>
                  </a:outerShdw>
                </a:effectLst>
              </a:rPr>
              <a:t>[8.5-10.3mgm/100ml]</a:t>
            </a:r>
          </a:p>
          <a:p>
            <a:pPr algn="l" rtl="0" eaLnBrk="1" hangingPunct="1">
              <a:lnSpc>
                <a:spcPct val="90000"/>
              </a:lnSpc>
              <a:buFont typeface="Wingdings" pitchFamily="2" charset="2"/>
              <a:buNone/>
              <a:defRPr/>
            </a:pPr>
            <a:r>
              <a:rPr lang="en-US" sz="2000" b="1" smtClean="0">
                <a:solidFill>
                  <a:srgbClr val="FF9999"/>
                </a:solidFill>
                <a:effectLst>
                  <a:outerShdw blurRad="38100" dist="38100" dir="2700000" algn="tl">
                    <a:srgbClr val="000000"/>
                  </a:outerShdw>
                </a:effectLst>
              </a:rPr>
              <a:t>                                          [2.2-2.5 mmol/l]</a:t>
            </a:r>
          </a:p>
          <a:p>
            <a:pPr algn="l" rtl="0" eaLnBrk="1" hangingPunct="1">
              <a:lnSpc>
                <a:spcPct val="90000"/>
              </a:lnSpc>
              <a:defRPr/>
            </a:pPr>
            <a:r>
              <a:rPr lang="en-US" sz="2000" b="1" smtClean="0">
                <a:solidFill>
                  <a:schemeClr val="bg1"/>
                </a:solidFill>
                <a:effectLst>
                  <a:outerShdw blurRad="38100" dist="38100" dir="2700000" algn="tl">
                    <a:srgbClr val="000000"/>
                  </a:outerShdw>
                </a:effectLst>
              </a:rPr>
              <a:t>MOST OF IT STORED IN BONE</a:t>
            </a:r>
          </a:p>
          <a:p>
            <a:pPr algn="l" rtl="0" eaLnBrk="1" hangingPunct="1">
              <a:lnSpc>
                <a:spcPct val="90000"/>
              </a:lnSpc>
              <a:defRPr/>
            </a:pPr>
            <a:r>
              <a:rPr lang="en-US" sz="2000" b="1" smtClean="0">
                <a:solidFill>
                  <a:schemeClr val="bg1"/>
                </a:solidFill>
                <a:effectLst>
                  <a:outerShdw blurRad="38100" dist="38100" dir="2700000" algn="tl">
                    <a:srgbClr val="000000"/>
                  </a:outerShdw>
                </a:effectLst>
              </a:rPr>
              <a:t>DAILY INTAKE;</a:t>
            </a:r>
            <a:r>
              <a:rPr lang="en-US" sz="2000" b="1" smtClean="0">
                <a:effectLst>
                  <a:outerShdw blurRad="38100" dist="38100" dir="2700000" algn="tl">
                    <a:srgbClr val="FFFFFF"/>
                  </a:outerShdw>
                </a:effectLst>
              </a:rPr>
              <a:t> </a:t>
            </a:r>
            <a:r>
              <a:rPr lang="en-US" sz="2000" b="1" smtClean="0">
                <a:solidFill>
                  <a:srgbClr val="FF9999"/>
                </a:solidFill>
                <a:effectLst>
                  <a:outerShdw blurRad="38100" dist="38100" dir="2700000" algn="tl">
                    <a:srgbClr val="000000"/>
                  </a:outerShdw>
                </a:effectLst>
              </a:rPr>
              <a:t>1-3 gm</a:t>
            </a:r>
          </a:p>
          <a:p>
            <a:pPr algn="l" rtl="0" eaLnBrk="1" hangingPunct="1">
              <a:lnSpc>
                <a:spcPct val="90000"/>
              </a:lnSpc>
              <a:defRPr/>
            </a:pPr>
            <a:r>
              <a:rPr lang="en-US" sz="2000" b="1" smtClean="0">
                <a:solidFill>
                  <a:schemeClr val="bg1"/>
                </a:solidFill>
                <a:effectLst>
                  <a:outerShdw blurRad="38100" dist="38100" dir="2700000" algn="tl">
                    <a:srgbClr val="000000"/>
                  </a:outerShdw>
                </a:effectLst>
              </a:rPr>
              <a:t>MOST OF THE INTAKE IS NOT ABSORBED</a:t>
            </a:r>
          </a:p>
          <a:p>
            <a:pPr algn="l" rtl="0" eaLnBrk="1" hangingPunct="1">
              <a:lnSpc>
                <a:spcPct val="90000"/>
              </a:lnSpc>
              <a:defRPr/>
            </a:pPr>
            <a:r>
              <a:rPr lang="en-US" sz="2000" b="1" smtClean="0">
                <a:solidFill>
                  <a:schemeClr val="bg1"/>
                </a:solidFill>
                <a:effectLst>
                  <a:outerShdw blurRad="38100" dist="38100" dir="2700000" algn="tl">
                    <a:srgbClr val="000000"/>
                  </a:outerShdw>
                </a:effectLst>
              </a:rPr>
              <a:t>CONTROLLED BY</a:t>
            </a:r>
            <a:r>
              <a:rPr lang="en-US" sz="2000" b="1" smtClean="0">
                <a:effectLst>
                  <a:outerShdw blurRad="38100" dist="38100" dir="2700000" algn="tl">
                    <a:srgbClr val="FFFFFF"/>
                  </a:outerShdw>
                </a:effectLst>
              </a:rPr>
              <a:t> </a:t>
            </a:r>
            <a:r>
              <a:rPr lang="en-US" sz="1800" b="1" smtClean="0">
                <a:solidFill>
                  <a:srgbClr val="FF9900"/>
                </a:solidFill>
                <a:effectLst>
                  <a:outerShdw blurRad="38100" dist="38100" dir="2700000" algn="tl">
                    <a:srgbClr val="000000"/>
                  </a:outerShdw>
                </a:effectLst>
              </a:rPr>
              <a:t>VIT.</a:t>
            </a:r>
            <a:r>
              <a:rPr lang="en-US" sz="1800" b="1" smtClean="0">
                <a:solidFill>
                  <a:srgbClr val="0066FF"/>
                </a:solidFill>
                <a:effectLst>
                  <a:outerShdw blurRad="38100" dist="38100" dir="2700000" algn="tl">
                    <a:srgbClr val="000000"/>
                  </a:outerShdw>
                </a:effectLst>
              </a:rPr>
              <a:t> </a:t>
            </a:r>
            <a:r>
              <a:rPr lang="en-US" sz="1800" b="1" smtClean="0">
                <a:solidFill>
                  <a:srgbClr val="FF9900"/>
                </a:solidFill>
                <a:effectLst>
                  <a:outerShdw blurRad="38100" dist="38100" dir="2700000" algn="tl">
                    <a:srgbClr val="000000"/>
                  </a:outerShdw>
                </a:effectLst>
              </a:rPr>
              <a:t>D</a:t>
            </a:r>
            <a:r>
              <a:rPr lang="en-US" sz="1800" b="1" smtClean="0">
                <a:effectLst>
                  <a:outerShdw blurRad="38100" dist="38100" dir="2700000" algn="tl">
                    <a:srgbClr val="FFFFFF"/>
                  </a:outerShdw>
                </a:effectLst>
              </a:rPr>
              <a:t>, </a:t>
            </a:r>
            <a:r>
              <a:rPr lang="en-US" sz="1800" b="1" smtClean="0">
                <a:solidFill>
                  <a:srgbClr val="FD8B7F"/>
                </a:solidFill>
                <a:effectLst>
                  <a:outerShdw blurRad="38100" dist="38100" dir="2700000" algn="tl">
                    <a:srgbClr val="000000"/>
                  </a:outerShdw>
                </a:effectLst>
              </a:rPr>
              <a:t>PARATHYROID</a:t>
            </a:r>
            <a:r>
              <a:rPr lang="en-US" sz="1800" b="1" smtClean="0">
                <a:effectLst>
                  <a:outerShdw blurRad="38100" dist="38100" dir="2700000" algn="tl">
                    <a:srgbClr val="FFFFFF"/>
                  </a:outerShdw>
                </a:effectLst>
              </a:rPr>
              <a:t>,</a:t>
            </a:r>
            <a:r>
              <a:rPr lang="en-US" sz="2000" b="1" smtClean="0">
                <a:effectLst>
                  <a:outerShdw blurRad="38100" dist="38100" dir="2700000" algn="tl">
                    <a:srgbClr val="FFFFFF"/>
                  </a:outerShdw>
                </a:effectLst>
              </a:rPr>
              <a:t> </a:t>
            </a:r>
            <a:r>
              <a:rPr lang="en-US" sz="1800" b="1" smtClean="0">
                <a:solidFill>
                  <a:schemeClr val="accent1"/>
                </a:solidFill>
                <a:effectLst>
                  <a:outerShdw blurRad="38100" dist="38100" dir="2700000" algn="tl">
                    <a:srgbClr val="000000"/>
                  </a:outerShdw>
                </a:effectLst>
              </a:rPr>
              <a:t>CALCITONIN</a:t>
            </a:r>
            <a:endParaRPr lang="en-US" sz="1800" b="1" smtClean="0">
              <a:effectLst>
                <a:outerShdw blurRad="38100" dist="38100" dir="2700000" algn="tl">
                  <a:srgbClr val="FFFFFF"/>
                </a:outerShdw>
              </a:effectLst>
            </a:endParaRPr>
          </a:p>
          <a:p>
            <a:pPr algn="l" rtl="0" eaLnBrk="1" hangingPunct="1">
              <a:lnSpc>
                <a:spcPct val="90000"/>
              </a:lnSpc>
              <a:defRPr/>
            </a:pPr>
            <a:r>
              <a:rPr lang="en-US" sz="2000" b="1" smtClean="0">
                <a:solidFill>
                  <a:schemeClr val="bg1"/>
                </a:solidFill>
                <a:effectLst>
                  <a:outerShdw blurRad="38100" dist="38100" dir="2700000" algn="tl">
                    <a:srgbClr val="000000"/>
                  </a:outerShdw>
                </a:effectLst>
              </a:rPr>
              <a:t>CALCIUM  IONS [40% OF THE SERUM CALCIUM] </a:t>
            </a:r>
            <a:r>
              <a:rPr lang="en-US" sz="1800" b="1" smtClean="0">
                <a:solidFill>
                  <a:schemeClr val="bg1"/>
                </a:solidFill>
                <a:effectLst>
                  <a:outerShdw blurRad="38100" dist="38100" dir="2700000" algn="tl">
                    <a:srgbClr val="000000"/>
                  </a:outerShdw>
                </a:effectLst>
              </a:rPr>
              <a:t>IS NECESSARY FOR  NEUROMUSCULAR , ENZYMETIC FUNCTION AND BLOOD COAGULATION </a:t>
            </a:r>
            <a:r>
              <a:rPr lang="en-US" sz="1800" b="1" smtClean="0">
                <a:solidFill>
                  <a:srgbClr val="660066"/>
                </a:solidFill>
                <a:effectLst>
                  <a:outerShdw blurRad="38100" dist="38100" dir="2700000" algn="tl">
                    <a:srgbClr val="000000"/>
                  </a:outerShdw>
                </a:effectLst>
              </a:rPr>
              <a:t>[IONIZED]</a:t>
            </a:r>
            <a:r>
              <a:rPr lang="en-US" sz="1800" b="1" smtClean="0">
                <a:solidFill>
                  <a:schemeClr val="bg1"/>
                </a:solidFill>
                <a:effectLst>
                  <a:outerShdw blurRad="38100" dist="38100" dir="2700000" algn="tl">
                    <a:srgbClr val="000000"/>
                  </a:outerShdw>
                </a:effectLst>
              </a:rPr>
              <a:t> </a:t>
            </a:r>
            <a:r>
              <a:rPr lang="en-US" sz="1800" b="1" smtClean="0">
                <a:solidFill>
                  <a:srgbClr val="FF9999"/>
                </a:solidFill>
                <a:effectLst>
                  <a:outerShdw blurRad="38100" dist="38100" dir="2700000" algn="tl">
                    <a:srgbClr val="000000"/>
                  </a:outerShdw>
                </a:effectLst>
              </a:rPr>
              <a:t>.</a:t>
            </a:r>
          </a:p>
          <a:p>
            <a:pPr algn="l" rtl="0" eaLnBrk="1" hangingPunct="1">
              <a:lnSpc>
                <a:spcPct val="90000"/>
              </a:lnSpc>
              <a:defRPr/>
            </a:pPr>
            <a:r>
              <a:rPr lang="en-US" sz="2000" b="1" smtClean="0">
                <a:solidFill>
                  <a:srgbClr val="FF9999"/>
                </a:solidFill>
                <a:effectLst>
                  <a:outerShdw blurRad="38100" dist="38100" dir="2700000" algn="tl">
                    <a:srgbClr val="000000"/>
                  </a:outerShdw>
                </a:effectLst>
              </a:rPr>
              <a:t>[50% IS ATTACHED TO</a:t>
            </a:r>
            <a:r>
              <a:rPr lang="en-US" sz="2000" b="1" smtClean="0">
                <a:solidFill>
                  <a:schemeClr val="bg1"/>
                </a:solidFill>
                <a:effectLst>
                  <a:outerShdw blurRad="38100" dist="38100" dir="2700000" algn="tl">
                    <a:srgbClr val="000000"/>
                  </a:outerShdw>
                </a:effectLst>
              </a:rPr>
              <a:t> </a:t>
            </a:r>
            <a:r>
              <a:rPr lang="en-US" sz="2000" b="1" smtClean="0">
                <a:solidFill>
                  <a:srgbClr val="FF9999"/>
                </a:solidFill>
                <a:effectLst>
                  <a:outerShdw blurRad="38100" dist="38100" dir="2700000" algn="tl">
                    <a:srgbClr val="000000"/>
                  </a:outerShdw>
                </a:effectLst>
              </a:rPr>
              <a:t>ALBUMIN-NOT IONIZED]</a:t>
            </a:r>
          </a:p>
          <a:p>
            <a:pPr algn="l" rtl="0" eaLnBrk="1" hangingPunct="1">
              <a:lnSpc>
                <a:spcPct val="90000"/>
              </a:lnSpc>
              <a:defRPr/>
            </a:pPr>
            <a:r>
              <a:rPr lang="en-US" sz="2000" b="1" smtClean="0">
                <a:solidFill>
                  <a:srgbClr val="FF9999"/>
                </a:solidFill>
                <a:effectLst>
                  <a:outerShdw blurRad="38100" dist="38100" dir="2700000" algn="tl">
                    <a:srgbClr val="000000"/>
                  </a:outerShdw>
                </a:effectLst>
              </a:rPr>
              <a:t>[IF ALBUMIN IS LOW ; CALCIUM WILL BE LOW]</a:t>
            </a:r>
          </a:p>
          <a:p>
            <a:pPr algn="l" rtl="0" eaLnBrk="1" hangingPunct="1">
              <a:lnSpc>
                <a:spcPct val="90000"/>
              </a:lnSpc>
              <a:defRPr/>
            </a:pPr>
            <a:r>
              <a:rPr lang="en-US" sz="2000" b="1" smtClean="0">
                <a:solidFill>
                  <a:schemeClr val="bg1"/>
                </a:solidFill>
                <a:effectLst>
                  <a:outerShdw blurRad="38100" dist="38100" dir="2700000" algn="tl">
                    <a:srgbClr val="000000"/>
                  </a:outerShdw>
                </a:effectLst>
              </a:rPr>
              <a:t>SERUM LEVEL DOES NOT NECESSARILY INDICATE</a:t>
            </a:r>
          </a:p>
          <a:p>
            <a:pPr algn="l" rtl="0" eaLnBrk="1" hangingPunct="1">
              <a:lnSpc>
                <a:spcPct val="90000"/>
              </a:lnSpc>
              <a:buFont typeface="Wingdings" pitchFamily="2" charset="2"/>
              <a:buNone/>
              <a:defRPr/>
            </a:pPr>
            <a:r>
              <a:rPr lang="en-US" sz="2000" b="1" smtClean="0">
                <a:solidFill>
                  <a:schemeClr val="bg1"/>
                </a:solidFill>
                <a:effectLst>
                  <a:outerShdw blurRad="38100" dist="38100" dir="2700000" algn="tl">
                    <a:srgbClr val="000000"/>
                  </a:outerShdw>
                </a:effectLst>
              </a:rPr>
              <a:t>    THE LEVEL OF IONIZED [</a:t>
            </a:r>
            <a:r>
              <a:rPr lang="en-US" sz="2000" b="1" u="sng" smtClean="0">
                <a:solidFill>
                  <a:schemeClr val="bg1"/>
                </a:solidFill>
                <a:effectLst>
                  <a:outerShdw blurRad="38100" dist="38100" dir="2700000" algn="tl">
                    <a:srgbClr val="000000"/>
                  </a:outerShdw>
                </a:effectLst>
              </a:rPr>
              <a:t>FUNCTIONING</a:t>
            </a:r>
            <a:r>
              <a:rPr lang="en-US" sz="2000" b="1" smtClean="0">
                <a:solidFill>
                  <a:schemeClr val="bg1"/>
                </a:solidFill>
                <a:effectLst>
                  <a:outerShdw blurRad="38100" dist="38100" dir="2700000" algn="tl">
                    <a:srgbClr val="000000"/>
                  </a:outerShdw>
                </a:effectLst>
              </a:rPr>
              <a:t>] CALCIUM</a:t>
            </a:r>
          </a:p>
          <a:p>
            <a:pPr algn="l" rtl="0" eaLnBrk="1" hangingPunct="1">
              <a:lnSpc>
                <a:spcPct val="90000"/>
              </a:lnSpc>
              <a:defRPr/>
            </a:pPr>
            <a:r>
              <a:rPr lang="en-US" sz="2000" b="1" smtClean="0">
                <a:solidFill>
                  <a:srgbClr val="FF9900"/>
                </a:solidFill>
                <a:effectLst>
                  <a:outerShdw blurRad="38100" dist="38100" dir="2700000" algn="tl">
                    <a:srgbClr val="000000"/>
                  </a:outerShdw>
                </a:effectLst>
              </a:rPr>
              <a:t>ACIDAEMIA</a:t>
            </a:r>
            <a:r>
              <a:rPr lang="en-US" sz="2000" b="1" smtClean="0">
                <a:solidFill>
                  <a:srgbClr val="CC3300"/>
                </a:solidFill>
                <a:effectLst>
                  <a:outerShdw blurRad="38100" dist="38100" dir="2700000" algn="tl">
                    <a:srgbClr val="000000"/>
                  </a:outerShdw>
                </a:effectLst>
              </a:rPr>
              <a:t>  INCREASES  IONIZED CALCIUM</a:t>
            </a:r>
          </a:p>
          <a:p>
            <a:pPr algn="l" rtl="0" eaLnBrk="1" hangingPunct="1">
              <a:lnSpc>
                <a:spcPct val="90000"/>
              </a:lnSpc>
              <a:defRPr/>
            </a:pPr>
            <a:r>
              <a:rPr lang="en-US" sz="2000" b="1" smtClean="0">
                <a:solidFill>
                  <a:srgbClr val="FF9900"/>
                </a:solidFill>
                <a:effectLst>
                  <a:outerShdw blurRad="38100" dist="38100" dir="2700000" algn="tl">
                    <a:srgbClr val="000000"/>
                  </a:outerShdw>
                </a:effectLst>
              </a:rPr>
              <a:t>ALKALAEMIA</a:t>
            </a:r>
            <a:r>
              <a:rPr lang="en-US" sz="2000" b="1" smtClean="0">
                <a:solidFill>
                  <a:srgbClr val="CC3300"/>
                </a:solidFill>
                <a:effectLst>
                  <a:outerShdw blurRad="38100" dist="38100" dir="2700000" algn="tl">
                    <a:srgbClr val="000000"/>
                  </a:outerShdw>
                </a:effectLst>
              </a:rPr>
              <a:t> DECREASES IONIZED CALCIUM</a:t>
            </a:r>
          </a:p>
          <a:p>
            <a:pPr algn="l" rtl="0" eaLnBrk="1" hangingPunct="1">
              <a:lnSpc>
                <a:spcPct val="90000"/>
              </a:lnSpc>
              <a:defRPr/>
            </a:pPr>
            <a:r>
              <a:rPr lang="en-US" sz="2000" b="1" smtClean="0">
                <a:solidFill>
                  <a:srgbClr val="FFFF00"/>
                </a:solidFill>
                <a:effectLst>
                  <a:outerShdw blurRad="38100" dist="38100" dir="2700000" algn="tl">
                    <a:srgbClr val="000000"/>
                  </a:outerShdw>
                </a:effectLst>
              </a:rPr>
              <a:t>NB: Ca absorption needs vit.D. which is activated in the kidney, that is why in renal failure Ca drops. Low Ca leads to hyperparathyroidism. So in renal failure you may come across low or high Ca level</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mtClean="0"/>
              <a:t>   CALCIUM AND ALBUMIN  </a:t>
            </a:r>
          </a:p>
        </p:txBody>
      </p:sp>
      <p:sp>
        <p:nvSpPr>
          <p:cNvPr id="102403" name="Rectangle 3"/>
          <p:cNvSpPr>
            <a:spLocks noGrp="1" noChangeArrowheads="1"/>
          </p:cNvSpPr>
          <p:nvPr>
            <p:ph type="body" idx="1"/>
          </p:nvPr>
        </p:nvSpPr>
        <p:spPr>
          <a:solidFill>
            <a:srgbClr val="EAEAEA"/>
          </a:solidFill>
        </p:spPr>
        <p:txBody>
          <a:bodyPr/>
          <a:lstStyle/>
          <a:p>
            <a:pPr marL="552450" indent="-552450" algn="l" rtl="0" eaLnBrk="1" hangingPunct="1">
              <a:buFont typeface="Wingdings" pitchFamily="2" charset="2"/>
              <a:buNone/>
              <a:defRPr/>
            </a:pPr>
            <a:endParaRPr lang="en-US" b="1" smtClean="0">
              <a:effectLst>
                <a:outerShdw blurRad="38100" dist="38100" dir="2700000" algn="tl">
                  <a:srgbClr val="FFFFFF"/>
                </a:outerShdw>
              </a:effectLst>
            </a:endParaRP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r>
              <a:rPr lang="en-US" b="1" smtClean="0">
                <a:solidFill>
                  <a:srgbClr val="FD8B7F"/>
                </a:solidFill>
                <a:effectLst>
                  <a:outerShdw blurRad="38100" dist="38100" dir="2700000" algn="tl">
                    <a:srgbClr val="000000"/>
                  </a:outerShdw>
                </a:effectLst>
              </a:rPr>
              <a:t>IF SERUM ALBUMIN DROPS</a:t>
            </a:r>
          </a:p>
          <a:p>
            <a:pPr marL="552450" indent="-552450" algn="l" rtl="0" eaLnBrk="1" hangingPunct="1">
              <a:buFont typeface="Wingdings" pitchFamily="2" charset="2"/>
              <a:buNone/>
              <a:defRPr/>
            </a:pPr>
            <a:r>
              <a:rPr lang="en-US" b="1" smtClean="0">
                <a:solidFill>
                  <a:srgbClr val="FD8B7F"/>
                </a:solidFill>
                <a:effectLst>
                  <a:outerShdw blurRad="38100" dist="38100" dir="2700000" algn="tl">
                    <a:srgbClr val="000000"/>
                  </a:outerShdw>
                </a:effectLst>
              </a:rPr>
              <a:t>    SERUM CALCIUM WILL DROP TOO  , BECAUSE CALCIUM IS ATTACHED TO ALBUMIN</a:t>
            </a:r>
          </a:p>
          <a:p>
            <a:pPr marL="552450" indent="-552450" algn="l" rtl="0" eaLnBrk="1" hangingPunct="1">
              <a:buFont typeface="Wingdings" pitchFamily="2" charset="2"/>
              <a:buNone/>
              <a:defRPr/>
            </a:pPr>
            <a:endParaRPr lang="en-US" b="1" smtClean="0">
              <a:solidFill>
                <a:srgbClr val="FD8B7F"/>
              </a:solidFill>
              <a:effectLst>
                <a:outerShdw blurRad="38100" dist="38100" dir="2700000" algn="tl">
                  <a:srgbClr val="000000"/>
                </a:outerShdw>
              </a:effectLst>
            </a:endParaRP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t>HYPOCALCEMIA &lt; 1.8 mmol/l</a:t>
            </a:r>
          </a:p>
        </p:txBody>
      </p:sp>
      <p:sp>
        <p:nvSpPr>
          <p:cNvPr id="103427" name="Rectangle 3"/>
          <p:cNvSpPr>
            <a:spLocks noGrp="1" noChangeArrowheads="1"/>
          </p:cNvSpPr>
          <p:nvPr>
            <p:ph type="body" idx="1"/>
          </p:nvPr>
        </p:nvSpPr>
        <p:spPr>
          <a:xfrm>
            <a:off x="1370013" y="2514600"/>
            <a:ext cx="7313612" cy="4114800"/>
          </a:xfrm>
          <a:solidFill>
            <a:schemeClr val="bg1"/>
          </a:solidFill>
        </p:spPr>
        <p:txBody>
          <a:bodyPr/>
          <a:lstStyle/>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1-HYPOPARATHYROIDISM</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2-HYPOMAGNESEMIA[PATIENTS ON IV.FEEDING FOR LONG TIME]</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3-SEVERE PANCREATITIS</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4-RENAL FAILURE; ACUTE AND CHRONIC</a:t>
            </a:r>
          </a:p>
          <a:p>
            <a:pPr marL="552450" indent="-552450" algn="l" rtl="0" eaLnBrk="1" hangingPunct="1">
              <a:lnSpc>
                <a:spcPct val="80000"/>
              </a:lnSpc>
              <a:buFont typeface="Wingdings" pitchFamily="2" charset="2"/>
              <a:buNone/>
              <a:defRPr/>
            </a:pPr>
            <a:r>
              <a:rPr lang="en-US" sz="1400" b="1" dirty="0" smtClean="0">
                <a:solidFill>
                  <a:srgbClr val="008080"/>
                </a:solidFill>
                <a:effectLst>
                  <a:outerShdw blurRad="38100" dist="38100" dir="2700000" algn="tl">
                    <a:srgbClr val="000000"/>
                  </a:outerShdw>
                </a:effectLst>
              </a:rPr>
              <a:t>Ca ABSORPTION IS HELPED BY ACTIVE FORM OF VIT.D WHICH IS DONE IN THE KIDNEY. IN RENAL FAILURE THAT DOES NOT HAPPEN.HOWEVER LOW Ca CAN LEAD TO HYPERPARATHYROIDISM CAUSING HYPERCALCEMIA WITH BONE CHANGES</a:t>
            </a:r>
          </a:p>
          <a:p>
            <a:pPr marL="552450" indent="-552450" algn="l" rtl="0" eaLnBrk="1" hangingPunct="1">
              <a:lnSpc>
                <a:spcPct val="80000"/>
              </a:lnSpc>
              <a:buFont typeface="Wingdings" pitchFamily="2" charset="2"/>
              <a:buNone/>
              <a:defRPr/>
            </a:pPr>
            <a:endParaRPr lang="en-US" sz="1700" b="1" dirty="0" smtClean="0">
              <a:solidFill>
                <a:srgbClr val="FF6699"/>
              </a:solidFill>
              <a:effectLst>
                <a:outerShdw blurRad="38100" dist="38100" dir="2700000" algn="tl">
                  <a:srgbClr val="000000"/>
                </a:outerShdw>
              </a:effectLst>
            </a:endParaRP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5-SEVERE TRAUMA [BLOOD LOSS ]  [ALBUMIN LOSS]</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6-MASSIVE BLOOD TRASFUSION</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7-CRUSH INJURY [renal failure]</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8-NECROTIZING FASCIITIS</a:t>
            </a:r>
          </a:p>
        </p:txBody>
      </p:sp>
      <p:sp>
        <p:nvSpPr>
          <p:cNvPr id="59396" name="Text Box 4"/>
          <p:cNvSpPr txBox="1">
            <a:spLocks noChangeArrowheads="1"/>
          </p:cNvSpPr>
          <p:nvPr/>
        </p:nvSpPr>
        <p:spPr bwMode="auto">
          <a:xfrm>
            <a:off x="1295400" y="1600200"/>
            <a:ext cx="7391400" cy="822325"/>
          </a:xfrm>
          <a:prstGeom prst="rect">
            <a:avLst/>
          </a:prstGeom>
          <a:solidFill>
            <a:srgbClr val="000099"/>
          </a:solidFill>
          <a:ln w="9525">
            <a:noFill/>
            <a:miter lim="800000"/>
            <a:headEnd/>
            <a:tailEnd/>
          </a:ln>
        </p:spPr>
        <p:txBody>
          <a:bodyPr>
            <a:spAutoFit/>
          </a:bodyPr>
          <a:lstStyle/>
          <a:p>
            <a:pPr algn="ctr">
              <a:spcBef>
                <a:spcPct val="50000"/>
              </a:spcBef>
            </a:pPr>
            <a:r>
              <a:rPr lang="en-US">
                <a:solidFill>
                  <a:srgbClr val="FFFF00"/>
                </a:solidFill>
              </a:rPr>
              <a:t>THE COMMONEST;AFTER THYROID SURGERY,RENAL FAILURE AND PANCREATITIS</a:t>
            </a:r>
          </a:p>
        </p:txBody>
      </p:sp>
      <p:sp>
        <p:nvSpPr>
          <p:cNvPr id="59397" name="Text Box 5"/>
          <p:cNvSpPr txBox="1">
            <a:spLocks noChangeArrowheads="1"/>
          </p:cNvSpPr>
          <p:nvPr/>
        </p:nvSpPr>
        <p:spPr bwMode="auto">
          <a:xfrm>
            <a:off x="1752600" y="6096000"/>
            <a:ext cx="6553200" cy="336550"/>
          </a:xfrm>
          <a:prstGeom prst="rect">
            <a:avLst/>
          </a:prstGeom>
          <a:solidFill>
            <a:schemeClr val="bg1"/>
          </a:solidFill>
          <a:ln w="9525">
            <a:noFill/>
            <a:miter lim="800000"/>
            <a:headEnd/>
            <a:tailEnd/>
          </a:ln>
        </p:spPr>
        <p:txBody>
          <a:bodyPr>
            <a:spAutoFit/>
          </a:bodyPr>
          <a:lstStyle/>
          <a:p>
            <a:pPr algn="l">
              <a:spcBef>
                <a:spcPct val="50000"/>
              </a:spcBef>
            </a:pPr>
            <a:r>
              <a:rPr lang="en-US" sz="1600" b="1">
                <a:solidFill>
                  <a:srgbClr val="000066"/>
                </a:solidFill>
              </a:rPr>
              <a:t>ALL SOFT TISSUE INJURY CAN CAUSE  HYPOCALCEMIA</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z="3200" smtClean="0"/>
              <a:t>         HYPOCALCEMIA                 cont.</a:t>
            </a:r>
            <a:br>
              <a:rPr lang="en-US" sz="3200" smtClean="0"/>
            </a:br>
            <a:r>
              <a:rPr lang="en-US" sz="3200" smtClean="0"/>
              <a:t>CLINICAL MANEFESTATION</a:t>
            </a:r>
          </a:p>
        </p:txBody>
      </p:sp>
      <p:sp>
        <p:nvSpPr>
          <p:cNvPr id="104451" name="Rectangle 3"/>
          <p:cNvSpPr>
            <a:spLocks noGrp="1" noChangeArrowheads="1"/>
          </p:cNvSpPr>
          <p:nvPr>
            <p:ph type="body" idx="1"/>
          </p:nvPr>
        </p:nvSpPr>
        <p:spPr>
          <a:solidFill>
            <a:srgbClr val="EAEAEA"/>
          </a:solidFill>
          <a:ln>
            <a:solidFill>
              <a:schemeClr val="folHlink"/>
            </a:solidFill>
          </a:ln>
        </p:spPr>
        <p:txBody>
          <a:bodyPr/>
          <a:lstStyle/>
          <a:p>
            <a:pPr marL="552450" indent="-552450" algn="l" rtl="0" eaLnBrk="1" hangingPunct="1">
              <a:lnSpc>
                <a:spcPct val="90000"/>
              </a:lnSpc>
              <a:buFont typeface="Wingdings" pitchFamily="2" charset="2"/>
              <a:buNone/>
              <a:defRPr/>
            </a:pPr>
            <a:r>
              <a:rPr lang="en-US" sz="2500" b="1" dirty="0" smtClean="0">
                <a:solidFill>
                  <a:srgbClr val="FF7C80"/>
                </a:solidFill>
                <a:effectLst>
                  <a:outerShdw blurRad="38100" dist="38100" dir="2700000" algn="tl">
                    <a:srgbClr val="000000"/>
                  </a:outerShdw>
                </a:effectLst>
              </a:rPr>
              <a:t>1-</a:t>
            </a:r>
            <a:r>
              <a:rPr lang="en-US" sz="2500" b="1" dirty="0" smtClean="0">
                <a:solidFill>
                  <a:srgbClr val="FD8B7F"/>
                </a:solidFill>
                <a:effectLst>
                  <a:outerShdw blurRad="38100" dist="38100" dir="2700000" algn="tl">
                    <a:srgbClr val="000000"/>
                  </a:outerShdw>
                </a:effectLst>
              </a:rPr>
              <a:t>CIRCUMORAL NUMBNESS,TINGLING TIPS OF FINGERS AND TOES</a:t>
            </a:r>
          </a:p>
          <a:p>
            <a:pPr marL="552450" indent="-552450" algn="l" rtl="0" eaLnBrk="1" hangingPunct="1">
              <a:lnSpc>
                <a:spcPct val="90000"/>
              </a:lnSpc>
              <a:buFont typeface="Wingdings" pitchFamily="2" charset="2"/>
              <a:buNone/>
              <a:defRPr/>
            </a:pPr>
            <a:endParaRPr lang="en-US" sz="2500" b="1" dirty="0" smtClean="0">
              <a:solidFill>
                <a:srgbClr val="FFFFCC"/>
              </a:solidFill>
              <a:effectLst>
                <a:outerShdw blurRad="38100" dist="38100" dir="2700000" algn="tl">
                  <a:srgbClr val="000000"/>
                </a:outerShdw>
              </a:effectLst>
            </a:endParaRPr>
          </a:p>
          <a:p>
            <a:pPr marL="552450" indent="-552450" algn="l" rtl="0" eaLnBrk="1" hangingPunct="1">
              <a:lnSpc>
                <a:spcPct val="90000"/>
              </a:lnSpc>
              <a:buFont typeface="Wingdings" pitchFamily="2" charset="2"/>
              <a:buNone/>
              <a:defRPr/>
            </a:pPr>
            <a:r>
              <a:rPr lang="en-US" sz="2500" b="1" dirty="0" smtClean="0">
                <a:solidFill>
                  <a:srgbClr val="FD8B7F"/>
                </a:solidFill>
                <a:effectLst>
                  <a:outerShdw blurRad="38100" dist="38100" dir="2700000" algn="tl">
                    <a:srgbClr val="000000"/>
                  </a:outerShdw>
                </a:effectLst>
              </a:rPr>
              <a:t>2-NEUROMUCULAR HYPERACTIVITY</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A-</a:t>
            </a:r>
            <a:r>
              <a:rPr lang="en-US" sz="2000" b="1" dirty="0" smtClean="0">
                <a:solidFill>
                  <a:srgbClr val="FD8B7F"/>
                </a:solidFill>
                <a:effectLst>
                  <a:outerShdw blurRad="38100" dist="38100" dir="2700000" algn="tl">
                    <a:srgbClr val="000000"/>
                  </a:outerShdw>
                </a:effectLst>
              </a:rPr>
              <a:t>EXAGERATED DEEP REFLEXES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B-</a:t>
            </a:r>
            <a:r>
              <a:rPr lang="en-US" sz="2000" b="1" dirty="0" smtClean="0">
                <a:solidFill>
                  <a:srgbClr val="FD8B7F"/>
                </a:solidFill>
                <a:effectLst>
                  <a:outerShdw blurRad="38100" dist="38100" dir="2700000" algn="tl">
                    <a:srgbClr val="000000"/>
                  </a:outerShdw>
                </a:effectLst>
              </a:rPr>
              <a:t>POSITIVE CHVOSTEK SIGN</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C-</a:t>
            </a:r>
            <a:r>
              <a:rPr lang="en-US" sz="2000" b="1" dirty="0" smtClean="0">
                <a:solidFill>
                  <a:srgbClr val="FD8B7F"/>
                </a:solidFill>
                <a:effectLst>
                  <a:outerShdw blurRad="38100" dist="38100" dir="2700000" algn="tl">
                    <a:srgbClr val="000000"/>
                  </a:outerShdw>
                </a:effectLst>
              </a:rPr>
              <a:t>CARPOPEDAL SPASM</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D-</a:t>
            </a:r>
            <a:r>
              <a:rPr lang="en-US" sz="2000" b="1" dirty="0" smtClean="0">
                <a:solidFill>
                  <a:srgbClr val="FD8B7F"/>
                </a:solidFill>
                <a:effectLst>
                  <a:outerShdw blurRad="38100" dist="38100" dir="2700000" algn="tl">
                    <a:srgbClr val="000000"/>
                  </a:outerShdw>
                </a:effectLst>
              </a:rPr>
              <a:t>MUSCLE CRAMPS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E-</a:t>
            </a:r>
            <a:r>
              <a:rPr lang="en-US" sz="2000" b="1" dirty="0" smtClean="0">
                <a:solidFill>
                  <a:srgbClr val="FD8B7F"/>
                </a:solidFill>
                <a:effectLst>
                  <a:outerShdw blurRad="38100" dist="38100" dir="2700000" algn="tl">
                    <a:srgbClr val="000000"/>
                  </a:outerShdw>
                </a:effectLst>
              </a:rPr>
              <a:t>ABDOMINAL CRAMPS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F-</a:t>
            </a:r>
            <a:r>
              <a:rPr lang="en-US" sz="2000" b="1" dirty="0" smtClean="0">
                <a:solidFill>
                  <a:srgbClr val="FD8B7F"/>
                </a:solidFill>
                <a:effectLst>
                  <a:outerShdw blurRad="38100" dist="38100" dir="2700000" algn="tl">
                    <a:srgbClr val="000000"/>
                  </a:outerShdw>
                </a:effectLst>
              </a:rPr>
              <a:t>CONVULSIONS [RARE]</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392" descr="tetanysm"/>
          <p:cNvPicPr>
            <a:picLocks noChangeAspect="1" noChangeArrowheads="1"/>
          </p:cNvPicPr>
          <p:nvPr/>
        </p:nvPicPr>
        <p:blipFill>
          <a:blip r:embed="rId2"/>
          <a:srcRect/>
          <a:stretch>
            <a:fillRect/>
          </a:stretch>
        </p:blipFill>
        <p:spPr bwMode="auto">
          <a:xfrm>
            <a:off x="1295400" y="1905000"/>
            <a:ext cx="7334250" cy="2819400"/>
          </a:xfrm>
          <a:prstGeom prst="rect">
            <a:avLst/>
          </a:prstGeom>
          <a:noFill/>
          <a:ln w="9525">
            <a:noFill/>
            <a:miter lim="800000"/>
            <a:headEnd/>
            <a:tailEnd/>
          </a:ln>
        </p:spPr>
      </p:pic>
      <p:sp>
        <p:nvSpPr>
          <p:cNvPr id="61443" name="Rectangle 393"/>
          <p:cNvSpPr>
            <a:spLocks noGrp="1" noChangeArrowheads="1"/>
          </p:cNvSpPr>
          <p:nvPr>
            <p:ph type="title"/>
          </p:nvPr>
        </p:nvSpPr>
        <p:spPr/>
        <p:txBody>
          <a:bodyPr/>
          <a:lstStyle/>
          <a:p>
            <a:pPr eaLnBrk="1" hangingPunct="1"/>
            <a:r>
              <a:rPr lang="en-US" smtClean="0"/>
              <a:t>CARPOPEDAL  SPASM</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solidFill>
                  <a:schemeClr val="bg1"/>
                </a:solidFill>
              </a:rPr>
              <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 </a:t>
            </a:r>
            <a:br>
              <a:rPr lang="en-GB" dirty="0" smtClean="0">
                <a:solidFill>
                  <a:schemeClr val="bg1"/>
                </a:solidFill>
              </a:rPr>
            </a:br>
            <a:r>
              <a:rPr lang="en-GB" b="1" dirty="0" smtClean="0">
                <a:solidFill>
                  <a:schemeClr val="bg1"/>
                </a:solidFill>
              </a:rPr>
              <a:t>Trousseau's Sign</a:t>
            </a:r>
            <a:r>
              <a:rPr lang="en-GB" dirty="0" smtClean="0">
                <a:solidFill>
                  <a:schemeClr val="bg1"/>
                </a:solidFill>
              </a:rPr>
              <a:t/>
            </a:r>
            <a:br>
              <a:rPr lang="en-GB" dirty="0" smtClean="0">
                <a:solidFill>
                  <a:schemeClr val="bg1"/>
                </a:solidFill>
              </a:rPr>
            </a:br>
            <a:endParaRPr lang="en-GB" dirty="0">
              <a:solidFill>
                <a:schemeClr val="bg1"/>
              </a:solidFill>
            </a:endParaRPr>
          </a:p>
        </p:txBody>
      </p:sp>
      <p:pic>
        <p:nvPicPr>
          <p:cNvPr id="62467" name="Picture 2" descr=" ">
            <a:hlinkClick r:id="rId2"/>
          </p:cNvPr>
          <p:cNvPicPr>
            <a:picLocks noChangeAspect="1" noChangeArrowheads="1"/>
          </p:cNvPicPr>
          <p:nvPr/>
        </p:nvPicPr>
        <p:blipFill>
          <a:blip r:embed="rId3"/>
          <a:srcRect/>
          <a:stretch>
            <a:fillRect/>
          </a:stretch>
        </p:blipFill>
        <p:spPr bwMode="auto">
          <a:xfrm>
            <a:off x="1066800" y="2057400"/>
            <a:ext cx="723900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title"/>
          </p:nvPr>
        </p:nvSpPr>
        <p:spPr/>
        <p:txBody>
          <a:bodyPr/>
          <a:lstStyle/>
          <a:p>
            <a:pPr eaLnBrk="1" hangingPunct="1"/>
            <a:r>
              <a:rPr lang="en-US" smtClean="0"/>
              <a:t>BODY SPACES</a:t>
            </a:r>
          </a:p>
        </p:txBody>
      </p:sp>
      <p:pic>
        <p:nvPicPr>
          <p:cNvPr id="8195" name="Picture 6" descr="Fluid exchange at the cellular level"/>
          <p:cNvPicPr>
            <a:picLocks noChangeAspect="1" noChangeArrowheads="1"/>
          </p:cNvPicPr>
          <p:nvPr>
            <p:ph idx="1"/>
          </p:nvPr>
        </p:nvPicPr>
        <p:blipFill>
          <a:blip r:embed="rId2"/>
          <a:srcRect/>
          <a:stretch>
            <a:fillRect/>
          </a:stretch>
        </p:blipFill>
        <p:spPr>
          <a:xfrm>
            <a:off x="1371600" y="1524000"/>
            <a:ext cx="7239000" cy="5334000"/>
          </a:xfrm>
          <a:noFill/>
        </p:spPr>
      </p:pic>
      <p:sp>
        <p:nvSpPr>
          <p:cNvPr id="8196" name="Text Box 9"/>
          <p:cNvSpPr txBox="1">
            <a:spLocks noChangeArrowheads="1"/>
          </p:cNvSpPr>
          <p:nvPr/>
        </p:nvSpPr>
        <p:spPr bwMode="auto">
          <a:xfrm>
            <a:off x="5486400" y="3505200"/>
            <a:ext cx="685800" cy="457200"/>
          </a:xfrm>
          <a:prstGeom prst="rect">
            <a:avLst/>
          </a:prstGeom>
          <a:solidFill>
            <a:srgbClr val="3399FF"/>
          </a:solidFill>
          <a:ln w="9525">
            <a:noFill/>
            <a:miter lim="800000"/>
            <a:headEnd/>
            <a:tailEnd/>
          </a:ln>
        </p:spPr>
        <p:txBody>
          <a:bodyPr>
            <a:spAutoFit/>
          </a:bodyPr>
          <a:lstStyle/>
          <a:p>
            <a:pPr>
              <a:spcBef>
                <a:spcPct val="50000"/>
              </a:spcBef>
            </a:pPr>
            <a:r>
              <a:rPr lang="en-US"/>
              <a:t>Na</a:t>
            </a:r>
          </a:p>
        </p:txBody>
      </p:sp>
      <p:sp>
        <p:nvSpPr>
          <p:cNvPr id="8197" name="Text Box 11"/>
          <p:cNvSpPr txBox="1">
            <a:spLocks noChangeArrowheads="1"/>
          </p:cNvSpPr>
          <p:nvPr/>
        </p:nvSpPr>
        <p:spPr bwMode="auto">
          <a:xfrm rot="-1806920">
            <a:off x="4464050" y="4937125"/>
            <a:ext cx="838200" cy="336550"/>
          </a:xfrm>
          <a:prstGeom prst="rect">
            <a:avLst/>
          </a:prstGeom>
          <a:gradFill rotWithShape="1">
            <a:gsLst>
              <a:gs pos="0">
                <a:srgbClr val="3399FF">
                  <a:alpha val="42000"/>
                </a:srgbClr>
              </a:gs>
              <a:gs pos="100000">
                <a:srgbClr val="184776"/>
              </a:gs>
            </a:gsLst>
            <a:lin ang="5400000" scaled="1"/>
          </a:gradFill>
          <a:ln w="9525">
            <a:noFill/>
            <a:miter lim="800000"/>
            <a:headEnd/>
            <a:tailEnd/>
          </a:ln>
        </p:spPr>
        <p:txBody>
          <a:bodyPr>
            <a:spAutoFit/>
          </a:bodyPr>
          <a:lstStyle/>
          <a:p>
            <a:pPr>
              <a:spcBef>
                <a:spcPct val="50000"/>
              </a:spcBef>
            </a:pPr>
            <a:r>
              <a:rPr lang="en-US" sz="1600"/>
              <a:t>Alb</a:t>
            </a:r>
          </a:p>
        </p:txBody>
      </p:sp>
      <p:sp>
        <p:nvSpPr>
          <p:cNvPr id="8198" name="Line 12"/>
          <p:cNvSpPr>
            <a:spLocks noChangeShapeType="1"/>
          </p:cNvSpPr>
          <p:nvPr/>
        </p:nvSpPr>
        <p:spPr bwMode="auto">
          <a:xfrm flipV="1">
            <a:off x="5334000" y="4191000"/>
            <a:ext cx="1143000" cy="838200"/>
          </a:xfrm>
          <a:prstGeom prst="line">
            <a:avLst/>
          </a:prstGeom>
          <a:noFill/>
          <a:ln w="28575">
            <a:solidFill>
              <a:schemeClr val="tx1"/>
            </a:solidFill>
            <a:round/>
            <a:headEnd/>
            <a:tailEnd/>
          </a:ln>
        </p:spPr>
        <p:txBody>
          <a:bodyPr/>
          <a:lstStyle/>
          <a:p>
            <a:endParaRPr lang="ar-JO"/>
          </a:p>
        </p:txBody>
      </p:sp>
      <p:sp>
        <p:nvSpPr>
          <p:cNvPr id="8199" name="Text Box 13"/>
          <p:cNvSpPr txBox="1">
            <a:spLocks noChangeArrowheads="1"/>
          </p:cNvSpPr>
          <p:nvPr/>
        </p:nvSpPr>
        <p:spPr bwMode="auto">
          <a:xfrm>
            <a:off x="3733800" y="3657600"/>
            <a:ext cx="1219200" cy="396875"/>
          </a:xfrm>
          <a:prstGeom prst="rect">
            <a:avLst/>
          </a:prstGeom>
          <a:noFill/>
          <a:ln w="9525">
            <a:noFill/>
            <a:miter lim="800000"/>
            <a:headEnd/>
            <a:tailEnd/>
          </a:ln>
        </p:spPr>
        <p:txBody>
          <a:bodyPr>
            <a:spAutoFit/>
          </a:bodyPr>
          <a:lstStyle/>
          <a:p>
            <a:pPr>
              <a:spcBef>
                <a:spcPct val="50000"/>
              </a:spcBef>
            </a:pPr>
            <a:r>
              <a:rPr lang="en-US" sz="2000" b="1"/>
              <a:t>40%</a:t>
            </a:r>
          </a:p>
        </p:txBody>
      </p:sp>
      <p:sp>
        <p:nvSpPr>
          <p:cNvPr id="8200" name="Text Box 15"/>
          <p:cNvSpPr txBox="1">
            <a:spLocks noChangeArrowheads="1"/>
          </p:cNvSpPr>
          <p:nvPr/>
        </p:nvSpPr>
        <p:spPr bwMode="auto">
          <a:xfrm>
            <a:off x="5257800" y="6019800"/>
            <a:ext cx="1066800" cy="396875"/>
          </a:xfrm>
          <a:prstGeom prst="rect">
            <a:avLst/>
          </a:prstGeom>
          <a:noFill/>
          <a:ln w="9525">
            <a:noFill/>
            <a:miter lim="800000"/>
            <a:headEnd/>
            <a:tailEnd/>
          </a:ln>
        </p:spPr>
        <p:txBody>
          <a:bodyPr>
            <a:spAutoFit/>
          </a:bodyPr>
          <a:lstStyle/>
          <a:p>
            <a:pPr>
              <a:spcBef>
                <a:spcPct val="50000"/>
              </a:spcBef>
            </a:pPr>
            <a:r>
              <a:rPr lang="en-US" sz="2000" b="1"/>
              <a:t>15%</a:t>
            </a:r>
          </a:p>
        </p:txBody>
      </p:sp>
      <p:sp>
        <p:nvSpPr>
          <p:cNvPr id="8201" name="Text Box 16"/>
          <p:cNvSpPr txBox="1">
            <a:spLocks noChangeArrowheads="1"/>
          </p:cNvSpPr>
          <p:nvPr/>
        </p:nvSpPr>
        <p:spPr bwMode="auto">
          <a:xfrm>
            <a:off x="6553200" y="4876800"/>
            <a:ext cx="838200" cy="396875"/>
          </a:xfrm>
          <a:prstGeom prst="rect">
            <a:avLst/>
          </a:prstGeom>
          <a:noFill/>
          <a:ln w="9525">
            <a:noFill/>
            <a:miter lim="800000"/>
            <a:headEnd/>
            <a:tailEnd/>
          </a:ln>
        </p:spPr>
        <p:txBody>
          <a:bodyPr>
            <a:spAutoFit/>
          </a:bodyPr>
          <a:lstStyle/>
          <a:p>
            <a:pPr>
              <a:spcBef>
                <a:spcPct val="50000"/>
              </a:spcBef>
            </a:pPr>
            <a:r>
              <a:rPr lang="en-US" sz="2000" b="1"/>
              <a:t>5%</a:t>
            </a:r>
          </a:p>
        </p:txBody>
      </p:sp>
      <p:sp>
        <p:nvSpPr>
          <p:cNvPr id="8202" name="Text Box 17"/>
          <p:cNvSpPr txBox="1">
            <a:spLocks noChangeArrowheads="1"/>
          </p:cNvSpPr>
          <p:nvPr/>
        </p:nvSpPr>
        <p:spPr bwMode="auto">
          <a:xfrm>
            <a:off x="762000" y="152400"/>
            <a:ext cx="7848600" cy="711200"/>
          </a:xfrm>
          <a:prstGeom prst="rect">
            <a:avLst/>
          </a:prstGeom>
          <a:noFill/>
          <a:ln w="9525">
            <a:solidFill>
              <a:srgbClr val="FF7C80"/>
            </a:solidFill>
            <a:miter lim="800000"/>
            <a:headEnd/>
            <a:tailEnd/>
          </a:ln>
        </p:spPr>
        <p:txBody>
          <a:bodyPr>
            <a:spAutoFit/>
          </a:bodyPr>
          <a:lstStyle/>
          <a:p>
            <a:pPr algn="l">
              <a:spcBef>
                <a:spcPct val="50000"/>
              </a:spcBef>
            </a:pPr>
            <a:r>
              <a:rPr lang="en-US" sz="2000"/>
              <a:t>Hydrostatic pressure gets the fluid out the vascular space   Osmotic pressure gets the fluid in</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GB" smtClean="0"/>
          </a:p>
        </p:txBody>
      </p:sp>
      <p:pic>
        <p:nvPicPr>
          <p:cNvPr id="63491" name="Picture 2" descr="http://www.wrongdiagnosis.com/bookimages/14/4721.1.png"/>
          <p:cNvPicPr>
            <a:picLocks noChangeAspect="1" noChangeArrowheads="1"/>
          </p:cNvPicPr>
          <p:nvPr/>
        </p:nvPicPr>
        <p:blipFill>
          <a:blip r:embed="rId2"/>
          <a:srcRect/>
          <a:stretch>
            <a:fillRect/>
          </a:stretch>
        </p:blipFill>
        <p:spPr bwMode="auto">
          <a:xfrm>
            <a:off x="304800" y="304800"/>
            <a:ext cx="8686800" cy="655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600">
                <a:solidFill>
                  <a:schemeClr val="tx2"/>
                </a:solidFill>
                <a:latin typeface="Arial" pitchFamily="34" charset="0"/>
              </a:rPr>
              <a:t>FOR Ca</a:t>
            </a:r>
          </a:p>
        </p:txBody>
      </p:sp>
      <p:sp>
        <p:nvSpPr>
          <p:cNvPr id="64515" name="Rectangle 8"/>
          <p:cNvSpPr>
            <a:spLocks noChangeArrowheads="1"/>
          </p:cNvSpPr>
          <p:nvPr/>
        </p:nvSpPr>
        <p:spPr bwMode="auto">
          <a:xfrm>
            <a:off x="1219200" y="1827213"/>
            <a:ext cx="7464425" cy="4421187"/>
          </a:xfrm>
          <a:prstGeom prst="rect">
            <a:avLst/>
          </a:prstGeom>
          <a:noFill/>
          <a:ln w="9525">
            <a:noFill/>
            <a:miter lim="800000"/>
            <a:headEnd/>
            <a:tailEnd/>
          </a:ln>
        </p:spPr>
        <p:txBody>
          <a:bodyPr/>
          <a:lstStyle/>
          <a:p>
            <a:pPr marL="552450" indent="-552450" algn="l">
              <a:spcBef>
                <a:spcPct val="20000"/>
              </a:spcBef>
              <a:buClr>
                <a:schemeClr val="tx2"/>
              </a:buClr>
              <a:buSzPct val="70000"/>
              <a:buFont typeface="Wingdings" pitchFamily="2" charset="2"/>
              <a:buChar char="¡"/>
            </a:pPr>
            <a:r>
              <a:rPr lang="en-US" sz="2900">
                <a:solidFill>
                  <a:schemeClr val="tx2"/>
                </a:solidFill>
              </a:rPr>
              <a:t>Check                                         </a:t>
            </a:r>
          </a:p>
          <a:p>
            <a:pPr marL="552450" indent="-552450" algn="l">
              <a:spcBef>
                <a:spcPct val="20000"/>
              </a:spcBef>
              <a:buClr>
                <a:schemeClr val="tx2"/>
              </a:buClr>
              <a:buSzPct val="70000"/>
              <a:buFont typeface="Wingdings" pitchFamily="2" charset="2"/>
              <a:buChar char="¡"/>
            </a:pPr>
            <a:r>
              <a:rPr lang="en-US" sz="2900">
                <a:solidFill>
                  <a:schemeClr val="tx2"/>
                </a:solidFill>
              </a:rPr>
              <a:t>hx of neck surgery                       </a:t>
            </a:r>
          </a:p>
          <a:p>
            <a:pPr marL="552450" indent="-552450" algn="l">
              <a:spcBef>
                <a:spcPct val="20000"/>
              </a:spcBef>
              <a:buClr>
                <a:schemeClr val="tx2"/>
              </a:buClr>
              <a:buSzPct val="70000"/>
              <a:buFont typeface="Wingdings" pitchFamily="2" charset="2"/>
              <a:buChar char="¡"/>
            </a:pPr>
            <a:r>
              <a:rPr lang="en-US" sz="2900">
                <a:solidFill>
                  <a:schemeClr val="tx2"/>
                </a:solidFill>
              </a:rPr>
              <a:t>Ca                                              </a:t>
            </a:r>
          </a:p>
          <a:p>
            <a:pPr marL="552450" indent="-552450" algn="l">
              <a:spcBef>
                <a:spcPct val="20000"/>
              </a:spcBef>
              <a:buClr>
                <a:schemeClr val="tx2"/>
              </a:buClr>
              <a:buSzPct val="70000"/>
              <a:buFont typeface="Wingdings" pitchFamily="2" charset="2"/>
              <a:buChar char="¡"/>
            </a:pPr>
            <a:r>
              <a:rPr lang="en-US" sz="2900">
                <a:solidFill>
                  <a:schemeClr val="tx2"/>
                </a:solidFill>
              </a:rPr>
              <a:t>Albumin                                      </a:t>
            </a:r>
          </a:p>
          <a:p>
            <a:pPr marL="552450" indent="-552450" algn="l">
              <a:spcBef>
                <a:spcPct val="20000"/>
              </a:spcBef>
              <a:buClr>
                <a:schemeClr val="tx2"/>
              </a:buClr>
              <a:buSzPct val="70000"/>
              <a:buFont typeface="Wingdings" pitchFamily="2" charset="2"/>
              <a:buChar char="¡"/>
            </a:pPr>
            <a:r>
              <a:rPr lang="en-US" sz="2900">
                <a:solidFill>
                  <a:schemeClr val="tx2"/>
                </a:solidFill>
              </a:rPr>
              <a:t>Ph                                              </a:t>
            </a:r>
          </a:p>
          <a:p>
            <a:pPr marL="552450" indent="-552450" algn="l">
              <a:spcBef>
                <a:spcPct val="20000"/>
              </a:spcBef>
              <a:buClr>
                <a:schemeClr val="tx2"/>
              </a:buClr>
              <a:buSzPct val="70000"/>
              <a:buFont typeface="Wingdings" pitchFamily="2" charset="2"/>
              <a:buChar char="¡"/>
            </a:pPr>
            <a:r>
              <a:rPr lang="en-US" sz="2900">
                <a:solidFill>
                  <a:schemeClr val="tx2"/>
                </a:solidFill>
              </a:rPr>
              <a:t>Mg                                             </a:t>
            </a:r>
          </a:p>
          <a:p>
            <a:pPr marL="552450" indent="-552450" algn="l">
              <a:spcBef>
                <a:spcPct val="20000"/>
              </a:spcBef>
              <a:buClr>
                <a:schemeClr val="tx2"/>
              </a:buClr>
              <a:buSzPct val="70000"/>
              <a:buFont typeface="Wingdings" pitchFamily="2" charset="2"/>
              <a:buChar char="¡"/>
            </a:pPr>
            <a:r>
              <a:rPr lang="en-US" sz="2900">
                <a:solidFill>
                  <a:schemeClr val="tx2"/>
                </a:solidFill>
              </a:rPr>
              <a:t>Kft</a:t>
            </a:r>
          </a:p>
          <a:p>
            <a:pPr marL="552450" indent="-552450" algn="l">
              <a:spcBef>
                <a:spcPct val="20000"/>
              </a:spcBef>
              <a:buClr>
                <a:schemeClr val="tx2"/>
              </a:buClr>
              <a:buSzPct val="70000"/>
              <a:buFont typeface="Wingdings" pitchFamily="2" charset="2"/>
              <a:buChar char="¡"/>
            </a:pPr>
            <a:r>
              <a:rPr lang="en-US" sz="2900">
                <a:solidFill>
                  <a:schemeClr val="tx2"/>
                </a:solidFill>
              </a:rPr>
              <a:t>And other illnesses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z="3200" smtClean="0"/>
              <a:t>        HYPO CALCAEMIA            cont. </a:t>
            </a:r>
            <a:br>
              <a:rPr lang="en-US" sz="3200" smtClean="0"/>
            </a:br>
            <a:r>
              <a:rPr lang="en-US" sz="3200" smtClean="0"/>
              <a:t>         MANAGEMENT</a:t>
            </a:r>
          </a:p>
        </p:txBody>
      </p:sp>
      <p:sp>
        <p:nvSpPr>
          <p:cNvPr id="107523" name="Rectangle 3"/>
          <p:cNvSpPr>
            <a:spLocks noGrp="1" noChangeArrowheads="1"/>
          </p:cNvSpPr>
          <p:nvPr>
            <p:ph type="body" idx="1"/>
          </p:nvPr>
        </p:nvSpPr>
        <p:spPr>
          <a:xfrm>
            <a:off x="609600" y="1827213"/>
            <a:ext cx="8074025" cy="4114800"/>
          </a:xfrm>
          <a:solidFill>
            <a:schemeClr val="bg1"/>
          </a:solidFill>
        </p:spPr>
        <p:txBody>
          <a:bodyPr/>
          <a:lstStyle/>
          <a:p>
            <a:pPr marL="552450" indent="-552450" algn="l" rtl="0" eaLnBrk="1" hangingPunct="1">
              <a:lnSpc>
                <a:spcPct val="80000"/>
              </a:lnSpc>
              <a:buFont typeface="Wingdings" pitchFamily="2" charset="2"/>
              <a:buNone/>
              <a:defRPr/>
            </a:pPr>
            <a:r>
              <a:rPr lang="en-US" sz="1800" b="1" smtClean="0">
                <a:effectLst>
                  <a:outerShdw blurRad="38100" dist="38100" dir="2700000" algn="tl">
                    <a:srgbClr val="C0C0C0"/>
                  </a:outerShdw>
                </a:effectLst>
              </a:rPr>
              <a:t>                   </a:t>
            </a:r>
            <a:r>
              <a:rPr lang="en-US" sz="1800" b="1" smtClean="0">
                <a:solidFill>
                  <a:schemeClr val="hlink"/>
                </a:solidFill>
                <a:effectLst>
                  <a:outerShdw blurRad="38100" dist="38100" dir="2700000" algn="tl">
                    <a:srgbClr val="C0C0C0"/>
                  </a:outerShdw>
                </a:effectLst>
              </a:rPr>
              <a:t> ACUTE</a:t>
            </a:r>
          </a:p>
          <a:p>
            <a:pPr marL="552450" indent="-552450" algn="l" rtl="0" eaLnBrk="1" hangingPunct="1">
              <a:lnSpc>
                <a:spcPct val="80000"/>
              </a:lnSpc>
              <a:buFont typeface="Wingdings" pitchFamily="2" charset="2"/>
              <a:buNone/>
              <a:defRPr/>
            </a:pPr>
            <a:r>
              <a:rPr lang="en-US" sz="1800" b="1" smtClean="0">
                <a:solidFill>
                  <a:srgbClr val="FF6699"/>
                </a:solidFill>
                <a:effectLst>
                  <a:outerShdw blurRad="38100" dist="38100" dir="2700000" algn="tl">
                    <a:srgbClr val="C0C0C0"/>
                  </a:outerShdw>
                </a:effectLst>
              </a:rPr>
              <a:t>1-CHECK FIRST BLOOD [ PH ]</a:t>
            </a:r>
          </a:p>
          <a:p>
            <a:pPr marL="552450" indent="-552450" algn="l" rtl="0" eaLnBrk="1" hangingPunct="1">
              <a:lnSpc>
                <a:spcPct val="80000"/>
              </a:lnSpc>
              <a:buFont typeface="Wingdings" pitchFamily="2" charset="2"/>
              <a:buNone/>
              <a:defRPr/>
            </a:pPr>
            <a:endParaRPr lang="en-US" sz="1800" b="1"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smtClean="0">
                <a:solidFill>
                  <a:srgbClr val="FF6699"/>
                </a:solidFill>
                <a:effectLst>
                  <a:outerShdw blurRad="38100" dist="38100" dir="2700000" algn="tl">
                    <a:srgbClr val="C0C0C0"/>
                  </a:outerShdw>
                </a:effectLst>
              </a:rPr>
              <a:t>2-ALKALOSIS SHOULD BE TREATED [AS IT REDUCES IONIZED Ca. YOU COMMONLY SEE THIS IN HYSTERICAL BREATHING IN YOUNG GIRLS. SIMPLY ASK HER TO BREATH IN AND OUT INTO A PAPER BAG.</a:t>
            </a:r>
          </a:p>
          <a:p>
            <a:pPr marL="552450" indent="-552450" algn="l" rtl="0" eaLnBrk="1" hangingPunct="1">
              <a:lnSpc>
                <a:spcPct val="80000"/>
              </a:lnSpc>
              <a:buFont typeface="Wingdings" pitchFamily="2" charset="2"/>
              <a:buNone/>
              <a:defRPr/>
            </a:pPr>
            <a:r>
              <a:rPr lang="en-US" sz="2400" b="1" smtClean="0">
                <a:solidFill>
                  <a:srgbClr val="FF6699"/>
                </a:solidFill>
                <a:effectLst>
                  <a:outerShdw blurRad="38100" dist="38100" dir="2700000" algn="tl">
                    <a:srgbClr val="C0C0C0"/>
                  </a:outerShdw>
                </a:effectLst>
              </a:rPr>
              <a:t>IN THIS CASE SERUM Ca LEVEL IS NORMAL</a:t>
            </a:r>
            <a:r>
              <a:rPr lang="en-US" sz="1800" b="1" smtClean="0">
                <a:solidFill>
                  <a:srgbClr val="FF6699"/>
                </a:solidFill>
                <a:effectLst>
                  <a:outerShdw blurRad="38100" dist="38100" dir="2700000" algn="tl">
                    <a:srgbClr val="C0C0C0"/>
                  </a:outerShdw>
                </a:effectLst>
              </a:rPr>
              <a:t> </a:t>
            </a:r>
          </a:p>
          <a:p>
            <a:pPr marL="552450" indent="-552450" algn="l" rtl="0" eaLnBrk="1" hangingPunct="1">
              <a:lnSpc>
                <a:spcPct val="80000"/>
              </a:lnSpc>
              <a:buFont typeface="Wingdings" pitchFamily="2" charset="2"/>
              <a:buNone/>
              <a:defRPr/>
            </a:pPr>
            <a:endParaRPr lang="en-US" sz="1800" b="1"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smtClean="0">
                <a:solidFill>
                  <a:srgbClr val="FF6699"/>
                </a:solidFill>
                <a:effectLst>
                  <a:outerShdw blurRad="38100" dist="38100" dir="2700000" algn="tl">
                    <a:srgbClr val="C0C0C0"/>
                  </a:outerShdw>
                </a:effectLst>
              </a:rPr>
              <a:t>3-I.V CALCIUM [Ca GLUCONATE OR CHLORIDE] IN REAL HYPOCALCEMIA</a:t>
            </a:r>
          </a:p>
          <a:p>
            <a:pPr marL="552450" indent="-552450" algn="l" rtl="0" eaLnBrk="1" hangingPunct="1">
              <a:lnSpc>
                <a:spcPct val="80000"/>
              </a:lnSpc>
              <a:buFont typeface="Wingdings" pitchFamily="2" charset="2"/>
              <a:buNone/>
              <a:defRPr/>
            </a:pPr>
            <a:endParaRPr lang="en-US" sz="1800" b="1"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smtClean="0">
                <a:solidFill>
                  <a:srgbClr val="0033CC"/>
                </a:solidFill>
                <a:effectLst>
                  <a:outerShdw blurRad="38100" dist="38100" dir="2700000" algn="tl">
                    <a:srgbClr val="C0C0C0"/>
                  </a:outerShdw>
                </a:effectLst>
              </a:rPr>
              <a:t>                   </a:t>
            </a:r>
            <a:r>
              <a:rPr lang="en-US" sz="1800" b="1" smtClean="0">
                <a:solidFill>
                  <a:schemeClr val="hlink"/>
                </a:solidFill>
                <a:effectLst>
                  <a:outerShdw blurRad="38100" dist="38100" dir="2700000" algn="tl">
                    <a:srgbClr val="C0C0C0"/>
                  </a:outerShdw>
                </a:effectLst>
              </a:rPr>
              <a:t>CHRONIC</a:t>
            </a:r>
          </a:p>
          <a:p>
            <a:pPr marL="552450" indent="-552450" algn="l" rtl="0" eaLnBrk="1" hangingPunct="1">
              <a:lnSpc>
                <a:spcPct val="80000"/>
              </a:lnSpc>
              <a:buFont typeface="Wingdings" pitchFamily="2" charset="2"/>
              <a:buNone/>
              <a:defRPr/>
            </a:pPr>
            <a:r>
              <a:rPr lang="en-US" sz="1800" b="1" smtClean="0">
                <a:solidFill>
                  <a:schemeClr val="hlink"/>
                </a:solidFill>
                <a:effectLst>
                  <a:outerShdw blurRad="38100" dist="38100" dir="2700000" algn="tl">
                    <a:srgbClr val="C0C0C0"/>
                  </a:outerShdw>
                </a:effectLst>
              </a:rPr>
              <a:t>		    CHECK Mg level</a:t>
            </a:r>
          </a:p>
          <a:p>
            <a:pPr marL="552450" indent="-552450" algn="l" rtl="0" eaLnBrk="1" hangingPunct="1">
              <a:lnSpc>
                <a:spcPct val="80000"/>
              </a:lnSpc>
              <a:buFont typeface="Wingdings" pitchFamily="2" charset="2"/>
              <a:buNone/>
              <a:defRPr/>
            </a:pPr>
            <a:r>
              <a:rPr lang="en-US" sz="1800" b="1" smtClean="0">
                <a:solidFill>
                  <a:srgbClr val="FF6699"/>
                </a:solidFill>
                <a:effectLst>
                  <a:outerShdw blurRad="38100" dist="38100" dir="2700000" algn="tl">
                    <a:srgbClr val="C0C0C0"/>
                  </a:outerShdw>
                </a:effectLst>
              </a:rPr>
              <a:t>              </a:t>
            </a:r>
            <a:r>
              <a:rPr lang="en-US" sz="1800" b="1" smtClean="0">
                <a:solidFill>
                  <a:srgbClr val="660066"/>
                </a:solidFill>
                <a:effectLst>
                  <a:outerShdw blurRad="38100" dist="38100" dir="2700000" algn="tl">
                    <a:srgbClr val="C0C0C0"/>
                  </a:outerShdw>
                </a:effectLst>
              </a:rPr>
              <a:t>CHECK ALBUMIN</a:t>
            </a:r>
            <a:r>
              <a:rPr lang="en-US" sz="1800" b="1" smtClean="0">
                <a:solidFill>
                  <a:srgbClr val="FF6699"/>
                </a:solidFill>
                <a:effectLst>
                  <a:outerShdw blurRad="38100" dist="38100" dir="2700000" algn="tl">
                    <a:srgbClr val="C0C0C0"/>
                  </a:outerShdw>
                </a:effectLst>
              </a:rPr>
              <a:t> </a:t>
            </a:r>
          </a:p>
          <a:p>
            <a:pPr marL="552450" indent="-552450" algn="l" rtl="0" eaLnBrk="1" hangingPunct="1">
              <a:lnSpc>
                <a:spcPct val="80000"/>
              </a:lnSpc>
              <a:buFont typeface="Wingdings" pitchFamily="2" charset="2"/>
              <a:buAutoNum type="arabicPeriod"/>
              <a:defRPr/>
            </a:pPr>
            <a:r>
              <a:rPr lang="en-US" sz="1800" b="1" smtClean="0">
                <a:solidFill>
                  <a:srgbClr val="FF6699"/>
                </a:solidFill>
                <a:effectLst>
                  <a:outerShdw blurRad="38100" dist="38100" dir="2700000" algn="tl">
                    <a:srgbClr val="C0C0C0"/>
                  </a:outerShdw>
                </a:effectLst>
              </a:rPr>
              <a:t>ORAL CALCIUM +</a:t>
            </a:r>
          </a:p>
          <a:p>
            <a:pPr marL="552450" indent="-552450" algn="l" rtl="0" eaLnBrk="1" hangingPunct="1">
              <a:lnSpc>
                <a:spcPct val="80000"/>
              </a:lnSpc>
              <a:buFont typeface="Wingdings" pitchFamily="2" charset="2"/>
              <a:buAutoNum type="arabicPeriod"/>
              <a:defRPr/>
            </a:pPr>
            <a:r>
              <a:rPr lang="en-US" sz="1800" b="1" smtClean="0">
                <a:solidFill>
                  <a:srgbClr val="FF6699"/>
                </a:solidFill>
                <a:effectLst>
                  <a:outerShdw blurRad="38100" dist="38100" dir="2700000" algn="tl">
                    <a:srgbClr val="C0C0C0"/>
                  </a:outerShdw>
                </a:effectLst>
              </a:rPr>
              <a:t>VIT.D[1-ALFA-CHOLE-CALCIFEROL]</a:t>
            </a:r>
          </a:p>
          <a:p>
            <a:pPr marL="552450" indent="-552450" algn="l" rtl="0" eaLnBrk="1" hangingPunct="1">
              <a:lnSpc>
                <a:spcPct val="80000"/>
              </a:lnSpc>
              <a:buFont typeface="Wingdings" pitchFamily="2" charset="2"/>
              <a:buAutoNum type="arabicPeriod"/>
              <a:defRPr/>
            </a:pPr>
            <a:r>
              <a:rPr lang="en-US" sz="1800" b="1" smtClean="0">
                <a:solidFill>
                  <a:srgbClr val="FF6699"/>
                </a:solidFill>
                <a:effectLst>
                  <a:outerShdw blurRad="38100" dist="38100" dir="2700000" algn="tl">
                    <a:srgbClr val="C0C0C0"/>
                  </a:outerShdw>
                </a:effectLst>
              </a:rPr>
              <a:t>ALUM.HYDROXIDE TO BIND DIETARY PHOSPHATE </a:t>
            </a:r>
          </a:p>
          <a:p>
            <a:pPr marL="552450" indent="-552450" algn="l" rtl="0" eaLnBrk="1" hangingPunct="1">
              <a:lnSpc>
                <a:spcPct val="80000"/>
              </a:lnSpc>
              <a:defRPr/>
            </a:pPr>
            <a:endParaRPr lang="en-US" sz="1800" b="1"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endParaRPr lang="en-US" sz="1800" b="1"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mtClean="0"/>
              <a:t>         HYPERCALCEMIA</a:t>
            </a:r>
          </a:p>
        </p:txBody>
      </p:sp>
      <p:sp>
        <p:nvSpPr>
          <p:cNvPr id="108547" name="Rectangle 3"/>
          <p:cNvSpPr>
            <a:spLocks noGrp="1" noChangeArrowheads="1"/>
          </p:cNvSpPr>
          <p:nvPr>
            <p:ph type="body" idx="1"/>
          </p:nvPr>
        </p:nvSpPr>
        <p:spPr>
          <a:xfrm>
            <a:off x="0" y="1524000"/>
            <a:ext cx="9144000" cy="5334000"/>
          </a:xfrm>
          <a:solidFill>
            <a:srgbClr val="DDDDDD"/>
          </a:solidFill>
        </p:spPr>
        <p:txBody>
          <a:bodyPr/>
          <a:lstStyle/>
          <a:p>
            <a:pPr marL="552450" indent="-552450" algn="l" rtl="0" eaLnBrk="1" hangingPunct="1">
              <a:lnSpc>
                <a:spcPct val="90000"/>
              </a:lnSpc>
              <a:buFont typeface="Wingdings" pitchFamily="2" charset="2"/>
              <a:buAutoNum type="arabicPeriod"/>
              <a:defRPr/>
            </a:pPr>
            <a:r>
              <a:rPr lang="en-US" sz="2400" b="1" dirty="0" smtClean="0">
                <a:solidFill>
                  <a:schemeClr val="tx2"/>
                </a:solidFill>
                <a:effectLst>
                  <a:outerShdw blurRad="38100" dist="38100" dir="2700000" algn="tl">
                    <a:srgbClr val="000000"/>
                  </a:outerShdw>
                </a:effectLst>
              </a:rPr>
              <a:t>HYPERPARATHYROIDISM                                                                  </a:t>
            </a:r>
          </a:p>
          <a:p>
            <a:pPr marL="552450" indent="-552450" algn="l" rtl="0" eaLnBrk="1" hangingPunct="1">
              <a:lnSpc>
                <a:spcPct val="90000"/>
              </a:lnSpc>
              <a:buFont typeface="Wingdings" pitchFamily="2" charset="2"/>
              <a:buNone/>
              <a:defRPr/>
            </a:pPr>
            <a:r>
              <a:rPr lang="en-US" sz="2400" b="1" dirty="0" smtClean="0">
                <a:solidFill>
                  <a:schemeClr val="tx2"/>
                </a:solidFill>
                <a:effectLst>
                  <a:outerShdw blurRad="38100" dist="38100" dir="2700000" algn="tl">
                    <a:srgbClr val="000000"/>
                  </a:outerShdw>
                </a:effectLst>
              </a:rPr>
              <a:t>      [Adenoma </a:t>
            </a:r>
            <a:r>
              <a:rPr lang="en-US" sz="2000" b="1" dirty="0" smtClean="0">
                <a:solidFill>
                  <a:schemeClr val="tx2"/>
                </a:solidFill>
                <a:effectLst>
                  <a:outerShdw blurRad="38100" dist="38100" dir="2700000" algn="tl">
                    <a:srgbClr val="000000"/>
                  </a:outerShdw>
                </a:effectLst>
              </a:rPr>
              <a:t>90%,</a:t>
            </a:r>
            <a:r>
              <a:rPr lang="en-US" sz="2400" b="1" dirty="0" smtClean="0">
                <a:solidFill>
                  <a:schemeClr val="tx2"/>
                </a:solidFill>
                <a:effectLst>
                  <a:outerShdw blurRad="38100" dist="38100" dir="2700000" algn="tl">
                    <a:srgbClr val="000000"/>
                  </a:outerShdw>
                </a:effectLst>
              </a:rPr>
              <a:t> Hyperplasia </a:t>
            </a:r>
            <a:r>
              <a:rPr lang="en-US" sz="2000" b="1" dirty="0" smtClean="0">
                <a:solidFill>
                  <a:schemeClr val="tx2"/>
                </a:solidFill>
                <a:effectLst>
                  <a:outerShdw blurRad="38100" dist="38100" dir="2700000" algn="tl">
                    <a:srgbClr val="000000"/>
                  </a:outerShdw>
                </a:effectLst>
              </a:rPr>
              <a:t>9% ,</a:t>
            </a:r>
            <a:r>
              <a:rPr lang="en-US" sz="2400" b="1" dirty="0" smtClean="0">
                <a:solidFill>
                  <a:schemeClr val="tx2"/>
                </a:solidFill>
                <a:effectLst>
                  <a:outerShdw blurRad="38100" dist="38100" dir="2700000" algn="tl">
                    <a:srgbClr val="000000"/>
                  </a:outerShdw>
                </a:effectLst>
              </a:rPr>
              <a:t> carcinoma&lt;</a:t>
            </a:r>
            <a:r>
              <a:rPr lang="en-US" sz="2000" b="1" dirty="0" smtClean="0">
                <a:solidFill>
                  <a:schemeClr val="tx2"/>
                </a:solidFill>
                <a:effectLst>
                  <a:outerShdw blurRad="38100" dist="38100" dir="2700000" algn="tl">
                    <a:srgbClr val="000000"/>
                  </a:outerShdw>
                </a:effectLst>
              </a:rPr>
              <a:t>1</a:t>
            </a:r>
            <a:r>
              <a:rPr lang="en-US" sz="2400" b="1" dirty="0" smtClean="0">
                <a:solidFill>
                  <a:schemeClr val="tx2"/>
                </a:solidFill>
                <a:effectLst>
                  <a:outerShdw blurRad="38100" dist="38100" dir="2700000" algn="tl">
                    <a:srgbClr val="000000"/>
                  </a:outerShdw>
                </a:effectLst>
              </a:rPr>
              <a:t>%]</a:t>
            </a:r>
          </a:p>
          <a:p>
            <a:pPr marL="552450" indent="-552450" algn="l" rtl="0" eaLnBrk="1" hangingPunct="1">
              <a:lnSpc>
                <a:spcPct val="90000"/>
              </a:lnSpc>
              <a:buFont typeface="Wingdings" pitchFamily="2" charset="2"/>
              <a:buNone/>
              <a:defRPr/>
            </a:pPr>
            <a:endParaRPr lang="en-US" sz="2400" b="1" dirty="0" smtClean="0">
              <a:solidFill>
                <a:schemeClr val="tx2"/>
              </a:solidFill>
              <a:effectLst>
                <a:outerShdw blurRad="38100" dist="38100" dir="2700000" algn="tl">
                  <a:srgbClr val="000000"/>
                </a:outerShdw>
              </a:effectLst>
            </a:endParaRPr>
          </a:p>
          <a:p>
            <a:pPr marL="552450" indent="-552450" algn="l" rtl="0" eaLnBrk="1" hangingPunct="1">
              <a:lnSpc>
                <a:spcPct val="90000"/>
              </a:lnSpc>
              <a:buFont typeface="Wingdings" pitchFamily="2" charset="2"/>
              <a:buNone/>
              <a:defRPr/>
            </a:pPr>
            <a:r>
              <a:rPr lang="en-US" sz="1800" b="1" dirty="0" smtClean="0">
                <a:solidFill>
                  <a:srgbClr val="FF7C80"/>
                </a:solidFill>
                <a:effectLst>
                  <a:outerShdw blurRad="38100" dist="38100" dir="2700000" algn="tl">
                    <a:srgbClr val="000000"/>
                  </a:outerShdw>
                </a:effectLst>
              </a:rPr>
              <a:t>2-BONE METASTASIS OF CERTAIN CANCER [OSTEOCLASTIC ] ; </a:t>
            </a:r>
            <a:r>
              <a:rPr lang="en-US" sz="2400" b="1" dirty="0" smtClean="0">
                <a:solidFill>
                  <a:schemeClr val="tx2"/>
                </a:solidFill>
                <a:effectLst>
                  <a:outerShdw blurRad="38100" dist="38100" dir="2700000" algn="tl">
                    <a:srgbClr val="000000"/>
                  </a:outerShdw>
                </a:effectLst>
              </a:rPr>
              <a:t>BREAST [The commonest cause]</a:t>
            </a:r>
            <a:r>
              <a:rPr lang="en-US" sz="1800" b="1" dirty="0" smtClean="0">
                <a:solidFill>
                  <a:srgbClr val="FF7C80"/>
                </a:solidFill>
                <a:effectLst>
                  <a:outerShdw blurRad="38100" dist="38100" dir="2700000" algn="tl">
                    <a:srgbClr val="000000"/>
                  </a:outerShdw>
                </a:effectLst>
              </a:rPr>
              <a:t>,                        PROSTATE, BRONCHUS, KIDNEY AND THYROID]</a:t>
            </a:r>
          </a:p>
          <a:p>
            <a:pPr marL="552450" indent="-552450" algn="l" rtl="0" eaLnBrk="1" hangingPunct="1">
              <a:lnSpc>
                <a:spcPct val="90000"/>
              </a:lnSpc>
              <a:buFont typeface="Wingdings" pitchFamily="2" charset="2"/>
              <a:buAutoNum type="arabicPeriod"/>
              <a:defRPr/>
            </a:pPr>
            <a:endParaRPr lang="en-US" sz="1800" b="1" dirty="0" smtClean="0">
              <a:solidFill>
                <a:srgbClr val="FF7C80"/>
              </a:solidFill>
              <a:effectLst>
                <a:outerShdw blurRad="38100" dist="38100" dir="2700000" algn="tl">
                  <a:srgbClr val="000000"/>
                </a:outerShdw>
              </a:effectLst>
            </a:endParaRP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3-CARCINOMA WITH ENDOCRINE SECRETION ; BRONCHUS,KIDNEY AND OVARY</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[1+2+3 account for 90% of </a:t>
            </a:r>
            <a:r>
              <a:rPr lang="en-US" sz="2000" b="1" dirty="0" err="1" smtClean="0">
                <a:solidFill>
                  <a:srgbClr val="FF7C80"/>
                </a:solidFill>
                <a:effectLst>
                  <a:outerShdw blurRad="38100" dist="38100" dir="2700000" algn="tl">
                    <a:srgbClr val="000000"/>
                  </a:outerShdw>
                </a:effectLst>
              </a:rPr>
              <a:t>hypercalcemia</a:t>
            </a:r>
            <a:r>
              <a:rPr lang="en-US" sz="2000" b="1" dirty="0" smtClean="0">
                <a:solidFill>
                  <a:srgbClr val="FF7C80"/>
                </a:solidFill>
                <a:effectLst>
                  <a:outerShdw blurRad="38100" dist="38100" dir="2700000" algn="tl">
                    <a:srgbClr val="000000"/>
                  </a:outerShdw>
                </a:effectLst>
              </a:rPr>
              <a:t>]</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4-VIT.D INTOXICATION</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5-SARCOIDOSIS</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6-HYPERTHYROIDISM</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7-PROLONGED IMMOBILIZATION</a:t>
            </a:r>
          </a:p>
          <a:p>
            <a:pPr marL="552450" indent="-552450" algn="l" rtl="0" eaLnBrk="1" hangingPunct="1">
              <a:lnSpc>
                <a:spcPct val="90000"/>
              </a:lnSpc>
              <a:buFont typeface="Wingdings" pitchFamily="2" charset="2"/>
              <a:buNone/>
              <a:defRPr/>
            </a:pPr>
            <a:r>
              <a:rPr lang="en-US" sz="2000" b="1" dirty="0" smtClean="0">
                <a:solidFill>
                  <a:srgbClr val="FF7C80"/>
                </a:solidFill>
                <a:effectLst>
                  <a:outerShdw blurRad="38100" dist="38100" dir="2700000" algn="tl">
                    <a:srgbClr val="000000"/>
                  </a:outerShdw>
                </a:effectLst>
              </a:rPr>
              <a:t>8-MILK ALKALI SYNDROME[Ca +milk used to be </a:t>
            </a:r>
            <a:r>
              <a:rPr lang="en-US" sz="2000" b="1" dirty="0" err="1" smtClean="0">
                <a:solidFill>
                  <a:srgbClr val="FF7C80"/>
                </a:solidFill>
                <a:effectLst>
                  <a:outerShdw blurRad="38100" dist="38100" dir="2700000" algn="tl">
                    <a:srgbClr val="000000"/>
                  </a:outerShdw>
                </a:effectLst>
              </a:rPr>
              <a:t>ttt</a:t>
            </a:r>
            <a:r>
              <a:rPr lang="en-US" sz="2000" b="1" dirty="0" smtClean="0">
                <a:solidFill>
                  <a:srgbClr val="FF7C80"/>
                </a:solidFill>
                <a:effectLst>
                  <a:outerShdw blurRad="38100" dist="38100" dir="2700000" algn="tl">
                    <a:srgbClr val="000000"/>
                  </a:outerShdw>
                </a:effectLst>
              </a:rPr>
              <a:t> of </a:t>
            </a:r>
            <a:r>
              <a:rPr lang="en-US" sz="2000" b="1" dirty="0" err="1" smtClean="0">
                <a:solidFill>
                  <a:srgbClr val="FF7C80"/>
                </a:solidFill>
                <a:effectLst>
                  <a:outerShdw blurRad="38100" dist="38100" dir="2700000" algn="tl">
                    <a:srgbClr val="000000"/>
                  </a:outerShdw>
                </a:effectLst>
              </a:rPr>
              <a:t>p.u</a:t>
            </a:r>
            <a:r>
              <a:rPr lang="en-US" sz="2000" b="1" dirty="0" smtClean="0">
                <a:solidFill>
                  <a:srgbClr val="FF7C80"/>
                </a:solidFill>
                <a:effectLst>
                  <a:outerShdw blurRad="38100" dist="38100" dir="2700000" algn="tl">
                    <a:srgbClr val="000000"/>
                  </a:outerShdw>
                </a:effectLst>
              </a:rPr>
              <a:t>]</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defRPr/>
            </a:pPr>
            <a:r>
              <a:rPr lang="en-US" sz="2000" smtClean="0"/>
              <a:t>            HYPERCALCEMIA CLINICAL PICTURE </a:t>
            </a:r>
            <a:br>
              <a:rPr lang="en-US" sz="2000" smtClean="0"/>
            </a:br>
            <a:r>
              <a:rPr lang="en-US" sz="2000" smtClean="0"/>
              <a:t> </a:t>
            </a:r>
            <a:r>
              <a:rPr lang="en-US" sz="3100" b="1" smtClean="0">
                <a:solidFill>
                  <a:srgbClr val="FF9900"/>
                </a:solidFill>
                <a:effectLst>
                  <a:outerShdw blurRad="38100" dist="38100" dir="2700000" algn="tl">
                    <a:srgbClr val="C0C0C0"/>
                  </a:outerShdw>
                </a:effectLst>
              </a:rPr>
              <a:t>NEUROMUSCULAR LOW ACTIVITY</a:t>
            </a:r>
          </a:p>
        </p:txBody>
      </p:sp>
      <p:sp>
        <p:nvSpPr>
          <p:cNvPr id="109571" name="Rectangle 3"/>
          <p:cNvSpPr>
            <a:spLocks noGrp="1" noChangeArrowheads="1"/>
          </p:cNvSpPr>
          <p:nvPr>
            <p:ph type="body" idx="1"/>
          </p:nvPr>
        </p:nvSpPr>
        <p:spPr>
          <a:xfrm>
            <a:off x="1370013" y="1827213"/>
            <a:ext cx="7392987" cy="4802187"/>
          </a:xfrm>
          <a:gradFill rotWithShape="1">
            <a:gsLst>
              <a:gs pos="0">
                <a:srgbClr val="000082"/>
              </a:gs>
              <a:gs pos="30000">
                <a:srgbClr val="66008F"/>
              </a:gs>
              <a:gs pos="64999">
                <a:srgbClr val="BA0066"/>
              </a:gs>
              <a:gs pos="89999">
                <a:srgbClr val="FF0000"/>
              </a:gs>
              <a:gs pos="100000">
                <a:srgbClr val="FF8200"/>
              </a:gs>
            </a:gsLst>
            <a:lin ang="5400000" scaled="1"/>
          </a:gradFill>
          <a:ln>
            <a:solidFill>
              <a:srgbClr val="FF7C80"/>
            </a:solidFill>
          </a:ln>
        </p:spPr>
        <p:txBody>
          <a:bodyPr/>
          <a:lstStyle/>
          <a:p>
            <a:pPr algn="l" rtl="0" eaLnBrk="1" hangingPunct="1">
              <a:lnSpc>
                <a:spcPct val="80000"/>
              </a:lnSpc>
              <a:defRPr/>
            </a:pPr>
            <a:endParaRPr lang="en-US" sz="1800" b="1" smtClean="0">
              <a:solidFill>
                <a:schemeClr val="bg1"/>
              </a:solidFill>
              <a:effectLst>
                <a:outerShdw blurRad="38100" dist="38100" dir="2700000" algn="tl">
                  <a:srgbClr val="000000"/>
                </a:outerShdw>
              </a:effectLst>
            </a:endParaRP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EASY FATIGABILITY</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MUSCLE WEAKNESS</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CONSTIPATION</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ANOREXIA &amp; VOMITING</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DEPRESSION</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POLYUREA THEN OLIGUREA DUE TO DEHYDRATION </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POLYDIPSIA AND VOMITING</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CALCINOSIS [ANYWHERE BUT RENAL IN PARTICULAR ]</a:t>
            </a:r>
          </a:p>
          <a:p>
            <a:pPr algn="l" rtl="0" eaLnBrk="1" hangingPunct="1">
              <a:lnSpc>
                <a:spcPct val="80000"/>
              </a:lnSpc>
              <a:defRPr/>
            </a:pPr>
            <a:r>
              <a:rPr lang="en-US" sz="1800" b="1" smtClean="0">
                <a:solidFill>
                  <a:srgbClr val="FFCC99"/>
                </a:solidFill>
                <a:effectLst>
                  <a:outerShdw blurRad="38100" dist="38100" dir="2700000" algn="tl">
                    <a:srgbClr val="000000"/>
                  </a:outerShdw>
                </a:effectLst>
              </a:rPr>
              <a:t>SEVERE FORMS CAUSE COMA AND DEATH </a:t>
            </a:r>
          </a:p>
          <a:p>
            <a:pPr algn="l" rtl="0" eaLnBrk="1" hangingPunct="1">
              <a:lnSpc>
                <a:spcPct val="80000"/>
              </a:lnSpc>
              <a:buFont typeface="Wingdings" pitchFamily="2" charset="2"/>
              <a:buNone/>
              <a:defRPr/>
            </a:pPr>
            <a:r>
              <a:rPr lang="en-US" sz="1800" b="1" smtClean="0">
                <a:solidFill>
                  <a:schemeClr val="accent1"/>
                </a:solidFill>
                <a:effectLst>
                  <a:outerShdw blurRad="38100" dist="38100" dir="2700000" algn="tl">
                    <a:srgbClr val="000000"/>
                  </a:outerShdw>
                </a:effectLst>
              </a:rPr>
              <a:t>      </a:t>
            </a:r>
            <a:r>
              <a:rPr lang="en-US" sz="2400" b="1" smtClean="0">
                <a:solidFill>
                  <a:schemeClr val="accent1"/>
                </a:solidFill>
                <a:effectLst>
                  <a:outerShdw blurRad="38100" dist="38100" dir="2700000" algn="tl">
                    <a:srgbClr val="000000"/>
                  </a:outerShdw>
                </a:effectLst>
              </a:rPr>
              <a:t>BONES, STONES, ABDOMINAL GROANS    	   AND PSYCHIC MOANS IN  		   HYPERPARATHYROIDISM</a:t>
            </a:r>
          </a:p>
          <a:p>
            <a:pPr algn="l" rtl="0" eaLnBrk="1" hangingPunct="1">
              <a:lnSpc>
                <a:spcPct val="80000"/>
              </a:lnSpc>
              <a:buFont typeface="Wingdings" pitchFamily="2" charset="2"/>
              <a:buNone/>
              <a:defRPr/>
            </a:pPr>
            <a:endParaRPr lang="en-US" sz="2400" b="1"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r>
              <a:rPr lang="en-US" sz="2000" b="1" smtClean="0">
                <a:solidFill>
                  <a:srgbClr val="FFFF00"/>
                </a:solidFill>
                <a:effectLst>
                  <a:outerShdw blurRad="38100" dist="38100" dir="2700000" algn="tl">
                    <a:srgbClr val="000000"/>
                  </a:outerShdw>
                </a:effectLst>
              </a:rPr>
              <a:t>       MEDICAL EMERGENCY:&gt;15 mg/100ml</a:t>
            </a:r>
          </a:p>
          <a:p>
            <a:pPr algn="l" rtl="0" eaLnBrk="1" hangingPunct="1">
              <a:lnSpc>
                <a:spcPct val="80000"/>
              </a:lnSpc>
              <a:buFont typeface="Wingdings" pitchFamily="2" charset="2"/>
              <a:buNone/>
              <a:defRPr/>
            </a:pPr>
            <a:endParaRPr lang="en-US" sz="2000" b="1"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endParaRPr lang="en-US" sz="2000" b="1"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endParaRPr lang="en-US" sz="1600" b="1" smtClean="0">
              <a:solidFill>
                <a:schemeClr val="accent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See full size image">
            <a:hlinkClick r:id="rId2"/>
          </p:cNvPr>
          <p:cNvPicPr>
            <a:picLocks noChangeAspect="1" noChangeArrowheads="1"/>
          </p:cNvPicPr>
          <p:nvPr/>
        </p:nvPicPr>
        <p:blipFill>
          <a:blip r:embed="rId3"/>
          <a:srcRect/>
          <a:stretch>
            <a:fillRect/>
          </a:stretch>
        </p:blipFill>
        <p:spPr bwMode="auto">
          <a:xfrm>
            <a:off x="2286000" y="1905000"/>
            <a:ext cx="5105400" cy="3962400"/>
          </a:xfrm>
          <a:prstGeom prst="rect">
            <a:avLst/>
          </a:prstGeom>
          <a:noFill/>
          <a:ln w="9525">
            <a:noFill/>
            <a:miter lim="800000"/>
            <a:headEnd/>
            <a:tailEnd/>
          </a:ln>
        </p:spPr>
      </p:pic>
      <p:sp>
        <p:nvSpPr>
          <p:cNvPr id="68611" name="Title 4"/>
          <p:cNvSpPr>
            <a:spLocks noGrp="1"/>
          </p:cNvSpPr>
          <p:nvPr>
            <p:ph type="title"/>
          </p:nvPr>
        </p:nvSpPr>
        <p:spPr/>
        <p:txBody>
          <a:bodyPr/>
          <a:lstStyle/>
          <a:p>
            <a:pPr algn="ctr"/>
            <a:r>
              <a:rPr lang="en-GB" smtClean="0"/>
              <a:t>Bone cysts and fractures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0"/>
            <a:ext cx="9144000" cy="1444625"/>
          </a:xfrm>
          <a:solidFill>
            <a:srgbClr val="FF7C80"/>
          </a:solidFill>
        </p:spPr>
        <p:txBody>
          <a:bodyPr/>
          <a:lstStyle/>
          <a:p>
            <a:pPr algn="ctr" eaLnBrk="1" hangingPunct="1"/>
            <a:r>
              <a:rPr lang="en-US" smtClean="0"/>
              <a:t>    SEVERE HYPERCALCEMIA</a:t>
            </a:r>
            <a:br>
              <a:rPr lang="en-US" smtClean="0"/>
            </a:br>
            <a:r>
              <a:rPr lang="en-US" smtClean="0"/>
              <a:t>  </a:t>
            </a:r>
            <a:r>
              <a:rPr lang="en-US" smtClean="0">
                <a:solidFill>
                  <a:srgbClr val="FFCC99"/>
                </a:solidFill>
              </a:rPr>
              <a:t>[&gt;14.5mg/100ml]</a:t>
            </a:r>
          </a:p>
        </p:txBody>
      </p:sp>
      <p:sp>
        <p:nvSpPr>
          <p:cNvPr id="110595" name="Rectangle 3"/>
          <p:cNvSpPr>
            <a:spLocks noGrp="1" noChangeArrowheads="1"/>
          </p:cNvSpPr>
          <p:nvPr>
            <p:ph type="body" idx="1"/>
          </p:nvPr>
        </p:nvSpPr>
        <p:spPr>
          <a:xfrm>
            <a:off x="0" y="1447800"/>
            <a:ext cx="9144000" cy="5410200"/>
          </a:xfrm>
          <a:solidFill>
            <a:srgbClr val="336699"/>
          </a:solidFill>
        </p:spPr>
        <p:txBody>
          <a:bodyPr/>
          <a:lstStyle/>
          <a:p>
            <a:pPr marL="361950" indent="-361950" algn="l" rtl="0" eaLnBrk="1" hangingPunct="1">
              <a:lnSpc>
                <a:spcPct val="80000"/>
              </a:lnSpc>
              <a:buFont typeface="Wingdings" pitchFamily="2" charset="2"/>
              <a:buNone/>
              <a:defRPr/>
            </a:pPr>
            <a:r>
              <a:rPr lang="en-US" sz="2100" b="1" smtClean="0">
                <a:solidFill>
                  <a:schemeClr val="bg1"/>
                </a:solidFill>
                <a:effectLst>
                  <a:outerShdw blurRad="38100" dist="38100" dir="2700000" algn="tl">
                    <a:srgbClr val="000000"/>
                  </a:outerShdw>
                </a:effectLst>
              </a:rPr>
              <a:t>1.CORRECT DEHYDRATION AND WASH OUT CALCIUM THROUGHTHE KIDNEY BY</a:t>
            </a:r>
            <a:r>
              <a:rPr lang="en-US" sz="2100" b="1" smtClean="0">
                <a:effectLst>
                  <a:outerShdw blurRad="38100" dist="38100" dir="2700000" algn="tl">
                    <a:srgbClr val="FFFFFF"/>
                  </a:outerShdw>
                </a:effectLst>
              </a:rPr>
              <a:t> </a:t>
            </a:r>
            <a:r>
              <a:rPr lang="en-US" sz="2100" b="1" smtClean="0">
                <a:solidFill>
                  <a:srgbClr val="F84A73"/>
                </a:solidFill>
                <a:effectLst>
                  <a:outerShdw blurRad="38100" dist="38100" dir="2700000" algn="tl">
                    <a:srgbClr val="000000"/>
                  </a:outerShdw>
                </a:effectLst>
              </a:rPr>
              <a:t>N/S INFUSION</a:t>
            </a:r>
          </a:p>
          <a:p>
            <a:pPr marL="361950" indent="-361950" algn="l" rtl="0" eaLnBrk="1" hangingPunct="1">
              <a:lnSpc>
                <a:spcPct val="80000"/>
              </a:lnSpc>
              <a:buFont typeface="Wingdings" pitchFamily="2" charset="2"/>
              <a:buNone/>
              <a:defRPr/>
            </a:pPr>
            <a:endParaRPr lang="en-US" sz="2100" b="1" smtClean="0">
              <a:solidFill>
                <a:srgbClr val="F84A73"/>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2. FUROSEMIDE</a:t>
            </a:r>
            <a:r>
              <a:rPr lang="en-US" sz="1800" b="1" smtClean="0">
                <a:solidFill>
                  <a:srgbClr val="F84A73"/>
                </a:solidFill>
                <a:effectLst>
                  <a:outerShdw blurRad="38100" dist="38100" dir="2700000" algn="tl">
                    <a:srgbClr val="000000"/>
                  </a:outerShdw>
                </a:effectLst>
              </a:rPr>
              <a:t> [</a:t>
            </a:r>
            <a:r>
              <a:rPr lang="en-US" sz="1800" b="1" smtClean="0">
                <a:solidFill>
                  <a:schemeClr val="bg1"/>
                </a:solidFill>
                <a:effectLst>
                  <a:outerShdw blurRad="38100" dist="38100" dir="2700000" algn="tl">
                    <a:srgbClr val="000000"/>
                  </a:outerShdw>
                </a:effectLst>
              </a:rPr>
              <a:t>LASIX</a:t>
            </a:r>
            <a:r>
              <a:rPr lang="en-US" sz="1800" b="1" smtClean="0">
                <a:solidFill>
                  <a:srgbClr val="F84A73"/>
                </a:solidFill>
                <a:effectLst>
                  <a:outerShdw blurRad="38100" dist="38100" dir="2700000" algn="tl">
                    <a:srgbClr val="000000"/>
                  </a:outerShdw>
                </a:effectLst>
              </a:rPr>
              <a:t>]</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AND SOD.SULFATE</a:t>
            </a:r>
            <a:r>
              <a:rPr lang="en-US" sz="1800" b="1" smtClean="0">
                <a:solidFill>
                  <a:srgbClr val="FFFF00"/>
                </a:solidFill>
                <a:effectLst>
                  <a:outerShdw blurRad="38100" dist="38100" dir="2700000" algn="tl">
                    <a:srgbClr val="000000"/>
                  </a:outerShdw>
                </a:effectLst>
              </a:rPr>
              <a:t>  </a:t>
            </a:r>
            <a:r>
              <a:rPr lang="en-US" sz="1800" b="1" smtClean="0">
                <a:solidFill>
                  <a:srgbClr val="FF9999"/>
                </a:solidFill>
                <a:effectLst>
                  <a:outerShdw blurRad="38100" dist="38100" dir="2700000" algn="tl">
                    <a:srgbClr val="000000"/>
                  </a:outerShdw>
                </a:effectLst>
              </a:rPr>
              <a:t>INCREASE URINARY  			EXCRETION OF</a:t>
            </a:r>
            <a:r>
              <a:rPr lang="en-US" sz="1800" b="1" smtClean="0">
                <a:solidFill>
                  <a:srgbClr val="FFFF00"/>
                </a:solidFill>
                <a:effectLst>
                  <a:outerShdw blurRad="38100" dist="38100" dir="2700000" algn="tl">
                    <a:srgbClr val="000000"/>
                  </a:outerShdw>
                </a:effectLst>
              </a:rPr>
              <a:t> </a:t>
            </a:r>
            <a:r>
              <a:rPr lang="en-US" sz="1800" b="1" smtClean="0">
                <a:solidFill>
                  <a:srgbClr val="FF9999"/>
                </a:solidFill>
                <a:effectLst>
                  <a:outerShdw blurRad="38100" dist="38100" dir="2700000" algn="tl">
                    <a:srgbClr val="000000"/>
                  </a:outerShdw>
                </a:effectLst>
              </a:rPr>
              <a:t>CALCIUM</a:t>
            </a:r>
          </a:p>
          <a:p>
            <a:pPr marL="361950" indent="-361950" algn="l" rtl="0" eaLnBrk="1" hangingPunct="1">
              <a:lnSpc>
                <a:spcPct val="80000"/>
              </a:lnSpc>
              <a:buFont typeface="Wingdings" pitchFamily="2" charset="2"/>
              <a:buNone/>
              <a:defRPr/>
            </a:pPr>
            <a:endParaRPr lang="en-US" sz="1800" b="1" smtClean="0">
              <a:solidFill>
                <a:srgbClr val="FF9999"/>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3.</a:t>
            </a:r>
            <a:r>
              <a:rPr lang="en-US" sz="2000" b="1" smtClean="0">
                <a:solidFill>
                  <a:srgbClr val="FF9999"/>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I.V INORGANIC PHOSPHATES.</a:t>
            </a:r>
            <a:r>
              <a:rPr lang="en-US" sz="1800" b="1" smtClean="0">
                <a:solidFill>
                  <a:srgbClr val="FF9999"/>
                </a:solidFill>
                <a:effectLst>
                  <a:outerShdw blurRad="38100" dist="38100" dir="2700000" algn="tl">
                    <a:srgbClr val="000000"/>
                  </a:outerShdw>
                </a:effectLst>
              </a:rPr>
              <a:t> INHIBIT BONE RESORPTION</a:t>
            </a:r>
          </a:p>
          <a:p>
            <a:pPr marL="361950" indent="-361950" algn="l" rtl="0" eaLnBrk="1" hangingPunct="1">
              <a:lnSpc>
                <a:spcPct val="80000"/>
              </a:lnSpc>
              <a:buFont typeface="Wingdings" pitchFamily="2" charset="2"/>
              <a:buNone/>
              <a:defRPr/>
            </a:pPr>
            <a:endParaRPr lang="en-US" sz="1800" b="1" smtClean="0">
              <a:solidFill>
                <a:srgbClr val="FF9999"/>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3.</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PLICAMYCIN ;</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a:t>
            </a:r>
            <a:r>
              <a:rPr lang="en-US" sz="1800" b="1" smtClean="0">
                <a:effectLst>
                  <a:outerShdw blurRad="38100" dist="38100" dir="2700000" algn="tl">
                    <a:srgbClr val="FFFFFF"/>
                  </a:outerShdw>
                </a:effectLst>
              </a:rPr>
              <a:t> </a:t>
            </a:r>
            <a:r>
              <a:rPr lang="en-US" sz="1600" b="1" smtClean="0">
                <a:solidFill>
                  <a:schemeClr val="accent1"/>
                </a:solidFill>
                <a:effectLst>
                  <a:outerShdw blurRad="38100" dist="38100" dir="2700000" algn="tl">
                    <a:srgbClr val="000000"/>
                  </a:outerShdw>
                </a:effectLst>
              </a:rPr>
              <a:t>BONE METS</a:t>
            </a:r>
          </a:p>
          <a:p>
            <a:pPr marL="361950" indent="-361950" algn="l" rtl="0" eaLnBrk="1" hangingPunct="1">
              <a:lnSpc>
                <a:spcPct val="80000"/>
              </a:lnSpc>
              <a:buFont typeface="Wingdings" pitchFamily="2" charset="2"/>
              <a:buNone/>
              <a:defRPr/>
            </a:pPr>
            <a:endParaRPr lang="en-US" sz="1600" b="1" smtClean="0">
              <a:solidFill>
                <a:schemeClr val="accent1"/>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4. STEROIDS;</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1-</a:t>
            </a:r>
            <a:r>
              <a:rPr lang="en-US" sz="1800" b="1" smtClean="0">
                <a:solidFill>
                  <a:srgbClr val="FFFF00"/>
                </a:solidFill>
                <a:effectLst>
                  <a:outerShdw blurRad="38100" dist="38100" dir="2700000" algn="tl">
                    <a:srgbClr val="000000"/>
                  </a:outerShdw>
                </a:effectLst>
              </a:rPr>
              <a:t> </a:t>
            </a:r>
            <a:r>
              <a:rPr lang="en-US" sz="1600" b="1" smtClean="0">
                <a:solidFill>
                  <a:srgbClr val="FFFF00"/>
                </a:solidFill>
                <a:effectLst>
                  <a:outerShdw blurRad="38100" dist="38100" dir="2700000" algn="tl">
                    <a:srgbClr val="000000"/>
                  </a:outerShdw>
                </a:effectLst>
              </a:rPr>
              <a:t>SARCOIDOSIS</a:t>
            </a:r>
          </a:p>
          <a:p>
            <a:pPr marL="361950" indent="-361950" algn="l" rtl="0" eaLnBrk="1" hangingPunct="1">
              <a:lnSpc>
                <a:spcPct val="80000"/>
              </a:lnSpc>
              <a:buFont typeface="Wingdings" pitchFamily="2" charset="2"/>
              <a:buNone/>
              <a:defRPr/>
            </a:pP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2-</a:t>
            </a:r>
            <a:r>
              <a:rPr lang="en-US" sz="1800" b="1" smtClean="0">
                <a:effectLst>
                  <a:outerShdw blurRad="38100" dist="38100" dir="2700000" algn="tl">
                    <a:srgbClr val="FFFFFF"/>
                  </a:outerShdw>
                </a:effectLst>
              </a:rPr>
              <a:t> </a:t>
            </a:r>
            <a:r>
              <a:rPr lang="en-US" sz="1600" b="1" smtClean="0">
                <a:solidFill>
                  <a:srgbClr val="FFFF00"/>
                </a:solidFill>
                <a:effectLst>
                  <a:outerShdw blurRad="38100" dist="38100" dir="2700000" algn="tl">
                    <a:srgbClr val="000000"/>
                  </a:outerShdw>
                </a:effectLst>
              </a:rPr>
              <a:t>VIT.D INTOXICATION</a:t>
            </a:r>
          </a:p>
          <a:p>
            <a:pPr marL="361950" indent="-361950" algn="l" rtl="0" eaLnBrk="1" hangingPunct="1">
              <a:lnSpc>
                <a:spcPct val="80000"/>
              </a:lnSpc>
              <a:buFont typeface="Wingdings" pitchFamily="2" charset="2"/>
              <a:buNone/>
              <a:defRPr/>
            </a:pP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3-</a:t>
            </a:r>
            <a:r>
              <a:rPr lang="en-US" sz="1800" b="1" smtClean="0">
                <a:effectLst>
                  <a:outerShdw blurRad="38100" dist="38100" dir="2700000" algn="tl">
                    <a:srgbClr val="FFFFFF"/>
                  </a:outerShdw>
                </a:effectLst>
              </a:rPr>
              <a:t> </a:t>
            </a:r>
            <a:r>
              <a:rPr lang="en-US" sz="1600" b="1" smtClean="0">
                <a:solidFill>
                  <a:srgbClr val="FFFF00"/>
                </a:solidFill>
                <a:effectLst>
                  <a:outerShdw blurRad="38100" dist="38100" dir="2700000" algn="tl">
                    <a:srgbClr val="000000"/>
                  </a:outerShdw>
                </a:effectLst>
              </a:rPr>
              <a:t>ADDISON`S DIS</a:t>
            </a:r>
          </a:p>
          <a:p>
            <a:pPr marL="361950" indent="-361950" algn="l" rtl="0" eaLnBrk="1" hangingPunct="1">
              <a:lnSpc>
                <a:spcPct val="80000"/>
              </a:lnSpc>
              <a:buFont typeface="Wingdings" pitchFamily="2" charset="2"/>
              <a:buNone/>
              <a:defRPr/>
            </a:pPr>
            <a:endParaRPr lang="en-US" sz="1600" b="1" smtClean="0">
              <a:solidFill>
                <a:srgbClr val="FFFF00"/>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5.</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CALCITONIN;</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a:t>
            </a:r>
            <a:r>
              <a:rPr lang="en-US" sz="1600" b="1" smtClean="0">
                <a:solidFill>
                  <a:srgbClr val="FFFF00"/>
                </a:solidFill>
                <a:effectLst>
                  <a:outerShdw blurRad="38100" dist="38100" dir="2700000" algn="tl">
                    <a:srgbClr val="000000"/>
                  </a:outerShdw>
                </a:effectLst>
              </a:rPr>
              <a:t>RENAL &amp; CARDIOVAS.DIS.</a:t>
            </a:r>
          </a:p>
          <a:p>
            <a:pPr marL="361950" indent="-361950" algn="l" rtl="0" eaLnBrk="1" hangingPunct="1">
              <a:lnSpc>
                <a:spcPct val="80000"/>
              </a:lnSpc>
              <a:buFont typeface="Wingdings" pitchFamily="2" charset="2"/>
              <a:buNone/>
              <a:defRPr/>
            </a:pPr>
            <a:endParaRPr lang="en-US" sz="1600" b="1" smtClean="0">
              <a:solidFill>
                <a:srgbClr val="FFFF00"/>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6.</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HEMODIALYSIS;</a:t>
            </a:r>
            <a:r>
              <a:rPr lang="en-US" sz="1800" b="1" smtClean="0">
                <a:effectLst>
                  <a:outerShdw blurRad="38100" dist="38100" dir="2700000" algn="tl">
                    <a:srgbClr val="FFFFFF"/>
                  </a:outerShdw>
                </a:effectLst>
              </a:rPr>
              <a:t>   </a:t>
            </a:r>
            <a:r>
              <a:rPr lang="en-US" sz="1600" b="1" smtClean="0">
                <a:solidFill>
                  <a:srgbClr val="DDDDDD"/>
                </a:solidFill>
                <a:effectLst>
                  <a:outerShdw blurRad="38100" dist="38100" dir="2700000" algn="tl">
                    <a:srgbClr val="000000"/>
                  </a:outerShdw>
                </a:effectLst>
              </a:rPr>
              <a:t>FOR   </a:t>
            </a:r>
            <a:r>
              <a:rPr lang="en-US" sz="1600" b="1" smtClean="0">
                <a:solidFill>
                  <a:srgbClr val="FFFF00"/>
                </a:solidFill>
                <a:effectLst>
                  <a:outerShdw blurRad="38100" dist="38100" dir="2700000" algn="tl">
                    <a:srgbClr val="000000"/>
                  </a:outerShdw>
                </a:effectLst>
              </a:rPr>
              <a:t> RENAL FAILURE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ctr" eaLnBrk="1" hangingPunct="1"/>
            <a:r>
              <a:rPr lang="en-US" sz="3200" smtClean="0"/>
              <a:t>MAGNESIUM </a:t>
            </a:r>
            <a:br>
              <a:rPr lang="en-US" sz="3200" smtClean="0"/>
            </a:br>
            <a:r>
              <a:rPr lang="en-US" sz="3200" smtClean="0"/>
              <a:t>[Normal 0.7-0.9mmol/l</a:t>
            </a:r>
          </a:p>
        </p:txBody>
      </p:sp>
      <p:sp>
        <p:nvSpPr>
          <p:cNvPr id="140291" name="Rectangle 3"/>
          <p:cNvSpPr>
            <a:spLocks noGrp="1" noChangeArrowheads="1"/>
          </p:cNvSpPr>
          <p:nvPr>
            <p:ph type="body" idx="1"/>
          </p:nvPr>
        </p:nvSpPr>
        <p:spPr>
          <a:ln w="76200" cmpd="tri">
            <a:solidFill>
              <a:srgbClr val="F84A73"/>
            </a:solidFill>
          </a:ln>
        </p:spPr>
        <p:txBody>
          <a:bodyPr/>
          <a:lstStyle/>
          <a:p>
            <a:pPr marL="552450" indent="-552450" algn="l" rtl="0" eaLnBrk="1" hangingPunct="1">
              <a:buFont typeface="Wingdings" pitchFamily="2" charset="2"/>
              <a:buNone/>
              <a:defRPr/>
            </a:pPr>
            <a:r>
              <a:rPr lang="en-US" smtClean="0">
                <a:effectLst>
                  <a:outerShdw blurRad="38100" dist="38100" dir="2700000" algn="tl">
                    <a:srgbClr val="C0C0C0"/>
                  </a:outerShdw>
                </a:effectLst>
              </a:rPr>
              <a:t>1- DAILY REQUIREMENT; </a:t>
            </a:r>
            <a:r>
              <a:rPr lang="en-US" smtClean="0">
                <a:effectLst>
                  <a:outerShdw blurRad="38100" dist="38100" dir="2700000" algn="tl">
                    <a:srgbClr val="C0C0C0"/>
                  </a:outerShdw>
                </a:effectLst>
                <a:latin typeface="Arial"/>
              </a:rPr>
              <a:t>¼</a:t>
            </a:r>
            <a:r>
              <a:rPr lang="en-US" smtClean="0">
                <a:effectLst>
                  <a:outerShdw blurRad="38100" dist="38100" dir="2700000" algn="tl">
                    <a:srgbClr val="C0C0C0"/>
                  </a:outerShdw>
                </a:effectLst>
              </a:rPr>
              <a:t> gm</a:t>
            </a:r>
          </a:p>
          <a:p>
            <a:pPr marL="552450" indent="-552450" algn="l" rtl="0" eaLnBrk="1" hangingPunct="1">
              <a:buFont typeface="Wingdings" pitchFamily="2" charset="2"/>
              <a:buNone/>
              <a:defRPr/>
            </a:pPr>
            <a:r>
              <a:rPr lang="en-US" sz="2400" smtClean="0">
                <a:effectLst>
                  <a:outerShdw blurRad="38100" dist="38100" dir="2700000" algn="tl">
                    <a:srgbClr val="C0C0C0"/>
                  </a:outerShdw>
                </a:effectLst>
              </a:rPr>
              <a:t>2- STORED MAINLY </a:t>
            </a:r>
            <a:r>
              <a:rPr lang="en-US" sz="2400" b="1" smtClean="0">
                <a:solidFill>
                  <a:srgbClr val="000099"/>
                </a:solidFill>
                <a:effectLst>
                  <a:outerShdw blurRad="38100" dist="38100" dir="2700000" algn="tl">
                    <a:srgbClr val="C0C0C0"/>
                  </a:outerShdw>
                </a:effectLst>
              </a:rPr>
              <a:t>INTRACELLULAR</a:t>
            </a:r>
          </a:p>
          <a:p>
            <a:pPr marL="552450" indent="-552450" algn="l" rtl="0" eaLnBrk="1" hangingPunct="1">
              <a:buFont typeface="Wingdings" pitchFamily="2" charset="2"/>
              <a:buNone/>
              <a:defRPr/>
            </a:pPr>
            <a:r>
              <a:rPr lang="en-US" sz="2400" smtClean="0">
                <a:effectLst>
                  <a:outerShdw blurRad="38100" dist="38100" dir="2700000" algn="tl">
                    <a:srgbClr val="C0C0C0"/>
                  </a:outerShdw>
                </a:effectLst>
              </a:rPr>
              <a:t>            LIKE POTASSIUM </a:t>
            </a:r>
          </a:p>
          <a:p>
            <a:pPr marL="552450" indent="-552450" algn="l" rtl="0" eaLnBrk="1" hangingPunct="1">
              <a:buFont typeface="Wingdings" pitchFamily="2" charset="2"/>
              <a:buNone/>
              <a:defRPr/>
            </a:pPr>
            <a:r>
              <a:rPr lang="en-US" sz="2400" smtClean="0">
                <a:effectLst>
                  <a:outerShdw blurRad="38100" dist="38100" dir="2700000" algn="tl">
                    <a:srgbClr val="C0C0C0"/>
                  </a:outerShdw>
                </a:effectLst>
              </a:rPr>
              <a:t>3-   BUT ITS DEFICIENCY SIMILAR TO   		  CALCIUM DEFICIENCY OR   	 		   POTASSIUM EXCESS        [NEUROMUSCULAR HYPERACTIVITY] </a:t>
            </a:r>
          </a:p>
          <a:p>
            <a:pPr marL="552450" indent="-552450" algn="l" rtl="0" eaLnBrk="1" hangingPunct="1">
              <a:buFont typeface="Wingdings" pitchFamily="2" charset="2"/>
              <a:buNone/>
              <a:defRPr/>
            </a:pPr>
            <a:r>
              <a:rPr lang="en-US" sz="2400" smtClean="0">
                <a:effectLst>
                  <a:outerShdw blurRad="38100" dist="38100" dir="2700000" algn="tl">
                    <a:srgbClr val="C0C0C0"/>
                  </a:outerShdw>
                </a:effectLst>
              </a:rPr>
              <a:t>4-   IT IS NECESSARY FOR ENZYME</a:t>
            </a:r>
          </a:p>
          <a:p>
            <a:pPr marL="552450" indent="-552450" algn="l" rtl="0" eaLnBrk="1" hangingPunct="1">
              <a:buFont typeface="Wingdings" pitchFamily="2" charset="2"/>
              <a:buNone/>
              <a:defRPr/>
            </a:pPr>
            <a:r>
              <a:rPr lang="en-US" sz="2400" smtClean="0">
                <a:effectLst>
                  <a:outerShdw blurRad="38100" dist="38100" dir="2700000" algn="tl">
                    <a:srgbClr val="C0C0C0"/>
                  </a:outerShdw>
                </a:effectLst>
              </a:rPr>
              <a:t>                 FUNCTIONS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1370013" y="228600"/>
            <a:ext cx="7313612" cy="1447800"/>
          </a:xfrm>
          <a:solidFill>
            <a:srgbClr val="FF7C80"/>
          </a:solidFill>
        </p:spPr>
        <p:txBody>
          <a:bodyPr/>
          <a:lstStyle/>
          <a:p>
            <a:pPr eaLnBrk="1" hangingPunct="1">
              <a:defRPr/>
            </a:pPr>
            <a:r>
              <a:rPr lang="en-US" sz="3200" smtClean="0"/>
              <a:t>          LOW MAGNESIUM  </a:t>
            </a:r>
            <a:br>
              <a:rPr lang="en-US" sz="3200" smtClean="0"/>
            </a:br>
            <a:r>
              <a:rPr lang="en-US" sz="3200" smtClean="0"/>
              <a:t>         CLINICAL PICTURE</a:t>
            </a:r>
            <a:br>
              <a:rPr lang="en-US" sz="3200" smtClean="0"/>
            </a:br>
            <a:r>
              <a:rPr lang="en-US" sz="3200" smtClean="0"/>
              <a:t>        </a:t>
            </a:r>
            <a:r>
              <a:rPr lang="en-US" sz="3200" b="1" smtClean="0">
                <a:solidFill>
                  <a:srgbClr val="000099"/>
                </a:solidFill>
                <a:effectLst>
                  <a:outerShdw blurRad="38100" dist="38100" dir="2700000" algn="tl">
                    <a:srgbClr val="000000"/>
                  </a:outerShdw>
                </a:effectLst>
              </a:rPr>
              <a:t>LIKE LOW CALCIUM</a:t>
            </a:r>
          </a:p>
        </p:txBody>
      </p:sp>
      <p:sp>
        <p:nvSpPr>
          <p:cNvPr id="141315" name="Rectangle 3"/>
          <p:cNvSpPr>
            <a:spLocks noGrp="1" noChangeArrowheads="1"/>
          </p:cNvSpPr>
          <p:nvPr>
            <p:ph type="body" idx="1"/>
          </p:nvPr>
        </p:nvSpPr>
        <p:spPr>
          <a:xfrm>
            <a:off x="1370013" y="1981200"/>
            <a:ext cx="7313612" cy="4343400"/>
          </a:xfrm>
          <a:ln w="76200" cmpd="tri">
            <a:solidFill>
              <a:srgbClr val="F84A73"/>
            </a:solidFill>
          </a:ln>
        </p:spPr>
        <p:txBody>
          <a:bodyPr/>
          <a:lstStyle/>
          <a:p>
            <a:pPr marL="552450" indent="-552450" algn="l" rtl="0" eaLnBrk="1" hangingPunct="1">
              <a:defRPr/>
            </a:pPr>
            <a:r>
              <a:rPr lang="en-US" sz="2500" b="1" smtClean="0">
                <a:solidFill>
                  <a:srgbClr val="000099"/>
                </a:solidFill>
                <a:effectLst>
                  <a:outerShdw blurRad="38100" dist="38100" dir="2700000" algn="tl">
                    <a:srgbClr val="C0C0C0"/>
                  </a:outerShdw>
                </a:effectLst>
              </a:rPr>
              <a:t>LIKE LOW CALCIUM, </a:t>
            </a:r>
          </a:p>
          <a:p>
            <a:pPr marL="552450" indent="-552450" algn="l" rtl="0" eaLnBrk="1" hangingPunct="1">
              <a:buFont typeface="Wingdings" pitchFamily="2" charset="2"/>
              <a:buAutoNum type="arabicPeriod"/>
              <a:defRPr/>
            </a:pPr>
            <a:r>
              <a:rPr lang="en-US" sz="2500" smtClean="0">
                <a:effectLst>
                  <a:outerShdw blurRad="38100" dist="38100" dir="2700000" algn="tl">
                    <a:srgbClr val="C0C0C0"/>
                  </a:outerShdw>
                </a:effectLst>
              </a:rPr>
              <a:t>EXAGERATED TENDON REFLEXES</a:t>
            </a:r>
          </a:p>
          <a:p>
            <a:pPr marL="552450" indent="-552450" algn="l" rtl="0" eaLnBrk="1" hangingPunct="1">
              <a:buFont typeface="Wingdings" pitchFamily="2" charset="2"/>
              <a:buAutoNum type="arabicPeriod"/>
              <a:defRPr/>
            </a:pPr>
            <a:r>
              <a:rPr lang="en-US" sz="2500" smtClean="0">
                <a:effectLst>
                  <a:outerShdw blurRad="38100" dist="38100" dir="2700000" algn="tl">
                    <a:srgbClr val="C0C0C0"/>
                  </a:outerShdw>
                </a:effectLst>
              </a:rPr>
              <a:t>CHVOSTEK SIGN</a:t>
            </a:r>
          </a:p>
          <a:p>
            <a:pPr marL="552450" indent="-552450" algn="l" rtl="0" eaLnBrk="1" hangingPunct="1">
              <a:buFont typeface="Wingdings" pitchFamily="2" charset="2"/>
              <a:buAutoNum type="arabicPeriod"/>
              <a:defRPr/>
            </a:pPr>
            <a:r>
              <a:rPr lang="en-US" sz="2500" smtClean="0">
                <a:effectLst>
                  <a:outerShdw blurRad="38100" dist="38100" dir="2700000" algn="tl">
                    <a:srgbClr val="C0C0C0"/>
                  </a:outerShdw>
                </a:effectLst>
              </a:rPr>
              <a:t>TETANY</a:t>
            </a:r>
          </a:p>
          <a:p>
            <a:pPr marL="552450" indent="-552450" algn="l" rtl="0" eaLnBrk="1" hangingPunct="1">
              <a:buFont typeface="Wingdings" pitchFamily="2" charset="2"/>
              <a:buAutoNum type="arabicPeriod"/>
              <a:defRPr/>
            </a:pPr>
            <a:r>
              <a:rPr lang="en-US" sz="2500" b="1" smtClean="0">
                <a:solidFill>
                  <a:srgbClr val="000099"/>
                </a:solidFill>
                <a:effectLst>
                  <a:outerShdw blurRad="38100" dist="38100" dir="2700000" algn="tl">
                    <a:srgbClr val="C0C0C0"/>
                  </a:outerShdw>
                </a:effectLst>
              </a:rPr>
              <a:t>IT IS ALWAYS ASSOCIATED WITH</a:t>
            </a:r>
          </a:p>
          <a:p>
            <a:pPr marL="552450" indent="-552450" algn="l" rtl="0" eaLnBrk="1" hangingPunct="1">
              <a:buFont typeface="Wingdings" pitchFamily="2" charset="2"/>
              <a:buNone/>
              <a:defRPr/>
            </a:pPr>
            <a:r>
              <a:rPr lang="en-US" sz="2500" b="1" smtClean="0">
                <a:solidFill>
                  <a:srgbClr val="000099"/>
                </a:solidFill>
                <a:effectLst>
                  <a:outerShdw blurRad="38100" dist="38100" dir="2700000" algn="tl">
                    <a:srgbClr val="C0C0C0"/>
                  </a:outerShdw>
                </a:effectLst>
              </a:rPr>
              <a:t>           Ca AND K DEFICIENCY</a:t>
            </a:r>
          </a:p>
          <a:p>
            <a:pPr marL="552450" indent="-552450" algn="l" rtl="0" eaLnBrk="1" hangingPunct="1">
              <a:buFont typeface="Wingdings" pitchFamily="2" charset="2"/>
              <a:buNone/>
              <a:defRPr/>
            </a:pPr>
            <a:r>
              <a:rPr lang="en-US" sz="2500" smtClean="0">
                <a:effectLst>
                  <a:outerShdw blurRad="38100" dist="38100" dir="2700000" algn="tl">
                    <a:srgbClr val="C0C0C0"/>
                  </a:outerShdw>
                </a:effectLst>
              </a:rPr>
              <a:t>5. REPLACED BY Mg sulfate or chloride solution 2meq/kg/day,after checking</a:t>
            </a:r>
          </a:p>
          <a:p>
            <a:pPr marL="552450" indent="-552450" algn="l" rtl="0" eaLnBrk="1" hangingPunct="1">
              <a:buFont typeface="Wingdings" pitchFamily="2" charset="2"/>
              <a:buNone/>
              <a:defRPr/>
            </a:pPr>
            <a:r>
              <a:rPr lang="en-US" sz="2500" smtClean="0">
                <a:effectLst>
                  <a:outerShdw blurRad="38100" dist="38100" dir="2700000" algn="tl">
                    <a:srgbClr val="C0C0C0"/>
                  </a:outerShdw>
                </a:effectLst>
              </a:rPr>
              <a:t>     Kidney function test</a:t>
            </a:r>
          </a:p>
          <a:p>
            <a:pPr marL="552450" indent="-552450" algn="l" rtl="0" eaLnBrk="1" hangingPunct="1">
              <a:defRPr/>
            </a:pPr>
            <a:endParaRPr lang="en-US" sz="250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defRPr/>
            </a:pPr>
            <a:r>
              <a:rPr lang="en-US" b="1" smtClean="0">
                <a:effectLst>
                  <a:outerShdw blurRad="38100" dist="38100" dir="2700000" algn="tl">
                    <a:srgbClr val="C0C0C0"/>
                  </a:outerShdw>
                </a:effectLst>
              </a:rPr>
              <a:t>Fluid content of different parts</a:t>
            </a:r>
          </a:p>
        </p:txBody>
      </p:sp>
      <p:sp>
        <p:nvSpPr>
          <p:cNvPr id="112643" name="Rectangle 3"/>
          <p:cNvSpPr>
            <a:spLocks noGrp="1" noChangeArrowheads="1"/>
          </p:cNvSpPr>
          <p:nvPr>
            <p:ph type="body" idx="1"/>
          </p:nvPr>
        </p:nvSpPr>
        <p:spPr>
          <a:gradFill rotWithShape="1">
            <a:gsLst>
              <a:gs pos="0">
                <a:schemeClr val="accent1"/>
              </a:gs>
              <a:gs pos="100000">
                <a:schemeClr val="accent1">
                  <a:gamma/>
                  <a:shade val="46275"/>
                  <a:invGamma/>
                </a:schemeClr>
              </a:gs>
            </a:gsLst>
            <a:lin ang="0" scaled="1"/>
          </a:gradFill>
          <a:ln cap="rnd">
            <a:solidFill>
              <a:schemeClr val="tx1"/>
            </a:solidFill>
            <a:prstDash val="sysDot"/>
          </a:ln>
        </p:spPr>
        <p:txBody>
          <a:bodyPr/>
          <a:lstStyle/>
          <a:p>
            <a:pPr algn="l" rtl="0" eaLnBrk="1" hangingPunct="1">
              <a:defRPr/>
            </a:pPr>
            <a:r>
              <a:rPr lang="en-US" b="1" smtClean="0">
                <a:solidFill>
                  <a:schemeClr val="bg1"/>
                </a:solidFill>
                <a:effectLst>
                  <a:outerShdw blurRad="38100" dist="38100" dir="2700000" algn="tl">
                    <a:srgbClr val="000000"/>
                  </a:outerShdw>
                </a:effectLst>
              </a:rPr>
              <a:t>FAT HAS THE LEAST AMOUNT OF FLUID.</a:t>
            </a:r>
          </a:p>
          <a:p>
            <a:pPr algn="l" rtl="0" eaLnBrk="1" hangingPunct="1">
              <a:defRPr/>
            </a:pPr>
            <a:r>
              <a:rPr lang="en-US" b="1" smtClean="0">
                <a:solidFill>
                  <a:schemeClr val="bg1"/>
                </a:solidFill>
                <a:effectLst>
                  <a:outerShdw blurRad="38100" dist="38100" dir="2700000" algn="tl">
                    <a:srgbClr val="000000"/>
                  </a:outerShdw>
                </a:effectLst>
              </a:rPr>
              <a:t>2</a:t>
            </a:r>
            <a:r>
              <a:rPr lang="en-US" b="1" baseline="30000" smtClean="0">
                <a:solidFill>
                  <a:schemeClr val="bg1"/>
                </a:solidFill>
                <a:effectLst>
                  <a:outerShdw blurRad="38100" dist="38100" dir="2700000" algn="tl">
                    <a:srgbClr val="000000"/>
                  </a:outerShdw>
                </a:effectLst>
              </a:rPr>
              <a:t>ND</a:t>
            </a:r>
            <a:r>
              <a:rPr lang="en-US" b="1" smtClean="0">
                <a:solidFill>
                  <a:schemeClr val="bg1"/>
                </a:solidFill>
                <a:effectLst>
                  <a:outerShdw blurRad="38100" dist="38100" dir="2700000" algn="tl">
                    <a:srgbClr val="000000"/>
                  </a:outerShdw>
                </a:effectLst>
              </a:rPr>
              <a:t> LEAST IS BONE</a:t>
            </a:r>
          </a:p>
          <a:p>
            <a:pPr algn="l" rtl="0" eaLnBrk="1" hangingPunct="1">
              <a:buFont typeface="Wingdings" pitchFamily="2" charset="2"/>
              <a:buNone/>
              <a:defRPr/>
            </a:pPr>
            <a:endParaRPr lang="en-US" b="1" smtClean="0">
              <a:solidFill>
                <a:schemeClr val="bg1"/>
              </a:solidFill>
              <a:effectLst>
                <a:outerShdw blurRad="38100" dist="38100" dir="2700000" algn="tl">
                  <a:srgbClr val="000000"/>
                </a:outerShdw>
              </a:effectLst>
            </a:endParaRPr>
          </a:p>
          <a:p>
            <a:pPr algn="l" rtl="0" eaLnBrk="1" hangingPunct="1">
              <a:defRPr/>
            </a:pPr>
            <a:r>
              <a:rPr lang="en-US" b="1" smtClean="0">
                <a:solidFill>
                  <a:schemeClr val="bg1"/>
                </a:solidFill>
                <a:effectLst>
                  <a:outerShdw blurRad="38100" dist="38100" dir="2700000" algn="tl">
                    <a:srgbClr val="000000"/>
                  </a:outerShdw>
                </a:effectLst>
              </a:rPr>
              <a:t>THE RICHEST IS BLOOD</a:t>
            </a:r>
          </a:p>
          <a:p>
            <a:pPr algn="l" rtl="0" eaLnBrk="1" hangingPunct="1">
              <a:defRPr/>
            </a:pPr>
            <a:r>
              <a:rPr lang="en-US" b="1" smtClean="0">
                <a:solidFill>
                  <a:schemeClr val="bg1"/>
                </a:solidFill>
                <a:effectLst>
                  <a:outerShdw blurRad="38100" dist="38100" dir="2700000" algn="tl">
                    <a:srgbClr val="000000"/>
                  </a:outerShdw>
                </a:effectLst>
              </a:rPr>
              <a:t>2</a:t>
            </a:r>
            <a:r>
              <a:rPr lang="en-US" b="1" baseline="30000" smtClean="0">
                <a:solidFill>
                  <a:schemeClr val="bg1"/>
                </a:solidFill>
                <a:effectLst>
                  <a:outerShdw blurRad="38100" dist="38100" dir="2700000" algn="tl">
                    <a:srgbClr val="000000"/>
                  </a:outerShdw>
                </a:effectLst>
              </a:rPr>
              <a:t>ND</a:t>
            </a:r>
            <a:r>
              <a:rPr lang="en-US" b="1" smtClean="0">
                <a:solidFill>
                  <a:schemeClr val="bg1"/>
                </a:solidFill>
                <a:effectLst>
                  <a:outerShdw blurRad="38100" dist="38100" dir="2700000" algn="tl">
                    <a:srgbClr val="000000"/>
                  </a:outerShdw>
                </a:effectLst>
              </a:rPr>
              <a:t> RICHEST IS MUSCLE</a:t>
            </a:r>
          </a:p>
          <a:p>
            <a:pPr algn="l" rtl="0" eaLnBrk="1" hangingPunct="1">
              <a:defRPr/>
            </a:pPr>
            <a:r>
              <a:rPr lang="en-US" b="1" smtClean="0">
                <a:solidFill>
                  <a:schemeClr val="bg1"/>
                </a:solidFill>
                <a:effectLst>
                  <a:outerShdw blurRad="38100" dist="38100" dir="2700000" algn="tl">
                    <a:srgbClr val="000000"/>
                  </a:outerShdw>
                </a:effectLst>
              </a:rPr>
              <a:t>SKIN FOLLOWS</a:t>
            </a:r>
          </a:p>
        </p:txBody>
      </p:sp>
      <p:sp>
        <p:nvSpPr>
          <p:cNvPr id="9220" name="Line 4"/>
          <p:cNvSpPr>
            <a:spLocks noChangeShapeType="1"/>
          </p:cNvSpPr>
          <p:nvPr/>
        </p:nvSpPr>
        <p:spPr bwMode="auto">
          <a:xfrm>
            <a:off x="3048000" y="3581400"/>
            <a:ext cx="3733800" cy="0"/>
          </a:xfrm>
          <a:prstGeom prst="line">
            <a:avLst/>
          </a:prstGeom>
          <a:noFill/>
          <a:ln w="76200" cap="rnd">
            <a:solidFill>
              <a:srgbClr val="F84A73"/>
            </a:solidFill>
            <a:prstDash val="sysDot"/>
            <a:round/>
            <a:headEnd/>
            <a:tailEnd/>
          </a:ln>
        </p:spPr>
        <p:txBody>
          <a:bodyPr/>
          <a:lstStyle/>
          <a:p>
            <a:endParaRPr lang="ar-JO"/>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0" y="0"/>
            <a:ext cx="9144000" cy="1676400"/>
          </a:xfrm>
          <a:solidFill>
            <a:srgbClr val="FF7C80"/>
          </a:solidFill>
        </p:spPr>
        <p:txBody>
          <a:bodyPr/>
          <a:lstStyle/>
          <a:p>
            <a:pPr algn="ctr" eaLnBrk="1" hangingPunct="1"/>
            <a:r>
              <a:rPr lang="en-US" sz="2400" smtClean="0"/>
              <a:t>HIGH MAGNESIUM LEVEL</a:t>
            </a:r>
            <a:br>
              <a:rPr lang="en-US" sz="2400" smtClean="0"/>
            </a:br>
            <a:r>
              <a:rPr lang="en-US" sz="2400" smtClean="0"/>
              <a:t> </a:t>
            </a:r>
            <a:r>
              <a:rPr lang="en-US" sz="2400" b="1" smtClean="0">
                <a:solidFill>
                  <a:srgbClr val="000099"/>
                </a:solidFill>
              </a:rPr>
              <a:t>CLINICALY;         [LIKE HIGH Ca]</a:t>
            </a:r>
            <a:r>
              <a:rPr lang="en-US" sz="2400" smtClean="0">
                <a:solidFill>
                  <a:srgbClr val="000099"/>
                </a:solidFill>
              </a:rPr>
              <a:t> </a:t>
            </a:r>
            <a:br>
              <a:rPr lang="en-US" sz="2400" smtClean="0">
                <a:solidFill>
                  <a:srgbClr val="000099"/>
                </a:solidFill>
              </a:rPr>
            </a:br>
            <a:r>
              <a:rPr lang="en-US" sz="2400" b="1" smtClean="0">
                <a:solidFill>
                  <a:srgbClr val="008000"/>
                </a:solidFill>
              </a:rPr>
              <a:t>ECG</a:t>
            </a:r>
            <a:r>
              <a:rPr lang="en-US" sz="2400" smtClean="0">
                <a:solidFill>
                  <a:srgbClr val="008000"/>
                </a:solidFill>
              </a:rPr>
              <a:t> </a:t>
            </a:r>
            <a:r>
              <a:rPr lang="en-US" sz="2400" smtClean="0">
                <a:solidFill>
                  <a:srgbClr val="000099"/>
                </a:solidFill>
              </a:rPr>
              <a:t>CHANGES </a:t>
            </a:r>
            <a:r>
              <a:rPr lang="en-US" sz="2400" smtClean="0">
                <a:solidFill>
                  <a:srgbClr val="009900"/>
                </a:solidFill>
              </a:rPr>
              <a:t>[</a:t>
            </a:r>
            <a:r>
              <a:rPr lang="en-US" sz="2400" b="1" smtClean="0">
                <a:solidFill>
                  <a:srgbClr val="008000"/>
                </a:solidFill>
              </a:rPr>
              <a:t>LIKE HIGH K]</a:t>
            </a:r>
            <a:br>
              <a:rPr lang="en-US" sz="2400" b="1" smtClean="0">
                <a:solidFill>
                  <a:srgbClr val="008000"/>
                </a:solidFill>
              </a:rPr>
            </a:br>
            <a:endParaRPr lang="en-US" sz="2400" b="1" smtClean="0">
              <a:solidFill>
                <a:srgbClr val="008000"/>
              </a:solidFill>
            </a:endParaRPr>
          </a:p>
        </p:txBody>
      </p:sp>
      <p:sp>
        <p:nvSpPr>
          <p:cNvPr id="73731" name="Rectangle 3"/>
          <p:cNvSpPr>
            <a:spLocks noGrp="1" noChangeArrowheads="1"/>
          </p:cNvSpPr>
          <p:nvPr>
            <p:ph type="body" idx="1"/>
          </p:nvPr>
        </p:nvSpPr>
        <p:spPr>
          <a:xfrm>
            <a:off x="0" y="1676400"/>
            <a:ext cx="9144000" cy="5181600"/>
          </a:xfrm>
          <a:solidFill>
            <a:schemeClr val="bg1"/>
          </a:solidFill>
        </p:spPr>
        <p:txBody>
          <a:bodyPr/>
          <a:lstStyle/>
          <a:p>
            <a:pPr algn="l" rtl="0" eaLnBrk="1" hangingPunct="1"/>
            <a:r>
              <a:rPr lang="en-US" dirty="0" smtClean="0"/>
              <a:t>YOU SEE IT IN </a:t>
            </a:r>
            <a:r>
              <a:rPr lang="en-US" dirty="0" smtClean="0">
                <a:solidFill>
                  <a:srgbClr val="FFCC99"/>
                </a:solidFill>
              </a:rPr>
              <a:t>RENAL FAILURE</a:t>
            </a:r>
          </a:p>
          <a:p>
            <a:pPr algn="l" rtl="0" eaLnBrk="1" hangingPunct="1">
              <a:buFont typeface="Wingdings" pitchFamily="2" charset="2"/>
              <a:buNone/>
            </a:pPr>
            <a:r>
              <a:rPr lang="en-US" dirty="0" smtClean="0"/>
              <a:t>   IN ASSOCIATION WITH </a:t>
            </a:r>
            <a:r>
              <a:rPr lang="en-US" dirty="0" smtClean="0">
                <a:solidFill>
                  <a:srgbClr val="000099"/>
                </a:solidFill>
              </a:rPr>
              <a:t>HIGH K,HIGH Na,  	                                  LOW Ca</a:t>
            </a:r>
          </a:p>
          <a:p>
            <a:pPr algn="l" rtl="0" eaLnBrk="1" hangingPunct="1"/>
            <a:r>
              <a:rPr lang="en-US" b="1" dirty="0" smtClean="0">
                <a:solidFill>
                  <a:schemeClr val="folHlink"/>
                </a:solidFill>
              </a:rPr>
              <a:t>CLINICALY;[LIKE HIGH Ca]</a:t>
            </a:r>
            <a:r>
              <a:rPr lang="en-US" dirty="0" smtClean="0">
                <a:solidFill>
                  <a:schemeClr val="folHlink"/>
                </a:solidFill>
              </a:rPr>
              <a:t> WEAKNESS,LOSS OF REFLEXES , PARALYSIS, COMA, DEATH</a:t>
            </a:r>
          </a:p>
          <a:p>
            <a:pPr algn="l" rtl="0" eaLnBrk="1" hangingPunct="1"/>
            <a:r>
              <a:rPr lang="en-US" b="1" dirty="0" smtClean="0">
                <a:solidFill>
                  <a:schemeClr val="folHlink"/>
                </a:solidFill>
              </a:rPr>
              <a:t>ECG</a:t>
            </a:r>
            <a:r>
              <a:rPr lang="en-US" dirty="0" smtClean="0">
                <a:solidFill>
                  <a:schemeClr val="folHlink"/>
                </a:solidFill>
              </a:rPr>
              <a:t> CHANGES </a:t>
            </a:r>
            <a:r>
              <a:rPr lang="en-US" b="1" dirty="0" smtClean="0">
                <a:solidFill>
                  <a:schemeClr val="folHlink"/>
                </a:solidFill>
              </a:rPr>
              <a:t>LIKE HIGH K</a:t>
            </a:r>
          </a:p>
          <a:p>
            <a:pPr algn="l" rtl="0" eaLnBrk="1" hangingPunct="1">
              <a:buFont typeface="Wingdings" pitchFamily="2" charset="2"/>
              <a:buNone/>
            </a:pPr>
            <a:r>
              <a:rPr lang="en-US" dirty="0" smtClean="0">
                <a:solidFill>
                  <a:schemeClr val="folHlink"/>
                </a:solidFill>
              </a:rPr>
              <a:t>    [ABSENT P,WIDE QRS,TALL T]</a:t>
            </a:r>
            <a:endParaRPr lang="ar-JO" dirty="0" smtClean="0">
              <a:solidFill>
                <a:schemeClr val="folHlink"/>
              </a:solidFill>
            </a:endParaRPr>
          </a:p>
          <a:p>
            <a:pPr algn="l" rtl="0" eaLnBrk="1" hangingPunct="1"/>
            <a:r>
              <a:rPr lang="en-US" b="1" dirty="0" err="1" smtClean="0">
                <a:solidFill>
                  <a:schemeClr val="folHlink"/>
                </a:solidFill>
              </a:rPr>
              <a:t>TREAT;</a:t>
            </a:r>
            <a:r>
              <a:rPr lang="en-US" dirty="0" err="1" smtClean="0">
                <a:solidFill>
                  <a:schemeClr val="folHlink"/>
                </a:solidFill>
              </a:rPr>
              <a:t>ACIDOSIS,Ca</a:t>
            </a:r>
            <a:r>
              <a:rPr lang="en-US" dirty="0" smtClean="0">
                <a:solidFill>
                  <a:schemeClr val="folHlink"/>
                </a:solidFill>
              </a:rPr>
              <a:t> GLU. &amp; DIALYSIS</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US" smtClean="0"/>
              <a:t>Clinical picture &amp; ECG</a:t>
            </a:r>
          </a:p>
        </p:txBody>
      </p:sp>
      <p:sp>
        <p:nvSpPr>
          <p:cNvPr id="74755" name="Rectangle 3"/>
          <p:cNvSpPr>
            <a:spLocks noGrp="1" noChangeArrowheads="1"/>
          </p:cNvSpPr>
          <p:nvPr>
            <p:ph type="body" idx="1"/>
          </p:nvPr>
        </p:nvSpPr>
        <p:spPr>
          <a:solidFill>
            <a:srgbClr val="FFFFFF"/>
          </a:solidFill>
        </p:spPr>
        <p:txBody>
          <a:bodyPr/>
          <a:lstStyle/>
          <a:p>
            <a:pPr algn="l" rtl="0" eaLnBrk="1" hangingPunct="1"/>
            <a:r>
              <a:rPr lang="en-US" sz="2500" smtClean="0"/>
              <a:t>IF YOU SEE A PICTURE OF NEURO MUSCULAR HYPOACTIVITY;PARALYTIC ILEUS,SLOW REFLEXES THINK OF:-</a:t>
            </a:r>
          </a:p>
          <a:p>
            <a:pPr algn="l" rtl="0" eaLnBrk="1" hangingPunct="1"/>
            <a:r>
              <a:rPr lang="en-US" sz="2500" smtClean="0"/>
              <a:t>LOW K</a:t>
            </a:r>
          </a:p>
          <a:p>
            <a:pPr algn="l" rtl="0" eaLnBrk="1" hangingPunct="1"/>
            <a:r>
              <a:rPr lang="en-US" sz="2500" smtClean="0"/>
              <a:t>LOW Na</a:t>
            </a:r>
          </a:p>
          <a:p>
            <a:pPr algn="l" rtl="0" eaLnBrk="1" hangingPunct="1"/>
            <a:r>
              <a:rPr lang="en-US" sz="2500" smtClean="0"/>
              <a:t>HIGH Ca</a:t>
            </a:r>
          </a:p>
          <a:p>
            <a:pPr algn="l" rtl="0" eaLnBrk="1" hangingPunct="1"/>
            <a:r>
              <a:rPr lang="en-US" sz="2500" smtClean="0"/>
              <a:t>HIGH Mg</a:t>
            </a:r>
          </a:p>
          <a:p>
            <a:pPr algn="l" rtl="0" eaLnBrk="1" hangingPunct="1"/>
            <a:r>
              <a:rPr lang="en-US" sz="2500" smtClean="0"/>
              <a:t>IF ECG CHANGES ARE SIMILAR TO HIGH K .THEN IT IS THE HIGH Mg  </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sz="3200" smtClean="0"/>
              <a:t>HIGH NEUROMUSCULAR ACTIVITY</a:t>
            </a:r>
          </a:p>
        </p:txBody>
      </p:sp>
      <p:sp>
        <p:nvSpPr>
          <p:cNvPr id="75779" name="Rectangle 3"/>
          <p:cNvSpPr>
            <a:spLocks noGrp="1" noChangeArrowheads="1"/>
          </p:cNvSpPr>
          <p:nvPr>
            <p:ph type="body" idx="1"/>
          </p:nvPr>
        </p:nvSpPr>
        <p:spPr/>
        <p:txBody>
          <a:bodyPr/>
          <a:lstStyle/>
          <a:p>
            <a:pPr algn="l" rtl="0" eaLnBrk="1" hangingPunct="1"/>
            <a:r>
              <a:rPr lang="en-US" sz="2500" smtClean="0"/>
              <a:t>Na HIGH</a:t>
            </a:r>
          </a:p>
          <a:p>
            <a:pPr algn="l" rtl="0" eaLnBrk="1" hangingPunct="1"/>
            <a:r>
              <a:rPr lang="en-US" sz="2500" smtClean="0"/>
              <a:t>K   HIGH</a:t>
            </a:r>
          </a:p>
          <a:p>
            <a:pPr algn="l" rtl="0" eaLnBrk="1" hangingPunct="1">
              <a:buFont typeface="Wingdings" pitchFamily="2" charset="2"/>
              <a:buNone/>
            </a:pPr>
            <a:endParaRPr lang="en-US" sz="2500" smtClean="0"/>
          </a:p>
          <a:p>
            <a:pPr algn="l" rtl="0" eaLnBrk="1" hangingPunct="1"/>
            <a:r>
              <a:rPr lang="en-US" sz="2500" smtClean="0"/>
              <a:t>Ca  LOW</a:t>
            </a:r>
          </a:p>
          <a:p>
            <a:pPr algn="l" rtl="0" eaLnBrk="1" hangingPunct="1"/>
            <a:r>
              <a:rPr lang="en-US" sz="2500" smtClean="0"/>
              <a:t>Mg LOW</a:t>
            </a:r>
          </a:p>
          <a:p>
            <a:pPr algn="l" rtl="0" eaLnBrk="1" hangingPunct="1">
              <a:buFont typeface="Wingdings" pitchFamily="2" charset="2"/>
              <a:buNone/>
            </a:pPr>
            <a:endParaRPr lang="en-US" sz="2500" smtClean="0"/>
          </a:p>
          <a:p>
            <a:pPr algn="l" rtl="0" eaLnBrk="1" hangingPunct="1"/>
            <a:r>
              <a:rPr lang="en-US" sz="2500" smtClean="0">
                <a:solidFill>
                  <a:srgbClr val="990033"/>
                </a:solidFill>
              </a:rPr>
              <a:t>GASTRO-INESTINAL LOSSES ANYWHERE LEAD TO DEFICIENCY TO ALL OF THEM</a:t>
            </a:r>
          </a:p>
          <a:p>
            <a:pPr algn="l" rtl="0" eaLnBrk="1" hangingPunct="1">
              <a:buFont typeface="Wingdings" pitchFamily="2" charset="2"/>
              <a:buNone/>
            </a:pPr>
            <a:endParaRPr lang="en-US" sz="2500" smtClean="0">
              <a:solidFill>
                <a:srgbClr val="990033"/>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450" name="Shape 189450"/>
        <p:cNvGrpSpPr/>
        <p:nvPr/>
      </p:nvGrpSpPr>
      <p:grpSpPr>
        <a:xfrm>
          <a:off x="0" y="0"/>
          <a:ext cx="0" cy="0"/>
          <a:chOff x="0" y="0"/>
          <a:chExt cx="0" cy="0"/>
        </a:xfrm>
      </p:grpSpPr>
      <p:sp>
        <p:nvSpPr>
          <p:cNvPr id="189451" name="Google Shape;189451;p2"/>
          <p:cNvSpPr txBox="1"/>
          <p:nvPr>
            <p:ph type="title"/>
          </p:nvPr>
        </p:nvSpPr>
        <p:spPr>
          <a:xfrm>
            <a:off x="1480750" y="0"/>
            <a:ext cx="6039600" cy="3429000"/>
          </a:xfrm>
          <a:prstGeom prst="rect">
            <a:avLst/>
          </a:prstGeom>
          <a:noFill/>
          <a:ln>
            <a:noFill/>
          </a:ln>
        </p:spPr>
        <p:txBody>
          <a:bodyPr anchorCtr="0" anchor="b" bIns="45700" lIns="91425" spcFirstLastPara="1" rIns="91425" wrap="square" tIns="45700">
            <a:noAutofit/>
          </a:bodyPr>
          <a:lstStyle/>
          <a:p>
            <a:pPr indent="0" lvl="0" marL="0" rtl="1" algn="r">
              <a:spcBef>
                <a:spcPts val="0"/>
              </a:spcBef>
              <a:spcAft>
                <a:spcPts val="0"/>
              </a:spcAft>
              <a:buNone/>
            </a:pPr>
            <a:r>
              <a:rPr lang="en-US"/>
              <a:t>Thank you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solidFill>
            <a:schemeClr val="bg1"/>
          </a:solidFill>
        </p:spPr>
        <p:txBody>
          <a:bodyPr/>
          <a:lstStyle/>
          <a:p>
            <a:pPr eaLnBrk="1" hangingPunct="1">
              <a:defRPr/>
            </a:pPr>
            <a:r>
              <a:rPr lang="en-US" b="1" smtClean="0">
                <a:effectLst>
                  <a:outerShdw blurRad="38100" dist="38100" dir="2700000" algn="tl">
                    <a:srgbClr val="C0C0C0"/>
                  </a:outerShdw>
                </a:effectLst>
              </a:rPr>
              <a:t>FUNCTIONS</a:t>
            </a:r>
          </a:p>
        </p:txBody>
      </p:sp>
      <p:sp>
        <p:nvSpPr>
          <p:cNvPr id="113667" name="Rectangle 3"/>
          <p:cNvSpPr>
            <a:spLocks noGrp="1" noChangeArrowheads="1"/>
          </p:cNvSpPr>
          <p:nvPr>
            <p:ph type="body" idx="1"/>
          </p:nvPr>
        </p:nvSpPr>
        <p:spPr>
          <a:gradFill rotWithShape="1">
            <a:gsLst>
              <a:gs pos="0">
                <a:schemeClr val="accent1"/>
              </a:gs>
              <a:gs pos="100000">
                <a:schemeClr val="accent1">
                  <a:gamma/>
                  <a:shade val="46275"/>
                  <a:invGamma/>
                </a:schemeClr>
              </a:gs>
            </a:gsLst>
            <a:lin ang="5400000" scaled="1"/>
          </a:gradFill>
        </p:spPr>
        <p:txBody>
          <a:bodyPr/>
          <a:lstStyle/>
          <a:p>
            <a:pPr algn="l" rtl="0" eaLnBrk="1" hangingPunct="1">
              <a:defRPr/>
            </a:pPr>
            <a:r>
              <a:rPr lang="en-US" b="1" smtClean="0">
                <a:solidFill>
                  <a:schemeClr val="bg1"/>
                </a:solidFill>
                <a:effectLst>
                  <a:outerShdw blurRad="38100" dist="38100" dir="2700000" algn="tl">
                    <a:srgbClr val="000000"/>
                  </a:outerShdw>
                </a:effectLst>
              </a:rPr>
              <a:t>1-REACTIONS  [CHEMICAL AND </a:t>
            </a:r>
          </a:p>
          <a:p>
            <a:pPr algn="l" rtl="0" eaLnBrk="1" hangingPunct="1">
              <a:buFont typeface="Wingdings" pitchFamily="2" charset="2"/>
              <a:buNone/>
              <a:defRPr/>
            </a:pPr>
            <a:r>
              <a:rPr lang="en-US" b="1" smtClean="0">
                <a:solidFill>
                  <a:schemeClr val="bg1"/>
                </a:solidFill>
                <a:effectLst>
                  <a:outerShdw blurRad="38100" dist="38100" dir="2700000" algn="tl">
                    <a:srgbClr val="000000"/>
                  </a:outerShdw>
                </a:effectLst>
              </a:rPr>
              <a:t>                      ENZMATIC]</a:t>
            </a:r>
          </a:p>
          <a:p>
            <a:pPr algn="l" rtl="0" eaLnBrk="1" hangingPunct="1">
              <a:defRPr/>
            </a:pPr>
            <a:r>
              <a:rPr lang="en-US" b="1" smtClean="0">
                <a:solidFill>
                  <a:schemeClr val="bg1"/>
                </a:solidFill>
                <a:effectLst>
                  <a:outerShdw blurRad="38100" dist="38100" dir="2700000" algn="tl">
                    <a:srgbClr val="000000"/>
                  </a:outerShdw>
                </a:effectLst>
              </a:rPr>
              <a:t>2-TRANSPORT OF NUTRIENTS</a:t>
            </a:r>
          </a:p>
          <a:p>
            <a:pPr algn="l" rtl="0" eaLnBrk="1" hangingPunct="1">
              <a:buFont typeface="Wingdings" pitchFamily="2" charset="2"/>
              <a:buNone/>
              <a:defRPr/>
            </a:pPr>
            <a:r>
              <a:rPr lang="en-US" b="1" smtClean="0">
                <a:solidFill>
                  <a:schemeClr val="bg1"/>
                </a:solidFill>
                <a:effectLst>
                  <a:outerShdw blurRad="38100" dist="38100" dir="2700000" algn="tl">
                    <a:srgbClr val="000000"/>
                  </a:outerShdw>
                </a:effectLst>
              </a:rPr>
              <a:t>                  AND GASES[O2 ,CO2]</a:t>
            </a:r>
          </a:p>
          <a:p>
            <a:pPr algn="l" rtl="0" eaLnBrk="1" hangingPunct="1">
              <a:defRPr/>
            </a:pPr>
            <a:r>
              <a:rPr lang="en-US" b="1" smtClean="0">
                <a:solidFill>
                  <a:schemeClr val="bg1"/>
                </a:solidFill>
                <a:effectLst>
                  <a:outerShdw blurRad="38100" dist="38100" dir="2700000" algn="tl">
                    <a:srgbClr val="000000"/>
                  </a:outerShdw>
                </a:effectLst>
              </a:rPr>
              <a:t>3-DILUTION AND EXCRETION OF Toxics</a:t>
            </a:r>
          </a:p>
          <a:p>
            <a:pPr algn="l" rtl="0" eaLnBrk="1" hangingPunct="1">
              <a:defRPr/>
            </a:pPr>
            <a:r>
              <a:rPr lang="en-US" b="1" smtClean="0">
                <a:solidFill>
                  <a:schemeClr val="bg1"/>
                </a:solidFill>
                <a:effectLst>
                  <a:outerShdw blurRad="38100" dist="38100" dir="2700000" algn="tl">
                    <a:srgbClr val="000000"/>
                  </a:outerShdw>
                </a:effectLst>
              </a:rPr>
              <a:t>4-DISTRIBUTION OF BODY TEMPERATURE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600">
                <a:solidFill>
                  <a:schemeClr val="tx2"/>
                </a:solidFill>
                <a:latin typeface="Arial" pitchFamily="34" charset="0"/>
              </a:rPr>
              <a:t>COMPOSITION &amp; PROTEIN</a:t>
            </a:r>
          </a:p>
        </p:txBody>
      </p:sp>
      <p:sp>
        <p:nvSpPr>
          <p:cNvPr id="180229" name="Rectangle 5"/>
          <p:cNvSpPr>
            <a:spLocks noChangeArrowheads="1"/>
          </p:cNvSpPr>
          <p:nvPr/>
        </p:nvSpPr>
        <p:spPr bwMode="auto">
          <a:xfrm>
            <a:off x="609600" y="1827213"/>
            <a:ext cx="8074025" cy="4114800"/>
          </a:xfrm>
          <a:prstGeom prst="rect">
            <a:avLst/>
          </a:prstGeom>
          <a:noFill/>
          <a:ln w="9525">
            <a:noFill/>
            <a:miter lim="800000"/>
            <a:headEnd/>
            <a:tailEnd/>
          </a:ln>
          <a:effectLst/>
        </p:spPr>
        <p:txBody>
          <a:bodyPr/>
          <a:lstStyle/>
          <a:p>
            <a:pPr marL="342900" indent="-342900" algn="l" rtl="0">
              <a:lnSpc>
                <a:spcPct val="80000"/>
              </a:lnSpc>
              <a:spcBef>
                <a:spcPct val="20000"/>
              </a:spcBef>
              <a:buClr>
                <a:schemeClr val="tx2"/>
              </a:buClr>
              <a:buSzPct val="70000"/>
              <a:buFont typeface="Wingdings" pitchFamily="2" charset="2"/>
              <a:buChar char="¡"/>
              <a:defRPr/>
            </a:pPr>
            <a:r>
              <a:rPr lang="en-US" sz="1800">
                <a:effectLst>
                  <a:outerShdw blurRad="38100" dist="38100" dir="2700000" algn="tl">
                    <a:srgbClr val="C0C0C0"/>
                  </a:outerShdw>
                </a:effectLst>
                <a:cs typeface="Arial" charset="0"/>
              </a:rPr>
              <a:t>EXTRA CELLULAR FLUID[I.V.+inters.] HAVE THE SAME COMPOSITION</a:t>
            </a:r>
          </a:p>
          <a:p>
            <a:pPr marL="342900" indent="-342900" algn="l" rtl="0">
              <a:lnSpc>
                <a:spcPct val="80000"/>
              </a:lnSpc>
              <a:spcBef>
                <a:spcPct val="20000"/>
              </a:spcBef>
              <a:buClr>
                <a:schemeClr val="tx2"/>
              </a:buClr>
              <a:buSzPct val="70000"/>
              <a:buFont typeface="Wingdings" pitchFamily="2" charset="2"/>
              <a:buNone/>
              <a:defRPr/>
            </a:pPr>
            <a:r>
              <a:rPr lang="en-US" sz="1800">
                <a:effectLst>
                  <a:outerShdw blurRad="38100" dist="38100" dir="2700000" algn="tl">
                    <a:srgbClr val="C0C0C0"/>
                  </a:outerShdw>
                </a:effectLst>
                <a:cs typeface="Arial" charset="0"/>
              </a:rPr>
              <a:t>                                   BUT</a:t>
            </a:r>
          </a:p>
          <a:p>
            <a:pPr marL="342900" indent="-342900" algn="l" rtl="0">
              <a:lnSpc>
                <a:spcPct val="80000"/>
              </a:lnSpc>
              <a:spcBef>
                <a:spcPct val="20000"/>
              </a:spcBef>
              <a:buClr>
                <a:schemeClr val="tx2"/>
              </a:buClr>
              <a:buSzPct val="70000"/>
              <a:buFont typeface="Wingdings" pitchFamily="2" charset="2"/>
              <a:buChar char="¡"/>
              <a:defRPr/>
            </a:pPr>
            <a:r>
              <a:rPr lang="en-US" sz="1800">
                <a:effectLst>
                  <a:outerShdw blurRad="38100" dist="38100" dir="2700000" algn="tl">
                    <a:srgbClr val="C0C0C0"/>
                  </a:outerShdw>
                </a:effectLst>
                <a:cs typeface="Arial" charset="0"/>
              </a:rPr>
              <a:t>INTRAVASCULAR PROTEIN [</a:t>
            </a:r>
            <a:r>
              <a:rPr lang="en-US" sz="1800" b="1">
                <a:solidFill>
                  <a:schemeClr val="folHlink"/>
                </a:solidFill>
                <a:effectLst>
                  <a:outerShdw blurRad="38100" dist="38100" dir="2700000" algn="tl">
                    <a:srgbClr val="C0C0C0"/>
                  </a:outerShdw>
                </a:effectLst>
                <a:cs typeface="Arial" charset="0"/>
              </a:rPr>
              <a:t>MAINLY ALBUMIN</a:t>
            </a:r>
            <a:r>
              <a:rPr lang="en-US" sz="1800">
                <a:effectLst>
                  <a:outerShdw blurRad="38100" dist="38100" dir="2700000" algn="tl">
                    <a:srgbClr val="C0C0C0"/>
                  </a:outerShdw>
                </a:effectLst>
                <a:cs typeface="Arial" charset="0"/>
              </a:rPr>
              <a:t>] CONCENTRATION IS MORE THAN THE INTERSTITIAL ONE and it is</a:t>
            </a:r>
          </a:p>
          <a:p>
            <a:pPr marL="342900" indent="-342900" algn="l" rtl="0">
              <a:lnSpc>
                <a:spcPct val="80000"/>
              </a:lnSpc>
              <a:spcBef>
                <a:spcPct val="20000"/>
              </a:spcBef>
              <a:buClr>
                <a:schemeClr val="tx2"/>
              </a:buClr>
              <a:buSzPct val="70000"/>
              <a:buFont typeface="Wingdings" pitchFamily="2" charset="2"/>
              <a:buNone/>
              <a:defRPr/>
            </a:pPr>
            <a:r>
              <a:rPr lang="en-US" sz="1800">
                <a:effectLst>
                  <a:outerShdw blurRad="38100" dist="38100" dir="2700000" algn="tl">
                    <a:srgbClr val="C0C0C0"/>
                  </a:outerShdw>
                </a:effectLst>
                <a:cs typeface="Arial" charset="0"/>
              </a:rPr>
              <a:t>    the most  effective </a:t>
            </a:r>
            <a:r>
              <a:rPr lang="en-US" sz="1800" b="1">
                <a:effectLst>
                  <a:outerShdw blurRad="38100" dist="38100" dir="2700000" algn="tl">
                    <a:srgbClr val="C0C0C0"/>
                  </a:outerShdw>
                </a:effectLst>
                <a:cs typeface="Arial" charset="0"/>
              </a:rPr>
              <a:t>intravascular osmotic</a:t>
            </a:r>
            <a:r>
              <a:rPr lang="en-US" sz="1800">
                <a:effectLst>
                  <a:outerShdw blurRad="38100" dist="38100" dir="2700000" algn="tl">
                    <a:srgbClr val="C0C0C0"/>
                  </a:outerShdw>
                </a:effectLst>
                <a:cs typeface="Arial" charset="0"/>
              </a:rPr>
              <a:t>                                       </a:t>
            </a:r>
            <a:r>
              <a:rPr lang="en-US" sz="1800" b="1">
                <a:effectLst>
                  <a:outerShdw blurRad="38100" dist="38100" dir="2700000" algn="tl">
                    <a:srgbClr val="C0C0C0"/>
                  </a:outerShdw>
                </a:effectLst>
                <a:cs typeface="Arial" charset="0"/>
              </a:rPr>
              <a:t>pressure.</a:t>
            </a:r>
          </a:p>
          <a:p>
            <a:pPr marL="342900" indent="-342900" algn="l" rtl="0">
              <a:lnSpc>
                <a:spcPct val="80000"/>
              </a:lnSpc>
              <a:spcBef>
                <a:spcPct val="20000"/>
              </a:spcBef>
              <a:buClr>
                <a:schemeClr val="tx2"/>
              </a:buClr>
              <a:buSzPct val="70000"/>
              <a:buFont typeface="Wingdings" pitchFamily="2" charset="2"/>
              <a:buChar char="¡"/>
              <a:defRPr/>
            </a:pPr>
            <a:r>
              <a:rPr lang="en-US" sz="1900" b="1">
                <a:solidFill>
                  <a:srgbClr val="FF0000"/>
                </a:solidFill>
                <a:effectLst>
                  <a:outerShdw blurRad="38100" dist="38100" dir="2700000" algn="tl">
                    <a:srgbClr val="C0C0C0"/>
                  </a:outerShdw>
                </a:effectLst>
                <a:cs typeface="Arial" charset="0"/>
              </a:rPr>
              <a:t>Na IONS</a:t>
            </a:r>
            <a:r>
              <a:rPr lang="en-US" sz="1900" b="1">
                <a:solidFill>
                  <a:schemeClr val="accent1"/>
                </a:solidFill>
                <a:effectLst>
                  <a:outerShdw blurRad="38100" dist="38100" dir="2700000" algn="tl">
                    <a:srgbClr val="C0C0C0"/>
                  </a:outerShdw>
                </a:effectLst>
                <a:cs typeface="Arial" charset="0"/>
              </a:rPr>
              <a:t>[ELECTRICITY</a:t>
            </a:r>
            <a:r>
              <a:rPr lang="en-US" sz="1900">
                <a:solidFill>
                  <a:schemeClr val="accent1"/>
                </a:solidFill>
                <a:effectLst>
                  <a:outerShdw blurRad="38100" dist="38100" dir="2700000" algn="tl">
                    <a:srgbClr val="C0C0C0"/>
                  </a:outerShdw>
                </a:effectLst>
                <a:cs typeface="Arial" charset="0"/>
              </a:rPr>
              <a:t>]</a:t>
            </a:r>
            <a:r>
              <a:rPr lang="en-US" sz="1900">
                <a:effectLst>
                  <a:outerShdw blurRad="38100" dist="38100" dir="2700000" algn="tl">
                    <a:srgbClr val="C0C0C0"/>
                  </a:outerShdw>
                </a:effectLst>
                <a:cs typeface="Arial" charset="0"/>
              </a:rPr>
              <a:t> ACCOUNT FOR MOST THE  </a:t>
            </a:r>
            <a:r>
              <a:rPr lang="en-US" sz="1900" b="1">
                <a:solidFill>
                  <a:srgbClr val="FF0000"/>
                </a:solidFill>
                <a:effectLst>
                  <a:outerShdw blurRad="38100" dist="38100" dir="2700000" algn="tl">
                    <a:srgbClr val="C0C0C0"/>
                  </a:outerShdw>
                </a:effectLst>
                <a:cs typeface="Arial" charset="0"/>
              </a:rPr>
              <a:t>OSMOLALITY</a:t>
            </a:r>
            <a:r>
              <a:rPr lang="en-US" sz="1900">
                <a:solidFill>
                  <a:srgbClr val="FF0000"/>
                </a:solidFill>
                <a:effectLst>
                  <a:outerShdw blurRad="38100" dist="38100" dir="2700000" algn="tl">
                    <a:srgbClr val="C0C0C0"/>
                  </a:outerShdw>
                </a:effectLst>
                <a:cs typeface="Arial" charset="0"/>
              </a:rPr>
              <a:t> </a:t>
            </a:r>
            <a:r>
              <a:rPr lang="en-US" sz="1900">
                <a:effectLst>
                  <a:outerShdw blurRad="38100" dist="38100" dir="2700000" algn="tl">
                    <a:srgbClr val="C0C0C0"/>
                  </a:outerShdw>
                </a:effectLst>
                <a:cs typeface="Arial" charset="0"/>
              </a:rPr>
              <a:t>IN     THE </a:t>
            </a:r>
            <a:r>
              <a:rPr lang="en-US" sz="1900" b="1">
                <a:solidFill>
                  <a:srgbClr val="FF0000"/>
                </a:solidFill>
                <a:effectLst>
                  <a:outerShdw blurRad="38100" dist="38100" dir="2700000" algn="tl">
                    <a:srgbClr val="C0C0C0"/>
                  </a:outerShdw>
                </a:effectLst>
                <a:cs typeface="Arial" charset="0"/>
              </a:rPr>
              <a:t>EXTRACELLULAR</a:t>
            </a:r>
            <a:r>
              <a:rPr lang="en-US" sz="1900">
                <a:effectLst>
                  <a:outerShdw blurRad="38100" dist="38100" dir="2700000" algn="tl">
                    <a:srgbClr val="C0C0C0"/>
                  </a:outerShdw>
                </a:effectLst>
                <a:cs typeface="Arial" charset="0"/>
              </a:rPr>
              <a:t>   FLUID</a:t>
            </a:r>
          </a:p>
          <a:p>
            <a:pPr marL="342900" indent="-342900" algn="l" rtl="0">
              <a:lnSpc>
                <a:spcPct val="80000"/>
              </a:lnSpc>
              <a:spcBef>
                <a:spcPct val="20000"/>
              </a:spcBef>
              <a:buClr>
                <a:schemeClr val="tx2"/>
              </a:buClr>
              <a:buSzPct val="70000"/>
              <a:buFont typeface="Wingdings" pitchFamily="2" charset="2"/>
              <a:buChar char="¡"/>
              <a:defRPr/>
            </a:pPr>
            <a:r>
              <a:rPr lang="en-US" sz="1900">
                <a:solidFill>
                  <a:srgbClr val="0000CC"/>
                </a:solidFill>
                <a:effectLst>
                  <a:outerShdw blurRad="38100" dist="38100" dir="2700000" algn="tl">
                    <a:srgbClr val="C0C0C0"/>
                  </a:outerShdw>
                </a:effectLst>
                <a:cs typeface="Arial" charset="0"/>
              </a:rPr>
              <a:t>WHEREVER SODIUM GOES WATER GOES  WITH  IT PROPORTIONALLY</a:t>
            </a:r>
            <a:endParaRPr lang="ar-JO" sz="1900">
              <a:solidFill>
                <a:srgbClr val="0000CC"/>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endParaRPr lang="en-US" sz="1800" b="1">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Char char="¡"/>
              <a:defRPr/>
            </a:pPr>
            <a:r>
              <a:rPr lang="en-US" sz="1800">
                <a:effectLst>
                  <a:outerShdw blurRad="38100" dist="38100" dir="2700000" algn="tl">
                    <a:srgbClr val="C0C0C0"/>
                  </a:outerShdw>
                </a:effectLst>
                <a:cs typeface="Arial" charset="0"/>
              </a:rPr>
              <a:t>NORMAL </a:t>
            </a:r>
            <a:r>
              <a:rPr lang="en-US" sz="1800" b="1">
                <a:solidFill>
                  <a:srgbClr val="CC3300"/>
                </a:solidFill>
                <a:effectLst>
                  <a:outerShdw blurRad="38100" dist="38100" dir="2700000" algn="tl">
                    <a:srgbClr val="C0C0C0"/>
                  </a:outerShdw>
                </a:effectLst>
                <a:cs typeface="Arial" charset="0"/>
              </a:rPr>
              <a:t>OSMOLALITY:290-310 mosm/kg</a:t>
            </a:r>
            <a:r>
              <a:rPr lang="en-US" sz="1800">
                <a:solidFill>
                  <a:srgbClr val="CC3300"/>
                </a:solidFill>
                <a:effectLst>
                  <a:outerShdw blurRad="38100" dist="38100" dir="2700000" algn="tl">
                    <a:srgbClr val="C0C0C0"/>
                  </a:outerShdw>
                </a:effectLst>
                <a:cs typeface="Arial" charset="0"/>
              </a:rPr>
              <a:t> </a:t>
            </a:r>
            <a:r>
              <a:rPr lang="en-US" sz="1800" b="1">
                <a:solidFill>
                  <a:srgbClr val="CC3300"/>
                </a:solidFill>
                <a:effectLst>
                  <a:outerShdw blurRad="38100" dist="38100" dir="2700000" algn="tl">
                    <a:srgbClr val="C0C0C0"/>
                  </a:outerShdw>
                </a:effectLst>
                <a:cs typeface="Arial" charset="0"/>
              </a:rPr>
              <a:t>H</a:t>
            </a:r>
            <a:r>
              <a:rPr lang="en-US" sz="1000" b="1">
                <a:solidFill>
                  <a:srgbClr val="CC3300"/>
                </a:solidFill>
                <a:effectLst>
                  <a:outerShdw blurRad="38100" dist="38100" dir="2700000" algn="tl">
                    <a:srgbClr val="C0C0C0"/>
                  </a:outerShdw>
                </a:effectLst>
                <a:cs typeface="Arial" charset="0"/>
              </a:rPr>
              <a:t>2</a:t>
            </a:r>
            <a:r>
              <a:rPr lang="en-US" sz="1800" b="1">
                <a:solidFill>
                  <a:srgbClr val="CC3300"/>
                </a:solidFill>
                <a:effectLst>
                  <a:outerShdw blurRad="38100" dist="38100" dir="2700000" algn="tl">
                    <a:srgbClr val="C0C0C0"/>
                  </a:outerShdw>
                </a:effectLst>
                <a:cs typeface="Arial" charset="0"/>
              </a:rPr>
              <a:t>O[148X2]</a:t>
            </a:r>
          </a:p>
          <a:p>
            <a:pPr marL="342900" indent="-342900" algn="l" rtl="0">
              <a:lnSpc>
                <a:spcPct val="80000"/>
              </a:lnSpc>
              <a:spcBef>
                <a:spcPct val="20000"/>
              </a:spcBef>
              <a:buClr>
                <a:schemeClr val="tx2"/>
              </a:buClr>
              <a:buSzPct val="70000"/>
              <a:buFont typeface="Wingdings" pitchFamily="2" charset="2"/>
              <a:buChar char="¡"/>
              <a:defRPr/>
            </a:pPr>
            <a:endParaRPr lang="en-US" sz="1800" b="1">
              <a:solidFill>
                <a:srgbClr val="CC3300"/>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Char char="¡"/>
              <a:defRPr/>
            </a:pPr>
            <a:endParaRPr lang="en-US" sz="1800">
              <a:solidFill>
                <a:schemeClr val="folHlink"/>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endParaRPr lang="en-US" sz="1900">
              <a:effectLst>
                <a:outerShdw blurRad="38100" dist="38100" dir="2700000" algn="tl">
                  <a:srgbClr val="C0C0C0"/>
                </a:outerShdw>
              </a:effectLst>
              <a:cs typeface="Arial" charset="0"/>
            </a:endParaRPr>
          </a:p>
        </p:txBody>
      </p:sp>
      <p:sp>
        <p:nvSpPr>
          <p:cNvPr id="11268" name="Text Box 6"/>
          <p:cNvSpPr txBox="1">
            <a:spLocks noChangeArrowheads="1"/>
          </p:cNvSpPr>
          <p:nvPr/>
        </p:nvSpPr>
        <p:spPr bwMode="auto">
          <a:xfrm>
            <a:off x="0" y="6019800"/>
            <a:ext cx="9144000" cy="641350"/>
          </a:xfrm>
          <a:prstGeom prst="rect">
            <a:avLst/>
          </a:prstGeom>
          <a:solidFill>
            <a:srgbClr val="000066"/>
          </a:solidFill>
          <a:ln w="9525">
            <a:noFill/>
            <a:miter lim="800000"/>
            <a:headEnd/>
            <a:tailEnd/>
          </a:ln>
        </p:spPr>
        <p:txBody>
          <a:bodyPr>
            <a:spAutoFit/>
          </a:bodyPr>
          <a:lstStyle/>
          <a:p>
            <a:pPr algn="l">
              <a:spcBef>
                <a:spcPct val="50000"/>
              </a:spcBef>
            </a:pPr>
            <a:r>
              <a:rPr lang="en-US" sz="1800">
                <a:solidFill>
                  <a:srgbClr val="FFFFFF"/>
                </a:solidFill>
              </a:rPr>
              <a:t>Osmolality: is concentration of substance in osmoles in one Kg of solvent Osmolarity :is concentration of substance in osmoles in one liter of solvent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JO"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JO"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