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70" r:id="rId2"/>
    <p:sldId id="271" r:id="rId3"/>
    <p:sldId id="273" r:id="rId4"/>
    <p:sldId id="282" r:id="rId5"/>
    <p:sldId id="283" r:id="rId6"/>
    <p:sldId id="276" r:id="rId7"/>
    <p:sldId id="284" r:id="rId8"/>
    <p:sldId id="257" r:id="rId9"/>
    <p:sldId id="258" r:id="rId10"/>
    <p:sldId id="259" r:id="rId11"/>
    <p:sldId id="260" r:id="rId12"/>
    <p:sldId id="264" r:id="rId13"/>
    <p:sldId id="265" r:id="rId14"/>
    <p:sldId id="279" r:id="rId15"/>
    <p:sldId id="280" r:id="rId16"/>
    <p:sldId id="266" r:id="rId17"/>
    <p:sldId id="268" r:id="rId18"/>
    <p:sldId id="269" r:id="rId19"/>
    <p:sldId id="281" r:id="rId20"/>
    <p:sldId id="278" r:id="rId21"/>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0D4F1CE-98E9-438F-8596-BD21FD82D67C}" type="datetimeFigureOut">
              <a:rPr lang="ar-JO" smtClean="0"/>
              <a:t>17/06/1443</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C6810CC-CA67-48AE-AD74-0D9D7ED6AAEB}" type="slidenum">
              <a:rPr lang="ar-JO" smtClean="0"/>
              <a:t>‹#›</a:t>
            </a:fld>
            <a:endParaRPr lang="ar-JO"/>
          </a:p>
        </p:txBody>
      </p:sp>
    </p:spTree>
    <p:extLst>
      <p:ext uri="{BB962C8B-B14F-4D97-AF65-F5344CB8AC3E}">
        <p14:creationId xmlns:p14="http://schemas.microsoft.com/office/powerpoint/2010/main" val="9367019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1/20/2022 9:21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3651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1/20/2022 9:21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2949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2DD6DA14-C2E7-4BBC-8304-342D5113C7A0}" type="datetimeFigureOut">
              <a:rPr lang="ar-JO" smtClean="0"/>
              <a:pPr/>
              <a:t>17/06/1443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67401E8-C340-4675-A996-53DF5B3117CD}"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2DD6DA14-C2E7-4BBC-8304-342D5113C7A0}" type="datetimeFigureOut">
              <a:rPr lang="ar-JO" smtClean="0"/>
              <a:pPr/>
              <a:t>17/06/1443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67401E8-C340-4675-A996-53DF5B3117CD}"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2DD6DA14-C2E7-4BBC-8304-342D5113C7A0}" type="datetimeFigureOut">
              <a:rPr lang="ar-JO" smtClean="0"/>
              <a:pPr/>
              <a:t>17/06/1443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67401E8-C340-4675-A996-53DF5B3117CD}"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2DD6DA14-C2E7-4BBC-8304-342D5113C7A0}" type="datetimeFigureOut">
              <a:rPr lang="ar-JO" smtClean="0"/>
              <a:pPr/>
              <a:t>17/06/1443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67401E8-C340-4675-A996-53DF5B3117CD}"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D6DA14-C2E7-4BBC-8304-342D5113C7A0}" type="datetimeFigureOut">
              <a:rPr lang="ar-JO" smtClean="0"/>
              <a:pPr/>
              <a:t>17/06/1443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67401E8-C340-4675-A996-53DF5B3117CD}"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2DD6DA14-C2E7-4BBC-8304-342D5113C7A0}" type="datetimeFigureOut">
              <a:rPr lang="ar-JO" smtClean="0"/>
              <a:pPr/>
              <a:t>17/06/1443</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167401E8-C340-4675-A996-53DF5B3117CD}"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2DD6DA14-C2E7-4BBC-8304-342D5113C7A0}" type="datetimeFigureOut">
              <a:rPr lang="ar-JO" smtClean="0"/>
              <a:pPr/>
              <a:t>17/06/1443</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167401E8-C340-4675-A996-53DF5B3117CD}"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2DD6DA14-C2E7-4BBC-8304-342D5113C7A0}" type="datetimeFigureOut">
              <a:rPr lang="ar-JO" smtClean="0"/>
              <a:pPr/>
              <a:t>17/06/1443</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167401E8-C340-4675-A996-53DF5B3117CD}"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6DA14-C2E7-4BBC-8304-342D5113C7A0}" type="datetimeFigureOut">
              <a:rPr lang="ar-JO" smtClean="0"/>
              <a:pPr/>
              <a:t>17/06/1443</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167401E8-C340-4675-A996-53DF5B3117CD}"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D6DA14-C2E7-4BBC-8304-342D5113C7A0}" type="datetimeFigureOut">
              <a:rPr lang="ar-JO" smtClean="0"/>
              <a:pPr/>
              <a:t>17/06/1443</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167401E8-C340-4675-A996-53DF5B3117CD}"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D6DA14-C2E7-4BBC-8304-342D5113C7A0}" type="datetimeFigureOut">
              <a:rPr lang="ar-JO" smtClean="0"/>
              <a:pPr/>
              <a:t>17/06/1443</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167401E8-C340-4675-A996-53DF5B3117CD}"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DD6DA14-C2E7-4BBC-8304-342D5113C7A0}" type="datetimeFigureOut">
              <a:rPr lang="ar-JO" smtClean="0"/>
              <a:pPr/>
              <a:t>17/06/1443</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7401E8-C340-4675-A996-53DF5B3117CD}"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644" y="-417855"/>
            <a:ext cx="8543985" cy="4278903"/>
          </a:xfrm>
        </p:spPr>
        <p:txBody>
          <a:bodyPr>
            <a:normAutofit/>
          </a:bodyPr>
          <a:lstStyle/>
          <a:p>
            <a:r>
              <a:rPr lang="en-US" b="1" dirty="0" smtClean="0">
                <a:solidFill>
                  <a:srgbClr val="0070C0"/>
                </a:solidFill>
              </a:rPr>
              <a:t>ACUTE </a:t>
            </a:r>
            <a:r>
              <a:rPr lang="en-US" b="1" dirty="0">
                <a:solidFill>
                  <a:srgbClr val="0070C0"/>
                </a:solidFill>
              </a:rPr>
              <a:t>respiratory distress syndrome </a:t>
            </a:r>
          </a:p>
        </p:txBody>
      </p:sp>
      <p:sp>
        <p:nvSpPr>
          <p:cNvPr id="3" name="Subtitle 2"/>
          <p:cNvSpPr>
            <a:spLocks noGrp="1"/>
          </p:cNvSpPr>
          <p:nvPr>
            <p:ph type="subTitle" idx="1"/>
          </p:nvPr>
        </p:nvSpPr>
        <p:spPr>
          <a:xfrm>
            <a:off x="527714" y="4644572"/>
            <a:ext cx="3534770" cy="1640115"/>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endParaRPr lang="en-US" sz="3600" b="1" dirty="0">
              <a:solidFill>
                <a:schemeClr val="accent5"/>
              </a:solidFill>
            </a:endParaRPr>
          </a:p>
          <a:p>
            <a:pPr rtl="0">
              <a:buFontTx/>
              <a:buChar char="-"/>
            </a:pPr>
            <a:r>
              <a:rPr lang="en-US" sz="3600" b="1" dirty="0">
                <a:solidFill>
                  <a:schemeClr val="accent5"/>
                </a:solidFill>
              </a:rPr>
              <a:t>Ahmad </a:t>
            </a:r>
            <a:r>
              <a:rPr lang="en-US" sz="3600" b="1" dirty="0" err="1">
                <a:solidFill>
                  <a:schemeClr val="accent5"/>
                </a:solidFill>
              </a:rPr>
              <a:t>awedat</a:t>
            </a:r>
            <a:endParaRPr lang="en-US" sz="3600" b="1" dirty="0">
              <a:solidFill>
                <a:schemeClr val="accent5"/>
              </a:solidFill>
            </a:endParaRPr>
          </a:p>
          <a:p>
            <a:pPr rtl="0">
              <a:buFontTx/>
              <a:buChar char="-"/>
            </a:pPr>
            <a:r>
              <a:rPr lang="en-US" sz="3600" b="1" dirty="0">
                <a:solidFill>
                  <a:schemeClr val="accent5"/>
                </a:solidFill>
              </a:rPr>
              <a:t>Maria </a:t>
            </a:r>
            <a:r>
              <a:rPr lang="en-US" sz="3600" b="1" dirty="0" err="1">
                <a:solidFill>
                  <a:schemeClr val="accent5"/>
                </a:solidFill>
              </a:rPr>
              <a:t>qatawneh</a:t>
            </a:r>
            <a:endParaRPr lang="en-US" sz="3600" b="1" dirty="0">
              <a:solidFill>
                <a:schemeClr val="accent5"/>
              </a:solidFill>
            </a:endParaRPr>
          </a:p>
        </p:txBody>
      </p:sp>
    </p:spTree>
    <p:extLst>
      <p:ext uri="{BB962C8B-B14F-4D97-AF65-F5344CB8AC3E}">
        <p14:creationId xmlns:p14="http://schemas.microsoft.com/office/powerpoint/2010/main" val="3699579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229600" cy="4525963"/>
          </a:xfrm>
        </p:spPr>
        <p:txBody>
          <a:bodyPr/>
          <a:lstStyle/>
          <a:p>
            <a:pPr algn="l" rtl="0"/>
            <a:r>
              <a:rPr lang="en-US" b="1" dirty="0"/>
              <a:t>CT scan </a:t>
            </a:r>
          </a:p>
          <a:p>
            <a:pPr algn="l" rtl="0">
              <a:buFontTx/>
              <a:buChar char="-"/>
            </a:pPr>
            <a:r>
              <a:rPr lang="en-US" dirty="0"/>
              <a:t>Wide spread patchy</a:t>
            </a:r>
          </a:p>
          <a:p>
            <a:pPr algn="l" rtl="0">
              <a:buFontTx/>
              <a:buChar char="-"/>
            </a:pPr>
            <a:r>
              <a:rPr lang="en-US" dirty="0"/>
              <a:t>Air </a:t>
            </a:r>
            <a:r>
              <a:rPr lang="en-US" dirty="0" err="1"/>
              <a:t>bronchogram</a:t>
            </a:r>
            <a:endParaRPr lang="ar-JO" dirty="0"/>
          </a:p>
        </p:txBody>
      </p:sp>
      <p:pic>
        <p:nvPicPr>
          <p:cNvPr id="2050" name="Picture 2" descr="C:\Users\MO3TAZ\Pictures\Untitled.png"/>
          <p:cNvPicPr>
            <a:picLocks noChangeAspect="1" noChangeArrowheads="1"/>
          </p:cNvPicPr>
          <p:nvPr/>
        </p:nvPicPr>
        <p:blipFill>
          <a:blip r:embed="rId2" cstate="print"/>
          <a:srcRect/>
          <a:stretch>
            <a:fillRect/>
          </a:stretch>
        </p:blipFill>
        <p:spPr bwMode="auto">
          <a:xfrm>
            <a:off x="2276475" y="2636912"/>
            <a:ext cx="4591050" cy="410445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diagnosis</a:t>
            </a:r>
            <a:endParaRPr lang="ar-JO" dirty="0"/>
          </a:p>
        </p:txBody>
      </p:sp>
      <p:sp>
        <p:nvSpPr>
          <p:cNvPr id="3" name="Content Placeholder 2"/>
          <p:cNvSpPr>
            <a:spLocks noGrp="1"/>
          </p:cNvSpPr>
          <p:nvPr>
            <p:ph idx="1"/>
          </p:nvPr>
        </p:nvSpPr>
        <p:spPr/>
        <p:txBody>
          <a:bodyPr>
            <a:normAutofit/>
          </a:bodyPr>
          <a:lstStyle/>
          <a:p>
            <a:pPr marL="514350" indent="-514350" algn="l" rtl="0">
              <a:buFont typeface="+mj-lt"/>
              <a:buAutoNum type="arabicPeriod"/>
            </a:pPr>
            <a:r>
              <a:rPr lang="en-US" dirty="0"/>
              <a:t>Respiratory symptoms ( &lt; 1 week )</a:t>
            </a:r>
          </a:p>
          <a:p>
            <a:pPr marL="514350" indent="-514350" algn="l" rtl="0">
              <a:buFont typeface="+mj-lt"/>
              <a:buAutoNum type="arabicPeriod"/>
            </a:pPr>
            <a:r>
              <a:rPr lang="en-US" dirty="0"/>
              <a:t>X-ray / CT :bilateral  </a:t>
            </a:r>
            <a:r>
              <a:rPr lang="en-US" dirty="0" err="1"/>
              <a:t>opacification</a:t>
            </a:r>
            <a:r>
              <a:rPr lang="en-US" dirty="0"/>
              <a:t> .</a:t>
            </a:r>
          </a:p>
          <a:p>
            <a:pPr marL="514350" indent="-514350" algn="l" rtl="0">
              <a:buFont typeface="+mj-lt"/>
              <a:buAutoNum type="arabicPeriod"/>
            </a:pPr>
            <a:r>
              <a:rPr lang="en-US" dirty="0"/>
              <a:t>Rule out of other causes :</a:t>
            </a:r>
            <a:br>
              <a:rPr lang="en-US" dirty="0"/>
            </a:br>
            <a:r>
              <a:rPr lang="en-US" dirty="0"/>
              <a:t>- </a:t>
            </a:r>
            <a:r>
              <a:rPr lang="en-US" dirty="0">
                <a:solidFill>
                  <a:srgbClr val="FF0000"/>
                </a:solidFill>
              </a:rPr>
              <a:t>cardiogenic pulmonary edema </a:t>
            </a:r>
            <a:r>
              <a:rPr lang="en-US" dirty="0"/>
              <a:t>( most important to R/O</a:t>
            </a:r>
            <a:r>
              <a:rPr lang="en-US" dirty="0" smtClean="0"/>
              <a:t>) PCWP 18</a:t>
            </a:r>
          </a:p>
          <a:p>
            <a:pPr marL="514350" indent="-514350" algn="l" rtl="0">
              <a:buFont typeface="+mj-lt"/>
              <a:buAutoNum type="arabicPeriod"/>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lgn="l" rtl="0">
              <a:buNone/>
            </a:pPr>
            <a:r>
              <a:rPr lang="en-US" dirty="0"/>
              <a:t>This is based on treatment of the underlying condition (</a:t>
            </a:r>
            <a:r>
              <a:rPr lang="en-US" dirty="0" err="1"/>
              <a:t>e.g..eradication</a:t>
            </a:r>
            <a:r>
              <a:rPr lang="en-US" dirty="0"/>
              <a:t> of sepsis), supportive measures ,mechanical ventilation and avoidance of complications such as VAP and ventilator induced lung injury.  </a:t>
            </a:r>
            <a:endParaRPr lang="ar-JO" dirty="0"/>
          </a:p>
        </p:txBody>
      </p:sp>
      <p:sp>
        <p:nvSpPr>
          <p:cNvPr id="5" name="عنوان 4">
            <a:extLst>
              <a:ext uri="{FF2B5EF4-FFF2-40B4-BE49-F238E27FC236}">
                <a16:creationId xmlns="" xmlns:a16="http://schemas.microsoft.com/office/drawing/2014/main" id="{1A1930B9-0E98-4E8C-84FB-A8F4CAE02955}"/>
              </a:ext>
            </a:extLst>
          </p:cNvPr>
          <p:cNvSpPr>
            <a:spLocks noGrp="1"/>
          </p:cNvSpPr>
          <p:nvPr>
            <p:ph type="title"/>
          </p:nvPr>
        </p:nvSpPr>
        <p:spPr/>
        <p:txBody>
          <a:bodyPr/>
          <a:lstStyle/>
          <a:p>
            <a:r>
              <a:rPr lang="en-US" b="1" dirty="0">
                <a:solidFill>
                  <a:srgbClr val="FF0000"/>
                </a:solidFill>
              </a:rPr>
              <a:t>Management of ARDS</a:t>
            </a:r>
            <a:endParaRPr lang="ar-JO" b="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Oxygenation and mechanical ventilation:</a:t>
            </a:r>
            <a:endParaRPr lang="ar-JO" dirty="0"/>
          </a:p>
        </p:txBody>
      </p:sp>
      <p:sp>
        <p:nvSpPr>
          <p:cNvPr id="3" name="Content Placeholder 2"/>
          <p:cNvSpPr>
            <a:spLocks noGrp="1"/>
          </p:cNvSpPr>
          <p:nvPr>
            <p:ph idx="1"/>
          </p:nvPr>
        </p:nvSpPr>
        <p:spPr/>
        <p:txBody>
          <a:bodyPr>
            <a:normAutofit fontScale="92500" lnSpcReduction="20000"/>
          </a:bodyPr>
          <a:lstStyle/>
          <a:p>
            <a:pPr marL="0" indent="0" algn="l" rtl="0">
              <a:buNone/>
            </a:pPr>
            <a:endParaRPr lang="en-US" b="1" dirty="0"/>
          </a:p>
          <a:p>
            <a:pPr algn="l" rtl="0">
              <a:buNone/>
            </a:pPr>
            <a:r>
              <a:rPr lang="en-US" dirty="0"/>
              <a:t> - try to keep O2 sat. &gt;90%</a:t>
            </a:r>
          </a:p>
          <a:p>
            <a:pPr algn="l" rtl="0">
              <a:buNone/>
            </a:pPr>
            <a:r>
              <a:rPr lang="en-US" dirty="0"/>
              <a:t> - almost all required intubation + mechanical ventilation</a:t>
            </a:r>
          </a:p>
          <a:p>
            <a:pPr algn="l" rtl="0">
              <a:buNone/>
            </a:pPr>
            <a:r>
              <a:rPr lang="en-US" dirty="0"/>
              <a:t>- Occasionally patients can be managed with non-  invasive ventilation, but the failure rate is high and  the majority will require endotracheal intubation.</a:t>
            </a:r>
          </a:p>
          <a:p>
            <a:pPr algn="l" rtl="0">
              <a:buNone/>
            </a:pPr>
            <a:endParaRPr lang="en-US" dirty="0"/>
          </a:p>
          <a:p>
            <a:pPr algn="l" rtl="0">
              <a:buNone/>
            </a:pPr>
            <a:r>
              <a:rPr lang="en-US" dirty="0"/>
              <a:t> </a:t>
            </a:r>
            <a:endParaRPr lang="ar-JO" dirty="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8BD904CC-2174-4024-B213-8D5DBF32C566}"/>
              </a:ext>
            </a:extLst>
          </p:cNvPr>
          <p:cNvSpPr>
            <a:spLocks noGrp="1"/>
          </p:cNvSpPr>
          <p:nvPr>
            <p:ph type="title"/>
          </p:nvPr>
        </p:nvSpPr>
        <p:spPr/>
        <p:txBody>
          <a:bodyPr/>
          <a:lstStyle/>
          <a:p>
            <a:r>
              <a:rPr lang="en-US" dirty="0"/>
              <a:t>Mechanical ventilation</a:t>
            </a:r>
            <a:endParaRPr lang="ar-JO" dirty="0"/>
          </a:p>
        </p:txBody>
      </p:sp>
      <p:sp>
        <p:nvSpPr>
          <p:cNvPr id="3" name="عنصر نائب للمحتوى 2">
            <a:extLst>
              <a:ext uri="{FF2B5EF4-FFF2-40B4-BE49-F238E27FC236}">
                <a16:creationId xmlns="" xmlns:a16="http://schemas.microsoft.com/office/drawing/2014/main" id="{97339BED-89A7-499D-B763-F00F87C62D7C}"/>
              </a:ext>
            </a:extLst>
          </p:cNvPr>
          <p:cNvSpPr>
            <a:spLocks noGrp="1"/>
          </p:cNvSpPr>
          <p:nvPr>
            <p:ph idx="1"/>
          </p:nvPr>
        </p:nvSpPr>
        <p:spPr/>
        <p:txBody>
          <a:bodyPr>
            <a:normAutofit fontScale="92500" lnSpcReduction="20000"/>
          </a:bodyPr>
          <a:lstStyle/>
          <a:p>
            <a:pPr marL="0" indent="0" algn="l">
              <a:buNone/>
            </a:pPr>
            <a:r>
              <a:rPr lang="en-US" dirty="0"/>
              <a:t>-</a:t>
            </a:r>
            <a:r>
              <a:rPr lang="en-US" sz="2800" dirty="0"/>
              <a:t>PEEP (stand for positive end-expiratory pressure) </a:t>
            </a:r>
          </a:p>
          <a:p>
            <a:pPr marL="0" indent="0" algn="l">
              <a:buNone/>
            </a:pPr>
            <a:r>
              <a:rPr lang="en-US" sz="2800" dirty="0"/>
              <a:t>      </a:t>
            </a:r>
            <a:r>
              <a:rPr lang="en-US" sz="2000" dirty="0"/>
              <a:t>is a positive pressure left in the chest at the end of exhalation ,the   purpose of utilizing PEEP in mechanically intubated patient is to help prevent the alveoli from completely collapsing at end expiration.</a:t>
            </a:r>
            <a:endParaRPr lang="ar-SA" sz="2000" dirty="0"/>
          </a:p>
          <a:p>
            <a:pPr marL="0" indent="0" algn="l">
              <a:buNone/>
            </a:pPr>
            <a:endParaRPr lang="ar-JO" sz="2000" dirty="0"/>
          </a:p>
          <a:p>
            <a:pPr algn="l">
              <a:buFontTx/>
              <a:buChar char="-"/>
            </a:pPr>
            <a:r>
              <a:rPr lang="en-US" sz="2800" dirty="0"/>
              <a:t>Avoid ventilator induced lung injury (</a:t>
            </a:r>
            <a:r>
              <a:rPr lang="en-US" sz="2000" dirty="0"/>
              <a:t>which arise from overdistended alveoli and cyclic opening and closing of atelectatic alveoli</a:t>
            </a:r>
            <a:r>
              <a:rPr lang="en-US" sz="2800" dirty="0"/>
              <a:t>)</a:t>
            </a:r>
          </a:p>
          <a:p>
            <a:pPr marL="0" indent="0" algn="l">
              <a:buNone/>
            </a:pPr>
            <a:r>
              <a:rPr lang="en-US" sz="2000" dirty="0"/>
              <a:t>         Use adequate but not excessive PEEP</a:t>
            </a:r>
          </a:p>
          <a:p>
            <a:pPr marL="0" indent="0" algn="l">
              <a:buNone/>
            </a:pPr>
            <a:r>
              <a:rPr lang="en-US" sz="2000" dirty="0"/>
              <a:t>         Use low tidal volumes (V</a:t>
            </a:r>
            <a:r>
              <a:rPr lang="en-US" sz="1200" dirty="0"/>
              <a:t>T</a:t>
            </a:r>
            <a:r>
              <a:rPr lang="en-US" sz="2000" dirty="0"/>
              <a:t>)=6ml/kg</a:t>
            </a:r>
          </a:p>
          <a:p>
            <a:pPr marL="0" indent="0" algn="l">
              <a:buNone/>
            </a:pPr>
            <a:r>
              <a:rPr lang="en-US" sz="2000" dirty="0"/>
              <a:t>         monitor end respiratory plateau </a:t>
            </a:r>
            <a:r>
              <a:rPr lang="en-US" sz="2000" dirty="0" err="1"/>
              <a:t>pressure,maintain</a:t>
            </a:r>
            <a:r>
              <a:rPr lang="en-US" sz="2000" dirty="0"/>
              <a:t> less than 30cm h2o</a:t>
            </a:r>
          </a:p>
          <a:p>
            <a:pPr marL="0" indent="0" algn="l">
              <a:buNone/>
            </a:pPr>
            <a:r>
              <a:rPr lang="en-US" sz="2000" dirty="0"/>
              <a:t>          </a:t>
            </a:r>
            <a:endParaRPr lang="ar-SA" sz="2000" dirty="0"/>
          </a:p>
          <a:p>
            <a:pPr marL="0" indent="0" algn="l">
              <a:buNone/>
            </a:pPr>
            <a:r>
              <a:rPr lang="ar-SA" sz="2000" dirty="0"/>
              <a:t>  </a:t>
            </a:r>
            <a:endParaRPr lang="en-US" sz="2000" dirty="0"/>
          </a:p>
          <a:p>
            <a:pPr marL="0" indent="0" algn="l">
              <a:buNone/>
            </a:pPr>
            <a:r>
              <a:rPr lang="ar-JO" sz="2800" dirty="0"/>
              <a:t> </a:t>
            </a:r>
            <a:endParaRPr lang="ar-JO" dirty="0"/>
          </a:p>
        </p:txBody>
      </p:sp>
    </p:spTree>
    <p:extLst>
      <p:ext uri="{BB962C8B-B14F-4D97-AF65-F5344CB8AC3E}">
        <p14:creationId xmlns:p14="http://schemas.microsoft.com/office/powerpoint/2010/main" val="3166414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80C6F52E-D64E-49A1-A1B5-52B9771CADE5}"/>
              </a:ext>
            </a:extLst>
          </p:cNvPr>
          <p:cNvSpPr>
            <a:spLocks noGrp="1"/>
          </p:cNvSpPr>
          <p:nvPr>
            <p:ph type="title"/>
          </p:nvPr>
        </p:nvSpPr>
        <p:spPr/>
        <p:txBody>
          <a:bodyPr/>
          <a:lstStyle/>
          <a:p>
            <a:r>
              <a:rPr lang="en-US" dirty="0"/>
              <a:t>Prone positioning :</a:t>
            </a:r>
            <a:endParaRPr lang="ar-JO" dirty="0"/>
          </a:p>
        </p:txBody>
      </p:sp>
      <p:sp>
        <p:nvSpPr>
          <p:cNvPr id="3" name="عنصر نائب للمحتوى 2">
            <a:extLst>
              <a:ext uri="{FF2B5EF4-FFF2-40B4-BE49-F238E27FC236}">
                <a16:creationId xmlns="" xmlns:a16="http://schemas.microsoft.com/office/drawing/2014/main" id="{526F8699-F024-44C0-A46D-617E624E2155}"/>
              </a:ext>
            </a:extLst>
          </p:cNvPr>
          <p:cNvSpPr>
            <a:spLocks noGrp="1"/>
          </p:cNvSpPr>
          <p:nvPr>
            <p:ph idx="1"/>
          </p:nvPr>
        </p:nvSpPr>
        <p:spPr>
          <a:xfrm>
            <a:off x="457200" y="1600200"/>
            <a:ext cx="3394720" cy="4853135"/>
          </a:xfrm>
        </p:spPr>
        <p:txBody>
          <a:bodyPr>
            <a:normAutofit/>
          </a:bodyPr>
          <a:lstStyle/>
          <a:p>
            <a:pPr marL="0" indent="0" algn="l">
              <a:buNone/>
            </a:pPr>
            <a:r>
              <a:rPr lang="en-US" sz="2000" dirty="0"/>
              <a:t>-Prone positioning stabilize anterior chest wall , causing improved physiology and recruitment of previously unused alveolar units.</a:t>
            </a:r>
          </a:p>
          <a:p>
            <a:pPr marL="0" indent="0" algn="l">
              <a:buNone/>
            </a:pPr>
            <a:r>
              <a:rPr lang="en-US" sz="2000" dirty="0"/>
              <a:t>-Was found to get the heart off of the left lower lobe and help with expansion.</a:t>
            </a:r>
          </a:p>
          <a:p>
            <a:pPr marL="0" indent="0" algn="l">
              <a:buNone/>
            </a:pPr>
            <a:r>
              <a:rPr lang="en-US" sz="2000" dirty="0"/>
              <a:t>-Complications of prone positioning, includes :</a:t>
            </a:r>
          </a:p>
          <a:p>
            <a:pPr marL="0" indent="0" algn="l">
              <a:buNone/>
            </a:pPr>
            <a:r>
              <a:rPr lang="en-US" sz="2000" dirty="0"/>
              <a:t>	facial oedema, pressure sores, and dislodgement of  catheters and endotracheal tubes,</a:t>
            </a:r>
          </a:p>
          <a:p>
            <a:pPr marL="0" indent="0" algn="l">
              <a:buNone/>
            </a:pPr>
            <a:endParaRPr lang="en-US" sz="2000" dirty="0"/>
          </a:p>
        </p:txBody>
      </p:sp>
      <p:pic>
        <p:nvPicPr>
          <p:cNvPr id="4" name="صورة 3">
            <a:extLst>
              <a:ext uri="{FF2B5EF4-FFF2-40B4-BE49-F238E27FC236}">
                <a16:creationId xmlns="" xmlns:a16="http://schemas.microsoft.com/office/drawing/2014/main" id="{98BAB5AA-02B7-4863-8267-7CC714210E14}"/>
              </a:ext>
            </a:extLst>
          </p:cNvPr>
          <p:cNvPicPr>
            <a:picLocks noChangeAspect="1"/>
          </p:cNvPicPr>
          <p:nvPr/>
        </p:nvPicPr>
        <p:blipFill>
          <a:blip r:embed="rId2"/>
          <a:stretch>
            <a:fillRect/>
          </a:stretch>
        </p:blipFill>
        <p:spPr>
          <a:xfrm>
            <a:off x="4211960" y="1417638"/>
            <a:ext cx="4724809" cy="5182049"/>
          </a:xfrm>
          <a:prstGeom prst="rect">
            <a:avLst/>
          </a:prstGeom>
        </p:spPr>
      </p:pic>
    </p:spTree>
    <p:extLst>
      <p:ext uri="{BB962C8B-B14F-4D97-AF65-F5344CB8AC3E}">
        <p14:creationId xmlns:p14="http://schemas.microsoft.com/office/powerpoint/2010/main" val="1800654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idx="1"/>
          </p:nvPr>
        </p:nvSpPr>
        <p:spPr/>
        <p:txBody>
          <a:bodyPr>
            <a:normAutofit/>
          </a:bodyPr>
          <a:lstStyle/>
          <a:p>
            <a:pPr algn="l" rtl="0"/>
            <a:r>
              <a:rPr lang="en-US" dirty="0"/>
              <a:t>Circulatory support: </a:t>
            </a:r>
          </a:p>
          <a:p>
            <a:pPr marL="0" indent="0" algn="l" rtl="0">
              <a:buNone/>
            </a:pPr>
            <a:endParaRPr lang="en-US" dirty="0"/>
          </a:p>
          <a:p>
            <a:pPr marL="0" indent="0" algn="l" rtl="0">
              <a:buNone/>
            </a:pPr>
            <a:r>
              <a:rPr lang="en-US" sz="2400" dirty="0"/>
              <a:t>- Volume overloaded should be avoided .</a:t>
            </a:r>
          </a:p>
          <a:p>
            <a:pPr marL="0" indent="0" algn="l" rtl="0">
              <a:buNone/>
            </a:pPr>
            <a:r>
              <a:rPr lang="en-US" sz="2400" dirty="0"/>
              <a:t>Keep patient slightly hypovolemic , (providing the patient is  not in shock).</a:t>
            </a:r>
            <a:endParaRPr lang="ar-SA" sz="2400" dirty="0"/>
          </a:p>
          <a:p>
            <a:pPr marL="0" indent="0" algn="l" rtl="0">
              <a:buNone/>
            </a:pPr>
            <a:r>
              <a:rPr lang="en-US" sz="2400" dirty="0"/>
              <a:t>A central line is recommended to measure the central  venous pressure (CVP), with regular assessments of fluid status.</a:t>
            </a:r>
          </a:p>
          <a:p>
            <a:pPr marL="0" indent="0" algn="l" rtl="0">
              <a:buNone/>
            </a:pPr>
            <a:r>
              <a:rPr lang="en-US" sz="2400" dirty="0"/>
              <a:t> -Fluid restriction + diuretics </a:t>
            </a: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92500"/>
          </a:bodyPr>
          <a:lstStyle/>
          <a:p>
            <a:pPr marL="0" indent="0" algn="l" rtl="0">
              <a:buNone/>
            </a:pPr>
            <a:r>
              <a:rPr lang="en-US" dirty="0"/>
              <a:t>Nutritional support :</a:t>
            </a:r>
          </a:p>
          <a:p>
            <a:pPr algn="l" rtl="0">
              <a:buNone/>
            </a:pPr>
            <a:r>
              <a:rPr lang="en-US" dirty="0"/>
              <a:t> - </a:t>
            </a:r>
            <a:r>
              <a:rPr lang="en-US" dirty="0">
                <a:solidFill>
                  <a:srgbClr val="0070C0"/>
                </a:solidFill>
              </a:rPr>
              <a:t>tube feeding </a:t>
            </a:r>
            <a:r>
              <a:rPr lang="en-US" dirty="0"/>
              <a:t>are preferred over than </a:t>
            </a:r>
            <a:r>
              <a:rPr lang="en-US" dirty="0" err="1"/>
              <a:t>parenteral</a:t>
            </a:r>
            <a:r>
              <a:rPr lang="en-US" dirty="0"/>
              <a:t> nutrition , to maintain intestinal epithelium and it</a:t>
            </a:r>
            <a:r>
              <a:rPr lang="ar-JO" dirty="0"/>
              <a:t>’</a:t>
            </a:r>
            <a:r>
              <a:rPr lang="en-US" dirty="0"/>
              <a:t>s natural defense against bacteria .</a:t>
            </a:r>
          </a:p>
          <a:p>
            <a:pPr algn="l" rtl="0">
              <a:buNone/>
            </a:pPr>
            <a:endParaRPr lang="en-US" dirty="0"/>
          </a:p>
          <a:p>
            <a:pPr algn="l" rtl="0">
              <a:buNone/>
            </a:pPr>
            <a:r>
              <a:rPr lang="en-US" dirty="0"/>
              <a:t>Pain relief .</a:t>
            </a:r>
          </a:p>
          <a:p>
            <a:pPr algn="l" rtl="0">
              <a:buNone/>
            </a:pPr>
            <a:endParaRPr lang="en-US" dirty="0"/>
          </a:p>
          <a:p>
            <a:pPr algn="l" rtl="0">
              <a:buNone/>
            </a:pPr>
            <a:r>
              <a:rPr lang="en-US" dirty="0"/>
              <a:t> </a:t>
            </a:r>
            <a:endParaRPr lang="ar-J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85000" lnSpcReduction="20000"/>
          </a:bodyPr>
          <a:lstStyle/>
          <a:p>
            <a:pPr algn="l" rtl="0"/>
            <a:r>
              <a:rPr lang="en-US" b="1" dirty="0"/>
              <a:t>Treat underlying cause </a:t>
            </a:r>
          </a:p>
          <a:p>
            <a:pPr marL="0" indent="0" algn="l" rtl="0">
              <a:buNone/>
            </a:pPr>
            <a:r>
              <a:rPr lang="en-US" dirty="0"/>
              <a:t>In patients who have an infectious cause for ARDS  (e.g., pneumonia or sepsis), the prompt initiation of  antimicrobials is important.</a:t>
            </a:r>
          </a:p>
          <a:p>
            <a:pPr marL="0" indent="0" algn="l" rtl="0">
              <a:buNone/>
            </a:pPr>
            <a:endParaRPr lang="en-US" dirty="0"/>
          </a:p>
          <a:p>
            <a:pPr marL="0" indent="0" algn="l" rtl="0">
              <a:buNone/>
            </a:pPr>
            <a:r>
              <a:rPr lang="en-US" dirty="0"/>
              <a:t>Empirical antibiotics targeted at the suspected  underlying infection should be used as soon as  possible after obtaining appropriate cultures including  blood, sputum, and urine cultures.</a:t>
            </a:r>
          </a:p>
          <a:p>
            <a:pPr marL="0" indent="0" algn="l" rtl="0">
              <a:buNone/>
            </a:pPr>
            <a:endParaRPr lang="en-US" dirty="0"/>
          </a:p>
          <a:p>
            <a:pPr marL="0" indent="0" algn="l" rtl="0">
              <a:buNone/>
            </a:pPr>
            <a:r>
              <a:rPr lang="en-US" dirty="0"/>
              <a:t>Once culture results are available, the antimicrobial  regimen can be tailored for the identified organism.</a:t>
            </a:r>
          </a:p>
          <a:p>
            <a:pPr marL="0" indent="0" algn="l" rtl="0">
              <a:buNone/>
            </a:pPr>
            <a:endParaRPr lang="ar-JO"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F17B0DE9-C3FA-4BE7-87E9-885F588A1105}"/>
              </a:ext>
            </a:extLst>
          </p:cNvPr>
          <p:cNvSpPr>
            <a:spLocks noGrp="1"/>
          </p:cNvSpPr>
          <p:nvPr>
            <p:ph type="title"/>
          </p:nvPr>
        </p:nvSpPr>
        <p:spPr/>
        <p:txBody>
          <a:bodyPr/>
          <a:lstStyle/>
          <a:p>
            <a:r>
              <a:rPr lang="en-US" dirty="0"/>
              <a:t>prognosis</a:t>
            </a:r>
            <a:endParaRPr lang="ar-JO" dirty="0"/>
          </a:p>
        </p:txBody>
      </p:sp>
      <p:sp>
        <p:nvSpPr>
          <p:cNvPr id="3" name="عنصر نائب للمحتوى 2">
            <a:extLst>
              <a:ext uri="{FF2B5EF4-FFF2-40B4-BE49-F238E27FC236}">
                <a16:creationId xmlns="" xmlns:a16="http://schemas.microsoft.com/office/drawing/2014/main" id="{B564C48F-97FF-4426-B0F3-9A0FAB6810EC}"/>
              </a:ext>
            </a:extLst>
          </p:cNvPr>
          <p:cNvSpPr>
            <a:spLocks noGrp="1"/>
          </p:cNvSpPr>
          <p:nvPr>
            <p:ph idx="1"/>
          </p:nvPr>
        </p:nvSpPr>
        <p:spPr/>
        <p:txBody>
          <a:bodyPr>
            <a:normAutofit/>
          </a:bodyPr>
          <a:lstStyle/>
          <a:p>
            <a:pPr marL="0" indent="0" algn="l">
              <a:buNone/>
            </a:pPr>
            <a:r>
              <a:rPr lang="en-US" dirty="0"/>
              <a:t>If ARDS is accompanied by sepsis, the mortality  rate may reach 90%. The major causes of death in  ARDS are the primary illness and secondary  complications such as organ failure sepsis.</a:t>
            </a:r>
          </a:p>
          <a:p>
            <a:pPr marL="0" indent="0" algn="l">
              <a:buNone/>
            </a:pPr>
            <a:r>
              <a:rPr lang="en-US" dirty="0"/>
              <a:t>Most survivors of ARDS are left with some pulmonary  symptoms (cough, dyspnea, sputum production), which  tend to improve over time</a:t>
            </a:r>
          </a:p>
          <a:p>
            <a:pPr marL="0" indent="0" algn="l">
              <a:buNone/>
            </a:pPr>
            <a:endParaRPr lang="ar-JO" dirty="0"/>
          </a:p>
        </p:txBody>
      </p:sp>
    </p:spTree>
    <p:extLst>
      <p:ext uri="{BB962C8B-B14F-4D97-AF65-F5344CB8AC3E}">
        <p14:creationId xmlns:p14="http://schemas.microsoft.com/office/powerpoint/2010/main" val="126099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8520" y="734704"/>
            <a:ext cx="6723158" cy="5562600"/>
          </a:xfrm>
        </p:spPr>
        <p:txBody>
          <a:bodyPr>
            <a:normAutofit fontScale="92500" lnSpcReduction="10000"/>
          </a:bodyPr>
          <a:lstStyle/>
          <a:p>
            <a:pPr rtl="0"/>
            <a:r>
              <a:rPr lang="en-US" sz="3600" b="1" u="sng" dirty="0">
                <a:solidFill>
                  <a:srgbClr val="0070C0"/>
                </a:solidFill>
              </a:rPr>
              <a:t>Acute Respiratory Distress Syndrome</a:t>
            </a:r>
          </a:p>
          <a:p>
            <a:pPr rtl="0"/>
            <a:endParaRPr lang="en-US" dirty="0"/>
          </a:p>
          <a:p>
            <a:pPr marL="457200" indent="-457200" algn="l">
              <a:buFontTx/>
              <a:buChar char="-"/>
            </a:pPr>
            <a:r>
              <a:rPr lang="en-US" dirty="0"/>
              <a:t>Any disease that causes  </a:t>
            </a:r>
            <a:r>
              <a:rPr lang="en-US" b="1" u="sng" dirty="0"/>
              <a:t>diffuse</a:t>
            </a:r>
            <a:r>
              <a:rPr lang="en-US" dirty="0"/>
              <a:t> </a:t>
            </a:r>
            <a:r>
              <a:rPr lang="en-US" b="1" u="sng" dirty="0"/>
              <a:t>acute</a:t>
            </a:r>
            <a:r>
              <a:rPr lang="en-US" dirty="0"/>
              <a:t> </a:t>
            </a:r>
            <a:r>
              <a:rPr lang="en-US" b="1" u="sng" dirty="0"/>
              <a:t>inflammation</a:t>
            </a:r>
            <a:r>
              <a:rPr lang="en-US" dirty="0"/>
              <a:t> in the lung is called acute lung injury(ALI).</a:t>
            </a:r>
          </a:p>
          <a:p>
            <a:pPr marL="457200" indent="-457200" algn="l">
              <a:buFontTx/>
              <a:buChar char="-"/>
            </a:pPr>
            <a:endParaRPr lang="en-US" dirty="0"/>
          </a:p>
          <a:p>
            <a:pPr marL="457200" indent="-457200" algn="l">
              <a:buFontTx/>
              <a:buChar char="-"/>
            </a:pPr>
            <a:r>
              <a:rPr lang="en-US" i="1" dirty="0"/>
              <a:t>If severe (severity defined by PF ratio) it is called acute respiratory distress syndrome(ARDS).</a:t>
            </a:r>
          </a:p>
          <a:p>
            <a:pPr marL="457200" indent="-457200" algn="l">
              <a:buFontTx/>
              <a:buChar char="-"/>
            </a:pPr>
            <a:endParaRPr lang="en-US" i="1" dirty="0"/>
          </a:p>
          <a:p>
            <a:pPr marL="457200" indent="-457200" algn="l">
              <a:buFontTx/>
              <a:buChar char="-"/>
            </a:pPr>
            <a:r>
              <a:rPr lang="en-US" dirty="0"/>
              <a:t>Associated with high mortality(≈40%)</a:t>
            </a:r>
          </a:p>
          <a:p>
            <a:pPr marL="457200" indent="-457200" algn="l">
              <a:buFontTx/>
              <a:buChar char="-"/>
            </a:pPr>
            <a:endParaRPr lang="en-US" dirty="0"/>
          </a:p>
        </p:txBody>
      </p:sp>
    </p:spTree>
    <p:extLst>
      <p:ext uri="{BB962C8B-B14F-4D97-AF65-F5344CB8AC3E}">
        <p14:creationId xmlns:p14="http://schemas.microsoft.com/office/powerpoint/2010/main" val="1773145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3587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36" y="217716"/>
            <a:ext cx="7886700" cy="1325563"/>
          </a:xfrm>
        </p:spPr>
        <p:txBody>
          <a:bodyPr>
            <a:normAutofit/>
          </a:bodyPr>
          <a:lstStyle/>
          <a:p>
            <a:r>
              <a:rPr lang="en-US" sz="3200" b="1" u="sng" dirty="0">
                <a:solidFill>
                  <a:srgbClr val="0070C0"/>
                </a:solidFill>
              </a:rPr>
              <a:t>It is characterized by : </a:t>
            </a:r>
          </a:p>
        </p:txBody>
      </p:sp>
      <p:sp>
        <p:nvSpPr>
          <p:cNvPr id="3" name="Content Placeholder 2"/>
          <p:cNvSpPr>
            <a:spLocks noGrp="1"/>
          </p:cNvSpPr>
          <p:nvPr>
            <p:ph idx="1"/>
          </p:nvPr>
        </p:nvSpPr>
        <p:spPr>
          <a:xfrm>
            <a:off x="403462" y="1184181"/>
            <a:ext cx="7886700" cy="4351338"/>
          </a:xfrm>
        </p:spPr>
        <p:txBody>
          <a:bodyPr>
            <a:normAutofit fontScale="85000" lnSpcReduction="20000"/>
          </a:bodyPr>
          <a:lstStyle/>
          <a:p>
            <a:pPr marL="0" indent="0" algn="l" rtl="0">
              <a:buNone/>
            </a:pPr>
            <a:endParaRPr lang="en-US" dirty="0"/>
          </a:p>
          <a:p>
            <a:pPr algn="l" rtl="0">
              <a:buNone/>
            </a:pPr>
            <a:r>
              <a:rPr lang="en-US" dirty="0"/>
              <a:t>• </a:t>
            </a:r>
            <a:r>
              <a:rPr lang="en-US" dirty="0">
                <a:solidFill>
                  <a:srgbClr val="FF0000"/>
                </a:solidFill>
              </a:rPr>
              <a:t>neutrophil sequestration </a:t>
            </a:r>
            <a:r>
              <a:rPr lang="en-US" dirty="0"/>
              <a:t>in pulmonary capillaries </a:t>
            </a:r>
          </a:p>
          <a:p>
            <a:pPr algn="l" rtl="0">
              <a:buNone/>
            </a:pPr>
            <a:r>
              <a:rPr lang="en-US" dirty="0"/>
              <a:t>• </a:t>
            </a:r>
            <a:r>
              <a:rPr lang="en-US" dirty="0">
                <a:solidFill>
                  <a:srgbClr val="FF0000"/>
                </a:solidFill>
              </a:rPr>
              <a:t>increased</a:t>
            </a:r>
            <a:r>
              <a:rPr lang="en-US" dirty="0"/>
              <a:t> capillary </a:t>
            </a:r>
            <a:r>
              <a:rPr lang="en-US" dirty="0">
                <a:solidFill>
                  <a:srgbClr val="FF0000"/>
                </a:solidFill>
              </a:rPr>
              <a:t>permeability</a:t>
            </a:r>
          </a:p>
          <a:p>
            <a:pPr algn="l" rtl="0">
              <a:buNone/>
            </a:pPr>
            <a:r>
              <a:rPr lang="en-US" dirty="0"/>
              <a:t>• protein-rich </a:t>
            </a:r>
            <a:r>
              <a:rPr lang="en-US" dirty="0">
                <a:solidFill>
                  <a:srgbClr val="FF0000"/>
                </a:solidFill>
              </a:rPr>
              <a:t>pulmonary </a:t>
            </a:r>
            <a:r>
              <a:rPr lang="en-US" dirty="0" err="1">
                <a:solidFill>
                  <a:srgbClr val="FF0000"/>
                </a:solidFill>
              </a:rPr>
              <a:t>oedema</a:t>
            </a:r>
            <a:r>
              <a:rPr lang="en-US" dirty="0">
                <a:solidFill>
                  <a:srgbClr val="FF0000"/>
                </a:solidFill>
              </a:rPr>
              <a:t> </a:t>
            </a:r>
            <a:r>
              <a:rPr lang="en-US" dirty="0"/>
              <a:t>with hyaline</a:t>
            </a:r>
          </a:p>
          <a:p>
            <a:pPr marL="0" indent="0" algn="l" rtl="0">
              <a:buNone/>
            </a:pPr>
            <a:r>
              <a:rPr lang="en-US" dirty="0"/>
              <a:t>     membrane formation</a:t>
            </a:r>
          </a:p>
          <a:p>
            <a:pPr algn="l" rtl="0">
              <a:buNone/>
            </a:pPr>
            <a:r>
              <a:rPr lang="en-US" dirty="0"/>
              <a:t>• damage to type 2 </a:t>
            </a:r>
            <a:r>
              <a:rPr lang="en-US" dirty="0" err="1"/>
              <a:t>pneumocytes</a:t>
            </a:r>
            <a:r>
              <a:rPr lang="en-US" dirty="0"/>
              <a:t> leading to </a:t>
            </a:r>
            <a:r>
              <a:rPr lang="en-US" dirty="0">
                <a:solidFill>
                  <a:srgbClr val="FF0000"/>
                </a:solidFill>
              </a:rPr>
              <a:t>surfactant</a:t>
            </a:r>
          </a:p>
          <a:p>
            <a:pPr marL="0" indent="0" algn="l" rtl="0">
              <a:buNone/>
            </a:pPr>
            <a:r>
              <a:rPr lang="en-US" dirty="0">
                <a:solidFill>
                  <a:srgbClr val="FF0000"/>
                </a:solidFill>
              </a:rPr>
              <a:t>      depletion</a:t>
            </a:r>
          </a:p>
          <a:p>
            <a:pPr algn="l" rtl="0">
              <a:buNone/>
            </a:pPr>
            <a:r>
              <a:rPr lang="en-US" dirty="0"/>
              <a:t>• </a:t>
            </a:r>
            <a:r>
              <a:rPr lang="en-US" dirty="0">
                <a:solidFill>
                  <a:srgbClr val="FF0000"/>
                </a:solidFill>
              </a:rPr>
              <a:t>alveolar collapse</a:t>
            </a:r>
          </a:p>
          <a:p>
            <a:pPr algn="l" rtl="0">
              <a:buNone/>
            </a:pPr>
            <a:r>
              <a:rPr lang="en-US" dirty="0">
                <a:solidFill>
                  <a:srgbClr val="FF0000"/>
                </a:solidFill>
              </a:rPr>
              <a:t>• reduction in lung compliance.</a:t>
            </a:r>
          </a:p>
          <a:p>
            <a:pPr marL="457200" indent="-457200" algn="l" rtl="0">
              <a:buNone/>
            </a:pPr>
            <a:r>
              <a:rPr lang="en-US" dirty="0"/>
              <a:t>The </a:t>
            </a:r>
            <a:r>
              <a:rPr lang="en-US" dirty="0">
                <a:solidFill>
                  <a:srgbClr val="FF0000"/>
                </a:solidFill>
              </a:rPr>
              <a:t>result is V/Q mismatch.</a:t>
            </a:r>
          </a:p>
          <a:p>
            <a:pPr marL="457200" indent="-457200" algn="l" rtl="0">
              <a:buNone/>
            </a:pPr>
            <a:endParaRPr lang="en-US" dirty="0">
              <a:solidFill>
                <a:srgbClr val="FF0000"/>
              </a:solidFill>
            </a:endParaRPr>
          </a:p>
          <a:p>
            <a:pPr algn="l" rtl="0">
              <a:buNone/>
            </a:pPr>
            <a:endParaRPr lang="en-US" dirty="0"/>
          </a:p>
        </p:txBody>
      </p:sp>
    </p:spTree>
    <p:extLst>
      <p:ext uri="{BB962C8B-B14F-4D97-AF65-F5344CB8AC3E}">
        <p14:creationId xmlns:p14="http://schemas.microsoft.com/office/powerpoint/2010/main" val="325304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a:spLocks noGrp="1"/>
          </p:cNvSpPr>
          <p:nvPr>
            <p:ph idx="1"/>
          </p:nvPr>
        </p:nvSpPr>
        <p:spPr>
          <a:xfrm>
            <a:off x="323528" y="476672"/>
            <a:ext cx="8229600" cy="5466929"/>
          </a:xfrm>
          <a:prstGeom prst="rect">
            <a:avLst/>
          </a:prstGeom>
          <a:blipFill>
            <a:blip r:embed="rId2" cstate="print"/>
            <a:stretch>
              <a:fillRect/>
            </a:stretch>
          </a:blipFill>
        </p:spPr>
        <p:txBody>
          <a:bodyPr wrap="square" lIns="0" tIns="0" rIns="0" bIns="0" rtlCol="0"/>
          <a:lstStyle/>
          <a:p>
            <a:r>
              <a:rPr lang="en-US" dirty="0" smtClean="0"/>
              <a:t>;</a:t>
            </a:r>
            <a:endParaRPr lang="en-US" dirty="0"/>
          </a:p>
        </p:txBody>
      </p:sp>
    </p:spTree>
    <p:extLst>
      <p:ext uri="{BB962C8B-B14F-4D97-AF65-F5344CB8AC3E}">
        <p14:creationId xmlns:p14="http://schemas.microsoft.com/office/powerpoint/2010/main" val="160057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4" name="object 2"/>
          <p:cNvGrpSpPr/>
          <p:nvPr/>
        </p:nvGrpSpPr>
        <p:grpSpPr>
          <a:xfrm>
            <a:off x="0" y="0"/>
            <a:ext cx="9144000" cy="6858000"/>
            <a:chOff x="0" y="0"/>
            <a:chExt cx="9144000" cy="6858000"/>
          </a:xfrm>
        </p:grpSpPr>
        <p:sp>
          <p:nvSpPr>
            <p:cNvPr id="5" name="object 3"/>
            <p:cNvSpPr/>
            <p:nvPr/>
          </p:nvSpPr>
          <p:spPr>
            <a:xfrm>
              <a:off x="0" y="0"/>
              <a:ext cx="9143999" cy="6857996"/>
            </a:xfrm>
            <a:prstGeom prst="rect">
              <a:avLst/>
            </a:prstGeom>
            <a:blipFill>
              <a:blip r:embed="rId2" cstate="print"/>
              <a:stretch>
                <a:fillRect/>
              </a:stretch>
            </a:blipFill>
          </p:spPr>
          <p:txBody>
            <a:bodyPr wrap="square" lIns="0" tIns="0" rIns="0" bIns="0" rtlCol="0"/>
            <a:lstStyle/>
            <a:p>
              <a:endParaRPr/>
            </a:p>
          </p:txBody>
        </p:sp>
        <p:sp>
          <p:nvSpPr>
            <p:cNvPr id="6" name="object 4"/>
            <p:cNvSpPr/>
            <p:nvPr/>
          </p:nvSpPr>
          <p:spPr>
            <a:xfrm>
              <a:off x="35051" y="44196"/>
              <a:ext cx="9073896" cy="6769608"/>
            </a:xfrm>
            <a:prstGeom prst="rect">
              <a:avLst/>
            </a:prstGeom>
            <a:blipFill>
              <a:blip r:embed="rId3" cstate="print"/>
              <a:stretch>
                <a:fillRect/>
              </a:stretch>
            </a:blipFill>
          </p:spPr>
          <p:txBody>
            <a:bodyPr wrap="square" lIns="0" tIns="0" rIns="0" bIns="0" rtlCol="0"/>
            <a:lstStyle/>
            <a:p>
              <a:endParaRPr/>
            </a:p>
          </p:txBody>
        </p:sp>
        <p:sp>
          <p:nvSpPr>
            <p:cNvPr id="7" name="object 5"/>
            <p:cNvSpPr/>
            <p:nvPr/>
          </p:nvSpPr>
          <p:spPr>
            <a:xfrm>
              <a:off x="2023110" y="2372741"/>
              <a:ext cx="2574798" cy="347979"/>
            </a:xfrm>
            <a:prstGeom prst="rect">
              <a:avLst/>
            </a:prstGeom>
            <a:blipFill>
              <a:blip r:embed="rId4" cstate="print"/>
              <a:stretch>
                <a:fillRect/>
              </a:stretch>
            </a:blipFill>
          </p:spPr>
          <p:txBody>
            <a:bodyPr wrap="square" lIns="0" tIns="0" rIns="0" bIns="0" rtlCol="0"/>
            <a:lstStyle/>
            <a:p>
              <a:endParaRPr/>
            </a:p>
          </p:txBody>
        </p:sp>
        <p:sp>
          <p:nvSpPr>
            <p:cNvPr id="8" name="object 6"/>
            <p:cNvSpPr/>
            <p:nvPr/>
          </p:nvSpPr>
          <p:spPr>
            <a:xfrm>
              <a:off x="3817873" y="3186429"/>
              <a:ext cx="5184140" cy="328930"/>
            </a:xfrm>
            <a:custGeom>
              <a:avLst/>
              <a:gdLst/>
              <a:ahLst/>
              <a:cxnLst/>
              <a:rect l="l" t="t" r="r" b="b"/>
              <a:pathLst>
                <a:path w="5184140" h="328929">
                  <a:moveTo>
                    <a:pt x="1464437" y="311382"/>
                  </a:moveTo>
                  <a:lnTo>
                    <a:pt x="1464437" y="327659"/>
                  </a:lnTo>
                  <a:lnTo>
                    <a:pt x="4200779" y="328929"/>
                  </a:lnTo>
                  <a:lnTo>
                    <a:pt x="4416044" y="328929"/>
                  </a:lnTo>
                  <a:lnTo>
                    <a:pt x="4416044" y="318769"/>
                  </a:lnTo>
                  <a:lnTo>
                    <a:pt x="1587880" y="318769"/>
                  </a:lnTo>
                  <a:lnTo>
                    <a:pt x="1479550" y="312419"/>
                  </a:lnTo>
                  <a:lnTo>
                    <a:pt x="1464437" y="311382"/>
                  </a:lnTo>
                  <a:close/>
                </a:path>
                <a:path w="5184140" h="328929">
                  <a:moveTo>
                    <a:pt x="4445254" y="112009"/>
                  </a:moveTo>
                  <a:lnTo>
                    <a:pt x="4416044" y="113029"/>
                  </a:lnTo>
                  <a:lnTo>
                    <a:pt x="4416044" y="328929"/>
                  </a:lnTo>
                  <a:lnTo>
                    <a:pt x="4524121" y="328929"/>
                  </a:lnTo>
                  <a:lnTo>
                    <a:pt x="4524121" y="215900"/>
                  </a:lnTo>
                  <a:lnTo>
                    <a:pt x="4445254" y="215900"/>
                  </a:lnTo>
                  <a:lnTo>
                    <a:pt x="4445254" y="112009"/>
                  </a:lnTo>
                  <a:close/>
                </a:path>
                <a:path w="5184140" h="328929">
                  <a:moveTo>
                    <a:pt x="4578858" y="113029"/>
                  </a:moveTo>
                  <a:lnTo>
                    <a:pt x="4524121" y="113029"/>
                  </a:lnTo>
                  <a:lnTo>
                    <a:pt x="4524121" y="328929"/>
                  </a:lnTo>
                  <a:lnTo>
                    <a:pt x="4633214" y="325119"/>
                  </a:lnTo>
                  <a:lnTo>
                    <a:pt x="4740021" y="317500"/>
                  </a:lnTo>
                  <a:lnTo>
                    <a:pt x="4877181" y="309879"/>
                  </a:lnTo>
                  <a:lnTo>
                    <a:pt x="4769231" y="309879"/>
                  </a:lnTo>
                  <a:lnTo>
                    <a:pt x="4769231" y="226059"/>
                  </a:lnTo>
                  <a:lnTo>
                    <a:pt x="4692904" y="226059"/>
                  </a:lnTo>
                  <a:lnTo>
                    <a:pt x="4661916" y="223519"/>
                  </a:lnTo>
                  <a:lnTo>
                    <a:pt x="4638929" y="220979"/>
                  </a:lnTo>
                  <a:lnTo>
                    <a:pt x="4600448" y="217169"/>
                  </a:lnTo>
                  <a:lnTo>
                    <a:pt x="4578858" y="215900"/>
                  </a:lnTo>
                  <a:lnTo>
                    <a:pt x="4578858" y="113029"/>
                  </a:lnTo>
                  <a:close/>
                </a:path>
                <a:path w="5184140" h="328929">
                  <a:moveTo>
                    <a:pt x="1750949" y="111759"/>
                  </a:moveTo>
                  <a:lnTo>
                    <a:pt x="1464437" y="111759"/>
                  </a:lnTo>
                  <a:lnTo>
                    <a:pt x="1464437" y="311382"/>
                  </a:lnTo>
                  <a:lnTo>
                    <a:pt x="1479550" y="312419"/>
                  </a:lnTo>
                  <a:lnTo>
                    <a:pt x="1587880" y="318769"/>
                  </a:lnTo>
                  <a:lnTo>
                    <a:pt x="1750949" y="318769"/>
                  </a:lnTo>
                  <a:lnTo>
                    <a:pt x="1750949" y="111759"/>
                  </a:lnTo>
                  <a:close/>
                </a:path>
                <a:path w="5184140" h="328929">
                  <a:moveTo>
                    <a:pt x="1859026" y="102869"/>
                  </a:moveTo>
                  <a:lnTo>
                    <a:pt x="1750949" y="102869"/>
                  </a:lnTo>
                  <a:lnTo>
                    <a:pt x="1750949" y="318769"/>
                  </a:lnTo>
                  <a:lnTo>
                    <a:pt x="1859026" y="318769"/>
                  </a:lnTo>
                  <a:lnTo>
                    <a:pt x="1859026" y="102869"/>
                  </a:lnTo>
                  <a:close/>
                </a:path>
                <a:path w="5184140" h="328929">
                  <a:moveTo>
                    <a:pt x="3781044" y="0"/>
                  </a:moveTo>
                  <a:lnTo>
                    <a:pt x="3693159" y="2539"/>
                  </a:lnTo>
                  <a:lnTo>
                    <a:pt x="3646424" y="6350"/>
                  </a:lnTo>
                  <a:lnTo>
                    <a:pt x="3599942" y="12700"/>
                  </a:lnTo>
                  <a:lnTo>
                    <a:pt x="3553459" y="17779"/>
                  </a:lnTo>
                  <a:lnTo>
                    <a:pt x="3530092" y="17779"/>
                  </a:lnTo>
                  <a:lnTo>
                    <a:pt x="3485133" y="20319"/>
                  </a:lnTo>
                  <a:lnTo>
                    <a:pt x="3371723" y="31750"/>
                  </a:lnTo>
                  <a:lnTo>
                    <a:pt x="3180969" y="60959"/>
                  </a:lnTo>
                  <a:lnTo>
                    <a:pt x="3096005" y="74929"/>
                  </a:lnTo>
                  <a:lnTo>
                    <a:pt x="3037967" y="81279"/>
                  </a:lnTo>
                  <a:lnTo>
                    <a:pt x="2959480" y="83819"/>
                  </a:lnTo>
                  <a:lnTo>
                    <a:pt x="2882900" y="85089"/>
                  </a:lnTo>
                  <a:lnTo>
                    <a:pt x="2843656" y="88900"/>
                  </a:lnTo>
                  <a:lnTo>
                    <a:pt x="2816986" y="93979"/>
                  </a:lnTo>
                  <a:lnTo>
                    <a:pt x="2778379" y="100329"/>
                  </a:lnTo>
                  <a:lnTo>
                    <a:pt x="2735579" y="102869"/>
                  </a:lnTo>
                  <a:lnTo>
                    <a:pt x="1859026" y="102869"/>
                  </a:lnTo>
                  <a:lnTo>
                    <a:pt x="1859026" y="318769"/>
                  </a:lnTo>
                  <a:lnTo>
                    <a:pt x="2843656" y="318769"/>
                  </a:lnTo>
                  <a:lnTo>
                    <a:pt x="2886455" y="316229"/>
                  </a:lnTo>
                  <a:lnTo>
                    <a:pt x="2924936" y="309879"/>
                  </a:lnTo>
                  <a:lnTo>
                    <a:pt x="2951606" y="304800"/>
                  </a:lnTo>
                  <a:lnTo>
                    <a:pt x="2990850" y="300989"/>
                  </a:lnTo>
                  <a:lnTo>
                    <a:pt x="3067557" y="299719"/>
                  </a:lnTo>
                  <a:lnTo>
                    <a:pt x="3146044" y="297179"/>
                  </a:lnTo>
                  <a:lnTo>
                    <a:pt x="3203955" y="290829"/>
                  </a:lnTo>
                  <a:lnTo>
                    <a:pt x="3288919" y="276859"/>
                  </a:lnTo>
                  <a:lnTo>
                    <a:pt x="3479673" y="247650"/>
                  </a:lnTo>
                  <a:lnTo>
                    <a:pt x="3593083" y="236219"/>
                  </a:lnTo>
                  <a:lnTo>
                    <a:pt x="3638169" y="233679"/>
                  </a:lnTo>
                  <a:lnTo>
                    <a:pt x="3661536" y="233679"/>
                  </a:lnTo>
                  <a:lnTo>
                    <a:pt x="3708019" y="228600"/>
                  </a:lnTo>
                  <a:lnTo>
                    <a:pt x="3754374" y="222250"/>
                  </a:lnTo>
                  <a:lnTo>
                    <a:pt x="3801236" y="218439"/>
                  </a:lnTo>
                  <a:lnTo>
                    <a:pt x="3888994" y="215900"/>
                  </a:lnTo>
                  <a:lnTo>
                    <a:pt x="3781044" y="215900"/>
                  </a:lnTo>
                  <a:lnTo>
                    <a:pt x="3781044" y="0"/>
                  </a:lnTo>
                  <a:close/>
                </a:path>
                <a:path w="5184140" h="328929">
                  <a:moveTo>
                    <a:pt x="4337304" y="0"/>
                  </a:moveTo>
                  <a:lnTo>
                    <a:pt x="3888994" y="0"/>
                  </a:lnTo>
                  <a:lnTo>
                    <a:pt x="3888994" y="215900"/>
                  </a:lnTo>
                  <a:lnTo>
                    <a:pt x="3801236" y="218439"/>
                  </a:lnTo>
                  <a:lnTo>
                    <a:pt x="3754374" y="222250"/>
                  </a:lnTo>
                  <a:lnTo>
                    <a:pt x="3708019" y="228600"/>
                  </a:lnTo>
                  <a:lnTo>
                    <a:pt x="3661536" y="233679"/>
                  </a:lnTo>
                  <a:lnTo>
                    <a:pt x="3638169" y="233679"/>
                  </a:lnTo>
                  <a:lnTo>
                    <a:pt x="3593083" y="236219"/>
                  </a:lnTo>
                  <a:lnTo>
                    <a:pt x="3479673" y="247650"/>
                  </a:lnTo>
                  <a:lnTo>
                    <a:pt x="3288919" y="276859"/>
                  </a:lnTo>
                  <a:lnTo>
                    <a:pt x="3203955" y="290829"/>
                  </a:lnTo>
                  <a:lnTo>
                    <a:pt x="3146044" y="297179"/>
                  </a:lnTo>
                  <a:lnTo>
                    <a:pt x="3067557" y="299719"/>
                  </a:lnTo>
                  <a:lnTo>
                    <a:pt x="2990850" y="300989"/>
                  </a:lnTo>
                  <a:lnTo>
                    <a:pt x="2951606" y="304800"/>
                  </a:lnTo>
                  <a:lnTo>
                    <a:pt x="2924936" y="309879"/>
                  </a:lnTo>
                  <a:lnTo>
                    <a:pt x="2886455" y="316229"/>
                  </a:lnTo>
                  <a:lnTo>
                    <a:pt x="2843656" y="318769"/>
                  </a:lnTo>
                  <a:lnTo>
                    <a:pt x="4416044" y="318769"/>
                  </a:lnTo>
                  <a:lnTo>
                    <a:pt x="4416044" y="215900"/>
                  </a:lnTo>
                  <a:lnTo>
                    <a:pt x="4337304" y="215900"/>
                  </a:lnTo>
                  <a:lnTo>
                    <a:pt x="4337304" y="113029"/>
                  </a:lnTo>
                  <a:lnTo>
                    <a:pt x="4308856" y="113029"/>
                  </a:lnTo>
                  <a:lnTo>
                    <a:pt x="4337304" y="111759"/>
                  </a:lnTo>
                  <a:lnTo>
                    <a:pt x="4337304" y="0"/>
                  </a:lnTo>
                  <a:close/>
                </a:path>
                <a:path w="5184140" h="328929">
                  <a:moveTo>
                    <a:pt x="1127125" y="64769"/>
                  </a:moveTo>
                  <a:lnTo>
                    <a:pt x="596900" y="64769"/>
                  </a:lnTo>
                  <a:lnTo>
                    <a:pt x="596900" y="280669"/>
                  </a:lnTo>
                  <a:lnTo>
                    <a:pt x="1019175" y="280669"/>
                  </a:lnTo>
                  <a:lnTo>
                    <a:pt x="1133602" y="290829"/>
                  </a:lnTo>
                  <a:lnTo>
                    <a:pt x="1174623" y="295909"/>
                  </a:lnTo>
                  <a:lnTo>
                    <a:pt x="1204467" y="298450"/>
                  </a:lnTo>
                  <a:lnTo>
                    <a:pt x="1251330" y="299719"/>
                  </a:lnTo>
                  <a:lnTo>
                    <a:pt x="1350010" y="303529"/>
                  </a:lnTo>
                  <a:lnTo>
                    <a:pt x="1464437" y="311382"/>
                  </a:lnTo>
                  <a:lnTo>
                    <a:pt x="1464437" y="111759"/>
                  </a:lnTo>
                  <a:lnTo>
                    <a:pt x="1750949" y="111759"/>
                  </a:lnTo>
                  <a:lnTo>
                    <a:pt x="1750949" y="102869"/>
                  </a:lnTo>
                  <a:lnTo>
                    <a:pt x="1695958" y="102869"/>
                  </a:lnTo>
                  <a:lnTo>
                    <a:pt x="1587500" y="96519"/>
                  </a:lnTo>
                  <a:lnTo>
                    <a:pt x="1457960" y="87629"/>
                  </a:lnTo>
                  <a:lnTo>
                    <a:pt x="1359280" y="83819"/>
                  </a:lnTo>
                  <a:lnTo>
                    <a:pt x="1312545" y="82550"/>
                  </a:lnTo>
                  <a:lnTo>
                    <a:pt x="1282583" y="79995"/>
                  </a:lnTo>
                  <a:lnTo>
                    <a:pt x="1241552" y="74929"/>
                  </a:lnTo>
                  <a:lnTo>
                    <a:pt x="1127125" y="64769"/>
                  </a:lnTo>
                  <a:close/>
                </a:path>
                <a:path w="5184140" h="328929">
                  <a:moveTo>
                    <a:pt x="4769231" y="225219"/>
                  </a:moveTo>
                  <a:lnTo>
                    <a:pt x="4769231" y="309879"/>
                  </a:lnTo>
                  <a:lnTo>
                    <a:pt x="4853812" y="309879"/>
                  </a:lnTo>
                  <a:lnTo>
                    <a:pt x="4853812" y="237244"/>
                  </a:lnTo>
                  <a:lnTo>
                    <a:pt x="4805299" y="227329"/>
                  </a:lnTo>
                  <a:lnTo>
                    <a:pt x="4780407" y="226059"/>
                  </a:lnTo>
                  <a:lnTo>
                    <a:pt x="4769231" y="225219"/>
                  </a:lnTo>
                  <a:close/>
                </a:path>
                <a:path w="5184140" h="328929">
                  <a:moveTo>
                    <a:pt x="4853812" y="237244"/>
                  </a:moveTo>
                  <a:lnTo>
                    <a:pt x="4853812" y="309879"/>
                  </a:lnTo>
                  <a:lnTo>
                    <a:pt x="4877181" y="309879"/>
                  </a:lnTo>
                  <a:lnTo>
                    <a:pt x="4877181" y="242019"/>
                  </a:lnTo>
                  <a:lnTo>
                    <a:pt x="4853812" y="237244"/>
                  </a:lnTo>
                  <a:close/>
                </a:path>
                <a:path w="5184140" h="328929">
                  <a:moveTo>
                    <a:pt x="4877181" y="242019"/>
                  </a:moveTo>
                  <a:lnTo>
                    <a:pt x="4877181" y="309879"/>
                  </a:lnTo>
                  <a:lnTo>
                    <a:pt x="4961890" y="309879"/>
                  </a:lnTo>
                  <a:lnTo>
                    <a:pt x="4961890" y="259330"/>
                  </a:lnTo>
                  <a:lnTo>
                    <a:pt x="4877181" y="242019"/>
                  </a:lnTo>
                  <a:close/>
                </a:path>
                <a:path w="5184140" h="328929">
                  <a:moveTo>
                    <a:pt x="4961890" y="259330"/>
                  </a:moveTo>
                  <a:lnTo>
                    <a:pt x="4961890" y="309879"/>
                  </a:lnTo>
                  <a:lnTo>
                    <a:pt x="5139308" y="308609"/>
                  </a:lnTo>
                  <a:lnTo>
                    <a:pt x="5146929" y="307339"/>
                  </a:lnTo>
                  <a:lnTo>
                    <a:pt x="5168519" y="303529"/>
                  </a:lnTo>
                  <a:lnTo>
                    <a:pt x="5175631" y="300989"/>
                  </a:lnTo>
                  <a:lnTo>
                    <a:pt x="5068443" y="300989"/>
                  </a:lnTo>
                  <a:lnTo>
                    <a:pt x="5068443" y="285974"/>
                  </a:lnTo>
                  <a:lnTo>
                    <a:pt x="5065903" y="284479"/>
                  </a:lnTo>
                  <a:lnTo>
                    <a:pt x="5058283" y="280669"/>
                  </a:lnTo>
                  <a:lnTo>
                    <a:pt x="5054346" y="279400"/>
                  </a:lnTo>
                  <a:lnTo>
                    <a:pt x="5050790" y="278129"/>
                  </a:lnTo>
                  <a:lnTo>
                    <a:pt x="5046853" y="276859"/>
                  </a:lnTo>
                  <a:lnTo>
                    <a:pt x="5042789" y="275589"/>
                  </a:lnTo>
                  <a:lnTo>
                    <a:pt x="5038471" y="274319"/>
                  </a:lnTo>
                  <a:lnTo>
                    <a:pt x="5034533" y="274319"/>
                  </a:lnTo>
                  <a:lnTo>
                    <a:pt x="5031358" y="273050"/>
                  </a:lnTo>
                  <a:lnTo>
                    <a:pt x="4991734" y="265429"/>
                  </a:lnTo>
                  <a:lnTo>
                    <a:pt x="4961890" y="259330"/>
                  </a:lnTo>
                  <a:close/>
                </a:path>
                <a:path w="5184140" h="328929">
                  <a:moveTo>
                    <a:pt x="5068443" y="285974"/>
                  </a:moveTo>
                  <a:lnTo>
                    <a:pt x="5068443" y="300989"/>
                  </a:lnTo>
                  <a:lnTo>
                    <a:pt x="5069078" y="300989"/>
                  </a:lnTo>
                  <a:lnTo>
                    <a:pt x="5069078" y="286347"/>
                  </a:lnTo>
                  <a:lnTo>
                    <a:pt x="5068443" y="285974"/>
                  </a:lnTo>
                  <a:close/>
                </a:path>
                <a:path w="5184140" h="328929">
                  <a:moveTo>
                    <a:pt x="5069078" y="286347"/>
                  </a:moveTo>
                  <a:lnTo>
                    <a:pt x="5069078" y="300989"/>
                  </a:lnTo>
                  <a:lnTo>
                    <a:pt x="5176393" y="300989"/>
                  </a:lnTo>
                  <a:lnTo>
                    <a:pt x="5176393" y="299719"/>
                  </a:lnTo>
                  <a:lnTo>
                    <a:pt x="5070221" y="299719"/>
                  </a:lnTo>
                  <a:lnTo>
                    <a:pt x="5070221" y="287020"/>
                  </a:lnTo>
                  <a:lnTo>
                    <a:pt x="5069078" y="286347"/>
                  </a:lnTo>
                  <a:close/>
                </a:path>
                <a:path w="5184140" h="328929">
                  <a:moveTo>
                    <a:pt x="5177155" y="85089"/>
                  </a:moveTo>
                  <a:lnTo>
                    <a:pt x="5176393" y="85089"/>
                  </a:lnTo>
                  <a:lnTo>
                    <a:pt x="5176393" y="300989"/>
                  </a:lnTo>
                  <a:lnTo>
                    <a:pt x="5177155" y="300989"/>
                  </a:lnTo>
                  <a:lnTo>
                    <a:pt x="5177155" y="85089"/>
                  </a:lnTo>
                  <a:close/>
                </a:path>
                <a:path w="5184140" h="328929">
                  <a:moveTo>
                    <a:pt x="5178171" y="85089"/>
                  </a:moveTo>
                  <a:lnTo>
                    <a:pt x="5177155" y="85089"/>
                  </a:lnTo>
                  <a:lnTo>
                    <a:pt x="5177155" y="300989"/>
                  </a:lnTo>
                  <a:lnTo>
                    <a:pt x="5177535" y="300989"/>
                  </a:lnTo>
                  <a:lnTo>
                    <a:pt x="5178171" y="299719"/>
                  </a:lnTo>
                  <a:lnTo>
                    <a:pt x="5178171" y="85089"/>
                  </a:lnTo>
                  <a:close/>
                </a:path>
                <a:path w="5184140" h="328929">
                  <a:moveTo>
                    <a:pt x="5070221" y="287020"/>
                  </a:moveTo>
                  <a:lnTo>
                    <a:pt x="5070221" y="299719"/>
                  </a:lnTo>
                  <a:lnTo>
                    <a:pt x="5070602" y="299719"/>
                  </a:lnTo>
                  <a:lnTo>
                    <a:pt x="5070602" y="287244"/>
                  </a:lnTo>
                  <a:lnTo>
                    <a:pt x="5070221" y="287020"/>
                  </a:lnTo>
                  <a:close/>
                </a:path>
                <a:path w="5184140" h="328929">
                  <a:moveTo>
                    <a:pt x="5070602" y="287244"/>
                  </a:moveTo>
                  <a:lnTo>
                    <a:pt x="5070602" y="299719"/>
                  </a:lnTo>
                  <a:lnTo>
                    <a:pt x="5176393" y="299719"/>
                  </a:lnTo>
                  <a:lnTo>
                    <a:pt x="5176393" y="292100"/>
                  </a:lnTo>
                  <a:lnTo>
                    <a:pt x="5075555" y="292100"/>
                  </a:lnTo>
                  <a:lnTo>
                    <a:pt x="5075555" y="290829"/>
                  </a:lnTo>
                  <a:lnTo>
                    <a:pt x="5074920" y="290829"/>
                  </a:lnTo>
                  <a:lnTo>
                    <a:pt x="5074920" y="289559"/>
                  </a:lnTo>
                  <a:lnTo>
                    <a:pt x="5074539" y="289559"/>
                  </a:lnTo>
                  <a:lnTo>
                    <a:pt x="5073777" y="288289"/>
                  </a:lnTo>
                  <a:lnTo>
                    <a:pt x="5072380" y="288289"/>
                  </a:lnTo>
                  <a:lnTo>
                    <a:pt x="5070602" y="287244"/>
                  </a:lnTo>
                  <a:close/>
                </a:path>
                <a:path w="5184140" h="328929">
                  <a:moveTo>
                    <a:pt x="5178552" y="83819"/>
                  </a:moveTo>
                  <a:lnTo>
                    <a:pt x="5178171" y="83819"/>
                  </a:lnTo>
                  <a:lnTo>
                    <a:pt x="5178171" y="299719"/>
                  </a:lnTo>
                  <a:lnTo>
                    <a:pt x="5178552" y="299719"/>
                  </a:lnTo>
                  <a:lnTo>
                    <a:pt x="5178552" y="83819"/>
                  </a:lnTo>
                  <a:close/>
                </a:path>
                <a:path w="5184140" h="328929">
                  <a:moveTo>
                    <a:pt x="5180710" y="83819"/>
                  </a:moveTo>
                  <a:lnTo>
                    <a:pt x="5178552" y="83819"/>
                  </a:lnTo>
                  <a:lnTo>
                    <a:pt x="5178552" y="299719"/>
                  </a:lnTo>
                  <a:lnTo>
                    <a:pt x="5180330" y="299719"/>
                  </a:lnTo>
                  <a:lnTo>
                    <a:pt x="5181092" y="298450"/>
                  </a:lnTo>
                  <a:lnTo>
                    <a:pt x="5181854" y="298450"/>
                  </a:lnTo>
                  <a:lnTo>
                    <a:pt x="5182108" y="297179"/>
                  </a:lnTo>
                  <a:lnTo>
                    <a:pt x="5182489" y="297179"/>
                  </a:lnTo>
                  <a:lnTo>
                    <a:pt x="5183251" y="295909"/>
                  </a:lnTo>
                  <a:lnTo>
                    <a:pt x="5184012" y="295909"/>
                  </a:lnTo>
                  <a:lnTo>
                    <a:pt x="5184012" y="292100"/>
                  </a:lnTo>
                  <a:lnTo>
                    <a:pt x="5183632" y="292100"/>
                  </a:lnTo>
                  <a:lnTo>
                    <a:pt x="5183632" y="290829"/>
                  </a:lnTo>
                  <a:lnTo>
                    <a:pt x="5182870" y="290829"/>
                  </a:lnTo>
                  <a:lnTo>
                    <a:pt x="5182870" y="289559"/>
                  </a:lnTo>
                  <a:lnTo>
                    <a:pt x="5182489" y="289559"/>
                  </a:lnTo>
                  <a:lnTo>
                    <a:pt x="5182489" y="288289"/>
                  </a:lnTo>
                  <a:lnTo>
                    <a:pt x="5180710" y="288289"/>
                  </a:lnTo>
                  <a:lnTo>
                    <a:pt x="5180710" y="83819"/>
                  </a:lnTo>
                  <a:close/>
                </a:path>
                <a:path w="5184140" h="328929">
                  <a:moveTo>
                    <a:pt x="211962" y="74929"/>
                  </a:moveTo>
                  <a:lnTo>
                    <a:pt x="104012" y="74929"/>
                  </a:lnTo>
                  <a:lnTo>
                    <a:pt x="104012" y="290829"/>
                  </a:lnTo>
                  <a:lnTo>
                    <a:pt x="209423" y="295909"/>
                  </a:lnTo>
                  <a:lnTo>
                    <a:pt x="231139" y="298450"/>
                  </a:lnTo>
                  <a:lnTo>
                    <a:pt x="252729" y="298450"/>
                  </a:lnTo>
                  <a:lnTo>
                    <a:pt x="252729" y="290829"/>
                  </a:lnTo>
                  <a:lnTo>
                    <a:pt x="211962" y="290829"/>
                  </a:lnTo>
                  <a:lnTo>
                    <a:pt x="211962" y="74929"/>
                  </a:lnTo>
                  <a:close/>
                </a:path>
                <a:path w="5184140" h="328929">
                  <a:moveTo>
                    <a:pt x="360679" y="82550"/>
                  </a:moveTo>
                  <a:lnTo>
                    <a:pt x="252729" y="82550"/>
                  </a:lnTo>
                  <a:lnTo>
                    <a:pt x="252729" y="298450"/>
                  </a:lnTo>
                  <a:lnTo>
                    <a:pt x="360679" y="298450"/>
                  </a:lnTo>
                  <a:lnTo>
                    <a:pt x="360679" y="82550"/>
                  </a:lnTo>
                  <a:close/>
                </a:path>
                <a:path w="5184140" h="328929">
                  <a:moveTo>
                    <a:pt x="443864" y="64769"/>
                  </a:moveTo>
                  <a:lnTo>
                    <a:pt x="424434" y="64769"/>
                  </a:lnTo>
                  <a:lnTo>
                    <a:pt x="405002" y="66039"/>
                  </a:lnTo>
                  <a:lnTo>
                    <a:pt x="366395" y="71119"/>
                  </a:lnTo>
                  <a:lnTo>
                    <a:pt x="317200" y="79995"/>
                  </a:lnTo>
                  <a:lnTo>
                    <a:pt x="317500" y="80009"/>
                  </a:lnTo>
                  <a:lnTo>
                    <a:pt x="339089" y="82550"/>
                  </a:lnTo>
                  <a:lnTo>
                    <a:pt x="360679" y="82550"/>
                  </a:lnTo>
                  <a:lnTo>
                    <a:pt x="360679" y="298450"/>
                  </a:lnTo>
                  <a:lnTo>
                    <a:pt x="382270" y="298450"/>
                  </a:lnTo>
                  <a:lnTo>
                    <a:pt x="425068" y="295909"/>
                  </a:lnTo>
                  <a:lnTo>
                    <a:pt x="474471" y="287020"/>
                  </a:lnTo>
                  <a:lnTo>
                    <a:pt x="512952" y="281939"/>
                  </a:lnTo>
                  <a:lnTo>
                    <a:pt x="532384" y="280669"/>
                  </a:lnTo>
                  <a:lnTo>
                    <a:pt x="443864" y="280669"/>
                  </a:lnTo>
                  <a:lnTo>
                    <a:pt x="443864" y="64769"/>
                  </a:lnTo>
                  <a:close/>
                </a:path>
                <a:path w="5184140" h="328929">
                  <a:moveTo>
                    <a:pt x="5180710" y="74929"/>
                  </a:moveTo>
                  <a:lnTo>
                    <a:pt x="5075555" y="74929"/>
                  </a:lnTo>
                  <a:lnTo>
                    <a:pt x="5075555" y="292100"/>
                  </a:lnTo>
                  <a:lnTo>
                    <a:pt x="5176393" y="292100"/>
                  </a:lnTo>
                  <a:lnTo>
                    <a:pt x="5176393" y="85089"/>
                  </a:lnTo>
                  <a:lnTo>
                    <a:pt x="5178171" y="85089"/>
                  </a:lnTo>
                  <a:lnTo>
                    <a:pt x="5178171" y="83819"/>
                  </a:lnTo>
                  <a:lnTo>
                    <a:pt x="5180710" y="83819"/>
                  </a:lnTo>
                  <a:lnTo>
                    <a:pt x="5180710" y="80009"/>
                  </a:lnTo>
                  <a:lnTo>
                    <a:pt x="5075935" y="80009"/>
                  </a:lnTo>
                  <a:lnTo>
                    <a:pt x="5075935" y="76200"/>
                  </a:lnTo>
                  <a:lnTo>
                    <a:pt x="5180710" y="76200"/>
                  </a:lnTo>
                  <a:lnTo>
                    <a:pt x="5180710" y="74929"/>
                  </a:lnTo>
                  <a:close/>
                </a:path>
                <a:path w="5184140" h="328929">
                  <a:moveTo>
                    <a:pt x="5184012" y="76200"/>
                  </a:moveTo>
                  <a:lnTo>
                    <a:pt x="5183632" y="76200"/>
                  </a:lnTo>
                  <a:lnTo>
                    <a:pt x="5183632" y="292100"/>
                  </a:lnTo>
                  <a:lnTo>
                    <a:pt x="5184012" y="292100"/>
                  </a:lnTo>
                  <a:lnTo>
                    <a:pt x="5184012" y="76200"/>
                  </a:lnTo>
                  <a:close/>
                </a:path>
                <a:path w="5184140" h="328929">
                  <a:moveTo>
                    <a:pt x="104012" y="74929"/>
                  </a:moveTo>
                  <a:lnTo>
                    <a:pt x="0" y="74929"/>
                  </a:lnTo>
                  <a:lnTo>
                    <a:pt x="0" y="290829"/>
                  </a:lnTo>
                  <a:lnTo>
                    <a:pt x="104012" y="290829"/>
                  </a:lnTo>
                  <a:lnTo>
                    <a:pt x="104012" y="74929"/>
                  </a:lnTo>
                  <a:close/>
                </a:path>
                <a:path w="5184140" h="328929">
                  <a:moveTo>
                    <a:pt x="211962" y="74929"/>
                  </a:moveTo>
                  <a:lnTo>
                    <a:pt x="211962" y="290829"/>
                  </a:lnTo>
                  <a:lnTo>
                    <a:pt x="252729" y="290829"/>
                  </a:lnTo>
                  <a:lnTo>
                    <a:pt x="252729" y="82550"/>
                  </a:lnTo>
                  <a:lnTo>
                    <a:pt x="274320" y="82550"/>
                  </a:lnTo>
                  <a:lnTo>
                    <a:pt x="317200" y="79995"/>
                  </a:lnTo>
                  <a:lnTo>
                    <a:pt x="211962" y="74929"/>
                  </a:lnTo>
                  <a:close/>
                </a:path>
                <a:path w="5184140" h="328929">
                  <a:moveTo>
                    <a:pt x="5075301" y="80009"/>
                  </a:moveTo>
                  <a:lnTo>
                    <a:pt x="5074920" y="80433"/>
                  </a:lnTo>
                  <a:lnTo>
                    <a:pt x="5074920" y="290829"/>
                  </a:lnTo>
                  <a:lnTo>
                    <a:pt x="5075301" y="290829"/>
                  </a:lnTo>
                  <a:lnTo>
                    <a:pt x="5075301" y="80009"/>
                  </a:lnTo>
                  <a:close/>
                </a:path>
                <a:path w="5184140" h="328929">
                  <a:moveTo>
                    <a:pt x="5075555" y="74929"/>
                  </a:moveTo>
                  <a:lnTo>
                    <a:pt x="5075301" y="74929"/>
                  </a:lnTo>
                  <a:lnTo>
                    <a:pt x="5075301" y="290829"/>
                  </a:lnTo>
                  <a:lnTo>
                    <a:pt x="5075555" y="290829"/>
                  </a:lnTo>
                  <a:lnTo>
                    <a:pt x="5075555" y="74929"/>
                  </a:lnTo>
                  <a:close/>
                </a:path>
                <a:path w="5184140" h="328929">
                  <a:moveTo>
                    <a:pt x="5182870" y="73659"/>
                  </a:moveTo>
                  <a:lnTo>
                    <a:pt x="5182870" y="290829"/>
                  </a:lnTo>
                  <a:lnTo>
                    <a:pt x="5183251" y="290829"/>
                  </a:lnTo>
                  <a:lnTo>
                    <a:pt x="5183251" y="74929"/>
                  </a:lnTo>
                  <a:lnTo>
                    <a:pt x="5182870" y="73659"/>
                  </a:lnTo>
                  <a:close/>
                </a:path>
                <a:path w="5184140" h="328929">
                  <a:moveTo>
                    <a:pt x="5183632" y="74929"/>
                  </a:moveTo>
                  <a:lnTo>
                    <a:pt x="5183251" y="74929"/>
                  </a:lnTo>
                  <a:lnTo>
                    <a:pt x="5183251" y="290829"/>
                  </a:lnTo>
                  <a:lnTo>
                    <a:pt x="5183632" y="290829"/>
                  </a:lnTo>
                  <a:lnTo>
                    <a:pt x="5183632" y="74929"/>
                  </a:lnTo>
                  <a:close/>
                </a:path>
                <a:path w="5184140" h="328929">
                  <a:moveTo>
                    <a:pt x="5180710" y="72389"/>
                  </a:moveTo>
                  <a:lnTo>
                    <a:pt x="5073396" y="72389"/>
                  </a:lnTo>
                  <a:lnTo>
                    <a:pt x="5073396" y="288289"/>
                  </a:lnTo>
                  <a:lnTo>
                    <a:pt x="5073777" y="288289"/>
                  </a:lnTo>
                  <a:lnTo>
                    <a:pt x="5074539" y="289559"/>
                  </a:lnTo>
                  <a:lnTo>
                    <a:pt x="5074539" y="82550"/>
                  </a:lnTo>
                  <a:lnTo>
                    <a:pt x="5073777" y="82550"/>
                  </a:lnTo>
                  <a:lnTo>
                    <a:pt x="5074158" y="81279"/>
                  </a:lnTo>
                  <a:lnTo>
                    <a:pt x="5074539" y="80856"/>
                  </a:lnTo>
                  <a:lnTo>
                    <a:pt x="5074539" y="73659"/>
                  </a:lnTo>
                  <a:lnTo>
                    <a:pt x="5180710" y="73659"/>
                  </a:lnTo>
                  <a:lnTo>
                    <a:pt x="5180710" y="72389"/>
                  </a:lnTo>
                  <a:close/>
                </a:path>
                <a:path w="5184140" h="328929">
                  <a:moveTo>
                    <a:pt x="5074920" y="80433"/>
                  </a:moveTo>
                  <a:lnTo>
                    <a:pt x="5074539" y="80856"/>
                  </a:lnTo>
                  <a:lnTo>
                    <a:pt x="5074539" y="289559"/>
                  </a:lnTo>
                  <a:lnTo>
                    <a:pt x="5074920" y="289559"/>
                  </a:lnTo>
                  <a:lnTo>
                    <a:pt x="5074920" y="80433"/>
                  </a:lnTo>
                  <a:close/>
                </a:path>
                <a:path w="5184140" h="328929">
                  <a:moveTo>
                    <a:pt x="5182870" y="73659"/>
                  </a:moveTo>
                  <a:lnTo>
                    <a:pt x="5182489" y="73659"/>
                  </a:lnTo>
                  <a:lnTo>
                    <a:pt x="5182489" y="289559"/>
                  </a:lnTo>
                  <a:lnTo>
                    <a:pt x="5182870" y="289559"/>
                  </a:lnTo>
                  <a:lnTo>
                    <a:pt x="5182870" y="73659"/>
                  </a:lnTo>
                  <a:close/>
                </a:path>
                <a:path w="5184140" h="328929">
                  <a:moveTo>
                    <a:pt x="5072760" y="83185"/>
                  </a:moveTo>
                  <a:lnTo>
                    <a:pt x="5072380" y="83819"/>
                  </a:lnTo>
                  <a:lnTo>
                    <a:pt x="5070602" y="83819"/>
                  </a:lnTo>
                  <a:lnTo>
                    <a:pt x="5070602" y="287244"/>
                  </a:lnTo>
                  <a:lnTo>
                    <a:pt x="5072380" y="288289"/>
                  </a:lnTo>
                  <a:lnTo>
                    <a:pt x="5072760" y="288289"/>
                  </a:lnTo>
                  <a:lnTo>
                    <a:pt x="5072760" y="83185"/>
                  </a:lnTo>
                  <a:close/>
                </a:path>
                <a:path w="5184140" h="328929">
                  <a:moveTo>
                    <a:pt x="5073142" y="82550"/>
                  </a:moveTo>
                  <a:lnTo>
                    <a:pt x="5072760" y="83185"/>
                  </a:lnTo>
                  <a:lnTo>
                    <a:pt x="5072760" y="288289"/>
                  </a:lnTo>
                  <a:lnTo>
                    <a:pt x="5073142" y="288289"/>
                  </a:lnTo>
                  <a:lnTo>
                    <a:pt x="5073142" y="82550"/>
                  </a:lnTo>
                  <a:close/>
                </a:path>
                <a:path w="5184140" h="328929">
                  <a:moveTo>
                    <a:pt x="5073396" y="72389"/>
                  </a:moveTo>
                  <a:lnTo>
                    <a:pt x="5073142" y="72389"/>
                  </a:lnTo>
                  <a:lnTo>
                    <a:pt x="5073142" y="288289"/>
                  </a:lnTo>
                  <a:lnTo>
                    <a:pt x="5073396" y="288289"/>
                  </a:lnTo>
                  <a:lnTo>
                    <a:pt x="5073396" y="72389"/>
                  </a:lnTo>
                  <a:close/>
                </a:path>
                <a:path w="5184140" h="328929">
                  <a:moveTo>
                    <a:pt x="5181092" y="72389"/>
                  </a:moveTo>
                  <a:lnTo>
                    <a:pt x="5180710" y="72389"/>
                  </a:lnTo>
                  <a:lnTo>
                    <a:pt x="5180710" y="288289"/>
                  </a:lnTo>
                  <a:lnTo>
                    <a:pt x="5181092" y="288289"/>
                  </a:lnTo>
                  <a:lnTo>
                    <a:pt x="5181092" y="72389"/>
                  </a:lnTo>
                  <a:close/>
                </a:path>
                <a:path w="5184140" h="328929">
                  <a:moveTo>
                    <a:pt x="5181473" y="72389"/>
                  </a:moveTo>
                  <a:lnTo>
                    <a:pt x="5181092" y="72389"/>
                  </a:lnTo>
                  <a:lnTo>
                    <a:pt x="5181092" y="288289"/>
                  </a:lnTo>
                  <a:lnTo>
                    <a:pt x="5181473" y="288289"/>
                  </a:lnTo>
                  <a:lnTo>
                    <a:pt x="5181473" y="72389"/>
                  </a:lnTo>
                  <a:close/>
                </a:path>
                <a:path w="5184140" h="328929">
                  <a:moveTo>
                    <a:pt x="5181473" y="72389"/>
                  </a:moveTo>
                  <a:lnTo>
                    <a:pt x="5181473" y="288289"/>
                  </a:lnTo>
                  <a:lnTo>
                    <a:pt x="5182489" y="288289"/>
                  </a:lnTo>
                  <a:lnTo>
                    <a:pt x="5182489" y="73659"/>
                  </a:lnTo>
                  <a:lnTo>
                    <a:pt x="5181473" y="72389"/>
                  </a:lnTo>
                  <a:close/>
                </a:path>
                <a:path w="5184140" h="328929">
                  <a:moveTo>
                    <a:pt x="5070602" y="83819"/>
                  </a:moveTo>
                  <a:lnTo>
                    <a:pt x="5070221" y="83819"/>
                  </a:lnTo>
                  <a:lnTo>
                    <a:pt x="5070221" y="287020"/>
                  </a:lnTo>
                  <a:lnTo>
                    <a:pt x="5070602" y="287244"/>
                  </a:lnTo>
                  <a:lnTo>
                    <a:pt x="5070602" y="83819"/>
                  </a:lnTo>
                  <a:close/>
                </a:path>
                <a:path w="5184140" h="328929">
                  <a:moveTo>
                    <a:pt x="5070221" y="83819"/>
                  </a:moveTo>
                  <a:lnTo>
                    <a:pt x="5069458" y="85089"/>
                  </a:lnTo>
                  <a:lnTo>
                    <a:pt x="5069078" y="85089"/>
                  </a:lnTo>
                  <a:lnTo>
                    <a:pt x="5069078" y="286347"/>
                  </a:lnTo>
                  <a:lnTo>
                    <a:pt x="5070221" y="287020"/>
                  </a:lnTo>
                  <a:lnTo>
                    <a:pt x="5070221" y="83819"/>
                  </a:lnTo>
                  <a:close/>
                </a:path>
                <a:path w="5184140" h="328929">
                  <a:moveTo>
                    <a:pt x="5069078" y="85089"/>
                  </a:moveTo>
                  <a:lnTo>
                    <a:pt x="5068443" y="85089"/>
                  </a:lnTo>
                  <a:lnTo>
                    <a:pt x="5068443" y="285974"/>
                  </a:lnTo>
                  <a:lnTo>
                    <a:pt x="5069078" y="286347"/>
                  </a:lnTo>
                  <a:lnTo>
                    <a:pt x="5069078" y="85089"/>
                  </a:lnTo>
                  <a:close/>
                </a:path>
                <a:path w="5184140" h="328929">
                  <a:moveTo>
                    <a:pt x="5068443" y="93979"/>
                  </a:moveTo>
                  <a:lnTo>
                    <a:pt x="4961890" y="93979"/>
                  </a:lnTo>
                  <a:lnTo>
                    <a:pt x="4961890" y="259330"/>
                  </a:lnTo>
                  <a:lnTo>
                    <a:pt x="4991734" y="265429"/>
                  </a:lnTo>
                  <a:lnTo>
                    <a:pt x="5031358" y="273050"/>
                  </a:lnTo>
                  <a:lnTo>
                    <a:pt x="5034533" y="274319"/>
                  </a:lnTo>
                  <a:lnTo>
                    <a:pt x="5038471" y="274319"/>
                  </a:lnTo>
                  <a:lnTo>
                    <a:pt x="5042789" y="275589"/>
                  </a:lnTo>
                  <a:lnTo>
                    <a:pt x="5046853" y="276859"/>
                  </a:lnTo>
                  <a:lnTo>
                    <a:pt x="5050790" y="278129"/>
                  </a:lnTo>
                  <a:lnTo>
                    <a:pt x="5054346" y="279400"/>
                  </a:lnTo>
                  <a:lnTo>
                    <a:pt x="5058283" y="280669"/>
                  </a:lnTo>
                  <a:lnTo>
                    <a:pt x="5065903" y="284479"/>
                  </a:lnTo>
                  <a:lnTo>
                    <a:pt x="5068443" y="285974"/>
                  </a:lnTo>
                  <a:lnTo>
                    <a:pt x="5068443" y="93979"/>
                  </a:lnTo>
                  <a:close/>
                </a:path>
                <a:path w="5184140" h="328929">
                  <a:moveTo>
                    <a:pt x="463296" y="64769"/>
                  </a:moveTo>
                  <a:lnTo>
                    <a:pt x="443864" y="64769"/>
                  </a:lnTo>
                  <a:lnTo>
                    <a:pt x="443864" y="280669"/>
                  </a:lnTo>
                  <a:lnTo>
                    <a:pt x="463296" y="280669"/>
                  </a:lnTo>
                  <a:lnTo>
                    <a:pt x="463296" y="64769"/>
                  </a:lnTo>
                  <a:close/>
                </a:path>
                <a:path w="5184140" h="328929">
                  <a:moveTo>
                    <a:pt x="488823" y="64769"/>
                  </a:moveTo>
                  <a:lnTo>
                    <a:pt x="463296" y="64769"/>
                  </a:lnTo>
                  <a:lnTo>
                    <a:pt x="463296" y="280669"/>
                  </a:lnTo>
                  <a:lnTo>
                    <a:pt x="488823" y="280669"/>
                  </a:lnTo>
                  <a:lnTo>
                    <a:pt x="488823" y="64769"/>
                  </a:lnTo>
                  <a:close/>
                </a:path>
                <a:path w="5184140" h="328929">
                  <a:moveTo>
                    <a:pt x="551814" y="64769"/>
                  </a:moveTo>
                  <a:lnTo>
                    <a:pt x="488823" y="64769"/>
                  </a:lnTo>
                  <a:lnTo>
                    <a:pt x="488823" y="280669"/>
                  </a:lnTo>
                  <a:lnTo>
                    <a:pt x="551814" y="280669"/>
                  </a:lnTo>
                  <a:lnTo>
                    <a:pt x="551814" y="64769"/>
                  </a:lnTo>
                  <a:close/>
                </a:path>
                <a:path w="5184140" h="328929">
                  <a:moveTo>
                    <a:pt x="571246" y="64769"/>
                  </a:moveTo>
                  <a:lnTo>
                    <a:pt x="551814" y="64769"/>
                  </a:lnTo>
                  <a:lnTo>
                    <a:pt x="551814" y="280669"/>
                  </a:lnTo>
                  <a:lnTo>
                    <a:pt x="571246" y="280669"/>
                  </a:lnTo>
                  <a:lnTo>
                    <a:pt x="571246" y="64769"/>
                  </a:lnTo>
                  <a:close/>
                </a:path>
                <a:path w="5184140" h="328929">
                  <a:moveTo>
                    <a:pt x="596900" y="64769"/>
                  </a:moveTo>
                  <a:lnTo>
                    <a:pt x="571246" y="64769"/>
                  </a:lnTo>
                  <a:lnTo>
                    <a:pt x="571246" y="280669"/>
                  </a:lnTo>
                  <a:lnTo>
                    <a:pt x="596900" y="280669"/>
                  </a:lnTo>
                  <a:lnTo>
                    <a:pt x="596900" y="64769"/>
                  </a:lnTo>
                  <a:close/>
                </a:path>
                <a:path w="5184140" h="328929">
                  <a:moveTo>
                    <a:pt x="4961890" y="93979"/>
                  </a:moveTo>
                  <a:lnTo>
                    <a:pt x="4877181" y="93979"/>
                  </a:lnTo>
                  <a:lnTo>
                    <a:pt x="4877181" y="242019"/>
                  </a:lnTo>
                  <a:lnTo>
                    <a:pt x="4961890" y="259330"/>
                  </a:lnTo>
                  <a:lnTo>
                    <a:pt x="4961890" y="93979"/>
                  </a:lnTo>
                  <a:close/>
                </a:path>
                <a:path w="5184140" h="328929">
                  <a:moveTo>
                    <a:pt x="4854956" y="93970"/>
                  </a:moveTo>
                  <a:lnTo>
                    <a:pt x="4853812" y="93979"/>
                  </a:lnTo>
                  <a:lnTo>
                    <a:pt x="4853812" y="237244"/>
                  </a:lnTo>
                  <a:lnTo>
                    <a:pt x="4877181" y="242019"/>
                  </a:lnTo>
                  <a:lnTo>
                    <a:pt x="4877181" y="224789"/>
                  </a:lnTo>
                  <a:lnTo>
                    <a:pt x="4854956" y="224789"/>
                  </a:lnTo>
                  <a:lnTo>
                    <a:pt x="4854956" y="93970"/>
                  </a:lnTo>
                  <a:close/>
                </a:path>
                <a:path w="5184140" h="328929">
                  <a:moveTo>
                    <a:pt x="4800981" y="93979"/>
                  </a:moveTo>
                  <a:lnTo>
                    <a:pt x="4769231" y="93979"/>
                  </a:lnTo>
                  <a:lnTo>
                    <a:pt x="4769231" y="225219"/>
                  </a:lnTo>
                  <a:lnTo>
                    <a:pt x="4780407" y="226059"/>
                  </a:lnTo>
                  <a:lnTo>
                    <a:pt x="4805299" y="227329"/>
                  </a:lnTo>
                  <a:lnTo>
                    <a:pt x="4853812" y="237244"/>
                  </a:lnTo>
                  <a:lnTo>
                    <a:pt x="4853812" y="226059"/>
                  </a:lnTo>
                  <a:lnTo>
                    <a:pt x="4800981" y="226059"/>
                  </a:lnTo>
                  <a:lnTo>
                    <a:pt x="4800981" y="93979"/>
                  </a:lnTo>
                  <a:close/>
                </a:path>
                <a:path w="5184140" h="328929">
                  <a:moveTo>
                    <a:pt x="4686808" y="97795"/>
                  </a:moveTo>
                  <a:lnTo>
                    <a:pt x="4632071" y="100329"/>
                  </a:lnTo>
                  <a:lnTo>
                    <a:pt x="4578858" y="104753"/>
                  </a:lnTo>
                  <a:lnTo>
                    <a:pt x="4578858" y="215900"/>
                  </a:lnTo>
                  <a:lnTo>
                    <a:pt x="4600448" y="217169"/>
                  </a:lnTo>
                  <a:lnTo>
                    <a:pt x="4638929" y="220979"/>
                  </a:lnTo>
                  <a:lnTo>
                    <a:pt x="4661916" y="223519"/>
                  </a:lnTo>
                  <a:lnTo>
                    <a:pt x="4692904" y="226059"/>
                  </a:lnTo>
                  <a:lnTo>
                    <a:pt x="4692904" y="215900"/>
                  </a:lnTo>
                  <a:lnTo>
                    <a:pt x="4686808" y="215900"/>
                  </a:lnTo>
                  <a:lnTo>
                    <a:pt x="4686808" y="97795"/>
                  </a:lnTo>
                  <a:close/>
                </a:path>
                <a:path w="5184140" h="328929">
                  <a:moveTo>
                    <a:pt x="4746879" y="95014"/>
                  </a:moveTo>
                  <a:lnTo>
                    <a:pt x="4692904" y="97513"/>
                  </a:lnTo>
                  <a:lnTo>
                    <a:pt x="4692904" y="226059"/>
                  </a:lnTo>
                  <a:lnTo>
                    <a:pt x="4769231" y="226059"/>
                  </a:lnTo>
                  <a:lnTo>
                    <a:pt x="4769231" y="225219"/>
                  </a:lnTo>
                  <a:lnTo>
                    <a:pt x="4763516" y="224789"/>
                  </a:lnTo>
                  <a:lnTo>
                    <a:pt x="4746879" y="224789"/>
                  </a:lnTo>
                  <a:lnTo>
                    <a:pt x="4746879" y="95014"/>
                  </a:lnTo>
                  <a:close/>
                </a:path>
                <a:path w="5184140" h="328929">
                  <a:moveTo>
                    <a:pt x="4854956" y="8889"/>
                  </a:moveTo>
                  <a:lnTo>
                    <a:pt x="4785487" y="8889"/>
                  </a:lnTo>
                  <a:lnTo>
                    <a:pt x="4800981" y="10159"/>
                  </a:lnTo>
                  <a:lnTo>
                    <a:pt x="4800981" y="226059"/>
                  </a:lnTo>
                  <a:lnTo>
                    <a:pt x="4837937" y="224789"/>
                  </a:lnTo>
                  <a:lnTo>
                    <a:pt x="4853812" y="224789"/>
                  </a:lnTo>
                  <a:lnTo>
                    <a:pt x="4853812" y="93979"/>
                  </a:lnTo>
                  <a:lnTo>
                    <a:pt x="4854956" y="93970"/>
                  </a:lnTo>
                  <a:lnTo>
                    <a:pt x="4854956" y="8889"/>
                  </a:lnTo>
                  <a:close/>
                </a:path>
                <a:path w="5184140" h="328929">
                  <a:moveTo>
                    <a:pt x="4853812" y="224789"/>
                  </a:moveTo>
                  <a:lnTo>
                    <a:pt x="4837937" y="224789"/>
                  </a:lnTo>
                  <a:lnTo>
                    <a:pt x="4800981" y="226059"/>
                  </a:lnTo>
                  <a:lnTo>
                    <a:pt x="4853812" y="226059"/>
                  </a:lnTo>
                  <a:lnTo>
                    <a:pt x="4853812" y="224789"/>
                  </a:lnTo>
                  <a:close/>
                </a:path>
                <a:path w="5184140" h="328929">
                  <a:moveTo>
                    <a:pt x="4769231" y="93979"/>
                  </a:moveTo>
                  <a:lnTo>
                    <a:pt x="4746879" y="95014"/>
                  </a:lnTo>
                  <a:lnTo>
                    <a:pt x="4746879" y="224789"/>
                  </a:lnTo>
                  <a:lnTo>
                    <a:pt x="4763516" y="224789"/>
                  </a:lnTo>
                  <a:lnTo>
                    <a:pt x="4769231" y="225219"/>
                  </a:lnTo>
                  <a:lnTo>
                    <a:pt x="4769231" y="93979"/>
                  </a:lnTo>
                  <a:close/>
                </a:path>
                <a:path w="5184140" h="328929">
                  <a:moveTo>
                    <a:pt x="5068443" y="85089"/>
                  </a:moveTo>
                  <a:lnTo>
                    <a:pt x="5067681" y="85089"/>
                  </a:lnTo>
                  <a:lnTo>
                    <a:pt x="5060442" y="87629"/>
                  </a:lnTo>
                  <a:lnTo>
                    <a:pt x="5038852" y="91439"/>
                  </a:lnTo>
                  <a:lnTo>
                    <a:pt x="5031358" y="91439"/>
                  </a:lnTo>
                  <a:lnTo>
                    <a:pt x="5018658" y="92709"/>
                  </a:lnTo>
                  <a:lnTo>
                    <a:pt x="4854956" y="93970"/>
                  </a:lnTo>
                  <a:lnTo>
                    <a:pt x="4854956" y="224789"/>
                  </a:lnTo>
                  <a:lnTo>
                    <a:pt x="4877181" y="224789"/>
                  </a:lnTo>
                  <a:lnTo>
                    <a:pt x="4877181" y="93979"/>
                  </a:lnTo>
                  <a:lnTo>
                    <a:pt x="5068443" y="93979"/>
                  </a:lnTo>
                  <a:lnTo>
                    <a:pt x="5068443" y="85089"/>
                  </a:lnTo>
                  <a:close/>
                </a:path>
                <a:path w="5184140" h="328929">
                  <a:moveTo>
                    <a:pt x="3888994" y="0"/>
                  </a:moveTo>
                  <a:lnTo>
                    <a:pt x="3781044" y="0"/>
                  </a:lnTo>
                  <a:lnTo>
                    <a:pt x="3781044" y="215900"/>
                  </a:lnTo>
                  <a:lnTo>
                    <a:pt x="3888994" y="215900"/>
                  </a:lnTo>
                  <a:lnTo>
                    <a:pt x="3888994" y="0"/>
                  </a:lnTo>
                  <a:close/>
                </a:path>
                <a:path w="5184140" h="328929">
                  <a:moveTo>
                    <a:pt x="4445254" y="0"/>
                  </a:moveTo>
                  <a:lnTo>
                    <a:pt x="4337304" y="0"/>
                  </a:lnTo>
                  <a:lnTo>
                    <a:pt x="4337304" y="215900"/>
                  </a:lnTo>
                  <a:lnTo>
                    <a:pt x="4416044" y="215900"/>
                  </a:lnTo>
                  <a:lnTo>
                    <a:pt x="4416044" y="113029"/>
                  </a:lnTo>
                  <a:lnTo>
                    <a:pt x="4445254" y="112009"/>
                  </a:lnTo>
                  <a:lnTo>
                    <a:pt x="4445254" y="0"/>
                  </a:lnTo>
                  <a:close/>
                </a:path>
                <a:path w="5184140" h="328929">
                  <a:moveTo>
                    <a:pt x="4578858" y="104753"/>
                  </a:moveTo>
                  <a:lnTo>
                    <a:pt x="4525136" y="109219"/>
                  </a:lnTo>
                  <a:lnTo>
                    <a:pt x="4445254" y="112009"/>
                  </a:lnTo>
                  <a:lnTo>
                    <a:pt x="4445254" y="215900"/>
                  </a:lnTo>
                  <a:lnTo>
                    <a:pt x="4524121" y="215900"/>
                  </a:lnTo>
                  <a:lnTo>
                    <a:pt x="4524121" y="113029"/>
                  </a:lnTo>
                  <a:lnTo>
                    <a:pt x="4578858" y="113029"/>
                  </a:lnTo>
                  <a:lnTo>
                    <a:pt x="4578858" y="104753"/>
                  </a:lnTo>
                  <a:close/>
                </a:path>
                <a:path w="5184140" h="328929">
                  <a:moveTo>
                    <a:pt x="4692904" y="97513"/>
                  </a:moveTo>
                  <a:lnTo>
                    <a:pt x="4686808" y="97795"/>
                  </a:lnTo>
                  <a:lnTo>
                    <a:pt x="4686808" y="215900"/>
                  </a:lnTo>
                  <a:lnTo>
                    <a:pt x="4692904" y="215900"/>
                  </a:lnTo>
                  <a:lnTo>
                    <a:pt x="4692904" y="97513"/>
                  </a:lnTo>
                  <a:close/>
                </a:path>
                <a:path w="5184140" h="328929">
                  <a:moveTo>
                    <a:pt x="4337304" y="111759"/>
                  </a:moveTo>
                  <a:lnTo>
                    <a:pt x="4173854" y="111759"/>
                  </a:lnTo>
                  <a:lnTo>
                    <a:pt x="4308856" y="113029"/>
                  </a:lnTo>
                  <a:lnTo>
                    <a:pt x="4337304" y="113029"/>
                  </a:lnTo>
                  <a:lnTo>
                    <a:pt x="4337304" y="111759"/>
                  </a:lnTo>
                  <a:close/>
                </a:path>
                <a:path w="5184140" h="328929">
                  <a:moveTo>
                    <a:pt x="4578858" y="0"/>
                  </a:moveTo>
                  <a:lnTo>
                    <a:pt x="4445254" y="0"/>
                  </a:lnTo>
                  <a:lnTo>
                    <a:pt x="4445254" y="112009"/>
                  </a:lnTo>
                  <a:lnTo>
                    <a:pt x="4525136" y="109219"/>
                  </a:lnTo>
                  <a:lnTo>
                    <a:pt x="4578858" y="104753"/>
                  </a:lnTo>
                  <a:lnTo>
                    <a:pt x="4578858" y="0"/>
                  </a:lnTo>
                  <a:close/>
                </a:path>
                <a:path w="5184140" h="328929">
                  <a:moveTo>
                    <a:pt x="4686808" y="0"/>
                  </a:moveTo>
                  <a:lnTo>
                    <a:pt x="4578858" y="0"/>
                  </a:lnTo>
                  <a:lnTo>
                    <a:pt x="4578858" y="104753"/>
                  </a:lnTo>
                  <a:lnTo>
                    <a:pt x="4632071" y="100329"/>
                  </a:lnTo>
                  <a:lnTo>
                    <a:pt x="4686808" y="97795"/>
                  </a:lnTo>
                  <a:lnTo>
                    <a:pt x="4686808" y="0"/>
                  </a:lnTo>
                  <a:close/>
                </a:path>
                <a:path w="5184140" h="328929">
                  <a:moveTo>
                    <a:pt x="4686808" y="0"/>
                  </a:moveTo>
                  <a:lnTo>
                    <a:pt x="4686808" y="97795"/>
                  </a:lnTo>
                  <a:lnTo>
                    <a:pt x="4692904" y="97513"/>
                  </a:lnTo>
                  <a:lnTo>
                    <a:pt x="4692904" y="10159"/>
                  </a:lnTo>
                  <a:lnTo>
                    <a:pt x="4729987" y="8889"/>
                  </a:lnTo>
                  <a:lnTo>
                    <a:pt x="4785487" y="8889"/>
                  </a:lnTo>
                  <a:lnTo>
                    <a:pt x="4769993" y="7619"/>
                  </a:lnTo>
                  <a:lnTo>
                    <a:pt x="4746879" y="5079"/>
                  </a:lnTo>
                  <a:lnTo>
                    <a:pt x="4708398" y="1269"/>
                  </a:lnTo>
                  <a:lnTo>
                    <a:pt x="4686808" y="0"/>
                  </a:lnTo>
                  <a:close/>
                </a:path>
                <a:path w="5184140" h="328929">
                  <a:moveTo>
                    <a:pt x="4746879" y="8889"/>
                  </a:moveTo>
                  <a:lnTo>
                    <a:pt x="4729987" y="8889"/>
                  </a:lnTo>
                  <a:lnTo>
                    <a:pt x="4692904" y="10159"/>
                  </a:lnTo>
                  <a:lnTo>
                    <a:pt x="4692904" y="97513"/>
                  </a:lnTo>
                  <a:lnTo>
                    <a:pt x="4746879" y="95014"/>
                  </a:lnTo>
                  <a:lnTo>
                    <a:pt x="4746879" y="8889"/>
                  </a:lnTo>
                  <a:close/>
                </a:path>
                <a:path w="5184140" h="328929">
                  <a:moveTo>
                    <a:pt x="4785487" y="8889"/>
                  </a:moveTo>
                  <a:lnTo>
                    <a:pt x="4746879" y="8889"/>
                  </a:lnTo>
                  <a:lnTo>
                    <a:pt x="4746879" y="95014"/>
                  </a:lnTo>
                  <a:lnTo>
                    <a:pt x="4769231" y="93979"/>
                  </a:lnTo>
                  <a:lnTo>
                    <a:pt x="4800981" y="93979"/>
                  </a:lnTo>
                  <a:lnTo>
                    <a:pt x="4800981" y="10159"/>
                  </a:lnTo>
                  <a:lnTo>
                    <a:pt x="4785487" y="8889"/>
                  </a:lnTo>
                  <a:close/>
                </a:path>
                <a:path w="5184140" h="328929">
                  <a:moveTo>
                    <a:pt x="4871466" y="8889"/>
                  </a:moveTo>
                  <a:lnTo>
                    <a:pt x="4854956" y="8889"/>
                  </a:lnTo>
                  <a:lnTo>
                    <a:pt x="4854956" y="93970"/>
                  </a:lnTo>
                  <a:lnTo>
                    <a:pt x="5018658" y="92709"/>
                  </a:lnTo>
                  <a:lnTo>
                    <a:pt x="5031358" y="91439"/>
                  </a:lnTo>
                  <a:lnTo>
                    <a:pt x="5038852" y="91439"/>
                  </a:lnTo>
                  <a:lnTo>
                    <a:pt x="5060442" y="87629"/>
                  </a:lnTo>
                  <a:lnTo>
                    <a:pt x="5067681" y="85089"/>
                  </a:lnTo>
                  <a:lnTo>
                    <a:pt x="5069458" y="85089"/>
                  </a:lnTo>
                  <a:lnTo>
                    <a:pt x="5070221" y="83819"/>
                  </a:lnTo>
                  <a:lnTo>
                    <a:pt x="5072380" y="83819"/>
                  </a:lnTo>
                  <a:lnTo>
                    <a:pt x="5072760" y="83185"/>
                  </a:lnTo>
                  <a:lnTo>
                    <a:pt x="5072760" y="72389"/>
                  </a:lnTo>
                  <a:lnTo>
                    <a:pt x="5180710" y="72389"/>
                  </a:lnTo>
                  <a:lnTo>
                    <a:pt x="5180330" y="71119"/>
                  </a:lnTo>
                  <a:lnTo>
                    <a:pt x="5173853" y="68579"/>
                  </a:lnTo>
                  <a:lnTo>
                    <a:pt x="5169916" y="66039"/>
                  </a:lnTo>
                  <a:lnTo>
                    <a:pt x="5166359" y="64769"/>
                  </a:lnTo>
                  <a:lnTo>
                    <a:pt x="5162423" y="63500"/>
                  </a:lnTo>
                  <a:lnTo>
                    <a:pt x="5158740" y="62229"/>
                  </a:lnTo>
                  <a:lnTo>
                    <a:pt x="5150866" y="59689"/>
                  </a:lnTo>
                  <a:lnTo>
                    <a:pt x="5146548" y="58419"/>
                  </a:lnTo>
                  <a:lnTo>
                    <a:pt x="5142610" y="58419"/>
                  </a:lnTo>
                  <a:lnTo>
                    <a:pt x="5139308" y="57150"/>
                  </a:lnTo>
                  <a:lnTo>
                    <a:pt x="5099684" y="49529"/>
                  </a:lnTo>
                  <a:lnTo>
                    <a:pt x="4913249" y="11429"/>
                  </a:lnTo>
                  <a:lnTo>
                    <a:pt x="4888357" y="10159"/>
                  </a:lnTo>
                  <a:lnTo>
                    <a:pt x="4871466" y="8889"/>
                  </a:lnTo>
                  <a:close/>
                </a:path>
                <a:path w="5184140" h="328929">
                  <a:moveTo>
                    <a:pt x="5073142" y="72389"/>
                  </a:moveTo>
                  <a:lnTo>
                    <a:pt x="5072760" y="72389"/>
                  </a:lnTo>
                  <a:lnTo>
                    <a:pt x="5072760" y="83185"/>
                  </a:lnTo>
                  <a:lnTo>
                    <a:pt x="5073142" y="82550"/>
                  </a:lnTo>
                  <a:lnTo>
                    <a:pt x="5073142" y="72389"/>
                  </a:lnTo>
                  <a:close/>
                </a:path>
                <a:path w="5184140" h="328929">
                  <a:moveTo>
                    <a:pt x="317200" y="79995"/>
                  </a:moveTo>
                  <a:lnTo>
                    <a:pt x="274320" y="82550"/>
                  </a:lnTo>
                  <a:lnTo>
                    <a:pt x="339089" y="82550"/>
                  </a:lnTo>
                  <a:lnTo>
                    <a:pt x="317500" y="80009"/>
                  </a:lnTo>
                  <a:lnTo>
                    <a:pt x="317200" y="79995"/>
                  </a:lnTo>
                  <a:close/>
                </a:path>
                <a:path w="5184140" h="328929">
                  <a:moveTo>
                    <a:pt x="5074539" y="80856"/>
                  </a:moveTo>
                  <a:lnTo>
                    <a:pt x="5074158" y="81279"/>
                  </a:lnTo>
                  <a:lnTo>
                    <a:pt x="5073777" y="82550"/>
                  </a:lnTo>
                  <a:lnTo>
                    <a:pt x="5074539" y="82550"/>
                  </a:lnTo>
                  <a:lnTo>
                    <a:pt x="5074539" y="80856"/>
                  </a:lnTo>
                  <a:close/>
                </a:path>
                <a:path w="5184140" h="328929">
                  <a:moveTo>
                    <a:pt x="5074920" y="73659"/>
                  </a:moveTo>
                  <a:lnTo>
                    <a:pt x="5074539" y="73659"/>
                  </a:lnTo>
                  <a:lnTo>
                    <a:pt x="5074539" y="80856"/>
                  </a:lnTo>
                  <a:lnTo>
                    <a:pt x="5074920" y="80433"/>
                  </a:lnTo>
                  <a:lnTo>
                    <a:pt x="5074920" y="73659"/>
                  </a:lnTo>
                  <a:close/>
                </a:path>
                <a:path w="5184140" h="328929">
                  <a:moveTo>
                    <a:pt x="5180710" y="73659"/>
                  </a:moveTo>
                  <a:lnTo>
                    <a:pt x="5074920" y="73659"/>
                  </a:lnTo>
                  <a:lnTo>
                    <a:pt x="5074920" y="80433"/>
                  </a:lnTo>
                  <a:lnTo>
                    <a:pt x="5075301" y="80009"/>
                  </a:lnTo>
                  <a:lnTo>
                    <a:pt x="5075301" y="74929"/>
                  </a:lnTo>
                  <a:lnTo>
                    <a:pt x="5180710" y="74929"/>
                  </a:lnTo>
                  <a:lnTo>
                    <a:pt x="5180710" y="73659"/>
                  </a:lnTo>
                  <a:close/>
                </a:path>
                <a:path w="5184140" h="328929">
                  <a:moveTo>
                    <a:pt x="5180710" y="76200"/>
                  </a:moveTo>
                  <a:lnTo>
                    <a:pt x="5075935" y="76200"/>
                  </a:lnTo>
                  <a:lnTo>
                    <a:pt x="5075935" y="80009"/>
                  </a:lnTo>
                  <a:lnTo>
                    <a:pt x="5180710" y="80009"/>
                  </a:lnTo>
                  <a:lnTo>
                    <a:pt x="5180710" y="76200"/>
                  </a:lnTo>
                  <a:close/>
                </a:path>
              </a:pathLst>
            </a:custGeom>
            <a:solidFill>
              <a:srgbClr val="00F800">
                <a:alpha val="50195"/>
              </a:srgbClr>
            </a:solidFill>
          </p:spPr>
          <p:txBody>
            <a:bodyPr wrap="square" lIns="0" tIns="0" rIns="0" bIns="0" rtlCol="0"/>
            <a:lstStyle/>
            <a:p>
              <a:endParaRPr/>
            </a:p>
          </p:txBody>
        </p:sp>
        <p:sp>
          <p:nvSpPr>
            <p:cNvPr id="9" name="object 7"/>
            <p:cNvSpPr/>
            <p:nvPr/>
          </p:nvSpPr>
          <p:spPr>
            <a:xfrm>
              <a:off x="2008758" y="4351782"/>
              <a:ext cx="4811014" cy="402589"/>
            </a:xfrm>
            <a:prstGeom prst="rect">
              <a:avLst/>
            </a:prstGeom>
            <a:blipFill>
              <a:blip r:embed="rId5" cstate="print"/>
              <a:stretch>
                <a:fillRect/>
              </a:stretch>
            </a:blipFill>
          </p:spPr>
          <p:txBody>
            <a:bodyPr wrap="square" lIns="0" tIns="0" rIns="0" bIns="0" rtlCol="0"/>
            <a:lstStyle/>
            <a:p>
              <a:endParaRPr/>
            </a:p>
          </p:txBody>
        </p:sp>
        <p:sp>
          <p:nvSpPr>
            <p:cNvPr id="10" name="object 8"/>
            <p:cNvSpPr/>
            <p:nvPr/>
          </p:nvSpPr>
          <p:spPr>
            <a:xfrm>
              <a:off x="2730373" y="5191252"/>
              <a:ext cx="720725" cy="276225"/>
            </a:xfrm>
            <a:custGeom>
              <a:avLst/>
              <a:gdLst/>
              <a:ahLst/>
              <a:cxnLst/>
              <a:rect l="l" t="t" r="r" b="b"/>
              <a:pathLst>
                <a:path w="720725" h="276225">
                  <a:moveTo>
                    <a:pt x="449706" y="18415"/>
                  </a:moveTo>
                  <a:lnTo>
                    <a:pt x="361060" y="19177"/>
                  </a:lnTo>
                  <a:lnTo>
                    <a:pt x="337312" y="20955"/>
                  </a:lnTo>
                  <a:lnTo>
                    <a:pt x="262508" y="31368"/>
                  </a:lnTo>
                  <a:lnTo>
                    <a:pt x="196976" y="35687"/>
                  </a:lnTo>
                  <a:lnTo>
                    <a:pt x="170306" y="36703"/>
                  </a:lnTo>
                  <a:lnTo>
                    <a:pt x="143637" y="38862"/>
                  </a:lnTo>
                  <a:lnTo>
                    <a:pt x="92582" y="46482"/>
                  </a:lnTo>
                  <a:lnTo>
                    <a:pt x="72008" y="50038"/>
                  </a:lnTo>
                  <a:lnTo>
                    <a:pt x="10413" y="58039"/>
                  </a:lnTo>
                  <a:lnTo>
                    <a:pt x="0" y="60198"/>
                  </a:lnTo>
                  <a:lnTo>
                    <a:pt x="0" y="276225"/>
                  </a:lnTo>
                  <a:lnTo>
                    <a:pt x="108076" y="276225"/>
                  </a:lnTo>
                  <a:lnTo>
                    <a:pt x="118490" y="274066"/>
                  </a:lnTo>
                  <a:lnTo>
                    <a:pt x="179958" y="266065"/>
                  </a:lnTo>
                  <a:lnTo>
                    <a:pt x="200532" y="262509"/>
                  </a:lnTo>
                  <a:lnTo>
                    <a:pt x="251713" y="254889"/>
                  </a:lnTo>
                  <a:lnTo>
                    <a:pt x="278256" y="252730"/>
                  </a:lnTo>
                  <a:lnTo>
                    <a:pt x="304926" y="251714"/>
                  </a:lnTo>
                  <a:lnTo>
                    <a:pt x="370458" y="247396"/>
                  </a:lnTo>
                  <a:lnTo>
                    <a:pt x="445388" y="236982"/>
                  </a:lnTo>
                  <a:lnTo>
                    <a:pt x="469138" y="235077"/>
                  </a:lnTo>
                  <a:lnTo>
                    <a:pt x="449706" y="234442"/>
                  </a:lnTo>
                  <a:lnTo>
                    <a:pt x="449706" y="18415"/>
                  </a:lnTo>
                  <a:close/>
                </a:path>
                <a:path w="720725" h="276225">
                  <a:moveTo>
                    <a:pt x="524128" y="18415"/>
                  </a:moveTo>
                  <a:lnTo>
                    <a:pt x="449706" y="18415"/>
                  </a:lnTo>
                  <a:lnTo>
                    <a:pt x="449706" y="234442"/>
                  </a:lnTo>
                  <a:lnTo>
                    <a:pt x="524128" y="234442"/>
                  </a:lnTo>
                  <a:lnTo>
                    <a:pt x="524128" y="18415"/>
                  </a:lnTo>
                  <a:close/>
                </a:path>
                <a:path w="720725" h="276225">
                  <a:moveTo>
                    <a:pt x="584326" y="15112"/>
                  </a:moveTo>
                  <a:lnTo>
                    <a:pt x="578865" y="15493"/>
                  </a:lnTo>
                  <a:lnTo>
                    <a:pt x="524128" y="18415"/>
                  </a:lnTo>
                  <a:lnTo>
                    <a:pt x="524128" y="234442"/>
                  </a:lnTo>
                  <a:lnTo>
                    <a:pt x="557656" y="234442"/>
                  </a:lnTo>
                  <a:lnTo>
                    <a:pt x="557656" y="18415"/>
                  </a:lnTo>
                  <a:lnTo>
                    <a:pt x="584326" y="18415"/>
                  </a:lnTo>
                  <a:lnTo>
                    <a:pt x="584326" y="15112"/>
                  </a:lnTo>
                  <a:close/>
                </a:path>
                <a:path w="720725" h="276225">
                  <a:moveTo>
                    <a:pt x="584326" y="18415"/>
                  </a:moveTo>
                  <a:lnTo>
                    <a:pt x="557656" y="18415"/>
                  </a:lnTo>
                  <a:lnTo>
                    <a:pt x="557656" y="234442"/>
                  </a:lnTo>
                  <a:lnTo>
                    <a:pt x="632205" y="234442"/>
                  </a:lnTo>
                  <a:lnTo>
                    <a:pt x="632205" y="231140"/>
                  </a:lnTo>
                  <a:lnTo>
                    <a:pt x="584326" y="231140"/>
                  </a:lnTo>
                  <a:lnTo>
                    <a:pt x="584326" y="18415"/>
                  </a:lnTo>
                  <a:close/>
                </a:path>
                <a:path w="720725" h="276225">
                  <a:moveTo>
                    <a:pt x="692276" y="18415"/>
                  </a:moveTo>
                  <a:lnTo>
                    <a:pt x="632205" y="18415"/>
                  </a:lnTo>
                  <a:lnTo>
                    <a:pt x="632205" y="234442"/>
                  </a:lnTo>
                  <a:lnTo>
                    <a:pt x="686942" y="231521"/>
                  </a:lnTo>
                  <a:lnTo>
                    <a:pt x="692276" y="231140"/>
                  </a:lnTo>
                  <a:lnTo>
                    <a:pt x="692276" y="18415"/>
                  </a:lnTo>
                  <a:close/>
                </a:path>
                <a:path w="720725" h="276225">
                  <a:moveTo>
                    <a:pt x="588263" y="15112"/>
                  </a:moveTo>
                  <a:lnTo>
                    <a:pt x="584326" y="15112"/>
                  </a:lnTo>
                  <a:lnTo>
                    <a:pt x="584326" y="231140"/>
                  </a:lnTo>
                  <a:lnTo>
                    <a:pt x="588263" y="231140"/>
                  </a:lnTo>
                  <a:lnTo>
                    <a:pt x="588263" y="15112"/>
                  </a:lnTo>
                  <a:close/>
                </a:path>
                <a:path w="720725" h="276225">
                  <a:moveTo>
                    <a:pt x="603757" y="11937"/>
                  </a:moveTo>
                  <a:lnTo>
                    <a:pt x="602614" y="12318"/>
                  </a:lnTo>
                  <a:lnTo>
                    <a:pt x="599821" y="12954"/>
                  </a:lnTo>
                  <a:lnTo>
                    <a:pt x="593978" y="14478"/>
                  </a:lnTo>
                  <a:lnTo>
                    <a:pt x="591185" y="14859"/>
                  </a:lnTo>
                  <a:lnTo>
                    <a:pt x="588263" y="15112"/>
                  </a:lnTo>
                  <a:lnTo>
                    <a:pt x="588263" y="231140"/>
                  </a:lnTo>
                  <a:lnTo>
                    <a:pt x="632205" y="231140"/>
                  </a:lnTo>
                  <a:lnTo>
                    <a:pt x="632205" y="227965"/>
                  </a:lnTo>
                  <a:lnTo>
                    <a:pt x="603757" y="227965"/>
                  </a:lnTo>
                  <a:lnTo>
                    <a:pt x="603757" y="11937"/>
                  </a:lnTo>
                  <a:close/>
                </a:path>
                <a:path w="720725" h="276225">
                  <a:moveTo>
                    <a:pt x="696213" y="15112"/>
                  </a:moveTo>
                  <a:lnTo>
                    <a:pt x="692276" y="15112"/>
                  </a:lnTo>
                  <a:lnTo>
                    <a:pt x="692276" y="231140"/>
                  </a:lnTo>
                  <a:lnTo>
                    <a:pt x="696213" y="231140"/>
                  </a:lnTo>
                  <a:lnTo>
                    <a:pt x="696213" y="15112"/>
                  </a:lnTo>
                  <a:close/>
                </a:path>
                <a:path w="720725" h="276225">
                  <a:moveTo>
                    <a:pt x="711707" y="15112"/>
                  </a:moveTo>
                  <a:lnTo>
                    <a:pt x="696213" y="15112"/>
                  </a:lnTo>
                  <a:lnTo>
                    <a:pt x="696213" y="231140"/>
                  </a:lnTo>
                  <a:lnTo>
                    <a:pt x="699135" y="230759"/>
                  </a:lnTo>
                  <a:lnTo>
                    <a:pt x="702055" y="230505"/>
                  </a:lnTo>
                  <a:lnTo>
                    <a:pt x="704850" y="229743"/>
                  </a:lnTo>
                  <a:lnTo>
                    <a:pt x="707771" y="228981"/>
                  </a:lnTo>
                  <a:lnTo>
                    <a:pt x="710691" y="228346"/>
                  </a:lnTo>
                  <a:lnTo>
                    <a:pt x="711707" y="227965"/>
                  </a:lnTo>
                  <a:lnTo>
                    <a:pt x="711707" y="15112"/>
                  </a:lnTo>
                  <a:close/>
                </a:path>
                <a:path w="720725" h="276225">
                  <a:moveTo>
                    <a:pt x="604138" y="11937"/>
                  </a:moveTo>
                  <a:lnTo>
                    <a:pt x="603757" y="11937"/>
                  </a:lnTo>
                  <a:lnTo>
                    <a:pt x="603757" y="227965"/>
                  </a:lnTo>
                  <a:lnTo>
                    <a:pt x="604138" y="227965"/>
                  </a:lnTo>
                  <a:lnTo>
                    <a:pt x="604138" y="11937"/>
                  </a:lnTo>
                  <a:close/>
                </a:path>
                <a:path w="720725" h="276225">
                  <a:moveTo>
                    <a:pt x="604774" y="11556"/>
                  </a:moveTo>
                  <a:lnTo>
                    <a:pt x="604138" y="11937"/>
                  </a:lnTo>
                  <a:lnTo>
                    <a:pt x="604138" y="227965"/>
                  </a:lnTo>
                  <a:lnTo>
                    <a:pt x="632205" y="227965"/>
                  </a:lnTo>
                  <a:lnTo>
                    <a:pt x="632205" y="227584"/>
                  </a:lnTo>
                  <a:lnTo>
                    <a:pt x="604774" y="227584"/>
                  </a:lnTo>
                  <a:lnTo>
                    <a:pt x="604774" y="11556"/>
                  </a:lnTo>
                  <a:close/>
                </a:path>
                <a:path w="720725" h="276225">
                  <a:moveTo>
                    <a:pt x="712088" y="11937"/>
                  </a:moveTo>
                  <a:lnTo>
                    <a:pt x="711707" y="11937"/>
                  </a:lnTo>
                  <a:lnTo>
                    <a:pt x="711707" y="227965"/>
                  </a:lnTo>
                  <a:lnTo>
                    <a:pt x="712088" y="227965"/>
                  </a:lnTo>
                  <a:lnTo>
                    <a:pt x="712088" y="11937"/>
                  </a:lnTo>
                  <a:close/>
                </a:path>
                <a:path w="720725" h="276225">
                  <a:moveTo>
                    <a:pt x="712851" y="11937"/>
                  </a:moveTo>
                  <a:lnTo>
                    <a:pt x="712088" y="11937"/>
                  </a:lnTo>
                  <a:lnTo>
                    <a:pt x="712088" y="227965"/>
                  </a:lnTo>
                  <a:lnTo>
                    <a:pt x="712851" y="227584"/>
                  </a:lnTo>
                  <a:lnTo>
                    <a:pt x="712851" y="11937"/>
                  </a:lnTo>
                  <a:close/>
                </a:path>
                <a:path w="720725" h="276225">
                  <a:moveTo>
                    <a:pt x="605154" y="11556"/>
                  </a:moveTo>
                  <a:lnTo>
                    <a:pt x="604774" y="11556"/>
                  </a:lnTo>
                  <a:lnTo>
                    <a:pt x="604774" y="227584"/>
                  </a:lnTo>
                  <a:lnTo>
                    <a:pt x="605154" y="227584"/>
                  </a:lnTo>
                  <a:lnTo>
                    <a:pt x="605154" y="11556"/>
                  </a:lnTo>
                  <a:close/>
                </a:path>
                <a:path w="720725" h="276225">
                  <a:moveTo>
                    <a:pt x="606678" y="10541"/>
                  </a:moveTo>
                  <a:lnTo>
                    <a:pt x="606298" y="10795"/>
                  </a:lnTo>
                  <a:lnTo>
                    <a:pt x="605536" y="11175"/>
                  </a:lnTo>
                  <a:lnTo>
                    <a:pt x="605154" y="11556"/>
                  </a:lnTo>
                  <a:lnTo>
                    <a:pt x="605154" y="227584"/>
                  </a:lnTo>
                  <a:lnTo>
                    <a:pt x="632205" y="227584"/>
                  </a:lnTo>
                  <a:lnTo>
                    <a:pt x="632205" y="226441"/>
                  </a:lnTo>
                  <a:lnTo>
                    <a:pt x="606678" y="226441"/>
                  </a:lnTo>
                  <a:lnTo>
                    <a:pt x="606678" y="10541"/>
                  </a:lnTo>
                  <a:close/>
                </a:path>
                <a:path w="720725" h="276225">
                  <a:moveTo>
                    <a:pt x="713231" y="11556"/>
                  </a:moveTo>
                  <a:lnTo>
                    <a:pt x="712851" y="11556"/>
                  </a:lnTo>
                  <a:lnTo>
                    <a:pt x="712851" y="227584"/>
                  </a:lnTo>
                  <a:lnTo>
                    <a:pt x="713231" y="227584"/>
                  </a:lnTo>
                  <a:lnTo>
                    <a:pt x="713231" y="11556"/>
                  </a:lnTo>
                  <a:close/>
                </a:path>
                <a:path w="720725" h="276225">
                  <a:moveTo>
                    <a:pt x="714628" y="11556"/>
                  </a:moveTo>
                  <a:lnTo>
                    <a:pt x="713231" y="11556"/>
                  </a:lnTo>
                  <a:lnTo>
                    <a:pt x="713231" y="227584"/>
                  </a:lnTo>
                  <a:lnTo>
                    <a:pt x="713486" y="227203"/>
                  </a:lnTo>
                  <a:lnTo>
                    <a:pt x="714248" y="226822"/>
                  </a:lnTo>
                  <a:lnTo>
                    <a:pt x="714628" y="226441"/>
                  </a:lnTo>
                  <a:lnTo>
                    <a:pt x="714628" y="11556"/>
                  </a:lnTo>
                  <a:close/>
                </a:path>
                <a:path w="720725" h="276225">
                  <a:moveTo>
                    <a:pt x="606932" y="10541"/>
                  </a:moveTo>
                  <a:lnTo>
                    <a:pt x="606678" y="10541"/>
                  </a:lnTo>
                  <a:lnTo>
                    <a:pt x="606678" y="226441"/>
                  </a:lnTo>
                  <a:lnTo>
                    <a:pt x="606932" y="226441"/>
                  </a:lnTo>
                  <a:lnTo>
                    <a:pt x="606932" y="10541"/>
                  </a:lnTo>
                  <a:close/>
                </a:path>
                <a:path w="720725" h="276225">
                  <a:moveTo>
                    <a:pt x="720343" y="0"/>
                  </a:moveTo>
                  <a:lnTo>
                    <a:pt x="612393" y="0"/>
                  </a:lnTo>
                  <a:lnTo>
                    <a:pt x="612393" y="1524"/>
                  </a:lnTo>
                  <a:lnTo>
                    <a:pt x="612013" y="2159"/>
                  </a:lnTo>
                  <a:lnTo>
                    <a:pt x="612013" y="3302"/>
                  </a:lnTo>
                  <a:lnTo>
                    <a:pt x="611631" y="3683"/>
                  </a:lnTo>
                  <a:lnTo>
                    <a:pt x="611631" y="4318"/>
                  </a:lnTo>
                  <a:lnTo>
                    <a:pt x="611251" y="4699"/>
                  </a:lnTo>
                  <a:lnTo>
                    <a:pt x="611251" y="5080"/>
                  </a:lnTo>
                  <a:lnTo>
                    <a:pt x="610997" y="5842"/>
                  </a:lnTo>
                  <a:lnTo>
                    <a:pt x="610615" y="6223"/>
                  </a:lnTo>
                  <a:lnTo>
                    <a:pt x="610615" y="6477"/>
                  </a:lnTo>
                  <a:lnTo>
                    <a:pt x="610235" y="7239"/>
                  </a:lnTo>
                  <a:lnTo>
                    <a:pt x="609091" y="8381"/>
                  </a:lnTo>
                  <a:lnTo>
                    <a:pt x="608838" y="9017"/>
                  </a:lnTo>
                  <a:lnTo>
                    <a:pt x="607694" y="10160"/>
                  </a:lnTo>
                  <a:lnTo>
                    <a:pt x="606932" y="10541"/>
                  </a:lnTo>
                  <a:lnTo>
                    <a:pt x="606932" y="226441"/>
                  </a:lnTo>
                  <a:lnTo>
                    <a:pt x="632205" y="226441"/>
                  </a:lnTo>
                  <a:lnTo>
                    <a:pt x="632205" y="18415"/>
                  </a:lnTo>
                  <a:lnTo>
                    <a:pt x="692276" y="18415"/>
                  </a:lnTo>
                  <a:lnTo>
                    <a:pt x="692276" y="15112"/>
                  </a:lnTo>
                  <a:lnTo>
                    <a:pt x="711707" y="15112"/>
                  </a:lnTo>
                  <a:lnTo>
                    <a:pt x="711707" y="11937"/>
                  </a:lnTo>
                  <a:lnTo>
                    <a:pt x="712851" y="11937"/>
                  </a:lnTo>
                  <a:lnTo>
                    <a:pt x="712851" y="11556"/>
                  </a:lnTo>
                  <a:lnTo>
                    <a:pt x="714628" y="11556"/>
                  </a:lnTo>
                  <a:lnTo>
                    <a:pt x="714628" y="10541"/>
                  </a:lnTo>
                  <a:lnTo>
                    <a:pt x="720343" y="10541"/>
                  </a:lnTo>
                  <a:lnTo>
                    <a:pt x="720343" y="0"/>
                  </a:lnTo>
                  <a:close/>
                </a:path>
                <a:path w="720725" h="276225">
                  <a:moveTo>
                    <a:pt x="715010" y="10541"/>
                  </a:moveTo>
                  <a:lnTo>
                    <a:pt x="714628" y="10541"/>
                  </a:lnTo>
                  <a:lnTo>
                    <a:pt x="714628" y="226441"/>
                  </a:lnTo>
                  <a:lnTo>
                    <a:pt x="715010" y="226441"/>
                  </a:lnTo>
                  <a:lnTo>
                    <a:pt x="715010" y="10541"/>
                  </a:lnTo>
                  <a:close/>
                </a:path>
                <a:path w="720725" h="276225">
                  <a:moveTo>
                    <a:pt x="720343" y="10541"/>
                  </a:moveTo>
                  <a:lnTo>
                    <a:pt x="715010" y="10541"/>
                  </a:lnTo>
                  <a:lnTo>
                    <a:pt x="715010" y="226441"/>
                  </a:lnTo>
                  <a:lnTo>
                    <a:pt x="715644" y="226187"/>
                  </a:lnTo>
                  <a:lnTo>
                    <a:pt x="716788" y="225044"/>
                  </a:lnTo>
                  <a:lnTo>
                    <a:pt x="717168" y="224282"/>
                  </a:lnTo>
                  <a:lnTo>
                    <a:pt x="718185" y="223266"/>
                  </a:lnTo>
                  <a:lnTo>
                    <a:pt x="718565" y="222504"/>
                  </a:lnTo>
                  <a:lnTo>
                    <a:pt x="718565" y="222123"/>
                  </a:lnTo>
                  <a:lnTo>
                    <a:pt x="718947" y="221742"/>
                  </a:lnTo>
                  <a:lnTo>
                    <a:pt x="719327" y="221107"/>
                  </a:lnTo>
                  <a:lnTo>
                    <a:pt x="719327" y="220726"/>
                  </a:lnTo>
                  <a:lnTo>
                    <a:pt x="719709" y="220345"/>
                  </a:lnTo>
                  <a:lnTo>
                    <a:pt x="719709" y="219583"/>
                  </a:lnTo>
                  <a:lnTo>
                    <a:pt x="719963" y="219329"/>
                  </a:lnTo>
                  <a:lnTo>
                    <a:pt x="719963" y="218186"/>
                  </a:lnTo>
                  <a:lnTo>
                    <a:pt x="720343" y="217424"/>
                  </a:lnTo>
                  <a:lnTo>
                    <a:pt x="720343" y="10541"/>
                  </a:lnTo>
                  <a:close/>
                </a:path>
              </a:pathLst>
            </a:custGeom>
            <a:solidFill>
              <a:srgbClr val="FF8517">
                <a:alpha val="50195"/>
              </a:srgbClr>
            </a:solidFill>
          </p:spPr>
          <p:txBody>
            <a:bodyPr wrap="square" lIns="0" tIns="0" rIns="0" bIns="0" rtlCol="0"/>
            <a:lstStyle/>
            <a:p>
              <a:endParaRPr/>
            </a:p>
          </p:txBody>
        </p:sp>
        <p:sp>
          <p:nvSpPr>
            <p:cNvPr id="11" name="object 9"/>
            <p:cNvSpPr/>
            <p:nvPr/>
          </p:nvSpPr>
          <p:spPr>
            <a:xfrm>
              <a:off x="4967478" y="5208904"/>
              <a:ext cx="3353435" cy="322580"/>
            </a:xfrm>
            <a:custGeom>
              <a:avLst/>
              <a:gdLst/>
              <a:ahLst/>
              <a:cxnLst/>
              <a:rect l="l" t="t" r="r" b="b"/>
              <a:pathLst>
                <a:path w="3353434" h="322579">
                  <a:moveTo>
                    <a:pt x="1188339" y="28956"/>
                  </a:moveTo>
                  <a:lnTo>
                    <a:pt x="579882" y="28956"/>
                  </a:lnTo>
                  <a:lnTo>
                    <a:pt x="471932" y="28956"/>
                  </a:lnTo>
                  <a:lnTo>
                    <a:pt x="463296" y="29337"/>
                  </a:lnTo>
                  <a:lnTo>
                    <a:pt x="454660" y="30353"/>
                  </a:lnTo>
                  <a:lnTo>
                    <a:pt x="446024" y="31496"/>
                  </a:lnTo>
                  <a:lnTo>
                    <a:pt x="436245" y="33274"/>
                  </a:lnTo>
                  <a:lnTo>
                    <a:pt x="407924" y="37211"/>
                  </a:lnTo>
                  <a:lnTo>
                    <a:pt x="388747" y="38227"/>
                  </a:lnTo>
                  <a:lnTo>
                    <a:pt x="376936" y="38608"/>
                  </a:lnTo>
                  <a:lnTo>
                    <a:pt x="365379" y="39751"/>
                  </a:lnTo>
                  <a:lnTo>
                    <a:pt x="313944" y="49403"/>
                  </a:lnTo>
                  <a:lnTo>
                    <a:pt x="297688" y="54102"/>
                  </a:lnTo>
                  <a:lnTo>
                    <a:pt x="281559" y="58039"/>
                  </a:lnTo>
                  <a:lnTo>
                    <a:pt x="233934" y="66675"/>
                  </a:lnTo>
                  <a:lnTo>
                    <a:pt x="190373" y="72517"/>
                  </a:lnTo>
                  <a:lnTo>
                    <a:pt x="140335" y="75692"/>
                  </a:lnTo>
                  <a:lnTo>
                    <a:pt x="80645" y="82931"/>
                  </a:lnTo>
                  <a:lnTo>
                    <a:pt x="56896" y="84709"/>
                  </a:lnTo>
                  <a:lnTo>
                    <a:pt x="14732" y="85471"/>
                  </a:lnTo>
                  <a:lnTo>
                    <a:pt x="0" y="85471"/>
                  </a:lnTo>
                  <a:lnTo>
                    <a:pt x="0" y="301498"/>
                  </a:lnTo>
                  <a:lnTo>
                    <a:pt x="14732" y="301498"/>
                  </a:lnTo>
                  <a:lnTo>
                    <a:pt x="122682" y="301498"/>
                  </a:lnTo>
                  <a:lnTo>
                    <a:pt x="164846" y="300736"/>
                  </a:lnTo>
                  <a:lnTo>
                    <a:pt x="188595" y="298958"/>
                  </a:lnTo>
                  <a:lnTo>
                    <a:pt x="248412" y="291719"/>
                  </a:lnTo>
                  <a:lnTo>
                    <a:pt x="273177" y="290322"/>
                  </a:lnTo>
                  <a:lnTo>
                    <a:pt x="320040" y="286258"/>
                  </a:lnTo>
                  <a:lnTo>
                    <a:pt x="389509" y="274066"/>
                  </a:lnTo>
                  <a:lnTo>
                    <a:pt x="421894" y="265430"/>
                  </a:lnTo>
                  <a:lnTo>
                    <a:pt x="438785" y="261112"/>
                  </a:lnTo>
                  <a:lnTo>
                    <a:pt x="450342" y="258572"/>
                  </a:lnTo>
                  <a:lnTo>
                    <a:pt x="461899" y="256794"/>
                  </a:lnTo>
                  <a:lnTo>
                    <a:pt x="473329" y="255778"/>
                  </a:lnTo>
                  <a:lnTo>
                    <a:pt x="484886" y="254635"/>
                  </a:lnTo>
                  <a:lnTo>
                    <a:pt x="496824" y="254254"/>
                  </a:lnTo>
                  <a:lnTo>
                    <a:pt x="515874" y="253238"/>
                  </a:lnTo>
                  <a:lnTo>
                    <a:pt x="544322" y="249174"/>
                  </a:lnTo>
                  <a:lnTo>
                    <a:pt x="553974" y="247396"/>
                  </a:lnTo>
                  <a:lnTo>
                    <a:pt x="562610" y="246380"/>
                  </a:lnTo>
                  <a:lnTo>
                    <a:pt x="571246" y="245237"/>
                  </a:lnTo>
                  <a:lnTo>
                    <a:pt x="579882" y="244856"/>
                  </a:lnTo>
                  <a:lnTo>
                    <a:pt x="1188339" y="244856"/>
                  </a:lnTo>
                  <a:lnTo>
                    <a:pt x="1188339" y="28956"/>
                  </a:lnTo>
                  <a:close/>
                </a:path>
                <a:path w="3353434" h="322579">
                  <a:moveTo>
                    <a:pt x="3353054" y="74549"/>
                  </a:moveTo>
                  <a:lnTo>
                    <a:pt x="3352673" y="74168"/>
                  </a:lnTo>
                  <a:lnTo>
                    <a:pt x="3352673" y="73533"/>
                  </a:lnTo>
                  <a:lnTo>
                    <a:pt x="3352292" y="73152"/>
                  </a:lnTo>
                  <a:lnTo>
                    <a:pt x="3352292" y="72390"/>
                  </a:lnTo>
                  <a:lnTo>
                    <a:pt x="3352038" y="72009"/>
                  </a:lnTo>
                  <a:lnTo>
                    <a:pt x="3352038" y="71247"/>
                  </a:lnTo>
                  <a:lnTo>
                    <a:pt x="3351657" y="70993"/>
                  </a:lnTo>
                  <a:lnTo>
                    <a:pt x="3351276" y="70231"/>
                  </a:lnTo>
                  <a:lnTo>
                    <a:pt x="3350895" y="69850"/>
                  </a:lnTo>
                  <a:lnTo>
                    <a:pt x="3350514" y="69088"/>
                  </a:lnTo>
                  <a:lnTo>
                    <a:pt x="3350133" y="68834"/>
                  </a:lnTo>
                  <a:lnTo>
                    <a:pt x="3349879" y="68453"/>
                  </a:lnTo>
                  <a:lnTo>
                    <a:pt x="3349498" y="68072"/>
                  </a:lnTo>
                  <a:lnTo>
                    <a:pt x="3349117" y="67310"/>
                  </a:lnTo>
                  <a:lnTo>
                    <a:pt x="3348736" y="66929"/>
                  </a:lnTo>
                  <a:lnTo>
                    <a:pt x="3348355" y="66675"/>
                  </a:lnTo>
                  <a:lnTo>
                    <a:pt x="3347720" y="66294"/>
                  </a:lnTo>
                  <a:lnTo>
                    <a:pt x="3346958" y="65532"/>
                  </a:lnTo>
                  <a:lnTo>
                    <a:pt x="3346196" y="65532"/>
                  </a:lnTo>
                  <a:lnTo>
                    <a:pt x="3345434" y="64770"/>
                  </a:lnTo>
                  <a:lnTo>
                    <a:pt x="3331083" y="58674"/>
                  </a:lnTo>
                  <a:lnTo>
                    <a:pt x="3283966" y="43561"/>
                  </a:lnTo>
                  <a:lnTo>
                    <a:pt x="3243961" y="34544"/>
                  </a:lnTo>
                  <a:lnTo>
                    <a:pt x="3156458" y="20586"/>
                  </a:lnTo>
                  <a:lnTo>
                    <a:pt x="3137027" y="18034"/>
                  </a:lnTo>
                  <a:lnTo>
                    <a:pt x="3104642" y="12573"/>
                  </a:lnTo>
                  <a:lnTo>
                    <a:pt x="3040634" y="3683"/>
                  </a:lnTo>
                  <a:lnTo>
                    <a:pt x="3000629" y="1155"/>
                  </a:lnTo>
                  <a:lnTo>
                    <a:pt x="2860929" y="0"/>
                  </a:lnTo>
                  <a:lnTo>
                    <a:pt x="2752979" y="0"/>
                  </a:lnTo>
                  <a:lnTo>
                    <a:pt x="2680589" y="3949"/>
                  </a:lnTo>
                  <a:lnTo>
                    <a:pt x="2634869" y="10160"/>
                  </a:lnTo>
                  <a:lnTo>
                    <a:pt x="2586990" y="21590"/>
                  </a:lnTo>
                  <a:lnTo>
                    <a:pt x="2492629" y="52959"/>
                  </a:lnTo>
                  <a:lnTo>
                    <a:pt x="2448433" y="65151"/>
                  </a:lnTo>
                  <a:lnTo>
                    <a:pt x="2398649" y="78867"/>
                  </a:lnTo>
                  <a:lnTo>
                    <a:pt x="2337816" y="102235"/>
                  </a:lnTo>
                  <a:lnTo>
                    <a:pt x="2329180" y="106553"/>
                  </a:lnTo>
                  <a:lnTo>
                    <a:pt x="2329180" y="322580"/>
                  </a:lnTo>
                  <a:lnTo>
                    <a:pt x="2437257" y="322580"/>
                  </a:lnTo>
                  <a:lnTo>
                    <a:pt x="2445893" y="318262"/>
                  </a:lnTo>
                  <a:lnTo>
                    <a:pt x="2482215" y="303149"/>
                  </a:lnTo>
                  <a:lnTo>
                    <a:pt x="2506726" y="294894"/>
                  </a:lnTo>
                  <a:lnTo>
                    <a:pt x="2531491" y="287274"/>
                  </a:lnTo>
                  <a:lnTo>
                    <a:pt x="2556383" y="281178"/>
                  </a:lnTo>
                  <a:lnTo>
                    <a:pt x="2600706" y="268986"/>
                  </a:lnTo>
                  <a:lnTo>
                    <a:pt x="2694940" y="237617"/>
                  </a:lnTo>
                  <a:lnTo>
                    <a:pt x="2742819" y="226060"/>
                  </a:lnTo>
                  <a:lnTo>
                    <a:pt x="2788539" y="219964"/>
                  </a:lnTo>
                  <a:lnTo>
                    <a:pt x="2842793" y="216611"/>
                  </a:lnTo>
                  <a:lnTo>
                    <a:pt x="2871724" y="216789"/>
                  </a:lnTo>
                  <a:lnTo>
                    <a:pt x="2932557" y="219583"/>
                  </a:lnTo>
                  <a:lnTo>
                    <a:pt x="2996692" y="228600"/>
                  </a:lnTo>
                  <a:lnTo>
                    <a:pt x="3029077" y="234061"/>
                  </a:lnTo>
                  <a:lnTo>
                    <a:pt x="3048508" y="236601"/>
                  </a:lnTo>
                  <a:lnTo>
                    <a:pt x="3136011" y="250571"/>
                  </a:lnTo>
                  <a:lnTo>
                    <a:pt x="3175889" y="259588"/>
                  </a:lnTo>
                  <a:lnTo>
                    <a:pt x="3220593" y="273685"/>
                  </a:lnTo>
                  <a:lnTo>
                    <a:pt x="3238246" y="281559"/>
                  </a:lnTo>
                  <a:lnTo>
                    <a:pt x="3238881" y="281559"/>
                  </a:lnTo>
                  <a:lnTo>
                    <a:pt x="3239643" y="282321"/>
                  </a:lnTo>
                  <a:lnTo>
                    <a:pt x="3240405" y="282575"/>
                  </a:lnTo>
                  <a:lnTo>
                    <a:pt x="3240786" y="282956"/>
                  </a:lnTo>
                  <a:lnTo>
                    <a:pt x="3241040" y="283337"/>
                  </a:lnTo>
                  <a:lnTo>
                    <a:pt x="3241421" y="284099"/>
                  </a:lnTo>
                  <a:lnTo>
                    <a:pt x="3241802" y="284480"/>
                  </a:lnTo>
                  <a:lnTo>
                    <a:pt x="3242183" y="284734"/>
                  </a:lnTo>
                  <a:lnTo>
                    <a:pt x="3242564" y="285115"/>
                  </a:lnTo>
                  <a:lnTo>
                    <a:pt x="3242945" y="285877"/>
                  </a:lnTo>
                  <a:lnTo>
                    <a:pt x="3243199" y="286258"/>
                  </a:lnTo>
                  <a:lnTo>
                    <a:pt x="3243580" y="286893"/>
                  </a:lnTo>
                  <a:lnTo>
                    <a:pt x="3243961" y="287274"/>
                  </a:lnTo>
                  <a:lnTo>
                    <a:pt x="3243961" y="288036"/>
                  </a:lnTo>
                  <a:lnTo>
                    <a:pt x="3244342" y="288417"/>
                  </a:lnTo>
                  <a:lnTo>
                    <a:pt x="3244342" y="289052"/>
                  </a:lnTo>
                  <a:lnTo>
                    <a:pt x="3244723" y="289433"/>
                  </a:lnTo>
                  <a:lnTo>
                    <a:pt x="3244723" y="290195"/>
                  </a:lnTo>
                  <a:lnTo>
                    <a:pt x="3245104" y="290576"/>
                  </a:lnTo>
                  <a:lnTo>
                    <a:pt x="3245104" y="291973"/>
                  </a:lnTo>
                  <a:lnTo>
                    <a:pt x="3353054" y="291973"/>
                  </a:lnTo>
                  <a:lnTo>
                    <a:pt x="3353054" y="74549"/>
                  </a:lnTo>
                  <a:close/>
                </a:path>
              </a:pathLst>
            </a:custGeom>
            <a:solidFill>
              <a:srgbClr val="EE0C4D">
                <a:alpha val="50195"/>
              </a:srgbClr>
            </a:solidFill>
          </p:spPr>
          <p:txBody>
            <a:bodyPr wrap="square" lIns="0" tIns="0" rIns="0" bIns="0" rtlCol="0"/>
            <a:lstStyle/>
            <a:p>
              <a:endParaRPr/>
            </a:p>
          </p:txBody>
        </p:sp>
        <p:sp>
          <p:nvSpPr>
            <p:cNvPr id="12" name="object 10"/>
            <p:cNvSpPr/>
            <p:nvPr/>
          </p:nvSpPr>
          <p:spPr>
            <a:xfrm>
              <a:off x="1849120" y="6292024"/>
              <a:ext cx="2340356" cy="421640"/>
            </a:xfrm>
            <a:prstGeom prst="rect">
              <a:avLst/>
            </a:prstGeom>
            <a:blipFill>
              <a:blip r:embed="rId6"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193543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5611" y="733865"/>
            <a:ext cx="7464781" cy="5562600"/>
          </a:xfrm>
        </p:spPr>
        <p:txBody>
          <a:bodyPr>
            <a:normAutofit fontScale="92500" lnSpcReduction="10000"/>
          </a:bodyPr>
          <a:lstStyle/>
          <a:p>
            <a:pPr algn="l" rtl="0"/>
            <a:r>
              <a:rPr lang="en-US" sz="3600" b="1" u="sng" dirty="0">
                <a:solidFill>
                  <a:srgbClr val="0070C0"/>
                </a:solidFill>
              </a:rPr>
              <a:t>Clinical presentation</a:t>
            </a:r>
          </a:p>
          <a:p>
            <a:pPr rtl="0"/>
            <a:endParaRPr lang="en-US" b="1" u="sng" dirty="0"/>
          </a:p>
          <a:p>
            <a:pPr algn="l" rtl="0"/>
            <a:r>
              <a:rPr lang="en-US" dirty="0"/>
              <a:t>- Unexplained tachypnea ( the 1st sign often).</a:t>
            </a:r>
          </a:p>
          <a:p>
            <a:pPr algn="l" rtl="0"/>
            <a:r>
              <a:rPr lang="en-US" dirty="0"/>
              <a:t>- Breathlessness </a:t>
            </a:r>
          </a:p>
          <a:p>
            <a:pPr algn="l" rtl="0"/>
            <a:r>
              <a:rPr lang="en-US" dirty="0"/>
              <a:t>- Increasing hypoxemia  with central cyanosis.</a:t>
            </a:r>
          </a:p>
          <a:p>
            <a:pPr algn="l" rtl="0"/>
            <a:r>
              <a:rPr lang="en-US" dirty="0"/>
              <a:t>- Bilateral fine Inspiratory crackles throughout lung field.</a:t>
            </a:r>
          </a:p>
          <a:p>
            <a:pPr marL="457200" indent="-457200" algn="l" rtl="0">
              <a:buFontTx/>
              <a:buChar char="-"/>
            </a:pPr>
            <a:r>
              <a:rPr lang="en-US" dirty="0" smtClean="0"/>
              <a:t>CXR</a:t>
            </a:r>
            <a:r>
              <a:rPr lang="en-US" dirty="0"/>
              <a:t>: bilateral diffuse </a:t>
            </a:r>
            <a:endParaRPr lang="en-US" dirty="0" smtClean="0"/>
          </a:p>
          <a:p>
            <a:pPr marL="457200" indent="-457200" algn="l" rtl="0">
              <a:buFontTx/>
              <a:buChar char="-"/>
            </a:pPr>
            <a:r>
              <a:rPr lang="en-US" dirty="0" smtClean="0"/>
              <a:t>* </a:t>
            </a:r>
            <a:r>
              <a:rPr lang="en-US" dirty="0">
                <a:solidFill>
                  <a:srgbClr val="00B050"/>
                </a:solidFill>
              </a:rPr>
              <a:t>( The clinical symptoms and signs are not specific, sharing many features with other pulmonary  conditions ) .  </a:t>
            </a:r>
            <a:endParaRPr lang="en-US" b="1" u="sng" dirty="0">
              <a:solidFill>
                <a:srgbClr val="00B050"/>
              </a:solidFill>
            </a:endParaRPr>
          </a:p>
          <a:p>
            <a:pPr algn="l" rtl="0"/>
            <a:endParaRPr lang="en-US" dirty="0"/>
          </a:p>
        </p:txBody>
      </p:sp>
    </p:spTree>
    <p:extLst>
      <p:ext uri="{BB962C8B-B14F-4D97-AF65-F5344CB8AC3E}">
        <p14:creationId xmlns:p14="http://schemas.microsoft.com/office/powerpoint/2010/main" val="345925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4" name="object 3"/>
          <p:cNvGrpSpPr/>
          <p:nvPr/>
        </p:nvGrpSpPr>
        <p:grpSpPr>
          <a:xfrm>
            <a:off x="0" y="116632"/>
            <a:ext cx="9036496" cy="6741368"/>
            <a:chOff x="0" y="0"/>
            <a:chExt cx="9144000" cy="6858000"/>
          </a:xfrm>
        </p:grpSpPr>
        <p:sp>
          <p:nvSpPr>
            <p:cNvPr id="5" name="object 4"/>
            <p:cNvSpPr/>
            <p:nvPr/>
          </p:nvSpPr>
          <p:spPr>
            <a:xfrm>
              <a:off x="0" y="3047"/>
              <a:ext cx="9144000" cy="6477000"/>
            </a:xfrm>
            <a:custGeom>
              <a:avLst/>
              <a:gdLst/>
              <a:ahLst/>
              <a:cxnLst/>
              <a:rect l="l" t="t" r="r" b="b"/>
              <a:pathLst>
                <a:path w="9144000" h="6477000">
                  <a:moveTo>
                    <a:pt x="9144000" y="0"/>
                  </a:moveTo>
                  <a:lnTo>
                    <a:pt x="0" y="0"/>
                  </a:lnTo>
                  <a:lnTo>
                    <a:pt x="0" y="6477000"/>
                  </a:lnTo>
                  <a:lnTo>
                    <a:pt x="9144000" y="6477000"/>
                  </a:lnTo>
                  <a:lnTo>
                    <a:pt x="9144000" y="0"/>
                  </a:lnTo>
                  <a:close/>
                </a:path>
              </a:pathLst>
            </a:custGeom>
            <a:solidFill>
              <a:srgbClr val="478E49">
                <a:alpha val="50195"/>
              </a:srgbClr>
            </a:solidFill>
          </p:spPr>
          <p:txBody>
            <a:bodyPr wrap="square" lIns="0" tIns="0" rIns="0" bIns="0" rtlCol="0"/>
            <a:lstStyle/>
            <a:p>
              <a:endParaRPr/>
            </a:p>
          </p:txBody>
        </p:sp>
        <p:sp>
          <p:nvSpPr>
            <p:cNvPr id="6" name="object 5"/>
            <p:cNvSpPr/>
            <p:nvPr/>
          </p:nvSpPr>
          <p:spPr>
            <a:xfrm>
              <a:off x="5590032" y="0"/>
              <a:ext cx="3554095" cy="6477000"/>
            </a:xfrm>
            <a:custGeom>
              <a:avLst/>
              <a:gdLst/>
              <a:ahLst/>
              <a:cxnLst/>
              <a:rect l="l" t="t" r="r" b="b"/>
              <a:pathLst>
                <a:path w="3554095" h="6477000">
                  <a:moveTo>
                    <a:pt x="3553967" y="0"/>
                  </a:moveTo>
                  <a:lnTo>
                    <a:pt x="0" y="0"/>
                  </a:lnTo>
                  <a:lnTo>
                    <a:pt x="0" y="6477000"/>
                  </a:lnTo>
                  <a:lnTo>
                    <a:pt x="3553967" y="6477000"/>
                  </a:lnTo>
                  <a:lnTo>
                    <a:pt x="3553967" y="0"/>
                  </a:lnTo>
                  <a:close/>
                </a:path>
              </a:pathLst>
            </a:custGeom>
            <a:solidFill>
              <a:srgbClr val="366A37">
                <a:alpha val="32156"/>
              </a:srgbClr>
            </a:solidFill>
          </p:spPr>
          <p:txBody>
            <a:bodyPr wrap="square" lIns="0" tIns="0" rIns="0" bIns="0" rtlCol="0"/>
            <a:lstStyle/>
            <a:p>
              <a:endParaRPr/>
            </a:p>
          </p:txBody>
        </p:sp>
        <p:sp>
          <p:nvSpPr>
            <p:cNvPr id="7" name="object 6"/>
            <p:cNvSpPr/>
            <p:nvPr/>
          </p:nvSpPr>
          <p:spPr>
            <a:xfrm>
              <a:off x="0" y="6476999"/>
              <a:ext cx="9144000" cy="381000"/>
            </a:xfrm>
            <a:custGeom>
              <a:avLst/>
              <a:gdLst/>
              <a:ahLst/>
              <a:cxnLst/>
              <a:rect l="l" t="t" r="r" b="b"/>
              <a:pathLst>
                <a:path w="9144000" h="381000">
                  <a:moveTo>
                    <a:pt x="9144000" y="0"/>
                  </a:moveTo>
                  <a:lnTo>
                    <a:pt x="0" y="0"/>
                  </a:lnTo>
                  <a:lnTo>
                    <a:pt x="0" y="380999"/>
                  </a:lnTo>
                  <a:lnTo>
                    <a:pt x="9144000" y="380999"/>
                  </a:lnTo>
                  <a:lnTo>
                    <a:pt x="9144000" y="0"/>
                  </a:lnTo>
                  <a:close/>
                </a:path>
              </a:pathLst>
            </a:custGeom>
            <a:solidFill>
              <a:srgbClr val="D7EBD7">
                <a:alpha val="70195"/>
              </a:srgbClr>
            </a:solidFill>
          </p:spPr>
          <p:txBody>
            <a:bodyPr wrap="square" lIns="0" tIns="0" rIns="0" bIns="0" rtlCol="0"/>
            <a:lstStyle/>
            <a:p>
              <a:endParaRPr/>
            </a:p>
          </p:txBody>
        </p:sp>
        <p:sp>
          <p:nvSpPr>
            <p:cNvPr id="8" name="object 7"/>
            <p:cNvSpPr/>
            <p:nvPr/>
          </p:nvSpPr>
          <p:spPr>
            <a:xfrm>
              <a:off x="164592" y="188976"/>
              <a:ext cx="5430012" cy="6059424"/>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531806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a:t>
            </a:r>
            <a:endParaRPr lang="ar-JO" dirty="0"/>
          </a:p>
        </p:txBody>
      </p:sp>
      <p:sp>
        <p:nvSpPr>
          <p:cNvPr id="3" name="Content Placeholder 2"/>
          <p:cNvSpPr>
            <a:spLocks noGrp="1"/>
          </p:cNvSpPr>
          <p:nvPr>
            <p:ph idx="1"/>
          </p:nvPr>
        </p:nvSpPr>
        <p:spPr/>
        <p:txBody>
          <a:bodyPr/>
          <a:lstStyle/>
          <a:p>
            <a:pPr algn="l" rtl="0"/>
            <a:r>
              <a:rPr lang="en-US" b="1" dirty="0"/>
              <a:t>ABG</a:t>
            </a:r>
            <a:r>
              <a:rPr lang="en-US" dirty="0"/>
              <a:t> </a:t>
            </a:r>
          </a:p>
          <a:p>
            <a:pPr algn="l" rtl="0">
              <a:buFontTx/>
              <a:buChar char="-"/>
            </a:pPr>
            <a:r>
              <a:rPr lang="en-US" dirty="0"/>
              <a:t> O2 ( acute respiratory alkalosis )</a:t>
            </a:r>
          </a:p>
          <a:p>
            <a:pPr algn="l" rtl="0">
              <a:buFontTx/>
              <a:buChar char="-"/>
            </a:pPr>
            <a:r>
              <a:rPr lang="en-US" dirty="0"/>
              <a:t>  A-a gradient .</a:t>
            </a:r>
          </a:p>
          <a:p>
            <a:pPr algn="l" rtl="0">
              <a:buFontTx/>
              <a:buChar char="-"/>
            </a:pPr>
            <a:endParaRPr lang="en-US" dirty="0"/>
          </a:p>
          <a:p>
            <a:pPr algn="l" rtl="0">
              <a:buFontTx/>
              <a:buChar char="-"/>
            </a:pPr>
            <a:endParaRPr lang="ar-JO" dirty="0"/>
          </a:p>
        </p:txBody>
      </p:sp>
      <p:cxnSp>
        <p:nvCxnSpPr>
          <p:cNvPr id="5" name="Straight Arrow Connector 4"/>
          <p:cNvCxnSpPr/>
          <p:nvPr/>
        </p:nvCxnSpPr>
        <p:spPr>
          <a:xfrm>
            <a:off x="827584" y="2276872"/>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flipH="1" flipV="1">
            <a:off x="827584" y="2852936"/>
            <a:ext cx="8384" cy="5124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7" y="53752"/>
            <a:ext cx="8229600" cy="1143000"/>
          </a:xfrm>
        </p:spPr>
        <p:txBody>
          <a:bodyPr/>
          <a:lstStyle/>
          <a:p>
            <a:endParaRPr lang="ar-JO"/>
          </a:p>
        </p:txBody>
      </p:sp>
      <p:sp>
        <p:nvSpPr>
          <p:cNvPr id="3" name="Content Placeholder 2"/>
          <p:cNvSpPr>
            <a:spLocks noGrp="1"/>
          </p:cNvSpPr>
          <p:nvPr>
            <p:ph idx="1"/>
          </p:nvPr>
        </p:nvSpPr>
        <p:spPr>
          <a:xfrm>
            <a:off x="457200" y="1196752"/>
            <a:ext cx="8229600" cy="4525963"/>
          </a:xfrm>
        </p:spPr>
        <p:txBody>
          <a:bodyPr/>
          <a:lstStyle/>
          <a:p>
            <a:pPr algn="l" rtl="0"/>
            <a:r>
              <a:rPr lang="en-US" sz="3600" dirty="0"/>
              <a:t>Chest X-ray</a:t>
            </a:r>
          </a:p>
          <a:p>
            <a:pPr algn="l" rtl="0">
              <a:buNone/>
            </a:pPr>
            <a:r>
              <a:rPr lang="en-US" dirty="0"/>
              <a:t>- diffuse bilateral alveolar infiltration </a:t>
            </a:r>
            <a:endParaRPr lang="ar-JO" dirty="0"/>
          </a:p>
        </p:txBody>
      </p:sp>
      <p:pic>
        <p:nvPicPr>
          <p:cNvPr id="1026" name="Picture 2" descr="C:\Users\MO3TAZ\Pictures\Untitled.png"/>
          <p:cNvPicPr>
            <a:picLocks noChangeAspect="1" noChangeArrowheads="1"/>
          </p:cNvPicPr>
          <p:nvPr/>
        </p:nvPicPr>
        <p:blipFill>
          <a:blip r:embed="rId2" cstate="print"/>
          <a:srcRect/>
          <a:stretch>
            <a:fillRect/>
          </a:stretch>
        </p:blipFill>
        <p:spPr bwMode="auto">
          <a:xfrm>
            <a:off x="1907704" y="2708920"/>
            <a:ext cx="5112567" cy="396044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469</TotalTime>
  <Words>859</Words>
  <Application>Microsoft Office PowerPoint</Application>
  <PresentationFormat>On-screen Show (4:3)</PresentationFormat>
  <Paragraphs>102</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ACUTE respiratory distress syndrome </vt:lpstr>
      <vt:lpstr>PowerPoint Presentation</vt:lpstr>
      <vt:lpstr>It is characterized by : </vt:lpstr>
      <vt:lpstr>PowerPoint Presentation</vt:lpstr>
      <vt:lpstr>PowerPoint Presentation</vt:lpstr>
      <vt:lpstr>PowerPoint Presentation</vt:lpstr>
      <vt:lpstr>PowerPoint Presentation</vt:lpstr>
      <vt:lpstr>investigation</vt:lpstr>
      <vt:lpstr>PowerPoint Presentation</vt:lpstr>
      <vt:lpstr>PowerPoint Presentation</vt:lpstr>
      <vt:lpstr>Criteria for diagnosis</vt:lpstr>
      <vt:lpstr>Management of ARDS</vt:lpstr>
      <vt:lpstr>Oxygenation and mechanical ventilation:</vt:lpstr>
      <vt:lpstr>Mechanical ventilation</vt:lpstr>
      <vt:lpstr>Prone positioning :</vt:lpstr>
      <vt:lpstr>PowerPoint Presentation</vt:lpstr>
      <vt:lpstr>PowerPoint Presentation</vt:lpstr>
      <vt:lpstr>PowerPoint Presentation</vt:lpstr>
      <vt:lpstr>prognosis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MO3TAZ</dc:creator>
  <cp:lastModifiedBy>Ahmed</cp:lastModifiedBy>
  <cp:revision>13</cp:revision>
  <dcterms:created xsi:type="dcterms:W3CDTF">2018-11-28T18:48:38Z</dcterms:created>
  <dcterms:modified xsi:type="dcterms:W3CDTF">2022-01-20T07:28:12Z</dcterms:modified>
</cp:coreProperties>
</file>