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4"/>
  </p:notesMasterIdLst>
  <p:sldIdLst>
    <p:sldId id="353" r:id="rId2"/>
    <p:sldId id="257" r:id="rId3"/>
    <p:sldId id="321" r:id="rId4"/>
    <p:sldId id="355" r:id="rId5"/>
    <p:sldId id="322" r:id="rId6"/>
    <p:sldId id="323" r:id="rId7"/>
    <p:sldId id="324" r:id="rId8"/>
    <p:sldId id="354" r:id="rId9"/>
    <p:sldId id="325" r:id="rId10"/>
    <p:sldId id="326" r:id="rId11"/>
    <p:sldId id="327" r:id="rId12"/>
    <p:sldId id="328" r:id="rId13"/>
    <p:sldId id="330" r:id="rId14"/>
    <p:sldId id="356" r:id="rId15"/>
    <p:sldId id="331" r:id="rId16"/>
    <p:sldId id="332" r:id="rId17"/>
    <p:sldId id="333" r:id="rId18"/>
    <p:sldId id="334" r:id="rId19"/>
    <p:sldId id="336" r:id="rId20"/>
    <p:sldId id="337" r:id="rId21"/>
    <p:sldId id="339" r:id="rId22"/>
    <p:sldId id="340" r:id="rId23"/>
    <p:sldId id="341" r:id="rId24"/>
    <p:sldId id="342" r:id="rId25"/>
    <p:sldId id="343" r:id="rId26"/>
    <p:sldId id="344" r:id="rId27"/>
    <p:sldId id="346" r:id="rId28"/>
    <p:sldId id="347" r:id="rId29"/>
    <p:sldId id="348" r:id="rId30"/>
    <p:sldId id="350" r:id="rId31"/>
    <p:sldId id="351" r:id="rId32"/>
    <p:sldId id="352"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4" autoAdjust="0"/>
    <p:restoredTop sz="93825" autoAdjust="0"/>
  </p:normalViewPr>
  <p:slideViewPr>
    <p:cSldViewPr>
      <p:cViewPr varScale="1">
        <p:scale>
          <a:sx n="70" d="100"/>
          <a:sy n="70" d="100"/>
        </p:scale>
        <p:origin x="138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A2802BD-34DE-43EC-A9B7-192A8822BD50}" type="datetimeFigureOut">
              <a:rPr lang="fa-IR" smtClean="0"/>
              <a:pPr/>
              <a:t>03/04/1445</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F671033-56F8-4D71-B009-785751571874}" type="slidenum">
              <a:rPr lang="fa-IR" smtClean="0"/>
              <a:pPr/>
              <a:t>‹#›</a:t>
            </a:fld>
            <a:endParaRPr lang="fa-IR"/>
          </a:p>
        </p:txBody>
      </p:sp>
    </p:spTree>
    <p:extLst>
      <p:ext uri="{BB962C8B-B14F-4D97-AF65-F5344CB8AC3E}">
        <p14:creationId xmlns:p14="http://schemas.microsoft.com/office/powerpoint/2010/main" val="227036629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671033-56F8-4D71-B009-785751571874}" type="slidenum">
              <a:rPr lang="fa-IR" smtClean="0"/>
              <a:pPr/>
              <a:t>5</a:t>
            </a:fld>
            <a:endParaRPr lang="fa-IR"/>
          </a:p>
        </p:txBody>
      </p:sp>
    </p:spTree>
    <p:extLst>
      <p:ext uri="{BB962C8B-B14F-4D97-AF65-F5344CB8AC3E}">
        <p14:creationId xmlns:p14="http://schemas.microsoft.com/office/powerpoint/2010/main" val="3695668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lvl1pPr algn="l">
              <a:defRPr/>
            </a:lvl1pPr>
          </a:lstStyle>
          <a:p>
            <a:fld id="{7B6F7E54-4149-4338-8054-206F3A4DAFD5}" type="datetime1">
              <a:rPr lang="en-US" smtClean="0"/>
              <a:pPr/>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0901391"/>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7B6F7E54-4149-4338-8054-206F3A4DAFD5}" type="datetime1">
              <a:rPr lang="en-US" smtClean="0"/>
              <a:pPr/>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397081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7B6F7E54-4149-4338-8054-206F3A4DAFD5}" type="datetime1">
              <a:rPr lang="en-US" smtClean="0"/>
              <a:pPr/>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172851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7B6F7E54-4149-4338-8054-206F3A4DAFD5}" type="datetime1">
              <a:rPr lang="en-US" smtClean="0"/>
              <a:pPr/>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2490932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7B6F7E54-4149-4338-8054-206F3A4DAFD5}" type="datetime1">
              <a:rPr lang="en-US" smtClean="0"/>
              <a:pPr/>
              <a:t>10/17/2023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312859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7B6F7E54-4149-4338-8054-206F3A4DAFD5}" type="datetime1">
              <a:rPr lang="en-US" smtClean="0"/>
              <a:pPr/>
              <a:t>10/17/2023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6930064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768096" y="2967788"/>
            <a:ext cx="3566160" cy="334157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ar-SA"/>
              <a:t>انقر لتحرير أنماط نص الشكل الرئيسي</a:t>
            </a:r>
          </a:p>
        </p:txBody>
      </p:sp>
      <p:sp>
        <p:nvSpPr>
          <p:cNvPr id="6" name="Content Placeholder 5"/>
          <p:cNvSpPr>
            <a:spLocks noGrp="1"/>
          </p:cNvSpPr>
          <p:nvPr>
            <p:ph sz="quarter" idx="4"/>
          </p:nvPr>
        </p:nvSpPr>
        <p:spPr>
          <a:xfrm>
            <a:off x="4491990" y="2967788"/>
            <a:ext cx="3566160" cy="334157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7B6F7E54-4149-4338-8054-206F3A4DAFD5}" type="datetime1">
              <a:rPr lang="en-US" smtClean="0"/>
              <a:pPr/>
              <a:t>10/17/2023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649064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7B6F7E54-4149-4338-8054-206F3A4DAFD5}" type="datetime1">
              <a:rPr lang="en-US" smtClean="0"/>
              <a:pPr/>
              <a:t>10/17/2023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46347857"/>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F7E54-4149-4338-8054-206F3A4DAFD5}" type="datetime1">
              <a:rPr lang="en-US" smtClean="0"/>
              <a:pPr/>
              <a:t>10/17/2023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8670862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7B6F7E54-4149-4338-8054-206F3A4DAFD5}" type="datetime1">
              <a:rPr lang="en-US" smtClean="0"/>
              <a:pPr/>
              <a:t>10/17/2023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969573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7B6F7E54-4149-4338-8054-206F3A4DAFD5}" type="datetime1">
              <a:rPr lang="en-US" smtClean="0"/>
              <a:pPr/>
              <a:t>10/17/2023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443961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B6F7E54-4149-4338-8054-206F3A4DAFD5}" type="datetime1">
              <a:rPr lang="en-US" smtClean="0"/>
              <a:pPr/>
              <a:t>10/17/2023</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6F15528-21DE-4FAA-801E-634DDDAF4B2B}" type="slidenum">
              <a:rPr lang="en-US" smtClean="0"/>
              <a:pPr/>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5839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5659" y="4572000"/>
            <a:ext cx="5293730" cy="1964266"/>
          </a:xfrm>
          <a:prstGeom prst="rect">
            <a:avLst/>
          </a:prstGeom>
          <a:solidFill>
            <a:srgbClr val="171C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D79C17EE-52FA-AB87-3FC6-4ABD78072C11}"/>
              </a:ext>
            </a:extLst>
          </p:cNvPr>
          <p:cNvSpPr>
            <a:spLocks noGrp="1"/>
          </p:cNvSpPr>
          <p:nvPr>
            <p:ph type="title"/>
          </p:nvPr>
        </p:nvSpPr>
        <p:spPr>
          <a:xfrm>
            <a:off x="393192" y="4767072"/>
            <a:ext cx="4945641" cy="1625210"/>
          </a:xfrm>
        </p:spPr>
        <p:txBody>
          <a:bodyPr>
            <a:normAutofit/>
          </a:bodyPr>
          <a:lstStyle/>
          <a:p>
            <a:pPr algn="r"/>
            <a:r>
              <a:rPr lang="en-US">
                <a:solidFill>
                  <a:srgbClr val="FFFFFF"/>
                </a:solidFill>
              </a:rPr>
              <a:t>Pancreatic tumor </a:t>
            </a:r>
          </a:p>
        </p:txBody>
      </p:sp>
      <p:pic>
        <p:nvPicPr>
          <p:cNvPr id="7" name="صورة 6" descr="صورة تحتوي على دخان&#10;&#10;تم إنشاء الوصف تلقائياً بثقة منخفضة">
            <a:extLst>
              <a:ext uri="{FF2B5EF4-FFF2-40B4-BE49-F238E27FC236}">
                <a16:creationId xmlns:a16="http://schemas.microsoft.com/office/drawing/2014/main" id="{0BFCA89A-AA96-C87D-7DB0-B8E66081BAA5}"/>
              </a:ext>
            </a:extLst>
          </p:cNvPr>
          <p:cNvPicPr>
            <a:picLocks noChangeAspect="1"/>
          </p:cNvPicPr>
          <p:nvPr/>
        </p:nvPicPr>
        <p:blipFill rotWithShape="1">
          <a:blip r:embed="rId2">
            <a:extLst>
              <a:ext uri="{28A0092B-C50C-407E-A947-70E740481C1C}">
                <a14:useLocalDpi xmlns:a14="http://schemas.microsoft.com/office/drawing/2010/main" val="0"/>
              </a:ext>
            </a:extLst>
          </a:blip>
          <a:srcRect l="16629" r="10874"/>
          <a:stretch/>
        </p:blipFill>
        <p:spPr>
          <a:xfrm>
            <a:off x="245660" y="321733"/>
            <a:ext cx="5293729" cy="4107392"/>
          </a:xfrm>
          <a:prstGeom prst="rect">
            <a:avLst/>
          </a:prstGeom>
        </p:spPr>
      </p:pic>
      <p:sp>
        <p:nvSpPr>
          <p:cNvPr id="4" name="عنصر نائب لرقم الشريحة 3">
            <a:extLst>
              <a:ext uri="{FF2B5EF4-FFF2-40B4-BE49-F238E27FC236}">
                <a16:creationId xmlns:a16="http://schemas.microsoft.com/office/drawing/2014/main" id="{CB596DB4-C1CC-DAC4-CF20-899ABDAF9927}"/>
              </a:ext>
            </a:extLst>
          </p:cNvPr>
          <p:cNvSpPr>
            <a:spLocks noGrp="1"/>
          </p:cNvSpPr>
          <p:nvPr>
            <p:ph type="sldNum" sz="quarter" idx="12"/>
          </p:nvPr>
        </p:nvSpPr>
        <p:spPr>
          <a:xfrm>
            <a:off x="8127999" y="6535157"/>
            <a:ext cx="730251" cy="274320"/>
          </a:xfrm>
        </p:spPr>
        <p:txBody>
          <a:bodyPr>
            <a:normAutofit/>
          </a:bodyPr>
          <a:lstStyle/>
          <a:p>
            <a:pPr>
              <a:spcAft>
                <a:spcPts val="600"/>
              </a:spcAft>
            </a:pPr>
            <a:fld id="{B6F15528-21DE-4FAA-801E-634DDDAF4B2B}" type="slidenum">
              <a:rPr lang="en-US"/>
              <a:pPr>
                <a:spcAft>
                  <a:spcPts val="600"/>
                </a:spcAft>
              </a:pPr>
              <a:t>1</a:t>
            </a:fld>
            <a:endParaRPr lang="en-US"/>
          </a:p>
        </p:txBody>
      </p:sp>
      <p:sp>
        <p:nvSpPr>
          <p:cNvPr id="34" name="Rectangle 33">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0991" y="321732"/>
            <a:ext cx="3251710"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عنصر نائب للمحتوى 2">
            <a:extLst>
              <a:ext uri="{FF2B5EF4-FFF2-40B4-BE49-F238E27FC236}">
                <a16:creationId xmlns:a16="http://schemas.microsoft.com/office/drawing/2014/main" id="{41E68474-65A6-C66C-FF0E-1EC0FE37BDD6}"/>
              </a:ext>
            </a:extLst>
          </p:cNvPr>
          <p:cNvSpPr>
            <a:spLocks noGrp="1"/>
          </p:cNvSpPr>
          <p:nvPr>
            <p:ph idx="1"/>
          </p:nvPr>
        </p:nvSpPr>
        <p:spPr>
          <a:xfrm>
            <a:off x="6021989" y="917725"/>
            <a:ext cx="2568554" cy="4852362"/>
          </a:xfrm>
        </p:spPr>
        <p:txBody>
          <a:bodyPr anchor="ctr">
            <a:normAutofit/>
          </a:bodyPr>
          <a:lstStyle/>
          <a:p>
            <a:pPr rtl="0"/>
            <a:r>
              <a:rPr lang="en-US" b="1" dirty="0">
                <a:solidFill>
                  <a:srgbClr val="FFFFFF"/>
                </a:solidFill>
              </a:rPr>
              <a:t>Done by :  </a:t>
            </a:r>
          </a:p>
          <a:p>
            <a:pPr marL="0" indent="0" rtl="0">
              <a:buNone/>
            </a:pPr>
            <a:r>
              <a:rPr lang="en-US" dirty="0">
                <a:solidFill>
                  <a:srgbClr val="FFFFFF"/>
                </a:solidFill>
              </a:rPr>
              <a:t>Amr </a:t>
            </a:r>
            <a:r>
              <a:rPr lang="en-US" dirty="0" err="1">
                <a:solidFill>
                  <a:srgbClr val="FFFFFF"/>
                </a:solidFill>
              </a:rPr>
              <a:t>mobaideen</a:t>
            </a:r>
            <a:r>
              <a:rPr lang="en-US" dirty="0">
                <a:solidFill>
                  <a:srgbClr val="FFFFFF"/>
                </a:solidFill>
              </a:rPr>
              <a:t>  Mohammad </a:t>
            </a:r>
            <a:r>
              <a:rPr lang="en-US" dirty="0" err="1">
                <a:solidFill>
                  <a:srgbClr val="FFFFFF"/>
                </a:solidFill>
              </a:rPr>
              <a:t>mushallah</a:t>
            </a:r>
            <a:r>
              <a:rPr lang="en-US" dirty="0">
                <a:solidFill>
                  <a:srgbClr val="FFFFFF"/>
                </a:solidFill>
              </a:rPr>
              <a:t> </a:t>
            </a:r>
          </a:p>
          <a:p>
            <a:pPr marL="0" indent="0" rtl="0">
              <a:buNone/>
            </a:pPr>
            <a:r>
              <a:rPr lang="en-US" b="1" dirty="0">
                <a:solidFill>
                  <a:srgbClr val="FFFFFF"/>
                </a:solidFill>
              </a:rPr>
              <a:t>Supervised by : </a:t>
            </a:r>
          </a:p>
          <a:p>
            <a:pPr marL="0" indent="0" rtl="0">
              <a:buNone/>
            </a:pPr>
            <a:r>
              <a:rPr lang="en-US" dirty="0">
                <a:solidFill>
                  <a:srgbClr val="FFFFFF"/>
                </a:solidFill>
              </a:rPr>
              <a:t>Dr </a:t>
            </a:r>
            <a:r>
              <a:rPr lang="en-US" dirty="0" err="1">
                <a:solidFill>
                  <a:srgbClr val="FFFFFF"/>
                </a:solidFill>
              </a:rPr>
              <a:t>mohammad</a:t>
            </a:r>
            <a:r>
              <a:rPr lang="en-US" dirty="0">
                <a:solidFill>
                  <a:srgbClr val="FFFFFF"/>
                </a:solidFill>
              </a:rPr>
              <a:t> </a:t>
            </a:r>
            <a:r>
              <a:rPr lang="en-US" dirty="0" err="1">
                <a:solidFill>
                  <a:srgbClr val="FFFFFF"/>
                </a:solidFill>
              </a:rPr>
              <a:t>nofal</a:t>
            </a:r>
            <a:r>
              <a:rPr lang="en-US" dirty="0">
                <a:solidFill>
                  <a:srgbClr val="FFFFFF"/>
                </a:solidFill>
              </a:rPr>
              <a:t> </a:t>
            </a:r>
          </a:p>
        </p:txBody>
      </p:sp>
    </p:spTree>
    <p:extLst>
      <p:ext uri="{BB962C8B-B14F-4D97-AF65-F5344CB8AC3E}">
        <p14:creationId xmlns:p14="http://schemas.microsoft.com/office/powerpoint/2010/main" val="408296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533400" y="1828800"/>
            <a:ext cx="8458200" cy="4648200"/>
          </a:xfrm>
        </p:spPr>
        <p:txBody>
          <a:bodyPr>
            <a:normAutofit/>
          </a:bodyPr>
          <a:lstStyle/>
          <a:p>
            <a:pPr algn="l" eaLnBrk="1" hangingPunct="1">
              <a:buFont typeface="Wingdings" panose="05000000000000000000" pitchFamily="2" charset="2"/>
              <a:buNone/>
            </a:pPr>
            <a:r>
              <a:rPr lang="en-US" altLang="en-US" sz="2500" dirty="0">
                <a:latin typeface="+mj-lt"/>
              </a:rPr>
              <a:t>Diet (high protein &amp; high fat)</a:t>
            </a:r>
          </a:p>
          <a:p>
            <a:pPr algn="l" eaLnBrk="1" hangingPunct="1">
              <a:buFont typeface="Wingdings" panose="05000000000000000000" pitchFamily="2" charset="2"/>
              <a:buNone/>
            </a:pPr>
            <a:r>
              <a:rPr lang="en-US" altLang="en-US" sz="2500" dirty="0">
                <a:latin typeface="+mj-lt"/>
              </a:rPr>
              <a:t>Exposure to industrial carcinogens</a:t>
            </a:r>
            <a:r>
              <a:rPr lang="ar-JO" altLang="en-US" sz="2500" dirty="0">
                <a:latin typeface="+mj-lt"/>
              </a:rPr>
              <a:t> </a:t>
            </a:r>
          </a:p>
          <a:p>
            <a:pPr algn="l" eaLnBrk="1" hangingPunct="1">
              <a:buFont typeface="Wingdings" panose="05000000000000000000" pitchFamily="2" charset="2"/>
              <a:buNone/>
            </a:pPr>
            <a:r>
              <a:rPr lang="en-US" altLang="en-US" sz="2500" dirty="0">
                <a:latin typeface="+mj-lt"/>
              </a:rPr>
              <a:t>Smoking </a:t>
            </a:r>
          </a:p>
          <a:p>
            <a:pPr algn="ctr" eaLnBrk="1" hangingPunct="1">
              <a:buFont typeface="Wingdings" panose="05000000000000000000" pitchFamily="2" charset="2"/>
              <a:buNone/>
            </a:pPr>
            <a:endParaRPr lang="en-US" altLang="en-US" sz="2500" dirty="0">
              <a:latin typeface="+mj-lt"/>
            </a:endParaRPr>
          </a:p>
        </p:txBody>
      </p:sp>
      <p:sp>
        <p:nvSpPr>
          <p:cNvPr id="2" name="Rectangle 1"/>
          <p:cNvSpPr/>
          <p:nvPr/>
        </p:nvSpPr>
        <p:spPr>
          <a:xfrm>
            <a:off x="141027" y="990600"/>
            <a:ext cx="8839200" cy="584775"/>
          </a:xfrm>
          <a:prstGeom prst="rect">
            <a:avLst/>
          </a:prstGeom>
        </p:spPr>
        <p:txBody>
          <a:bodyPr wrap="square">
            <a:spAutoFit/>
          </a:bodyPr>
          <a:lstStyle/>
          <a:p>
            <a:pPr lvl="1"/>
            <a:r>
              <a:rPr lang="en-US" altLang="en-US" sz="3200" b="1">
                <a:latin typeface="+mj-lt"/>
              </a:rPr>
              <a:t> The predisposing factors are:</a:t>
            </a:r>
            <a:endParaRPr lang="en-US" sz="3200" b="1" dirty="0">
              <a:latin typeface="+mj-lt"/>
            </a:endParaRPr>
          </a:p>
        </p:txBody>
      </p:sp>
    </p:spTree>
    <p:extLst>
      <p:ext uri="{BB962C8B-B14F-4D97-AF65-F5344CB8AC3E}">
        <p14:creationId xmlns:p14="http://schemas.microsoft.com/office/powerpoint/2010/main" val="38838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533400" y="1066800"/>
            <a:ext cx="8077200" cy="5257800"/>
          </a:xfrm>
        </p:spPr>
        <p:txBody>
          <a:bodyPr>
            <a:normAutofit/>
          </a:bodyPr>
          <a:lstStyle/>
          <a:p>
            <a:pPr algn="l" eaLnBrk="1" hangingPunct="1">
              <a:buFont typeface="Wingdings" panose="05000000000000000000" pitchFamily="2" charset="2"/>
              <a:buNone/>
            </a:pPr>
            <a:r>
              <a:rPr lang="en-US" altLang="en-US" sz="3200" b="1" dirty="0">
                <a:latin typeface="+mj-lt"/>
                <a:sym typeface="Wingdings" panose="05000000000000000000" pitchFamily="2" charset="2"/>
              </a:rPr>
              <a:t>  </a:t>
            </a:r>
            <a:r>
              <a:rPr lang="en-US" altLang="en-US" sz="3200" b="1" dirty="0">
                <a:latin typeface="+mj-lt"/>
              </a:rPr>
              <a:t>Spread of pancreatic tumors:</a:t>
            </a:r>
          </a:p>
          <a:p>
            <a:pPr algn="l" eaLnBrk="1" hangingPunct="1">
              <a:buFont typeface="Wingdings" panose="05000000000000000000" pitchFamily="2" charset="2"/>
              <a:buNone/>
            </a:pPr>
            <a:endParaRPr lang="en-US" altLang="en-US" sz="800" b="1" dirty="0">
              <a:latin typeface="+mj-lt"/>
            </a:endParaRPr>
          </a:p>
          <a:p>
            <a:pPr algn="l" eaLnBrk="1" hangingPunct="1">
              <a:buFontTx/>
              <a:buNone/>
            </a:pPr>
            <a:r>
              <a:rPr lang="en-US" altLang="en-US" b="1" dirty="0">
                <a:latin typeface="+mj-lt"/>
                <a:sym typeface="Wingdings" panose="05000000000000000000" pitchFamily="2" charset="2"/>
              </a:rPr>
              <a:t>   </a:t>
            </a:r>
            <a:r>
              <a:rPr lang="en-US" altLang="en-US" sz="2500" dirty="0">
                <a:latin typeface="+mj-lt"/>
                <a:sym typeface="Wingdings" panose="05000000000000000000" pitchFamily="2" charset="2"/>
              </a:rPr>
              <a:t>A.   </a:t>
            </a:r>
            <a:r>
              <a:rPr lang="en-US" altLang="en-US" sz="2500" dirty="0">
                <a:latin typeface="+mj-lt"/>
              </a:rPr>
              <a:t>Local Invasion</a:t>
            </a:r>
          </a:p>
          <a:p>
            <a:pPr algn="l" eaLnBrk="1" hangingPunct="1">
              <a:buFontTx/>
              <a:buNone/>
            </a:pPr>
            <a:endParaRPr lang="en-US" altLang="en-US" sz="2500" dirty="0">
              <a:latin typeface="+mj-lt"/>
            </a:endParaRPr>
          </a:p>
          <a:p>
            <a:pPr algn="l" eaLnBrk="1" hangingPunct="1">
              <a:buFontTx/>
              <a:buNone/>
            </a:pPr>
            <a:r>
              <a:rPr lang="en-US" altLang="en-US" sz="2500" dirty="0">
                <a:latin typeface="+mj-lt"/>
                <a:sym typeface="Wingdings" panose="05000000000000000000" pitchFamily="2" charset="2"/>
              </a:rPr>
              <a:t>   B.   </a:t>
            </a:r>
            <a:r>
              <a:rPr lang="en-US" altLang="en-US" sz="2500" dirty="0">
                <a:latin typeface="+mj-lt"/>
              </a:rPr>
              <a:t>Lymphatic </a:t>
            </a:r>
          </a:p>
          <a:p>
            <a:pPr algn="l" eaLnBrk="1" hangingPunct="1">
              <a:buFontTx/>
              <a:buNone/>
            </a:pPr>
            <a:endParaRPr lang="en-US" altLang="en-US" sz="2500" dirty="0">
              <a:latin typeface="+mj-lt"/>
            </a:endParaRPr>
          </a:p>
          <a:p>
            <a:pPr algn="l" eaLnBrk="1" hangingPunct="1">
              <a:buFontTx/>
              <a:buNone/>
            </a:pPr>
            <a:r>
              <a:rPr lang="en-US" altLang="en-US" sz="2500" dirty="0">
                <a:latin typeface="+mj-lt"/>
                <a:sym typeface="Wingdings" panose="05000000000000000000" pitchFamily="2" charset="2"/>
              </a:rPr>
              <a:t>   C.   </a:t>
            </a:r>
            <a:r>
              <a:rPr lang="en-US" altLang="en-US" sz="2500" dirty="0">
                <a:latin typeface="+mj-lt"/>
              </a:rPr>
              <a:t>Blood</a:t>
            </a:r>
          </a:p>
          <a:p>
            <a:pPr algn="l" eaLnBrk="1" hangingPunct="1">
              <a:buFontTx/>
              <a:buNone/>
            </a:pPr>
            <a:endParaRPr lang="en-US" altLang="en-US" sz="2500" dirty="0">
              <a:latin typeface="+mj-lt"/>
              <a:sym typeface="Wingdings" panose="05000000000000000000" pitchFamily="2" charset="2"/>
            </a:endParaRPr>
          </a:p>
          <a:p>
            <a:pPr algn="l" eaLnBrk="1" hangingPunct="1">
              <a:buFontTx/>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D. </a:t>
            </a:r>
            <a:r>
              <a:rPr lang="en-US" altLang="en-US" sz="2500" dirty="0">
                <a:latin typeface="+mj-lt"/>
              </a:rPr>
              <a:t>Via  peritoneal &amp; omental  causing ascites </a:t>
            </a:r>
          </a:p>
          <a:p>
            <a:pPr algn="l" eaLnBrk="1" hangingPunct="1">
              <a:buFontTx/>
              <a:buNone/>
            </a:pPr>
            <a:r>
              <a:rPr lang="en-US" altLang="en-US" b="1" dirty="0">
                <a:latin typeface="+mj-lt"/>
              </a:rPr>
              <a:t>       </a:t>
            </a:r>
          </a:p>
        </p:txBody>
      </p:sp>
    </p:spTree>
    <p:extLst>
      <p:ext uri="{BB962C8B-B14F-4D97-AF65-F5344CB8AC3E}">
        <p14:creationId xmlns:p14="http://schemas.microsoft.com/office/powerpoint/2010/main" val="2194871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304800" y="1828800"/>
            <a:ext cx="8343900" cy="4800600"/>
          </a:xfrm>
        </p:spPr>
        <p:txBody>
          <a:bodyPr>
            <a:normAutofit fontScale="92500" lnSpcReduction="10000"/>
          </a:bodyPr>
          <a:lstStyle/>
          <a:p>
            <a:pPr algn="ctr" eaLnBrk="1" hangingPunct="1">
              <a:buFont typeface="Wingdings" panose="05000000000000000000" pitchFamily="2" charset="2"/>
              <a:buChar char="n"/>
            </a:pPr>
            <a:r>
              <a:rPr lang="en-US" altLang="en-US" sz="2500" dirty="0">
                <a:latin typeface="+mj-lt"/>
              </a:rPr>
              <a:t>The diagnosis of pancreatic cancer varies from the simple and clinically obvious to the most difficult and almost impossible the initial symptoms and signs depend on the site and extent of the pancreatic cancer.</a:t>
            </a:r>
          </a:p>
          <a:p>
            <a:pPr marL="0" indent="0" algn="l" eaLnBrk="1" hangingPunct="1">
              <a:buNone/>
            </a:pPr>
            <a:r>
              <a:rPr lang="en-US" altLang="en-US" sz="2500" dirty="0">
                <a:latin typeface="+mj-lt"/>
              </a:rPr>
              <a:t>  Weight loss</a:t>
            </a:r>
          </a:p>
          <a:p>
            <a:pPr marL="0" indent="0" algn="l">
              <a:buNone/>
            </a:pPr>
            <a:r>
              <a:rPr lang="en-US" altLang="en-US" sz="2500" dirty="0">
                <a:latin typeface="+mj-lt"/>
              </a:rPr>
              <a:t>   Pain</a:t>
            </a:r>
          </a:p>
          <a:p>
            <a:pPr marL="0" indent="0" algn="l">
              <a:buNone/>
            </a:pPr>
            <a:r>
              <a:rPr lang="en-US" altLang="en-US" sz="2500" dirty="0">
                <a:latin typeface="+mj-lt"/>
              </a:rPr>
              <a:t>   Jaundice</a:t>
            </a:r>
          </a:p>
          <a:p>
            <a:pPr marL="0" indent="0" algn="l">
              <a:buNone/>
            </a:pPr>
            <a:r>
              <a:rPr lang="en-US" altLang="en-US" sz="2500" dirty="0">
                <a:latin typeface="+mj-lt"/>
              </a:rPr>
              <a:t>   </a:t>
            </a:r>
            <a:r>
              <a:rPr lang="en-US" altLang="en-US" sz="2500" dirty="0" err="1">
                <a:latin typeface="+mj-lt"/>
              </a:rPr>
              <a:t>Steatorrhoea</a:t>
            </a:r>
            <a:endParaRPr lang="en-US" altLang="en-US" sz="2500" dirty="0">
              <a:latin typeface="+mj-lt"/>
            </a:endParaRPr>
          </a:p>
          <a:p>
            <a:pPr marL="0" indent="0" algn="l">
              <a:buNone/>
            </a:pPr>
            <a:r>
              <a:rPr lang="en-US" altLang="en-US" sz="2500" dirty="0">
                <a:latin typeface="+mj-lt"/>
              </a:rPr>
              <a:t>   Diabetes Mellitus</a:t>
            </a:r>
          </a:p>
          <a:p>
            <a:pPr marL="0" indent="0" algn="l">
              <a:buNone/>
            </a:pPr>
            <a:r>
              <a:rPr lang="en-US" altLang="en-US" sz="2500" dirty="0">
                <a:latin typeface="+mj-lt"/>
              </a:rPr>
              <a:t>   Acute Pancreatitis</a:t>
            </a:r>
          </a:p>
          <a:p>
            <a:pPr marL="0" indent="0" algn="l">
              <a:buNone/>
            </a:pPr>
            <a:r>
              <a:rPr lang="en-US" altLang="en-US" sz="2500" dirty="0">
                <a:latin typeface="+mj-lt"/>
              </a:rPr>
              <a:t>   Malignant Ascites</a:t>
            </a:r>
          </a:p>
          <a:p>
            <a:pPr marL="0" indent="0" algn="l">
              <a:buNone/>
            </a:pPr>
            <a:r>
              <a:rPr lang="en-US" altLang="en-US" sz="2500" dirty="0">
                <a:latin typeface="+mj-lt"/>
              </a:rPr>
              <a:t>  Gastric Outlet Obstruction</a:t>
            </a:r>
          </a:p>
          <a:p>
            <a:pPr marL="0" indent="0" algn="ctr" eaLnBrk="1" hangingPunct="1">
              <a:buNone/>
            </a:pPr>
            <a:endParaRPr lang="en-US" altLang="en-US" sz="2500" dirty="0">
              <a:latin typeface="+mj-lt"/>
            </a:endParaRPr>
          </a:p>
        </p:txBody>
      </p:sp>
      <p:sp>
        <p:nvSpPr>
          <p:cNvPr id="3" name="عنوان 2">
            <a:extLst>
              <a:ext uri="{FF2B5EF4-FFF2-40B4-BE49-F238E27FC236}">
                <a16:creationId xmlns:a16="http://schemas.microsoft.com/office/drawing/2014/main" id="{6D688699-9C21-0EA6-A91C-9F3A19D0CBEB}"/>
              </a:ext>
            </a:extLst>
          </p:cNvPr>
          <p:cNvSpPr>
            <a:spLocks noGrp="1"/>
          </p:cNvSpPr>
          <p:nvPr>
            <p:ph type="title"/>
          </p:nvPr>
        </p:nvSpPr>
        <p:spPr/>
        <p:txBody>
          <a:bodyPr/>
          <a:lstStyle/>
          <a:p>
            <a:r>
              <a:rPr lang="en-US" dirty="0"/>
              <a:t>CLINICAL FEATURES:</a:t>
            </a:r>
          </a:p>
        </p:txBody>
      </p:sp>
    </p:spTree>
    <p:extLst>
      <p:ext uri="{BB962C8B-B14F-4D97-AF65-F5344CB8AC3E}">
        <p14:creationId xmlns:p14="http://schemas.microsoft.com/office/powerpoint/2010/main" val="3342377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228600" y="152400"/>
            <a:ext cx="7848600" cy="6019800"/>
          </a:xfrm>
        </p:spPr>
        <p:txBody>
          <a:bodyPr>
            <a:normAutofit/>
          </a:bodyPr>
          <a:lstStyle/>
          <a:p>
            <a:pPr algn="l" eaLnBrk="1" hangingPunct="1">
              <a:buFontTx/>
              <a:buNone/>
            </a:pPr>
            <a:endParaRPr lang="en-US" altLang="en-US" sz="2400" dirty="0">
              <a:latin typeface="+mj-lt"/>
              <a:sym typeface="Wingdings" panose="05000000000000000000" pitchFamily="2" charset="2"/>
            </a:endParaRPr>
          </a:p>
          <a:p>
            <a:pPr algn="l" eaLnBrk="1" hangingPunct="1">
              <a:buFontTx/>
              <a:buNone/>
            </a:pPr>
            <a:endParaRPr lang="en-US" altLang="en-US" sz="2400" dirty="0">
              <a:latin typeface="+mj-lt"/>
              <a:sym typeface="Wingdings" panose="05000000000000000000" pitchFamily="2" charset="2"/>
            </a:endParaRPr>
          </a:p>
          <a:p>
            <a:pPr algn="l" eaLnBrk="1" hangingPunct="1">
              <a:buFontTx/>
              <a:buNone/>
            </a:pPr>
            <a:r>
              <a:rPr lang="en-US" altLang="en-US" sz="2400" dirty="0">
                <a:latin typeface="+mj-lt"/>
                <a:sym typeface="Wingdings" panose="05000000000000000000" pitchFamily="2" charset="2"/>
              </a:rPr>
              <a:t>             </a:t>
            </a:r>
            <a:r>
              <a:rPr lang="en-US" altLang="en-US" sz="3200" b="1" dirty="0">
                <a:latin typeface="+mj-lt"/>
              </a:rPr>
              <a:t>Approach to Investigations:</a:t>
            </a:r>
          </a:p>
          <a:p>
            <a:pPr algn="l" eaLnBrk="1" hangingPunct="1">
              <a:buFontTx/>
              <a:buNone/>
            </a:pPr>
            <a:r>
              <a:rPr lang="en-US" altLang="en-US" sz="2500" dirty="0">
                <a:latin typeface="+mj-lt"/>
              </a:rPr>
              <a:t>(Selective Investigations)</a:t>
            </a:r>
          </a:p>
          <a:p>
            <a:pPr algn="l" eaLnBrk="1" hangingPunct="1">
              <a:buFont typeface="Wingdings" panose="05000000000000000000" pitchFamily="2" charset="2"/>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a:latin typeface="+mj-lt"/>
              </a:rPr>
              <a:t>Ultrasound Scan</a:t>
            </a:r>
          </a:p>
          <a:p>
            <a:pPr algn="l" eaLnBrk="1" hangingPunct="1">
              <a:buFont typeface="Wingdings" panose="05000000000000000000" pitchFamily="2" charset="2"/>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a:latin typeface="+mj-lt"/>
              </a:rPr>
              <a:t>C.T. Scan</a:t>
            </a:r>
          </a:p>
          <a:p>
            <a:pPr algn="l" eaLnBrk="1" hangingPunct="1">
              <a:buFont typeface="Wingdings" panose="05000000000000000000" pitchFamily="2" charset="2"/>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a:latin typeface="+mj-lt"/>
              </a:rPr>
              <a:t>MR Imaging Scan</a:t>
            </a:r>
          </a:p>
          <a:p>
            <a:pPr algn="l" eaLnBrk="1" hangingPunct="1">
              <a:buFont typeface="Wingdings" panose="05000000000000000000" pitchFamily="2" charset="2"/>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a:latin typeface="+mj-lt"/>
              </a:rPr>
              <a:t>ERCP</a:t>
            </a:r>
          </a:p>
          <a:p>
            <a:pPr algn="l" eaLnBrk="1" hangingPunct="1">
              <a:buFont typeface="Wingdings" panose="05000000000000000000" pitchFamily="2" charset="2"/>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a:latin typeface="+mj-lt"/>
              </a:rPr>
              <a:t>Histology &amp; Cytology</a:t>
            </a:r>
          </a:p>
          <a:p>
            <a:pPr algn="l" eaLnBrk="1" hangingPunct="1">
              <a:buFont typeface="Wingdings" panose="05000000000000000000" pitchFamily="2" charset="2"/>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a:latin typeface="+mj-lt"/>
              </a:rPr>
              <a:t>Angiography (Coeliac, Superior -	Mesenteric)</a:t>
            </a:r>
          </a:p>
          <a:p>
            <a:pPr algn="l">
              <a:buNone/>
            </a:pPr>
            <a:r>
              <a:rPr lang="en-US" altLang="en-US" sz="2500" dirty="0">
                <a:latin typeface="+mj-lt"/>
                <a:sym typeface="Wingdings 2" panose="05020102010507070707" pitchFamily="18" charset="2"/>
              </a:rPr>
              <a:t>	  Laparoscopy</a:t>
            </a:r>
          </a:p>
        </p:txBody>
      </p:sp>
    </p:spTree>
    <p:extLst>
      <p:ext uri="{BB962C8B-B14F-4D97-AF65-F5344CB8AC3E}">
        <p14:creationId xmlns:p14="http://schemas.microsoft.com/office/powerpoint/2010/main" val="494305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6AB9711F-9D4F-49B4-892B-FEF66AA2F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8" name="Oval 5">
            <a:extLst>
              <a:ext uri="{FF2B5EF4-FFF2-40B4-BE49-F238E27FC236}">
                <a16:creationId xmlns:a16="http://schemas.microsoft.com/office/drawing/2014/main" id="{3A32867E-64D3-4B51-85AC-D771EA43C3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0" name="Straight Connector 29">
            <a:extLst>
              <a:ext uri="{FF2B5EF4-FFF2-40B4-BE49-F238E27FC236}">
                <a16:creationId xmlns:a16="http://schemas.microsoft.com/office/drawing/2014/main" id="{AFD44988-8DFE-46FC-967A-F6DB265384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363104CD-8037-4022-8EEC-A32EDF6154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544"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E706EA0F-5C43-D47F-A05A-9B6ED801724B}"/>
              </a:ext>
            </a:extLst>
          </p:cNvPr>
          <p:cNvSpPr>
            <a:spLocks noGrp="1"/>
          </p:cNvSpPr>
          <p:nvPr>
            <p:ph type="title"/>
          </p:nvPr>
        </p:nvSpPr>
        <p:spPr>
          <a:xfrm>
            <a:off x="460208" y="685893"/>
            <a:ext cx="2674805" cy="2989044"/>
          </a:xfrm>
        </p:spPr>
        <p:txBody>
          <a:bodyPr vert="horz" lIns="91440" tIns="45720" rIns="91440" bIns="45720" rtlCol="0" anchor="b">
            <a:normAutofit/>
          </a:bodyPr>
          <a:lstStyle/>
          <a:p>
            <a:pPr algn="r"/>
            <a:r>
              <a:rPr lang="en-US" sz="4000" spc="200" dirty="0"/>
              <a:t>CT</a:t>
            </a:r>
            <a:r>
              <a:rPr lang="ar-JO" sz="4000" spc="200" dirty="0"/>
              <a:t>-</a:t>
            </a:r>
            <a:r>
              <a:rPr lang="en-US" sz="4000" spc="200" dirty="0"/>
              <a:t>SCAN</a:t>
            </a:r>
          </a:p>
        </p:txBody>
      </p:sp>
      <p:sp>
        <p:nvSpPr>
          <p:cNvPr id="16" name="Content Placeholder 15">
            <a:extLst>
              <a:ext uri="{FF2B5EF4-FFF2-40B4-BE49-F238E27FC236}">
                <a16:creationId xmlns:a16="http://schemas.microsoft.com/office/drawing/2014/main" id="{5C77BC49-ACDF-7570-1D43-4A0FF600DABA}"/>
              </a:ext>
            </a:extLst>
          </p:cNvPr>
          <p:cNvSpPr>
            <a:spLocks noGrp="1"/>
          </p:cNvSpPr>
          <p:nvPr>
            <p:ph idx="1"/>
          </p:nvPr>
        </p:nvSpPr>
        <p:spPr>
          <a:xfrm>
            <a:off x="460208" y="3849540"/>
            <a:ext cx="2674805" cy="1463040"/>
          </a:xfrm>
        </p:spPr>
        <p:txBody>
          <a:bodyPr vert="horz" lIns="91440" tIns="45720" rIns="91440" bIns="45720" rtlCol="0" anchor="t">
            <a:normAutofit/>
          </a:bodyPr>
          <a:lstStyle/>
          <a:p>
            <a:pPr marL="0" indent="0" algn="r">
              <a:lnSpc>
                <a:spcPct val="100000"/>
              </a:lnSpc>
              <a:spcBef>
                <a:spcPts val="0"/>
              </a:spcBef>
              <a:buNone/>
            </a:pPr>
            <a:r>
              <a:rPr lang="en-US" sz="4000" dirty="0">
                <a:solidFill>
                  <a:schemeClr val="tx1">
                    <a:lumMod val="95000"/>
                    <a:lumOff val="5000"/>
                  </a:schemeClr>
                </a:solidFill>
              </a:rPr>
              <a:t>EUS</a:t>
            </a:r>
          </a:p>
        </p:txBody>
      </p:sp>
      <p:pic>
        <p:nvPicPr>
          <p:cNvPr id="12" name="صورة 11" descr="صورة تحتوي على دائرة, نص, فيلم التصوير بالأشعة السينية, أسود وأبيض&#10;&#10;تم إنشاء الوصف تلقائياً">
            <a:extLst>
              <a:ext uri="{FF2B5EF4-FFF2-40B4-BE49-F238E27FC236}">
                <a16:creationId xmlns:a16="http://schemas.microsoft.com/office/drawing/2014/main" id="{5E40D154-2E2D-A517-A084-BA78B0EB82AD}"/>
              </a:ext>
            </a:extLst>
          </p:cNvPr>
          <p:cNvPicPr>
            <a:picLocks noChangeAspect="1"/>
          </p:cNvPicPr>
          <p:nvPr/>
        </p:nvPicPr>
        <p:blipFill rotWithShape="1">
          <a:blip r:embed="rId2">
            <a:extLst>
              <a:ext uri="{28A0092B-C50C-407E-A947-70E740481C1C}">
                <a14:useLocalDpi xmlns:a14="http://schemas.microsoft.com/office/drawing/2010/main" val="0"/>
              </a:ext>
            </a:extLst>
          </a:blip>
          <a:srcRect t="8953" r="2" b="5767"/>
          <a:stretch/>
        </p:blipFill>
        <p:spPr>
          <a:xfrm>
            <a:off x="3491238" y="10"/>
            <a:ext cx="5650306" cy="3674927"/>
          </a:xfrm>
          <a:prstGeom prst="rect">
            <a:avLst/>
          </a:prstGeom>
        </p:spPr>
      </p:pic>
      <p:cxnSp>
        <p:nvCxnSpPr>
          <p:cNvPr id="34" name="Straight Connector 33">
            <a:extLst>
              <a:ext uri="{FF2B5EF4-FFF2-40B4-BE49-F238E27FC236}">
                <a16:creationId xmlns:a16="http://schemas.microsoft.com/office/drawing/2014/main" id="{33CBC29A-1047-453C-84AD-4E4EB59EEE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0207" y="3759161"/>
            <a:ext cx="2674620"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0" name="عنصر نائب للمحتوى 9" descr="صورة تحتوي على نص, التصوير الطبي, التصوير بالموجات فوق الصوتية التوليدية, علم الأشعة&#10;&#10;تم إنشاء الوصف تلقائياً">
            <a:extLst>
              <a:ext uri="{FF2B5EF4-FFF2-40B4-BE49-F238E27FC236}">
                <a16:creationId xmlns:a16="http://schemas.microsoft.com/office/drawing/2014/main" id="{0EEAC039-A5B4-657C-ECE5-05F4149E3382}"/>
              </a:ext>
            </a:extLst>
          </p:cNvPr>
          <p:cNvPicPr>
            <a:picLocks noChangeAspect="1"/>
          </p:cNvPicPr>
          <p:nvPr/>
        </p:nvPicPr>
        <p:blipFill rotWithShape="1">
          <a:blip r:embed="rId3">
            <a:extLst>
              <a:ext uri="{28A0092B-C50C-407E-A947-70E740481C1C}">
                <a14:useLocalDpi xmlns:a14="http://schemas.microsoft.com/office/drawing/2010/main" val="0"/>
              </a:ext>
            </a:extLst>
          </a:blip>
          <a:srcRect t="26800" r="-2" b="9073"/>
          <a:stretch/>
        </p:blipFill>
        <p:spPr>
          <a:xfrm>
            <a:off x="3491238" y="3839593"/>
            <a:ext cx="5650306" cy="3019382"/>
          </a:xfrm>
          <a:prstGeom prst="rect">
            <a:avLst/>
          </a:prstGeom>
        </p:spPr>
      </p:pic>
      <p:sp>
        <p:nvSpPr>
          <p:cNvPr id="4" name="عنصر نائب لرقم الشريحة 3">
            <a:extLst>
              <a:ext uri="{FF2B5EF4-FFF2-40B4-BE49-F238E27FC236}">
                <a16:creationId xmlns:a16="http://schemas.microsoft.com/office/drawing/2014/main" id="{7A842FFE-D826-7EB8-7791-FDDA939E13DC}"/>
              </a:ext>
            </a:extLst>
          </p:cNvPr>
          <p:cNvSpPr>
            <a:spLocks noGrp="1"/>
          </p:cNvSpPr>
          <p:nvPr>
            <p:ph type="sldNum" sz="quarter" idx="12"/>
          </p:nvPr>
        </p:nvSpPr>
        <p:spPr>
          <a:xfrm>
            <a:off x="8127999" y="6470704"/>
            <a:ext cx="730251" cy="274320"/>
          </a:xfrm>
          <a:effectLst>
            <a:outerShdw blurRad="50800" dist="12700" dir="2700000" algn="tl" rotWithShape="0">
              <a:prstClr val="black">
                <a:alpha val="43000"/>
              </a:prstClr>
            </a:outerShdw>
          </a:effectLst>
        </p:spPr>
        <p:txBody>
          <a:bodyPr vert="horz" lIns="91440" tIns="45720" rIns="91440" bIns="45720" rtlCol="0" anchor="ctr">
            <a:normAutofit/>
          </a:bodyPr>
          <a:lstStyle/>
          <a:p>
            <a:pPr>
              <a:spcAft>
                <a:spcPts val="600"/>
              </a:spcAft>
            </a:pPr>
            <a:fld id="{B6F15528-21DE-4FAA-801E-634DDDAF4B2B}" type="slidenum">
              <a:rPr lang="en-US" kern="1200">
                <a:solidFill>
                  <a:srgbClr val="FFFFFF"/>
                </a:solidFill>
                <a:latin typeface="+mj-lt"/>
                <a:ea typeface="+mn-ea"/>
                <a:cs typeface="+mn-cs"/>
              </a:rPr>
              <a:pPr>
                <a:spcAft>
                  <a:spcPts val="600"/>
                </a:spcAft>
              </a:pPr>
              <a:t>14</a:t>
            </a:fld>
            <a:endParaRPr lang="en-US" kern="1200">
              <a:solidFill>
                <a:srgbClr val="FFFFFF"/>
              </a:solidFill>
              <a:latin typeface="+mj-lt"/>
              <a:ea typeface="+mn-ea"/>
              <a:cs typeface="+mn-cs"/>
            </a:endParaRPr>
          </a:p>
        </p:txBody>
      </p:sp>
    </p:spTree>
    <p:extLst>
      <p:ext uri="{BB962C8B-B14F-4D97-AF65-F5344CB8AC3E}">
        <p14:creationId xmlns:p14="http://schemas.microsoft.com/office/powerpoint/2010/main" val="3487528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533400" y="1790700"/>
            <a:ext cx="8382000" cy="4800600"/>
          </a:xfrm>
        </p:spPr>
        <p:txBody>
          <a:bodyPr>
            <a:normAutofit/>
          </a:bodyPr>
          <a:lstStyle/>
          <a:p>
            <a:pPr algn="l" eaLnBrk="1" hangingPunct="1">
              <a:lnSpc>
                <a:spcPct val="90000"/>
              </a:lnSpc>
              <a:buFontTx/>
              <a:buNone/>
            </a:pPr>
            <a:r>
              <a:rPr lang="en-US" altLang="en-US" sz="2500" dirty="0">
                <a:latin typeface="+mj-lt"/>
                <a:sym typeface="Wingdings" panose="05000000000000000000" pitchFamily="2" charset="2"/>
              </a:rPr>
              <a:t>  </a:t>
            </a:r>
            <a:r>
              <a:rPr lang="en-US" altLang="en-US" sz="2500" dirty="0">
                <a:latin typeface="+mj-lt"/>
              </a:rPr>
              <a:t>Over 90% of patient with pancreatic cancer present in the late stage of their disease.  At time no chance of cure.</a:t>
            </a:r>
          </a:p>
          <a:p>
            <a:pPr algn="l" eaLnBrk="1" hangingPunct="1">
              <a:lnSpc>
                <a:spcPct val="90000"/>
              </a:lnSpc>
              <a:buFontTx/>
              <a:buNone/>
            </a:pPr>
            <a:endParaRPr lang="en-US" altLang="en-US" sz="2500" dirty="0">
              <a:latin typeface="+mj-lt"/>
            </a:endParaRPr>
          </a:p>
          <a:p>
            <a:pPr algn="l" eaLnBrk="1" hangingPunct="1">
              <a:lnSpc>
                <a:spcPct val="90000"/>
              </a:lnSpc>
              <a:buFontTx/>
              <a:buNone/>
            </a:pPr>
            <a:r>
              <a:rPr lang="en-US" altLang="en-US" sz="2500" dirty="0">
                <a:latin typeface="+mj-lt"/>
                <a:sym typeface="Wingdings" panose="05000000000000000000" pitchFamily="2" charset="2"/>
              </a:rPr>
              <a:t>   </a:t>
            </a:r>
            <a:r>
              <a:rPr lang="en-US" altLang="en-US" sz="2500" dirty="0">
                <a:latin typeface="+mj-lt"/>
              </a:rPr>
              <a:t>The factors responsible for late diagnosis : </a:t>
            </a:r>
          </a:p>
          <a:p>
            <a:pPr algn="l" eaLnBrk="1" hangingPunct="1">
              <a:lnSpc>
                <a:spcPct val="90000"/>
              </a:lnSpc>
              <a:buFontTx/>
              <a:buNone/>
            </a:pPr>
            <a:r>
              <a:rPr lang="en-US" altLang="en-US" sz="2500" dirty="0">
                <a:latin typeface="+mj-lt"/>
                <a:sym typeface="Wingdings" panose="05000000000000000000" pitchFamily="2" charset="2"/>
              </a:rPr>
              <a:t>    A.  </a:t>
            </a:r>
            <a:r>
              <a:rPr lang="en-US" altLang="en-US" sz="2500" dirty="0">
                <a:latin typeface="+mj-lt"/>
              </a:rPr>
              <a:t>Tumor is asymptomatic in the early stage. </a:t>
            </a:r>
          </a:p>
          <a:p>
            <a:pPr algn="l" eaLnBrk="1" hangingPunct="1">
              <a:lnSpc>
                <a:spcPct val="90000"/>
              </a:lnSpc>
              <a:buFontTx/>
              <a:buNone/>
            </a:pPr>
            <a:r>
              <a:rPr lang="en-US" altLang="en-US" sz="2500" dirty="0">
                <a:latin typeface="+mj-lt"/>
                <a:sym typeface="Wingdings" panose="05000000000000000000" pitchFamily="2" charset="2"/>
              </a:rPr>
              <a:t>    B.    </a:t>
            </a:r>
            <a:r>
              <a:rPr lang="en-US" altLang="en-US" sz="2500" dirty="0">
                <a:latin typeface="+mj-lt"/>
              </a:rPr>
              <a:t>Patient delay.</a:t>
            </a:r>
          </a:p>
          <a:p>
            <a:pPr algn="l" eaLnBrk="1" hangingPunct="1">
              <a:lnSpc>
                <a:spcPct val="90000"/>
              </a:lnSpc>
              <a:buFontTx/>
              <a:buNone/>
            </a:pPr>
            <a:r>
              <a:rPr lang="en-US" altLang="en-US" sz="2500" dirty="0">
                <a:latin typeface="+mj-lt"/>
                <a:sym typeface="Wingdings" panose="05000000000000000000" pitchFamily="2" charset="2"/>
              </a:rPr>
              <a:t>    C.    </a:t>
            </a:r>
            <a:r>
              <a:rPr lang="en-US" altLang="en-US" sz="2500" dirty="0">
                <a:latin typeface="+mj-lt"/>
              </a:rPr>
              <a:t>Physician delay.</a:t>
            </a:r>
          </a:p>
          <a:p>
            <a:pPr algn="l" eaLnBrk="1" hangingPunct="1">
              <a:lnSpc>
                <a:spcPct val="90000"/>
              </a:lnSpc>
              <a:buFontTx/>
              <a:buNone/>
            </a:pPr>
            <a:r>
              <a:rPr lang="en-US" altLang="en-US" sz="2500" dirty="0">
                <a:latin typeface="+mj-lt"/>
                <a:sym typeface="Wingdings" panose="05000000000000000000" pitchFamily="2" charset="2"/>
              </a:rPr>
              <a:t>     D.  </a:t>
            </a:r>
            <a:r>
              <a:rPr lang="en-US" altLang="en-US" sz="2500" dirty="0">
                <a:latin typeface="+mj-lt"/>
              </a:rPr>
              <a:t>The patient may not have ready and easy access to competent diagnostic center .</a:t>
            </a:r>
            <a:r>
              <a:rPr lang="en-US" altLang="en-US" sz="2800" b="1" dirty="0">
                <a:latin typeface="+mj-lt"/>
              </a:rPr>
              <a:t>	</a:t>
            </a:r>
            <a:r>
              <a:rPr lang="en-US" altLang="en-US" sz="2400" b="1" dirty="0">
                <a:latin typeface="+mj-lt"/>
              </a:rPr>
              <a:t>	</a:t>
            </a:r>
            <a:r>
              <a:rPr lang="en-US" altLang="en-US" sz="2800" b="1" dirty="0">
                <a:solidFill>
                  <a:srgbClr val="FFFF00"/>
                </a:solidFill>
                <a:latin typeface="+mj-lt"/>
              </a:rPr>
              <a:t> </a:t>
            </a:r>
          </a:p>
        </p:txBody>
      </p:sp>
      <p:sp>
        <p:nvSpPr>
          <p:cNvPr id="3" name="عنوان 2">
            <a:extLst>
              <a:ext uri="{FF2B5EF4-FFF2-40B4-BE49-F238E27FC236}">
                <a16:creationId xmlns:a16="http://schemas.microsoft.com/office/drawing/2014/main" id="{D6AB7393-6FD7-8B6F-DF76-77D6E958D236}"/>
              </a:ext>
            </a:extLst>
          </p:cNvPr>
          <p:cNvSpPr>
            <a:spLocks noGrp="1"/>
          </p:cNvSpPr>
          <p:nvPr>
            <p:ph type="title"/>
          </p:nvPr>
        </p:nvSpPr>
        <p:spPr/>
        <p:txBody>
          <a:bodyPr/>
          <a:lstStyle/>
          <a:p>
            <a:r>
              <a:rPr lang="en-US" dirty="0"/>
              <a:t>DELAY IN DIAGNOSIS:</a:t>
            </a:r>
          </a:p>
        </p:txBody>
      </p:sp>
    </p:spTree>
    <p:extLst>
      <p:ext uri="{BB962C8B-B14F-4D97-AF65-F5344CB8AC3E}">
        <p14:creationId xmlns:p14="http://schemas.microsoft.com/office/powerpoint/2010/main" val="125297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381000" y="2362200"/>
            <a:ext cx="8077200" cy="3733800"/>
          </a:xfrm>
        </p:spPr>
        <p:txBody>
          <a:bodyPr/>
          <a:lstStyle/>
          <a:p>
            <a:pPr algn="l" eaLnBrk="1" hangingPunct="1">
              <a:buFontTx/>
              <a:buNone/>
            </a:pPr>
            <a:r>
              <a:rPr lang="en-US" altLang="en-US" sz="3600" dirty="0">
                <a:latin typeface="+mj-lt"/>
                <a:sym typeface="Wingdings" panose="05000000000000000000" pitchFamily="2" charset="2"/>
              </a:rPr>
              <a:t>A.  </a:t>
            </a:r>
            <a:r>
              <a:rPr lang="en-US" altLang="en-US" sz="3600" dirty="0">
                <a:latin typeface="+mj-lt"/>
              </a:rPr>
              <a:t>Surgical Treatment</a:t>
            </a:r>
          </a:p>
          <a:p>
            <a:pPr algn="l" eaLnBrk="1" hangingPunct="1">
              <a:buFontTx/>
              <a:buNone/>
            </a:pPr>
            <a:endParaRPr lang="en-US" altLang="en-US" sz="3600" dirty="0">
              <a:latin typeface="+mj-lt"/>
            </a:endParaRPr>
          </a:p>
          <a:p>
            <a:pPr algn="l" eaLnBrk="1" hangingPunct="1">
              <a:buFontTx/>
              <a:buNone/>
            </a:pPr>
            <a:r>
              <a:rPr lang="en-US" altLang="en-US" sz="3600" dirty="0">
                <a:latin typeface="+mj-lt"/>
                <a:sym typeface="Wingdings" panose="05000000000000000000" pitchFamily="2" charset="2"/>
              </a:rPr>
              <a:t>B.  </a:t>
            </a:r>
            <a:r>
              <a:rPr lang="en-US" altLang="en-US" sz="3600" dirty="0">
                <a:latin typeface="+mj-lt"/>
              </a:rPr>
              <a:t>Non Surgical Treatment</a:t>
            </a:r>
          </a:p>
        </p:txBody>
      </p:sp>
      <p:sp>
        <p:nvSpPr>
          <p:cNvPr id="3" name="عنوان 2">
            <a:extLst>
              <a:ext uri="{FF2B5EF4-FFF2-40B4-BE49-F238E27FC236}">
                <a16:creationId xmlns:a16="http://schemas.microsoft.com/office/drawing/2014/main" id="{BDF7266C-C14F-A96D-975C-40DAF6FFCA0C}"/>
              </a:ext>
            </a:extLst>
          </p:cNvPr>
          <p:cNvSpPr>
            <a:spLocks noGrp="1"/>
          </p:cNvSpPr>
          <p:nvPr>
            <p:ph type="title"/>
          </p:nvPr>
        </p:nvSpPr>
        <p:spPr/>
        <p:txBody>
          <a:bodyPr/>
          <a:lstStyle/>
          <a:p>
            <a:r>
              <a:rPr lang="en-US" dirty="0"/>
              <a:t>MANAGEMENT OF PANCREATIC CANCER:</a:t>
            </a:r>
          </a:p>
        </p:txBody>
      </p:sp>
    </p:spTree>
    <p:extLst>
      <p:ext uri="{BB962C8B-B14F-4D97-AF65-F5344CB8AC3E}">
        <p14:creationId xmlns:p14="http://schemas.microsoft.com/office/powerpoint/2010/main" val="2324944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685800" y="2286000"/>
            <a:ext cx="8001000" cy="4114800"/>
          </a:xfrm>
        </p:spPr>
        <p:txBody>
          <a:bodyPr>
            <a:normAutofit/>
          </a:bodyPr>
          <a:lstStyle/>
          <a:p>
            <a:pPr algn="l" eaLnBrk="1" hangingPunct="1">
              <a:buFontTx/>
              <a:buNone/>
            </a:pPr>
            <a:r>
              <a:rPr lang="en-US" altLang="en-US" sz="2500" dirty="0">
                <a:latin typeface="+mj-lt"/>
                <a:sym typeface="Wingdings" panose="05000000000000000000" pitchFamily="2" charset="2"/>
              </a:rPr>
              <a:t> </a:t>
            </a:r>
            <a:r>
              <a:rPr lang="en-US" altLang="en-US" sz="2500" dirty="0">
                <a:latin typeface="+mj-lt"/>
              </a:rPr>
              <a:t>Pancreatic Cancer is essentially incurable  since metastasis occurs at such early stage.  Any treatment must be regarded as palliative. </a:t>
            </a:r>
          </a:p>
        </p:txBody>
      </p:sp>
      <p:sp>
        <p:nvSpPr>
          <p:cNvPr id="3" name="عنوان 2">
            <a:extLst>
              <a:ext uri="{FF2B5EF4-FFF2-40B4-BE49-F238E27FC236}">
                <a16:creationId xmlns:a16="http://schemas.microsoft.com/office/drawing/2014/main" id="{1702762D-4C1A-80F5-D5C6-70963DE91878}"/>
              </a:ext>
            </a:extLst>
          </p:cNvPr>
          <p:cNvSpPr>
            <a:spLocks noGrp="1"/>
          </p:cNvSpPr>
          <p:nvPr>
            <p:ph type="title"/>
          </p:nvPr>
        </p:nvSpPr>
        <p:spPr/>
        <p:txBody>
          <a:bodyPr/>
          <a:lstStyle/>
          <a:p>
            <a:r>
              <a:rPr lang="en-US" dirty="0"/>
              <a:t>SURGICAL TREATMENT:</a:t>
            </a:r>
          </a:p>
        </p:txBody>
      </p:sp>
    </p:spTree>
    <p:extLst>
      <p:ext uri="{BB962C8B-B14F-4D97-AF65-F5344CB8AC3E}">
        <p14:creationId xmlns:p14="http://schemas.microsoft.com/office/powerpoint/2010/main" val="1032108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228600" y="1589964"/>
            <a:ext cx="8382000" cy="5105400"/>
          </a:xfrm>
        </p:spPr>
        <p:txBody>
          <a:bodyPr>
            <a:noAutofit/>
          </a:bodyPr>
          <a:lstStyle/>
          <a:p>
            <a:pPr algn="l" eaLnBrk="1" hangingPunct="1">
              <a:lnSpc>
                <a:spcPct val="90000"/>
              </a:lnSpc>
              <a:buFont typeface="Wingdings 2" panose="05020102010507070707" pitchFamily="18" charset="2"/>
              <a:buNone/>
            </a:pPr>
            <a:endParaRPr lang="en-US" altLang="en-US" sz="2500" dirty="0">
              <a:latin typeface="+mj-lt"/>
              <a:sym typeface="Wingdings 2" panose="05020102010507070707" pitchFamily="18" charset="2"/>
            </a:endParaRPr>
          </a:p>
          <a:p>
            <a:pPr algn="l" eaLnBrk="1" hangingPunct="1">
              <a:lnSpc>
                <a:spcPct val="90000"/>
              </a:lnSpc>
              <a:buFont typeface="Wingdings 2" panose="05020102010507070707" pitchFamily="18" charset="2"/>
              <a:buNone/>
            </a:pPr>
            <a:r>
              <a:rPr lang="en-US" altLang="en-US" sz="2500" dirty="0">
                <a:latin typeface="+mj-lt"/>
                <a:sym typeface="Wingdings 2" panose="05020102010507070707" pitchFamily="18" charset="2"/>
              </a:rPr>
              <a:t></a:t>
            </a:r>
            <a:r>
              <a:rPr lang="en-US" altLang="en-US" sz="2500" dirty="0">
                <a:latin typeface="+mj-lt"/>
              </a:rPr>
              <a:t> For curative surgical treatment of cancer in  the head of pancreas the </a:t>
            </a:r>
            <a:r>
              <a:rPr lang="en-US" altLang="en-US" sz="2500" dirty="0" err="1">
                <a:latin typeface="+mj-lt"/>
              </a:rPr>
              <a:t>optims</a:t>
            </a:r>
            <a:r>
              <a:rPr lang="en-US" altLang="en-US" sz="2500" dirty="0">
                <a:latin typeface="+mj-lt"/>
              </a:rPr>
              <a:t> are available:</a:t>
            </a:r>
          </a:p>
          <a:p>
            <a:pPr algn="l" eaLnBrk="1" hangingPunct="1">
              <a:lnSpc>
                <a:spcPct val="90000"/>
              </a:lnSpc>
              <a:buFontTx/>
              <a:buNone/>
            </a:pPr>
            <a:r>
              <a:rPr lang="en-US" altLang="en-US" sz="2500" dirty="0">
                <a:latin typeface="+mj-lt"/>
                <a:sym typeface="Wingdings" panose="05000000000000000000" pitchFamily="2" charset="2"/>
              </a:rPr>
              <a:t>    A.  </a:t>
            </a:r>
            <a:r>
              <a:rPr lang="en-US" altLang="en-US" sz="2500" dirty="0">
                <a:latin typeface="+mj-lt"/>
              </a:rPr>
              <a:t>Whipple operation (Pancreaticoduodenectomy)</a:t>
            </a:r>
          </a:p>
          <a:p>
            <a:pPr algn="l" eaLnBrk="1" hangingPunct="1">
              <a:lnSpc>
                <a:spcPct val="90000"/>
              </a:lnSpc>
              <a:buFontTx/>
              <a:buNone/>
            </a:pPr>
            <a:r>
              <a:rPr lang="en-US" altLang="en-US" sz="2500" dirty="0">
                <a:latin typeface="+mj-lt"/>
                <a:sym typeface="Wingdings" panose="05000000000000000000" pitchFamily="2" charset="2"/>
              </a:rPr>
              <a:t>    B.  </a:t>
            </a:r>
            <a:r>
              <a:rPr lang="en-US" altLang="en-US" sz="2500" dirty="0">
                <a:latin typeface="+mj-lt"/>
              </a:rPr>
              <a:t>Pylorus Preserving (Pancreaticoduodenectomy)</a:t>
            </a:r>
          </a:p>
          <a:p>
            <a:pPr algn="l" eaLnBrk="1" hangingPunct="1">
              <a:lnSpc>
                <a:spcPct val="90000"/>
              </a:lnSpc>
              <a:buFontTx/>
              <a:buNone/>
            </a:pPr>
            <a:r>
              <a:rPr lang="en-US" altLang="en-US" sz="2500" dirty="0">
                <a:latin typeface="+mj-lt"/>
                <a:sym typeface="Wingdings" panose="05000000000000000000" pitchFamily="2" charset="2"/>
              </a:rPr>
              <a:t>    C.  </a:t>
            </a:r>
            <a:r>
              <a:rPr lang="en-US" altLang="en-US" sz="2500" dirty="0">
                <a:latin typeface="+mj-lt"/>
              </a:rPr>
              <a:t>Total Pancreatectomy      </a:t>
            </a:r>
          </a:p>
          <a:p>
            <a:pPr>
              <a:buNone/>
            </a:pPr>
            <a:r>
              <a:rPr lang="en-US" altLang="en-US" sz="2500" dirty="0">
                <a:latin typeface="+mj-lt"/>
              </a:rPr>
              <a:t>    D. Palliative Surgical Treatment (Surgical Bypass)</a:t>
            </a:r>
          </a:p>
          <a:p>
            <a:pPr>
              <a:buNone/>
            </a:pPr>
            <a:r>
              <a:rPr lang="en-US" altLang="en-US" sz="2500" dirty="0">
                <a:latin typeface="+mj-lt"/>
              </a:rPr>
              <a:t>    E. For tail of the pancreas (Distal pancreatectomy)</a:t>
            </a:r>
          </a:p>
          <a:p>
            <a:pPr>
              <a:buNone/>
            </a:pPr>
            <a:r>
              <a:rPr lang="en-US" altLang="en-US" sz="2500" dirty="0">
                <a:latin typeface="+mj-lt"/>
              </a:rPr>
              <a:t>    F. Body of the pancreas (Distal + removal of the body of the pancreas) </a:t>
            </a:r>
          </a:p>
          <a:p>
            <a:pPr>
              <a:buNone/>
            </a:pPr>
            <a:endParaRPr lang="en-US" altLang="en-US" sz="2500" b="1" dirty="0">
              <a:latin typeface="+mj-lt"/>
            </a:endParaRPr>
          </a:p>
          <a:p>
            <a:pPr>
              <a:buNone/>
            </a:pPr>
            <a:endParaRPr lang="en-US" altLang="en-US" sz="2500" b="1" dirty="0">
              <a:latin typeface="+mj-lt"/>
            </a:endParaRPr>
          </a:p>
          <a:p>
            <a:pPr algn="l" eaLnBrk="1" hangingPunct="1">
              <a:lnSpc>
                <a:spcPct val="90000"/>
              </a:lnSpc>
              <a:buFontTx/>
              <a:buNone/>
            </a:pPr>
            <a:endParaRPr lang="en-US" altLang="en-US" sz="2500" b="1" dirty="0">
              <a:latin typeface="+mj-lt"/>
            </a:endParaRPr>
          </a:p>
          <a:p>
            <a:pPr algn="l" eaLnBrk="1" hangingPunct="1">
              <a:lnSpc>
                <a:spcPct val="90000"/>
              </a:lnSpc>
              <a:buFontTx/>
              <a:buNone/>
            </a:pPr>
            <a:r>
              <a:rPr lang="en-US" altLang="en-US" sz="2500" b="1" dirty="0">
                <a:solidFill>
                  <a:srgbClr val="FF9900"/>
                </a:solidFill>
                <a:latin typeface="+mj-lt"/>
              </a:rPr>
              <a:t>		</a:t>
            </a:r>
            <a:endParaRPr lang="en-US" altLang="en-US" sz="2500" b="1" dirty="0">
              <a:latin typeface="+mj-lt"/>
            </a:endParaRPr>
          </a:p>
        </p:txBody>
      </p:sp>
      <p:sp>
        <p:nvSpPr>
          <p:cNvPr id="3" name="عنوان 2">
            <a:extLst>
              <a:ext uri="{FF2B5EF4-FFF2-40B4-BE49-F238E27FC236}">
                <a16:creationId xmlns:a16="http://schemas.microsoft.com/office/drawing/2014/main" id="{AFEA1943-F958-7176-B101-E225EE02C68F}"/>
              </a:ext>
            </a:extLst>
          </p:cNvPr>
          <p:cNvSpPr>
            <a:spLocks noGrp="1"/>
          </p:cNvSpPr>
          <p:nvPr>
            <p:ph type="title"/>
          </p:nvPr>
        </p:nvSpPr>
        <p:spPr/>
        <p:txBody>
          <a:bodyPr/>
          <a:lstStyle/>
          <a:p>
            <a:r>
              <a:rPr lang="en-US" dirty="0"/>
              <a:t> Surgical Options:</a:t>
            </a:r>
          </a:p>
        </p:txBody>
      </p:sp>
    </p:spTree>
    <p:extLst>
      <p:ext uri="{BB962C8B-B14F-4D97-AF65-F5344CB8AC3E}">
        <p14:creationId xmlns:p14="http://schemas.microsoft.com/office/powerpoint/2010/main" val="3963965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0" y="1447800"/>
            <a:ext cx="8839200" cy="5105400"/>
          </a:xfrm>
        </p:spPr>
        <p:txBody>
          <a:bodyPr/>
          <a:lstStyle/>
          <a:p>
            <a:pPr algn="l" eaLnBrk="1" hangingPunct="1">
              <a:buFontTx/>
              <a:buNone/>
            </a:pPr>
            <a:r>
              <a:rPr lang="en-US" altLang="en-US" sz="2800" b="1" dirty="0">
                <a:latin typeface="+mj-lt"/>
                <a:sym typeface="Wingdings" panose="05000000000000000000" pitchFamily="2" charset="2"/>
              </a:rPr>
              <a:t>   </a:t>
            </a:r>
          </a:p>
          <a:p>
            <a:pPr algn="l" eaLnBrk="1" hangingPunct="1">
              <a:buFontTx/>
              <a:buNone/>
            </a:pPr>
            <a:r>
              <a:rPr lang="en-US" altLang="en-US" sz="2800" dirty="0">
                <a:latin typeface="+mj-lt"/>
                <a:sym typeface="Wingdings" panose="05000000000000000000" pitchFamily="2" charset="2"/>
              </a:rPr>
              <a:t>   1</a:t>
            </a:r>
            <a:r>
              <a:rPr lang="en-US" altLang="en-US" sz="3600" dirty="0">
                <a:latin typeface="+mj-lt"/>
                <a:sym typeface="Wingdings" panose="05000000000000000000" pitchFamily="2" charset="2"/>
              </a:rPr>
              <a:t>.  </a:t>
            </a:r>
            <a:r>
              <a:rPr lang="en-US" altLang="en-US" sz="2800" dirty="0">
                <a:latin typeface="+mj-lt"/>
              </a:rPr>
              <a:t>All jaundiced patients must be kept in good state of nutrition and hydration. </a:t>
            </a:r>
            <a:r>
              <a:rPr lang="en-US" altLang="en-US" sz="1200" dirty="0">
                <a:latin typeface="+mj-lt"/>
              </a:rPr>
              <a:t>	</a:t>
            </a:r>
          </a:p>
          <a:p>
            <a:pPr algn="l" eaLnBrk="1" hangingPunct="1">
              <a:buFontTx/>
              <a:buNone/>
            </a:pPr>
            <a:r>
              <a:rPr lang="en-US" altLang="en-US" sz="2800" dirty="0">
                <a:latin typeface="+mj-lt"/>
                <a:sym typeface="Wingdings" panose="05000000000000000000" pitchFamily="2" charset="2"/>
              </a:rPr>
              <a:t>   2</a:t>
            </a:r>
            <a:r>
              <a:rPr lang="en-US" altLang="en-US" sz="3600" dirty="0">
                <a:latin typeface="+mj-lt"/>
                <a:sym typeface="Wingdings" panose="05000000000000000000" pitchFamily="2" charset="2"/>
              </a:rPr>
              <a:t>. </a:t>
            </a:r>
            <a:r>
              <a:rPr lang="en-US" altLang="en-US" sz="2800" dirty="0">
                <a:latin typeface="+mj-lt"/>
              </a:rPr>
              <a:t>Blood clotting deficiencies must be corrected.</a:t>
            </a:r>
          </a:p>
          <a:p>
            <a:pPr algn="l" eaLnBrk="1" hangingPunct="1">
              <a:buFontTx/>
              <a:buNone/>
            </a:pPr>
            <a:endParaRPr lang="en-US" altLang="en-US" sz="1200" dirty="0">
              <a:latin typeface="+mj-lt"/>
            </a:endParaRPr>
          </a:p>
          <a:p>
            <a:pPr algn="l" eaLnBrk="1" hangingPunct="1">
              <a:buFontTx/>
              <a:buNone/>
            </a:pPr>
            <a:r>
              <a:rPr lang="en-US" altLang="en-US" sz="2800" dirty="0">
                <a:latin typeface="+mj-lt"/>
                <a:sym typeface="Wingdings" panose="05000000000000000000" pitchFamily="2" charset="2"/>
              </a:rPr>
              <a:t>   3</a:t>
            </a:r>
            <a:r>
              <a:rPr lang="en-US" altLang="en-US" sz="3600" dirty="0">
                <a:latin typeface="+mj-lt"/>
                <a:sym typeface="Wingdings" panose="05000000000000000000" pitchFamily="2" charset="2"/>
              </a:rPr>
              <a:t>.  </a:t>
            </a:r>
            <a:r>
              <a:rPr lang="en-US" altLang="en-US" sz="2800" dirty="0">
                <a:latin typeface="+mj-lt"/>
              </a:rPr>
              <a:t>Cardiopulmonary functioning carefully assessed.</a:t>
            </a:r>
          </a:p>
          <a:p>
            <a:pPr algn="l" eaLnBrk="1" hangingPunct="1">
              <a:buFontTx/>
              <a:buNone/>
            </a:pPr>
            <a:endParaRPr lang="en-US" altLang="en-US" sz="1200" dirty="0">
              <a:latin typeface="+mj-lt"/>
            </a:endParaRPr>
          </a:p>
          <a:p>
            <a:pPr algn="l" eaLnBrk="1" hangingPunct="1">
              <a:buFontTx/>
              <a:buNone/>
            </a:pPr>
            <a:r>
              <a:rPr lang="en-US" altLang="en-US" sz="2800" dirty="0">
                <a:latin typeface="+mj-lt"/>
                <a:sym typeface="Wingdings" panose="05000000000000000000" pitchFamily="2" charset="2"/>
              </a:rPr>
              <a:t>   4</a:t>
            </a:r>
            <a:r>
              <a:rPr lang="en-US" altLang="en-US" sz="3600" dirty="0">
                <a:latin typeface="+mj-lt"/>
                <a:sym typeface="Wingdings" panose="05000000000000000000" pitchFamily="2" charset="2"/>
              </a:rPr>
              <a:t>.  </a:t>
            </a:r>
            <a:r>
              <a:rPr lang="en-US" altLang="en-US" sz="2800" dirty="0">
                <a:latin typeface="+mj-lt"/>
              </a:rPr>
              <a:t>Drainage procedure consider in certain cases.</a:t>
            </a:r>
          </a:p>
          <a:p>
            <a:pPr algn="just" eaLnBrk="1" hangingPunct="1">
              <a:buFontTx/>
              <a:buNone/>
            </a:pPr>
            <a:endParaRPr lang="en-US" altLang="en-US" sz="2800" b="1" dirty="0">
              <a:latin typeface="+mj-lt"/>
            </a:endParaRPr>
          </a:p>
        </p:txBody>
      </p:sp>
      <p:sp>
        <p:nvSpPr>
          <p:cNvPr id="3" name="عنوان 2">
            <a:extLst>
              <a:ext uri="{FF2B5EF4-FFF2-40B4-BE49-F238E27FC236}">
                <a16:creationId xmlns:a16="http://schemas.microsoft.com/office/drawing/2014/main" id="{560F78F0-47E9-F9CE-DA03-B7ACD499E8B6}"/>
              </a:ext>
            </a:extLst>
          </p:cNvPr>
          <p:cNvSpPr>
            <a:spLocks noGrp="1"/>
          </p:cNvSpPr>
          <p:nvPr>
            <p:ph type="title"/>
          </p:nvPr>
        </p:nvSpPr>
        <p:spPr/>
        <p:txBody>
          <a:bodyPr/>
          <a:lstStyle/>
          <a:p>
            <a:r>
              <a:rPr lang="en-US" dirty="0"/>
              <a:t> Pre-operative preparation of the patient for  major surgery:</a:t>
            </a:r>
          </a:p>
        </p:txBody>
      </p:sp>
    </p:spTree>
    <p:extLst>
      <p:ext uri="{BB962C8B-B14F-4D97-AF65-F5344CB8AC3E}">
        <p14:creationId xmlns:p14="http://schemas.microsoft.com/office/powerpoint/2010/main" val="707150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620000" cy="1143000"/>
          </a:xfrm>
        </p:spPr>
        <p:txBody>
          <a:bodyPr>
            <a:normAutofit/>
          </a:bodyPr>
          <a:lstStyle/>
          <a:p>
            <a:pPr algn="ctr"/>
            <a:r>
              <a:rPr lang="en-US" sz="4800" b="1" dirty="0">
                <a:solidFill>
                  <a:srgbClr val="002060"/>
                </a:solidFill>
              </a:rPr>
              <a:t>Anatomy</a:t>
            </a:r>
            <a:endParaRPr lang="fa-IR" sz="4800" b="1" dirty="0">
              <a:solidFill>
                <a:srgbClr val="002060"/>
              </a:solidFill>
            </a:endParaRPr>
          </a:p>
        </p:txBody>
      </p:sp>
      <p:sp>
        <p:nvSpPr>
          <p:cNvPr id="8" name="Content Placeholder 6"/>
          <p:cNvSpPr>
            <a:spLocks noGrp="1"/>
          </p:cNvSpPr>
          <p:nvPr>
            <p:ph idx="1"/>
          </p:nvPr>
        </p:nvSpPr>
        <p:spPr>
          <a:xfrm>
            <a:off x="609600" y="1905000"/>
            <a:ext cx="3475299" cy="5257800"/>
          </a:xfrm>
        </p:spPr>
        <p:txBody>
          <a:bodyPr/>
          <a:lstStyle/>
          <a:p>
            <a:pPr marL="114300" indent="0" algn="l" rtl="0">
              <a:buNone/>
            </a:pPr>
            <a:r>
              <a:rPr lang="en-US" dirty="0">
                <a:solidFill>
                  <a:schemeClr val="tx1">
                    <a:lumMod val="95000"/>
                    <a:lumOff val="5000"/>
                  </a:schemeClr>
                </a:solidFill>
              </a:rPr>
              <a:t>Retroperitoneal Organ </a:t>
            </a:r>
          </a:p>
          <a:p>
            <a:pPr marL="114300" indent="0" algn="l" rtl="0">
              <a:buNone/>
            </a:pPr>
            <a:r>
              <a:rPr lang="en-US" dirty="0">
                <a:solidFill>
                  <a:schemeClr val="tx1">
                    <a:lumMod val="95000"/>
                    <a:lumOff val="5000"/>
                  </a:schemeClr>
                </a:solidFill>
              </a:rPr>
              <a:t>Weighs 75 To 100 G </a:t>
            </a:r>
          </a:p>
          <a:p>
            <a:pPr marL="114300" indent="0" algn="l" rtl="0">
              <a:buNone/>
            </a:pPr>
            <a:r>
              <a:rPr lang="en-US" dirty="0">
                <a:solidFill>
                  <a:schemeClr val="tx1">
                    <a:lumMod val="95000"/>
                    <a:lumOff val="5000"/>
                  </a:schemeClr>
                </a:solidFill>
              </a:rPr>
              <a:t>15 To 20 Cm Long</a:t>
            </a:r>
          </a:p>
          <a:p>
            <a:pPr marL="114300" indent="0" algn="l" rtl="0">
              <a:buNone/>
            </a:pPr>
            <a:r>
              <a:rPr lang="en-US" dirty="0">
                <a:solidFill>
                  <a:schemeClr val="tx1">
                    <a:lumMod val="95000"/>
                    <a:lumOff val="5000"/>
                  </a:schemeClr>
                </a:solidFill>
              </a:rPr>
              <a:t>Head</a:t>
            </a:r>
          </a:p>
          <a:p>
            <a:pPr marL="114300" indent="0" algn="l" rtl="0">
              <a:buNone/>
            </a:pPr>
            <a:r>
              <a:rPr lang="en-US" dirty="0">
                <a:solidFill>
                  <a:schemeClr val="tx1">
                    <a:lumMod val="95000"/>
                    <a:lumOff val="5000"/>
                  </a:schemeClr>
                </a:solidFill>
              </a:rPr>
              <a:t>Neck</a:t>
            </a:r>
          </a:p>
          <a:p>
            <a:pPr marL="114300" indent="0" algn="l" rtl="0">
              <a:buNone/>
            </a:pPr>
            <a:r>
              <a:rPr lang="en-US" dirty="0">
                <a:solidFill>
                  <a:schemeClr val="tx1">
                    <a:lumMod val="95000"/>
                    <a:lumOff val="5000"/>
                  </a:schemeClr>
                </a:solidFill>
              </a:rPr>
              <a:t>Body</a:t>
            </a:r>
          </a:p>
          <a:p>
            <a:pPr marL="114300" indent="0" algn="l" rtl="0">
              <a:buNone/>
            </a:pPr>
            <a:r>
              <a:rPr lang="en-US" dirty="0">
                <a:solidFill>
                  <a:schemeClr val="tx1">
                    <a:lumMod val="95000"/>
                    <a:lumOff val="5000"/>
                  </a:schemeClr>
                </a:solidFill>
              </a:rPr>
              <a:t>Tail</a:t>
            </a:r>
          </a:p>
          <a:p>
            <a:pPr marL="114300" indent="0" algn="l" rtl="0">
              <a:buNone/>
            </a:pPr>
            <a:r>
              <a:rPr lang="en-US" dirty="0">
                <a:solidFill>
                  <a:schemeClr val="tx1">
                    <a:lumMod val="95000"/>
                    <a:lumOff val="5000"/>
                  </a:schemeClr>
                </a:solidFill>
              </a:rPr>
              <a:t> </a:t>
            </a:r>
          </a:p>
          <a:p>
            <a:pPr marL="114300" indent="0" algn="l" rtl="0">
              <a:buNone/>
            </a:pPr>
            <a:endParaRPr lang="fa-IR" dirty="0">
              <a:solidFill>
                <a:srgbClr val="00206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419600" y="1905000"/>
            <a:ext cx="4678810" cy="495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155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218364" y="1600200"/>
            <a:ext cx="8915400" cy="5410200"/>
          </a:xfrm>
        </p:spPr>
        <p:txBody>
          <a:bodyPr>
            <a:normAutofit/>
          </a:bodyPr>
          <a:lstStyle/>
          <a:p>
            <a:pPr algn="l" eaLnBrk="1" hangingPunct="1">
              <a:buFontTx/>
              <a:buNone/>
            </a:pPr>
            <a:r>
              <a:rPr lang="en-US" altLang="en-US" sz="2000" dirty="0">
                <a:solidFill>
                  <a:srgbClr val="FF66CC"/>
                </a:solidFill>
                <a:latin typeface="+mj-lt"/>
                <a:sym typeface="Wingdings" panose="05000000000000000000" pitchFamily="2" charset="2"/>
              </a:rPr>
              <a:t>       </a:t>
            </a:r>
          </a:p>
          <a:p>
            <a:pPr algn="l" eaLnBrk="1" hangingPunct="1">
              <a:buFontTx/>
              <a:buNone/>
            </a:pPr>
            <a:r>
              <a:rPr lang="en-US" altLang="en-US" sz="2000" dirty="0">
                <a:solidFill>
                  <a:srgbClr val="FF66CC"/>
                </a:solidFill>
                <a:latin typeface="+mj-lt"/>
                <a:sym typeface="Wingdings" panose="05000000000000000000" pitchFamily="2" charset="2"/>
              </a:rPr>
              <a:t> </a:t>
            </a:r>
            <a:r>
              <a:rPr lang="en-US" altLang="en-US" sz="3000" dirty="0">
                <a:latin typeface="+mj-lt"/>
              </a:rPr>
              <a:t>The following options available:</a:t>
            </a:r>
          </a:p>
          <a:p>
            <a:pPr algn="l" eaLnBrk="1" hangingPunct="1">
              <a:buFontTx/>
              <a:buNone/>
            </a:pPr>
            <a:r>
              <a:rPr lang="en-US" altLang="en-US" sz="2400" dirty="0">
                <a:latin typeface="+mj-lt"/>
              </a:rPr>
              <a:t>     </a:t>
            </a:r>
            <a:r>
              <a:rPr lang="en-US" altLang="en-US" sz="2600" dirty="0">
                <a:latin typeface="+mj-lt"/>
              </a:rPr>
              <a:t>(Palliative procedure for non operable cases)</a:t>
            </a:r>
          </a:p>
          <a:p>
            <a:pPr algn="l">
              <a:buNone/>
            </a:pPr>
            <a:r>
              <a:rPr lang="en-US" altLang="en-US" sz="3600" dirty="0">
                <a:latin typeface="+mj-lt"/>
                <a:sym typeface="Wingdings 2" panose="05020102010507070707" pitchFamily="18" charset="2"/>
              </a:rPr>
              <a:t>	</a:t>
            </a:r>
            <a:r>
              <a:rPr lang="en-US" altLang="en-US" sz="2800" dirty="0">
                <a:latin typeface="+mj-lt"/>
                <a:sym typeface="Wingdings 2" panose="05020102010507070707" pitchFamily="18" charset="2"/>
              </a:rPr>
              <a:t>  </a:t>
            </a:r>
            <a:r>
              <a:rPr lang="en-US" altLang="en-US" sz="2800" dirty="0">
                <a:latin typeface="+mj-lt"/>
                <a:sym typeface="Wingdings" panose="05000000000000000000" pitchFamily="2" charset="2"/>
              </a:rPr>
              <a:t>P</a:t>
            </a:r>
            <a:r>
              <a:rPr lang="en-US" altLang="en-US" sz="2800" dirty="0">
                <a:latin typeface="+mj-lt"/>
              </a:rPr>
              <a:t>ercutaneous coeliac ganglion blockade. (For pain)</a:t>
            </a:r>
            <a:endParaRPr lang="en-US" altLang="en-US" sz="800" dirty="0">
              <a:latin typeface="+mj-lt"/>
            </a:endParaRPr>
          </a:p>
          <a:p>
            <a:pPr algn="l">
              <a:buNone/>
            </a:pPr>
            <a:r>
              <a:rPr lang="en-US" altLang="en-US" sz="2800" dirty="0">
                <a:latin typeface="+mj-lt"/>
                <a:sym typeface="Wingdings" panose="05000000000000000000" pitchFamily="2" charset="2"/>
              </a:rPr>
              <a:t>	</a:t>
            </a:r>
            <a:r>
              <a:rPr lang="en-US" altLang="en-US" sz="2800" dirty="0">
                <a:latin typeface="+mj-lt"/>
                <a:sym typeface="Wingdings 2" panose="05020102010507070707" pitchFamily="18" charset="2"/>
              </a:rPr>
              <a:t>  </a:t>
            </a:r>
            <a:r>
              <a:rPr lang="en-US" altLang="en-US" sz="2800" dirty="0">
                <a:latin typeface="+mj-lt"/>
              </a:rPr>
              <a:t>Stent to compress bile duct.</a:t>
            </a:r>
            <a:r>
              <a:rPr lang="en-US" altLang="en-US" sz="2800" dirty="0">
                <a:latin typeface="+mj-lt"/>
                <a:sym typeface="Wingdings 2" panose="05020102010507070707" pitchFamily="18" charset="2"/>
              </a:rPr>
              <a:t>  </a:t>
            </a:r>
            <a:endParaRPr lang="en-US" altLang="en-US" sz="800" dirty="0">
              <a:latin typeface="+mj-lt"/>
            </a:endParaRPr>
          </a:p>
          <a:p>
            <a:pPr algn="l">
              <a:buNone/>
            </a:pPr>
            <a:r>
              <a:rPr lang="en-US" altLang="en-US" sz="3600" dirty="0">
                <a:latin typeface="+mj-lt"/>
                <a:sym typeface="Wingdings 2" panose="05020102010507070707" pitchFamily="18" charset="2"/>
              </a:rPr>
              <a:t>	</a:t>
            </a:r>
            <a:r>
              <a:rPr lang="en-US" altLang="en-US" sz="2800" dirty="0">
                <a:latin typeface="+mj-lt"/>
                <a:sym typeface="Wingdings 2" panose="05020102010507070707" pitchFamily="18" charset="2"/>
              </a:rPr>
              <a:t>  </a:t>
            </a:r>
            <a:r>
              <a:rPr lang="en-US" altLang="en-US" sz="2800" dirty="0">
                <a:latin typeface="+mj-lt"/>
              </a:rPr>
              <a:t>Combination of chemotherapy and radiotherapy may become alterative in the future.</a:t>
            </a:r>
          </a:p>
          <a:p>
            <a:pPr algn="just" eaLnBrk="1" hangingPunct="1">
              <a:buFont typeface="Wingdings" panose="05000000000000000000" pitchFamily="2" charset="2"/>
              <a:buNone/>
            </a:pPr>
            <a:endParaRPr lang="en-US" altLang="en-US" sz="2400" dirty="0">
              <a:latin typeface="+mj-lt"/>
            </a:endParaRPr>
          </a:p>
        </p:txBody>
      </p:sp>
      <p:sp>
        <p:nvSpPr>
          <p:cNvPr id="3" name="عنوان 2">
            <a:extLst>
              <a:ext uri="{FF2B5EF4-FFF2-40B4-BE49-F238E27FC236}">
                <a16:creationId xmlns:a16="http://schemas.microsoft.com/office/drawing/2014/main" id="{82C749FE-26FC-9DC8-B115-CF8F7AC3B45E}"/>
              </a:ext>
            </a:extLst>
          </p:cNvPr>
          <p:cNvSpPr>
            <a:spLocks noGrp="1"/>
          </p:cNvSpPr>
          <p:nvPr>
            <p:ph type="title"/>
          </p:nvPr>
        </p:nvSpPr>
        <p:spPr/>
        <p:txBody>
          <a:bodyPr/>
          <a:lstStyle/>
          <a:p>
            <a:r>
              <a:rPr lang="en-US" dirty="0"/>
              <a:t>NON-SURGICAL TREATMENT :</a:t>
            </a:r>
          </a:p>
        </p:txBody>
      </p:sp>
    </p:spTree>
    <p:extLst>
      <p:ext uri="{BB962C8B-B14F-4D97-AF65-F5344CB8AC3E}">
        <p14:creationId xmlns:p14="http://schemas.microsoft.com/office/powerpoint/2010/main" val="1338557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عنوان 2">
            <a:extLst>
              <a:ext uri="{FF2B5EF4-FFF2-40B4-BE49-F238E27FC236}">
                <a16:creationId xmlns:a16="http://schemas.microsoft.com/office/drawing/2014/main" id="{685747E3-4A25-EE0C-5B89-2455536A2840}"/>
              </a:ext>
            </a:extLst>
          </p:cNvPr>
          <p:cNvSpPr>
            <a:spLocks noGrp="1"/>
          </p:cNvSpPr>
          <p:nvPr>
            <p:ph type="ctrTitle"/>
          </p:nvPr>
        </p:nvSpPr>
        <p:spPr>
          <a:xfrm>
            <a:off x="723591" y="804333"/>
            <a:ext cx="2543925" cy="5249334"/>
          </a:xfrm>
        </p:spPr>
        <p:txBody>
          <a:bodyPr vert="horz" lIns="91440" tIns="45720" rIns="91440" bIns="45720" rtlCol="0" anchor="ctr">
            <a:normAutofit/>
          </a:bodyPr>
          <a:lstStyle/>
          <a:p>
            <a:r>
              <a:rPr lang="en-US" sz="4300" spc="100" dirty="0">
                <a:solidFill>
                  <a:srgbClr val="FFFFFF"/>
                </a:solidFill>
              </a:rPr>
              <a:t>FUNCTIONING ENDOCRINE TUMOURS OF THE PANCREAS:</a:t>
            </a:r>
          </a:p>
        </p:txBody>
      </p:sp>
      <p:sp>
        <p:nvSpPr>
          <p:cNvPr id="5" name="Subtitle 4"/>
          <p:cNvSpPr>
            <a:spLocks noGrp="1"/>
          </p:cNvSpPr>
          <p:nvPr>
            <p:ph type="subTitle" idx="1"/>
          </p:nvPr>
        </p:nvSpPr>
        <p:spPr>
          <a:xfrm>
            <a:off x="3713286" y="804333"/>
            <a:ext cx="4729502" cy="5249334"/>
          </a:xfrm>
        </p:spPr>
        <p:txBody>
          <a:bodyPr vert="horz" lIns="45720" tIns="45720" rIns="45720" bIns="45720" rtlCol="0" anchor="ctr">
            <a:normAutofit/>
          </a:bodyPr>
          <a:lstStyle/>
          <a:p>
            <a:pPr>
              <a:lnSpc>
                <a:spcPct val="90000"/>
              </a:lnSpc>
            </a:pPr>
            <a:r>
              <a:rPr lang="en-US" altLang="en-US" sz="2500" dirty="0">
                <a:solidFill>
                  <a:schemeClr val="tx1"/>
                </a:solidFill>
                <a:latin typeface="+mj-lt"/>
              </a:rPr>
              <a:t>These are much less common than adeno carcinoma.</a:t>
            </a:r>
          </a:p>
          <a:p>
            <a:pPr>
              <a:lnSpc>
                <a:spcPct val="90000"/>
              </a:lnSpc>
            </a:pPr>
            <a:endParaRPr lang="en-US" altLang="en-US" sz="2500" dirty="0">
              <a:solidFill>
                <a:schemeClr val="tx1"/>
              </a:solidFill>
              <a:latin typeface="+mj-lt"/>
            </a:endParaRPr>
          </a:p>
          <a:p>
            <a:pPr>
              <a:lnSpc>
                <a:spcPct val="90000"/>
              </a:lnSpc>
            </a:pPr>
            <a:r>
              <a:rPr lang="en-US" altLang="en-US" sz="2500" dirty="0">
                <a:solidFill>
                  <a:schemeClr val="tx1"/>
                </a:solidFill>
                <a:latin typeface="+mj-lt"/>
              </a:rPr>
              <a:t>The beta cell tumors secrete (Insulin) and called INSULINOMAS .  </a:t>
            </a:r>
          </a:p>
          <a:p>
            <a:pPr>
              <a:lnSpc>
                <a:spcPct val="90000"/>
              </a:lnSpc>
            </a:pPr>
            <a:r>
              <a:rPr lang="en-US" altLang="en-US" sz="2500" dirty="0">
                <a:solidFill>
                  <a:schemeClr val="tx1"/>
                </a:solidFill>
                <a:latin typeface="+mj-lt"/>
              </a:rPr>
              <a:t>	</a:t>
            </a:r>
          </a:p>
          <a:p>
            <a:pPr>
              <a:lnSpc>
                <a:spcPct val="90000"/>
              </a:lnSpc>
            </a:pPr>
            <a:r>
              <a:rPr lang="en-US" altLang="en-US" sz="2500" dirty="0">
                <a:solidFill>
                  <a:schemeClr val="tx1"/>
                </a:solidFill>
                <a:latin typeface="+mj-lt"/>
              </a:rPr>
              <a:t>Another functioning tumor secrete(Gastrin) called GASTRINOMA which come from the islets which cannot be classified into either alpha or be (non-beta). </a:t>
            </a:r>
            <a:endParaRPr lang="en-US" sz="2500" dirty="0">
              <a:solidFill>
                <a:schemeClr val="tx1"/>
              </a:solidFill>
              <a:latin typeface="+mj-lt"/>
            </a:endParaRPr>
          </a:p>
        </p:txBody>
      </p:sp>
      <p:sp>
        <p:nvSpPr>
          <p:cNvPr id="4" name="Slide Number Placeholder 3"/>
          <p:cNvSpPr>
            <a:spLocks noGrp="1"/>
          </p:cNvSpPr>
          <p:nvPr>
            <p:ph type="sldNum" sz="quarter" idx="12"/>
          </p:nvPr>
        </p:nvSpPr>
        <p:spPr>
          <a:xfrm>
            <a:off x="8127999" y="6470704"/>
            <a:ext cx="730251" cy="274320"/>
          </a:xfrm>
        </p:spPr>
        <p:txBody>
          <a:bodyPr vert="horz" lIns="91440" tIns="45720" rIns="91440" bIns="45720" rtlCol="0" anchor="ctr">
            <a:normAutofit/>
          </a:bodyPr>
          <a:lstStyle/>
          <a:p>
            <a:pPr>
              <a:spcAft>
                <a:spcPts val="600"/>
              </a:spcAft>
            </a:pPr>
            <a:fld id="{B6F15528-21DE-4FAA-801E-634DDDAF4B2B}" type="slidenum">
              <a:rPr lang="en-US" kern="1200" smtClean="0">
                <a:solidFill>
                  <a:schemeClr val="tx1">
                    <a:lumMod val="95000"/>
                    <a:lumOff val="5000"/>
                  </a:schemeClr>
                </a:solidFill>
                <a:ea typeface="+mn-ea"/>
                <a:cs typeface="+mn-cs"/>
              </a:rPr>
              <a:pPr>
                <a:spcAft>
                  <a:spcPts val="600"/>
                </a:spcAft>
              </a:pPr>
              <a:t>21</a:t>
            </a:fld>
            <a:endParaRPr lang="en-US" kern="1200" dirty="0">
              <a:solidFill>
                <a:schemeClr val="tx1">
                  <a:lumMod val="95000"/>
                  <a:lumOff val="5000"/>
                </a:schemeClr>
              </a:solidFill>
              <a:ea typeface="+mn-ea"/>
              <a:cs typeface="+mn-cs"/>
            </a:endParaRPr>
          </a:p>
        </p:txBody>
      </p:sp>
    </p:spTree>
    <p:extLst>
      <p:ext uri="{BB962C8B-B14F-4D97-AF65-F5344CB8AC3E}">
        <p14:creationId xmlns:p14="http://schemas.microsoft.com/office/powerpoint/2010/main" val="3637922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0" y="609600"/>
            <a:ext cx="9144000" cy="6019800"/>
          </a:xfrm>
        </p:spPr>
        <p:txBody>
          <a:bodyPr/>
          <a:lstStyle/>
          <a:p>
            <a:pPr lvl="1" algn="l">
              <a:lnSpc>
                <a:spcPct val="90000"/>
              </a:lnSpc>
              <a:buFontTx/>
              <a:buNone/>
            </a:pPr>
            <a:endParaRPr lang="en-US" altLang="en-US" b="1" dirty="0">
              <a:latin typeface="+mj-lt"/>
            </a:endParaRPr>
          </a:p>
          <a:p>
            <a:pPr lvl="1" algn="l">
              <a:lnSpc>
                <a:spcPct val="90000"/>
              </a:lnSpc>
              <a:buFontTx/>
              <a:buNone/>
            </a:pPr>
            <a:endParaRPr lang="en-US" altLang="en-US" b="1" dirty="0">
              <a:latin typeface="+mj-lt"/>
            </a:endParaRPr>
          </a:p>
          <a:p>
            <a:pPr lvl="1" algn="l">
              <a:lnSpc>
                <a:spcPct val="90000"/>
              </a:lnSpc>
              <a:buFontTx/>
              <a:buNone/>
            </a:pPr>
            <a:r>
              <a:rPr lang="en-US" altLang="en-US" sz="3200" b="1" dirty="0">
                <a:latin typeface="+mj-lt"/>
              </a:rPr>
              <a:t>            Other tumors are:</a:t>
            </a:r>
          </a:p>
          <a:p>
            <a:pPr lvl="1" algn="l">
              <a:lnSpc>
                <a:spcPct val="90000"/>
              </a:lnSpc>
              <a:buFontTx/>
              <a:buNone/>
            </a:pPr>
            <a:endParaRPr lang="en-US" altLang="en-US" sz="600" b="1" dirty="0">
              <a:latin typeface="+mj-lt"/>
            </a:endParaRPr>
          </a:p>
          <a:p>
            <a:pPr lvl="1">
              <a:lnSpc>
                <a:spcPct val="90000"/>
              </a:lnSpc>
              <a:buFontTx/>
              <a:buNone/>
            </a:pPr>
            <a:r>
              <a:rPr lang="en-US" altLang="en-US" b="1" dirty="0">
                <a:latin typeface="+mj-lt"/>
                <a:sym typeface="Wingdings" panose="05000000000000000000" pitchFamily="2" charset="2"/>
              </a:rPr>
              <a:t>	</a:t>
            </a:r>
          </a:p>
          <a:p>
            <a:pPr lvl="1">
              <a:lnSpc>
                <a:spcPct val="90000"/>
              </a:lnSpc>
              <a:buFontTx/>
              <a:buNone/>
            </a:pPr>
            <a:endParaRPr lang="en-US" altLang="en-US" b="1" dirty="0">
              <a:latin typeface="+mj-lt"/>
              <a:sym typeface="Wingdings" panose="05000000000000000000" pitchFamily="2" charset="2"/>
            </a:endParaRPr>
          </a:p>
          <a:p>
            <a:pPr lvl="1">
              <a:lnSpc>
                <a:spcPct val="90000"/>
              </a:lnSpc>
              <a:buFontTx/>
              <a:buNone/>
            </a:pPr>
            <a:endParaRPr lang="en-US" altLang="en-US" b="1" dirty="0">
              <a:latin typeface="+mj-lt"/>
              <a:sym typeface="Wingdings" panose="05000000000000000000" pitchFamily="2" charset="2"/>
            </a:endParaRPr>
          </a:p>
          <a:p>
            <a:pPr lvl="1">
              <a:lnSpc>
                <a:spcPct val="90000"/>
              </a:lnSpc>
              <a:buFontTx/>
              <a:buNone/>
            </a:pPr>
            <a:r>
              <a:rPr lang="en-US" altLang="en-US" sz="2500" dirty="0">
                <a:latin typeface="+mj-lt"/>
                <a:sym typeface="Wingdings" panose="05000000000000000000" pitchFamily="2" charset="2"/>
              </a:rPr>
              <a:t>A.  </a:t>
            </a:r>
            <a:r>
              <a:rPr lang="en-US" altLang="en-US" sz="2500" dirty="0" err="1">
                <a:latin typeface="+mj-lt"/>
              </a:rPr>
              <a:t>Vipoma</a:t>
            </a:r>
            <a:r>
              <a:rPr lang="en-US" altLang="en-US" sz="2500" dirty="0">
                <a:latin typeface="+mj-lt"/>
              </a:rPr>
              <a:t> (Werner-Morrison syndrome, Pancreatic cholera)  </a:t>
            </a:r>
          </a:p>
          <a:p>
            <a:pPr lvl="1">
              <a:lnSpc>
                <a:spcPct val="90000"/>
              </a:lnSpc>
              <a:buFontTx/>
              <a:buNone/>
            </a:pPr>
            <a:r>
              <a:rPr lang="en-US" altLang="en-US" sz="2500" dirty="0">
                <a:latin typeface="+mj-lt"/>
                <a:sym typeface="Wingdings" panose="05000000000000000000" pitchFamily="2" charset="2"/>
              </a:rPr>
              <a:t>B. </a:t>
            </a:r>
            <a:r>
              <a:rPr lang="en-US" altLang="en-US" sz="2500" dirty="0" err="1">
                <a:latin typeface="+mj-lt"/>
              </a:rPr>
              <a:t>Somastatinoma</a:t>
            </a:r>
            <a:endParaRPr lang="en-US" altLang="en-US" sz="2500" dirty="0">
              <a:latin typeface="+mj-lt"/>
            </a:endParaRPr>
          </a:p>
          <a:p>
            <a:pPr lvl="1">
              <a:lnSpc>
                <a:spcPct val="90000"/>
              </a:lnSpc>
              <a:buFontTx/>
              <a:buNone/>
            </a:pPr>
            <a:r>
              <a:rPr lang="en-US" altLang="en-US" sz="2500" dirty="0">
                <a:latin typeface="+mj-lt"/>
                <a:sym typeface="Wingdings" panose="05000000000000000000" pitchFamily="2" charset="2"/>
              </a:rPr>
              <a:t>C. </a:t>
            </a:r>
            <a:r>
              <a:rPr lang="en-US" altLang="en-US" sz="2500" dirty="0">
                <a:latin typeface="+mj-lt"/>
              </a:rPr>
              <a:t>Glucagonoma</a:t>
            </a:r>
          </a:p>
          <a:p>
            <a:pPr lvl="1">
              <a:lnSpc>
                <a:spcPct val="90000"/>
              </a:lnSpc>
              <a:buFontTx/>
              <a:buNone/>
            </a:pPr>
            <a:r>
              <a:rPr lang="en-US" altLang="en-US" sz="2500" dirty="0">
                <a:latin typeface="+mj-lt"/>
                <a:sym typeface="Wingdings" panose="05000000000000000000" pitchFamily="2" charset="2"/>
              </a:rPr>
              <a:t>D. </a:t>
            </a:r>
            <a:r>
              <a:rPr lang="en-US" altLang="en-US" sz="2500" dirty="0">
                <a:latin typeface="+mj-lt"/>
              </a:rPr>
              <a:t>HP  (Human Pancreatic Polypeptide </a:t>
            </a:r>
            <a:r>
              <a:rPr lang="en-US" altLang="en-US" sz="2500" dirty="0" err="1">
                <a:latin typeface="+mj-lt"/>
              </a:rPr>
              <a:t>tumours</a:t>
            </a:r>
            <a:r>
              <a:rPr lang="en-US" altLang="en-US" sz="2500" dirty="0">
                <a:latin typeface="+mj-lt"/>
              </a:rPr>
              <a:t>)</a:t>
            </a:r>
          </a:p>
          <a:p>
            <a:pPr lvl="1" algn="l">
              <a:lnSpc>
                <a:spcPct val="90000"/>
              </a:lnSpc>
              <a:buFontTx/>
              <a:buNone/>
            </a:pPr>
            <a:endParaRPr lang="en-US" altLang="en-US" sz="2400" dirty="0">
              <a:latin typeface="+mj-lt"/>
            </a:endParaRPr>
          </a:p>
          <a:p>
            <a:pPr lvl="1" algn="l">
              <a:lnSpc>
                <a:spcPct val="90000"/>
              </a:lnSpc>
              <a:buFontTx/>
              <a:buNone/>
            </a:pPr>
            <a:r>
              <a:rPr lang="en-US" altLang="en-US" sz="2500" dirty="0">
                <a:latin typeface="+mj-lt"/>
                <a:sym typeface="Wingdings" panose="05000000000000000000" pitchFamily="2" charset="2"/>
              </a:rPr>
              <a:t>  </a:t>
            </a:r>
            <a:r>
              <a:rPr lang="en-US" altLang="en-US" sz="2500" dirty="0">
                <a:latin typeface="+mj-lt"/>
              </a:rPr>
              <a:t>Slow growing and therefore carry much  better prognosis.</a:t>
            </a:r>
          </a:p>
          <a:p>
            <a:pPr lvl="1" algn="l">
              <a:lnSpc>
                <a:spcPct val="90000"/>
              </a:lnSpc>
              <a:buFontTx/>
              <a:buNone/>
            </a:pPr>
            <a:r>
              <a:rPr lang="en-US" altLang="en-US" sz="2600" dirty="0">
                <a:latin typeface="+mj-lt"/>
              </a:rPr>
              <a:t>        </a:t>
            </a:r>
          </a:p>
        </p:txBody>
      </p:sp>
    </p:spTree>
    <p:extLst>
      <p:ext uri="{BB962C8B-B14F-4D97-AF65-F5344CB8AC3E}">
        <p14:creationId xmlns:p14="http://schemas.microsoft.com/office/powerpoint/2010/main" val="1379945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6824" y="1905000"/>
            <a:ext cx="9144000" cy="4800600"/>
          </a:xfrm>
        </p:spPr>
        <p:txBody>
          <a:bodyPr/>
          <a:lstStyle/>
          <a:p>
            <a:pPr algn="l" eaLnBrk="1" hangingPunct="1">
              <a:buFontTx/>
              <a:buNone/>
            </a:pPr>
            <a:r>
              <a:rPr lang="en-US" altLang="en-US" sz="2500" dirty="0">
                <a:latin typeface="+mj-lt"/>
                <a:sym typeface="Wingdings" panose="05000000000000000000" pitchFamily="2" charset="2"/>
              </a:rPr>
              <a:t>      </a:t>
            </a:r>
            <a:r>
              <a:rPr lang="en-US" altLang="en-US" sz="2500" dirty="0">
                <a:latin typeface="+mj-lt"/>
              </a:rPr>
              <a:t>The commonest islet cell tumor and arise  from the beta cell and situated anywhere on the surface or within the substance of the pancreas.</a:t>
            </a:r>
          </a:p>
          <a:p>
            <a:pPr algn="l" eaLnBrk="1" hangingPunct="1">
              <a:buFontTx/>
              <a:buNone/>
            </a:pPr>
            <a:endParaRPr lang="en-US" altLang="en-US" sz="2500" dirty="0">
              <a:latin typeface="+mj-lt"/>
            </a:endParaRPr>
          </a:p>
          <a:p>
            <a:pPr algn="l" eaLnBrk="1" hangingPunct="1">
              <a:buFontTx/>
              <a:buNone/>
            </a:pPr>
            <a:r>
              <a:rPr lang="en-US" altLang="en-US" sz="2500" dirty="0">
                <a:latin typeface="+mj-lt"/>
                <a:sym typeface="Wingdings" panose="05000000000000000000" pitchFamily="2" charset="2"/>
              </a:rPr>
              <a:t>	    </a:t>
            </a:r>
            <a:r>
              <a:rPr lang="en-US" altLang="en-US" sz="2500" dirty="0">
                <a:latin typeface="+mj-lt"/>
              </a:rPr>
              <a:t>Most tumors are benign adenomas but 15% are low grade carcinomas and secrete (insulin).</a:t>
            </a:r>
          </a:p>
          <a:p>
            <a:pPr algn="just" eaLnBrk="1" hangingPunct="1">
              <a:buFontTx/>
              <a:buNone/>
            </a:pPr>
            <a:endParaRPr lang="en-US" altLang="en-US" dirty="0">
              <a:latin typeface="+mj-lt"/>
            </a:endParaRPr>
          </a:p>
        </p:txBody>
      </p:sp>
      <p:sp>
        <p:nvSpPr>
          <p:cNvPr id="3" name="عنوان 2">
            <a:extLst>
              <a:ext uri="{FF2B5EF4-FFF2-40B4-BE49-F238E27FC236}">
                <a16:creationId xmlns:a16="http://schemas.microsoft.com/office/drawing/2014/main" id="{256C962E-072E-7B1B-328B-B14E668BBF11}"/>
              </a:ext>
            </a:extLst>
          </p:cNvPr>
          <p:cNvSpPr>
            <a:spLocks noGrp="1"/>
          </p:cNvSpPr>
          <p:nvPr>
            <p:ph type="title"/>
          </p:nvPr>
        </p:nvSpPr>
        <p:spPr/>
        <p:txBody>
          <a:bodyPr/>
          <a:lstStyle/>
          <a:p>
            <a:r>
              <a:rPr lang="en-US" dirty="0"/>
              <a:t>INSULINOMA</a:t>
            </a:r>
          </a:p>
        </p:txBody>
      </p:sp>
    </p:spTree>
    <p:extLst>
      <p:ext uri="{BB962C8B-B14F-4D97-AF65-F5344CB8AC3E}">
        <p14:creationId xmlns:p14="http://schemas.microsoft.com/office/powerpoint/2010/main" val="2456010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0" y="1905000"/>
            <a:ext cx="8610600" cy="4953000"/>
          </a:xfrm>
        </p:spPr>
        <p:txBody>
          <a:bodyPr/>
          <a:lstStyle/>
          <a:p>
            <a:pPr algn="l" eaLnBrk="1" hangingPunct="1">
              <a:buFontTx/>
              <a:buNone/>
            </a:pPr>
            <a:r>
              <a:rPr lang="en-US" altLang="en-US" sz="2500" b="1" dirty="0">
                <a:solidFill>
                  <a:srgbClr val="FFFF00"/>
                </a:solidFill>
                <a:latin typeface="+mj-lt"/>
              </a:rPr>
              <a:t>  </a:t>
            </a:r>
            <a:r>
              <a:rPr lang="en-US" altLang="en-US" sz="2500" dirty="0">
                <a:latin typeface="+mj-lt"/>
              </a:rPr>
              <a:t>Whipple described a triad of features which  typify the (</a:t>
            </a:r>
            <a:r>
              <a:rPr lang="en-US" altLang="en-US" sz="2500" dirty="0" err="1">
                <a:latin typeface="+mj-lt"/>
              </a:rPr>
              <a:t>insulinomas</a:t>
            </a:r>
            <a:r>
              <a:rPr lang="en-US" altLang="en-US" sz="2500" dirty="0">
                <a:latin typeface="+mj-lt"/>
              </a:rPr>
              <a:t>): </a:t>
            </a:r>
          </a:p>
          <a:p>
            <a:pPr algn="l" eaLnBrk="1" hangingPunct="1">
              <a:buFontTx/>
              <a:buNone/>
            </a:pPr>
            <a:r>
              <a:rPr lang="en-US" altLang="en-US" sz="2500" dirty="0">
                <a:latin typeface="+mj-lt"/>
                <a:sym typeface="Wingdings" panose="05000000000000000000" pitchFamily="2" charset="2"/>
              </a:rPr>
              <a:t>    </a:t>
            </a:r>
          </a:p>
          <a:p>
            <a:pPr algn="l" eaLnBrk="1" hangingPunct="1">
              <a:buFontTx/>
              <a:buNone/>
            </a:pPr>
            <a:r>
              <a:rPr lang="en-US" altLang="en-US" sz="2500" dirty="0">
                <a:latin typeface="+mj-lt"/>
                <a:sym typeface="Wingdings" panose="05000000000000000000" pitchFamily="2" charset="2"/>
              </a:rPr>
              <a:t>	     1.  </a:t>
            </a:r>
            <a:r>
              <a:rPr lang="en-US" altLang="en-US" sz="2500" dirty="0">
                <a:latin typeface="+mj-lt"/>
              </a:rPr>
              <a:t>Fasting produces fainting.</a:t>
            </a:r>
          </a:p>
          <a:p>
            <a:pPr algn="l" eaLnBrk="1" hangingPunct="1">
              <a:buFontTx/>
              <a:buNone/>
            </a:pPr>
            <a:endParaRPr lang="en-US" altLang="en-US" sz="2500" dirty="0">
              <a:latin typeface="+mj-lt"/>
            </a:endParaRPr>
          </a:p>
          <a:p>
            <a:pPr algn="l" eaLnBrk="1" hangingPunct="1">
              <a:buFontTx/>
              <a:buNone/>
            </a:pPr>
            <a:r>
              <a:rPr lang="en-US" altLang="en-US" sz="2500" dirty="0">
                <a:latin typeface="+mj-lt"/>
                <a:sym typeface="Wingdings" panose="05000000000000000000" pitchFamily="2" charset="2"/>
              </a:rPr>
              <a:t>      2.  </a:t>
            </a:r>
            <a:r>
              <a:rPr lang="en-US" altLang="en-US" sz="2500" dirty="0">
                <a:latin typeface="+mj-lt"/>
              </a:rPr>
              <a:t>During these “attacks” there is  hypoglycemia.</a:t>
            </a:r>
          </a:p>
          <a:p>
            <a:pPr algn="l" eaLnBrk="1" hangingPunct="1">
              <a:buFontTx/>
              <a:buNone/>
            </a:pPr>
            <a:endParaRPr lang="en-US" altLang="en-US" sz="2500" dirty="0">
              <a:latin typeface="+mj-lt"/>
              <a:sym typeface="Wingdings" panose="05000000000000000000" pitchFamily="2" charset="2"/>
            </a:endParaRPr>
          </a:p>
          <a:p>
            <a:pPr algn="l" eaLnBrk="1" hangingPunct="1">
              <a:buFontTx/>
              <a:buNone/>
            </a:pPr>
            <a:r>
              <a:rPr lang="en-US" altLang="en-US" sz="2500" dirty="0">
                <a:latin typeface="+mj-lt"/>
                <a:sym typeface="Wingdings" panose="05000000000000000000" pitchFamily="2" charset="2"/>
              </a:rPr>
              <a:t>      3.  </a:t>
            </a:r>
            <a:r>
              <a:rPr lang="en-US" altLang="en-US" sz="2500" dirty="0">
                <a:latin typeface="+mj-lt"/>
              </a:rPr>
              <a:t>The attacks may be relieved by ingestion of glucose.</a:t>
            </a:r>
          </a:p>
          <a:p>
            <a:pPr eaLnBrk="1" hangingPunct="1">
              <a:buFontTx/>
              <a:buNone/>
            </a:pPr>
            <a:endParaRPr lang="en-US" altLang="en-US" sz="3000" b="1" dirty="0">
              <a:latin typeface="Mirror" pitchFamily="2" charset="0"/>
            </a:endParaRPr>
          </a:p>
        </p:txBody>
      </p:sp>
      <p:sp>
        <p:nvSpPr>
          <p:cNvPr id="3" name="عنوان 2">
            <a:extLst>
              <a:ext uri="{FF2B5EF4-FFF2-40B4-BE49-F238E27FC236}">
                <a16:creationId xmlns:a16="http://schemas.microsoft.com/office/drawing/2014/main" id="{514BFEBF-A2B2-D1A6-E046-034E2E33CD2C}"/>
              </a:ext>
            </a:extLst>
          </p:cNvPr>
          <p:cNvSpPr>
            <a:spLocks noGrp="1"/>
          </p:cNvSpPr>
          <p:nvPr>
            <p:ph type="title"/>
          </p:nvPr>
        </p:nvSpPr>
        <p:spPr/>
        <p:txBody>
          <a:bodyPr/>
          <a:lstStyle/>
          <a:p>
            <a:r>
              <a:rPr lang="en-US" dirty="0"/>
              <a:t>CLINICAL FEATURES:</a:t>
            </a:r>
          </a:p>
        </p:txBody>
      </p:sp>
    </p:spTree>
    <p:extLst>
      <p:ext uri="{BB962C8B-B14F-4D97-AF65-F5344CB8AC3E}">
        <p14:creationId xmlns:p14="http://schemas.microsoft.com/office/powerpoint/2010/main" val="1075618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a:xfrm>
            <a:off x="228600" y="1676400"/>
            <a:ext cx="8686800" cy="5943600"/>
          </a:xfrm>
        </p:spPr>
        <p:txBody>
          <a:bodyPr>
            <a:normAutofit/>
          </a:bodyPr>
          <a:lstStyle/>
          <a:p>
            <a:pPr algn="l" eaLnBrk="1" hangingPunct="1">
              <a:lnSpc>
                <a:spcPct val="90000"/>
              </a:lnSpc>
              <a:buFontTx/>
              <a:buNone/>
            </a:pPr>
            <a:r>
              <a:rPr lang="en-US" altLang="en-US" sz="2500" b="1" dirty="0">
                <a:solidFill>
                  <a:srgbClr val="FF66CC"/>
                </a:solidFill>
                <a:latin typeface="+mj-lt"/>
                <a:sym typeface="Wingdings" panose="05000000000000000000" pitchFamily="2" charset="2"/>
              </a:rPr>
              <a:t>  	</a:t>
            </a:r>
          </a:p>
          <a:p>
            <a:pPr marL="457200" indent="-457200" algn="l" eaLnBrk="1" hangingPunct="1">
              <a:lnSpc>
                <a:spcPct val="90000"/>
              </a:lnSpc>
              <a:buFontTx/>
              <a:buAutoNum type="arabicPeriod"/>
            </a:pPr>
            <a:r>
              <a:rPr lang="en-US" altLang="en-US" sz="2500" dirty="0">
                <a:latin typeface="+mj-lt"/>
              </a:rPr>
              <a:t>Measurement of blood sugar in an attack.</a:t>
            </a:r>
            <a:r>
              <a:rPr lang="en-US" altLang="en-US" sz="2500" dirty="0">
                <a:latin typeface="+mj-lt"/>
                <a:sym typeface="Wingdings" panose="05000000000000000000" pitchFamily="2" charset="2"/>
              </a:rPr>
              <a:t> </a:t>
            </a:r>
            <a:r>
              <a:rPr lang="en-US" altLang="en-US" sz="2500" dirty="0">
                <a:latin typeface="+mj-lt"/>
              </a:rPr>
              <a:t>Overnight fasting serum glucose. </a:t>
            </a:r>
          </a:p>
          <a:p>
            <a:pPr marL="457200" indent="-457200" algn="l" eaLnBrk="1" hangingPunct="1">
              <a:lnSpc>
                <a:spcPct val="90000"/>
              </a:lnSpc>
              <a:buFontTx/>
              <a:buAutoNum type="arabicPeriod"/>
            </a:pPr>
            <a:r>
              <a:rPr lang="en-US" altLang="en-US" sz="2500" dirty="0">
                <a:latin typeface="+mj-lt"/>
              </a:rPr>
              <a:t>insulin level (before &amp; after overnight). Insulin level are estimated by radio-immunoassay.</a:t>
            </a:r>
          </a:p>
          <a:p>
            <a:pPr marL="457200" indent="-457200" algn="l" eaLnBrk="1" hangingPunct="1">
              <a:lnSpc>
                <a:spcPct val="90000"/>
              </a:lnSpc>
              <a:buFontTx/>
              <a:buAutoNum type="arabicPeriod"/>
            </a:pPr>
            <a:r>
              <a:rPr lang="en-US" altLang="en-US" sz="2500" dirty="0">
                <a:latin typeface="+mj-lt"/>
              </a:rPr>
              <a:t>Pre-operative localization of the tumor very important identification at operation can be difficult.</a:t>
            </a:r>
          </a:p>
          <a:p>
            <a:pPr algn="l" eaLnBrk="1" hangingPunct="1">
              <a:lnSpc>
                <a:spcPct val="90000"/>
              </a:lnSpc>
              <a:buFontTx/>
              <a:buNone/>
            </a:pPr>
            <a:r>
              <a:rPr lang="en-US" altLang="en-US" sz="2500" dirty="0">
                <a:latin typeface="+mj-lt"/>
              </a:rPr>
              <a:t>		</a:t>
            </a:r>
          </a:p>
          <a:p>
            <a:pPr algn="ctr" eaLnBrk="1" hangingPunct="1">
              <a:lnSpc>
                <a:spcPct val="90000"/>
              </a:lnSpc>
              <a:buFontTx/>
              <a:buNone/>
            </a:pPr>
            <a:endParaRPr lang="en-US" altLang="en-US" sz="2500" dirty="0">
              <a:latin typeface="+mj-lt"/>
            </a:endParaRPr>
          </a:p>
          <a:p>
            <a:pPr algn="ctr" eaLnBrk="1" hangingPunct="1">
              <a:lnSpc>
                <a:spcPct val="90000"/>
              </a:lnSpc>
              <a:buFontTx/>
              <a:buNone/>
            </a:pPr>
            <a:r>
              <a:rPr lang="en-US" altLang="en-US" sz="2500" dirty="0">
                <a:latin typeface="+mj-lt"/>
              </a:rPr>
              <a:t>[Combination CT Scan and selective angiography] </a:t>
            </a:r>
          </a:p>
          <a:p>
            <a:pPr algn="just" eaLnBrk="1" hangingPunct="1">
              <a:lnSpc>
                <a:spcPct val="90000"/>
              </a:lnSpc>
              <a:buFontTx/>
              <a:buNone/>
            </a:pPr>
            <a:endParaRPr lang="en-US" altLang="en-US" sz="2500" b="1" dirty="0">
              <a:latin typeface="+mj-lt"/>
            </a:endParaRPr>
          </a:p>
        </p:txBody>
      </p:sp>
      <p:sp>
        <p:nvSpPr>
          <p:cNvPr id="3" name="عنوان 2">
            <a:extLst>
              <a:ext uri="{FF2B5EF4-FFF2-40B4-BE49-F238E27FC236}">
                <a16:creationId xmlns:a16="http://schemas.microsoft.com/office/drawing/2014/main" id="{61075674-FF0B-7AF4-32D9-92C003900FCD}"/>
              </a:ext>
            </a:extLst>
          </p:cNvPr>
          <p:cNvSpPr>
            <a:spLocks noGrp="1"/>
          </p:cNvSpPr>
          <p:nvPr>
            <p:ph type="title"/>
          </p:nvPr>
        </p:nvSpPr>
        <p:spPr/>
        <p:txBody>
          <a:bodyPr/>
          <a:lstStyle/>
          <a:p>
            <a:r>
              <a:rPr lang="en-US" dirty="0"/>
              <a:t>INVESTIGATIONS</a:t>
            </a:r>
          </a:p>
        </p:txBody>
      </p:sp>
    </p:spTree>
    <p:extLst>
      <p:ext uri="{BB962C8B-B14F-4D97-AF65-F5344CB8AC3E}">
        <p14:creationId xmlns:p14="http://schemas.microsoft.com/office/powerpoint/2010/main" val="2566540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10236" y="1839469"/>
            <a:ext cx="9144000" cy="6313931"/>
          </a:xfrm>
        </p:spPr>
        <p:txBody>
          <a:bodyPr>
            <a:normAutofit fontScale="85000" lnSpcReduction="20000"/>
          </a:bodyPr>
          <a:lstStyle/>
          <a:p>
            <a:pPr algn="l" eaLnBrk="1" hangingPunct="1">
              <a:lnSpc>
                <a:spcPct val="90000"/>
              </a:lnSpc>
              <a:buFontTx/>
              <a:buNone/>
            </a:pPr>
            <a:r>
              <a:rPr lang="en-US" altLang="en-US" sz="2900" b="1" dirty="0">
                <a:latin typeface="+mj-lt"/>
                <a:sym typeface="Wingdings" panose="05000000000000000000" pitchFamily="2" charset="2"/>
              </a:rPr>
              <a:t>   </a:t>
            </a:r>
            <a:r>
              <a:rPr lang="en-US" altLang="en-US" sz="2900" dirty="0">
                <a:latin typeface="+mj-lt"/>
                <a:sym typeface="Wingdings" panose="05000000000000000000" pitchFamily="2" charset="2"/>
              </a:rPr>
              <a:t>1. </a:t>
            </a:r>
            <a:r>
              <a:rPr lang="en-US" altLang="en-US" sz="2900" dirty="0">
                <a:latin typeface="+mj-lt"/>
              </a:rPr>
              <a:t>If the tumor localized surgical resection is the </a:t>
            </a:r>
            <a:r>
              <a:rPr lang="en-US" altLang="en-US" sz="2900" dirty="0" err="1">
                <a:latin typeface="+mj-lt"/>
              </a:rPr>
              <a:t>trearment</a:t>
            </a:r>
            <a:r>
              <a:rPr lang="en-US" altLang="en-US" sz="2900" dirty="0">
                <a:latin typeface="+mj-lt"/>
              </a:rPr>
              <a:t> of choice also this apply to metastases.</a:t>
            </a:r>
          </a:p>
          <a:p>
            <a:pPr algn="l" eaLnBrk="1" hangingPunct="1">
              <a:lnSpc>
                <a:spcPct val="90000"/>
              </a:lnSpc>
              <a:buFontTx/>
              <a:buNone/>
            </a:pPr>
            <a:r>
              <a:rPr lang="en-US" altLang="en-US" sz="2900" dirty="0">
                <a:latin typeface="+mj-lt"/>
                <a:sym typeface="Wingdings" panose="05000000000000000000" pitchFamily="2" charset="2"/>
              </a:rPr>
              <a:t>   </a:t>
            </a:r>
          </a:p>
          <a:p>
            <a:pPr algn="l" eaLnBrk="1" hangingPunct="1">
              <a:lnSpc>
                <a:spcPct val="90000"/>
              </a:lnSpc>
              <a:buFontTx/>
              <a:buNone/>
            </a:pPr>
            <a:r>
              <a:rPr lang="en-US" altLang="en-US" sz="2900" dirty="0">
                <a:latin typeface="+mj-lt"/>
                <a:sym typeface="Wingdings" panose="05000000000000000000" pitchFamily="2" charset="2"/>
              </a:rPr>
              <a:t>  2. </a:t>
            </a:r>
            <a:r>
              <a:rPr lang="en-US" altLang="en-US" sz="2900" dirty="0">
                <a:latin typeface="+mj-lt"/>
              </a:rPr>
              <a:t>If the tumors not localized during surgery (Intra operative USS can be done to localize the tumor) than resected.</a:t>
            </a:r>
          </a:p>
          <a:p>
            <a:pPr algn="l" eaLnBrk="1" hangingPunct="1">
              <a:lnSpc>
                <a:spcPct val="90000"/>
              </a:lnSpc>
              <a:buFontTx/>
              <a:buNone/>
            </a:pPr>
            <a:endParaRPr lang="en-US" altLang="en-US" sz="2900" dirty="0">
              <a:latin typeface="+mj-lt"/>
              <a:sym typeface="Wingdings" panose="05000000000000000000" pitchFamily="2" charset="2"/>
            </a:endParaRPr>
          </a:p>
          <a:p>
            <a:pPr algn="l" eaLnBrk="1" hangingPunct="1">
              <a:lnSpc>
                <a:spcPct val="90000"/>
              </a:lnSpc>
              <a:buFontTx/>
              <a:buNone/>
            </a:pPr>
            <a:r>
              <a:rPr lang="en-US" altLang="en-US" sz="2900" dirty="0">
                <a:latin typeface="+mj-lt"/>
                <a:sym typeface="Wingdings" panose="05000000000000000000" pitchFamily="2" charset="2"/>
              </a:rPr>
              <a:t>  3. </a:t>
            </a:r>
            <a:r>
              <a:rPr lang="en-US" altLang="en-US" sz="2900" dirty="0">
                <a:latin typeface="+mj-lt"/>
              </a:rPr>
              <a:t>Sub total distal resection for multiple tumors is appropriate.</a:t>
            </a:r>
          </a:p>
          <a:p>
            <a:pPr>
              <a:buNone/>
            </a:pPr>
            <a:endParaRPr lang="en-US" altLang="en-US" sz="2900" dirty="0">
              <a:latin typeface="+mj-lt"/>
            </a:endParaRPr>
          </a:p>
          <a:p>
            <a:pPr>
              <a:buNone/>
            </a:pPr>
            <a:r>
              <a:rPr lang="en-US" altLang="en-US" sz="2900" dirty="0">
                <a:latin typeface="+mj-lt"/>
              </a:rPr>
              <a:t>  4. With negative exploration it is appropriate to perform pancreatectomy distal to the superior mesenteric vessels.</a:t>
            </a:r>
          </a:p>
          <a:p>
            <a:pPr>
              <a:buNone/>
            </a:pPr>
            <a:r>
              <a:rPr lang="en-US" altLang="en-US" sz="2900" dirty="0">
                <a:latin typeface="+mj-lt"/>
              </a:rPr>
              <a:t>  </a:t>
            </a:r>
          </a:p>
          <a:p>
            <a:pPr>
              <a:buNone/>
            </a:pPr>
            <a:r>
              <a:rPr lang="en-US" altLang="en-US" sz="2900" dirty="0">
                <a:latin typeface="+mj-lt"/>
              </a:rPr>
              <a:t>  5.The Hypoglycemic attacks may be relieved by diazoxide or </a:t>
            </a:r>
            <a:r>
              <a:rPr lang="en-US" altLang="en-US" sz="2900" dirty="0" err="1">
                <a:latin typeface="+mj-lt"/>
              </a:rPr>
              <a:t>streptazotocin</a:t>
            </a:r>
            <a:r>
              <a:rPr lang="en-US" altLang="en-US" sz="2900" dirty="0">
                <a:latin typeface="+mj-lt"/>
              </a:rPr>
              <a:t>. </a:t>
            </a:r>
          </a:p>
          <a:p>
            <a:pPr>
              <a:buNone/>
            </a:pPr>
            <a:r>
              <a:rPr lang="en-US" altLang="en-US" sz="2500" b="1" dirty="0">
                <a:latin typeface="+mj-lt"/>
              </a:rPr>
              <a:t> </a:t>
            </a:r>
          </a:p>
          <a:p>
            <a:pPr algn="l" eaLnBrk="1" hangingPunct="1">
              <a:lnSpc>
                <a:spcPct val="90000"/>
              </a:lnSpc>
              <a:buFontTx/>
              <a:buNone/>
            </a:pPr>
            <a:endParaRPr lang="en-US" altLang="en-US" sz="2500" b="1" dirty="0">
              <a:latin typeface="+mj-lt"/>
            </a:endParaRPr>
          </a:p>
          <a:p>
            <a:pPr algn="just" eaLnBrk="1" hangingPunct="1">
              <a:lnSpc>
                <a:spcPct val="90000"/>
              </a:lnSpc>
              <a:buFontTx/>
              <a:buNone/>
            </a:pPr>
            <a:r>
              <a:rPr lang="en-US" altLang="en-US" sz="2500" b="1" dirty="0">
                <a:latin typeface="+mj-lt"/>
              </a:rPr>
              <a:t>	</a:t>
            </a:r>
          </a:p>
        </p:txBody>
      </p:sp>
      <p:sp>
        <p:nvSpPr>
          <p:cNvPr id="3" name="عنوان 2">
            <a:extLst>
              <a:ext uri="{FF2B5EF4-FFF2-40B4-BE49-F238E27FC236}">
                <a16:creationId xmlns:a16="http://schemas.microsoft.com/office/drawing/2014/main" id="{C406AF0A-C5BE-10B5-CB29-0E9C6DFF04D4}"/>
              </a:ext>
            </a:extLst>
          </p:cNvPr>
          <p:cNvSpPr>
            <a:spLocks noGrp="1"/>
          </p:cNvSpPr>
          <p:nvPr>
            <p:ph type="title"/>
          </p:nvPr>
        </p:nvSpPr>
        <p:spPr/>
        <p:txBody>
          <a:bodyPr/>
          <a:lstStyle/>
          <a:p>
            <a:r>
              <a:rPr lang="en-US" dirty="0"/>
              <a:t> TREATMENT:</a:t>
            </a:r>
          </a:p>
        </p:txBody>
      </p:sp>
    </p:spTree>
    <p:extLst>
      <p:ext uri="{BB962C8B-B14F-4D97-AF65-F5344CB8AC3E}">
        <p14:creationId xmlns:p14="http://schemas.microsoft.com/office/powerpoint/2010/main" val="9737672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37122" y="2084832"/>
            <a:ext cx="8763000" cy="4953000"/>
          </a:xfrm>
        </p:spPr>
        <p:txBody>
          <a:bodyPr>
            <a:normAutofit/>
          </a:bodyPr>
          <a:lstStyle/>
          <a:p>
            <a:pPr algn="l" eaLnBrk="1" hangingPunct="1">
              <a:buFontTx/>
              <a:buNone/>
            </a:pPr>
            <a:r>
              <a:rPr lang="en-US" altLang="en-US" sz="2400" dirty="0">
                <a:latin typeface="+mj-lt"/>
                <a:sym typeface="Wingdings" panose="05000000000000000000" pitchFamily="2" charset="2"/>
              </a:rPr>
              <a:t>    </a:t>
            </a:r>
            <a:r>
              <a:rPr lang="en-US" altLang="en-US" sz="2500" dirty="0">
                <a:latin typeface="+mj-lt"/>
              </a:rPr>
              <a:t>The tumor arising from the islets cell of Langerhans in the pancreas and in the duodenal wall.</a:t>
            </a:r>
          </a:p>
          <a:p>
            <a:pPr algn="l" eaLnBrk="1" hangingPunct="1">
              <a:buFontTx/>
              <a:buNone/>
            </a:pPr>
            <a:r>
              <a:rPr lang="en-US" altLang="en-US" sz="2500" dirty="0">
                <a:latin typeface="+mj-lt"/>
              </a:rPr>
              <a:t>	The majority (60%) of these tumors are malignant.  </a:t>
            </a:r>
          </a:p>
          <a:p>
            <a:pPr algn="l" eaLnBrk="1" hangingPunct="1">
              <a:buFontTx/>
              <a:buNone/>
            </a:pPr>
            <a:r>
              <a:rPr lang="en-US" altLang="en-US" sz="2500" dirty="0">
                <a:latin typeface="+mj-lt"/>
              </a:rPr>
              <a:t>They may be associated with (MEN 1)which are Parathyroid Hyperplasia, and Pituitary Adenoma.  </a:t>
            </a:r>
          </a:p>
          <a:p>
            <a:pPr algn="l" eaLnBrk="1" hangingPunct="1">
              <a:buFontTx/>
              <a:buNone/>
            </a:pPr>
            <a:r>
              <a:rPr lang="en-US" altLang="en-US" sz="2500" dirty="0" err="1">
                <a:latin typeface="+mj-lt"/>
              </a:rPr>
              <a:t>Gastrinoma</a:t>
            </a:r>
            <a:r>
              <a:rPr lang="en-US" altLang="en-US" sz="2500" dirty="0">
                <a:latin typeface="+mj-lt"/>
              </a:rPr>
              <a:t> give rise to ZE Syndrome which consist of triad (hypersecretion of gastric acid, severe peptic ulceration and the presence of non-beta cell tumor of the pancreas or duodenum). </a:t>
            </a:r>
          </a:p>
          <a:p>
            <a:pPr eaLnBrk="1" hangingPunct="1"/>
            <a:endParaRPr lang="en-US" altLang="en-US" sz="2800" dirty="0">
              <a:latin typeface="+mj-lt"/>
            </a:endParaRPr>
          </a:p>
        </p:txBody>
      </p:sp>
      <p:sp>
        <p:nvSpPr>
          <p:cNvPr id="3" name="عنوان 2">
            <a:extLst>
              <a:ext uri="{FF2B5EF4-FFF2-40B4-BE49-F238E27FC236}">
                <a16:creationId xmlns:a16="http://schemas.microsoft.com/office/drawing/2014/main" id="{F09AF0D9-C074-9588-6266-4D3C710A345E}"/>
              </a:ext>
            </a:extLst>
          </p:cNvPr>
          <p:cNvSpPr>
            <a:spLocks noGrp="1"/>
          </p:cNvSpPr>
          <p:nvPr>
            <p:ph type="title"/>
          </p:nvPr>
        </p:nvSpPr>
        <p:spPr/>
        <p:txBody>
          <a:bodyPr/>
          <a:lstStyle/>
          <a:p>
            <a:r>
              <a:rPr lang="en-US" dirty="0"/>
              <a:t>GASTRINOMA: </a:t>
            </a:r>
            <a:br>
              <a:rPr lang="en-US" dirty="0"/>
            </a:br>
            <a:r>
              <a:rPr lang="en-US" dirty="0"/>
              <a:t>(Zollinger-Ellison Syndrome)</a:t>
            </a:r>
          </a:p>
        </p:txBody>
      </p:sp>
    </p:spTree>
    <p:extLst>
      <p:ext uri="{BB962C8B-B14F-4D97-AF65-F5344CB8AC3E}">
        <p14:creationId xmlns:p14="http://schemas.microsoft.com/office/powerpoint/2010/main" val="25330644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0" y="1752600"/>
            <a:ext cx="8839200" cy="5562600"/>
          </a:xfrm>
        </p:spPr>
        <p:txBody>
          <a:bodyPr/>
          <a:lstStyle/>
          <a:p>
            <a:pPr algn="l" eaLnBrk="1" hangingPunct="1">
              <a:buFontTx/>
              <a:buNone/>
            </a:pPr>
            <a:r>
              <a:rPr lang="en-US" altLang="en-US" sz="2400" dirty="0">
                <a:latin typeface="+mj-lt"/>
                <a:sym typeface="Wingdings" panose="05000000000000000000" pitchFamily="2" charset="2"/>
              </a:rPr>
              <a:t>    </a:t>
            </a:r>
          </a:p>
          <a:p>
            <a:pPr algn="l" eaLnBrk="1" hangingPunct="1">
              <a:buFontTx/>
              <a:buNone/>
            </a:pPr>
            <a:r>
              <a:rPr lang="en-US" altLang="en-US" sz="2500" dirty="0">
                <a:latin typeface="+mj-lt"/>
                <a:sym typeface="Wingdings" panose="05000000000000000000" pitchFamily="2" charset="2"/>
              </a:rPr>
              <a:t>     </a:t>
            </a:r>
            <a:r>
              <a:rPr lang="en-US" altLang="en-US" sz="2500" dirty="0">
                <a:latin typeface="+mj-lt"/>
              </a:rPr>
              <a:t>The disease present as peptic ulcer disease in over 90%.They have typical pain more severe and less response to medical treatment.</a:t>
            </a:r>
          </a:p>
          <a:p>
            <a:pPr algn="l" eaLnBrk="1" hangingPunct="1">
              <a:buFontTx/>
              <a:buNone/>
            </a:pPr>
            <a:r>
              <a:rPr lang="en-US" altLang="en-US" sz="2500" dirty="0">
                <a:latin typeface="+mj-lt"/>
                <a:sym typeface="Wingdings" panose="05000000000000000000" pitchFamily="2" charset="2"/>
              </a:rPr>
              <a:t>     </a:t>
            </a:r>
            <a:r>
              <a:rPr lang="en-US" altLang="en-US" sz="2500" dirty="0">
                <a:latin typeface="+mj-lt"/>
              </a:rPr>
              <a:t>Co-existing diarrhea.</a:t>
            </a:r>
          </a:p>
          <a:p>
            <a:pPr algn="l" eaLnBrk="1" hangingPunct="1">
              <a:buFontTx/>
              <a:buNone/>
            </a:pPr>
            <a:r>
              <a:rPr lang="en-US" altLang="en-US" sz="2500" dirty="0">
                <a:latin typeface="+mj-lt"/>
                <a:sym typeface="Wingdings" panose="05000000000000000000" pitchFamily="2" charset="2"/>
              </a:rPr>
              <a:t>     </a:t>
            </a:r>
            <a:r>
              <a:rPr lang="en-US" altLang="en-US" sz="2500" dirty="0">
                <a:latin typeface="+mj-lt"/>
              </a:rPr>
              <a:t>All complications of peptic ulcer disease are present in (ZE-Syndrome) as acute 	hemorrhage , perforation and recurrent ulceration.</a:t>
            </a:r>
          </a:p>
          <a:p>
            <a:pPr algn="just" eaLnBrk="1" hangingPunct="1">
              <a:buFontTx/>
              <a:buNone/>
            </a:pPr>
            <a:endParaRPr lang="en-US" altLang="en-US" dirty="0">
              <a:latin typeface="+mj-lt"/>
            </a:endParaRPr>
          </a:p>
        </p:txBody>
      </p:sp>
      <p:sp>
        <p:nvSpPr>
          <p:cNvPr id="3" name="عنوان 2">
            <a:extLst>
              <a:ext uri="{FF2B5EF4-FFF2-40B4-BE49-F238E27FC236}">
                <a16:creationId xmlns:a16="http://schemas.microsoft.com/office/drawing/2014/main" id="{73A8EED3-E4C3-29A4-DC69-F360150C69D4}"/>
              </a:ext>
            </a:extLst>
          </p:cNvPr>
          <p:cNvSpPr>
            <a:spLocks noGrp="1"/>
          </p:cNvSpPr>
          <p:nvPr>
            <p:ph type="title"/>
          </p:nvPr>
        </p:nvSpPr>
        <p:spPr/>
        <p:txBody>
          <a:bodyPr/>
          <a:lstStyle/>
          <a:p>
            <a:r>
              <a:rPr lang="en-US" dirty="0"/>
              <a:t>CLINICAL FEATURES:</a:t>
            </a:r>
          </a:p>
        </p:txBody>
      </p:sp>
    </p:spTree>
    <p:extLst>
      <p:ext uri="{BB962C8B-B14F-4D97-AF65-F5344CB8AC3E}">
        <p14:creationId xmlns:p14="http://schemas.microsoft.com/office/powerpoint/2010/main" val="4288318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52400" y="1828800"/>
            <a:ext cx="8839200" cy="5715000"/>
          </a:xfrm>
        </p:spPr>
        <p:txBody>
          <a:bodyPr>
            <a:noAutofit/>
          </a:bodyPr>
          <a:lstStyle/>
          <a:p>
            <a:pPr algn="l">
              <a:lnSpc>
                <a:spcPct val="90000"/>
              </a:lnSpc>
              <a:buNone/>
            </a:pPr>
            <a:r>
              <a:rPr lang="en-US" altLang="en-US" sz="2500" dirty="0">
                <a:solidFill>
                  <a:srgbClr val="FF66CC"/>
                </a:solidFill>
                <a:sym typeface="Wingdings 2" panose="05020102010507070707" pitchFamily="18" charset="2"/>
              </a:rPr>
              <a:t>	</a:t>
            </a:r>
            <a:r>
              <a:rPr lang="en-US" altLang="en-US" sz="3000" b="1" dirty="0">
                <a:latin typeface="Mirror" pitchFamily="2" charset="0"/>
              </a:rPr>
              <a:t> </a:t>
            </a:r>
            <a:r>
              <a:rPr lang="en-US" altLang="en-US" sz="3000" b="1" dirty="0">
                <a:latin typeface="+mj-lt"/>
              </a:rPr>
              <a:t> </a:t>
            </a:r>
            <a:r>
              <a:rPr lang="en-US" altLang="en-US" sz="3000" dirty="0">
                <a:latin typeface="+mj-lt"/>
                <a:sym typeface="Wingdings 2" panose="05020102010507070707" pitchFamily="18" charset="2"/>
              </a:rPr>
              <a:t> Severe peptic ulcer disease doesn’t respond to treatment.</a:t>
            </a:r>
            <a:r>
              <a:rPr lang="en-US" altLang="en-US" sz="3000" dirty="0">
                <a:latin typeface="+mj-lt"/>
                <a:sym typeface="Wingdings" panose="05000000000000000000" pitchFamily="2" charset="2"/>
              </a:rPr>
              <a:t> </a:t>
            </a:r>
          </a:p>
          <a:p>
            <a:pPr algn="l" eaLnBrk="1" hangingPunct="1">
              <a:lnSpc>
                <a:spcPct val="90000"/>
              </a:lnSpc>
              <a:buFont typeface="Wingdings" panose="05000000000000000000" pitchFamily="2" charset="2"/>
              <a:buNone/>
            </a:pPr>
            <a:r>
              <a:rPr lang="en-US" altLang="en-US" sz="3000" dirty="0">
                <a:latin typeface="+mj-lt"/>
                <a:sym typeface="Wingdings 2" panose="05020102010507070707" pitchFamily="18" charset="2"/>
              </a:rPr>
              <a:t>     Multiple peptic ulcers or ulcers in unusual locations such as the distal duodenum or jejunum.</a:t>
            </a:r>
            <a:endParaRPr lang="en-US" altLang="en-US" sz="3000" dirty="0">
              <a:latin typeface="+mj-lt"/>
            </a:endParaRPr>
          </a:p>
          <a:p>
            <a:pPr algn="l" eaLnBrk="1" hangingPunct="1">
              <a:lnSpc>
                <a:spcPct val="90000"/>
              </a:lnSpc>
              <a:buFontTx/>
              <a:buNone/>
            </a:pPr>
            <a:r>
              <a:rPr lang="en-US" altLang="en-US" sz="3000" dirty="0">
                <a:latin typeface="+mj-lt"/>
              </a:rPr>
              <a:t>	  </a:t>
            </a:r>
            <a:r>
              <a:rPr lang="en-US" altLang="en-US" sz="3000" dirty="0">
                <a:latin typeface="+mj-lt"/>
                <a:sym typeface="Wingdings 2" panose="05020102010507070707" pitchFamily="18" charset="2"/>
              </a:rPr>
              <a:t> Peptic ulcer disease associated with diarrhea.</a:t>
            </a:r>
            <a:r>
              <a:rPr lang="en-US" altLang="en-US" sz="3000" dirty="0">
                <a:solidFill>
                  <a:srgbClr val="00FF99"/>
                </a:solidFill>
                <a:latin typeface="+mj-lt"/>
                <a:sym typeface="Wingdings" panose="05000000000000000000" pitchFamily="2" charset="2"/>
              </a:rPr>
              <a:t> </a:t>
            </a:r>
          </a:p>
          <a:p>
            <a:pPr lvl="1">
              <a:buNone/>
            </a:pPr>
            <a:r>
              <a:rPr lang="en-US" altLang="en-US" sz="3000" dirty="0">
                <a:solidFill>
                  <a:srgbClr val="00FF99"/>
                </a:solidFill>
                <a:latin typeface="+mj-lt"/>
                <a:sym typeface="Wingdings" panose="05000000000000000000" pitchFamily="2" charset="2"/>
              </a:rPr>
              <a:t>  </a:t>
            </a:r>
            <a:r>
              <a:rPr lang="en-US" altLang="en-US" sz="3000" dirty="0">
                <a:solidFill>
                  <a:schemeClr val="tx1">
                    <a:lumMod val="95000"/>
                    <a:lumOff val="5000"/>
                  </a:schemeClr>
                </a:solidFill>
                <a:latin typeface="+mj-lt"/>
                <a:sym typeface="Wingdings 2" panose="05020102010507070707" pitchFamily="18" charset="2"/>
              </a:rPr>
              <a:t></a:t>
            </a:r>
            <a:r>
              <a:rPr lang="en-US" altLang="en-US" sz="3000" dirty="0">
                <a:latin typeface="+mj-lt"/>
                <a:sym typeface="Wingdings 2" panose="05020102010507070707" pitchFamily="18" charset="2"/>
              </a:rPr>
              <a:t>Recurrent peptic ulcer disease following in  acid reducing operation (surgery).</a:t>
            </a:r>
            <a:r>
              <a:rPr lang="en-US" altLang="en-US" sz="3000" dirty="0">
                <a:solidFill>
                  <a:srgbClr val="00FF99"/>
                </a:solidFill>
                <a:latin typeface="+mj-lt"/>
                <a:sym typeface="Wingdings" panose="05000000000000000000" pitchFamily="2" charset="2"/>
              </a:rPr>
              <a:t> </a:t>
            </a:r>
          </a:p>
          <a:p>
            <a:pPr lvl="1">
              <a:buNone/>
            </a:pPr>
            <a:r>
              <a:rPr lang="en-US" altLang="en-US" sz="3000" dirty="0">
                <a:solidFill>
                  <a:srgbClr val="FF66CC"/>
                </a:solidFill>
                <a:latin typeface="+mj-lt"/>
                <a:sym typeface="Wingdings 2" panose="05020102010507070707" pitchFamily="18" charset="2"/>
              </a:rPr>
              <a:t>  </a:t>
            </a:r>
            <a:r>
              <a:rPr lang="en-US" altLang="en-US" sz="3000" dirty="0">
                <a:solidFill>
                  <a:schemeClr val="tx1">
                    <a:lumMod val="95000"/>
                    <a:lumOff val="5000"/>
                  </a:schemeClr>
                </a:solidFill>
                <a:latin typeface="+mj-lt"/>
                <a:sym typeface="Wingdings 2" panose="05020102010507070707" pitchFamily="18" charset="2"/>
              </a:rPr>
              <a:t></a:t>
            </a:r>
            <a:r>
              <a:rPr lang="en-US" altLang="en-US" sz="3000" dirty="0">
                <a:solidFill>
                  <a:srgbClr val="FF66CC"/>
                </a:solidFill>
                <a:latin typeface="+mj-lt"/>
                <a:sym typeface="Wingdings 2" panose="05020102010507070707" pitchFamily="18" charset="2"/>
              </a:rPr>
              <a:t> </a:t>
            </a:r>
            <a:r>
              <a:rPr lang="en-US" altLang="en-US" sz="3000" dirty="0">
                <a:latin typeface="+mj-lt"/>
                <a:sym typeface="Wingdings 2" panose="05020102010507070707" pitchFamily="18" charset="2"/>
              </a:rPr>
              <a:t>Peptic ulcer is associated with MEN- 1 Syndrome.</a:t>
            </a:r>
            <a:endParaRPr lang="en-US" altLang="en-US" sz="3000" dirty="0">
              <a:latin typeface="+mj-lt"/>
            </a:endParaRPr>
          </a:p>
          <a:p>
            <a:pPr lvl="1">
              <a:buNone/>
            </a:pPr>
            <a:r>
              <a:rPr lang="en-US" altLang="en-US" sz="3000" dirty="0">
                <a:latin typeface="+mj-lt"/>
              </a:rPr>
              <a:t>	</a:t>
            </a:r>
            <a:r>
              <a:rPr lang="en-US" altLang="en-US" sz="3000" dirty="0">
                <a:solidFill>
                  <a:schemeClr val="tx1">
                    <a:lumMod val="95000"/>
                    <a:lumOff val="5000"/>
                  </a:schemeClr>
                </a:solidFill>
                <a:latin typeface="+mj-lt"/>
                <a:sym typeface="Wingdings 2" panose="05020102010507070707" pitchFamily="18" charset="2"/>
              </a:rPr>
              <a:t></a:t>
            </a:r>
            <a:r>
              <a:rPr lang="en-US" altLang="en-US" sz="3000" dirty="0">
                <a:solidFill>
                  <a:srgbClr val="FF66CC"/>
                </a:solidFill>
                <a:latin typeface="+mj-lt"/>
                <a:sym typeface="Wingdings 2" panose="05020102010507070707" pitchFamily="18" charset="2"/>
              </a:rPr>
              <a:t> </a:t>
            </a:r>
            <a:r>
              <a:rPr lang="en-US" altLang="en-US" sz="3000" dirty="0">
                <a:latin typeface="+mj-lt"/>
                <a:sym typeface="Wingdings 2" panose="05020102010507070707" pitchFamily="18" charset="2"/>
              </a:rPr>
              <a:t>Marked elevation of serum gastrin</a:t>
            </a:r>
            <a:r>
              <a:rPr lang="en-US" altLang="en-US" sz="3000" b="1" dirty="0">
                <a:sym typeface="Wingdings 2" panose="05020102010507070707" pitchFamily="18" charset="2"/>
              </a:rPr>
              <a:t>.</a:t>
            </a:r>
            <a:r>
              <a:rPr lang="en-US" altLang="en-US" sz="3000" dirty="0">
                <a:solidFill>
                  <a:srgbClr val="00FF99"/>
                </a:solidFill>
                <a:sym typeface="Wingdings" panose="05000000000000000000" pitchFamily="2" charset="2"/>
              </a:rPr>
              <a:t> </a:t>
            </a:r>
            <a:endParaRPr lang="en-US" altLang="en-US" sz="3000" dirty="0">
              <a:solidFill>
                <a:srgbClr val="00FF99"/>
              </a:solidFill>
              <a:latin typeface="+mj-lt"/>
              <a:sym typeface="Wingdings" panose="05000000000000000000" pitchFamily="2" charset="2"/>
            </a:endParaRPr>
          </a:p>
          <a:p>
            <a:pPr algn="l" eaLnBrk="1" hangingPunct="1">
              <a:lnSpc>
                <a:spcPct val="90000"/>
              </a:lnSpc>
              <a:buFontTx/>
              <a:buNone/>
            </a:pPr>
            <a:endParaRPr lang="en-US" altLang="en-US" sz="2500" dirty="0">
              <a:solidFill>
                <a:srgbClr val="00FF99"/>
              </a:solidFill>
              <a:latin typeface="+mj-lt"/>
              <a:sym typeface="Wingdings" panose="05000000000000000000" pitchFamily="2" charset="2"/>
            </a:endParaRPr>
          </a:p>
          <a:p>
            <a:pPr algn="l" eaLnBrk="1" hangingPunct="1">
              <a:lnSpc>
                <a:spcPct val="90000"/>
              </a:lnSpc>
              <a:buFontTx/>
              <a:buNone/>
            </a:pPr>
            <a:endParaRPr lang="en-US" altLang="en-US" sz="2500" dirty="0">
              <a:solidFill>
                <a:srgbClr val="00FF99"/>
              </a:solidFill>
              <a:latin typeface="+mj-lt"/>
              <a:sym typeface="Wingdings" panose="05000000000000000000" pitchFamily="2" charset="2"/>
            </a:endParaRPr>
          </a:p>
          <a:p>
            <a:pPr algn="just" eaLnBrk="1" hangingPunct="1">
              <a:lnSpc>
                <a:spcPct val="90000"/>
              </a:lnSpc>
              <a:buFontTx/>
              <a:buNone/>
            </a:pPr>
            <a:r>
              <a:rPr lang="en-US" altLang="en-US" sz="2500" b="1" dirty="0">
                <a:solidFill>
                  <a:srgbClr val="FF66CC"/>
                </a:solidFill>
                <a:sym typeface="Wingdings 2" panose="05020102010507070707" pitchFamily="18" charset="2"/>
              </a:rPr>
              <a:t>   </a:t>
            </a:r>
            <a:r>
              <a:rPr lang="en-US" altLang="en-US" sz="2500" dirty="0">
                <a:solidFill>
                  <a:schemeClr val="hlink"/>
                </a:solidFill>
                <a:sym typeface="Wingdings" panose="05000000000000000000" pitchFamily="2" charset="2"/>
              </a:rPr>
              <a:t> </a:t>
            </a:r>
          </a:p>
        </p:txBody>
      </p:sp>
      <p:sp>
        <p:nvSpPr>
          <p:cNvPr id="3" name="عنوان 2">
            <a:extLst>
              <a:ext uri="{FF2B5EF4-FFF2-40B4-BE49-F238E27FC236}">
                <a16:creationId xmlns:a16="http://schemas.microsoft.com/office/drawing/2014/main" id="{3EBFADE4-C334-5AD7-B655-0B946E1BC131}"/>
              </a:ext>
            </a:extLst>
          </p:cNvPr>
          <p:cNvSpPr>
            <a:spLocks noGrp="1"/>
          </p:cNvSpPr>
          <p:nvPr>
            <p:ph type="title"/>
          </p:nvPr>
        </p:nvSpPr>
        <p:spPr/>
        <p:txBody>
          <a:bodyPr/>
          <a:lstStyle/>
          <a:p>
            <a:r>
              <a:rPr lang="en-US" dirty="0"/>
              <a:t>THE DIAGNOSIS OF ZE-SYNDROME:</a:t>
            </a:r>
          </a:p>
        </p:txBody>
      </p:sp>
    </p:spTree>
    <p:extLst>
      <p:ext uri="{BB962C8B-B14F-4D97-AF65-F5344CB8AC3E}">
        <p14:creationId xmlns:p14="http://schemas.microsoft.com/office/powerpoint/2010/main" val="2877211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idx="1"/>
          </p:nvPr>
        </p:nvSpPr>
        <p:spPr>
          <a:xfrm>
            <a:off x="609600" y="2438400"/>
            <a:ext cx="7437438" cy="3733800"/>
          </a:xfrm>
        </p:spPr>
        <p:txBody>
          <a:bodyPr/>
          <a:lstStyle/>
          <a:p>
            <a:pPr algn="l" eaLnBrk="1" hangingPunct="1">
              <a:buFontTx/>
              <a:buNone/>
            </a:pPr>
            <a:r>
              <a:rPr lang="en-US" altLang="en-US" sz="2800" dirty="0">
                <a:latin typeface="+mj-lt"/>
                <a:sym typeface="Wingdings" panose="05000000000000000000" pitchFamily="2" charset="2"/>
              </a:rPr>
              <a:t>The tumors of the pancreas can be : </a:t>
            </a:r>
          </a:p>
          <a:p>
            <a:pPr algn="l" eaLnBrk="1" hangingPunct="1">
              <a:buFontTx/>
              <a:buNone/>
            </a:pPr>
            <a:endParaRPr lang="en-US" altLang="en-US" sz="2800" dirty="0">
              <a:latin typeface="+mj-lt"/>
              <a:sym typeface="Wingdings" panose="05000000000000000000" pitchFamily="2" charset="2"/>
            </a:endParaRPr>
          </a:p>
          <a:p>
            <a:pPr algn="l" eaLnBrk="1" hangingPunct="1">
              <a:buFontTx/>
              <a:buNone/>
            </a:pPr>
            <a:r>
              <a:rPr lang="en-US" altLang="en-US" sz="2800" dirty="0">
                <a:latin typeface="+mj-lt"/>
                <a:sym typeface="Wingdings" panose="05000000000000000000" pitchFamily="2" charset="2"/>
              </a:rPr>
              <a:t>A.   </a:t>
            </a:r>
            <a:r>
              <a:rPr lang="en-US" altLang="en-US" sz="2800" dirty="0">
                <a:latin typeface="+mj-lt"/>
              </a:rPr>
              <a:t>Non-Endocrine neoplasms (Exocrine)</a:t>
            </a:r>
          </a:p>
          <a:p>
            <a:pPr algn="l" eaLnBrk="1" hangingPunct="1">
              <a:buFontTx/>
              <a:buNone/>
            </a:pPr>
            <a:endParaRPr lang="en-US" altLang="en-US" sz="2800" dirty="0">
              <a:latin typeface="+mj-lt"/>
              <a:sym typeface="Wingdings" panose="05000000000000000000" pitchFamily="2" charset="2"/>
            </a:endParaRPr>
          </a:p>
          <a:p>
            <a:pPr algn="l" eaLnBrk="1" hangingPunct="1">
              <a:buFontTx/>
              <a:buNone/>
            </a:pPr>
            <a:r>
              <a:rPr lang="en-US" altLang="en-US" sz="2800" dirty="0">
                <a:latin typeface="+mj-lt"/>
                <a:sym typeface="Wingdings" panose="05000000000000000000" pitchFamily="2" charset="2"/>
              </a:rPr>
              <a:t>B.   </a:t>
            </a:r>
            <a:r>
              <a:rPr lang="en-US" altLang="en-US" sz="2800" dirty="0">
                <a:latin typeface="+mj-lt"/>
              </a:rPr>
              <a:t>Endocrine neoplasms</a:t>
            </a:r>
          </a:p>
          <a:p>
            <a:pPr algn="l" eaLnBrk="1" hangingPunct="1">
              <a:buFontTx/>
              <a:buNone/>
            </a:pPr>
            <a:endParaRPr lang="en-US" altLang="en-US" sz="4800" b="1" dirty="0">
              <a:latin typeface="+mj-lt"/>
              <a:sym typeface="Wingdings 2" panose="05020102010507070707" pitchFamily="18" charset="2"/>
            </a:endParaRPr>
          </a:p>
        </p:txBody>
      </p:sp>
      <p:sp>
        <p:nvSpPr>
          <p:cNvPr id="2" name="مربع نص 1">
            <a:extLst>
              <a:ext uri="{FF2B5EF4-FFF2-40B4-BE49-F238E27FC236}">
                <a16:creationId xmlns:a16="http://schemas.microsoft.com/office/drawing/2014/main" id="{C64EFD00-B21D-02BE-67E2-332B2437E29E}"/>
              </a:ext>
            </a:extLst>
          </p:cNvPr>
          <p:cNvSpPr txBox="1"/>
          <p:nvPr/>
        </p:nvSpPr>
        <p:spPr>
          <a:xfrm>
            <a:off x="914400" y="990600"/>
            <a:ext cx="7696200" cy="569387"/>
          </a:xfrm>
          <a:prstGeom prst="rect">
            <a:avLst/>
          </a:prstGeom>
          <a:noFill/>
        </p:spPr>
        <p:txBody>
          <a:bodyPr wrap="square" rtlCol="0">
            <a:spAutoFit/>
          </a:bodyPr>
          <a:lstStyle/>
          <a:p>
            <a:r>
              <a:rPr lang="en-US" sz="3100" b="1"/>
              <a:t>TUMOURS OF THE PANCREAS</a:t>
            </a:r>
            <a:endParaRPr lang="en-US" sz="3100" b="1" dirty="0"/>
          </a:p>
        </p:txBody>
      </p:sp>
    </p:spTree>
    <p:extLst>
      <p:ext uri="{BB962C8B-B14F-4D97-AF65-F5344CB8AC3E}">
        <p14:creationId xmlns:p14="http://schemas.microsoft.com/office/powerpoint/2010/main" val="1140760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152400" y="2209800"/>
            <a:ext cx="8229600" cy="3352800"/>
          </a:xfrm>
        </p:spPr>
        <p:txBody>
          <a:bodyPr/>
          <a:lstStyle/>
          <a:p>
            <a:pPr algn="l" eaLnBrk="1" hangingPunct="1">
              <a:buFontTx/>
              <a:buNone/>
            </a:pPr>
            <a:r>
              <a:rPr lang="en-US" altLang="en-US" sz="2400" dirty="0">
                <a:solidFill>
                  <a:srgbClr val="FF66CC"/>
                </a:solidFill>
                <a:sym typeface="Wingdings" panose="05000000000000000000" pitchFamily="2" charset="2"/>
              </a:rPr>
              <a:t>    </a:t>
            </a:r>
            <a:r>
              <a:rPr lang="en-US" altLang="en-US" sz="3000" dirty="0">
                <a:latin typeface="+mj-lt"/>
              </a:rPr>
              <a:t>Medical therapy for control of the acid hypersecretion in patient with ZE-Syndrome </a:t>
            </a:r>
            <a:r>
              <a:rPr lang="en-US" altLang="en-US" sz="3000" dirty="0" err="1">
                <a:latin typeface="+mj-lt"/>
              </a:rPr>
              <a:t>Omprazole</a:t>
            </a:r>
            <a:r>
              <a:rPr lang="en-US" altLang="en-US" sz="3000" dirty="0">
                <a:latin typeface="+mj-lt"/>
              </a:rPr>
              <a:t> considered the antisecretory drug of choice for all </a:t>
            </a:r>
            <a:r>
              <a:rPr lang="en-US" altLang="en-US" sz="3000" dirty="0" err="1">
                <a:latin typeface="+mj-lt"/>
              </a:rPr>
              <a:t>gastrinoma</a:t>
            </a:r>
            <a:r>
              <a:rPr lang="en-US" altLang="en-US" sz="3000" dirty="0">
                <a:latin typeface="+mj-lt"/>
              </a:rPr>
              <a:t> patients</a:t>
            </a:r>
            <a:r>
              <a:rPr lang="en-US" altLang="en-US" sz="3000" dirty="0">
                <a:solidFill>
                  <a:srgbClr val="FFFF00"/>
                </a:solidFill>
                <a:latin typeface="+mj-lt"/>
              </a:rPr>
              <a:t>.</a:t>
            </a:r>
          </a:p>
          <a:p>
            <a:pPr algn="just" eaLnBrk="1" hangingPunct="1">
              <a:buFontTx/>
              <a:buNone/>
            </a:pPr>
            <a:endParaRPr lang="en-US" altLang="en-US" dirty="0"/>
          </a:p>
        </p:txBody>
      </p:sp>
      <p:sp>
        <p:nvSpPr>
          <p:cNvPr id="3" name="عنوان 2">
            <a:extLst>
              <a:ext uri="{FF2B5EF4-FFF2-40B4-BE49-F238E27FC236}">
                <a16:creationId xmlns:a16="http://schemas.microsoft.com/office/drawing/2014/main" id="{0C3AEC6C-4D79-386D-88AF-9B12867BBDFC}"/>
              </a:ext>
            </a:extLst>
          </p:cNvPr>
          <p:cNvSpPr>
            <a:spLocks noGrp="1"/>
          </p:cNvSpPr>
          <p:nvPr>
            <p:ph type="title"/>
          </p:nvPr>
        </p:nvSpPr>
        <p:spPr/>
        <p:txBody>
          <a:bodyPr/>
          <a:lstStyle/>
          <a:p>
            <a:r>
              <a:rPr lang="en-US" dirty="0"/>
              <a:t> TREATMENT:</a:t>
            </a:r>
          </a:p>
        </p:txBody>
      </p:sp>
    </p:spTree>
    <p:extLst>
      <p:ext uri="{BB962C8B-B14F-4D97-AF65-F5344CB8AC3E}">
        <p14:creationId xmlns:p14="http://schemas.microsoft.com/office/powerpoint/2010/main" val="9095373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44577" y="2055262"/>
            <a:ext cx="8915400" cy="5715000"/>
          </a:xfrm>
        </p:spPr>
        <p:txBody>
          <a:bodyPr>
            <a:normAutofit/>
          </a:bodyPr>
          <a:lstStyle/>
          <a:p>
            <a:pPr>
              <a:buFont typeface="Arial" panose="020B0604020202020204" pitchFamily="34" charset="0"/>
              <a:buChar char="•"/>
            </a:pPr>
            <a:r>
              <a:rPr lang="en-US" altLang="en-US" sz="3000" dirty="0">
                <a:solidFill>
                  <a:srgbClr val="FF66CC"/>
                </a:solidFill>
                <a:latin typeface="+mj-lt"/>
                <a:sym typeface="Wingdings" panose="05000000000000000000" pitchFamily="2" charset="2"/>
              </a:rPr>
              <a:t>   </a:t>
            </a:r>
            <a:r>
              <a:rPr lang="en-US" altLang="en-US" sz="3000" dirty="0">
                <a:latin typeface="+mj-lt"/>
              </a:rPr>
              <a:t>Tumor excision. </a:t>
            </a:r>
          </a:p>
          <a:p>
            <a:pPr>
              <a:buFont typeface="Arial" panose="020B0604020202020204" pitchFamily="34" charset="0"/>
              <a:buChar char="•"/>
            </a:pPr>
            <a:r>
              <a:rPr lang="en-US" altLang="en-US" sz="3000" dirty="0">
                <a:solidFill>
                  <a:srgbClr val="FF66CC"/>
                </a:solidFill>
                <a:latin typeface="+mj-lt"/>
                <a:sym typeface="Wingdings" panose="05000000000000000000" pitchFamily="2" charset="2"/>
              </a:rPr>
              <a:t>   </a:t>
            </a:r>
            <a:r>
              <a:rPr lang="en-US" altLang="en-US" sz="3000" dirty="0">
                <a:latin typeface="+mj-lt"/>
              </a:rPr>
              <a:t>Total gastrectomy.</a:t>
            </a:r>
          </a:p>
          <a:p>
            <a:pPr>
              <a:buFont typeface="Arial" panose="020B0604020202020204" pitchFamily="34" charset="0"/>
              <a:buChar char="•"/>
            </a:pPr>
            <a:r>
              <a:rPr lang="en-US" altLang="en-US" sz="3000" dirty="0">
                <a:solidFill>
                  <a:srgbClr val="FF66CC"/>
                </a:solidFill>
                <a:latin typeface="+mj-lt"/>
                <a:sym typeface="Wingdings" panose="05000000000000000000" pitchFamily="2" charset="2"/>
              </a:rPr>
              <a:t>    </a:t>
            </a:r>
            <a:r>
              <a:rPr lang="en-US" altLang="en-US" sz="3000" dirty="0">
                <a:latin typeface="+mj-lt"/>
              </a:rPr>
              <a:t>Patient with metastases should have medical therapy if fail total gastrectomy.</a:t>
            </a:r>
          </a:p>
          <a:p>
            <a:pPr>
              <a:buFont typeface="Arial" panose="020B0604020202020204" pitchFamily="34" charset="0"/>
              <a:buChar char="•"/>
            </a:pPr>
            <a:r>
              <a:rPr lang="en-US" altLang="en-US" sz="3000" dirty="0">
                <a:solidFill>
                  <a:srgbClr val="FF66CC"/>
                </a:solidFill>
                <a:latin typeface="+mj-lt"/>
                <a:sym typeface="Wingdings" panose="05000000000000000000" pitchFamily="2" charset="2"/>
              </a:rPr>
              <a:t>   </a:t>
            </a:r>
            <a:r>
              <a:rPr lang="en-US" altLang="en-US" sz="3000" dirty="0" err="1">
                <a:latin typeface="+mj-lt"/>
              </a:rPr>
              <a:t>Gastrinoma</a:t>
            </a:r>
            <a:r>
              <a:rPr lang="en-US" altLang="en-US" sz="3000" dirty="0">
                <a:latin typeface="+mj-lt"/>
              </a:rPr>
              <a:t> patient with MEN 1 Syndrome and documented hyperparathyroidism should have parathyroid surgery performed prior to removal of </a:t>
            </a:r>
            <a:r>
              <a:rPr lang="en-US" altLang="en-US" sz="3000" dirty="0" err="1">
                <a:latin typeface="+mj-lt"/>
              </a:rPr>
              <a:t>gastrinoma</a:t>
            </a:r>
            <a:r>
              <a:rPr lang="en-US" altLang="en-US" sz="3000" dirty="0">
                <a:latin typeface="+mj-lt"/>
              </a:rPr>
              <a:t>.  </a:t>
            </a:r>
          </a:p>
          <a:p>
            <a:pPr eaLnBrk="1" hangingPunct="1">
              <a:lnSpc>
                <a:spcPct val="90000"/>
              </a:lnSpc>
            </a:pPr>
            <a:endParaRPr lang="en-US" altLang="en-US" sz="3000" dirty="0">
              <a:latin typeface="+mj-lt"/>
            </a:endParaRPr>
          </a:p>
        </p:txBody>
      </p:sp>
      <p:sp>
        <p:nvSpPr>
          <p:cNvPr id="3" name="عنوان 2">
            <a:extLst>
              <a:ext uri="{FF2B5EF4-FFF2-40B4-BE49-F238E27FC236}">
                <a16:creationId xmlns:a16="http://schemas.microsoft.com/office/drawing/2014/main" id="{4D4D9180-2215-8582-CDF6-8C797F8EC4B6}"/>
              </a:ext>
            </a:extLst>
          </p:cNvPr>
          <p:cNvSpPr>
            <a:spLocks noGrp="1"/>
          </p:cNvSpPr>
          <p:nvPr>
            <p:ph type="title"/>
          </p:nvPr>
        </p:nvSpPr>
        <p:spPr/>
        <p:txBody>
          <a:bodyPr/>
          <a:lstStyle/>
          <a:p>
            <a:r>
              <a:rPr lang="en-US" dirty="0"/>
              <a:t>Surgical Treatment:</a:t>
            </a:r>
          </a:p>
        </p:txBody>
      </p:sp>
    </p:spTree>
    <p:extLst>
      <p:ext uri="{BB962C8B-B14F-4D97-AF65-F5344CB8AC3E}">
        <p14:creationId xmlns:p14="http://schemas.microsoft.com/office/powerpoint/2010/main" val="1926577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0"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31"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مربع نص 1">
            <a:extLst>
              <a:ext uri="{FF2B5EF4-FFF2-40B4-BE49-F238E27FC236}">
                <a16:creationId xmlns:a16="http://schemas.microsoft.com/office/drawing/2014/main" id="{B12C6B0D-4A4C-A8FB-194F-4F9AF1A6A77F}"/>
              </a:ext>
            </a:extLst>
          </p:cNvPr>
          <p:cNvSpPr txBox="1"/>
          <p:nvPr/>
        </p:nvSpPr>
        <p:spPr>
          <a:xfrm>
            <a:off x="482600" y="643467"/>
            <a:ext cx="5373505" cy="5571066"/>
          </a:xfrm>
          <a:prstGeom prst="rect">
            <a:avLst/>
          </a:prstGeom>
        </p:spPr>
        <p:txBody>
          <a:bodyPr vert="horz" lIns="91440" tIns="45720" rIns="91440" bIns="45720" rtlCol="0" anchor="ctr">
            <a:normAutofit/>
          </a:bodyPr>
          <a:lstStyle/>
          <a:p>
            <a:pPr algn="r" defTabSz="914400">
              <a:lnSpc>
                <a:spcPct val="80000"/>
              </a:lnSpc>
              <a:spcBef>
                <a:spcPct val="0"/>
              </a:spcBef>
              <a:spcAft>
                <a:spcPts val="600"/>
              </a:spcAft>
            </a:pPr>
            <a:r>
              <a:rPr lang="en-US" sz="5700" cap="all" spc="200">
                <a:solidFill>
                  <a:schemeClr val="tx1">
                    <a:alpha val="80000"/>
                  </a:schemeClr>
                </a:solidFill>
                <a:latin typeface="+mj-lt"/>
                <a:ea typeface="+mj-ea"/>
                <a:cs typeface="+mj-cs"/>
              </a:rPr>
              <a:t>Thank you </a:t>
            </a:r>
          </a:p>
        </p:txBody>
      </p:sp>
      <p:cxnSp>
        <p:nvCxnSpPr>
          <p:cNvPr id="32"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4703"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0465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98BB63A-E11E-26FB-B4A7-D88DB614A7C8}"/>
              </a:ext>
            </a:extLst>
          </p:cNvPr>
          <p:cNvSpPr>
            <a:spLocks noGrp="1"/>
          </p:cNvSpPr>
          <p:nvPr>
            <p:ph type="title"/>
          </p:nvPr>
        </p:nvSpPr>
        <p:spPr/>
        <p:txBody>
          <a:bodyPr/>
          <a:lstStyle/>
          <a:p>
            <a:r>
              <a:rPr lang="en-US" dirty="0"/>
              <a:t>RISK FACTORS FOR THE DEVOLOPMENT OF PANCREATIC CANCER .</a:t>
            </a:r>
          </a:p>
        </p:txBody>
      </p:sp>
      <p:sp>
        <p:nvSpPr>
          <p:cNvPr id="3" name="عنصر نائب للمحتوى 2">
            <a:extLst>
              <a:ext uri="{FF2B5EF4-FFF2-40B4-BE49-F238E27FC236}">
                <a16:creationId xmlns:a16="http://schemas.microsoft.com/office/drawing/2014/main" id="{DF0C4E19-1FF1-76CE-482D-F91EAD74FCB5}"/>
              </a:ext>
            </a:extLst>
          </p:cNvPr>
          <p:cNvSpPr>
            <a:spLocks noGrp="1"/>
          </p:cNvSpPr>
          <p:nvPr>
            <p:ph idx="1"/>
          </p:nvPr>
        </p:nvSpPr>
        <p:spPr>
          <a:xfrm>
            <a:off x="285750" y="2286000"/>
            <a:ext cx="8572500" cy="4343400"/>
          </a:xfrm>
        </p:spPr>
        <p:txBody>
          <a:bodyPr>
            <a:normAutofit lnSpcReduction="10000"/>
          </a:bodyPr>
          <a:lstStyle/>
          <a:p>
            <a:r>
              <a:rPr lang="en-US" sz="2500" dirty="0"/>
              <a:t>Demographic factors: Age (peak incidence 65–75 years) , Male gender, Black ethnicity</a:t>
            </a:r>
          </a:p>
          <a:p>
            <a:r>
              <a:rPr lang="en-US" sz="2500" dirty="0"/>
              <a:t>Environment/lifestyle:  Cigarette smoking </a:t>
            </a:r>
          </a:p>
          <a:p>
            <a:r>
              <a:rPr lang="en-US" sz="2500" dirty="0"/>
              <a:t>Genetic factors and medical conditions : Family history (Two first-degree relatives with pancreas cancer: relative risk increases 18- to57-fold) , Germline BRCA2 mutations in some rare high-risk families, Hereditary pancreatitis (50- to 70-foldincreased risk), Chronic pancreatitis (5- to 15-fold increased risk), Lynch syndrome , Ataxia telangiectasia, </a:t>
            </a:r>
            <a:r>
              <a:rPr lang="en-US" sz="2500" dirty="0" err="1"/>
              <a:t>Peutz</a:t>
            </a:r>
            <a:r>
              <a:rPr lang="en-US" sz="2500" dirty="0"/>
              <a:t>–</a:t>
            </a:r>
            <a:r>
              <a:rPr lang="en-US" sz="2500" dirty="0" err="1"/>
              <a:t>Jeghers</a:t>
            </a:r>
            <a:r>
              <a:rPr lang="en-US" sz="2500" dirty="0"/>
              <a:t> syndrome, Familial breast–ovarian cancer syndrome, Familial atypical multiple mole melanoma,  Familial adenomatous polyposis – risk of ampullary/duodenal carcinoma, Diabetes mellitus.</a:t>
            </a:r>
          </a:p>
          <a:p>
            <a:endParaRPr lang="en-US" dirty="0"/>
          </a:p>
        </p:txBody>
      </p:sp>
      <p:sp>
        <p:nvSpPr>
          <p:cNvPr id="4" name="عنصر نائب لرقم الشريحة 3">
            <a:extLst>
              <a:ext uri="{FF2B5EF4-FFF2-40B4-BE49-F238E27FC236}">
                <a16:creationId xmlns:a16="http://schemas.microsoft.com/office/drawing/2014/main" id="{67C82B27-6F9D-C621-FACA-0326EB385C2D}"/>
              </a:ext>
            </a:extLst>
          </p:cNvPr>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761933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23591" y="804333"/>
            <a:ext cx="2543925" cy="5249334"/>
          </a:xfrm>
        </p:spPr>
        <p:txBody>
          <a:bodyPr vert="horz" lIns="91440" tIns="45720" rIns="91440" bIns="45720" rtlCol="0" anchor="ctr">
            <a:normAutofit/>
          </a:bodyPr>
          <a:lstStyle/>
          <a:p>
            <a:r>
              <a:rPr lang="en-US" sz="5000" spc="100" dirty="0">
                <a:solidFill>
                  <a:srgbClr val="FFFFFF"/>
                </a:solidFill>
              </a:rPr>
              <a:t>Malignant non-endocrine neoplasms(exocrine)</a:t>
            </a:r>
            <a:br>
              <a:rPr lang="en-US" sz="5000" spc="100" dirty="0">
                <a:solidFill>
                  <a:srgbClr val="FFFFFF"/>
                </a:solidFill>
              </a:rPr>
            </a:br>
            <a:endParaRPr lang="en-US" sz="5000" spc="100" dirty="0">
              <a:solidFill>
                <a:srgbClr val="FFFFFF"/>
              </a:solidFill>
            </a:endParaRPr>
          </a:p>
        </p:txBody>
      </p:sp>
      <p:sp>
        <p:nvSpPr>
          <p:cNvPr id="5" name="Rectangle 3"/>
          <p:cNvSpPr>
            <a:spLocks noGrp="1" noChangeArrowheads="1"/>
          </p:cNvSpPr>
          <p:nvPr>
            <p:ph type="subTitle" idx="1"/>
          </p:nvPr>
        </p:nvSpPr>
        <p:spPr>
          <a:xfrm>
            <a:off x="3713286" y="228600"/>
            <a:ext cx="4729502" cy="6400800"/>
          </a:xfrm>
        </p:spPr>
        <p:txBody>
          <a:bodyPr vert="horz" lIns="45720" tIns="45720" rIns="45720" bIns="45720" rtlCol="0" anchor="ctr">
            <a:normAutofit/>
          </a:bodyPr>
          <a:lstStyle/>
          <a:p>
            <a:pPr>
              <a:lnSpc>
                <a:spcPct val="90000"/>
              </a:lnSpc>
            </a:pPr>
            <a:r>
              <a:rPr lang="en-US" altLang="en-US" sz="2500" dirty="0">
                <a:solidFill>
                  <a:schemeClr val="tx1"/>
                </a:solidFill>
                <a:latin typeface="+mj-lt"/>
              </a:rPr>
              <a:t>The most common are:-</a:t>
            </a:r>
          </a:p>
          <a:p>
            <a:pPr>
              <a:lnSpc>
                <a:spcPct val="90000"/>
              </a:lnSpc>
              <a:buFont typeface="Wingdings" panose="05000000000000000000" pitchFamily="2" charset="2"/>
              <a:buNone/>
            </a:pPr>
            <a:endParaRPr lang="en-US" altLang="en-US" sz="2500" dirty="0">
              <a:solidFill>
                <a:schemeClr val="tx1"/>
              </a:solidFill>
              <a:latin typeface="+mj-lt"/>
            </a:endParaRPr>
          </a:p>
          <a:p>
            <a:pPr>
              <a:lnSpc>
                <a:spcPct val="90000"/>
              </a:lnSpc>
              <a:buFontTx/>
              <a:buNone/>
            </a:pPr>
            <a:r>
              <a:rPr lang="en-US" altLang="en-US" sz="2500" dirty="0">
                <a:solidFill>
                  <a:schemeClr val="tx1"/>
                </a:solidFill>
                <a:latin typeface="+mj-lt"/>
                <a:sym typeface="Wingdings" panose="05000000000000000000" pitchFamily="2" charset="2"/>
              </a:rPr>
              <a:t>   	- </a:t>
            </a:r>
            <a:r>
              <a:rPr lang="en-US" altLang="en-US" sz="2500" dirty="0">
                <a:solidFill>
                  <a:schemeClr val="tx1"/>
                </a:solidFill>
                <a:latin typeface="+mj-lt"/>
              </a:rPr>
              <a:t>Ductal adenocarcinoma</a:t>
            </a:r>
          </a:p>
          <a:p>
            <a:pPr>
              <a:lnSpc>
                <a:spcPct val="90000"/>
              </a:lnSpc>
              <a:buFontTx/>
              <a:buNone/>
            </a:pPr>
            <a:r>
              <a:rPr lang="en-US" altLang="en-US" sz="2500" dirty="0">
                <a:solidFill>
                  <a:schemeClr val="tx1"/>
                </a:solidFill>
                <a:latin typeface="+mj-lt"/>
                <a:sym typeface="Wingdings" panose="05000000000000000000" pitchFamily="2" charset="2"/>
              </a:rPr>
              <a:t>   	- </a:t>
            </a:r>
            <a:r>
              <a:rPr lang="en-US" altLang="en-US" sz="2500" dirty="0">
                <a:solidFill>
                  <a:schemeClr val="tx1"/>
                </a:solidFill>
                <a:latin typeface="+mj-lt"/>
              </a:rPr>
              <a:t>Cystadenocarcinoma</a:t>
            </a:r>
          </a:p>
          <a:p>
            <a:pPr>
              <a:lnSpc>
                <a:spcPct val="90000"/>
              </a:lnSpc>
              <a:buFontTx/>
              <a:buNone/>
            </a:pPr>
            <a:endParaRPr lang="en-US" altLang="en-US" sz="2500" u="sng" dirty="0">
              <a:solidFill>
                <a:schemeClr val="tx1"/>
              </a:solidFill>
              <a:latin typeface="+mj-lt"/>
            </a:endParaRPr>
          </a:p>
          <a:p>
            <a:pPr>
              <a:lnSpc>
                <a:spcPct val="90000"/>
              </a:lnSpc>
              <a:buFontTx/>
              <a:buNone/>
            </a:pPr>
            <a:r>
              <a:rPr lang="en-US" altLang="en-US" sz="2500" u="sng" dirty="0">
                <a:solidFill>
                  <a:schemeClr val="tx1"/>
                </a:solidFill>
                <a:latin typeface="+mj-lt"/>
              </a:rPr>
              <a:t>NOTE</a:t>
            </a:r>
            <a:r>
              <a:rPr lang="en-US" altLang="en-US" sz="2500" dirty="0">
                <a:solidFill>
                  <a:schemeClr val="tx1"/>
                </a:solidFill>
                <a:latin typeface="+mj-lt"/>
              </a:rPr>
              <a:t>: Periampullary carcinoma is term used for juxta-pancreatic carcinomas. </a:t>
            </a:r>
          </a:p>
          <a:p>
            <a:pPr>
              <a:lnSpc>
                <a:spcPct val="90000"/>
              </a:lnSpc>
              <a:buFontTx/>
              <a:buNone/>
            </a:pPr>
            <a:r>
              <a:rPr lang="en-US" altLang="en-US" sz="2500" dirty="0">
                <a:solidFill>
                  <a:schemeClr val="tx1"/>
                </a:solidFill>
                <a:latin typeface="+mj-lt"/>
              </a:rPr>
              <a:t> </a:t>
            </a:r>
          </a:p>
          <a:p>
            <a:pPr>
              <a:lnSpc>
                <a:spcPct val="90000"/>
              </a:lnSpc>
              <a:buFontTx/>
              <a:buNone/>
            </a:pPr>
            <a:r>
              <a:rPr lang="en-US" altLang="en-US" sz="2500" dirty="0">
                <a:solidFill>
                  <a:schemeClr val="tx1"/>
                </a:solidFill>
                <a:latin typeface="+mj-lt"/>
              </a:rPr>
              <a:t>They are three forms:- </a:t>
            </a:r>
          </a:p>
          <a:p>
            <a:pPr>
              <a:lnSpc>
                <a:spcPct val="90000"/>
              </a:lnSpc>
              <a:buFontTx/>
              <a:buNone/>
            </a:pPr>
            <a:r>
              <a:rPr lang="en-US" altLang="en-US" sz="2500" dirty="0">
                <a:solidFill>
                  <a:schemeClr val="tx1"/>
                </a:solidFill>
                <a:latin typeface="+mj-lt"/>
                <a:sym typeface="Wingdings 2" panose="05020102010507070707" pitchFamily="18" charset="2"/>
              </a:rPr>
              <a:t> </a:t>
            </a:r>
            <a:r>
              <a:rPr lang="en-US" altLang="en-US" sz="2500" dirty="0">
                <a:solidFill>
                  <a:schemeClr val="tx1"/>
                </a:solidFill>
                <a:latin typeface="+mj-lt"/>
                <a:sym typeface="Wingdings" panose="05000000000000000000" pitchFamily="2" charset="2"/>
              </a:rPr>
              <a:t>  </a:t>
            </a:r>
            <a:r>
              <a:rPr lang="en-US" altLang="en-US" sz="2500" dirty="0">
                <a:solidFill>
                  <a:schemeClr val="tx1"/>
                </a:solidFill>
                <a:latin typeface="+mj-lt"/>
              </a:rPr>
              <a:t>Carcinoma of the ampulla</a:t>
            </a:r>
          </a:p>
          <a:p>
            <a:pPr>
              <a:lnSpc>
                <a:spcPct val="90000"/>
              </a:lnSpc>
              <a:buFontTx/>
              <a:buNone/>
            </a:pPr>
            <a:r>
              <a:rPr lang="en-US" altLang="en-US" sz="2500" dirty="0">
                <a:solidFill>
                  <a:schemeClr val="tx1"/>
                </a:solidFill>
                <a:latin typeface="+mj-lt"/>
                <a:sym typeface="Wingdings 2" panose="05020102010507070707" pitchFamily="18" charset="2"/>
              </a:rPr>
              <a:t> </a:t>
            </a:r>
            <a:r>
              <a:rPr lang="en-US" altLang="en-US" sz="2500" dirty="0">
                <a:solidFill>
                  <a:schemeClr val="tx1"/>
                </a:solidFill>
                <a:latin typeface="+mj-lt"/>
                <a:sym typeface="Wingdings" panose="05000000000000000000" pitchFamily="2" charset="2"/>
              </a:rPr>
              <a:t>  </a:t>
            </a:r>
            <a:r>
              <a:rPr lang="en-US" altLang="en-US" sz="2500" dirty="0">
                <a:solidFill>
                  <a:schemeClr val="tx1"/>
                </a:solidFill>
                <a:latin typeface="+mj-lt"/>
              </a:rPr>
              <a:t>Carcinoma of the lower CBD</a:t>
            </a:r>
          </a:p>
          <a:p>
            <a:pPr>
              <a:lnSpc>
                <a:spcPct val="90000"/>
              </a:lnSpc>
              <a:buFontTx/>
              <a:buNone/>
            </a:pPr>
            <a:r>
              <a:rPr lang="en-US" altLang="en-US" sz="2500" dirty="0">
                <a:solidFill>
                  <a:schemeClr val="tx1"/>
                </a:solidFill>
                <a:latin typeface="+mj-lt"/>
                <a:sym typeface="Wingdings 2" panose="05020102010507070707" pitchFamily="18" charset="2"/>
              </a:rPr>
              <a:t> </a:t>
            </a:r>
            <a:r>
              <a:rPr lang="en-US" altLang="en-US" sz="2500" dirty="0">
                <a:solidFill>
                  <a:schemeClr val="tx1"/>
                </a:solidFill>
                <a:latin typeface="+mj-lt"/>
                <a:sym typeface="Wingdings" panose="05000000000000000000" pitchFamily="2" charset="2"/>
              </a:rPr>
              <a:t>  </a:t>
            </a:r>
            <a:r>
              <a:rPr lang="en-US" altLang="en-US" sz="2500" dirty="0">
                <a:solidFill>
                  <a:schemeClr val="tx1"/>
                </a:solidFill>
                <a:latin typeface="+mj-lt"/>
              </a:rPr>
              <a:t>Duodenal carcinoma</a:t>
            </a:r>
          </a:p>
          <a:p>
            <a:pPr>
              <a:lnSpc>
                <a:spcPct val="90000"/>
              </a:lnSpc>
              <a:buFontTx/>
              <a:buNone/>
            </a:pPr>
            <a:endParaRPr lang="en-US" altLang="en-US" sz="2500" b="1" dirty="0">
              <a:solidFill>
                <a:schemeClr val="tx1"/>
              </a:solidFill>
              <a:latin typeface="+mj-lt"/>
            </a:endParaRPr>
          </a:p>
        </p:txBody>
      </p:sp>
      <p:sp>
        <p:nvSpPr>
          <p:cNvPr id="4" name="Slide Number Placeholder 3"/>
          <p:cNvSpPr>
            <a:spLocks noGrp="1"/>
          </p:cNvSpPr>
          <p:nvPr>
            <p:ph type="sldNum" sz="quarter" idx="12"/>
          </p:nvPr>
        </p:nvSpPr>
        <p:spPr>
          <a:xfrm>
            <a:off x="8127999" y="6470704"/>
            <a:ext cx="730251" cy="274320"/>
          </a:xfrm>
        </p:spPr>
        <p:txBody>
          <a:bodyPr vert="horz" lIns="91440" tIns="45720" rIns="91440" bIns="45720" rtlCol="0" anchor="ctr">
            <a:normAutofit/>
          </a:bodyPr>
          <a:lstStyle/>
          <a:p>
            <a:pPr>
              <a:spcAft>
                <a:spcPts val="600"/>
              </a:spcAft>
            </a:pPr>
            <a:fld id="{B6F15528-21DE-4FAA-801E-634DDDAF4B2B}" type="slidenum">
              <a:rPr lang="en-US" kern="1200" dirty="0">
                <a:solidFill>
                  <a:schemeClr val="tx1">
                    <a:lumMod val="95000"/>
                    <a:lumOff val="5000"/>
                  </a:schemeClr>
                </a:solidFill>
                <a:latin typeface="+mj-lt"/>
                <a:ea typeface="+mn-ea"/>
                <a:cs typeface="+mn-cs"/>
              </a:rPr>
              <a:pPr>
                <a:spcAft>
                  <a:spcPts val="600"/>
                </a:spcAft>
              </a:pPr>
              <a:t>5</a:t>
            </a:fld>
            <a:endParaRPr lang="en-US" kern="1200" dirty="0">
              <a:solidFill>
                <a:schemeClr val="tx1">
                  <a:lumMod val="95000"/>
                  <a:lumOff val="5000"/>
                </a:schemeClr>
              </a:solidFill>
              <a:latin typeface="+mj-lt"/>
              <a:ea typeface="+mn-ea"/>
              <a:cs typeface="+mn-cs"/>
            </a:endParaRPr>
          </a:p>
        </p:txBody>
      </p:sp>
    </p:spTree>
    <p:extLst>
      <p:ext uri="{BB962C8B-B14F-4D97-AF65-F5344CB8AC3E}">
        <p14:creationId xmlns:p14="http://schemas.microsoft.com/office/powerpoint/2010/main" val="3068239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34119" y="990600"/>
            <a:ext cx="8763000" cy="5562600"/>
          </a:xfrm>
        </p:spPr>
        <p:txBody>
          <a:bodyPr>
            <a:normAutofit/>
          </a:bodyPr>
          <a:lstStyle/>
          <a:p>
            <a:pPr algn="l" eaLnBrk="1" hangingPunct="1">
              <a:lnSpc>
                <a:spcPct val="90000"/>
              </a:lnSpc>
              <a:buFontTx/>
              <a:buNone/>
            </a:pPr>
            <a:r>
              <a:rPr lang="en-US" altLang="en-US" dirty="0">
                <a:latin typeface="+mj-lt"/>
                <a:sym typeface="Wingdings" panose="05000000000000000000" pitchFamily="2" charset="2"/>
              </a:rPr>
              <a:t>       </a:t>
            </a:r>
          </a:p>
          <a:p>
            <a:pPr algn="l" eaLnBrk="1" hangingPunct="1">
              <a:lnSpc>
                <a:spcPct val="90000"/>
              </a:lnSpc>
              <a:buFontTx/>
              <a:buNone/>
            </a:pPr>
            <a:endParaRPr lang="en-US" altLang="en-US" dirty="0">
              <a:latin typeface="+mj-lt"/>
              <a:sym typeface="Wingdings" panose="05000000000000000000" pitchFamily="2" charset="2"/>
            </a:endParaRPr>
          </a:p>
          <a:p>
            <a:pPr algn="l" eaLnBrk="1" hangingPunct="1">
              <a:lnSpc>
                <a:spcPct val="90000"/>
              </a:lnSpc>
              <a:buFontTx/>
              <a:buNone/>
            </a:pPr>
            <a:r>
              <a:rPr lang="en-US" altLang="en-US" dirty="0">
                <a:latin typeface="+mj-lt"/>
                <a:sym typeface="Wingdings" panose="05000000000000000000" pitchFamily="2" charset="2"/>
              </a:rPr>
              <a:t> </a:t>
            </a:r>
            <a:r>
              <a:rPr lang="en-US" altLang="en-US" sz="2500" dirty="0">
                <a:latin typeface="+mj-lt"/>
              </a:rPr>
              <a:t>These are less common than non-endocrine tumors and generally benign and sometimes multiple. </a:t>
            </a:r>
          </a:p>
          <a:p>
            <a:pPr algn="l" eaLnBrk="1" hangingPunct="1">
              <a:lnSpc>
                <a:spcPct val="90000"/>
              </a:lnSpc>
              <a:buFontTx/>
              <a:buNone/>
            </a:pPr>
            <a:r>
              <a:rPr lang="en-US" altLang="en-US" sz="2500" dirty="0">
                <a:latin typeface="+mj-lt"/>
              </a:rPr>
              <a:t> They includes:</a:t>
            </a:r>
          </a:p>
          <a:p>
            <a:pPr algn="l" eaLnBrk="1" hangingPunct="1">
              <a:lnSpc>
                <a:spcPct val="90000"/>
              </a:lnSpc>
              <a:buFontTx/>
              <a:buNone/>
            </a:pPr>
            <a:r>
              <a:rPr lang="en-US" altLang="en-US" sz="2500" dirty="0">
                <a:latin typeface="+mj-lt"/>
                <a:sym typeface="Wingdings" panose="05000000000000000000" pitchFamily="2" charset="2"/>
              </a:rPr>
              <a:t>	   </a:t>
            </a:r>
            <a:r>
              <a:rPr lang="en-US" altLang="en-US" sz="2500" dirty="0" err="1">
                <a:latin typeface="+mj-lt"/>
              </a:rPr>
              <a:t>Insulinoma</a:t>
            </a:r>
            <a:endParaRPr lang="en-US" altLang="en-US" sz="2500" dirty="0">
              <a:latin typeface="+mj-lt"/>
            </a:endParaRPr>
          </a:p>
          <a:p>
            <a:pPr algn="l" eaLnBrk="1" hangingPunct="1">
              <a:lnSpc>
                <a:spcPct val="90000"/>
              </a:lnSpc>
              <a:buFontTx/>
              <a:buNone/>
            </a:pPr>
            <a:r>
              <a:rPr lang="en-US" altLang="en-US" sz="2500" dirty="0">
                <a:latin typeface="+mj-lt"/>
                <a:sym typeface="Wingdings" panose="05000000000000000000" pitchFamily="2" charset="2"/>
              </a:rPr>
              <a:t>	   </a:t>
            </a:r>
            <a:r>
              <a:rPr lang="en-US" altLang="en-US" sz="2500" dirty="0" err="1">
                <a:latin typeface="+mj-lt"/>
              </a:rPr>
              <a:t>Glucogonomas</a:t>
            </a:r>
            <a:endParaRPr lang="en-US" altLang="en-US" sz="2500" dirty="0">
              <a:latin typeface="+mj-lt"/>
            </a:endParaRPr>
          </a:p>
          <a:p>
            <a:pPr algn="l" eaLnBrk="1" hangingPunct="1">
              <a:lnSpc>
                <a:spcPct val="90000"/>
              </a:lnSpc>
              <a:buFontTx/>
              <a:buNone/>
            </a:pPr>
            <a:r>
              <a:rPr lang="en-US" altLang="en-US" sz="2500" dirty="0">
                <a:latin typeface="+mj-lt"/>
                <a:sym typeface="Wingdings" panose="05000000000000000000" pitchFamily="2" charset="2"/>
              </a:rPr>
              <a:t>	   </a:t>
            </a:r>
            <a:r>
              <a:rPr lang="en-US" altLang="en-US" sz="2500" dirty="0">
                <a:latin typeface="+mj-lt"/>
              </a:rPr>
              <a:t>Others:</a:t>
            </a:r>
          </a:p>
          <a:p>
            <a:pPr algn="l" eaLnBrk="1" hangingPunct="1">
              <a:lnSpc>
                <a:spcPct val="90000"/>
              </a:lnSpc>
              <a:buFontTx/>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err="1">
                <a:latin typeface="+mj-lt"/>
              </a:rPr>
              <a:t>Gastrinomas</a:t>
            </a:r>
            <a:r>
              <a:rPr lang="en-US" altLang="en-US" sz="2500" dirty="0">
                <a:latin typeface="+mj-lt"/>
              </a:rPr>
              <a:t> 	</a:t>
            </a:r>
          </a:p>
          <a:p>
            <a:pPr algn="l" eaLnBrk="1" hangingPunct="1">
              <a:lnSpc>
                <a:spcPct val="90000"/>
              </a:lnSpc>
              <a:buFontTx/>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err="1">
                <a:latin typeface="+mj-lt"/>
              </a:rPr>
              <a:t>Somatostatatinomas</a:t>
            </a:r>
            <a:endParaRPr lang="en-US" altLang="en-US" sz="2500" dirty="0">
              <a:latin typeface="+mj-lt"/>
            </a:endParaRPr>
          </a:p>
          <a:p>
            <a:pPr algn="l" eaLnBrk="1" hangingPunct="1">
              <a:lnSpc>
                <a:spcPct val="90000"/>
              </a:lnSpc>
              <a:buFontTx/>
              <a:buNone/>
            </a:pPr>
            <a:r>
              <a:rPr lang="en-US" altLang="en-US" sz="2500" dirty="0">
                <a:latin typeface="+mj-lt"/>
                <a:sym typeface="Wingdings 2" panose="05020102010507070707" pitchFamily="18" charset="2"/>
              </a:rPr>
              <a:t>		   -</a:t>
            </a:r>
            <a:r>
              <a:rPr lang="en-US" altLang="en-US" sz="2500" dirty="0">
                <a:latin typeface="+mj-lt"/>
                <a:sym typeface="Wingdings" panose="05000000000000000000" pitchFamily="2" charset="2"/>
              </a:rPr>
              <a:t> </a:t>
            </a:r>
            <a:r>
              <a:rPr lang="en-US" altLang="en-US" sz="2500" dirty="0" err="1">
                <a:latin typeface="+mj-lt"/>
              </a:rPr>
              <a:t>Vipomas</a:t>
            </a:r>
            <a:r>
              <a:rPr lang="en-US" altLang="en-US" sz="2500" dirty="0">
                <a:latin typeface="+mj-lt"/>
              </a:rPr>
              <a:t> (Vasoactive Intestinal  Polypeptide)</a:t>
            </a:r>
          </a:p>
        </p:txBody>
      </p:sp>
      <p:sp>
        <p:nvSpPr>
          <p:cNvPr id="3" name="عنوان 2">
            <a:extLst>
              <a:ext uri="{FF2B5EF4-FFF2-40B4-BE49-F238E27FC236}">
                <a16:creationId xmlns:a16="http://schemas.microsoft.com/office/drawing/2014/main" id="{F0F34F64-73FD-1169-D173-71177246E4B3}"/>
              </a:ext>
            </a:extLst>
          </p:cNvPr>
          <p:cNvSpPr>
            <a:spLocks noGrp="1"/>
          </p:cNvSpPr>
          <p:nvPr>
            <p:ph type="title"/>
          </p:nvPr>
        </p:nvSpPr>
        <p:spPr/>
        <p:txBody>
          <a:bodyPr/>
          <a:lstStyle/>
          <a:p>
            <a:r>
              <a:rPr lang="en-US" dirty="0"/>
              <a:t>ENDOCRINE NEOPLASMS:</a:t>
            </a:r>
          </a:p>
        </p:txBody>
      </p:sp>
    </p:spTree>
    <p:extLst>
      <p:ext uri="{BB962C8B-B14F-4D97-AF65-F5344CB8AC3E}">
        <p14:creationId xmlns:p14="http://schemas.microsoft.com/office/powerpoint/2010/main" val="401742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 name="صورة 3">
            <a:extLst>
              <a:ext uri="{FF2B5EF4-FFF2-40B4-BE49-F238E27FC236}">
                <a16:creationId xmlns:a16="http://schemas.microsoft.com/office/drawing/2014/main" id="{4931CF61-8FA9-A0E8-6498-1E7F4D6AE030}"/>
              </a:ext>
            </a:extLst>
          </p:cNvPr>
          <p:cNvPicPr>
            <a:picLocks noChangeAspect="1"/>
          </p:cNvPicPr>
          <p:nvPr/>
        </p:nvPicPr>
        <p:blipFill>
          <a:blip r:embed="rId2"/>
          <a:stretch>
            <a:fillRect/>
          </a:stretch>
        </p:blipFill>
        <p:spPr>
          <a:xfrm>
            <a:off x="4394551" y="3902617"/>
            <a:ext cx="2009003" cy="1469263"/>
          </a:xfrm>
          <a:prstGeom prst="rect">
            <a:avLst/>
          </a:prstGeom>
        </p:spPr>
      </p:pic>
      <p:sp>
        <p:nvSpPr>
          <p:cNvPr id="39939" name="Rectangle 3"/>
          <p:cNvSpPr>
            <a:spLocks noGrp="1" noChangeArrowheads="1"/>
          </p:cNvSpPr>
          <p:nvPr>
            <p:ph idx="1"/>
          </p:nvPr>
        </p:nvSpPr>
        <p:spPr>
          <a:xfrm>
            <a:off x="0" y="1295400"/>
            <a:ext cx="9144000" cy="5257800"/>
          </a:xfrm>
        </p:spPr>
        <p:txBody>
          <a:bodyPr>
            <a:normAutofit/>
          </a:bodyPr>
          <a:lstStyle/>
          <a:p>
            <a:pPr algn="l" eaLnBrk="1" hangingPunct="1">
              <a:lnSpc>
                <a:spcPct val="90000"/>
              </a:lnSpc>
              <a:buFontTx/>
              <a:buNone/>
            </a:pPr>
            <a:endParaRPr lang="en-US" altLang="en-US" sz="2000" dirty="0">
              <a:latin typeface="+mj-lt"/>
              <a:sym typeface="Wingdings" panose="05000000000000000000" pitchFamily="2" charset="2"/>
            </a:endParaRPr>
          </a:p>
          <a:p>
            <a:pPr algn="l" eaLnBrk="1" hangingPunct="1">
              <a:lnSpc>
                <a:spcPct val="90000"/>
              </a:lnSpc>
              <a:buFontTx/>
              <a:buNone/>
            </a:pPr>
            <a:endParaRPr lang="en-US" altLang="en-US" sz="2000" dirty="0">
              <a:latin typeface="+mj-lt"/>
              <a:sym typeface="Wingdings" panose="05000000000000000000" pitchFamily="2" charset="2"/>
            </a:endParaRPr>
          </a:p>
          <a:p>
            <a:pPr algn="l" eaLnBrk="1" hangingPunct="1">
              <a:lnSpc>
                <a:spcPct val="90000"/>
              </a:lnSpc>
              <a:buFontTx/>
              <a:buNone/>
            </a:pPr>
            <a:endParaRPr lang="en-US" altLang="en-US" sz="2000" b="1" dirty="0">
              <a:latin typeface="+mj-lt"/>
            </a:endParaRPr>
          </a:p>
          <a:p>
            <a:pPr algn="l" eaLnBrk="1" hangingPunct="1">
              <a:lnSpc>
                <a:spcPct val="90000"/>
              </a:lnSpc>
              <a:buFontTx/>
              <a:buNone/>
            </a:pPr>
            <a:endParaRPr lang="en-US" altLang="en-US" b="1" dirty="0">
              <a:latin typeface="+mj-lt"/>
            </a:endParaRPr>
          </a:p>
          <a:p>
            <a:pPr algn="l" eaLnBrk="1" hangingPunct="1">
              <a:lnSpc>
                <a:spcPct val="90000"/>
              </a:lnSpc>
              <a:buFontTx/>
              <a:buNone/>
            </a:pPr>
            <a:endParaRPr lang="en-US" altLang="en-US" sz="2000" b="1" dirty="0">
              <a:latin typeface="+mj-lt"/>
            </a:endParaRPr>
          </a:p>
          <a:p>
            <a:pPr algn="l" eaLnBrk="1" hangingPunct="1">
              <a:lnSpc>
                <a:spcPct val="90000"/>
              </a:lnSpc>
              <a:buFontTx/>
              <a:buNone/>
            </a:pPr>
            <a:r>
              <a:rPr lang="en-US" altLang="en-US" b="1" dirty="0">
                <a:latin typeface="+mj-lt"/>
              </a:rPr>
              <a:t> </a:t>
            </a:r>
            <a:r>
              <a:rPr lang="en-US" altLang="en-US" b="1" dirty="0">
                <a:latin typeface="+mj-lt"/>
                <a:sym typeface="Wingdings 2" panose="05020102010507070707" pitchFamily="18" charset="2"/>
              </a:rPr>
              <a:t>     </a:t>
            </a:r>
          </a:p>
        </p:txBody>
      </p:sp>
      <p:sp>
        <p:nvSpPr>
          <p:cNvPr id="2" name="سداسي 1">
            <a:extLst>
              <a:ext uri="{FF2B5EF4-FFF2-40B4-BE49-F238E27FC236}">
                <a16:creationId xmlns:a16="http://schemas.microsoft.com/office/drawing/2014/main" id="{3BDDBE7D-BD64-0A76-4F64-C672618C60EA}"/>
              </a:ext>
            </a:extLst>
          </p:cNvPr>
          <p:cNvSpPr/>
          <p:nvPr/>
        </p:nvSpPr>
        <p:spPr>
          <a:xfrm>
            <a:off x="609599" y="2004938"/>
            <a:ext cx="2009004" cy="1447800"/>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u="sng" dirty="0">
                <a:solidFill>
                  <a:schemeClr val="tx1">
                    <a:lumMod val="95000"/>
                    <a:lumOff val="5000"/>
                  </a:schemeClr>
                </a:solidFill>
              </a:rPr>
              <a:t>History</a:t>
            </a:r>
          </a:p>
        </p:txBody>
      </p:sp>
      <p:pic>
        <p:nvPicPr>
          <p:cNvPr id="3" name="صورة 2">
            <a:extLst>
              <a:ext uri="{FF2B5EF4-FFF2-40B4-BE49-F238E27FC236}">
                <a16:creationId xmlns:a16="http://schemas.microsoft.com/office/drawing/2014/main" id="{D87D9AF5-3FB7-B302-F64D-2193F291159D}"/>
              </a:ext>
            </a:extLst>
          </p:cNvPr>
          <p:cNvPicPr>
            <a:picLocks noChangeAspect="1"/>
          </p:cNvPicPr>
          <p:nvPr/>
        </p:nvPicPr>
        <p:blipFill>
          <a:blip r:embed="rId2"/>
          <a:stretch>
            <a:fillRect/>
          </a:stretch>
        </p:blipFill>
        <p:spPr>
          <a:xfrm>
            <a:off x="2503781" y="2978687"/>
            <a:ext cx="2009003" cy="1469263"/>
          </a:xfrm>
          <a:prstGeom prst="rect">
            <a:avLst/>
          </a:prstGeom>
        </p:spPr>
      </p:pic>
      <p:sp>
        <p:nvSpPr>
          <p:cNvPr id="8" name="مربع نص 7">
            <a:extLst>
              <a:ext uri="{FF2B5EF4-FFF2-40B4-BE49-F238E27FC236}">
                <a16:creationId xmlns:a16="http://schemas.microsoft.com/office/drawing/2014/main" id="{228FB90D-823D-DD36-23CD-FEC97C0121E3}"/>
              </a:ext>
            </a:extLst>
          </p:cNvPr>
          <p:cNvSpPr txBox="1"/>
          <p:nvPr/>
        </p:nvSpPr>
        <p:spPr>
          <a:xfrm>
            <a:off x="2433183" y="3334466"/>
            <a:ext cx="2209800" cy="707886"/>
          </a:xfrm>
          <a:prstGeom prst="rect">
            <a:avLst/>
          </a:prstGeom>
          <a:noFill/>
        </p:spPr>
        <p:txBody>
          <a:bodyPr wrap="square">
            <a:spAutoFit/>
          </a:bodyPr>
          <a:lstStyle/>
          <a:p>
            <a:pPr algn="ctr"/>
            <a:r>
              <a:rPr lang="en-US" sz="2000" b="1" u="sng" dirty="0"/>
              <a:t>Clinical</a:t>
            </a:r>
            <a:r>
              <a:rPr lang="en-US" dirty="0"/>
              <a:t> </a:t>
            </a:r>
            <a:r>
              <a:rPr lang="en-US" sz="2000" b="1" u="sng" dirty="0">
                <a:solidFill>
                  <a:schemeClr val="tx1">
                    <a:lumMod val="95000"/>
                    <a:lumOff val="5000"/>
                  </a:schemeClr>
                </a:solidFill>
              </a:rPr>
              <a:t>Examination</a:t>
            </a:r>
          </a:p>
        </p:txBody>
      </p:sp>
      <p:sp>
        <p:nvSpPr>
          <p:cNvPr id="10" name="مربع نص 9">
            <a:extLst>
              <a:ext uri="{FF2B5EF4-FFF2-40B4-BE49-F238E27FC236}">
                <a16:creationId xmlns:a16="http://schemas.microsoft.com/office/drawing/2014/main" id="{0F417C2C-161F-C2DA-E57B-E99BD8C2F571}"/>
              </a:ext>
            </a:extLst>
          </p:cNvPr>
          <p:cNvSpPr txBox="1"/>
          <p:nvPr/>
        </p:nvSpPr>
        <p:spPr>
          <a:xfrm>
            <a:off x="4409198" y="4398131"/>
            <a:ext cx="1971610" cy="400110"/>
          </a:xfrm>
          <a:prstGeom prst="rect">
            <a:avLst/>
          </a:prstGeom>
          <a:noFill/>
        </p:spPr>
        <p:txBody>
          <a:bodyPr wrap="square">
            <a:spAutoFit/>
          </a:bodyPr>
          <a:lstStyle/>
          <a:p>
            <a:pPr algn="ctr"/>
            <a:r>
              <a:rPr lang="en-US" sz="2000" b="1" u="sng" dirty="0"/>
              <a:t>Investigations</a:t>
            </a:r>
          </a:p>
        </p:txBody>
      </p:sp>
      <p:sp>
        <p:nvSpPr>
          <p:cNvPr id="11" name="مربع نص 10">
            <a:extLst>
              <a:ext uri="{FF2B5EF4-FFF2-40B4-BE49-F238E27FC236}">
                <a16:creationId xmlns:a16="http://schemas.microsoft.com/office/drawing/2014/main" id="{D300B6E2-7166-D6B6-16C6-438828F1D460}"/>
              </a:ext>
            </a:extLst>
          </p:cNvPr>
          <p:cNvSpPr txBox="1"/>
          <p:nvPr/>
        </p:nvSpPr>
        <p:spPr>
          <a:xfrm>
            <a:off x="723900" y="962118"/>
            <a:ext cx="7696200" cy="569387"/>
          </a:xfrm>
          <a:prstGeom prst="rect">
            <a:avLst/>
          </a:prstGeom>
          <a:noFill/>
        </p:spPr>
        <p:txBody>
          <a:bodyPr wrap="square" rtlCol="0">
            <a:spAutoFit/>
          </a:bodyPr>
          <a:lstStyle/>
          <a:p>
            <a:r>
              <a:rPr lang="en-US" sz="3100" b="1" dirty="0"/>
              <a:t>EVALUATION OF PANCREATIC NEOPLASMS:</a:t>
            </a:r>
          </a:p>
        </p:txBody>
      </p:sp>
    </p:spTree>
    <p:extLst>
      <p:ext uri="{BB962C8B-B14F-4D97-AF65-F5344CB8AC3E}">
        <p14:creationId xmlns:p14="http://schemas.microsoft.com/office/powerpoint/2010/main" val="40296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CF4DEFAC-07B9-1F40-D23F-5700A71566C6}"/>
              </a:ext>
            </a:extLst>
          </p:cNvPr>
          <p:cNvSpPr>
            <a:spLocks noGrp="1"/>
          </p:cNvSpPr>
          <p:nvPr>
            <p:ph type="title"/>
          </p:nvPr>
        </p:nvSpPr>
        <p:spPr>
          <a:xfrm>
            <a:off x="723591" y="804333"/>
            <a:ext cx="2543925" cy="5249334"/>
          </a:xfrm>
        </p:spPr>
        <p:txBody>
          <a:bodyPr>
            <a:normAutofit/>
          </a:bodyPr>
          <a:lstStyle/>
          <a:p>
            <a:pPr algn="r"/>
            <a:r>
              <a:rPr lang="en-US" sz="3100">
                <a:solidFill>
                  <a:srgbClr val="FFFFFF"/>
                </a:solidFill>
              </a:rPr>
              <a:t>The specific investigations:-</a:t>
            </a:r>
          </a:p>
        </p:txBody>
      </p:sp>
      <p:sp>
        <p:nvSpPr>
          <p:cNvPr id="4" name="عنصر نائب لرقم الشريحة 3">
            <a:extLst>
              <a:ext uri="{FF2B5EF4-FFF2-40B4-BE49-F238E27FC236}">
                <a16:creationId xmlns:a16="http://schemas.microsoft.com/office/drawing/2014/main" id="{C0098E44-D78F-D553-EDAC-9CE650838A56}"/>
              </a:ext>
            </a:extLst>
          </p:cNvPr>
          <p:cNvSpPr>
            <a:spLocks noGrp="1"/>
          </p:cNvSpPr>
          <p:nvPr>
            <p:ph type="sldNum" sz="quarter" idx="12"/>
          </p:nvPr>
        </p:nvSpPr>
        <p:spPr>
          <a:xfrm>
            <a:off x="8127999" y="6470704"/>
            <a:ext cx="730251" cy="274320"/>
          </a:xfrm>
        </p:spPr>
        <p:txBody>
          <a:bodyPr>
            <a:normAutofit/>
          </a:bodyPr>
          <a:lstStyle/>
          <a:p>
            <a:pPr>
              <a:spcAft>
                <a:spcPts val="600"/>
              </a:spcAft>
            </a:pPr>
            <a:fld id="{B6F15528-21DE-4FAA-801E-634DDDAF4B2B}" type="slidenum">
              <a:rPr lang="en-US" smtClean="0"/>
              <a:pPr>
                <a:spcAft>
                  <a:spcPts val="600"/>
                </a:spcAft>
              </a:pPr>
              <a:t>8</a:t>
            </a:fld>
            <a:endParaRPr lang="en-US"/>
          </a:p>
        </p:txBody>
      </p:sp>
      <p:sp>
        <p:nvSpPr>
          <p:cNvPr id="5" name="سداسي 4">
            <a:extLst>
              <a:ext uri="{FF2B5EF4-FFF2-40B4-BE49-F238E27FC236}">
                <a16:creationId xmlns:a16="http://schemas.microsoft.com/office/drawing/2014/main" id="{4DE0935D-BF7C-898E-9994-85FE29185115}"/>
              </a:ext>
            </a:extLst>
          </p:cNvPr>
          <p:cNvSpPr/>
          <p:nvPr/>
        </p:nvSpPr>
        <p:spPr>
          <a:xfrm>
            <a:off x="5405751" y="4480717"/>
            <a:ext cx="1689203" cy="1329268"/>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صورة 5">
            <a:extLst>
              <a:ext uri="{FF2B5EF4-FFF2-40B4-BE49-F238E27FC236}">
                <a16:creationId xmlns:a16="http://schemas.microsoft.com/office/drawing/2014/main" id="{54953959-A4AF-6EF4-F104-94CC99850DBD}"/>
              </a:ext>
            </a:extLst>
          </p:cNvPr>
          <p:cNvPicPr>
            <a:picLocks noChangeAspect="1"/>
          </p:cNvPicPr>
          <p:nvPr/>
        </p:nvPicPr>
        <p:blipFill>
          <a:blip r:embed="rId2"/>
          <a:stretch>
            <a:fillRect/>
          </a:stretch>
        </p:blipFill>
        <p:spPr>
          <a:xfrm>
            <a:off x="3728897" y="2015516"/>
            <a:ext cx="1707028" cy="1353429"/>
          </a:xfrm>
          <a:prstGeom prst="rect">
            <a:avLst/>
          </a:prstGeom>
        </p:spPr>
      </p:pic>
      <p:pic>
        <p:nvPicPr>
          <p:cNvPr id="7" name="صورة 6">
            <a:extLst>
              <a:ext uri="{FF2B5EF4-FFF2-40B4-BE49-F238E27FC236}">
                <a16:creationId xmlns:a16="http://schemas.microsoft.com/office/drawing/2014/main" id="{1CFA91BF-4AF1-451D-A393-3F2EF09F2CD3}"/>
              </a:ext>
            </a:extLst>
          </p:cNvPr>
          <p:cNvPicPr>
            <a:picLocks noChangeAspect="1"/>
          </p:cNvPicPr>
          <p:nvPr/>
        </p:nvPicPr>
        <p:blipFill>
          <a:blip r:embed="rId2"/>
          <a:stretch>
            <a:fillRect/>
          </a:stretch>
        </p:blipFill>
        <p:spPr>
          <a:xfrm>
            <a:off x="6962897" y="2015516"/>
            <a:ext cx="1707028" cy="1353429"/>
          </a:xfrm>
          <a:prstGeom prst="rect">
            <a:avLst/>
          </a:prstGeom>
        </p:spPr>
      </p:pic>
      <p:pic>
        <p:nvPicPr>
          <p:cNvPr id="8" name="صورة 7">
            <a:extLst>
              <a:ext uri="{FF2B5EF4-FFF2-40B4-BE49-F238E27FC236}">
                <a16:creationId xmlns:a16="http://schemas.microsoft.com/office/drawing/2014/main" id="{A1AA323F-9A01-040E-CD0B-218456D1F60C}"/>
              </a:ext>
            </a:extLst>
          </p:cNvPr>
          <p:cNvPicPr>
            <a:picLocks noChangeAspect="1"/>
          </p:cNvPicPr>
          <p:nvPr/>
        </p:nvPicPr>
        <p:blipFill>
          <a:blip r:embed="rId2"/>
          <a:stretch>
            <a:fillRect/>
          </a:stretch>
        </p:blipFill>
        <p:spPr>
          <a:xfrm>
            <a:off x="5360308" y="1288189"/>
            <a:ext cx="1707028" cy="1353429"/>
          </a:xfrm>
          <a:prstGeom prst="rect">
            <a:avLst/>
          </a:prstGeom>
        </p:spPr>
      </p:pic>
      <p:pic>
        <p:nvPicPr>
          <p:cNvPr id="10" name="صورة 9">
            <a:extLst>
              <a:ext uri="{FF2B5EF4-FFF2-40B4-BE49-F238E27FC236}">
                <a16:creationId xmlns:a16="http://schemas.microsoft.com/office/drawing/2014/main" id="{12D5456F-EBEC-8E97-D2E6-3627361342FE}"/>
              </a:ext>
            </a:extLst>
          </p:cNvPr>
          <p:cNvPicPr>
            <a:picLocks noChangeAspect="1"/>
          </p:cNvPicPr>
          <p:nvPr/>
        </p:nvPicPr>
        <p:blipFill>
          <a:blip r:embed="rId2"/>
          <a:stretch>
            <a:fillRect/>
          </a:stretch>
        </p:blipFill>
        <p:spPr>
          <a:xfrm>
            <a:off x="5339785" y="2883868"/>
            <a:ext cx="1707028" cy="1353429"/>
          </a:xfrm>
          <a:prstGeom prst="rect">
            <a:avLst/>
          </a:prstGeom>
        </p:spPr>
      </p:pic>
      <p:pic>
        <p:nvPicPr>
          <p:cNvPr id="12" name="صورة 11">
            <a:extLst>
              <a:ext uri="{FF2B5EF4-FFF2-40B4-BE49-F238E27FC236}">
                <a16:creationId xmlns:a16="http://schemas.microsoft.com/office/drawing/2014/main" id="{9B91B0AB-4954-FF91-B6DA-4826E20FAD15}"/>
              </a:ext>
            </a:extLst>
          </p:cNvPr>
          <p:cNvPicPr>
            <a:picLocks noChangeAspect="1"/>
          </p:cNvPicPr>
          <p:nvPr/>
        </p:nvPicPr>
        <p:blipFill>
          <a:blip r:embed="rId2"/>
          <a:stretch>
            <a:fillRect/>
          </a:stretch>
        </p:blipFill>
        <p:spPr>
          <a:xfrm>
            <a:off x="3776001" y="3794393"/>
            <a:ext cx="1707028" cy="1353429"/>
          </a:xfrm>
          <a:prstGeom prst="rect">
            <a:avLst/>
          </a:prstGeom>
        </p:spPr>
      </p:pic>
      <p:pic>
        <p:nvPicPr>
          <p:cNvPr id="13" name="صورة 12">
            <a:extLst>
              <a:ext uri="{FF2B5EF4-FFF2-40B4-BE49-F238E27FC236}">
                <a16:creationId xmlns:a16="http://schemas.microsoft.com/office/drawing/2014/main" id="{21CAFACE-E519-BA72-6D70-8108825785C3}"/>
              </a:ext>
            </a:extLst>
          </p:cNvPr>
          <p:cNvPicPr>
            <a:picLocks noChangeAspect="1"/>
          </p:cNvPicPr>
          <p:nvPr/>
        </p:nvPicPr>
        <p:blipFill>
          <a:blip r:embed="rId2"/>
          <a:stretch>
            <a:fillRect/>
          </a:stretch>
        </p:blipFill>
        <p:spPr>
          <a:xfrm>
            <a:off x="6962897" y="3791922"/>
            <a:ext cx="1707028" cy="1353429"/>
          </a:xfrm>
          <a:prstGeom prst="rect">
            <a:avLst/>
          </a:prstGeom>
        </p:spPr>
      </p:pic>
      <p:sp>
        <p:nvSpPr>
          <p:cNvPr id="16" name="مربع نص 15">
            <a:extLst>
              <a:ext uri="{FF2B5EF4-FFF2-40B4-BE49-F238E27FC236}">
                <a16:creationId xmlns:a16="http://schemas.microsoft.com/office/drawing/2014/main" id="{9DA0C7C5-DEA1-ABA9-4386-B8496AE7E4DA}"/>
              </a:ext>
            </a:extLst>
          </p:cNvPr>
          <p:cNvSpPr txBox="1"/>
          <p:nvPr/>
        </p:nvSpPr>
        <p:spPr>
          <a:xfrm>
            <a:off x="5360308" y="1717874"/>
            <a:ext cx="1734646" cy="369332"/>
          </a:xfrm>
          <a:prstGeom prst="rect">
            <a:avLst/>
          </a:prstGeom>
          <a:noFill/>
        </p:spPr>
        <p:txBody>
          <a:bodyPr wrap="square">
            <a:spAutoFit/>
          </a:bodyPr>
          <a:lstStyle/>
          <a:p>
            <a:pPr algn="ctr"/>
            <a:r>
              <a:rPr lang="en-US" b="1" dirty="0"/>
              <a:t>Ultrasound Scan </a:t>
            </a:r>
          </a:p>
        </p:txBody>
      </p:sp>
      <p:sp>
        <p:nvSpPr>
          <p:cNvPr id="18" name="مربع نص 17">
            <a:extLst>
              <a:ext uri="{FF2B5EF4-FFF2-40B4-BE49-F238E27FC236}">
                <a16:creationId xmlns:a16="http://schemas.microsoft.com/office/drawing/2014/main" id="{DEA0F413-373E-F4D2-A40F-E99C010CB015}"/>
              </a:ext>
            </a:extLst>
          </p:cNvPr>
          <p:cNvSpPr txBox="1"/>
          <p:nvPr/>
        </p:nvSpPr>
        <p:spPr>
          <a:xfrm>
            <a:off x="7315788" y="2507564"/>
            <a:ext cx="1104621" cy="369332"/>
          </a:xfrm>
          <a:prstGeom prst="rect">
            <a:avLst/>
          </a:prstGeom>
          <a:noFill/>
        </p:spPr>
        <p:txBody>
          <a:bodyPr wrap="square">
            <a:spAutoFit/>
          </a:bodyPr>
          <a:lstStyle/>
          <a:p>
            <a:pPr algn="ctr"/>
            <a:r>
              <a:rPr lang="en-US" b="1" dirty="0"/>
              <a:t>CT Scan</a:t>
            </a:r>
          </a:p>
        </p:txBody>
      </p:sp>
      <p:sp>
        <p:nvSpPr>
          <p:cNvPr id="20" name="مربع نص 19">
            <a:extLst>
              <a:ext uri="{FF2B5EF4-FFF2-40B4-BE49-F238E27FC236}">
                <a16:creationId xmlns:a16="http://schemas.microsoft.com/office/drawing/2014/main" id="{E025950F-6EB5-F111-3AD1-71EFF057EA43}"/>
              </a:ext>
            </a:extLst>
          </p:cNvPr>
          <p:cNvSpPr txBox="1"/>
          <p:nvPr/>
        </p:nvSpPr>
        <p:spPr>
          <a:xfrm>
            <a:off x="7046813" y="4283970"/>
            <a:ext cx="1373596" cy="646331"/>
          </a:xfrm>
          <a:prstGeom prst="rect">
            <a:avLst/>
          </a:prstGeom>
          <a:noFill/>
        </p:spPr>
        <p:txBody>
          <a:bodyPr wrap="square">
            <a:spAutoFit/>
          </a:bodyPr>
          <a:lstStyle/>
          <a:p>
            <a:pPr algn="ctr"/>
            <a:r>
              <a:rPr lang="en-US" b="1" dirty="0"/>
              <a:t>Angiography</a:t>
            </a:r>
          </a:p>
        </p:txBody>
      </p:sp>
      <p:sp>
        <p:nvSpPr>
          <p:cNvPr id="22" name="مربع نص 21">
            <a:extLst>
              <a:ext uri="{FF2B5EF4-FFF2-40B4-BE49-F238E27FC236}">
                <a16:creationId xmlns:a16="http://schemas.microsoft.com/office/drawing/2014/main" id="{A7EFDC06-F4A2-849E-F347-E21BFFBC2102}"/>
              </a:ext>
            </a:extLst>
          </p:cNvPr>
          <p:cNvSpPr txBox="1"/>
          <p:nvPr/>
        </p:nvSpPr>
        <p:spPr>
          <a:xfrm>
            <a:off x="3921124" y="2513914"/>
            <a:ext cx="1391043" cy="369332"/>
          </a:xfrm>
          <a:prstGeom prst="rect">
            <a:avLst/>
          </a:prstGeom>
          <a:noFill/>
        </p:spPr>
        <p:txBody>
          <a:bodyPr wrap="square">
            <a:spAutoFit/>
          </a:bodyPr>
          <a:lstStyle/>
          <a:p>
            <a:pPr algn="ctr"/>
            <a:r>
              <a:rPr lang="en-US" b="1" dirty="0"/>
              <a:t>MRI</a:t>
            </a:r>
          </a:p>
        </p:txBody>
      </p:sp>
      <p:sp>
        <p:nvSpPr>
          <p:cNvPr id="24" name="مربع نص 23">
            <a:extLst>
              <a:ext uri="{FF2B5EF4-FFF2-40B4-BE49-F238E27FC236}">
                <a16:creationId xmlns:a16="http://schemas.microsoft.com/office/drawing/2014/main" id="{269085DA-BA5D-FDD6-CBDD-37DC2A39971C}"/>
              </a:ext>
            </a:extLst>
          </p:cNvPr>
          <p:cNvSpPr txBox="1"/>
          <p:nvPr/>
        </p:nvSpPr>
        <p:spPr>
          <a:xfrm>
            <a:off x="5596523" y="4896722"/>
            <a:ext cx="1366374" cy="646331"/>
          </a:xfrm>
          <a:prstGeom prst="rect">
            <a:avLst/>
          </a:prstGeom>
          <a:noFill/>
        </p:spPr>
        <p:txBody>
          <a:bodyPr wrap="square">
            <a:spAutoFit/>
          </a:bodyPr>
          <a:lstStyle/>
          <a:p>
            <a:pPr algn="ctr"/>
            <a:r>
              <a:rPr lang="en-US" b="1" dirty="0"/>
              <a:t>Laparoscopy</a:t>
            </a:r>
          </a:p>
        </p:txBody>
      </p:sp>
      <p:sp>
        <p:nvSpPr>
          <p:cNvPr id="26" name="مربع نص 25">
            <a:extLst>
              <a:ext uri="{FF2B5EF4-FFF2-40B4-BE49-F238E27FC236}">
                <a16:creationId xmlns:a16="http://schemas.microsoft.com/office/drawing/2014/main" id="{30BD5C6B-943D-1EDA-0CB4-10456446C909}"/>
              </a:ext>
            </a:extLst>
          </p:cNvPr>
          <p:cNvSpPr txBox="1"/>
          <p:nvPr/>
        </p:nvSpPr>
        <p:spPr>
          <a:xfrm>
            <a:off x="4214313" y="4232043"/>
            <a:ext cx="875956" cy="369332"/>
          </a:xfrm>
          <a:prstGeom prst="rect">
            <a:avLst/>
          </a:prstGeom>
          <a:noFill/>
        </p:spPr>
        <p:txBody>
          <a:bodyPr wrap="square">
            <a:spAutoFit/>
          </a:bodyPr>
          <a:lstStyle/>
          <a:p>
            <a:pPr algn="ctr"/>
            <a:r>
              <a:rPr lang="en-US" b="1" dirty="0"/>
              <a:t>ERCP</a:t>
            </a:r>
          </a:p>
        </p:txBody>
      </p:sp>
      <p:sp>
        <p:nvSpPr>
          <p:cNvPr id="28" name="مربع نص 27">
            <a:extLst>
              <a:ext uri="{FF2B5EF4-FFF2-40B4-BE49-F238E27FC236}">
                <a16:creationId xmlns:a16="http://schemas.microsoft.com/office/drawing/2014/main" id="{A51B69CE-65E3-EE76-B723-93A7F47C975C}"/>
              </a:ext>
            </a:extLst>
          </p:cNvPr>
          <p:cNvSpPr txBox="1"/>
          <p:nvPr/>
        </p:nvSpPr>
        <p:spPr>
          <a:xfrm>
            <a:off x="5619311" y="3181550"/>
            <a:ext cx="1230092" cy="646331"/>
          </a:xfrm>
          <a:prstGeom prst="rect">
            <a:avLst/>
          </a:prstGeom>
          <a:noFill/>
        </p:spPr>
        <p:txBody>
          <a:bodyPr wrap="square">
            <a:spAutoFit/>
          </a:bodyPr>
          <a:lstStyle/>
          <a:p>
            <a:pPr algn="ctr"/>
            <a:r>
              <a:rPr lang="en-US" b="1" dirty="0"/>
              <a:t>Histology &amp; cytology </a:t>
            </a:r>
          </a:p>
        </p:txBody>
      </p:sp>
    </p:spTree>
    <p:extLst>
      <p:ext uri="{BB962C8B-B14F-4D97-AF65-F5344CB8AC3E}">
        <p14:creationId xmlns:p14="http://schemas.microsoft.com/office/powerpoint/2010/main" val="3774152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0" y="2057400"/>
            <a:ext cx="8763000" cy="4800600"/>
          </a:xfrm>
        </p:spPr>
        <p:txBody>
          <a:bodyPr>
            <a:normAutofit/>
          </a:bodyPr>
          <a:lstStyle/>
          <a:p>
            <a:pPr algn="l" eaLnBrk="1" hangingPunct="1">
              <a:buFont typeface="Wingdings" panose="05000000000000000000" pitchFamily="2" charset="2"/>
              <a:buNone/>
            </a:pPr>
            <a:r>
              <a:rPr lang="en-US" altLang="en-US" sz="3000" dirty="0">
                <a:latin typeface="+mj-lt"/>
                <a:sym typeface="Wingdings" panose="05000000000000000000" pitchFamily="2" charset="2"/>
              </a:rPr>
              <a:t>-  </a:t>
            </a:r>
            <a:r>
              <a:rPr lang="en-US" altLang="en-US" sz="3000" dirty="0">
                <a:latin typeface="+mj-lt"/>
              </a:rPr>
              <a:t>Ductal  adeno carcinoma  (arising  in  the exocrine part of pancreas) account for 90% of pancreatic tumor 2/3</a:t>
            </a:r>
            <a:r>
              <a:rPr lang="en-US" altLang="en-US" sz="3000" baseline="30000" dirty="0">
                <a:latin typeface="+mj-lt"/>
              </a:rPr>
              <a:t>rd</a:t>
            </a:r>
            <a:r>
              <a:rPr lang="en-US" altLang="en-US" sz="3000" dirty="0">
                <a:latin typeface="+mj-lt"/>
              </a:rPr>
              <a:t> located in the head of pancreas.</a:t>
            </a:r>
          </a:p>
          <a:p>
            <a:pPr algn="l" eaLnBrk="1" hangingPunct="1">
              <a:buFont typeface="Wingdings" panose="05000000000000000000" pitchFamily="2" charset="2"/>
              <a:buNone/>
            </a:pPr>
            <a:r>
              <a:rPr lang="en-US" altLang="en-US" sz="3000" dirty="0">
                <a:latin typeface="+mj-lt"/>
              </a:rPr>
              <a:t>- Cystadenocarcinoma and endocrine tumor account for most of the remains of malignancy.</a:t>
            </a:r>
          </a:p>
          <a:p>
            <a:pPr>
              <a:buNone/>
            </a:pPr>
            <a:r>
              <a:rPr lang="en-US" altLang="en-US" sz="3000" dirty="0">
                <a:latin typeface="+mj-lt"/>
              </a:rPr>
              <a:t>- The exact causative factors responsible are unknown. </a:t>
            </a:r>
          </a:p>
          <a:p>
            <a:pPr>
              <a:buNone/>
            </a:pPr>
            <a:r>
              <a:rPr lang="en-US" altLang="en-US" sz="3000" dirty="0">
                <a:latin typeface="+mj-lt"/>
              </a:rPr>
              <a:t>- The peak incidence in the 6th and 7th decade and more in men than women . </a:t>
            </a:r>
          </a:p>
          <a:p>
            <a:pPr algn="l" eaLnBrk="1" hangingPunct="1">
              <a:buFontTx/>
              <a:buNone/>
            </a:pPr>
            <a:endParaRPr lang="en-US" altLang="en-US" sz="2500" dirty="0">
              <a:latin typeface="+mj-lt"/>
            </a:endParaRPr>
          </a:p>
        </p:txBody>
      </p:sp>
      <p:sp>
        <p:nvSpPr>
          <p:cNvPr id="3" name="عنوان 2">
            <a:extLst>
              <a:ext uri="{FF2B5EF4-FFF2-40B4-BE49-F238E27FC236}">
                <a16:creationId xmlns:a16="http://schemas.microsoft.com/office/drawing/2014/main" id="{B0BF362C-2ADE-E54F-8BC2-4F9160F3BB82}"/>
              </a:ext>
            </a:extLst>
          </p:cNvPr>
          <p:cNvSpPr>
            <a:spLocks noGrp="1"/>
          </p:cNvSpPr>
          <p:nvPr>
            <p:ph type="title"/>
          </p:nvPr>
        </p:nvSpPr>
        <p:spPr/>
        <p:txBody>
          <a:bodyPr/>
          <a:lstStyle/>
          <a:p>
            <a:r>
              <a:rPr lang="en-US" dirty="0"/>
              <a:t>NON-ENDOCRINE NEOPLASMS: </a:t>
            </a:r>
            <a:br>
              <a:rPr lang="en-US" dirty="0"/>
            </a:br>
            <a:r>
              <a:rPr lang="en-US" dirty="0"/>
              <a:t>(ADENO-CARCINOMA OF PANCREAS)</a:t>
            </a:r>
          </a:p>
        </p:txBody>
      </p:sp>
    </p:spTree>
    <p:extLst>
      <p:ext uri="{BB962C8B-B14F-4D97-AF65-F5344CB8AC3E}">
        <p14:creationId xmlns:p14="http://schemas.microsoft.com/office/powerpoint/2010/main" val="12119394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كامل">
  <a:themeElements>
    <a:clrScheme name="تكامل">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تكامل">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تكامل">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5366</TotalTime>
  <Words>1516</Words>
  <Application>Microsoft Office PowerPoint</Application>
  <PresentationFormat>عرض على الشاشة (4:3)</PresentationFormat>
  <Paragraphs>238</Paragraphs>
  <Slides>32</Slides>
  <Notes>1</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32</vt:i4>
      </vt:variant>
    </vt:vector>
  </HeadingPairs>
  <TitlesOfParts>
    <vt:vector size="41" baseType="lpstr">
      <vt:lpstr>Arial</vt:lpstr>
      <vt:lpstr>Calibri</vt:lpstr>
      <vt:lpstr>Mirror</vt:lpstr>
      <vt:lpstr>Tw Cen MT</vt:lpstr>
      <vt:lpstr>Tw Cen MT Condensed</vt:lpstr>
      <vt:lpstr>Wingdings</vt:lpstr>
      <vt:lpstr>Wingdings 2</vt:lpstr>
      <vt:lpstr>Wingdings 3</vt:lpstr>
      <vt:lpstr>تكامل</vt:lpstr>
      <vt:lpstr>Pancreatic tumor </vt:lpstr>
      <vt:lpstr>Anatomy</vt:lpstr>
      <vt:lpstr>عرض تقديمي في PowerPoint</vt:lpstr>
      <vt:lpstr>RISK FACTORS FOR THE DEVOLOPMENT OF PANCREATIC CANCER .</vt:lpstr>
      <vt:lpstr>Malignant non-endocrine neoplasms(exocrine) </vt:lpstr>
      <vt:lpstr>ENDOCRINE NEOPLASMS:</vt:lpstr>
      <vt:lpstr>عرض تقديمي في PowerPoint</vt:lpstr>
      <vt:lpstr>The specific investigations:-</vt:lpstr>
      <vt:lpstr>NON-ENDOCRINE NEOPLASMS:  (ADENO-CARCINOMA OF PANCREAS)</vt:lpstr>
      <vt:lpstr>عرض تقديمي في PowerPoint</vt:lpstr>
      <vt:lpstr>عرض تقديمي في PowerPoint</vt:lpstr>
      <vt:lpstr>CLINICAL FEATURES:</vt:lpstr>
      <vt:lpstr>عرض تقديمي في PowerPoint</vt:lpstr>
      <vt:lpstr>CT-SCAN</vt:lpstr>
      <vt:lpstr>DELAY IN DIAGNOSIS:</vt:lpstr>
      <vt:lpstr>MANAGEMENT OF PANCREATIC CANCER:</vt:lpstr>
      <vt:lpstr>SURGICAL TREATMENT:</vt:lpstr>
      <vt:lpstr> Surgical Options:</vt:lpstr>
      <vt:lpstr> Pre-operative preparation of the patient for  major surgery:</vt:lpstr>
      <vt:lpstr>NON-SURGICAL TREATMENT :</vt:lpstr>
      <vt:lpstr>FUNCTIONING ENDOCRINE TUMOURS OF THE PANCREAS:</vt:lpstr>
      <vt:lpstr>عرض تقديمي في PowerPoint</vt:lpstr>
      <vt:lpstr>INSULINOMA</vt:lpstr>
      <vt:lpstr>CLINICAL FEATURES:</vt:lpstr>
      <vt:lpstr>INVESTIGATIONS</vt:lpstr>
      <vt:lpstr> TREATMENT:</vt:lpstr>
      <vt:lpstr>GASTRINOMA:  (Zollinger-Ellison Syndrome)</vt:lpstr>
      <vt:lpstr>CLINICAL FEATURES:</vt:lpstr>
      <vt:lpstr>THE DIAGNOSIS OF ZE-SYNDROME:</vt:lpstr>
      <vt:lpstr> TREATMENT:</vt:lpstr>
      <vt:lpstr>Surgical Treatment: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Aref</dc:creator>
  <cp:lastModifiedBy>عمرو رائد عبدالجليل المبيضين</cp:lastModifiedBy>
  <cp:revision>250</cp:revision>
  <dcterms:created xsi:type="dcterms:W3CDTF">2006-08-16T00:00:00Z</dcterms:created>
  <dcterms:modified xsi:type="dcterms:W3CDTF">2023-10-17T17:42:48Z</dcterms:modified>
</cp:coreProperties>
</file>