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5"/>
  </p:notesMasterIdLst>
  <p:sldIdLst>
    <p:sldId id="358" r:id="rId2"/>
    <p:sldId id="349" r:id="rId3"/>
    <p:sldId id="266" r:id="rId4"/>
    <p:sldId id="346" r:id="rId5"/>
    <p:sldId id="347" r:id="rId6"/>
    <p:sldId id="257" r:id="rId7"/>
    <p:sldId id="258" r:id="rId8"/>
    <p:sldId id="259" r:id="rId9"/>
    <p:sldId id="260" r:id="rId10"/>
    <p:sldId id="261" r:id="rId11"/>
    <p:sldId id="315" r:id="rId12"/>
    <p:sldId id="262" r:id="rId13"/>
    <p:sldId id="263" r:id="rId14"/>
    <p:sldId id="264" r:id="rId15"/>
    <p:sldId id="265" r:id="rId16"/>
    <p:sldId id="268" r:id="rId17"/>
    <p:sldId id="269" r:id="rId18"/>
    <p:sldId id="313" r:id="rId19"/>
    <p:sldId id="270" r:id="rId20"/>
    <p:sldId id="271" r:id="rId21"/>
    <p:sldId id="272" r:id="rId22"/>
    <p:sldId id="273" r:id="rId23"/>
    <p:sldId id="274" r:id="rId24"/>
    <p:sldId id="275" r:id="rId25"/>
    <p:sldId id="276" r:id="rId26"/>
    <p:sldId id="314"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356" r:id="rId40"/>
    <p:sldId id="357" r:id="rId41"/>
    <p:sldId id="289" r:id="rId42"/>
    <p:sldId id="291" r:id="rId43"/>
    <p:sldId id="292" r:id="rId44"/>
    <p:sldId id="294" r:id="rId45"/>
    <p:sldId id="295" r:id="rId46"/>
    <p:sldId id="316"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0" d="100"/>
          <a:sy n="70" d="100"/>
        </p:scale>
        <p:origin x="-1386"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4A0BBFF-F9C2-490B-946C-8EBC75883603}" type="datetimeFigureOut">
              <a:rPr lang="ar-JO" smtClean="0"/>
              <a:pPr/>
              <a:t>21/03/1441</a:t>
            </a:fld>
            <a:endParaRPr lang="ar-J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D47DB9B-3234-4168-A1CA-A4621BE03CAD}" type="slidenum">
              <a:rPr lang="ar-JO" smtClean="0"/>
              <a:pPr/>
              <a:t>‹#›</a:t>
            </a:fld>
            <a:endParaRPr lang="ar-JO"/>
          </a:p>
        </p:txBody>
      </p:sp>
    </p:spTree>
    <p:extLst>
      <p:ext uri="{BB962C8B-B14F-4D97-AF65-F5344CB8AC3E}">
        <p14:creationId xmlns:p14="http://schemas.microsoft.com/office/powerpoint/2010/main" val="1857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8B9042EA-3F37-4D04-8027-6F23F86D6E44}" type="slidenum">
              <a:rPr lang="en-US" altLang="en-US" smtClean="0"/>
              <a:pPr/>
              <a:t>1</a:t>
            </a:fld>
            <a:endParaRPr lang="en-US" alt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2</a:t>
            </a:fld>
            <a:endParaRPr lang="en-GB"/>
          </a:p>
        </p:txBody>
      </p:sp>
    </p:spTree>
    <p:extLst>
      <p:ext uri="{BB962C8B-B14F-4D97-AF65-F5344CB8AC3E}">
        <p14:creationId xmlns:p14="http://schemas.microsoft.com/office/powerpoint/2010/main" val="3722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5</a:t>
            </a:fld>
            <a:endParaRPr lang="en-GB"/>
          </a:p>
        </p:txBody>
      </p:sp>
    </p:spTree>
    <p:extLst>
      <p:ext uri="{BB962C8B-B14F-4D97-AF65-F5344CB8AC3E}">
        <p14:creationId xmlns:p14="http://schemas.microsoft.com/office/powerpoint/2010/main" val="24236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CE4ED-F5B9-43AE-8E89-223F7C3BDE2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4198FBB-D455-4773-8468-F4F3763EDE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F98251C6-4705-4064-8541-1D2990337639}"/>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5" name="Footer Placeholder 4">
            <a:extLst>
              <a:ext uri="{FF2B5EF4-FFF2-40B4-BE49-F238E27FC236}">
                <a16:creationId xmlns:a16="http://schemas.microsoft.com/office/drawing/2014/main" xmlns="" id="{7B63DDC0-0528-45EF-9E6C-894560046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27E88F-E817-428D-8BBA-AF46102FA010}"/>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167693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1AD80-3ADB-4E4C-B350-7C51F0DAEE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01C205-91A3-42FF-867A-695314BC4D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934CBD-9B99-40B2-B110-F3198564F4FA}"/>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5" name="Footer Placeholder 4">
            <a:extLst>
              <a:ext uri="{FF2B5EF4-FFF2-40B4-BE49-F238E27FC236}">
                <a16:creationId xmlns:a16="http://schemas.microsoft.com/office/drawing/2014/main" xmlns="" id="{CDB5FD5C-DD89-41DB-B605-AF2903969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E3B5DE-D3E5-4B0B-BE3A-9863D7282CA3}"/>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223621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2234C0-B9F3-4C50-83BE-F71BE9CF1E0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CFF1205-FEAE-4A9E-B26C-E6ADD2F420C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7953A1-904F-4FD8-9A85-D692CCAD6F21}"/>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5" name="Footer Placeholder 4">
            <a:extLst>
              <a:ext uri="{FF2B5EF4-FFF2-40B4-BE49-F238E27FC236}">
                <a16:creationId xmlns:a16="http://schemas.microsoft.com/office/drawing/2014/main" xmlns="" id="{3250E51E-65EE-4967-BF26-8FD2264D1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0E1EB3-E6FC-45B8-985A-E3F878B69DF6}"/>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188746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4E7BB-0714-464C-BEF0-F626BAF5C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5D4D1B-9BE5-40CC-9E58-9712A2E318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AC7974-CB9E-4997-8C8A-66194DA231DF}"/>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5" name="Footer Placeholder 4">
            <a:extLst>
              <a:ext uri="{FF2B5EF4-FFF2-40B4-BE49-F238E27FC236}">
                <a16:creationId xmlns:a16="http://schemas.microsoft.com/office/drawing/2014/main" xmlns="" id="{64DFFBDD-C2C1-49C3-855B-1565A9B7C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8ED31E-1436-4E84-8D2E-2AEB040828D5}"/>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112908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516A0-F736-403F-9A2D-841D5E368A2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4BF10242-727C-48E3-8FC3-739D83F399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859C56C-730C-4917-8186-C6836815D3AC}"/>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5" name="Footer Placeholder 4">
            <a:extLst>
              <a:ext uri="{FF2B5EF4-FFF2-40B4-BE49-F238E27FC236}">
                <a16:creationId xmlns:a16="http://schemas.microsoft.com/office/drawing/2014/main" xmlns="" id="{E44879CF-8C31-4405-AFDF-5F96F3C98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B621F1-0870-490C-95E7-4188EC1DE40E}"/>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181136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E3648-F03F-450F-BDAD-7F3AD55819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8CC19A3-D517-48C7-82AB-D2A0E9BE589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31DFA6-BF9D-4CB9-ACC4-DC4785A8729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0F5E546-0BC8-4679-9D8D-16CB564AA361}"/>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6" name="Footer Placeholder 5">
            <a:extLst>
              <a:ext uri="{FF2B5EF4-FFF2-40B4-BE49-F238E27FC236}">
                <a16:creationId xmlns:a16="http://schemas.microsoft.com/office/drawing/2014/main" xmlns="" id="{146DE012-0527-428A-BF09-887555264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F551A7-C540-45E9-82CC-1A4FD46F6505}"/>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222730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6D38C-21BF-43A8-8D83-8F7944C85D9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0675F7F-6BCF-424B-AC4A-48657A529B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2BF014-2ACF-4547-B37B-82D250078CE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94DC116-4775-45F4-B1D3-D59DF915455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77EE23C-8102-41CE-AE37-BEA648EB817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9DDEBC-59C1-44F2-BA6C-9C8FC36002DE}"/>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8" name="Footer Placeholder 7">
            <a:extLst>
              <a:ext uri="{FF2B5EF4-FFF2-40B4-BE49-F238E27FC236}">
                <a16:creationId xmlns:a16="http://schemas.microsoft.com/office/drawing/2014/main" xmlns="" id="{E5248EE1-86B0-4F9D-BE6C-884B9894C4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76DD7C7-D2FC-449C-AE0B-F3B210281C86}"/>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421287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70ED0-44CC-435A-83A4-E48D4C4C81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78A3A2C-4D0E-42AF-8641-AB6B9595DABD}"/>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4" name="Footer Placeholder 3">
            <a:extLst>
              <a:ext uri="{FF2B5EF4-FFF2-40B4-BE49-F238E27FC236}">
                <a16:creationId xmlns:a16="http://schemas.microsoft.com/office/drawing/2014/main" xmlns="" id="{E64BCAE5-056E-402A-80FE-F452F85F8E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E7C217D-DC39-4E89-83C6-602FBD164D0B}"/>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339866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B9AD02-75B7-406C-B0A1-4AD42C1F5EBA}"/>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3" name="Footer Placeholder 2">
            <a:extLst>
              <a:ext uri="{FF2B5EF4-FFF2-40B4-BE49-F238E27FC236}">
                <a16:creationId xmlns:a16="http://schemas.microsoft.com/office/drawing/2014/main" xmlns="" id="{F1E78BFF-E7EE-4E28-B362-E1850756AD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E2C1DFA-BF05-43FC-9515-216BC5D029ED}"/>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273441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84B18-7174-4939-8A1A-0F4828FB48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F7F9B035-4395-4645-8FF9-AE4883B5B86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0B79E3F-4979-4D99-89FC-82F1A42C2E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CDAD8EBE-4D72-49BB-98F5-C1D5211D7AE5}"/>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6" name="Footer Placeholder 5">
            <a:extLst>
              <a:ext uri="{FF2B5EF4-FFF2-40B4-BE49-F238E27FC236}">
                <a16:creationId xmlns:a16="http://schemas.microsoft.com/office/drawing/2014/main" xmlns="" id="{C3DC5103-24C5-4A41-97C5-31AE03EE2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BA42A4-D1A1-4C71-AD25-302F36C816E4}"/>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38207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B05B6A-608B-4259-B3BB-49DEC07EB8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BAC625E5-289E-4874-B7AB-A2C9F255C08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827A97B5-68CA-44E4-8C0C-15ACA75A27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B2CCA677-C230-4D83-8C7A-01D457018A20}"/>
              </a:ext>
            </a:extLst>
          </p:cNvPr>
          <p:cNvSpPr>
            <a:spLocks noGrp="1"/>
          </p:cNvSpPr>
          <p:nvPr>
            <p:ph type="dt" sz="half" idx="10"/>
          </p:nvPr>
        </p:nvSpPr>
        <p:spPr/>
        <p:txBody>
          <a:bodyPr/>
          <a:lstStyle/>
          <a:p>
            <a:fld id="{359E2335-1BC1-4FCE-A91B-296D53CA0F54}" type="datetimeFigureOut">
              <a:rPr lang="en-US" smtClean="0"/>
              <a:pPr/>
              <a:t>11/18/2019</a:t>
            </a:fld>
            <a:endParaRPr lang="en-US"/>
          </a:p>
        </p:txBody>
      </p:sp>
      <p:sp>
        <p:nvSpPr>
          <p:cNvPr id="6" name="Footer Placeholder 5">
            <a:extLst>
              <a:ext uri="{FF2B5EF4-FFF2-40B4-BE49-F238E27FC236}">
                <a16:creationId xmlns:a16="http://schemas.microsoft.com/office/drawing/2014/main" xmlns="" id="{6F9E1D99-EA35-45EB-8476-C1C788406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DB541C-9F23-445B-92A3-192B767987EE}"/>
              </a:ext>
            </a:extLst>
          </p:cNvPr>
          <p:cNvSpPr>
            <a:spLocks noGrp="1"/>
          </p:cNvSpPr>
          <p:nvPr>
            <p:ph type="sldNum" sz="quarter" idx="12"/>
          </p:nvPr>
        </p:nvSpPr>
        <p:spPr/>
        <p:txBody>
          <a:bodyPr/>
          <a:lstStyle/>
          <a:p>
            <a:fld id="{CA2D85A2-9745-4C11-AA69-97C612A8E561}" type="slidenum">
              <a:rPr lang="en-US" smtClean="0"/>
              <a:pPr/>
              <a:t>‹#›</a:t>
            </a:fld>
            <a:endParaRPr lang="en-US"/>
          </a:p>
        </p:txBody>
      </p:sp>
    </p:spTree>
    <p:extLst>
      <p:ext uri="{BB962C8B-B14F-4D97-AF65-F5344CB8AC3E}">
        <p14:creationId xmlns:p14="http://schemas.microsoft.com/office/powerpoint/2010/main" val="31248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A457C5D-7DC7-4D42-9770-A14636FD4EF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0D557CF-B3D5-4B22-A875-E99B5BD589C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302C7E-549A-4C4F-BA1A-8B3D2BBBEE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9E2335-1BC1-4FCE-A91B-296D53CA0F54}" type="datetimeFigureOut">
              <a:rPr lang="en-US" smtClean="0"/>
              <a:pPr/>
              <a:t>11/18/2019</a:t>
            </a:fld>
            <a:endParaRPr lang="en-US"/>
          </a:p>
        </p:txBody>
      </p:sp>
      <p:sp>
        <p:nvSpPr>
          <p:cNvPr id="5" name="Footer Placeholder 4">
            <a:extLst>
              <a:ext uri="{FF2B5EF4-FFF2-40B4-BE49-F238E27FC236}">
                <a16:creationId xmlns:a16="http://schemas.microsoft.com/office/drawing/2014/main" xmlns="" id="{C03F383F-A711-4FF1-AB06-5C09ECB0768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49A1C67-C6FB-41D1-B920-12F1C3186DC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2D85A2-9745-4C11-AA69-97C612A8E561}" type="slidenum">
              <a:rPr lang="en-US" smtClean="0"/>
              <a:pPr/>
              <a:t>‹#›</a:t>
            </a:fld>
            <a:endParaRPr lang="en-US"/>
          </a:p>
        </p:txBody>
      </p:sp>
    </p:spTree>
    <p:extLst>
      <p:ext uri="{BB962C8B-B14F-4D97-AF65-F5344CB8AC3E}">
        <p14:creationId xmlns:p14="http://schemas.microsoft.com/office/powerpoint/2010/main" val="317166748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6625"/>
            <a:ext cx="44196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Grp="1" noChangeArrowheads="1"/>
          </p:cNvSpPr>
          <p:nvPr>
            <p:ph type="ctrTitle"/>
          </p:nvPr>
        </p:nvSpPr>
        <p:spPr>
          <a:xfrm>
            <a:off x="647700" y="23813"/>
            <a:ext cx="7772400" cy="1162050"/>
          </a:xfrm>
        </p:spPr>
        <p:txBody>
          <a:bodyPr/>
          <a:lstStyle/>
          <a:p>
            <a:r>
              <a:rPr lang="en-AU" sz="6600" b="1" u="sng" dirty="0">
                <a:solidFill>
                  <a:srgbClr val="FF0000"/>
                </a:solidFill>
                <a:effectLst>
                  <a:outerShdw blurRad="38100" dist="38100" dir="2700000" algn="tl">
                    <a:srgbClr val="000000">
                      <a:alpha val="43137"/>
                    </a:srgbClr>
                  </a:outerShdw>
                </a:effectLst>
              </a:rPr>
              <a:t>Acute Appendicitis</a:t>
            </a:r>
            <a:endParaRPr lang="en-US" altLang="en-US" sz="7200" b="1" u="sng" dirty="0" smtClean="0">
              <a:solidFill>
                <a:srgbClr val="FF0000"/>
              </a:solidFill>
              <a:effectLst>
                <a:outerShdw blurRad="38100" dist="38100" dir="2700000" algn="tl">
                  <a:srgbClr val="000000">
                    <a:alpha val="43137"/>
                  </a:srgbClr>
                </a:outerShdw>
              </a:effectLst>
              <a:latin typeface="Arial" pitchFamily="34" charset="0"/>
            </a:endParaRPr>
          </a:p>
        </p:txBody>
      </p:sp>
      <p:sp>
        <p:nvSpPr>
          <p:cNvPr id="4" name="Rectangle 6">
            <a:extLst>
              <a:ext uri="{FF2B5EF4-FFF2-40B4-BE49-F238E27FC236}"/>
            </a:extLst>
          </p:cNvPr>
          <p:cNvSpPr txBox="1">
            <a:spLocks noChangeArrowheads="1"/>
          </p:cNvSpPr>
          <p:nvPr/>
        </p:nvSpPr>
        <p:spPr>
          <a:xfrm>
            <a:off x="28575" y="2409825"/>
            <a:ext cx="4314825" cy="3990975"/>
          </a:xfrm>
          <a:prstGeom prst="rect">
            <a:avLst/>
          </a:prstGeom>
          <a:noFill/>
          <a:ln/>
        </p:spPr>
        <p:txBody>
          <a:bodyPr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r>
              <a:rPr lang="ar-JO" altLang="en-US" sz="7200" dirty="0" smtClean="0">
                <a:latin typeface="Traditional Arabic" pitchFamily="18" charset="-78"/>
                <a:cs typeface="Traditional Arabic" pitchFamily="18" charset="-78"/>
              </a:rPr>
              <a:t>تم تفريغ كلام الدكتور </a:t>
            </a:r>
            <a:r>
              <a:rPr lang="ar-JO" altLang="en-US" sz="7200" dirty="0" smtClean="0">
                <a:solidFill>
                  <a:srgbClr val="FF0000"/>
                </a:solidFill>
                <a:latin typeface="Traditional Arabic" pitchFamily="18" charset="-78"/>
                <a:cs typeface="Traditional Arabic" pitchFamily="18" charset="-78"/>
              </a:rPr>
              <a:t>عماد </a:t>
            </a:r>
            <a:r>
              <a:rPr lang="ar-JO" altLang="en-US" sz="7200" dirty="0" err="1" smtClean="0">
                <a:solidFill>
                  <a:srgbClr val="FF0000"/>
                </a:solidFill>
                <a:latin typeface="Traditional Arabic" pitchFamily="18" charset="-78"/>
                <a:cs typeface="Traditional Arabic" pitchFamily="18" charset="-78"/>
              </a:rPr>
              <a:t>أبوراجوح</a:t>
            </a:r>
            <a:r>
              <a:rPr lang="ar-JO" altLang="en-US" sz="7200" dirty="0" smtClean="0">
                <a:solidFill>
                  <a:srgbClr val="FF0000"/>
                </a:solidFill>
                <a:latin typeface="Traditional Arabic" pitchFamily="18" charset="-78"/>
                <a:cs typeface="Traditional Arabic" pitchFamily="18" charset="-78"/>
              </a:rPr>
              <a:t> </a:t>
            </a:r>
            <a:r>
              <a:rPr lang="ar-JO" altLang="en-US" sz="7200" dirty="0" smtClean="0">
                <a:latin typeface="Traditional Arabic" pitchFamily="18" charset="-78"/>
                <a:cs typeface="Traditional Arabic" pitchFamily="18" charset="-78"/>
              </a:rPr>
              <a:t>على المحاضرة </a:t>
            </a:r>
            <a:r>
              <a:rPr lang="ar-JO" altLang="en-US" sz="7200" dirty="0" smtClean="0">
                <a:solidFill>
                  <a:srgbClr val="00B050"/>
                </a:solidFill>
                <a:latin typeface="Traditional Arabic" pitchFamily="18" charset="-78"/>
                <a:cs typeface="Traditional Arabic" pitchFamily="18" charset="-78"/>
              </a:rPr>
              <a:t>باللون الأخضر</a:t>
            </a:r>
          </a:p>
          <a:p>
            <a:pPr>
              <a:defRPr/>
            </a:pPr>
            <a:r>
              <a:rPr lang="ar-JO" altLang="en-US" sz="7200" dirty="0" smtClean="0">
                <a:latin typeface="Traditional Arabic" pitchFamily="18" charset="-78"/>
                <a:cs typeface="Traditional Arabic" pitchFamily="18" charset="-78"/>
              </a:rPr>
              <a:t/>
            </a:r>
            <a:br>
              <a:rPr lang="ar-JO" altLang="en-US" sz="7200" dirty="0" smtClean="0">
                <a:latin typeface="Traditional Arabic" pitchFamily="18" charset="-78"/>
                <a:cs typeface="Traditional Arabic" pitchFamily="18" charset="-78"/>
              </a:rPr>
            </a:br>
            <a:r>
              <a:rPr lang="ar-JO" altLang="en-US" sz="7200" dirty="0" smtClean="0">
                <a:latin typeface="Traditional Arabic" pitchFamily="18" charset="-78"/>
                <a:cs typeface="Traditional Arabic" pitchFamily="18" charset="-78"/>
              </a:rPr>
              <a:t>كل الشكر للطالبة : </a:t>
            </a:r>
            <a:r>
              <a:rPr lang="en-US" altLang="en-US" sz="7200" dirty="0" smtClean="0">
                <a:latin typeface="Traditional Arabic" pitchFamily="18" charset="-78"/>
                <a:cs typeface="Traditional Arabic" pitchFamily="18" charset="-78"/>
              </a:rPr>
              <a:t> </a:t>
            </a:r>
            <a:r>
              <a:rPr lang="ar-JO" altLang="en-US" sz="7200" dirty="0" smtClean="0">
                <a:solidFill>
                  <a:srgbClr val="FF0000"/>
                </a:solidFill>
                <a:latin typeface="Traditional Arabic" pitchFamily="18" charset="-78"/>
                <a:cs typeface="Traditional Arabic" pitchFamily="18" charset="-78"/>
              </a:rPr>
              <a:t>أبرار الصرايرة </a:t>
            </a:r>
            <a:r>
              <a:rPr lang="ar-JO" altLang="en-US" sz="7200" dirty="0" smtClean="0">
                <a:latin typeface="Traditional Arabic" pitchFamily="18" charset="-78"/>
                <a:cs typeface="Traditional Arabic" pitchFamily="18" charset="-78"/>
              </a:rPr>
              <a:t>على مجهودها</a:t>
            </a:r>
            <a:endParaRPr lang="en-US" altLang="en-US" sz="7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367503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5638800"/>
          </a:xfrm>
        </p:spPr>
        <p:txBody>
          <a:bodyPr>
            <a:normAutofit/>
          </a:bodyPr>
          <a:lstStyle/>
          <a:p>
            <a:pPr algn="l" rtl="0">
              <a:buNone/>
            </a:pPr>
            <a:r>
              <a:rPr lang="en-US" dirty="0">
                <a:latin typeface="Times New Roman" pitchFamily="18" charset="0"/>
                <a:cs typeface="Times New Roman" pitchFamily="18" charset="0"/>
              </a:rPr>
              <a:t> </a:t>
            </a:r>
          </a:p>
          <a:p>
            <a:pPr algn="l" rtl="0">
              <a:buNone/>
            </a:pPr>
            <a:r>
              <a:rPr lang="en-US" b="1" dirty="0">
                <a:latin typeface="Times New Roman" pitchFamily="18" charset="0"/>
                <a:cs typeface="Times New Roman" pitchFamily="18" charset="0"/>
              </a:rPr>
              <a:t>Resolution</a:t>
            </a:r>
            <a:r>
              <a:rPr lang="en-US" dirty="0">
                <a:latin typeface="Times New Roman" pitchFamily="18" charset="0"/>
                <a:cs typeface="Times New Roman" pitchFamily="18" charset="0"/>
              </a:rPr>
              <a:t> may occur (spontaneously/antibiotic therapy).</a:t>
            </a:r>
          </a:p>
          <a:p>
            <a:pPr algn="l" rtl="0">
              <a:buNone/>
            </a:pPr>
            <a:r>
              <a:rPr lang="en-US" dirty="0">
                <a:latin typeface="Times New Roman" pitchFamily="18" charset="0"/>
                <a:cs typeface="Times New Roman" pitchFamily="18" charset="0"/>
              </a:rPr>
              <a:t> or</a:t>
            </a:r>
          </a:p>
          <a:p>
            <a:pPr algn="l" rtl="0">
              <a:buNone/>
            </a:pPr>
            <a:r>
              <a:rPr lang="en-US" b="1" dirty="0">
                <a:latin typeface="Times New Roman" pitchFamily="18" charset="0"/>
                <a:cs typeface="Times New Roman" pitchFamily="18" charset="0"/>
              </a:rPr>
              <a:t>Condition </a:t>
            </a:r>
            <a:r>
              <a:rPr lang="en-US" b="1" dirty="0" err="1">
                <a:latin typeface="Times New Roman" pitchFamily="18" charset="0"/>
                <a:cs typeface="Times New Roman" pitchFamily="18" charset="0"/>
              </a:rPr>
              <a:t>progresses</a:t>
            </a:r>
            <a:r>
              <a:rPr lang="en-US" dirty="0" err="1">
                <a:latin typeface="Times New Roman" pitchFamily="18" charset="0"/>
                <a:cs typeface="Times New Roman" pitchFamily="18" charset="0"/>
              </a:rPr>
              <a:t>,more</a:t>
            </a:r>
            <a:r>
              <a:rPr lang="en-US" dirty="0">
                <a:latin typeface="Times New Roman" pitchFamily="18" charset="0"/>
                <a:cs typeface="Times New Roman" pitchFamily="18" charset="0"/>
              </a:rPr>
              <a:t> distension </a:t>
            </a:r>
            <a:r>
              <a:rPr lang="en-US" dirty="0">
                <a:latin typeface="Times New Roman" pitchFamily="18" charset="0"/>
                <a:cs typeface="Times New Roman" pitchFamily="18" charset="0"/>
                <a:sym typeface="Wingdings" pitchFamily="2" charset="2"/>
              </a:rPr>
              <a:t></a:t>
            </a:r>
            <a:r>
              <a:rPr lang="en-US" b="1" dirty="0">
                <a:latin typeface="Times New Roman" pitchFamily="18" charset="0"/>
                <a:cs typeface="Times New Roman" pitchFamily="18" charset="0"/>
              </a:rPr>
              <a:t>venous obstruction &amp; wall </a:t>
            </a:r>
            <a:r>
              <a:rPr lang="en-US" b="1" dirty="0" err="1">
                <a:latin typeface="Times New Roman" pitchFamily="18" charset="0"/>
                <a:cs typeface="Times New Roman" pitchFamily="18" charset="0"/>
              </a:rPr>
              <a:t>ischaemia</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sym typeface="Wingdings" pitchFamily="2" charset="2"/>
              </a:rPr>
              <a:t></a:t>
            </a:r>
            <a:r>
              <a:rPr lang="en-US" b="1" dirty="0">
                <a:latin typeface="Times New Roman" pitchFamily="18" charset="0"/>
                <a:cs typeface="Times New Roman" pitchFamily="18" charset="0"/>
              </a:rPr>
              <a:t>bacterial invasion </a:t>
            </a:r>
            <a:r>
              <a:rPr lang="en-US" dirty="0">
                <a:latin typeface="Times New Roman" pitchFamily="18" charset="0"/>
                <a:cs typeface="Times New Roman" pitchFamily="18" charset="0"/>
              </a:rPr>
              <a:t>through the </a:t>
            </a:r>
            <a:r>
              <a:rPr lang="en-US" dirty="0" err="1">
                <a:latin typeface="Times New Roman" pitchFamily="18" charset="0"/>
                <a:cs typeface="Times New Roman" pitchFamily="18" charset="0"/>
              </a:rPr>
              <a:t>muscularis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propria</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submucosa</a:t>
            </a:r>
            <a:r>
              <a:rPr lang="en-US" dirty="0">
                <a:latin typeface="Times New Roman" pitchFamily="18" charset="0"/>
                <a:cs typeface="Times New Roman" pitchFamily="18" charset="0"/>
              </a:rPr>
              <a:t>, producing acute appendicitis.</a:t>
            </a:r>
          </a:p>
          <a:p>
            <a:pPr algn="l" rtl="0">
              <a:buNone/>
            </a:pPr>
            <a:r>
              <a:rPr lang="en-US" b="1" dirty="0" err="1">
                <a:latin typeface="Times New Roman" pitchFamily="18" charset="0"/>
                <a:cs typeface="Times New Roman" pitchFamily="18" charset="0"/>
              </a:rPr>
              <a:t>Ischaemic</a:t>
            </a:r>
            <a:r>
              <a:rPr lang="en-US" b="1" dirty="0">
                <a:latin typeface="Times New Roman" pitchFamily="18" charset="0"/>
                <a:cs typeface="Times New Roman" pitchFamily="18" charset="0"/>
              </a:rPr>
              <a:t> necrosis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gangrenous </a:t>
            </a:r>
            <a:r>
              <a:rPr lang="en-US" dirty="0" err="1">
                <a:latin typeface="Times New Roman" pitchFamily="18" charset="0"/>
                <a:cs typeface="Times New Roman" pitchFamily="18" charset="0"/>
              </a:rPr>
              <a:t>appendicitis</a:t>
            </a:r>
            <a:r>
              <a:rPr lang="en-US" dirty="0" err="1">
                <a:latin typeface="Times New Roman" pitchFamily="18" charset="0"/>
                <a:cs typeface="Times New Roman" pitchFamily="18" charset="0"/>
                <a:sym typeface="Wingdings" pitchFamily="2" charset="2"/>
              </a:rPr>
              <a:t></a:t>
            </a:r>
            <a:r>
              <a:rPr lang="en-US" b="1" dirty="0" err="1">
                <a:latin typeface="Times New Roman" pitchFamily="18" charset="0"/>
                <a:cs typeface="Times New Roman" pitchFamily="18" charset="0"/>
              </a:rPr>
              <a:t>free</a:t>
            </a:r>
            <a:r>
              <a:rPr lang="en-US" b="1" dirty="0">
                <a:latin typeface="Times New Roman" pitchFamily="18" charset="0"/>
                <a:cs typeface="Times New Roman" pitchFamily="18" charset="0"/>
              </a:rPr>
              <a:t> bacterial contamination </a:t>
            </a:r>
            <a:r>
              <a:rPr lang="en-US" dirty="0">
                <a:latin typeface="Times New Roman" pitchFamily="18" charset="0"/>
                <a:cs typeface="Times New Roman" pitchFamily="18" charset="0"/>
              </a:rPr>
              <a:t>of the peritoneal cavity(</a:t>
            </a:r>
            <a:r>
              <a:rPr lang="en-US" b="1" dirty="0">
                <a:latin typeface="Times New Roman" pitchFamily="18" charset="0"/>
                <a:cs typeface="Times New Roman" pitchFamily="18" charset="0"/>
              </a:rPr>
              <a:t>peritonitis</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a:t>
            </a:r>
          </a:p>
        </p:txBody>
      </p:sp>
      <p:pic>
        <p:nvPicPr>
          <p:cNvPr id="4" name="Picture 3" descr="gangrenous app.jpg"/>
          <p:cNvPicPr>
            <a:picLocks noChangeAspect="1"/>
          </p:cNvPicPr>
          <p:nvPr/>
        </p:nvPicPr>
        <p:blipFill>
          <a:blip r:embed="rId2"/>
          <a:stretch>
            <a:fillRect/>
          </a:stretch>
        </p:blipFill>
        <p:spPr>
          <a:xfrm>
            <a:off x="4953000" y="4724400"/>
            <a:ext cx="2248219" cy="1472184"/>
          </a:xfrm>
          <a:prstGeom prst="rect">
            <a:avLst/>
          </a:prstGeom>
        </p:spPr>
      </p:pic>
      <p:pic>
        <p:nvPicPr>
          <p:cNvPr id="5" name="Picture 4" descr="purulent app.jpg"/>
          <p:cNvPicPr>
            <a:picLocks noChangeAspect="1"/>
          </p:cNvPicPr>
          <p:nvPr/>
        </p:nvPicPr>
        <p:blipFill>
          <a:blip r:embed="rId3"/>
          <a:stretch>
            <a:fillRect/>
          </a:stretch>
        </p:blipFill>
        <p:spPr>
          <a:xfrm>
            <a:off x="1981200" y="4724400"/>
            <a:ext cx="2500313" cy="15621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4525963"/>
          </a:xfrm>
        </p:spPr>
        <p:txBody>
          <a:bodyPr/>
          <a:lstStyle/>
          <a:p>
            <a:pPr algn="l" rtl="0"/>
            <a:r>
              <a:rPr lang="en-US" dirty="0">
                <a:latin typeface="Times New Roman" pitchFamily="18" charset="0"/>
                <a:cs typeface="Times New Roman" pitchFamily="18" charset="0"/>
              </a:rPr>
              <a:t>Alternatively, the greater </a:t>
            </a:r>
            <a:r>
              <a:rPr lang="en-US" dirty="0" err="1">
                <a:latin typeface="Times New Roman" pitchFamily="18" charset="0"/>
                <a:cs typeface="Times New Roman" pitchFamily="18" charset="0"/>
              </a:rPr>
              <a:t>omentum</a:t>
            </a:r>
            <a:r>
              <a:rPr lang="en-US" dirty="0">
                <a:latin typeface="Times New Roman" pitchFamily="18" charset="0"/>
                <a:cs typeface="Times New Roman" pitchFamily="18" charset="0"/>
              </a:rPr>
              <a:t> and loops of small bowel become adherent to the inflamed appendix, walling off the spread of peritoneal contamination, and resulting in a </a:t>
            </a:r>
            <a:r>
              <a:rPr lang="en-US" b="1" dirty="0" err="1">
                <a:latin typeface="Times New Roman" pitchFamily="18" charset="0"/>
                <a:cs typeface="Times New Roman" pitchFamily="18" charset="0"/>
              </a:rPr>
              <a:t>phlegmonous</a:t>
            </a:r>
            <a:r>
              <a:rPr lang="en-US" b="1" dirty="0">
                <a:latin typeface="Times New Roman" pitchFamily="18" charset="0"/>
                <a:cs typeface="Times New Roman" pitchFamily="18" charset="0"/>
              </a:rPr>
              <a:t> mass </a:t>
            </a:r>
            <a:r>
              <a:rPr lang="en-US" dirty="0">
                <a:latin typeface="Times New Roman" pitchFamily="18" charset="0"/>
                <a:cs typeface="Times New Roman" pitchFamily="18" charset="0"/>
              </a:rPr>
              <a:t>or </a:t>
            </a:r>
            <a:r>
              <a:rPr lang="en-US" b="1" dirty="0" err="1">
                <a:latin typeface="Times New Roman" pitchFamily="18" charset="0"/>
                <a:cs typeface="Times New Roman" pitchFamily="18" charset="0"/>
              </a:rPr>
              <a:t>paracaecal</a:t>
            </a:r>
            <a:r>
              <a:rPr lang="en-US" b="1" dirty="0">
                <a:latin typeface="Times New Roman" pitchFamily="18" charset="0"/>
                <a:cs typeface="Times New Roman" pitchFamily="18" charset="0"/>
              </a:rPr>
              <a:t> abscess</a:t>
            </a:r>
            <a:r>
              <a:rPr lang="en-US" dirty="0">
                <a:latin typeface="Times New Roman" pitchFamily="18" charset="0"/>
                <a:cs typeface="Times New Roman" pitchFamily="18" charset="0"/>
              </a:rPr>
              <a:t>.</a:t>
            </a:r>
          </a:p>
          <a:p>
            <a:pPr algn="l" rtl="0"/>
            <a:endParaRPr lang="en-US" dirty="0"/>
          </a:p>
        </p:txBody>
      </p:sp>
      <p:sp>
        <p:nvSpPr>
          <p:cNvPr id="4" name="TextBox 3"/>
          <p:cNvSpPr txBox="1"/>
          <p:nvPr/>
        </p:nvSpPr>
        <p:spPr>
          <a:xfrm>
            <a:off x="762000" y="2895600"/>
            <a:ext cx="7620000" cy="646331"/>
          </a:xfrm>
          <a:prstGeom prst="rect">
            <a:avLst/>
          </a:prstGeom>
          <a:noFill/>
        </p:spPr>
        <p:txBody>
          <a:bodyPr wrap="square" rtlCol="0">
            <a:spAutoFit/>
          </a:bodyPr>
          <a:lstStyle/>
          <a:p>
            <a:r>
              <a:rPr lang="en-US" dirty="0">
                <a:latin typeface="Times New Roman" pitchFamily="18" charset="0"/>
                <a:cs typeface="Times New Roman" pitchFamily="18" charset="0"/>
              </a:rPr>
              <a:t>Rarely, </a:t>
            </a:r>
            <a:r>
              <a:rPr lang="en-US" dirty="0" err="1">
                <a:latin typeface="Times New Roman" pitchFamily="18" charset="0"/>
                <a:cs typeface="Times New Roman" pitchFamily="18" charset="0"/>
              </a:rPr>
              <a:t>appendiceal</a:t>
            </a:r>
            <a:r>
              <a:rPr lang="en-US" dirty="0">
                <a:latin typeface="Times New Roman" pitchFamily="18" charset="0"/>
                <a:cs typeface="Times New Roman" pitchFamily="18" charset="0"/>
              </a:rPr>
              <a:t> inflammation resolves, leaving a distended mucus-filled organ termed a </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mucocoele</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of the appendix .</a:t>
            </a:r>
            <a:endParaRPr lang="en-US" dirty="0"/>
          </a:p>
        </p:txBody>
      </p:sp>
      <p:pic>
        <p:nvPicPr>
          <p:cNvPr id="5" name="Picture 4" descr="mucocele app.jpg"/>
          <p:cNvPicPr>
            <a:picLocks noChangeAspect="1"/>
          </p:cNvPicPr>
          <p:nvPr/>
        </p:nvPicPr>
        <p:blipFill>
          <a:blip r:embed="rId2"/>
          <a:stretch>
            <a:fillRect/>
          </a:stretch>
        </p:blipFill>
        <p:spPr>
          <a:xfrm>
            <a:off x="1371600" y="4038600"/>
            <a:ext cx="5974081" cy="2133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35888" cy="6360368"/>
          </a:xfrm>
        </p:spPr>
        <p:txBody>
          <a:bodyPr>
            <a:normAutofit/>
          </a:bodyPr>
          <a:lstStyle/>
          <a:p>
            <a:pPr algn="l" rtl="0">
              <a:buNone/>
            </a:pPr>
            <a:r>
              <a:rPr lang="en-US" b="1" dirty="0">
                <a:latin typeface="Times New Roman" pitchFamily="18" charset="0"/>
                <a:cs typeface="Times New Roman" pitchFamily="18" charset="0"/>
              </a:rPr>
              <a:t>Diffuse peritonitis </a:t>
            </a:r>
            <a:r>
              <a:rPr lang="en-US" dirty="0">
                <a:latin typeface="Times New Roman" pitchFamily="18" charset="0"/>
                <a:cs typeface="Times New Roman" pitchFamily="18" charset="0"/>
              </a:rPr>
              <a:t>is the great threat of acute appendicitis, it occurs as a result of:</a:t>
            </a:r>
          </a:p>
          <a:p>
            <a:pPr algn="l" rtl="0">
              <a:buFontTx/>
              <a:buChar char="-"/>
            </a:pPr>
            <a:r>
              <a:rPr lang="en-US" dirty="0">
                <a:latin typeface="Times New Roman" pitchFamily="18" charset="0"/>
                <a:cs typeface="Times New Roman" pitchFamily="18" charset="0"/>
              </a:rPr>
              <a:t>free migration of bacteria through an </a:t>
            </a:r>
            <a:r>
              <a:rPr lang="en-US" dirty="0" err="1">
                <a:latin typeface="Times New Roman" pitchFamily="18" charset="0"/>
                <a:cs typeface="Times New Roman" pitchFamily="18" charset="0"/>
              </a:rPr>
              <a:t>ischaemic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appendicular</a:t>
            </a:r>
            <a:r>
              <a:rPr lang="en-US" dirty="0">
                <a:latin typeface="Times New Roman" pitchFamily="18" charset="0"/>
                <a:cs typeface="Times New Roman" pitchFamily="18" charset="0"/>
              </a:rPr>
              <a:t> wall</a:t>
            </a:r>
          </a:p>
          <a:p>
            <a:pPr algn="l" rtl="0">
              <a:buFontTx/>
              <a:buChar char="-"/>
            </a:pPr>
            <a:r>
              <a:rPr lang="en-US" dirty="0">
                <a:latin typeface="Times New Roman" pitchFamily="18" charset="0"/>
                <a:cs typeface="Times New Roman" pitchFamily="18" charset="0"/>
              </a:rPr>
              <a:t> frank perforation of a gangrenous appendix </a:t>
            </a:r>
          </a:p>
          <a:p>
            <a:pPr algn="l" rtl="0">
              <a:buFontTx/>
              <a:buChar char="-"/>
            </a:pPr>
            <a:r>
              <a:rPr lang="en-US" dirty="0">
                <a:latin typeface="Times New Roman" pitchFamily="18" charset="0"/>
                <a:cs typeface="Times New Roman" pitchFamily="18" charset="0"/>
              </a:rPr>
              <a:t>delayed perforation of an appendix abscess.</a:t>
            </a:r>
          </a:p>
          <a:p>
            <a:pPr algn="l" rtl="0">
              <a:buNone/>
            </a:pPr>
            <a:r>
              <a:rPr lang="en-US" u="sng" dirty="0">
                <a:latin typeface="Times New Roman" pitchFamily="18" charset="0"/>
                <a:cs typeface="Times New Roman" pitchFamily="18" charset="0"/>
              </a:rPr>
              <a:t> </a:t>
            </a:r>
            <a:r>
              <a:rPr lang="en-US" b="1" u="sng" dirty="0">
                <a:solidFill>
                  <a:srgbClr val="FF0000"/>
                </a:solidFill>
                <a:latin typeface="Times New Roman" pitchFamily="18" charset="0"/>
                <a:cs typeface="Times New Roman" pitchFamily="18" charset="0"/>
              </a:rPr>
              <a:t>Factors that promote this process include:</a:t>
            </a:r>
          </a:p>
          <a:p>
            <a:pPr algn="l" rtl="0">
              <a:buNone/>
            </a:pPr>
            <a:r>
              <a:rPr lang="en-US" dirty="0">
                <a:latin typeface="Times New Roman" pitchFamily="18" charset="0"/>
                <a:cs typeface="Times New Roman" pitchFamily="18" charset="0"/>
              </a:rPr>
              <a:t>     - extremes of age </a:t>
            </a:r>
            <a:r>
              <a:rPr lang="en-US" dirty="0">
                <a:solidFill>
                  <a:srgbClr val="00B050"/>
                </a:solidFill>
                <a:latin typeface="Times New Roman" pitchFamily="18" charset="0"/>
                <a:cs typeface="Times New Roman" pitchFamily="18" charset="0"/>
              </a:rPr>
              <a:t>( child : immature omentum , elderly : atrophic omentum )</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 immunosuppression </a:t>
            </a:r>
            <a:r>
              <a:rPr lang="en-US" dirty="0">
                <a:solidFill>
                  <a:srgbClr val="00B050"/>
                </a:solidFill>
                <a:latin typeface="Times New Roman" pitchFamily="18" charset="0"/>
                <a:cs typeface="Times New Roman" pitchFamily="18" charset="0"/>
              </a:rPr>
              <a:t>pregnant , steroid taker </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 diabetes mellitus </a:t>
            </a:r>
          </a:p>
          <a:p>
            <a:pPr algn="l" rtl="0">
              <a:buNone/>
            </a:pP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faecolith</a:t>
            </a:r>
            <a:r>
              <a:rPr lang="en-US" dirty="0">
                <a:latin typeface="Times New Roman" pitchFamily="18" charset="0"/>
                <a:cs typeface="Times New Roman" pitchFamily="18" charset="0"/>
              </a:rPr>
              <a:t> obstruction of the appendix lumen</a:t>
            </a:r>
          </a:p>
          <a:p>
            <a:pPr algn="l" rtl="0">
              <a:buNone/>
            </a:pPr>
            <a:r>
              <a:rPr lang="en-US" dirty="0">
                <a:latin typeface="Times New Roman" pitchFamily="18" charset="0"/>
                <a:cs typeface="Times New Roman" pitchFamily="18" charset="0"/>
              </a:rPr>
              <a:t>     - free-lying pelvic appendix </a:t>
            </a:r>
          </a:p>
          <a:p>
            <a:pPr algn="l" rtl="0">
              <a:buNone/>
            </a:pPr>
            <a:r>
              <a:rPr lang="en-US" dirty="0">
                <a:latin typeface="Times New Roman" pitchFamily="18" charset="0"/>
                <a:cs typeface="Times New Roman" pitchFamily="18" charset="0"/>
              </a:rPr>
              <a:t>     - previous abdominal surgery </a:t>
            </a:r>
          </a:p>
          <a:p>
            <a:pPr algn="l" rtl="0">
              <a:buNone/>
            </a:pP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In these situations, a rapidly deteriorating clinical course is accompanied by signs of diffuse peritonitis and systemic sepsis syndrome.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i="1" dirty="0">
                <a:solidFill>
                  <a:srgbClr val="FF0000"/>
                </a:solidFill>
                <a:latin typeface="Times New Roman" pitchFamily="18" charset="0"/>
                <a:cs typeface="Times New Roman" pitchFamily="18" charset="0"/>
              </a:rPr>
              <a:t>Clinical diagnosis</a:t>
            </a:r>
            <a:r>
              <a:rPr lang="en-US" i="1" dirty="0">
                <a:solidFill>
                  <a:srgbClr val="FF0000"/>
                </a:solidFill>
              </a:rPr>
              <a:t/>
            </a:r>
            <a:br>
              <a:rPr lang="en-US" i="1" dirty="0">
                <a:solidFill>
                  <a:srgbClr val="FF0000"/>
                </a:solidFill>
              </a:rPr>
            </a:br>
            <a:endParaRPr lang="en-US" i="1" dirty="0">
              <a:solidFill>
                <a:srgbClr val="FF0000"/>
              </a:solidFill>
            </a:endParaRPr>
          </a:p>
        </p:txBody>
      </p:sp>
      <p:sp>
        <p:nvSpPr>
          <p:cNvPr id="2" name="Content Placeholder 1"/>
          <p:cNvSpPr>
            <a:spLocks noGrp="1"/>
          </p:cNvSpPr>
          <p:nvPr>
            <p:ph idx="1"/>
          </p:nvPr>
        </p:nvSpPr>
        <p:spPr>
          <a:xfrm>
            <a:off x="457200" y="1143000"/>
            <a:ext cx="8229600" cy="4864291"/>
          </a:xfrm>
        </p:spPr>
        <p:txBody>
          <a:bodyPr>
            <a:normAutofit/>
          </a:bodyPr>
          <a:lstStyle/>
          <a:p>
            <a:pPr algn="ctr" rtl="0">
              <a:buNone/>
            </a:pPr>
            <a:r>
              <a:rPr lang="en-US" sz="3400" b="1" i="1" u="sng" dirty="0">
                <a:solidFill>
                  <a:srgbClr val="FF0000"/>
                </a:solidFill>
                <a:latin typeface="Times New Roman" pitchFamily="18" charset="0"/>
                <a:cs typeface="Times New Roman" pitchFamily="18" charset="0"/>
              </a:rPr>
              <a:t>History</a:t>
            </a:r>
          </a:p>
          <a:p>
            <a:pPr algn="l" rtl="0">
              <a:buNone/>
            </a:pPr>
            <a:r>
              <a:rPr lang="en-US" b="1" dirty="0">
                <a:latin typeface="Times New Roman" pitchFamily="18" charset="0"/>
                <a:cs typeface="Times New Roman" pitchFamily="18" charset="0"/>
              </a:rPr>
              <a:t>PAIN</a:t>
            </a:r>
          </a:p>
          <a:p>
            <a:pPr algn="l" rtl="0">
              <a:buNone/>
            </a:pPr>
            <a:r>
              <a:rPr lang="en-US" dirty="0">
                <a:latin typeface="Times New Roman" pitchFamily="18" charset="0"/>
                <a:cs typeface="Times New Roman" pitchFamily="18" charset="0"/>
              </a:rPr>
              <a:t>-poorly localised, colicky abdominal pain(</a:t>
            </a:r>
            <a:r>
              <a:rPr lang="en-US" dirty="0" err="1">
                <a:latin typeface="Times New Roman" pitchFamily="18" charset="0"/>
                <a:cs typeface="Times New Roman" pitchFamily="18" charset="0"/>
              </a:rPr>
              <a:t>midgut</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rPr>
              <a:t>visceral </a:t>
            </a:r>
            <a:r>
              <a:rPr lang="en-US" dirty="0">
                <a:latin typeface="Times New Roman" pitchFamily="18" charset="0"/>
                <a:cs typeface="Times New Roman" pitchFamily="18" charset="0"/>
              </a:rPr>
              <a:t>discomfort in response to </a:t>
            </a:r>
            <a:r>
              <a:rPr lang="en-US" dirty="0" err="1">
                <a:latin typeface="Times New Roman" pitchFamily="18" charset="0"/>
                <a:cs typeface="Times New Roman" pitchFamily="18" charset="0"/>
              </a:rPr>
              <a:t>appendiceal</a:t>
            </a:r>
            <a:r>
              <a:rPr lang="en-US" dirty="0">
                <a:latin typeface="Times New Roman" pitchFamily="18" charset="0"/>
                <a:cs typeface="Times New Roman" pitchFamily="18" charset="0"/>
              </a:rPr>
              <a:t> inflammation and obstruction).</a:t>
            </a:r>
          </a:p>
          <a:p>
            <a:pPr algn="l" rtl="0">
              <a:buNone/>
            </a:pPr>
            <a:r>
              <a:rPr lang="en-US" dirty="0">
                <a:latin typeface="Times New Roman" pitchFamily="18" charset="0"/>
                <a:cs typeface="Times New Roman" pitchFamily="18" charset="0"/>
              </a:rPr>
              <a:t>-The pain in </a:t>
            </a:r>
            <a:r>
              <a:rPr lang="en-US" dirty="0" err="1">
                <a:latin typeface="Times New Roman" pitchFamily="18" charset="0"/>
                <a:cs typeface="Times New Roman" pitchFamily="18" charset="0"/>
              </a:rPr>
              <a:t>periumbilical</a:t>
            </a:r>
            <a:r>
              <a:rPr lang="en-US" dirty="0">
                <a:latin typeface="Times New Roman" pitchFamily="18" charset="0"/>
                <a:cs typeface="Times New Roman" pitchFamily="18" charset="0"/>
              </a:rPr>
              <a:t> region.</a:t>
            </a:r>
          </a:p>
          <a:p>
            <a:pPr algn="l" rtl="0">
              <a:buFontTx/>
              <a:buChar char="-"/>
            </a:pPr>
            <a:r>
              <a:rPr lang="en-US" dirty="0">
                <a:latin typeface="Times New Roman" pitchFamily="18" charset="0"/>
                <a:cs typeface="Times New Roman" pitchFamily="18" charset="0"/>
              </a:rPr>
              <a:t>Central abdominal pain + anorexia, nausea  </a:t>
            </a:r>
            <a:r>
              <a:rPr lang="en-US" dirty="0">
                <a:solidFill>
                  <a:srgbClr val="00B050"/>
                </a:solidFill>
                <a:latin typeface="Times New Roman" pitchFamily="18" charset="0"/>
                <a:cs typeface="Times New Roman" pitchFamily="18" charset="0"/>
              </a:rPr>
              <a:t>20% </a:t>
            </a:r>
            <a:r>
              <a:rPr lang="en-US" dirty="0">
                <a:latin typeface="Times New Roman" pitchFamily="18" charset="0"/>
                <a:cs typeface="Times New Roman" pitchFamily="18" charset="0"/>
              </a:rPr>
              <a:t>and usually one or two episodes of vomiting </a:t>
            </a:r>
            <a:r>
              <a:rPr lang="en-US" dirty="0">
                <a:solidFill>
                  <a:srgbClr val="00B050"/>
                </a:solidFill>
                <a:latin typeface="Times New Roman" pitchFamily="18" charset="0"/>
                <a:cs typeface="Times New Roman" pitchFamily="18" charset="0"/>
              </a:rPr>
              <a:t>75%</a:t>
            </a:r>
            <a:r>
              <a:rPr lang="en-US" dirty="0">
                <a:latin typeface="Times New Roman" pitchFamily="18" charset="0"/>
                <a:cs typeface="Times New Roman" pitchFamily="18" charset="0"/>
              </a:rPr>
              <a:t> that follow the onset of pain.</a:t>
            </a:r>
          </a:p>
          <a:p>
            <a:pPr algn="l" rtl="0">
              <a:buFontTx/>
              <a:buChar char="-"/>
            </a:pPr>
            <a:endParaRPr lang="en-US" dirty="0">
              <a:latin typeface="Times New Roman" pitchFamily="18" charset="0"/>
              <a:cs typeface="Times New Roman" pitchFamily="18" charset="0"/>
            </a:endParaRPr>
          </a:p>
          <a:p>
            <a:pPr algn="l" rtl="0">
              <a:buFontTx/>
              <a:buChar char="-"/>
            </a:pPr>
            <a:endParaRPr lang="en-US" dirty="0">
              <a:latin typeface="Times New Roman" pitchFamily="18" charset="0"/>
              <a:cs typeface="Times New Roman" pitchFamily="18" charset="0"/>
            </a:endParaRPr>
          </a:p>
          <a:p>
            <a:pPr algn="l" rtl="0">
              <a:buFontTx/>
              <a:buChar char="-"/>
            </a:pPr>
            <a:r>
              <a:rPr lang="en-US" dirty="0">
                <a:solidFill>
                  <a:srgbClr val="00B050"/>
                </a:solidFill>
                <a:latin typeface="Times New Roman" pitchFamily="18" charset="0"/>
                <a:cs typeface="Times New Roman" pitchFamily="18" charset="0"/>
              </a:rPr>
              <a:t>If the oral contrast get inside the appendix under CT  , never appendicitis </a:t>
            </a:r>
          </a:p>
          <a:p>
            <a:pPr algn="l" rtl="0">
              <a:buNone/>
            </a:pPr>
            <a:endParaRPr lang="en-US"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l" rtl="0">
              <a:buNone/>
            </a:pPr>
            <a:r>
              <a:rPr lang="en-US" dirty="0">
                <a:latin typeface="Times New Roman" pitchFamily="18" charset="0"/>
                <a:cs typeface="Times New Roman" pitchFamily="18" charset="0"/>
              </a:rPr>
              <a:t>With progressive inflammation of the appendix:</a:t>
            </a:r>
          </a:p>
          <a:p>
            <a:pPr algn="l" rtl="0">
              <a:buNone/>
            </a:pPr>
            <a:r>
              <a:rPr lang="en-US" b="1" dirty="0">
                <a:latin typeface="Times New Roman" pitchFamily="18" charset="0"/>
                <a:cs typeface="Times New Roman" pitchFamily="18" charset="0"/>
              </a:rPr>
              <a:t>Shifting of pain</a:t>
            </a:r>
            <a:r>
              <a:rPr lang="en-US" dirty="0">
                <a:latin typeface="Times New Roman" pitchFamily="18" charset="0"/>
                <a:cs typeface="Times New Roman" pitchFamily="18" charset="0"/>
              </a:rPr>
              <a:t>: from central abdominal pain to right iliac fossa(irritation of RIF parietal peritoneum) visceral to </a:t>
            </a:r>
            <a:r>
              <a:rPr lang="en-US" b="1" dirty="0">
                <a:latin typeface="Times New Roman" pitchFamily="18" charset="0"/>
                <a:cs typeface="Times New Roman" pitchFamily="18" charset="0"/>
              </a:rPr>
              <a:t>somatic pain </a:t>
            </a:r>
            <a:r>
              <a:rPr lang="en-US" dirty="0">
                <a:latin typeface="Times New Roman" pitchFamily="18" charset="0"/>
                <a:cs typeface="Times New Roman" pitchFamily="18" charset="0"/>
              </a:rPr>
              <a:t>which is :</a:t>
            </a:r>
          </a:p>
          <a:p>
            <a:pPr algn="l" rtl="0">
              <a:buNone/>
            </a:pPr>
            <a:r>
              <a:rPr lang="en-US" dirty="0">
                <a:latin typeface="Times New Roman" pitchFamily="18" charset="0"/>
                <a:cs typeface="Times New Roman" pitchFamily="18" charset="0"/>
              </a:rPr>
              <a:t>      - more intense</a:t>
            </a:r>
          </a:p>
          <a:p>
            <a:pPr algn="l" rtl="0">
              <a:buNone/>
            </a:pPr>
            <a:r>
              <a:rPr lang="en-US" dirty="0">
                <a:latin typeface="Times New Roman" pitchFamily="18" charset="0"/>
                <a:cs typeface="Times New Roman" pitchFamily="18" charset="0"/>
              </a:rPr>
              <a:t>      - constant </a:t>
            </a:r>
          </a:p>
          <a:p>
            <a:pPr algn="l" rtl="0">
              <a:buNone/>
            </a:pPr>
            <a:r>
              <a:rPr lang="en-US" dirty="0">
                <a:latin typeface="Times New Roman" pitchFamily="18" charset="0"/>
                <a:cs typeface="Times New Roman" pitchFamily="18" charset="0"/>
              </a:rPr>
              <a:t>      - localised to right iliac fossa </a:t>
            </a:r>
          </a:p>
          <a:p>
            <a:pPr algn="l" rtl="0">
              <a:buNone/>
            </a:pPr>
            <a:r>
              <a:rPr lang="en-US" dirty="0">
                <a:latin typeface="Times New Roman" pitchFamily="18" charset="0"/>
                <a:cs typeface="Times New Roman" pitchFamily="18" charset="0"/>
              </a:rPr>
              <a:t> </a:t>
            </a:r>
          </a:p>
          <a:p>
            <a:pPr algn="l" rtl="0">
              <a:buNone/>
            </a:pPr>
            <a:endParaRPr lang="en-US" dirty="0">
              <a:latin typeface="Times New Roman" pitchFamily="18" charset="0"/>
              <a:cs typeface="Times New Roman" pitchFamily="18" charset="0"/>
            </a:endParaRPr>
          </a:p>
          <a:p>
            <a:pPr algn="l" rtl="0">
              <a:buNone/>
            </a:pP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Typically, coughing or sudden movement exacerbates the right iliac fossa pain.</a:t>
            </a:r>
          </a:p>
        </p:txBody>
      </p:sp>
      <p:pic>
        <p:nvPicPr>
          <p:cNvPr id="3" name="Picture 2" descr="shifting.jpg"/>
          <p:cNvPicPr>
            <a:picLocks noChangeAspect="1"/>
          </p:cNvPicPr>
          <p:nvPr/>
        </p:nvPicPr>
        <p:blipFill>
          <a:blip r:embed="rId2"/>
          <a:stretch>
            <a:fillRect/>
          </a:stretch>
        </p:blipFill>
        <p:spPr>
          <a:xfrm>
            <a:off x="6019800" y="1371600"/>
            <a:ext cx="2543175" cy="2543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l" rtl="0">
              <a:buNone/>
            </a:pPr>
            <a:r>
              <a:rPr lang="en-US" b="1" dirty="0">
                <a:latin typeface="Times New Roman" pitchFamily="18" charset="0"/>
                <a:cs typeface="Times New Roman" pitchFamily="18" charset="0"/>
              </a:rPr>
              <a:t>ANOREXIA</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-constant clinical feature, particularly in children.</a:t>
            </a:r>
          </a:p>
          <a:p>
            <a:pPr algn="l" rtl="0">
              <a:buNone/>
            </a:pPr>
            <a:r>
              <a:rPr lang="en-US" b="1" dirty="0">
                <a:latin typeface="Times New Roman" pitchFamily="18" charset="0"/>
                <a:cs typeface="Times New Roman" pitchFamily="18" charset="0"/>
              </a:rPr>
              <a:t>Family history </a:t>
            </a:r>
          </a:p>
          <a:p>
            <a:pPr algn="l" rtl="0">
              <a:buNone/>
            </a:pPr>
            <a:r>
              <a:rPr lang="en-US" dirty="0">
                <a:latin typeface="Times New Roman" pitchFamily="18" charset="0"/>
                <a:cs typeface="Times New Roman" pitchFamily="18" charset="0"/>
              </a:rPr>
              <a:t>1/3 of children with appendicitis have a first-degree relative with a similar history .</a:t>
            </a:r>
          </a:p>
          <a:p>
            <a:pPr algn="l" rtl="0">
              <a:buNone/>
            </a:pPr>
            <a:r>
              <a:rPr lang="en-US" u="sng" dirty="0">
                <a:latin typeface="Times New Roman" pitchFamily="18" charset="0"/>
                <a:cs typeface="Times New Roman" pitchFamily="18" charset="0"/>
              </a:rPr>
              <a:t>One half of acute appendicitis</a:t>
            </a:r>
            <a:r>
              <a:rPr lang="en-US" u="sng" dirty="0">
                <a:latin typeface="Times New Roman" pitchFamily="18" charset="0"/>
                <a:cs typeface="Times New Roman" pitchFamily="18" charset="0"/>
                <a:sym typeface="Wingdings" pitchFamily="2" charset="2"/>
              </a:rPr>
              <a:t></a:t>
            </a:r>
            <a:r>
              <a:rPr lang="en-US" u="sng" dirty="0">
                <a:latin typeface="Times New Roman" pitchFamily="18" charset="0"/>
                <a:cs typeface="Times New Roman" pitchFamily="18" charset="0"/>
              </a:rPr>
              <a:t> classic visceral–somatic sequence of pain .</a:t>
            </a:r>
          </a:p>
          <a:p>
            <a:pPr algn="ctr" rtl="0">
              <a:buNone/>
            </a:pPr>
            <a:r>
              <a:rPr lang="en-US" sz="3900" b="1" i="1" u="sng" dirty="0">
                <a:solidFill>
                  <a:srgbClr val="FF0000"/>
                </a:solidFill>
                <a:latin typeface="Times New Roman" pitchFamily="18" charset="0"/>
                <a:cs typeface="Times New Roman" pitchFamily="18" charset="0"/>
              </a:rPr>
              <a:t>Signs</a:t>
            </a:r>
            <a:endParaRPr lang="en-US" sz="3600" b="1" i="1" u="sng" dirty="0">
              <a:solidFill>
                <a:srgbClr val="FF0000"/>
              </a:solidFill>
              <a:latin typeface="Times New Roman" pitchFamily="18" charset="0"/>
              <a:cs typeface="Times New Roman" pitchFamily="18" charset="0"/>
            </a:endParaRPr>
          </a:p>
          <a:p>
            <a:pPr algn="l" rtl="0">
              <a:buNone/>
            </a:pPr>
            <a:r>
              <a:rPr lang="en-US" sz="2800" b="1" u="sng" dirty="0">
                <a:latin typeface="Times New Roman" pitchFamily="18" charset="0"/>
                <a:cs typeface="Times New Roman" pitchFamily="18" charset="0"/>
              </a:rPr>
              <a:t>Temperature and pulse rate</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After 6 hours, slight pyrexia </a:t>
            </a:r>
            <a:r>
              <a:rPr lang="en-US" dirty="0">
                <a:latin typeface="Times New Roman" pitchFamily="18" charset="0"/>
                <a:cs typeface="Times New Roman" pitchFamily="18" charset="0"/>
              </a:rPr>
              <a:t>(37.2–37.7°C) with a corresponding increase in the pulse rate to 80 or 90 is usual.</a:t>
            </a:r>
          </a:p>
          <a:p>
            <a:pPr algn="l" rtl="0">
              <a:buNone/>
            </a:pPr>
            <a:r>
              <a:rPr lang="en-US" dirty="0">
                <a:latin typeface="Times New Roman" pitchFamily="18" charset="0"/>
                <a:cs typeface="Times New Roman" pitchFamily="18" charset="0"/>
              </a:rPr>
              <a:t>-Changes of greater magnitude may indicate  complications.</a:t>
            </a:r>
          </a:p>
          <a:p>
            <a:pPr algn="l" rtl="0">
              <a:buNone/>
            </a:pPr>
            <a:endParaRPr lang="en-US" u="sng" dirty="0">
              <a:latin typeface="Times New Roman" pitchFamily="18" charset="0"/>
              <a:cs typeface="Times New Roman" pitchFamily="18" charset="0"/>
            </a:endParaRPr>
          </a:p>
          <a:p>
            <a:pPr algn="l" rtl="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l" rtl="0">
              <a:buNone/>
            </a:pPr>
            <a:r>
              <a:rPr lang="en-US" dirty="0">
                <a:latin typeface="Times New Roman" pitchFamily="18" charset="0"/>
                <a:cs typeface="Times New Roman" pitchFamily="18" charset="0"/>
              </a:rPr>
              <a:t>- Unwell patient with low-grade pyrexia</a:t>
            </a:r>
          </a:p>
          <a:p>
            <a:pPr algn="l" rtl="0">
              <a:buNone/>
            </a:pPr>
            <a:r>
              <a:rPr lang="en-US" dirty="0">
                <a:latin typeface="Times New Roman" pitchFamily="18" charset="0"/>
                <a:cs typeface="Times New Roman" pitchFamily="18" charset="0"/>
              </a:rPr>
              <a:t>-  Inspection of the abdomen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limitation of respiratory movement in the lower abdomen. </a:t>
            </a:r>
          </a:p>
          <a:p>
            <a:pPr algn="l" rtl="0">
              <a:buNone/>
            </a:pPr>
            <a:r>
              <a:rPr lang="en-US" dirty="0">
                <a:latin typeface="Times New Roman" pitchFamily="18" charset="0"/>
                <a:cs typeface="Times New Roman" pitchFamily="18" charset="0"/>
              </a:rPr>
              <a:t>- localised abdominal tenderness maximum at </a:t>
            </a:r>
            <a:r>
              <a:rPr lang="en-US" dirty="0" err="1">
                <a:latin typeface="Times New Roman" pitchFamily="18" charset="0"/>
                <a:cs typeface="Times New Roman" pitchFamily="18" charset="0"/>
              </a:rPr>
              <a:t>McBurney’s</a:t>
            </a:r>
            <a:r>
              <a:rPr lang="en-US" dirty="0">
                <a:latin typeface="Times New Roman" pitchFamily="18" charset="0"/>
                <a:cs typeface="Times New Roman" pitchFamily="18" charset="0"/>
              </a:rPr>
              <a:t> point.</a:t>
            </a:r>
          </a:p>
          <a:p>
            <a:pPr algn="l" rtl="0">
              <a:buNone/>
            </a:pPr>
            <a:r>
              <a:rPr lang="en-US" dirty="0">
                <a:latin typeface="Times New Roman" pitchFamily="18" charset="0"/>
                <a:cs typeface="Times New Roman" pitchFamily="18" charset="0"/>
              </a:rPr>
              <a:t>- Muscle guarding </a:t>
            </a:r>
          </a:p>
          <a:p>
            <a:pPr algn="l" rtl="0">
              <a:buFontTx/>
              <a:buChar char="-"/>
            </a:pPr>
            <a:r>
              <a:rPr lang="en-US" dirty="0">
                <a:latin typeface="Times New Roman" pitchFamily="18" charset="0"/>
                <a:cs typeface="Times New Roman" pitchFamily="18" charset="0"/>
              </a:rPr>
              <a:t>Rebound tenderness</a:t>
            </a:r>
          </a:p>
          <a:p>
            <a:pPr algn="l" rtl="0">
              <a:buFontTx/>
              <a:buChar char="-"/>
            </a:pPr>
            <a:endParaRPr lang="en-US" dirty="0">
              <a:latin typeface="Times New Roman" pitchFamily="18" charset="0"/>
              <a:cs typeface="Times New Roman" pitchFamily="18" charset="0"/>
            </a:endParaRPr>
          </a:p>
          <a:p>
            <a:pPr algn="l" rtl="0">
              <a:buFontTx/>
              <a:buChar char="-"/>
            </a:pPr>
            <a:endParaRPr lang="en-US" dirty="0">
              <a:latin typeface="Times New Roman" pitchFamily="18" charset="0"/>
              <a:cs typeface="Times New Roman" pitchFamily="18" charset="0"/>
            </a:endParaRPr>
          </a:p>
          <a:p>
            <a:pPr algn="l" rtl="0">
              <a:buFontTx/>
              <a:buChar char="-"/>
            </a:pP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Asking the patient to cough or gentle percussion over the site of maximum tenderness will elicit rebound tenderness .</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Pointing sign: </a:t>
            </a:r>
            <a:r>
              <a:rPr lang="en-US" dirty="0">
                <a:latin typeface="Times New Roman" pitchFamily="18" charset="0"/>
                <a:cs typeface="Times New Roman" pitchFamily="18" charset="0"/>
              </a:rPr>
              <a:t>The patient is asked to point to where the pain began and where it moved .</a:t>
            </a:r>
          </a:p>
          <a:p>
            <a:pPr algn="l" rtl="0">
              <a:buNone/>
            </a:pPr>
            <a:r>
              <a:rPr lang="en-US" dirty="0">
                <a:latin typeface="Times New Roman" pitchFamily="18" charset="0"/>
                <a:cs typeface="Times New Roman" pitchFamily="18" charset="0"/>
              </a:rPr>
              <a:t> </a:t>
            </a:r>
          </a:p>
        </p:txBody>
      </p:sp>
      <p:pic>
        <p:nvPicPr>
          <p:cNvPr id="3" name="Picture 2" descr="250px-McBurney's_point.jpg"/>
          <p:cNvPicPr>
            <a:picLocks noChangeAspect="1"/>
          </p:cNvPicPr>
          <p:nvPr/>
        </p:nvPicPr>
        <p:blipFill>
          <a:blip r:embed="rId2"/>
          <a:stretch>
            <a:fillRect/>
          </a:stretch>
        </p:blipFill>
        <p:spPr>
          <a:xfrm>
            <a:off x="5410200" y="1828800"/>
            <a:ext cx="3214286" cy="20057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457825" cy="5562600"/>
          </a:xfrm>
        </p:spPr>
        <p:txBody>
          <a:bodyPr>
            <a:normAutofit/>
          </a:bodyPr>
          <a:lstStyle/>
          <a:p>
            <a:pPr algn="l" rtl="0">
              <a:buNone/>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Rovsing’s</a:t>
            </a:r>
            <a:r>
              <a:rPr lang="en-US" b="1" dirty="0">
                <a:latin typeface="Times New Roman" pitchFamily="18" charset="0"/>
                <a:cs typeface="Times New Roman" pitchFamily="18" charset="0"/>
              </a:rPr>
              <a:t> sign: </a:t>
            </a:r>
            <a:r>
              <a:rPr lang="en-US" dirty="0">
                <a:latin typeface="Times New Roman" pitchFamily="18" charset="0"/>
                <a:cs typeface="Times New Roman" pitchFamily="18" charset="0"/>
              </a:rPr>
              <a:t>Deep palpation of the left iliac fossa may cause pain in the right iliac fossa. </a:t>
            </a:r>
          </a:p>
          <a:p>
            <a:pPr algn="l" rtl="0">
              <a:buNone/>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Psoas</a:t>
            </a:r>
            <a:r>
              <a:rPr lang="en-US" b="1" dirty="0">
                <a:latin typeface="Times New Roman" pitchFamily="18" charset="0"/>
                <a:cs typeface="Times New Roman" pitchFamily="18" charset="0"/>
              </a:rPr>
              <a:t> sign : </a:t>
            </a:r>
            <a:r>
              <a:rPr lang="en-US" dirty="0">
                <a:latin typeface="Times New Roman" pitchFamily="18" charset="0"/>
                <a:cs typeface="Times New Roman" pitchFamily="18" charset="0"/>
              </a:rPr>
              <a:t>passive extension of hip or active flexion of hip against resistance</a:t>
            </a:r>
            <a:r>
              <a:rPr lang="en-US" dirty="0">
                <a:latin typeface="Times New Roman" pitchFamily="18" charset="0"/>
                <a:cs typeface="Times New Roman" pitchFamily="18" charset="0"/>
                <a:sym typeface="Wingdings" pitchFamily="2" charset="2"/>
              </a:rPr>
              <a:t> pain.</a:t>
            </a:r>
            <a:r>
              <a:rPr lang="en-US" dirty="0">
                <a:latin typeface="Times New Roman" pitchFamily="18" charset="0"/>
                <a:cs typeface="Times New Roman" pitchFamily="18" charset="0"/>
              </a:rPr>
              <a:t> The patient will lie with the right hip flexed for pain relief .</a:t>
            </a:r>
          </a:p>
          <a:p>
            <a:pPr algn="l" rtl="0">
              <a:buNone/>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Obturator</a:t>
            </a:r>
            <a:r>
              <a:rPr lang="en-US" b="1" dirty="0">
                <a:latin typeface="Times New Roman" pitchFamily="18" charset="0"/>
                <a:cs typeface="Times New Roman" pitchFamily="18" charset="0"/>
              </a:rPr>
              <a:t> sign : </a:t>
            </a:r>
            <a:r>
              <a:rPr lang="en-US" dirty="0">
                <a:latin typeface="Times New Roman" pitchFamily="18" charset="0"/>
                <a:cs typeface="Times New Roman" pitchFamily="18" charset="0"/>
              </a:rPr>
              <a:t>hip flexion and internal rotation cause  pain in the </a:t>
            </a:r>
            <a:r>
              <a:rPr lang="en-US" dirty="0" err="1">
                <a:latin typeface="Times New Roman" pitchFamily="18" charset="0"/>
                <a:cs typeface="Times New Roman" pitchFamily="18" charset="0"/>
              </a:rPr>
              <a:t>hypogastrium</a:t>
            </a:r>
            <a:r>
              <a:rPr lang="en-US" dirty="0">
                <a:latin typeface="Times New Roman" pitchFamily="18" charset="0"/>
                <a:cs typeface="Times New Roman" pitchFamily="18" charset="0"/>
              </a:rPr>
              <a:t> (the </a:t>
            </a:r>
            <a:r>
              <a:rPr lang="en-US" dirty="0" err="1">
                <a:latin typeface="Times New Roman" pitchFamily="18" charset="0"/>
                <a:cs typeface="Times New Roman" pitchFamily="18" charset="0"/>
              </a:rPr>
              <a:t>obturator</a:t>
            </a:r>
            <a:r>
              <a:rPr lang="en-US" dirty="0">
                <a:latin typeface="Times New Roman" pitchFamily="18" charset="0"/>
                <a:cs typeface="Times New Roman" pitchFamily="18" charset="0"/>
              </a:rPr>
              <a:t> test).</a:t>
            </a:r>
          </a:p>
          <a:p>
            <a:pPr algn="l" rtl="0">
              <a:buNone/>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Cutaneous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hyperaesthesia</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may be demonstrable</a:t>
            </a:r>
          </a:p>
          <a:p>
            <a:pPr algn="l" rtl="0">
              <a:buNone/>
            </a:pPr>
            <a:r>
              <a:rPr lang="en-US" dirty="0">
                <a:latin typeface="Times New Roman" pitchFamily="18" charset="0"/>
                <a:cs typeface="Times New Roman" pitchFamily="18" charset="0"/>
              </a:rPr>
              <a:t>in the right iliac fossa</a:t>
            </a:r>
          </a:p>
        </p:txBody>
      </p:sp>
      <p:pic>
        <p:nvPicPr>
          <p:cNvPr id="3" name="Picture 2" descr="rovsing.jpg"/>
          <p:cNvPicPr>
            <a:picLocks noChangeAspect="1"/>
          </p:cNvPicPr>
          <p:nvPr/>
        </p:nvPicPr>
        <p:blipFill>
          <a:blip r:embed="rId2"/>
          <a:stretch>
            <a:fillRect/>
          </a:stretch>
        </p:blipFill>
        <p:spPr>
          <a:xfrm>
            <a:off x="6248400" y="152400"/>
            <a:ext cx="2695575" cy="1714109"/>
          </a:xfrm>
          <a:prstGeom prst="rect">
            <a:avLst/>
          </a:prstGeom>
        </p:spPr>
      </p:pic>
      <p:pic>
        <p:nvPicPr>
          <p:cNvPr id="4" name="Picture 3" descr="psoas.jpg"/>
          <p:cNvPicPr>
            <a:picLocks noChangeAspect="1"/>
          </p:cNvPicPr>
          <p:nvPr/>
        </p:nvPicPr>
        <p:blipFill>
          <a:blip r:embed="rId3"/>
          <a:stretch>
            <a:fillRect/>
          </a:stretch>
        </p:blipFill>
        <p:spPr>
          <a:xfrm>
            <a:off x="5915025" y="1981200"/>
            <a:ext cx="3228975" cy="2695575"/>
          </a:xfrm>
          <a:prstGeom prst="rect">
            <a:avLst/>
          </a:prstGeom>
        </p:spPr>
      </p:pic>
      <p:pic>
        <p:nvPicPr>
          <p:cNvPr id="5" name="Picture 4" descr="obturator.png"/>
          <p:cNvPicPr>
            <a:picLocks noChangeAspect="1"/>
          </p:cNvPicPr>
          <p:nvPr/>
        </p:nvPicPr>
        <p:blipFill>
          <a:blip r:embed="rId4"/>
          <a:stretch>
            <a:fillRect/>
          </a:stretch>
        </p:blipFill>
        <p:spPr>
          <a:xfrm>
            <a:off x="5793115" y="4648200"/>
            <a:ext cx="2665085" cy="2209800"/>
          </a:xfrm>
          <a:prstGeom prst="rect">
            <a:avLst/>
          </a:prstGeom>
        </p:spPr>
      </p:pic>
      <p:pic>
        <p:nvPicPr>
          <p:cNvPr id="6" name="Picture 4" descr="http://www.moondragon.org/health/graphics/appendicitisobturatorsign.jpg">
            <a:extLst>
              <a:ext uri="{FF2B5EF4-FFF2-40B4-BE49-F238E27FC236}">
                <a16:creationId xmlns:a16="http://schemas.microsoft.com/office/drawing/2014/main" xmlns="" id="{F1FE38BB-610A-42BB-85EA-C243DAFF5416}"/>
              </a:ext>
            </a:extLst>
          </p:cNvPr>
          <p:cNvPicPr>
            <a:picLocks noChangeAspect="1" noChangeArrowheads="1"/>
          </p:cNvPicPr>
          <p:nvPr/>
        </p:nvPicPr>
        <p:blipFill>
          <a:blip r:embed="rId5"/>
          <a:srcRect/>
          <a:stretch>
            <a:fillRect/>
          </a:stretch>
        </p:blipFill>
        <p:spPr bwMode="auto">
          <a:xfrm>
            <a:off x="52471" y="4343400"/>
            <a:ext cx="3197469" cy="2362200"/>
          </a:xfrm>
          <a:prstGeom prst="rect">
            <a:avLst/>
          </a:prstGeom>
          <a:noFill/>
          <a:ln w="9525">
            <a:noFill/>
            <a:miter lim="800000"/>
            <a:headEnd/>
            <a:tailEnd/>
          </a:ln>
        </p:spPr>
      </p:pic>
      <p:pic>
        <p:nvPicPr>
          <p:cNvPr id="7" name="Picture 2" descr="http://www.moondragon.org/health/graphics/appendicitispsoassign.jpg">
            <a:extLst>
              <a:ext uri="{FF2B5EF4-FFF2-40B4-BE49-F238E27FC236}">
                <a16:creationId xmlns:a16="http://schemas.microsoft.com/office/drawing/2014/main" xmlns="" id="{6C4A255A-A3BF-4A66-A717-6232ED345F4F}"/>
              </a:ext>
            </a:extLst>
          </p:cNvPr>
          <p:cNvPicPr>
            <a:picLocks noChangeAspect="1" noChangeArrowheads="1"/>
          </p:cNvPicPr>
          <p:nvPr/>
        </p:nvPicPr>
        <p:blipFill>
          <a:blip r:embed="rId6"/>
          <a:srcRect/>
          <a:stretch>
            <a:fillRect/>
          </a:stretch>
        </p:blipFill>
        <p:spPr bwMode="auto">
          <a:xfrm>
            <a:off x="2895600" y="4343400"/>
            <a:ext cx="2808834" cy="2362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buNone/>
            </a:pPr>
            <a:r>
              <a:rPr lang="en-US" dirty="0">
                <a:latin typeface="Times New Roman" pitchFamily="18" charset="0"/>
                <a:cs typeface="Times New Roman" pitchFamily="18" charset="0"/>
              </a:rPr>
              <a:t>Two clinical syndromes of acute appendicitis:</a:t>
            </a:r>
          </a:p>
          <a:p>
            <a:pPr algn="l" rtl="0">
              <a:buNone/>
            </a:pPr>
            <a:r>
              <a:rPr lang="en-US" b="1" dirty="0">
                <a:latin typeface="Times New Roman" pitchFamily="18" charset="0"/>
                <a:cs typeface="Times New Roman" pitchFamily="18" charset="0"/>
              </a:rPr>
              <a:t>1- acute catarrhal (non-obstructive) appendicitis</a:t>
            </a:r>
          </a:p>
          <a:p>
            <a:pPr algn="l" rtl="0">
              <a:buNone/>
            </a:pPr>
            <a:r>
              <a:rPr lang="en-US" b="1" dirty="0">
                <a:latin typeface="Times New Roman" pitchFamily="18" charset="0"/>
                <a:cs typeface="Times New Roman" pitchFamily="18" charset="0"/>
              </a:rPr>
              <a:t>2-</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acute obstructive appendicitis: </a:t>
            </a:r>
          </a:p>
          <a:p>
            <a:pPr algn="l" rtl="0">
              <a:buNone/>
            </a:pPr>
            <a:r>
              <a:rPr lang="en-US" dirty="0">
                <a:latin typeface="Times New Roman" pitchFamily="18" charset="0"/>
                <a:cs typeface="Times New Roman" pitchFamily="18" charset="0"/>
              </a:rPr>
              <a:t>    -more acute course(abrupt)</a:t>
            </a:r>
          </a:p>
          <a:p>
            <a:pPr algn="l" rtl="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generalised</a:t>
            </a:r>
            <a:r>
              <a:rPr lang="en-US" dirty="0">
                <a:latin typeface="Times New Roman" pitchFamily="18" charset="0"/>
                <a:cs typeface="Times New Roman" pitchFamily="18" charset="0"/>
              </a:rPr>
              <a:t> abdominal pain from the start. </a:t>
            </a:r>
          </a:p>
          <a:p>
            <a:pPr algn="l" rtl="0">
              <a:buNone/>
            </a:pPr>
            <a:r>
              <a:rPr lang="en-US" dirty="0">
                <a:latin typeface="Times New Roman" pitchFamily="18" charset="0"/>
                <a:cs typeface="Times New Roman" pitchFamily="18" charset="0"/>
              </a:rPr>
              <a:t>    - Temperature normal </a:t>
            </a:r>
          </a:p>
          <a:p>
            <a:pPr algn="l" rtl="0">
              <a:buNone/>
            </a:pPr>
            <a:r>
              <a:rPr lang="en-US" dirty="0">
                <a:latin typeface="Times New Roman" pitchFamily="18" charset="0"/>
                <a:cs typeface="Times New Roman" pitchFamily="18" charset="0"/>
              </a:rPr>
              <a:t>    - vomiting  common.</a:t>
            </a:r>
          </a:p>
          <a:p>
            <a:pPr algn="l" rtl="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ctr">
              <a:buNone/>
            </a:pPr>
            <a:r>
              <a:rPr lang="en-US" sz="3200" b="1" i="1" dirty="0">
                <a:effectLst>
                  <a:outerShdw blurRad="38100" dist="38100" dir="2700000" algn="tl">
                    <a:srgbClr val="000000">
                      <a:alpha val="43137"/>
                    </a:srgbClr>
                  </a:outerShdw>
                </a:effectLst>
                <a:latin typeface="Times New Roman" pitchFamily="18" charset="0"/>
                <a:cs typeface="Times New Roman" pitchFamily="18" charset="0"/>
              </a:rPr>
              <a:t>Special features, according to position of the appendix</a:t>
            </a:r>
          </a:p>
        </p:txBody>
      </p:sp>
      <p:sp>
        <p:nvSpPr>
          <p:cNvPr id="4" name="TextBox 3"/>
          <p:cNvSpPr txBox="1"/>
          <p:nvPr/>
        </p:nvSpPr>
        <p:spPr>
          <a:xfrm>
            <a:off x="381000" y="1524000"/>
            <a:ext cx="5943600" cy="3785652"/>
          </a:xfrm>
          <a:prstGeom prst="rect">
            <a:avLst/>
          </a:prstGeom>
          <a:noFill/>
        </p:spPr>
        <p:txBody>
          <a:bodyPr wrap="square" rtlCol="0">
            <a:spAutoFit/>
          </a:bodyPr>
          <a:lstStyle/>
          <a:p>
            <a:pPr>
              <a:buNone/>
            </a:pPr>
            <a:r>
              <a:rPr lang="en-US" sz="2400" b="1" i="1" u="sng" dirty="0">
                <a:solidFill>
                  <a:srgbClr val="FF0000"/>
                </a:solidFill>
                <a:latin typeface="Times New Roman" pitchFamily="18" charset="0"/>
                <a:cs typeface="Times New Roman" pitchFamily="18" charset="0"/>
              </a:rPr>
              <a:t>1-Retrocaecal appendicitis</a:t>
            </a:r>
          </a:p>
          <a:p>
            <a:pPr>
              <a:buNone/>
            </a:pPr>
            <a:r>
              <a:rPr lang="en-US" sz="2400" dirty="0">
                <a:latin typeface="Times New Roman" pitchFamily="18" charset="0"/>
                <a:cs typeface="Times New Roman" pitchFamily="18" charset="0"/>
              </a:rPr>
              <a:t> - Rigidity is often absent</a:t>
            </a:r>
          </a:p>
          <a:p>
            <a:pPr>
              <a:buNone/>
            </a:pPr>
            <a:r>
              <a:rPr lang="en-US" sz="2400" dirty="0">
                <a:latin typeface="Times New Roman" pitchFamily="18" charset="0"/>
                <a:cs typeface="Times New Roman" pitchFamily="18" charset="0"/>
              </a:rPr>
              <a:t> - Application of deep pressure may fail to elicit tenderness (silent appendix)</a:t>
            </a:r>
          </a:p>
          <a:p>
            <a:pPr>
              <a:buFontTx/>
              <a:buChar char="-"/>
            </a:pPr>
            <a:r>
              <a:rPr lang="en-US" sz="2400" dirty="0">
                <a:latin typeface="Times New Roman" pitchFamily="18" charset="0"/>
                <a:cs typeface="Times New Roman" pitchFamily="18" charset="0"/>
              </a:rPr>
              <a:t>Deep tenderness is often present in the loin, and rigidity of the </a:t>
            </a:r>
            <a:r>
              <a:rPr lang="en-US" sz="2400" dirty="0" err="1">
                <a:latin typeface="Times New Roman" pitchFamily="18" charset="0"/>
                <a:cs typeface="Times New Roman" pitchFamily="18" charset="0"/>
              </a:rPr>
              <a:t>quadratus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lumborum</a:t>
            </a:r>
            <a:r>
              <a:rPr lang="en-US" sz="2400" dirty="0">
                <a:latin typeface="Times New Roman" pitchFamily="18" charset="0"/>
                <a:cs typeface="Times New Roman" pitchFamily="18" charset="0"/>
              </a:rPr>
              <a:t>. </a:t>
            </a:r>
          </a:p>
          <a:p>
            <a:pPr>
              <a:buFontTx/>
              <a:buChar char="-"/>
            </a:pPr>
            <a:r>
              <a:rPr lang="en-US" sz="2400" dirty="0" err="1">
                <a:latin typeface="Times New Roman" pitchFamily="18" charset="0"/>
                <a:cs typeface="Times New Roman" pitchFamily="18" charset="0"/>
              </a:rPr>
              <a:t>Psoas</a:t>
            </a:r>
            <a:r>
              <a:rPr lang="en-US" sz="2400" dirty="0">
                <a:latin typeface="Times New Roman" pitchFamily="18" charset="0"/>
                <a:cs typeface="Times New Roman" pitchFamily="18" charset="0"/>
              </a:rPr>
              <a:t> spasm leading to flexion of the hip joint. Hyperextension of the hip joint may induce abdominal pain (</a:t>
            </a:r>
            <a:r>
              <a:rPr lang="en-US" sz="2400" b="1" dirty="0" err="1">
                <a:latin typeface="Times New Roman" pitchFamily="18" charset="0"/>
                <a:cs typeface="Times New Roman" pitchFamily="18" charset="0"/>
              </a:rPr>
              <a:t>Psoas</a:t>
            </a:r>
            <a:r>
              <a:rPr lang="en-US" sz="2400" b="1" dirty="0">
                <a:latin typeface="Times New Roman" pitchFamily="18" charset="0"/>
                <a:cs typeface="Times New Roman" pitchFamily="18" charset="0"/>
              </a:rPr>
              <a:t> sign +</a:t>
            </a:r>
            <a:r>
              <a:rPr lang="en-US" sz="2400" b="1" dirty="0" err="1">
                <a:latin typeface="Times New Roman" pitchFamily="18" charset="0"/>
                <a:cs typeface="Times New Roman" pitchFamily="18" charset="0"/>
              </a:rPr>
              <a:t>ve</a:t>
            </a:r>
            <a:r>
              <a:rPr lang="en-US" sz="2400" dirty="0">
                <a:latin typeface="Times New Roman" pitchFamily="18" charset="0"/>
                <a:cs typeface="Times New Roman" pitchFamily="18" charset="0"/>
              </a:rPr>
              <a:t>).</a:t>
            </a:r>
          </a:p>
          <a:p>
            <a:endParaRPr lang="en-US" sz="2400" dirty="0"/>
          </a:p>
        </p:txBody>
      </p:sp>
      <p:pic>
        <p:nvPicPr>
          <p:cNvPr id="5" name="Picture 4" descr="retrocecal app.png"/>
          <p:cNvPicPr>
            <a:picLocks noChangeAspect="1"/>
          </p:cNvPicPr>
          <p:nvPr/>
        </p:nvPicPr>
        <p:blipFill>
          <a:blip r:embed="rId2"/>
          <a:stretch>
            <a:fillRect/>
          </a:stretch>
        </p:blipFill>
        <p:spPr>
          <a:xfrm>
            <a:off x="5833095" y="1676400"/>
            <a:ext cx="3310905" cy="2895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5168"/>
            <a:ext cx="476971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0" name="Picture 2" descr="D:\day surgery\day surg 4.jpg"/>
          <p:cNvPicPr>
            <a:picLocks noChangeAspect="1" noChangeArrowheads="1"/>
          </p:cNvPicPr>
          <p:nvPr/>
        </p:nvPicPr>
        <p:blipFill>
          <a:blip r:embed="rId4"/>
          <a:srcRect/>
          <a:stretch>
            <a:fillRect/>
          </a:stretch>
        </p:blipFill>
        <p:spPr bwMode="auto">
          <a:xfrm>
            <a:off x="4572000" y="73177"/>
            <a:ext cx="4539454" cy="4021530"/>
          </a:xfrm>
          <a:prstGeom prst="rect">
            <a:avLst/>
          </a:prstGeom>
          <a:noFill/>
        </p:spPr>
      </p:pic>
    </p:spTree>
    <p:extLst>
      <p:ext uri="{BB962C8B-B14F-4D97-AF65-F5344CB8AC3E}">
        <p14:creationId xmlns:p14="http://schemas.microsoft.com/office/powerpoint/2010/main" val="276124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943600"/>
          </a:xfrm>
        </p:spPr>
        <p:txBody>
          <a:bodyPr>
            <a:normAutofit/>
          </a:bodyPr>
          <a:lstStyle/>
          <a:p>
            <a:pPr algn="l" rtl="0">
              <a:buNone/>
            </a:pPr>
            <a:r>
              <a:rPr lang="en-US" sz="3400" b="1" i="1" u="sng" dirty="0">
                <a:solidFill>
                  <a:srgbClr val="FF0000"/>
                </a:solidFill>
                <a:latin typeface="Times New Roman" pitchFamily="18" charset="0"/>
                <a:cs typeface="Times New Roman" pitchFamily="18" charset="0"/>
              </a:rPr>
              <a:t>2-Pelvic appendicitis</a:t>
            </a:r>
          </a:p>
          <a:p>
            <a:pPr algn="l" rtl="0">
              <a:buNone/>
            </a:pPr>
            <a:r>
              <a:rPr lang="en-US" dirty="0">
                <a:latin typeface="Times New Roman" pitchFamily="18" charset="0"/>
                <a:cs typeface="Times New Roman" pitchFamily="18" charset="0"/>
              </a:rPr>
              <a:t>- More common in </a:t>
            </a:r>
            <a:r>
              <a:rPr lang="en-US" b="1" dirty="0">
                <a:latin typeface="Times New Roman" pitchFamily="18" charset="0"/>
                <a:cs typeface="Times New Roman" pitchFamily="18" charset="0"/>
              </a:rPr>
              <a:t>children</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Early </a:t>
            </a:r>
            <a:r>
              <a:rPr lang="en-US" b="1" dirty="0" err="1">
                <a:latin typeface="Times New Roman" pitchFamily="18" charset="0"/>
                <a:cs typeface="Times New Roman" pitchFamily="18" charset="0"/>
              </a:rPr>
              <a:t>diarrhoea</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(inflamed appendix in contact with the rectum).</a:t>
            </a:r>
          </a:p>
          <a:p>
            <a:pPr algn="l" rtl="0">
              <a:buNone/>
            </a:pPr>
            <a:r>
              <a:rPr lang="en-US" dirty="0">
                <a:latin typeface="Times New Roman" pitchFamily="18" charset="0"/>
                <a:cs typeface="Times New Roman" pitchFamily="18" charset="0"/>
              </a:rPr>
              <a:t>- Complete absence of abdominal rigidity</a:t>
            </a:r>
          </a:p>
          <a:p>
            <a:pPr algn="l" rtl="0">
              <a:buNone/>
            </a:pPr>
            <a:r>
              <a:rPr lang="en-US" dirty="0">
                <a:latin typeface="Times New Roman" pitchFamily="18" charset="0"/>
                <a:cs typeface="Times New Roman" pitchFamily="18" charset="0"/>
              </a:rPr>
              <a:t>- Tenderness over </a:t>
            </a:r>
            <a:r>
              <a:rPr lang="en-US" dirty="0" err="1">
                <a:latin typeface="Times New Roman" pitchFamily="18" charset="0"/>
                <a:cs typeface="Times New Roman" pitchFamily="18" charset="0"/>
              </a:rPr>
              <a:t>McBurney’s</a:t>
            </a:r>
            <a:r>
              <a:rPr lang="en-US" dirty="0">
                <a:latin typeface="Times New Roman" pitchFamily="18" charset="0"/>
                <a:cs typeface="Times New Roman" pitchFamily="18" charset="0"/>
              </a:rPr>
              <a:t> point is also lacking.</a:t>
            </a:r>
          </a:p>
          <a:p>
            <a:pPr algn="l" rtl="0">
              <a:buNone/>
            </a:pPr>
            <a:r>
              <a:rPr lang="en-US" dirty="0">
                <a:latin typeface="Times New Roman" pitchFamily="18" charset="0"/>
                <a:cs typeface="Times New Roman" pitchFamily="18" charset="0"/>
              </a:rPr>
              <a:t>- Deep tenderness can be made out just above and to the right of the </a:t>
            </a:r>
            <a:r>
              <a:rPr lang="en-US" dirty="0" err="1">
                <a:latin typeface="Times New Roman" pitchFamily="18" charset="0"/>
                <a:cs typeface="Times New Roman" pitchFamily="18" charset="0"/>
              </a:rPr>
              <a:t>symphysis</a:t>
            </a:r>
            <a:r>
              <a:rPr lang="en-US" dirty="0">
                <a:latin typeface="Times New Roman" pitchFamily="18" charset="0"/>
                <a:cs typeface="Times New Roman" pitchFamily="18" charset="0"/>
              </a:rPr>
              <a:t> pubis.</a:t>
            </a:r>
          </a:p>
          <a:p>
            <a:pPr algn="l" rtl="0">
              <a:buNone/>
            </a:pPr>
            <a:r>
              <a:rPr lang="en-US" dirty="0">
                <a:latin typeface="Times New Roman" pitchFamily="18" charset="0"/>
                <a:cs typeface="Times New Roman" pitchFamily="18" charset="0"/>
              </a:rPr>
              <a:t>-  Rectal examination </a:t>
            </a:r>
            <a:r>
              <a:rPr lang="en-US" b="1" dirty="0">
                <a:latin typeface="Times New Roman" pitchFamily="18" charset="0"/>
                <a:cs typeface="Times New Roman" pitchFamily="18" charset="0"/>
              </a:rPr>
              <a:t>reveals tenderness in the </a:t>
            </a:r>
            <a:r>
              <a:rPr lang="en-US" b="1" dirty="0" err="1">
                <a:latin typeface="Times New Roman" pitchFamily="18" charset="0"/>
                <a:cs typeface="Times New Roman" pitchFamily="18" charset="0"/>
              </a:rPr>
              <a:t>rectovesical</a:t>
            </a:r>
            <a:r>
              <a:rPr lang="en-US" b="1" dirty="0">
                <a:latin typeface="Times New Roman" pitchFamily="18" charset="0"/>
                <a:cs typeface="Times New Roman" pitchFamily="18" charset="0"/>
              </a:rPr>
              <a:t> pouch or the pouch of Douglas</a:t>
            </a:r>
            <a:r>
              <a:rPr lang="en-US" dirty="0">
                <a:latin typeface="Times New Roman" pitchFamily="18" charset="0"/>
                <a:cs typeface="Times New Roman" pitchFamily="18" charset="0"/>
              </a:rPr>
              <a:t>, especially on the right</a:t>
            </a:r>
          </a:p>
          <a:p>
            <a:pPr algn="l" rtl="0">
              <a:buNone/>
            </a:pPr>
            <a:r>
              <a:rPr lang="en-US" dirty="0">
                <a:latin typeface="Times New Roman" pitchFamily="18" charset="0"/>
                <a:cs typeface="Times New Roman" pitchFamily="18" charset="0"/>
              </a:rPr>
              <a:t>side. </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ve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psoas</a:t>
            </a:r>
            <a:r>
              <a:rPr lang="en-US" b="1" dirty="0">
                <a:latin typeface="Times New Roman" pitchFamily="18" charset="0"/>
                <a:cs typeface="Times New Roman" pitchFamily="18" charset="0"/>
              </a:rPr>
              <a:t> and </a:t>
            </a:r>
            <a:r>
              <a:rPr lang="en-US" b="1" dirty="0" err="1">
                <a:latin typeface="Times New Roman" pitchFamily="18" charset="0"/>
                <a:cs typeface="Times New Roman" pitchFamily="18" charset="0"/>
              </a:rPr>
              <a:t>obturator</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signs.</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Frequency of </a:t>
            </a:r>
            <a:r>
              <a:rPr lang="en-US" b="1" dirty="0" err="1">
                <a:latin typeface="Times New Roman" pitchFamily="18" charset="0"/>
                <a:cs typeface="Times New Roman" pitchFamily="18" charset="0"/>
              </a:rPr>
              <a:t>micturition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(inflamed appendix in contact with the bladder). </a:t>
            </a:r>
          </a:p>
          <a:p>
            <a:pPr algn="l" rtl="0"/>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6096000" cy="5473891"/>
          </a:xfrm>
        </p:spPr>
        <p:txBody>
          <a:bodyPr/>
          <a:lstStyle/>
          <a:p>
            <a:pPr algn="l" rtl="0">
              <a:buNone/>
            </a:pPr>
            <a:r>
              <a:rPr lang="en-US" b="1" i="1" u="sng" dirty="0">
                <a:solidFill>
                  <a:srgbClr val="FF0000"/>
                </a:solidFill>
                <a:latin typeface="Times New Roman" pitchFamily="18" charset="0"/>
                <a:cs typeface="Times New Roman" pitchFamily="18" charset="0"/>
              </a:rPr>
              <a:t>3-Postileal appendicitis</a:t>
            </a:r>
          </a:p>
          <a:p>
            <a:pPr algn="l" rtl="0">
              <a:buNone/>
            </a:pPr>
            <a:r>
              <a:rPr lang="en-US" dirty="0">
                <a:latin typeface="Times New Roman" pitchFamily="18" charset="0"/>
                <a:cs typeface="Times New Roman" pitchFamily="18" charset="0"/>
              </a:rPr>
              <a:t>The inflamed appendix lies behind the terminal</a:t>
            </a:r>
          </a:p>
          <a:p>
            <a:pPr algn="l" rtl="0">
              <a:buNone/>
            </a:pPr>
            <a:r>
              <a:rPr lang="en-US" dirty="0">
                <a:latin typeface="Times New Roman" pitchFamily="18" charset="0"/>
                <a:cs typeface="Times New Roman" pitchFamily="18" charset="0"/>
              </a:rPr>
              <a:t>Ileum(difficult to diagnose)</a:t>
            </a:r>
          </a:p>
          <a:p>
            <a:pPr algn="l" rtl="0">
              <a:buNone/>
            </a:pPr>
            <a:r>
              <a:rPr lang="en-US" dirty="0">
                <a:latin typeface="Times New Roman" pitchFamily="18" charset="0"/>
                <a:cs typeface="Times New Roman" pitchFamily="18" charset="0"/>
              </a:rPr>
              <a:t>- Pain may </a:t>
            </a:r>
            <a:r>
              <a:rPr lang="en-US" b="1" dirty="0">
                <a:latin typeface="Times New Roman" pitchFamily="18" charset="0"/>
                <a:cs typeface="Times New Roman" pitchFamily="18" charset="0"/>
              </a:rPr>
              <a:t>not shift</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Diarrhea</a:t>
            </a:r>
            <a:r>
              <a:rPr lang="en-US" dirty="0">
                <a:latin typeface="Times New Roman" pitchFamily="18" charset="0"/>
                <a:cs typeface="Times New Roman" pitchFamily="18" charset="0"/>
              </a:rPr>
              <a:t> is a feature </a:t>
            </a:r>
          </a:p>
          <a:p>
            <a:pPr algn="l" rtl="0">
              <a:buNone/>
            </a:pPr>
            <a:r>
              <a:rPr lang="en-US" dirty="0">
                <a:latin typeface="Times New Roman" pitchFamily="18" charset="0"/>
                <a:cs typeface="Times New Roman" pitchFamily="18" charset="0"/>
              </a:rPr>
              <a:t>- Marked </a:t>
            </a:r>
            <a:r>
              <a:rPr lang="en-US" b="1" dirty="0">
                <a:latin typeface="Times New Roman" pitchFamily="18" charset="0"/>
                <a:cs typeface="Times New Roman" pitchFamily="18" charset="0"/>
              </a:rPr>
              <a:t>retching</a:t>
            </a:r>
          </a:p>
          <a:p>
            <a:pPr algn="l" rtl="0">
              <a:buNone/>
            </a:pPr>
            <a:r>
              <a:rPr lang="en-US" dirty="0">
                <a:latin typeface="Times New Roman" pitchFamily="18" charset="0"/>
                <a:cs typeface="Times New Roman" pitchFamily="18" charset="0"/>
              </a:rPr>
              <a:t>- Tenderness, if any, is ill defined, although it may be</a:t>
            </a:r>
          </a:p>
          <a:p>
            <a:pPr algn="l" rtl="0">
              <a:buNone/>
            </a:pPr>
            <a:r>
              <a:rPr lang="en-US" dirty="0">
                <a:latin typeface="Times New Roman" pitchFamily="18" charset="0"/>
                <a:cs typeface="Times New Roman" pitchFamily="18" charset="0"/>
              </a:rPr>
              <a:t>present immediately to the right of the umbilicus.</a:t>
            </a:r>
          </a:p>
          <a:p>
            <a:pPr algn="l" rtl="0"/>
            <a:endParaRPr lang="en-US" dirty="0"/>
          </a:p>
        </p:txBody>
      </p:sp>
      <p:pic>
        <p:nvPicPr>
          <p:cNvPr id="3" name="Picture 2" descr="postileal.jpg"/>
          <p:cNvPicPr>
            <a:picLocks noChangeAspect="1"/>
          </p:cNvPicPr>
          <p:nvPr/>
        </p:nvPicPr>
        <p:blipFill>
          <a:blip r:embed="rId2"/>
          <a:stretch>
            <a:fillRect/>
          </a:stretch>
        </p:blipFill>
        <p:spPr>
          <a:xfrm>
            <a:off x="6172200" y="914400"/>
            <a:ext cx="3200400" cy="3200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055380" cy="1400530"/>
          </a:xfrm>
        </p:spPr>
        <p:txBody>
          <a:bodyPr>
            <a:normAutofit/>
          </a:bodyPr>
          <a:lstStyle/>
          <a:p>
            <a:pPr algn="ctr"/>
            <a:r>
              <a:rPr lang="en-US" i="1" dirty="0"/>
              <a:t>Special features, according to age</a:t>
            </a:r>
            <a:r>
              <a:rPr lang="en-US" dirty="0"/>
              <a:t/>
            </a:r>
            <a:br>
              <a:rPr lang="en-US" dirty="0"/>
            </a:br>
            <a:endParaRPr lang="en-US" dirty="0"/>
          </a:p>
        </p:txBody>
      </p:sp>
      <p:sp>
        <p:nvSpPr>
          <p:cNvPr id="2" name="Content Placeholder 1"/>
          <p:cNvSpPr>
            <a:spLocks noGrp="1"/>
          </p:cNvSpPr>
          <p:nvPr>
            <p:ph idx="1"/>
          </p:nvPr>
        </p:nvSpPr>
        <p:spPr>
          <a:xfrm>
            <a:off x="457200" y="990600"/>
            <a:ext cx="8229600" cy="4525963"/>
          </a:xfrm>
        </p:spPr>
        <p:txBody>
          <a:bodyPr>
            <a:noAutofit/>
          </a:bodyPr>
          <a:lstStyle/>
          <a:p>
            <a:pPr algn="l" rtl="0">
              <a:buNone/>
            </a:pPr>
            <a:r>
              <a:rPr lang="en-US" sz="2800" b="1" i="1" u="sng" dirty="0">
                <a:solidFill>
                  <a:srgbClr val="FF0000"/>
                </a:solidFill>
                <a:latin typeface="Times New Roman" pitchFamily="18" charset="0"/>
                <a:cs typeface="Times New Roman" pitchFamily="18" charset="0"/>
              </a:rPr>
              <a:t>Infants</a:t>
            </a:r>
          </a:p>
          <a:p>
            <a:pPr algn="l" rtl="0">
              <a:buNone/>
            </a:pPr>
            <a:r>
              <a:rPr lang="en-US" sz="2800" dirty="0">
                <a:latin typeface="Times New Roman" pitchFamily="18" charset="0"/>
                <a:cs typeface="Times New Roman" pitchFamily="18" charset="0"/>
              </a:rPr>
              <a:t>- Rare in infants under 36 months of age.</a:t>
            </a:r>
          </a:p>
          <a:p>
            <a:pPr algn="l" rtl="0">
              <a:buNone/>
            </a:pPr>
            <a:r>
              <a:rPr lang="en-US" sz="2800" dirty="0">
                <a:latin typeface="Times New Roman" pitchFamily="18" charset="0"/>
                <a:cs typeface="Times New Roman" pitchFamily="18" charset="0"/>
              </a:rPr>
              <a:t>- The patient is unable to give a history. Diagnosis is often </a:t>
            </a:r>
            <a:r>
              <a:rPr lang="en-US" sz="2800" b="1" dirty="0">
                <a:latin typeface="Times New Roman" pitchFamily="18" charset="0"/>
                <a:cs typeface="Times New Roman" pitchFamily="18" charset="0"/>
              </a:rPr>
              <a:t>delayed</a:t>
            </a:r>
            <a:r>
              <a:rPr lang="en-US" sz="2800" dirty="0">
                <a:latin typeface="Times New Roman" pitchFamily="18" charset="0"/>
                <a:cs typeface="Times New Roman" pitchFamily="18" charset="0"/>
              </a:rPr>
              <a:t>. </a:t>
            </a:r>
          </a:p>
          <a:p>
            <a:pPr algn="l" rtl="0">
              <a:buNone/>
            </a:pPr>
            <a:r>
              <a:rPr lang="en-US" sz="2800" dirty="0">
                <a:latin typeface="Times New Roman" pitchFamily="18" charset="0"/>
                <a:cs typeface="Times New Roman" pitchFamily="18" charset="0"/>
              </a:rPr>
              <a:t>- Higher incidence of </a:t>
            </a:r>
            <a:r>
              <a:rPr lang="en-US" sz="2800" b="1" dirty="0">
                <a:latin typeface="Times New Roman" pitchFamily="18" charset="0"/>
                <a:cs typeface="Times New Roman" pitchFamily="18" charset="0"/>
              </a:rPr>
              <a:t>perforation </a:t>
            </a:r>
            <a:r>
              <a:rPr lang="en-US" sz="2800" dirty="0">
                <a:latin typeface="Times New Roman" pitchFamily="18" charset="0"/>
                <a:cs typeface="Times New Roman" pitchFamily="18" charset="0"/>
              </a:rPr>
              <a:t>and postoperative morbidity than older children. </a:t>
            </a:r>
          </a:p>
          <a:p>
            <a:pPr algn="l" rtl="0">
              <a:buNone/>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Diffuse peritonitis </a:t>
            </a:r>
            <a:r>
              <a:rPr lang="en-US" sz="2800" dirty="0">
                <a:latin typeface="Times New Roman" pitchFamily="18" charset="0"/>
                <a:cs typeface="Times New Roman" pitchFamily="18" charset="0"/>
              </a:rPr>
              <a:t>can develop rapidly because of the underdeveloped greater </a:t>
            </a:r>
            <a:r>
              <a:rPr lang="en-US" sz="2800" dirty="0" err="1">
                <a:latin typeface="Times New Roman" pitchFamily="18" charset="0"/>
                <a:cs typeface="Times New Roman" pitchFamily="18" charset="0"/>
              </a:rPr>
              <a:t>omentum</a:t>
            </a:r>
            <a:r>
              <a:rPr lang="en-US" sz="2800" dirty="0">
                <a:latin typeface="Times New Roman" pitchFamily="18" charset="0"/>
                <a:cs typeface="Times New Roman" pitchFamily="18" charset="0"/>
              </a:rPr>
              <a:t>.</a:t>
            </a:r>
          </a:p>
          <a:p>
            <a:pPr algn="l" rtl="0">
              <a:buNone/>
            </a:pPr>
            <a:r>
              <a:rPr lang="en-US" sz="2800" b="1" i="1" u="sng" dirty="0">
                <a:solidFill>
                  <a:srgbClr val="FF0000"/>
                </a:solidFill>
                <a:latin typeface="Times New Roman" pitchFamily="18" charset="0"/>
                <a:cs typeface="Times New Roman" pitchFamily="18" charset="0"/>
              </a:rPr>
              <a:t>Children</a:t>
            </a:r>
          </a:p>
          <a:p>
            <a:pPr algn="l" rtl="0">
              <a:buNone/>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Vomiting</a:t>
            </a:r>
            <a:r>
              <a:rPr lang="en-US" sz="2800" dirty="0">
                <a:latin typeface="Times New Roman" pitchFamily="18" charset="0"/>
                <a:cs typeface="Times New Roman" pitchFamily="18" charset="0"/>
              </a:rPr>
              <a:t> is more common.</a:t>
            </a:r>
          </a:p>
          <a:p>
            <a:pPr algn="l" rtl="0">
              <a:buNone/>
            </a:pPr>
            <a:r>
              <a:rPr lang="en-US" sz="2800" dirty="0">
                <a:latin typeface="Times New Roman" pitchFamily="18" charset="0"/>
                <a:cs typeface="Times New Roman" pitchFamily="18" charset="0"/>
              </a:rPr>
              <a:t>- complete </a:t>
            </a:r>
            <a:r>
              <a:rPr lang="en-US" sz="2800" b="1" dirty="0">
                <a:latin typeface="Times New Roman" pitchFamily="18" charset="0"/>
                <a:cs typeface="Times New Roman" pitchFamily="18" charset="0"/>
              </a:rPr>
              <a:t>aversion</a:t>
            </a:r>
            <a:r>
              <a:rPr lang="en-US" sz="2800" dirty="0">
                <a:latin typeface="Times New Roman" pitchFamily="18" charset="0"/>
                <a:cs typeface="Times New Roman" pitchFamily="18" charset="0"/>
              </a:rPr>
              <a:t> to food.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l" rtl="0">
              <a:buNone/>
            </a:pPr>
            <a:r>
              <a:rPr lang="en-US" sz="4200" b="1" i="1" u="sng" dirty="0">
                <a:solidFill>
                  <a:srgbClr val="FF0000"/>
                </a:solidFill>
                <a:latin typeface="Times New Roman" pitchFamily="18" charset="0"/>
                <a:cs typeface="Times New Roman" pitchFamily="18" charset="0"/>
              </a:rPr>
              <a:t>The elderly</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Gangrene and perforation </a:t>
            </a:r>
            <a:r>
              <a:rPr lang="en-US" dirty="0">
                <a:latin typeface="Times New Roman" pitchFamily="18" charset="0"/>
                <a:cs typeface="Times New Roman" pitchFamily="18" charset="0"/>
              </a:rPr>
              <a:t>occur much more frequently .</a:t>
            </a:r>
          </a:p>
          <a:p>
            <a:pPr algn="l" rtl="0">
              <a:buNone/>
            </a:pPr>
            <a:r>
              <a:rPr lang="en-US" b="1" dirty="0">
                <a:latin typeface="Times New Roman" pitchFamily="18" charset="0"/>
                <a:cs typeface="Times New Roman" pitchFamily="18" charset="0"/>
              </a:rPr>
              <a:t>- The abdominal clinical picture is not obvious </a:t>
            </a:r>
            <a:r>
              <a:rPr lang="en-US" dirty="0">
                <a:latin typeface="Times New Roman" pitchFamily="18" charset="0"/>
                <a:cs typeface="Times New Roman" pitchFamily="18" charset="0"/>
              </a:rPr>
              <a:t>even in the presence of gangrenous appendicitis (lax abdominal walls or obesity)</a:t>
            </a:r>
          </a:p>
          <a:p>
            <a:pPr algn="l" rtl="0">
              <a:buNone/>
            </a:pPr>
            <a:r>
              <a:rPr lang="en-US" dirty="0">
                <a:latin typeface="Times New Roman" pitchFamily="18" charset="0"/>
                <a:cs typeface="Times New Roman" pitchFamily="18" charset="0"/>
              </a:rPr>
              <a:t>- Clinical picture </a:t>
            </a:r>
            <a:r>
              <a:rPr lang="en-US" b="1" dirty="0">
                <a:latin typeface="Times New Roman" pitchFamily="18" charset="0"/>
                <a:cs typeface="Times New Roman" pitchFamily="18" charset="0"/>
              </a:rPr>
              <a:t>may simulate </a:t>
            </a:r>
            <a:r>
              <a:rPr lang="en-US" b="1" dirty="0" err="1">
                <a:latin typeface="Times New Roman" pitchFamily="18" charset="0"/>
                <a:cs typeface="Times New Roman" pitchFamily="18" charset="0"/>
              </a:rPr>
              <a:t>subacute</a:t>
            </a:r>
            <a:r>
              <a:rPr lang="en-US" b="1" dirty="0">
                <a:latin typeface="Times New Roman" pitchFamily="18" charset="0"/>
                <a:cs typeface="Times New Roman" pitchFamily="18" charset="0"/>
              </a:rPr>
              <a:t> intestinal obstruction. </a:t>
            </a:r>
          </a:p>
          <a:p>
            <a:pPr algn="l" rtl="0">
              <a:buNone/>
            </a:pPr>
            <a:r>
              <a:rPr lang="en-US" b="1" dirty="0">
                <a:latin typeface="Times New Roman" pitchFamily="18" charset="0"/>
                <a:cs typeface="Times New Roman" pitchFamily="18" charset="0"/>
              </a:rPr>
              <a:t>- Higher mortality </a:t>
            </a:r>
          </a:p>
          <a:p>
            <a:pPr algn="l" rtl="0">
              <a:buNone/>
            </a:pPr>
            <a:r>
              <a:rPr lang="en-US" dirty="0">
                <a:latin typeface="Times New Roman" pitchFamily="18" charset="0"/>
                <a:cs typeface="Times New Roman" pitchFamily="18" charset="0"/>
              </a:rPr>
              <a:t>(coincident medical conditions plus the previous factors)</a:t>
            </a:r>
          </a:p>
          <a:p>
            <a:pPr algn="l" rtl="0">
              <a:buNone/>
            </a:pPr>
            <a:r>
              <a:rPr lang="en-US" sz="4200" b="1" i="1" u="sng" dirty="0">
                <a:solidFill>
                  <a:srgbClr val="FF0000"/>
                </a:solidFill>
                <a:latin typeface="Times New Roman" pitchFamily="18" charset="0"/>
                <a:cs typeface="Times New Roman" pitchFamily="18" charset="0"/>
              </a:rPr>
              <a:t>The obese</a:t>
            </a:r>
          </a:p>
          <a:p>
            <a:pPr algn="l" rtl="0">
              <a:buNone/>
            </a:pPr>
            <a:r>
              <a:rPr lang="en-US" dirty="0">
                <a:latin typeface="Times New Roman" pitchFamily="18" charset="0"/>
                <a:cs typeface="Times New Roman" pitchFamily="18" charset="0"/>
              </a:rPr>
              <a:t>- Obesity can </a:t>
            </a:r>
            <a:r>
              <a:rPr lang="en-US" b="1" dirty="0">
                <a:latin typeface="Times New Roman" pitchFamily="18" charset="0"/>
                <a:cs typeface="Times New Roman" pitchFamily="18" charset="0"/>
              </a:rPr>
              <a:t>obscure and diminish all the local signs</a:t>
            </a:r>
            <a:r>
              <a:rPr lang="en-US" dirty="0">
                <a:latin typeface="Times New Roman" pitchFamily="18" charset="0"/>
                <a:cs typeface="Times New Roman" pitchFamily="18" charset="0"/>
              </a:rPr>
              <a:t> of acute</a:t>
            </a:r>
          </a:p>
          <a:p>
            <a:pPr algn="l" rtl="0">
              <a:buNone/>
            </a:pPr>
            <a:r>
              <a:rPr lang="en-US" dirty="0">
                <a:latin typeface="Times New Roman" pitchFamily="18" charset="0"/>
                <a:cs typeface="Times New Roman" pitchFamily="18" charset="0"/>
              </a:rPr>
              <a:t>appendicitis. </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Midline</a:t>
            </a:r>
            <a:r>
              <a:rPr lang="en-US" dirty="0">
                <a:latin typeface="Times New Roman" pitchFamily="18" charset="0"/>
                <a:cs typeface="Times New Roman" pitchFamily="18" charset="0"/>
              </a:rPr>
              <a:t> abdominal incision</a:t>
            </a:r>
          </a:p>
          <a:p>
            <a:pPr algn="l" rtl="0">
              <a:buNone/>
            </a:pPr>
            <a:r>
              <a:rPr lang="en-US" dirty="0">
                <a:latin typeface="Times New Roman" pitchFamily="18" charset="0"/>
                <a:cs typeface="Times New Roman" pitchFamily="18" charset="0"/>
              </a:rPr>
              <a:t>(Delay in diagnosis + technical difficulty of operating in the obese)</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Laparoscopy</a:t>
            </a:r>
            <a:r>
              <a:rPr lang="en-US" dirty="0">
                <a:latin typeface="Times New Roman" pitchFamily="18" charset="0"/>
                <a:cs typeface="Times New Roman" pitchFamily="18" charset="0"/>
              </a:rPr>
              <a:t> is particularly useful in the obese</a:t>
            </a:r>
            <a:r>
              <a:rPr lang="en-US" dirty="0"/>
              <a:t>.</a:t>
            </a:r>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382000" cy="5550091"/>
          </a:xfrm>
        </p:spPr>
        <p:txBody>
          <a:bodyPr>
            <a:normAutofit/>
          </a:bodyPr>
          <a:lstStyle/>
          <a:p>
            <a:pPr algn="l" rtl="0">
              <a:buNone/>
            </a:pPr>
            <a:r>
              <a:rPr lang="en-US" sz="3500" b="1" i="1" u="sng" dirty="0">
                <a:solidFill>
                  <a:srgbClr val="FF0000"/>
                </a:solidFill>
                <a:latin typeface="Times New Roman" pitchFamily="18" charset="0"/>
                <a:cs typeface="Times New Roman" pitchFamily="18" charset="0"/>
              </a:rPr>
              <a:t>Pregnancy</a:t>
            </a:r>
          </a:p>
          <a:p>
            <a:pPr algn="l" rtl="0">
              <a:buNone/>
            </a:pPr>
            <a:r>
              <a:rPr lang="en-US" dirty="0">
                <a:latin typeface="Times New Roman" pitchFamily="18" charset="0"/>
                <a:cs typeface="Times New Roman" pitchFamily="18" charset="0"/>
              </a:rPr>
              <a:t>Appendicitis is the most common </a:t>
            </a:r>
            <a:r>
              <a:rPr lang="en-US" dirty="0" err="1">
                <a:latin typeface="Times New Roman" pitchFamily="18" charset="0"/>
                <a:cs typeface="Times New Roman" pitchFamily="18" charset="0"/>
              </a:rPr>
              <a:t>extrauterine</a:t>
            </a:r>
            <a:r>
              <a:rPr lang="en-US" dirty="0">
                <a:latin typeface="Times New Roman" pitchFamily="18" charset="0"/>
                <a:cs typeface="Times New Roman" pitchFamily="18" charset="0"/>
              </a:rPr>
              <a:t> acute abdominal condition in pregnancy.</a:t>
            </a:r>
          </a:p>
          <a:p>
            <a:pPr algn="l" rtl="0">
              <a:buNone/>
            </a:pPr>
            <a:r>
              <a:rPr lang="en-US" dirty="0">
                <a:latin typeface="Times New Roman" pitchFamily="18" charset="0"/>
                <a:cs typeface="Times New Roman" pitchFamily="18" charset="0"/>
              </a:rPr>
              <a:t> - </a:t>
            </a:r>
            <a:r>
              <a:rPr lang="en-US" b="1" dirty="0">
                <a:latin typeface="Times New Roman" pitchFamily="18" charset="0"/>
                <a:cs typeface="Times New Roman" pitchFamily="18" charset="0"/>
              </a:rPr>
              <a:t>Delay in presentation </a:t>
            </a:r>
            <a:r>
              <a:rPr lang="en-US" dirty="0">
                <a:latin typeface="Times New Roman" pitchFamily="18" charset="0"/>
                <a:cs typeface="Times New Roman" pitchFamily="18" charset="0"/>
              </a:rPr>
              <a:t>(early non-specific symptoms are often attributed to the pregnancy).</a:t>
            </a:r>
          </a:p>
          <a:p>
            <a:pPr algn="l" rtl="0">
              <a:buNone/>
            </a:pPr>
            <a:r>
              <a:rPr lang="en-US" dirty="0">
                <a:latin typeface="Times New Roman" pitchFamily="18" charset="0"/>
                <a:cs typeface="Times New Roman" pitchFamily="18" charset="0"/>
              </a:rPr>
              <a:t>- The </a:t>
            </a:r>
            <a:r>
              <a:rPr lang="en-US" b="1" dirty="0">
                <a:latin typeface="Times New Roman" pitchFamily="18" charset="0"/>
                <a:cs typeface="Times New Roman" pitchFamily="18" charset="0"/>
              </a:rPr>
              <a:t>physiologic </a:t>
            </a:r>
            <a:r>
              <a:rPr lang="en-US" b="1" dirty="0" err="1">
                <a:latin typeface="Times New Roman" pitchFamily="18" charset="0"/>
                <a:cs typeface="Times New Roman" pitchFamily="18" charset="0"/>
              </a:rPr>
              <a:t>leukocytosis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of pregnancy (high as 16,000 cells/mm3).</a:t>
            </a:r>
          </a:p>
          <a:p>
            <a:pPr algn="l" rtl="0">
              <a:buNone/>
            </a:pPr>
            <a:r>
              <a:rPr lang="en-US" dirty="0">
                <a:latin typeface="Times New Roman" pitchFamily="18" charset="0"/>
                <a:cs typeface="Times New Roman" pitchFamily="18" charset="0"/>
              </a:rPr>
              <a:t> Obstetric teaching has been that 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 and appendix are progressively pushed to the right upper quadrant of the abdomen as pregnancy develops during the second and</a:t>
            </a:r>
          </a:p>
          <a:p>
            <a:pPr algn="l" rtl="0">
              <a:buNone/>
            </a:pPr>
            <a:r>
              <a:rPr lang="en-US" dirty="0">
                <a:latin typeface="Times New Roman" pitchFamily="18" charset="0"/>
                <a:cs typeface="Times New Roman" pitchFamily="18" charset="0"/>
              </a:rPr>
              <a:t>third trimesters. </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Pain in the right lower quadrant </a:t>
            </a:r>
            <a:r>
              <a:rPr lang="en-US" dirty="0">
                <a:latin typeface="Times New Roman" pitchFamily="18" charset="0"/>
                <a:cs typeface="Times New Roman" pitchFamily="18" charset="0"/>
              </a:rPr>
              <a:t>of the abdomen remains the cardinal feature of appendicitis in pregnancy.</a:t>
            </a:r>
          </a:p>
          <a:p>
            <a:pPr algn="l" rtl="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Fetal loss </a:t>
            </a:r>
            <a:r>
              <a:rPr lang="en-US" dirty="0">
                <a:latin typeface="Times New Roman" pitchFamily="18" charset="0"/>
                <a:cs typeface="Times New Roman" pitchFamily="18" charset="0"/>
              </a:rPr>
              <a:t>occurs in 3–5 per cent of cases, increasing to 20 per cent if perforation is found at operation.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92162"/>
          </a:xfrm>
        </p:spPr>
        <p:txBody>
          <a:bodyPr/>
          <a:lstStyle/>
          <a:p>
            <a:r>
              <a:rPr lang="en-US" i="1" u="sng" dirty="0"/>
              <a:t>Differential diagnosis</a:t>
            </a:r>
          </a:p>
        </p:txBody>
      </p:sp>
      <p:sp>
        <p:nvSpPr>
          <p:cNvPr id="2" name="Content Placeholder 1"/>
          <p:cNvSpPr>
            <a:spLocks noGrp="1"/>
          </p:cNvSpPr>
          <p:nvPr>
            <p:ph idx="1"/>
          </p:nvPr>
        </p:nvSpPr>
        <p:spPr>
          <a:xfrm>
            <a:off x="228600" y="914400"/>
            <a:ext cx="8458200" cy="5943600"/>
          </a:xfrm>
        </p:spPr>
        <p:txBody>
          <a:bodyPr>
            <a:normAutofit/>
          </a:bodyPr>
          <a:lstStyle/>
          <a:p>
            <a:pPr algn="l" rtl="0">
              <a:buNone/>
            </a:pPr>
            <a:r>
              <a:rPr lang="en-US" sz="4400" b="1" i="1" u="sng" dirty="0">
                <a:solidFill>
                  <a:srgbClr val="FF0000"/>
                </a:solidFill>
                <a:latin typeface="Times New Roman" pitchFamily="18" charset="0"/>
                <a:cs typeface="Times New Roman" pitchFamily="18" charset="0"/>
              </a:rPr>
              <a:t>Children</a:t>
            </a:r>
            <a:r>
              <a:rPr lang="en-US" sz="4400" b="1" i="1" dirty="0">
                <a:latin typeface="Times New Roman" pitchFamily="18" charset="0"/>
                <a:cs typeface="Times New Roman" pitchFamily="18" charset="0"/>
              </a:rPr>
              <a:t> </a:t>
            </a:r>
            <a:endParaRPr lang="en-US" b="1" i="1"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1- </a:t>
            </a:r>
            <a:r>
              <a:rPr lang="en-US" b="1" dirty="0">
                <a:latin typeface="Times New Roman" pitchFamily="18" charset="0"/>
                <a:cs typeface="Times New Roman" pitchFamily="18" charset="0"/>
              </a:rPr>
              <a:t>Acute gastroenteritis and mesenteric lymphadenitis:</a:t>
            </a:r>
          </a:p>
          <a:p>
            <a:pPr algn="l" rtl="0">
              <a:buNone/>
            </a:pPr>
            <a:r>
              <a:rPr lang="en-US" dirty="0">
                <a:latin typeface="Times New Roman" pitchFamily="18" charset="0"/>
                <a:cs typeface="Times New Roman" pitchFamily="18" charset="0"/>
              </a:rPr>
              <a:t>     the pain is diffuse, and tenderness is not as sharply localized and </a:t>
            </a:r>
            <a:r>
              <a:rPr lang="en-US" u="sng" dirty="0">
                <a:solidFill>
                  <a:srgbClr val="0070C0"/>
                </a:solidFill>
                <a:latin typeface="Times New Roman" pitchFamily="18" charset="0"/>
                <a:cs typeface="Times New Roman" pitchFamily="18" charset="0"/>
              </a:rPr>
              <a:t>cervical lymph nodes </a:t>
            </a:r>
            <a:r>
              <a:rPr lang="en-US" dirty="0">
                <a:latin typeface="Times New Roman" pitchFamily="18" charset="0"/>
                <a:cs typeface="Times New Roman" pitchFamily="18" charset="0"/>
              </a:rPr>
              <a:t>may be enlarged.</a:t>
            </a:r>
          </a:p>
          <a:p>
            <a:pPr algn="l" rtl="0">
              <a:buNone/>
            </a:pPr>
            <a:r>
              <a:rPr lang="en-US" dirty="0">
                <a:latin typeface="Times New Roman" pitchFamily="18" charset="0"/>
                <a:cs typeface="Times New Roman" pitchFamily="18" charset="0"/>
              </a:rPr>
              <a:t>2- </a:t>
            </a:r>
            <a:r>
              <a:rPr lang="en-US" b="1" dirty="0" err="1">
                <a:latin typeface="Times New Roman" pitchFamily="18" charset="0"/>
                <a:cs typeface="Times New Roman" pitchFamily="18" charset="0"/>
              </a:rPr>
              <a:t>Meckel’s</a:t>
            </a:r>
            <a:r>
              <a:rPr lang="en-US" b="1" dirty="0">
                <a:latin typeface="Times New Roman" pitchFamily="18" charset="0"/>
                <a:cs typeface="Times New Roman" pitchFamily="18" charset="0"/>
              </a:rPr>
              <a:t> diverticulitis:</a:t>
            </a:r>
          </a:p>
          <a:p>
            <a:pPr algn="l" rtl="0">
              <a:buNone/>
            </a:pPr>
            <a:r>
              <a:rPr lang="en-US" dirty="0">
                <a:latin typeface="Times New Roman" pitchFamily="18" charset="0"/>
                <a:cs typeface="Times New Roman" pitchFamily="18" charset="0"/>
              </a:rPr>
              <a:t>       signs may be </a:t>
            </a:r>
            <a:r>
              <a:rPr lang="en-US" dirty="0">
                <a:solidFill>
                  <a:srgbClr val="0070C0"/>
                </a:solidFill>
                <a:latin typeface="Times New Roman" pitchFamily="18" charset="0"/>
                <a:cs typeface="Times New Roman" pitchFamily="18" charset="0"/>
              </a:rPr>
              <a:t>central or left sided</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history of antecedent abdominal pain or intermittent lower </a:t>
            </a:r>
            <a:r>
              <a:rPr lang="en-US" dirty="0">
                <a:solidFill>
                  <a:srgbClr val="0070C0"/>
                </a:solidFill>
                <a:latin typeface="Times New Roman" pitchFamily="18" charset="0"/>
                <a:cs typeface="Times New Roman" pitchFamily="18" charset="0"/>
              </a:rPr>
              <a:t>gastrointestinal bleeding</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3- </a:t>
            </a:r>
            <a:r>
              <a:rPr lang="en-US" b="1" dirty="0">
                <a:latin typeface="Times New Roman" pitchFamily="18" charset="0"/>
                <a:cs typeface="Times New Roman" pitchFamily="18" charset="0"/>
              </a:rPr>
              <a:t>Intussusception: </a:t>
            </a:r>
          </a:p>
          <a:p>
            <a:pPr algn="l" rtl="0">
              <a:buNone/>
            </a:pPr>
            <a:r>
              <a:rPr lang="en-US" b="1" dirty="0">
                <a:latin typeface="Times New Roman" pitchFamily="18" charset="0"/>
                <a:cs typeface="Times New Roman" pitchFamily="18" charset="0"/>
              </a:rPr>
              <a:t>      Appendicitis is uncommon before the age </a:t>
            </a:r>
            <a:r>
              <a:rPr lang="en-US" dirty="0">
                <a:latin typeface="Times New Roman" pitchFamily="18" charset="0"/>
                <a:cs typeface="Times New Roman" pitchFamily="18" charset="0"/>
              </a:rPr>
              <a:t>of two years, whereas the median age for intussusception is 18 months.</a:t>
            </a:r>
          </a:p>
          <a:p>
            <a:pPr algn="l" rtl="0">
              <a:buNone/>
            </a:pPr>
            <a:r>
              <a:rPr lang="en-US" b="1" dirty="0">
                <a:solidFill>
                  <a:srgbClr val="0070C0"/>
                </a:solidFill>
                <a:latin typeface="Times New Roman" pitchFamily="18" charset="0"/>
                <a:cs typeface="Times New Roman" pitchFamily="18" charset="0"/>
              </a:rPr>
              <a:t>      A mass </a:t>
            </a:r>
            <a:r>
              <a:rPr lang="en-US" dirty="0">
                <a:latin typeface="Times New Roman" pitchFamily="18" charset="0"/>
                <a:cs typeface="Times New Roman" pitchFamily="18" charset="0"/>
              </a:rPr>
              <a:t>may be palpable in the right lower quadrant,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581400"/>
            <a:ext cx="6629400" cy="2819400"/>
          </a:xfrm>
        </p:spPr>
        <p:txBody>
          <a:bodyPr>
            <a:normAutofit/>
          </a:bodyPr>
          <a:lstStyle/>
          <a:p>
            <a:pPr algn="l" rtl="0">
              <a:buNone/>
            </a:pPr>
            <a:r>
              <a:rPr lang="en-US" b="1" dirty="0">
                <a:latin typeface="Times New Roman" pitchFamily="18" charset="0"/>
                <a:cs typeface="Times New Roman" pitchFamily="18" charset="0"/>
              </a:rPr>
              <a:t>5-Lobar pneumonia and pleurisy, </a:t>
            </a:r>
            <a:r>
              <a:rPr lang="en-US" dirty="0">
                <a:latin typeface="Times New Roman" pitchFamily="18" charset="0"/>
                <a:cs typeface="Times New Roman" pitchFamily="18" charset="0"/>
              </a:rPr>
              <a:t>especially at the right base</a:t>
            </a:r>
          </a:p>
          <a:p>
            <a:pPr algn="l" rtl="0">
              <a:buNone/>
            </a:pPr>
            <a:r>
              <a:rPr lang="en-US" dirty="0">
                <a:latin typeface="Times New Roman" pitchFamily="18" charset="0"/>
                <a:cs typeface="Times New Roman" pitchFamily="18" charset="0"/>
              </a:rPr>
              <a:t>                             Abdominal tenderness is minimal,</a:t>
            </a:r>
          </a:p>
          <a:p>
            <a:pPr algn="l" rtl="0">
              <a:buNone/>
            </a:pPr>
            <a:r>
              <a:rPr lang="en-US" dirty="0">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pyrexia</a:t>
            </a:r>
            <a:r>
              <a:rPr lang="en-US" dirty="0">
                <a:latin typeface="Times New Roman" pitchFamily="18" charset="0"/>
                <a:cs typeface="Times New Roman" pitchFamily="18" charset="0"/>
              </a:rPr>
              <a:t> is marked</a:t>
            </a:r>
          </a:p>
          <a:p>
            <a:pPr algn="l" rtl="0">
              <a:buNone/>
            </a:pPr>
            <a:r>
              <a:rPr lang="en-US" dirty="0">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a:t>
            </a:r>
            <a:r>
              <a:rPr lang="en-US" dirty="0" err="1">
                <a:solidFill>
                  <a:srgbClr val="0070C0"/>
                </a:solidFill>
                <a:latin typeface="Times New Roman" pitchFamily="18" charset="0"/>
                <a:cs typeface="Times New Roman" pitchFamily="18" charset="0"/>
              </a:rPr>
              <a:t>ve</a:t>
            </a:r>
            <a:r>
              <a:rPr lang="en-US" dirty="0">
                <a:solidFill>
                  <a:srgbClr val="0070C0"/>
                </a:solidFill>
                <a:latin typeface="Times New Roman" pitchFamily="18" charset="0"/>
                <a:cs typeface="Times New Roman" pitchFamily="18" charset="0"/>
              </a:rPr>
              <a:t> pleural friction rub </a:t>
            </a:r>
            <a:r>
              <a:rPr lang="en-US" dirty="0">
                <a:latin typeface="Times New Roman" pitchFamily="18" charset="0"/>
                <a:cs typeface="Times New Roman" pitchFamily="18" charset="0"/>
              </a:rPr>
              <a:t>or altered breath sounds on auscultation. </a:t>
            </a:r>
          </a:p>
          <a:p>
            <a:pPr algn="l" rtl="0">
              <a:buNone/>
            </a:pPr>
            <a:r>
              <a:rPr lang="en-US" dirty="0">
                <a:latin typeface="Times New Roman" pitchFamily="18" charset="0"/>
                <a:cs typeface="Times New Roman" pitchFamily="18" charset="0"/>
              </a:rPr>
              <a:t>                           A </a:t>
            </a:r>
            <a:r>
              <a:rPr lang="en-US" dirty="0">
                <a:solidFill>
                  <a:srgbClr val="0070C0"/>
                </a:solidFill>
                <a:latin typeface="Times New Roman" pitchFamily="18" charset="0"/>
                <a:cs typeface="Times New Roman" pitchFamily="18" charset="0"/>
              </a:rPr>
              <a:t>chest radiograph </a:t>
            </a:r>
            <a:r>
              <a:rPr lang="en-US" dirty="0">
                <a:latin typeface="Times New Roman" pitchFamily="18" charset="0"/>
                <a:cs typeface="Times New Roman" pitchFamily="18" charset="0"/>
              </a:rPr>
              <a:t>is  diagnostic.</a:t>
            </a:r>
          </a:p>
          <a:p>
            <a:pPr algn="l" rtl="0"/>
            <a:endParaRPr lang="en-US" dirty="0"/>
          </a:p>
        </p:txBody>
      </p:sp>
      <p:pic>
        <p:nvPicPr>
          <p:cNvPr id="4" name="Picture 3" descr="henoch_schonlein_purpura_3_080209.jpg"/>
          <p:cNvPicPr>
            <a:picLocks noChangeAspect="1"/>
          </p:cNvPicPr>
          <p:nvPr/>
        </p:nvPicPr>
        <p:blipFill>
          <a:blip r:embed="rId2"/>
          <a:stretch>
            <a:fillRect/>
          </a:stretch>
        </p:blipFill>
        <p:spPr>
          <a:xfrm>
            <a:off x="5475111" y="609600"/>
            <a:ext cx="3668890" cy="2438400"/>
          </a:xfrm>
          <a:prstGeom prst="rect">
            <a:avLst/>
          </a:prstGeom>
        </p:spPr>
      </p:pic>
      <p:sp>
        <p:nvSpPr>
          <p:cNvPr id="5" name="TextBox 4"/>
          <p:cNvSpPr txBox="1"/>
          <p:nvPr/>
        </p:nvSpPr>
        <p:spPr>
          <a:xfrm>
            <a:off x="304800" y="381000"/>
            <a:ext cx="6172200" cy="3323987"/>
          </a:xfrm>
          <a:prstGeom prst="rect">
            <a:avLst/>
          </a:prstGeom>
          <a:noFill/>
        </p:spPr>
        <p:txBody>
          <a:bodyPr wrap="square" rtlCol="0">
            <a:spAutoFit/>
          </a:bodyPr>
          <a:lstStyle/>
          <a:p>
            <a:pPr>
              <a:buNone/>
            </a:pPr>
            <a:r>
              <a:rPr lang="en-US" sz="2400" dirty="0">
                <a:latin typeface="Times New Roman" pitchFamily="18" charset="0"/>
                <a:cs typeface="Times New Roman" pitchFamily="18" charset="0"/>
              </a:rPr>
              <a:t>4- </a:t>
            </a:r>
            <a:r>
              <a:rPr lang="en-US" sz="2400" b="1" dirty="0" err="1">
                <a:latin typeface="Times New Roman" pitchFamily="18" charset="0"/>
                <a:cs typeface="Times New Roman" pitchFamily="18" charset="0"/>
              </a:rPr>
              <a:t>Henoch–Schönlein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purpura</a:t>
            </a:r>
            <a:r>
              <a:rPr lang="en-US" sz="2400" b="1" dirty="0">
                <a:latin typeface="Times New Roman" pitchFamily="18" charset="0"/>
                <a:cs typeface="Times New Roman" pitchFamily="18" charset="0"/>
              </a:rPr>
              <a:t> </a:t>
            </a:r>
          </a:p>
          <a:p>
            <a:pPr>
              <a:buNone/>
            </a:pPr>
            <a:r>
              <a:rPr lang="en-US" sz="2400" dirty="0">
                <a:latin typeface="Times New Roman" pitchFamily="18" charset="0"/>
                <a:cs typeface="Times New Roman" pitchFamily="18" charset="0"/>
              </a:rPr>
              <a:t>    preceded by a </a:t>
            </a:r>
            <a:r>
              <a:rPr lang="en-US" sz="2400" dirty="0">
                <a:solidFill>
                  <a:srgbClr val="0070C0"/>
                </a:solidFill>
                <a:latin typeface="Times New Roman" pitchFamily="18" charset="0"/>
                <a:cs typeface="Times New Roman" pitchFamily="18" charset="0"/>
              </a:rPr>
              <a:t>sore throat </a:t>
            </a:r>
            <a:r>
              <a:rPr lang="en-US" sz="2400" dirty="0">
                <a:latin typeface="Times New Roman" pitchFamily="18" charset="0"/>
                <a:cs typeface="Times New Roman" pitchFamily="18" charset="0"/>
              </a:rPr>
              <a:t>or respiratory infection. </a:t>
            </a:r>
          </a:p>
          <a:p>
            <a:pPr>
              <a:buNone/>
            </a:pPr>
            <a:r>
              <a:rPr lang="en-US" sz="2400" dirty="0">
                <a:latin typeface="Times New Roman" pitchFamily="18" charset="0"/>
                <a:cs typeface="Times New Roman" pitchFamily="18" charset="0"/>
              </a:rPr>
              <a:t>    Abdominal pain can be severe. </a:t>
            </a:r>
          </a:p>
          <a:p>
            <a:pPr>
              <a:buNone/>
            </a:pPr>
            <a:r>
              <a:rPr lang="en-US" sz="2400" dirty="0">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ecchymotic</a:t>
            </a:r>
            <a:r>
              <a:rPr lang="en-US" sz="2400" dirty="0">
                <a:solidFill>
                  <a:srgbClr val="0070C0"/>
                </a:solidFill>
                <a:latin typeface="Times New Roman" pitchFamily="18" charset="0"/>
                <a:cs typeface="Times New Roman" pitchFamily="18" charset="0"/>
              </a:rPr>
              <a:t> rash</a:t>
            </a:r>
            <a:r>
              <a:rPr lang="en-US" sz="2400" dirty="0">
                <a:latin typeface="Times New Roman" pitchFamily="18" charset="0"/>
                <a:cs typeface="Times New Roman" pitchFamily="18" charset="0"/>
              </a:rPr>
              <a:t>, affecting the extensor surfaces of the limbs and on the buttocks. </a:t>
            </a:r>
          </a:p>
          <a:p>
            <a:pPr>
              <a:buNone/>
            </a:pPr>
            <a:r>
              <a:rPr lang="en-US" sz="2400" dirty="0">
                <a:latin typeface="Times New Roman" pitchFamily="18" charset="0"/>
                <a:cs typeface="Times New Roman" pitchFamily="18" charset="0"/>
              </a:rPr>
              <a:t>   The face is usually spared. </a:t>
            </a:r>
          </a:p>
          <a:p>
            <a:pPr>
              <a:buNone/>
            </a:pPr>
            <a:r>
              <a:rPr lang="en-US" sz="2400" dirty="0">
                <a:latin typeface="Times New Roman" pitchFamily="18" charset="0"/>
                <a:cs typeface="Times New Roman" pitchFamily="18" charset="0"/>
              </a:rPr>
              <a:t>   Microscopic </a:t>
            </a:r>
            <a:r>
              <a:rPr lang="en-US" sz="2400" dirty="0" err="1">
                <a:solidFill>
                  <a:srgbClr val="0070C0"/>
                </a:solidFill>
                <a:latin typeface="Times New Roman" pitchFamily="18" charset="0"/>
                <a:cs typeface="Times New Roman" pitchFamily="18" charset="0"/>
              </a:rPr>
              <a:t>haematuria</a:t>
            </a:r>
            <a:r>
              <a:rPr lang="en-US" sz="2400" dirty="0">
                <a:latin typeface="Times New Roman" pitchFamily="18" charset="0"/>
                <a:cs typeface="Times New Roman" pitchFamily="18" charset="0"/>
              </a:rPr>
              <a:t> is common. </a:t>
            </a:r>
          </a:p>
          <a:p>
            <a:endParaRPr lang="en-US" dirty="0"/>
          </a:p>
        </p:txBody>
      </p:sp>
      <p:pic>
        <p:nvPicPr>
          <p:cNvPr id="6" name="Picture 5" descr="RLLpneumoniaANTsegPA_250.jpg"/>
          <p:cNvPicPr>
            <a:picLocks noChangeAspect="1"/>
          </p:cNvPicPr>
          <p:nvPr/>
        </p:nvPicPr>
        <p:blipFill>
          <a:blip r:embed="rId3"/>
          <a:stretch>
            <a:fillRect/>
          </a:stretch>
        </p:blipFill>
        <p:spPr>
          <a:xfrm>
            <a:off x="6677956" y="3733800"/>
            <a:ext cx="1859492" cy="2133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a:bodyPr>
          <a:lstStyle/>
          <a:p>
            <a:pPr algn="l" rtl="0">
              <a:buNone/>
            </a:pPr>
            <a:r>
              <a:rPr lang="en-US" sz="3800" b="1" i="1" u="sng" dirty="0">
                <a:solidFill>
                  <a:srgbClr val="FF0000"/>
                </a:solidFill>
                <a:latin typeface="Times New Roman" pitchFamily="18" charset="0"/>
                <a:cs typeface="Times New Roman" pitchFamily="18" charset="0"/>
              </a:rPr>
              <a:t>Adults</a:t>
            </a:r>
          </a:p>
          <a:p>
            <a:pPr algn="l" rtl="0">
              <a:buNone/>
            </a:pPr>
            <a:r>
              <a:rPr lang="en-US" b="1" dirty="0">
                <a:latin typeface="Times New Roman" pitchFamily="18" charset="0"/>
                <a:cs typeface="Times New Roman" pitchFamily="18" charset="0"/>
              </a:rPr>
              <a:t>1- Terminal ileitis </a:t>
            </a:r>
          </a:p>
          <a:p>
            <a:pPr algn="l" rtl="0">
              <a:buNone/>
            </a:pPr>
            <a:r>
              <a:rPr lang="en-US" dirty="0">
                <a:latin typeface="Times New Roman" pitchFamily="18" charset="0"/>
                <a:cs typeface="Times New Roman" pitchFamily="18" charset="0"/>
              </a:rPr>
              <a:t>           - a doughy</a:t>
            </a:r>
            <a:r>
              <a:rPr lang="en-US" dirty="0">
                <a:solidFill>
                  <a:schemeClr val="accent4"/>
                </a:solidFill>
                <a:latin typeface="Times New Roman" pitchFamily="18" charset="0"/>
                <a:cs typeface="Times New Roman" pitchFamily="18" charset="0"/>
              </a:rPr>
              <a:t> mass </a:t>
            </a:r>
            <a:r>
              <a:rPr lang="en-US" dirty="0">
                <a:latin typeface="Times New Roman" pitchFamily="18" charset="0"/>
                <a:cs typeface="Times New Roman" pitchFamily="18" charset="0"/>
              </a:rPr>
              <a:t>of inflamed ileum may be felt.</a:t>
            </a:r>
          </a:p>
          <a:p>
            <a:pPr algn="l" rtl="0">
              <a:buNone/>
            </a:pPr>
            <a:r>
              <a:rPr lang="en-US" dirty="0">
                <a:latin typeface="Times New Roman" pitchFamily="18" charset="0"/>
                <a:cs typeface="Times New Roman" pitchFamily="18" charset="0"/>
              </a:rPr>
              <a:t>           - history of abdominal cramping, weight loss and </a:t>
            </a:r>
            <a:r>
              <a:rPr lang="en-US" dirty="0" err="1">
                <a:latin typeface="Times New Roman" pitchFamily="18" charset="0"/>
                <a:cs typeface="Times New Roman" pitchFamily="18" charset="0"/>
              </a:rPr>
              <a:t>diarrhoea</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           The ileitis may be non-specific, due to </a:t>
            </a:r>
            <a:r>
              <a:rPr lang="en-US" dirty="0" err="1">
                <a:latin typeface="Times New Roman" pitchFamily="18" charset="0"/>
                <a:cs typeface="Times New Roman" pitchFamily="18" charset="0"/>
              </a:rPr>
              <a:t>Crohn’s</a:t>
            </a:r>
            <a:r>
              <a:rPr lang="en-US" dirty="0">
                <a:latin typeface="Times New Roman" pitchFamily="18" charset="0"/>
                <a:cs typeface="Times New Roman" pitchFamily="18" charset="0"/>
              </a:rPr>
              <a:t> disease or </a:t>
            </a:r>
            <a:r>
              <a:rPr lang="en-US" i="1" dirty="0" err="1">
                <a:latin typeface="Times New Roman" pitchFamily="18" charset="0"/>
                <a:cs typeface="Times New Roman" pitchFamily="18" charset="0"/>
              </a:rPr>
              <a:t>Yersinia</a:t>
            </a:r>
            <a:r>
              <a:rPr lang="en-US" i="1" dirty="0">
                <a:latin typeface="Times New Roman" pitchFamily="18" charset="0"/>
                <a:cs typeface="Times New Roman" pitchFamily="18" charset="0"/>
              </a:rPr>
              <a:t> infection</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 serum antibody titres are diagnostic, and treatment with intravenous tetracycline is appropriate. </a:t>
            </a:r>
          </a:p>
          <a:p>
            <a:pPr algn="l" rtl="0">
              <a:buNone/>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Ureteric</a:t>
            </a:r>
            <a:r>
              <a:rPr lang="en-US" b="1" dirty="0">
                <a:latin typeface="Times New Roman" pitchFamily="18" charset="0"/>
                <a:cs typeface="Times New Roman" pitchFamily="18" charset="0"/>
              </a:rPr>
              <a:t> colic</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Urinalysis should always be performed, and the presence of red cells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supine abdominal radiograph. Renal ultrasound or intravenous </a:t>
            </a:r>
            <a:r>
              <a:rPr lang="en-US" dirty="0" err="1">
                <a:latin typeface="Times New Roman" pitchFamily="18" charset="0"/>
                <a:cs typeface="Times New Roman" pitchFamily="18" charset="0"/>
              </a:rPr>
              <a:t>urogram</a:t>
            </a:r>
            <a:r>
              <a:rPr lang="en-US" dirty="0">
                <a:latin typeface="Times New Roman" pitchFamily="18" charset="0"/>
                <a:cs typeface="Times New Roman" pitchFamily="18" charset="0"/>
              </a:rPr>
              <a:t> is diagnostic.</a:t>
            </a:r>
          </a:p>
          <a:p>
            <a:pPr algn="l" rtl="0">
              <a:buNone/>
            </a:pPr>
            <a:r>
              <a:rPr lang="en-US" b="1" dirty="0">
                <a:latin typeface="Times New Roman" pitchFamily="18" charset="0"/>
                <a:cs typeface="Times New Roman" pitchFamily="18" charset="0"/>
              </a:rPr>
              <a:t>3- Right-sided acute </a:t>
            </a:r>
            <a:r>
              <a:rPr lang="en-US" b="1" dirty="0" err="1">
                <a:latin typeface="Times New Roman" pitchFamily="18" charset="0"/>
                <a:cs typeface="Times New Roman" pitchFamily="18" charset="0"/>
              </a:rPr>
              <a:t>pyelonephritis</a:t>
            </a:r>
            <a:endParaRPr lang="en-US" b="1"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increased frequency of </a:t>
            </a:r>
            <a:r>
              <a:rPr lang="en-US" dirty="0" err="1">
                <a:latin typeface="Times New Roman" pitchFamily="18" charset="0"/>
                <a:cs typeface="Times New Roman" pitchFamily="18" charset="0"/>
              </a:rPr>
              <a:t>micturition</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tenderness confined to the loin, fever (temperature 39°C) and possibly rigors and </a:t>
            </a:r>
            <a:r>
              <a:rPr lang="en-US" dirty="0" err="1">
                <a:latin typeface="Times New Roman" pitchFamily="18" charset="0"/>
                <a:cs typeface="Times New Roman" pitchFamily="18" charset="0"/>
              </a:rPr>
              <a:t>pyuria</a:t>
            </a:r>
            <a:r>
              <a:rPr lang="en-US" dirty="0">
                <a:latin typeface="Times New Roman" pitchFamily="18" charset="0"/>
                <a:cs typeface="Times New Roman" pitchFamily="18"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686800" cy="5702491"/>
          </a:xfrm>
        </p:spPr>
        <p:txBody>
          <a:bodyPr>
            <a:normAutofit/>
          </a:bodyPr>
          <a:lstStyle/>
          <a:p>
            <a:pPr algn="l" rtl="0">
              <a:buNone/>
            </a:pPr>
            <a:r>
              <a:rPr lang="en-US" sz="3000" b="1" dirty="0">
                <a:latin typeface="Times New Roman" pitchFamily="18" charset="0"/>
                <a:cs typeface="Times New Roman" pitchFamily="18" charset="0"/>
              </a:rPr>
              <a:t>4- perforated peptic ulcer</a:t>
            </a:r>
          </a:p>
          <a:p>
            <a:pPr algn="l" rtl="0">
              <a:buNone/>
            </a:pPr>
            <a:r>
              <a:rPr lang="en-US" dirty="0">
                <a:latin typeface="Times New Roman" pitchFamily="18" charset="0"/>
                <a:cs typeface="Times New Roman" pitchFamily="18" charset="0"/>
              </a:rPr>
              <a:t> the duodenal contents pass along the </a:t>
            </a:r>
            <a:r>
              <a:rPr lang="en-US" dirty="0" err="1">
                <a:latin typeface="Times New Roman" pitchFamily="18" charset="0"/>
                <a:cs typeface="Times New Roman" pitchFamily="18" charset="0"/>
              </a:rPr>
              <a:t>paracolic</a:t>
            </a:r>
            <a:r>
              <a:rPr lang="en-US" dirty="0">
                <a:latin typeface="Times New Roman" pitchFamily="18" charset="0"/>
                <a:cs typeface="Times New Roman" pitchFamily="18" charset="0"/>
              </a:rPr>
              <a:t> gutter to the right iliac fossa. </a:t>
            </a:r>
          </a:p>
          <a:p>
            <a:pPr algn="l" rtl="0">
              <a:buNone/>
            </a:pPr>
            <a:r>
              <a:rPr lang="en-US" dirty="0">
                <a:latin typeface="Times New Roman" pitchFamily="18" charset="0"/>
                <a:cs typeface="Times New Roman" pitchFamily="18" charset="0"/>
              </a:rPr>
              <a:t>    - history of </a:t>
            </a:r>
            <a:r>
              <a:rPr lang="en-US" dirty="0">
                <a:solidFill>
                  <a:schemeClr val="accent4"/>
                </a:solidFill>
                <a:latin typeface="Times New Roman" pitchFamily="18" charset="0"/>
                <a:cs typeface="Times New Roman" pitchFamily="18" charset="0"/>
              </a:rPr>
              <a:t>dyspepsia</a:t>
            </a:r>
          </a:p>
          <a:p>
            <a:pPr algn="l" rtl="0">
              <a:buNone/>
            </a:pPr>
            <a:r>
              <a:rPr lang="en-US" dirty="0">
                <a:latin typeface="Times New Roman" pitchFamily="18" charset="0"/>
                <a:cs typeface="Times New Roman" pitchFamily="18" charset="0"/>
              </a:rPr>
              <a:t>    - very </a:t>
            </a:r>
            <a:r>
              <a:rPr lang="en-US" dirty="0">
                <a:solidFill>
                  <a:schemeClr val="accent4"/>
                </a:solidFill>
                <a:latin typeface="Times New Roman" pitchFamily="18" charset="0"/>
                <a:cs typeface="Times New Roman" pitchFamily="18" charset="0"/>
              </a:rPr>
              <a:t>sudden</a:t>
            </a:r>
            <a:r>
              <a:rPr lang="en-US" dirty="0">
                <a:latin typeface="Times New Roman" pitchFamily="18" charset="0"/>
                <a:cs typeface="Times New Roman" pitchFamily="18" charset="0"/>
              </a:rPr>
              <a:t> onset of pain that starts in the </a:t>
            </a:r>
            <a:r>
              <a:rPr lang="en-US" dirty="0" err="1">
                <a:latin typeface="Times New Roman" pitchFamily="18" charset="0"/>
                <a:cs typeface="Times New Roman" pitchFamily="18" charset="0"/>
              </a:rPr>
              <a:t>epigastrium</a:t>
            </a:r>
            <a:r>
              <a:rPr lang="en-US" dirty="0">
                <a:latin typeface="Times New Roman" pitchFamily="18" charset="0"/>
                <a:cs typeface="Times New Roman" pitchFamily="18" charset="0"/>
              </a:rPr>
              <a:t> and  passes down the right </a:t>
            </a:r>
            <a:r>
              <a:rPr lang="en-US" dirty="0" err="1">
                <a:latin typeface="Times New Roman" pitchFamily="18" charset="0"/>
                <a:cs typeface="Times New Roman" pitchFamily="18" charset="0"/>
              </a:rPr>
              <a:t>paracolic</a:t>
            </a:r>
            <a:r>
              <a:rPr lang="en-US" dirty="0">
                <a:latin typeface="Times New Roman" pitchFamily="18" charset="0"/>
                <a:cs typeface="Times New Roman" pitchFamily="18" charset="0"/>
              </a:rPr>
              <a:t> gutter. </a:t>
            </a:r>
          </a:p>
          <a:p>
            <a:pPr algn="l" rtl="0">
              <a:buNone/>
            </a:pPr>
            <a:r>
              <a:rPr lang="en-US" dirty="0">
                <a:latin typeface="Times New Roman" pitchFamily="18" charset="0"/>
                <a:cs typeface="Times New Roman" pitchFamily="18" charset="0"/>
              </a:rPr>
              <a:t>   - rigidity is usually greater in the </a:t>
            </a:r>
            <a:r>
              <a:rPr lang="en-US" dirty="0">
                <a:solidFill>
                  <a:schemeClr val="accent4"/>
                </a:solidFill>
                <a:latin typeface="Times New Roman" pitchFamily="18" charset="0"/>
                <a:cs typeface="Times New Roman" pitchFamily="18" charset="0"/>
              </a:rPr>
              <a:t>right </a:t>
            </a:r>
            <a:r>
              <a:rPr lang="en-US" dirty="0" err="1">
                <a:solidFill>
                  <a:schemeClr val="accent4"/>
                </a:solidFill>
                <a:latin typeface="Times New Roman" pitchFamily="18" charset="0"/>
                <a:cs typeface="Times New Roman" pitchFamily="18" charset="0"/>
              </a:rPr>
              <a:t>hypochondrium</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   - rigidity and tenderness in the right iliac fossa</a:t>
            </a:r>
          </a:p>
          <a:p>
            <a:pPr algn="l" rtl="0">
              <a:buNone/>
            </a:pPr>
            <a:r>
              <a:rPr lang="en-US" dirty="0">
                <a:latin typeface="Times New Roman" pitchFamily="18" charset="0"/>
                <a:cs typeface="Times New Roman" pitchFamily="18" charset="0"/>
              </a:rPr>
              <a:t>   - erect chest radiograph </a:t>
            </a:r>
            <a:r>
              <a:rPr lang="en-US" dirty="0">
                <a:latin typeface="Times New Roman" pitchFamily="18" charset="0"/>
                <a:cs typeface="Times New Roman" pitchFamily="18" charset="0"/>
                <a:sym typeface="Wingdings" pitchFamily="2" charset="2"/>
              </a:rPr>
              <a:t></a:t>
            </a:r>
            <a:r>
              <a:rPr lang="en-US" dirty="0">
                <a:solidFill>
                  <a:schemeClr val="accent4"/>
                </a:solidFill>
                <a:latin typeface="Times New Roman" pitchFamily="18" charset="0"/>
                <a:cs typeface="Times New Roman" pitchFamily="18" charset="0"/>
              </a:rPr>
              <a:t>gas under the diaphragm </a:t>
            </a:r>
            <a:r>
              <a:rPr lang="en-US" dirty="0">
                <a:latin typeface="Times New Roman" pitchFamily="18" charset="0"/>
                <a:cs typeface="Times New Roman" pitchFamily="18" charset="0"/>
              </a:rPr>
              <a:t>in 70 %.</a:t>
            </a:r>
          </a:p>
          <a:p>
            <a:pPr algn="l" rtl="0">
              <a:buNone/>
            </a:pPr>
            <a:r>
              <a:rPr lang="en-US" dirty="0">
                <a:latin typeface="Times New Roman" pitchFamily="18" charset="0"/>
                <a:cs typeface="Times New Roman" pitchFamily="18" charset="0"/>
              </a:rPr>
              <a:t>   - abdominal </a:t>
            </a:r>
            <a:r>
              <a:rPr lang="en-US" dirty="0">
                <a:solidFill>
                  <a:schemeClr val="accent4"/>
                </a:solidFill>
                <a:latin typeface="Times New Roman" pitchFamily="18" charset="0"/>
                <a:cs typeface="Times New Roman" pitchFamily="18" charset="0"/>
              </a:rPr>
              <a:t>(CT) </a:t>
            </a:r>
            <a:r>
              <a:rPr lang="en-US" dirty="0">
                <a:latin typeface="Times New Roman" pitchFamily="18" charset="0"/>
                <a:cs typeface="Times New Roman" pitchFamily="18" charset="0"/>
              </a:rPr>
              <a:t>examination in difficult cases.</a:t>
            </a:r>
          </a:p>
          <a:p>
            <a:pPr algn="l" rtl="0">
              <a:buNone/>
            </a:pPr>
            <a:r>
              <a:rPr lang="en-US" b="1" dirty="0">
                <a:latin typeface="Times New Roman" pitchFamily="18" charset="0"/>
                <a:cs typeface="Times New Roman" pitchFamily="18" charset="0"/>
              </a:rPr>
              <a:t>5- Testicular torsion </a:t>
            </a:r>
            <a:r>
              <a:rPr lang="en-US" dirty="0">
                <a:latin typeface="Times New Roman" pitchFamily="18" charset="0"/>
                <a:cs typeface="Times New Roman" pitchFamily="18" charset="0"/>
              </a:rPr>
              <a:t>(teenage or young adult male)</a:t>
            </a:r>
          </a:p>
          <a:p>
            <a:pPr algn="l" rtl="0">
              <a:buNone/>
            </a:pPr>
            <a:r>
              <a:rPr lang="en-US" dirty="0">
                <a:latin typeface="Times New Roman" pitchFamily="18" charset="0"/>
                <a:cs typeface="Times New Roman" pitchFamily="18" charset="0"/>
              </a:rPr>
              <a:t>        Pain can be referred to the right iliac fossa, and shyness on the part of the patient may lead the unwary to suspect appendicitis unless the scrotum is examined in all cases.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229600" cy="4407091"/>
          </a:xfrm>
        </p:spPr>
        <p:txBody>
          <a:bodyPr>
            <a:normAutofit/>
          </a:bodyPr>
          <a:lstStyle/>
          <a:p>
            <a:pPr algn="l" rtl="0">
              <a:buNone/>
            </a:pPr>
            <a:endParaRPr lang="en-US" b="1" dirty="0">
              <a:latin typeface="Times New Roman" pitchFamily="18" charset="0"/>
              <a:cs typeface="Times New Roman" pitchFamily="18" charset="0"/>
            </a:endParaRPr>
          </a:p>
          <a:p>
            <a:pPr algn="l" rtl="0">
              <a:buNone/>
            </a:pPr>
            <a:endParaRPr lang="en-US" b="1" dirty="0">
              <a:latin typeface="Times New Roman" pitchFamily="18" charset="0"/>
              <a:cs typeface="Times New Roman" pitchFamily="18" charset="0"/>
            </a:endParaRPr>
          </a:p>
          <a:p>
            <a:pPr algn="l" rtl="0">
              <a:buNone/>
            </a:pPr>
            <a:endParaRPr lang="en-US" b="1" dirty="0">
              <a:latin typeface="Times New Roman" pitchFamily="18" charset="0"/>
              <a:cs typeface="Times New Roman" pitchFamily="18" charset="0"/>
            </a:endParaRPr>
          </a:p>
          <a:p>
            <a:pPr algn="l" rtl="0">
              <a:buNone/>
            </a:pPr>
            <a:r>
              <a:rPr lang="en-US" b="1" dirty="0">
                <a:latin typeface="Times New Roman" pitchFamily="18" charset="0"/>
                <a:cs typeface="Times New Roman" pitchFamily="18" charset="0"/>
              </a:rPr>
              <a:t>7- Rectus sheath </a:t>
            </a:r>
            <a:r>
              <a:rPr lang="en-US" b="1" dirty="0" err="1">
                <a:latin typeface="Times New Roman" pitchFamily="18" charset="0"/>
                <a:cs typeface="Times New Roman" pitchFamily="18" charset="0"/>
              </a:rPr>
              <a:t>haematoma</a:t>
            </a:r>
            <a:endParaRPr lang="en-US" b="1" dirty="0">
              <a:latin typeface="Times New Roman" pitchFamily="18" charset="0"/>
              <a:cs typeface="Times New Roman" pitchFamily="18" charset="0"/>
            </a:endParaRPr>
          </a:p>
          <a:p>
            <a:pPr algn="l" rtl="0">
              <a:buFontTx/>
              <a:buChar char="-"/>
            </a:pPr>
            <a:r>
              <a:rPr lang="en-US" dirty="0">
                <a:latin typeface="Times New Roman" pitchFamily="18" charset="0"/>
                <a:cs typeface="Times New Roman" pitchFamily="18" charset="0"/>
              </a:rPr>
              <a:t>relatively rare </a:t>
            </a:r>
          </a:p>
          <a:p>
            <a:pPr algn="l" rtl="0">
              <a:buFontTx/>
              <a:buChar char="-"/>
            </a:pPr>
            <a:r>
              <a:rPr lang="en-US" dirty="0">
                <a:latin typeface="Times New Roman" pitchFamily="18" charset="0"/>
                <a:cs typeface="Times New Roman" pitchFamily="18" charset="0"/>
              </a:rPr>
              <a:t>acute pain and localised tenderness in the RIF</a:t>
            </a:r>
          </a:p>
          <a:p>
            <a:pPr algn="l" rtl="0">
              <a:buFontTx/>
              <a:buChar char="-"/>
            </a:pPr>
            <a:r>
              <a:rPr lang="en-US" dirty="0">
                <a:latin typeface="Times New Roman" pitchFamily="18" charset="0"/>
                <a:cs typeface="Times New Roman" pitchFamily="18" charset="0"/>
              </a:rPr>
              <a:t>after an episode of </a:t>
            </a:r>
            <a:r>
              <a:rPr lang="en-US" dirty="0">
                <a:solidFill>
                  <a:schemeClr val="accent4"/>
                </a:solidFill>
                <a:latin typeface="Times New Roman" pitchFamily="18" charset="0"/>
                <a:cs typeface="Times New Roman" pitchFamily="18" charset="0"/>
              </a:rPr>
              <a:t>strenuous physical exercise</a:t>
            </a:r>
            <a:r>
              <a:rPr lang="en-US" dirty="0">
                <a:latin typeface="Times New Roman" pitchFamily="18" charset="0"/>
                <a:cs typeface="Times New Roman" pitchFamily="18" charset="0"/>
              </a:rPr>
              <a:t>. </a:t>
            </a:r>
          </a:p>
          <a:p>
            <a:pPr algn="l" rtl="0">
              <a:buFontTx/>
              <a:buChar char="-"/>
            </a:pPr>
            <a:r>
              <a:rPr lang="en-US" dirty="0">
                <a:latin typeface="Times New Roman" pitchFamily="18" charset="0"/>
                <a:cs typeface="Times New Roman" pitchFamily="18" charset="0"/>
              </a:rPr>
              <a:t>Localised pain </a:t>
            </a:r>
            <a:r>
              <a:rPr lang="en-US" dirty="0">
                <a:solidFill>
                  <a:schemeClr val="accent4"/>
                </a:solidFill>
                <a:latin typeface="Times New Roman" pitchFamily="18" charset="0"/>
                <a:cs typeface="Times New Roman" pitchFamily="18" charset="0"/>
              </a:rPr>
              <a:t>without gastrointestinal upset </a:t>
            </a:r>
            <a:r>
              <a:rPr lang="en-US" dirty="0">
                <a:latin typeface="Times New Roman" pitchFamily="18" charset="0"/>
                <a:cs typeface="Times New Roman" pitchFamily="18" charset="0"/>
              </a:rPr>
              <a:t>is the rule. Occasionally, in an </a:t>
            </a:r>
            <a:r>
              <a:rPr lang="en-US" dirty="0">
                <a:solidFill>
                  <a:schemeClr val="accent4"/>
                </a:solidFill>
                <a:latin typeface="Times New Roman" pitchFamily="18" charset="0"/>
                <a:cs typeface="Times New Roman" pitchFamily="18" charset="0"/>
              </a:rPr>
              <a:t>elderly</a:t>
            </a:r>
            <a:r>
              <a:rPr lang="en-US" dirty="0">
                <a:latin typeface="Times New Roman" pitchFamily="18" charset="0"/>
                <a:cs typeface="Times New Roman" pitchFamily="18" charset="0"/>
              </a:rPr>
              <a:t> patient, particularly one taking </a:t>
            </a:r>
            <a:r>
              <a:rPr lang="en-US" dirty="0">
                <a:solidFill>
                  <a:schemeClr val="accent4"/>
                </a:solidFill>
                <a:latin typeface="Times New Roman" pitchFamily="18" charset="0"/>
                <a:cs typeface="Times New Roman" pitchFamily="18" charset="0"/>
              </a:rPr>
              <a:t>anticoagulant therapy</a:t>
            </a:r>
            <a:r>
              <a:rPr lang="en-US" dirty="0">
                <a:latin typeface="Times New Roman" pitchFamily="18" charset="0"/>
                <a:cs typeface="Times New Roman" pitchFamily="18" charset="0"/>
              </a:rPr>
              <a:t>, a rectus sheath </a:t>
            </a:r>
            <a:r>
              <a:rPr lang="en-US" dirty="0" err="1">
                <a:latin typeface="Times New Roman" pitchFamily="18" charset="0"/>
                <a:cs typeface="Times New Roman" pitchFamily="18" charset="0"/>
              </a:rPr>
              <a:t>haematoma</a:t>
            </a:r>
            <a:r>
              <a:rPr lang="en-US" dirty="0">
                <a:latin typeface="Times New Roman" pitchFamily="18" charset="0"/>
                <a:cs typeface="Times New Roman" pitchFamily="18" charset="0"/>
              </a:rPr>
              <a:t> may present as a </a:t>
            </a:r>
            <a:r>
              <a:rPr lang="en-US" b="1" dirty="0">
                <a:latin typeface="Times New Roman" pitchFamily="18" charset="0"/>
                <a:cs typeface="Times New Roman" pitchFamily="18" charset="0"/>
              </a:rPr>
              <a:t>mass and tenderness </a:t>
            </a:r>
            <a:r>
              <a:rPr lang="en-US" dirty="0">
                <a:latin typeface="Times New Roman" pitchFamily="18" charset="0"/>
                <a:cs typeface="Times New Roman" pitchFamily="18" charset="0"/>
              </a:rPr>
              <a:t>in the right iliac fossa after minor trauma.</a:t>
            </a:r>
          </a:p>
        </p:txBody>
      </p:sp>
      <p:pic>
        <p:nvPicPr>
          <p:cNvPr id="3" name="Picture 2" descr="rectus sheath hematoma.jpg"/>
          <p:cNvPicPr>
            <a:picLocks noChangeAspect="1"/>
          </p:cNvPicPr>
          <p:nvPr/>
        </p:nvPicPr>
        <p:blipFill>
          <a:blip r:embed="rId2"/>
          <a:stretch>
            <a:fillRect/>
          </a:stretch>
        </p:blipFill>
        <p:spPr>
          <a:xfrm>
            <a:off x="5334000" y="1143000"/>
            <a:ext cx="3471994" cy="2514600"/>
          </a:xfrm>
          <a:prstGeom prst="rect">
            <a:avLst/>
          </a:prstGeom>
        </p:spPr>
      </p:pic>
      <p:sp>
        <p:nvSpPr>
          <p:cNvPr id="4" name="TextBox 3"/>
          <p:cNvSpPr txBox="1"/>
          <p:nvPr/>
        </p:nvSpPr>
        <p:spPr>
          <a:xfrm>
            <a:off x="533400" y="304800"/>
            <a:ext cx="4724400" cy="2985433"/>
          </a:xfrm>
          <a:prstGeom prst="rect">
            <a:avLst/>
          </a:prstGeom>
          <a:noFill/>
        </p:spPr>
        <p:txBody>
          <a:bodyPr wrap="square" rtlCol="0">
            <a:spAutoFit/>
          </a:bodyPr>
          <a:lstStyle/>
          <a:p>
            <a:pPr>
              <a:buNone/>
            </a:pPr>
            <a:r>
              <a:rPr lang="en-US" sz="2400" b="1" dirty="0">
                <a:latin typeface="Times New Roman" pitchFamily="18" charset="0"/>
                <a:cs typeface="Times New Roman" pitchFamily="18" charset="0"/>
              </a:rPr>
              <a:t>6-Acute pancreatitis </a:t>
            </a:r>
          </a:p>
          <a:p>
            <a:pPr>
              <a:buNone/>
            </a:pPr>
            <a:r>
              <a:rPr lang="en-US" sz="2400" dirty="0">
                <a:latin typeface="Times New Roman" pitchFamily="18" charset="0"/>
                <a:cs typeface="Times New Roman" pitchFamily="18" charset="0"/>
              </a:rPr>
              <a:t>should be considered in the differential diagnosis of all adults suspected of having acute appendicitis and, when appropriate, should be excluded by </a:t>
            </a:r>
            <a:r>
              <a:rPr lang="en-US" sz="2400" dirty="0">
                <a:solidFill>
                  <a:schemeClr val="accent4"/>
                </a:solidFill>
                <a:latin typeface="Times New Roman" pitchFamily="18" charset="0"/>
                <a:cs typeface="Times New Roman" pitchFamily="18" charset="0"/>
              </a:rPr>
              <a:t>serum or urinary amylase measurement</a:t>
            </a:r>
            <a:r>
              <a:rPr lang="en-US" sz="2400" dirty="0">
                <a:latin typeface="Times New Roman" pitchFamily="18" charset="0"/>
                <a:cs typeface="Times New Roman" pitchFamily="18" charset="0"/>
              </a:rPr>
              <a:t>.</a:t>
            </a:r>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Abdominal Pain</a:t>
            </a:r>
            <a:endParaRPr lang="ar-JO" dirty="0"/>
          </a:p>
        </p:txBody>
      </p:sp>
      <p:pic>
        <p:nvPicPr>
          <p:cNvPr id="3074" name="Picture 2"/>
          <p:cNvPicPr>
            <a:picLocks noGrp="1" noChangeAspect="1" noChangeArrowheads="1"/>
          </p:cNvPicPr>
          <p:nvPr>
            <p:ph idx="1"/>
          </p:nvPr>
        </p:nvPicPr>
        <p:blipFill>
          <a:blip r:embed="rId2"/>
          <a:srcRect l="26471" t="23117" r="20588" b="38520"/>
          <a:stretch>
            <a:fillRect/>
          </a:stretch>
        </p:blipFill>
        <p:spPr bwMode="auto">
          <a:xfrm>
            <a:off x="353291" y="1828800"/>
            <a:ext cx="8790709" cy="35814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l" rtl="0">
              <a:buNone/>
            </a:pPr>
            <a:r>
              <a:rPr lang="en-US" sz="3600" b="1" i="1" u="sng" dirty="0">
                <a:solidFill>
                  <a:srgbClr val="FF0000"/>
                </a:solidFill>
                <a:latin typeface="Times New Roman" pitchFamily="18" charset="0"/>
                <a:cs typeface="Times New Roman" pitchFamily="18" charset="0"/>
              </a:rPr>
              <a:t>Adult female</a:t>
            </a:r>
          </a:p>
          <a:p>
            <a:pPr algn="l" rtl="0">
              <a:buNone/>
            </a:pPr>
            <a:r>
              <a:rPr lang="en-US" dirty="0">
                <a:latin typeface="Times New Roman" pitchFamily="18" charset="0"/>
                <a:cs typeface="Times New Roman" pitchFamily="18" charset="0"/>
              </a:rPr>
              <a:t>pelvic disease in women of childbearing age most often mimics acute appendicitis.</a:t>
            </a:r>
          </a:p>
          <a:p>
            <a:pPr algn="l" rtl="0">
              <a:buNone/>
            </a:pPr>
            <a:r>
              <a:rPr lang="en-US" dirty="0">
                <a:latin typeface="Times New Roman" pitchFamily="18" charset="0"/>
                <a:cs typeface="Times New Roman" pitchFamily="18" charset="0"/>
              </a:rPr>
              <a:t> A careful gynaecological history should be taken in all women with suspected appendicitis, concentrating on:</a:t>
            </a:r>
          </a:p>
          <a:p>
            <a:pPr algn="l" rtl="0">
              <a:buNone/>
            </a:pPr>
            <a:r>
              <a:rPr lang="en-US" dirty="0">
                <a:latin typeface="Times New Roman" pitchFamily="18" charset="0"/>
                <a:cs typeface="Times New Roman" pitchFamily="18" charset="0"/>
              </a:rPr>
              <a:t>- menstrual cycle</a:t>
            </a:r>
          </a:p>
          <a:p>
            <a:pPr algn="l" rtl="0">
              <a:buNone/>
            </a:pPr>
            <a:r>
              <a:rPr lang="en-US" dirty="0">
                <a:latin typeface="Times New Roman" pitchFamily="18" charset="0"/>
                <a:cs typeface="Times New Roman" pitchFamily="18" charset="0"/>
              </a:rPr>
              <a:t>- vaginal discharge </a:t>
            </a:r>
          </a:p>
          <a:p>
            <a:pPr algn="l" rtl="0">
              <a:buNone/>
            </a:pPr>
            <a:r>
              <a:rPr lang="en-US" dirty="0">
                <a:latin typeface="Times New Roman" pitchFamily="18" charset="0"/>
                <a:cs typeface="Times New Roman" pitchFamily="18" charset="0"/>
              </a:rPr>
              <a:t>- possible pregnancy .</a:t>
            </a:r>
          </a:p>
          <a:p>
            <a:pPr algn="l" rtl="0">
              <a:buNone/>
            </a:pPr>
            <a:r>
              <a:rPr lang="en-US" dirty="0">
                <a:latin typeface="Times New Roman" pitchFamily="18" charset="0"/>
                <a:cs typeface="Times New Roman" pitchFamily="18" charset="0"/>
              </a:rPr>
              <a:t>The most common diagnostic mimics are</a:t>
            </a:r>
          </a:p>
          <a:p>
            <a:pPr algn="l" rtl="0">
              <a:buNone/>
            </a:pPr>
            <a:r>
              <a:rPr lang="en-US" dirty="0">
                <a:latin typeface="Times New Roman" pitchFamily="18" charset="0"/>
                <a:cs typeface="Times New Roman" pitchFamily="18" charset="0"/>
              </a:rPr>
              <a:t> pelvic inflammatory disease (PID), </a:t>
            </a:r>
            <a:r>
              <a:rPr lang="en-US" dirty="0" err="1">
                <a:latin typeface="Times New Roman" pitchFamily="18" charset="0"/>
                <a:cs typeface="Times New Roman" pitchFamily="18" charset="0"/>
              </a:rPr>
              <a:t>Mittelschmerz</a:t>
            </a:r>
            <a:r>
              <a:rPr lang="en-US" dirty="0">
                <a:latin typeface="Times New Roman" pitchFamily="18" charset="0"/>
                <a:cs typeface="Times New Roman" pitchFamily="18" charset="0"/>
              </a:rPr>
              <a:t>, torsion or </a:t>
            </a:r>
            <a:r>
              <a:rPr lang="en-US" dirty="0" err="1">
                <a:latin typeface="Times New Roman" pitchFamily="18" charset="0"/>
                <a:cs typeface="Times New Roman" pitchFamily="18" charset="0"/>
              </a:rPr>
              <a:t>haemorrhage</a:t>
            </a:r>
            <a:r>
              <a:rPr lang="en-US" dirty="0">
                <a:latin typeface="Times New Roman" pitchFamily="18" charset="0"/>
                <a:cs typeface="Times New Roman" pitchFamily="18" charset="0"/>
              </a:rPr>
              <a:t> of an ovarian cyst and ectopic pregnancy.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382000" cy="5778691"/>
          </a:xfrm>
        </p:spPr>
        <p:txBody>
          <a:bodyPr>
            <a:normAutofit/>
          </a:bodyPr>
          <a:lstStyle/>
          <a:p>
            <a:pPr algn="l" rtl="0">
              <a:buNone/>
            </a:pPr>
            <a:r>
              <a:rPr lang="en-US" b="1" dirty="0">
                <a:solidFill>
                  <a:srgbClr val="FF0000"/>
                </a:solidFill>
                <a:latin typeface="Times New Roman" pitchFamily="18" charset="0"/>
                <a:cs typeface="Times New Roman" pitchFamily="18" charset="0"/>
              </a:rPr>
              <a:t>1-Pelvic inflammatory disease</a:t>
            </a:r>
          </a:p>
          <a:p>
            <a:pPr algn="l" rtl="0">
              <a:buNone/>
            </a:pPr>
            <a:r>
              <a:rPr lang="en-US" dirty="0">
                <a:latin typeface="Times New Roman" pitchFamily="18" charset="0"/>
                <a:cs typeface="Times New Roman" pitchFamily="18" charset="0"/>
              </a:rPr>
              <a:t>(salpingitis, endometritis and tubo-ovarian sepsis)</a:t>
            </a:r>
          </a:p>
          <a:p>
            <a:pPr algn="l" rtl="0">
              <a:buNone/>
            </a:pPr>
            <a:r>
              <a:rPr lang="en-US" dirty="0">
                <a:latin typeface="Times New Roman" pitchFamily="18" charset="0"/>
                <a:cs typeface="Times New Roman" pitchFamily="18" charset="0"/>
              </a:rPr>
              <a:t>- The pain is </a:t>
            </a:r>
            <a:r>
              <a:rPr lang="en-US" b="1" dirty="0">
                <a:latin typeface="Times New Roman" pitchFamily="18" charset="0"/>
                <a:cs typeface="Times New Roman" pitchFamily="18" charset="0"/>
              </a:rPr>
              <a:t>lower</a:t>
            </a:r>
            <a:r>
              <a:rPr lang="en-US" dirty="0">
                <a:latin typeface="Times New Roman" pitchFamily="18" charset="0"/>
                <a:cs typeface="Times New Roman" pitchFamily="18" charset="0"/>
              </a:rPr>
              <a:t> than in appendicitis and is </a:t>
            </a:r>
            <a:r>
              <a:rPr lang="en-US" b="1" dirty="0">
                <a:latin typeface="Times New Roman" pitchFamily="18" charset="0"/>
                <a:cs typeface="Times New Roman" pitchFamily="18" charset="0"/>
              </a:rPr>
              <a:t>bilateral</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history of </a:t>
            </a:r>
            <a:r>
              <a:rPr lang="en-US" b="1" dirty="0">
                <a:latin typeface="Times New Roman" pitchFamily="18" charset="0"/>
                <a:cs typeface="Times New Roman" pitchFamily="18" charset="0"/>
              </a:rPr>
              <a:t>vaginal discharge</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dysmenorrhoea</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dysurea</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vaginal examination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adnexal and cervical tenderness .</a:t>
            </a:r>
          </a:p>
          <a:p>
            <a:pPr algn="l" rtl="0">
              <a:buNone/>
            </a:pPr>
            <a:r>
              <a:rPr lang="en-US" dirty="0">
                <a:latin typeface="Times New Roman" pitchFamily="18" charset="0"/>
                <a:cs typeface="Times New Roman" pitchFamily="18" charset="0"/>
              </a:rPr>
              <a:t>- High vaginal swab &amp; culture </a:t>
            </a:r>
            <a:r>
              <a:rPr lang="en-US" dirty="0">
                <a:latin typeface="Times New Roman" pitchFamily="18" charset="0"/>
                <a:cs typeface="Times New Roman" pitchFamily="18" charset="0"/>
                <a:sym typeface="Wingdings" pitchFamily="2" charset="2"/>
              </a:rPr>
              <a:t></a:t>
            </a:r>
            <a:r>
              <a:rPr lang="en-US" i="1" dirty="0">
                <a:latin typeface="Times New Roman" pitchFamily="18" charset="0"/>
                <a:cs typeface="Times New Roman" pitchFamily="18" charset="0"/>
              </a:rPr>
              <a:t>Chlamydia trachomatis and Neisseria gonorrhoeae.</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gynaecologist opinion should be obtained. </a:t>
            </a:r>
          </a:p>
          <a:p>
            <a:pPr algn="l" rtl="0">
              <a:buNone/>
            </a:pPr>
            <a:r>
              <a:rPr lang="en-US" dirty="0">
                <a:latin typeface="Times New Roman" pitchFamily="18" charset="0"/>
                <a:cs typeface="Times New Roman" pitchFamily="18" charset="0"/>
              </a:rPr>
              <a:t>- Transvaginal ultrasound </a:t>
            </a:r>
          </a:p>
          <a:p>
            <a:pPr algn="l" rtl="0">
              <a:buNone/>
            </a:pPr>
            <a:r>
              <a:rPr lang="en-US" dirty="0">
                <a:latin typeface="Times New Roman" pitchFamily="18" charset="0"/>
                <a:cs typeface="Times New Roman" pitchFamily="18" charset="0"/>
              </a:rPr>
              <a:t>- diagnostic laparoscopy</a:t>
            </a:r>
          </a:p>
        </p:txBody>
      </p:sp>
      <p:pic>
        <p:nvPicPr>
          <p:cNvPr id="4" name="Picture 3" descr="pid.jpg"/>
          <p:cNvPicPr>
            <a:picLocks noChangeAspect="1"/>
          </p:cNvPicPr>
          <p:nvPr/>
        </p:nvPicPr>
        <p:blipFill>
          <a:blip r:embed="rId2"/>
          <a:stretch>
            <a:fillRect/>
          </a:stretch>
        </p:blipFill>
        <p:spPr>
          <a:xfrm>
            <a:off x="6019800" y="4267200"/>
            <a:ext cx="2628900" cy="22984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lstStyle/>
          <a:p>
            <a:pPr algn="l" rtl="0">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Mittelschmerz</a:t>
            </a:r>
            <a:endParaRPr lang="en-US" b="1" dirty="0">
              <a:solidFill>
                <a:srgbClr val="FF0000"/>
              </a:solidFill>
              <a:latin typeface="Times New Roman" pitchFamily="18" charset="0"/>
              <a:cs typeface="Times New Roman" pitchFamily="18" charset="0"/>
            </a:endParaRPr>
          </a:p>
          <a:p>
            <a:pPr algn="l" rtl="0">
              <a:buNone/>
            </a:pPr>
            <a:r>
              <a:rPr lang="en-US" dirty="0" err="1">
                <a:latin typeface="Times New Roman" pitchFamily="18" charset="0"/>
                <a:cs typeface="Times New Roman" pitchFamily="18" charset="0"/>
              </a:rPr>
              <a:t>Midcycle</a:t>
            </a:r>
            <a:r>
              <a:rPr lang="en-US" dirty="0">
                <a:latin typeface="Times New Roman" pitchFamily="18" charset="0"/>
                <a:cs typeface="Times New Roman" pitchFamily="18" charset="0"/>
              </a:rPr>
              <a:t> rupture of a follicular cyst with bleeding produces </a:t>
            </a:r>
            <a:r>
              <a:rPr lang="en-US" b="1" dirty="0">
                <a:latin typeface="Times New Roman" pitchFamily="18" charset="0"/>
                <a:cs typeface="Times New Roman" pitchFamily="18" charset="0"/>
              </a:rPr>
              <a:t>lower abdominal and pelvic pain</a:t>
            </a:r>
            <a:r>
              <a:rPr lang="en-US" dirty="0">
                <a:latin typeface="Times New Roman" pitchFamily="18" charset="0"/>
                <a:cs typeface="Times New Roman" pitchFamily="18" charset="0"/>
              </a:rPr>
              <a:t>, typically </a:t>
            </a:r>
            <a:r>
              <a:rPr lang="en-US" b="1" dirty="0" err="1">
                <a:latin typeface="Times New Roman" pitchFamily="18" charset="0"/>
                <a:cs typeface="Times New Roman" pitchFamily="18" charset="0"/>
              </a:rPr>
              <a:t>midcycle</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No systemic upset</a:t>
            </a:r>
          </a:p>
          <a:p>
            <a:pPr algn="l" rtl="0">
              <a:buFontTx/>
              <a:buChar char="-"/>
            </a:pPr>
            <a:r>
              <a:rPr lang="en-US" dirty="0">
                <a:latin typeface="Times New Roman" pitchFamily="18" charset="0"/>
                <a:cs typeface="Times New Roman" pitchFamily="18" charset="0"/>
              </a:rPr>
              <a:t>Pregnancy test is negative</a:t>
            </a:r>
          </a:p>
          <a:p>
            <a:pPr algn="l" rtl="0">
              <a:buFontTx/>
              <a:buChar char="-"/>
            </a:pPr>
            <a:r>
              <a:rPr lang="en-US" dirty="0">
                <a:latin typeface="Times New Roman" pitchFamily="18" charset="0"/>
                <a:cs typeface="Times New Roman" pitchFamily="18" charset="0"/>
              </a:rPr>
              <a:t>Symptoms usually subside within hours.</a:t>
            </a:r>
          </a:p>
          <a:p>
            <a:pPr algn="l" rtl="0">
              <a:buNone/>
            </a:pPr>
            <a:r>
              <a:rPr lang="en-US" dirty="0">
                <a:latin typeface="Times New Roman" pitchFamily="18" charset="0"/>
                <a:cs typeface="Times New Roman" pitchFamily="18" charset="0"/>
              </a:rPr>
              <a:t>   Occasionally, diagnostic laparoscopy is required. Retrograde menstruation may cause similar symptoms.</a:t>
            </a:r>
          </a:p>
        </p:txBody>
      </p:sp>
      <p:pic>
        <p:nvPicPr>
          <p:cNvPr id="4" name="Picture 3" descr="ovarian_follicles_diagram-13F087954D46CB07521.jpg"/>
          <p:cNvPicPr>
            <a:picLocks noChangeAspect="1"/>
          </p:cNvPicPr>
          <p:nvPr/>
        </p:nvPicPr>
        <p:blipFill>
          <a:blip r:embed="rId2"/>
          <a:stretch>
            <a:fillRect/>
          </a:stretch>
        </p:blipFill>
        <p:spPr>
          <a:xfrm>
            <a:off x="3429000" y="4219336"/>
            <a:ext cx="4071938" cy="263866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lgn="l" rtl="0">
              <a:buNone/>
            </a:pPr>
            <a:r>
              <a:rPr lang="en-US" b="1" dirty="0">
                <a:solidFill>
                  <a:srgbClr val="FF0000"/>
                </a:solidFill>
                <a:latin typeface="Times New Roman" pitchFamily="18" charset="0"/>
                <a:cs typeface="Times New Roman" pitchFamily="18" charset="0"/>
              </a:rPr>
              <a:t>3- Torsion/</a:t>
            </a:r>
            <a:r>
              <a:rPr lang="en-US" b="1" dirty="0" err="1">
                <a:solidFill>
                  <a:srgbClr val="FF0000"/>
                </a:solidFill>
                <a:latin typeface="Times New Roman" pitchFamily="18" charset="0"/>
                <a:cs typeface="Times New Roman" pitchFamily="18" charset="0"/>
              </a:rPr>
              <a:t>haemorrhage</a:t>
            </a:r>
            <a:r>
              <a:rPr lang="en-US" b="1" dirty="0">
                <a:solidFill>
                  <a:srgbClr val="FF0000"/>
                </a:solidFill>
                <a:latin typeface="Times New Roman" pitchFamily="18" charset="0"/>
                <a:cs typeface="Times New Roman" pitchFamily="18" charset="0"/>
              </a:rPr>
              <a:t> of an ovarian cyst</a:t>
            </a:r>
          </a:p>
          <a:p>
            <a:pPr algn="l" rtl="0">
              <a:buNone/>
            </a:pPr>
            <a:r>
              <a:rPr lang="en-US" dirty="0">
                <a:latin typeface="Times New Roman" pitchFamily="18" charset="0"/>
                <a:cs typeface="Times New Roman" pitchFamily="18" charset="0"/>
              </a:rPr>
              <a:t>(difficult differential diagnosis)</a:t>
            </a:r>
          </a:p>
          <a:p>
            <a:pPr algn="l" rtl="0">
              <a:buNone/>
            </a:pPr>
            <a:r>
              <a:rPr lang="en-US" dirty="0">
                <a:latin typeface="Times New Roman" pitchFamily="18" charset="0"/>
                <a:cs typeface="Times New Roman" pitchFamily="18" charset="0"/>
              </a:rPr>
              <a:t>pelvic ultrasound and a gynaecological opinion should be sought.</a:t>
            </a:r>
          </a:p>
          <a:p>
            <a:pPr algn="l" rtl="0">
              <a:buNone/>
            </a:pPr>
            <a:r>
              <a:rPr lang="en-US" dirty="0">
                <a:latin typeface="Times New Roman" pitchFamily="18" charset="0"/>
                <a:cs typeface="Times New Roman" pitchFamily="18" charset="0"/>
              </a:rPr>
              <a:t> If encountered at operation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untwisting of the involved </a:t>
            </a:r>
            <a:r>
              <a:rPr lang="en-US" dirty="0" err="1">
                <a:latin typeface="Times New Roman" pitchFamily="18" charset="0"/>
                <a:cs typeface="Times New Roman" pitchFamily="18" charset="0"/>
              </a:rPr>
              <a:t>adnexa</a:t>
            </a:r>
            <a:r>
              <a:rPr lang="en-US" dirty="0">
                <a:latin typeface="Times New Roman" pitchFamily="18" charset="0"/>
                <a:cs typeface="Times New Roman" pitchFamily="18" charset="0"/>
              </a:rPr>
              <a:t> and ovarian </a:t>
            </a:r>
            <a:r>
              <a:rPr lang="en-US" dirty="0" err="1">
                <a:latin typeface="Times New Roman" pitchFamily="18" charset="0"/>
                <a:cs typeface="Times New Roman" pitchFamily="18" charset="0"/>
              </a:rPr>
              <a:t>cystectomy</a:t>
            </a:r>
            <a:r>
              <a:rPr lang="en-US" dirty="0">
                <a:latin typeface="Times New Roman" pitchFamily="18" charset="0"/>
                <a:cs typeface="Times New Roman" pitchFamily="18" charset="0"/>
              </a:rPr>
              <a:t> should be performed. </a:t>
            </a:r>
          </a:p>
        </p:txBody>
      </p:sp>
      <p:pic>
        <p:nvPicPr>
          <p:cNvPr id="4" name="Picture 3" descr="ovarian-cysts.jpg"/>
          <p:cNvPicPr>
            <a:picLocks noChangeAspect="1"/>
          </p:cNvPicPr>
          <p:nvPr/>
        </p:nvPicPr>
        <p:blipFill>
          <a:blip r:embed="rId2"/>
          <a:stretch>
            <a:fillRect/>
          </a:stretch>
        </p:blipFill>
        <p:spPr>
          <a:xfrm>
            <a:off x="2057400" y="3276600"/>
            <a:ext cx="4959350" cy="336994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8400"/>
            <a:ext cx="8229600" cy="4419600"/>
          </a:xfrm>
        </p:spPr>
        <p:txBody>
          <a:bodyPr>
            <a:normAutofit/>
          </a:bodyPr>
          <a:lstStyle/>
          <a:p>
            <a:pPr algn="l" rtl="0">
              <a:buNone/>
            </a:pPr>
            <a:r>
              <a:rPr lang="en-US" dirty="0">
                <a:latin typeface="Times New Roman" pitchFamily="18" charset="0"/>
                <a:cs typeface="Times New Roman" pitchFamily="18" charset="0"/>
              </a:rPr>
              <a:t>Right-sided </a:t>
            </a:r>
            <a:r>
              <a:rPr lang="en-US" dirty="0" err="1">
                <a:latin typeface="Times New Roman" pitchFamily="18" charset="0"/>
                <a:cs typeface="Times New Roman" pitchFamily="18" charset="0"/>
              </a:rPr>
              <a:t>unruptured</a:t>
            </a:r>
            <a:r>
              <a:rPr lang="en-US" dirty="0">
                <a:latin typeface="Times New Roman" pitchFamily="18" charset="0"/>
                <a:cs typeface="Times New Roman" pitchFamily="18" charset="0"/>
              </a:rPr>
              <a:t> tubal pregnancy </a:t>
            </a:r>
            <a:r>
              <a:rPr lang="en-US" dirty="0">
                <a:latin typeface="Times New Roman" pitchFamily="18" charset="0"/>
                <a:cs typeface="Times New Roman" pitchFamily="18" charset="0"/>
                <a:sym typeface="Wingdings" pitchFamily="2" charset="2"/>
              </a:rPr>
              <a:t>:</a:t>
            </a:r>
          </a:p>
          <a:p>
            <a:pPr algn="l" rtl="0">
              <a:buNone/>
            </a:pPr>
            <a:r>
              <a:rPr lang="en-US" dirty="0">
                <a:latin typeface="Times New Roman" pitchFamily="18" charset="0"/>
                <a:cs typeface="Times New Roman" pitchFamily="18" charset="0"/>
                <a:sym typeface="Wingdings" pitchFamily="2" charset="2"/>
              </a:rPr>
              <a:t>           - </a:t>
            </a:r>
            <a:r>
              <a:rPr lang="en-US" dirty="0">
                <a:latin typeface="Times New Roman" pitchFamily="18" charset="0"/>
                <a:cs typeface="Times New Roman" pitchFamily="18" charset="0"/>
              </a:rPr>
              <a:t>pain commences on the right side and stays there. </a:t>
            </a:r>
          </a:p>
          <a:p>
            <a:pPr algn="l" rtl="0">
              <a:buNone/>
            </a:pPr>
            <a:r>
              <a:rPr lang="en-US" dirty="0">
                <a:latin typeface="Times New Roman" pitchFamily="18" charset="0"/>
                <a:cs typeface="Times New Roman" pitchFamily="18" charset="0"/>
              </a:rPr>
              <a:t>           - pain is severe. </a:t>
            </a:r>
          </a:p>
          <a:p>
            <a:pPr algn="l" rtl="0">
              <a:buNone/>
            </a:pPr>
            <a:r>
              <a:rPr lang="en-US" dirty="0">
                <a:latin typeface="Times New Roman" pitchFamily="18" charset="0"/>
                <a:cs typeface="Times New Roman" pitchFamily="18" charset="0"/>
              </a:rPr>
              <a:t>           - history of a missed menstrual period</a:t>
            </a:r>
          </a:p>
          <a:p>
            <a:pPr algn="l" rtl="0">
              <a:buNone/>
            </a:pPr>
            <a:r>
              <a:rPr lang="en-US" dirty="0">
                <a:latin typeface="Times New Roman" pitchFamily="18" charset="0"/>
                <a:cs typeface="Times New Roman" pitchFamily="18" charset="0"/>
              </a:rPr>
              <a:t>           - Signs of </a:t>
            </a:r>
            <a:r>
              <a:rPr lang="en-US" dirty="0" err="1">
                <a:latin typeface="Times New Roman" pitchFamily="18" charset="0"/>
                <a:cs typeface="Times New Roman" pitchFamily="18" charset="0"/>
              </a:rPr>
              <a:t>intraperitoneal</a:t>
            </a:r>
            <a:r>
              <a:rPr lang="en-US" dirty="0">
                <a:latin typeface="Times New Roman" pitchFamily="18" charset="0"/>
                <a:cs typeface="Times New Roman" pitchFamily="18" charset="0"/>
              </a:rPr>
              <a:t> bleeding with referred pain in the shoulder.</a:t>
            </a:r>
          </a:p>
          <a:p>
            <a:pPr algn="l" rtl="0">
              <a:buNone/>
            </a:pPr>
            <a:r>
              <a:rPr lang="en-US" dirty="0">
                <a:latin typeface="Times New Roman" pitchFamily="18" charset="0"/>
                <a:cs typeface="Times New Roman" pitchFamily="18" charset="0"/>
              </a:rPr>
              <a:t>      - cervical excitation test positive</a:t>
            </a:r>
          </a:p>
          <a:p>
            <a:pPr algn="l" rtl="0">
              <a:buNone/>
            </a:pPr>
            <a:r>
              <a:rPr lang="en-US" dirty="0">
                <a:latin typeface="Times New Roman" pitchFamily="18" charset="0"/>
                <a:cs typeface="Times New Roman" pitchFamily="18" charset="0"/>
              </a:rPr>
              <a:t> - urinary pregnancy test may be positive.</a:t>
            </a:r>
          </a:p>
          <a:p>
            <a:pPr algn="l" rtl="0">
              <a:buNone/>
            </a:pPr>
            <a:r>
              <a:rPr lang="en-US" dirty="0">
                <a:latin typeface="Times New Roman" pitchFamily="18" charset="0"/>
                <a:cs typeface="Times New Roman" pitchFamily="18" charset="0"/>
              </a:rPr>
              <a:t>           - Pelvic ultrasonography.</a:t>
            </a:r>
          </a:p>
        </p:txBody>
      </p:sp>
      <p:pic>
        <p:nvPicPr>
          <p:cNvPr id="4" name="Picture 3" descr="Normal-pregnancy-vs-Ectopic-pregnancy.jpg"/>
          <p:cNvPicPr>
            <a:picLocks noChangeAspect="1"/>
          </p:cNvPicPr>
          <p:nvPr/>
        </p:nvPicPr>
        <p:blipFill>
          <a:blip r:embed="rId2"/>
          <a:stretch>
            <a:fillRect/>
          </a:stretch>
        </p:blipFill>
        <p:spPr>
          <a:xfrm>
            <a:off x="5486400" y="490025"/>
            <a:ext cx="3983959" cy="1981200"/>
          </a:xfrm>
          <a:prstGeom prst="rect">
            <a:avLst/>
          </a:prstGeom>
        </p:spPr>
      </p:pic>
      <p:sp>
        <p:nvSpPr>
          <p:cNvPr id="5" name="TextBox 4"/>
          <p:cNvSpPr txBox="1"/>
          <p:nvPr/>
        </p:nvSpPr>
        <p:spPr>
          <a:xfrm>
            <a:off x="381000" y="228600"/>
            <a:ext cx="5334000" cy="2215991"/>
          </a:xfrm>
          <a:prstGeom prst="rect">
            <a:avLst/>
          </a:prstGeom>
          <a:noFill/>
        </p:spPr>
        <p:txBody>
          <a:bodyPr wrap="square" rtlCol="0">
            <a:spAutoFit/>
          </a:bodyPr>
          <a:lstStyle/>
          <a:p>
            <a:pPr>
              <a:buNone/>
            </a:pPr>
            <a:r>
              <a:rPr lang="en-US" sz="2400" b="1" dirty="0">
                <a:solidFill>
                  <a:srgbClr val="FF0000"/>
                </a:solidFill>
                <a:latin typeface="Times New Roman" pitchFamily="18" charset="0"/>
                <a:cs typeface="Times New Roman" pitchFamily="18" charset="0"/>
              </a:rPr>
              <a:t>4- Ectopic pregnancy</a:t>
            </a:r>
          </a:p>
          <a:p>
            <a:pPr>
              <a:buNone/>
            </a:pPr>
            <a:r>
              <a:rPr lang="en-US" sz="2400" dirty="0">
                <a:latin typeface="Times New Roman" pitchFamily="18" charset="0"/>
                <a:cs typeface="Times New Roman" pitchFamily="18" charset="0"/>
              </a:rPr>
              <a:t>- Ectopic </a:t>
            </a:r>
            <a:r>
              <a:rPr lang="en-US" sz="2400" dirty="0" err="1">
                <a:latin typeface="Times New Roman" pitchFamily="18" charset="0"/>
                <a:cs typeface="Times New Roman" pitchFamily="18" charset="0"/>
              </a:rPr>
              <a:t>preg</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pitchFamily="2" charset="2"/>
              </a:rPr>
              <a:t></a:t>
            </a:r>
            <a:r>
              <a:rPr lang="en-US" sz="2400" dirty="0">
                <a:latin typeface="Times New Roman" pitchFamily="18" charset="0"/>
                <a:cs typeface="Times New Roman" pitchFamily="18" charset="0"/>
              </a:rPr>
              <a:t> signs of </a:t>
            </a:r>
            <a:r>
              <a:rPr lang="en-US" sz="2400" dirty="0" err="1">
                <a:latin typeface="Times New Roman" pitchFamily="18" charset="0"/>
                <a:cs typeface="Times New Roman" pitchFamily="18" charset="0"/>
              </a:rPr>
              <a:t>haemoperitoneum</a:t>
            </a:r>
            <a:endParaRPr lang="en-US" sz="2400" dirty="0">
              <a:latin typeface="Times New Roman" pitchFamily="18" charset="0"/>
              <a:cs typeface="Times New Roman" pitchFamily="18" charset="0"/>
            </a:endParaRPr>
          </a:p>
          <a:p>
            <a:pPr>
              <a:buFontTx/>
              <a:buChar char="-"/>
            </a:pPr>
            <a:r>
              <a:rPr lang="en-US" sz="2400" dirty="0">
                <a:latin typeface="Times New Roman" pitchFamily="18" charset="0"/>
                <a:cs typeface="Times New Roman" pitchFamily="18" charset="0"/>
              </a:rPr>
              <a:t>right-sided tubal abortion or </a:t>
            </a:r>
          </a:p>
          <a:p>
            <a:pPr>
              <a:buNone/>
            </a:pPr>
            <a:r>
              <a:rPr lang="en-US" sz="2400" dirty="0">
                <a:latin typeface="Times New Roman" pitchFamily="18" charset="0"/>
                <a:cs typeface="Times New Roman" pitchFamily="18" charset="0"/>
              </a:rPr>
              <a:t> right-sided </a:t>
            </a:r>
            <a:r>
              <a:rPr lang="en-US" sz="2400" dirty="0" err="1">
                <a:latin typeface="Times New Roman" pitchFamily="18" charset="0"/>
                <a:cs typeface="Times New Roman" pitchFamily="18" charset="0"/>
              </a:rPr>
              <a:t>unruptured</a:t>
            </a:r>
            <a:r>
              <a:rPr lang="en-US" sz="2400" dirty="0">
                <a:latin typeface="Times New Roman" pitchFamily="18" charset="0"/>
                <a:cs typeface="Times New Roman" pitchFamily="18" charset="0"/>
              </a:rPr>
              <a:t> tubal pregnancy.</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l" rtl="0">
              <a:buNone/>
            </a:pPr>
            <a:r>
              <a:rPr lang="en-US" b="1" i="1" u="sng" dirty="0">
                <a:solidFill>
                  <a:srgbClr val="FF0000"/>
                </a:solidFill>
                <a:latin typeface="Times New Roman" pitchFamily="18" charset="0"/>
                <a:cs typeface="Times New Roman" pitchFamily="18" charset="0"/>
              </a:rPr>
              <a:t>Elderly</a:t>
            </a:r>
          </a:p>
          <a:p>
            <a:pPr algn="l" rtl="0">
              <a:buNone/>
            </a:pPr>
            <a:r>
              <a:rPr lang="en-US" dirty="0">
                <a:solidFill>
                  <a:srgbClr val="FF0000"/>
                </a:solidFill>
                <a:latin typeface="Times New Roman" pitchFamily="18" charset="0"/>
                <a:cs typeface="Times New Roman" pitchFamily="18" charset="0"/>
              </a:rPr>
              <a:t>1- Diverticulitis</a:t>
            </a:r>
          </a:p>
          <a:p>
            <a:pPr algn="l" rtl="0">
              <a:buNone/>
            </a:pPr>
            <a:r>
              <a:rPr lang="en-US" dirty="0">
                <a:latin typeface="Times New Roman" pitchFamily="18" charset="0"/>
                <a:cs typeface="Times New Roman" pitchFamily="18" charset="0"/>
              </a:rPr>
              <a:t>Abdominal CT scanning is particularly useful and should be considered in the management of all patients over the age of 60 years. </a:t>
            </a:r>
          </a:p>
          <a:p>
            <a:pPr algn="l" rtl="0">
              <a:buNone/>
            </a:pPr>
            <a:r>
              <a:rPr lang="en-US" dirty="0">
                <a:latin typeface="Times New Roman" pitchFamily="18" charset="0"/>
                <a:cs typeface="Times New Roman" pitchFamily="18" charset="0"/>
              </a:rPr>
              <a:t>Right-sided diverticulitis is unusual and may be clinically indistinguishable from appendicitis.</a:t>
            </a:r>
          </a:p>
        </p:txBody>
      </p:sp>
      <p:pic>
        <p:nvPicPr>
          <p:cNvPr id="4" name="Picture 3" descr="diverticular.jpg"/>
          <p:cNvPicPr>
            <a:picLocks noChangeAspect="1"/>
          </p:cNvPicPr>
          <p:nvPr/>
        </p:nvPicPr>
        <p:blipFill>
          <a:blip r:embed="rId2"/>
          <a:stretch>
            <a:fillRect/>
          </a:stretch>
        </p:blipFill>
        <p:spPr>
          <a:xfrm>
            <a:off x="4267200" y="3581400"/>
            <a:ext cx="3952875" cy="29527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458200" cy="5702491"/>
          </a:xfrm>
        </p:spPr>
        <p:txBody>
          <a:bodyPr>
            <a:normAutofit/>
          </a:bodyPr>
          <a:lstStyle/>
          <a:p>
            <a:pPr algn="l" rtl="0">
              <a:buNone/>
            </a:pPr>
            <a:r>
              <a:rPr lang="en-US" sz="3300" b="1" dirty="0">
                <a:solidFill>
                  <a:srgbClr val="FF0000"/>
                </a:solidFill>
                <a:latin typeface="Times New Roman" pitchFamily="18" charset="0"/>
                <a:cs typeface="Times New Roman" pitchFamily="18" charset="0"/>
              </a:rPr>
              <a:t>2-Intestinal obstruction</a:t>
            </a:r>
          </a:p>
          <a:p>
            <a:pPr algn="l" rtl="0">
              <a:buNone/>
            </a:pP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In </a:t>
            </a:r>
            <a:r>
              <a:rPr lang="en-US" b="1" dirty="0">
                <a:latin typeface="Times New Roman" pitchFamily="18" charset="0"/>
                <a:cs typeface="Times New Roman" pitchFamily="18" charset="0"/>
              </a:rPr>
              <a:t>elderly</a:t>
            </a:r>
            <a:r>
              <a:rPr lang="en-US" dirty="0">
                <a:latin typeface="Times New Roman" pitchFamily="18" charset="0"/>
                <a:cs typeface="Times New Roman" pitchFamily="18" charset="0"/>
              </a:rPr>
              <a:t>, occasionally, it may be difficult to differentiate IO from acute appendicitis</a:t>
            </a:r>
          </a:p>
          <a:p>
            <a:pPr algn="l" rtl="0">
              <a:buNone/>
            </a:pPr>
            <a:endParaRPr lang="en-US" b="1" dirty="0">
              <a:solidFill>
                <a:srgbClr val="FF0000"/>
              </a:solidFill>
              <a:latin typeface="Times New Roman" pitchFamily="18" charset="0"/>
              <a:cs typeface="Times New Roman" pitchFamily="18" charset="0"/>
            </a:endParaRPr>
          </a:p>
          <a:p>
            <a:pPr algn="l" rtl="0">
              <a:buNone/>
            </a:pPr>
            <a:endParaRPr lang="en-US" b="1" dirty="0">
              <a:solidFill>
                <a:srgbClr val="FF0000"/>
              </a:solidFill>
              <a:latin typeface="Times New Roman" pitchFamily="18" charset="0"/>
              <a:cs typeface="Times New Roman" pitchFamily="18" charset="0"/>
            </a:endParaRPr>
          </a:p>
          <a:p>
            <a:pPr algn="l" rtl="0">
              <a:buNone/>
            </a:pPr>
            <a:r>
              <a:rPr lang="en-US" b="1" dirty="0">
                <a:solidFill>
                  <a:srgbClr val="FF0000"/>
                </a:solidFill>
                <a:latin typeface="Times New Roman" pitchFamily="18" charset="0"/>
                <a:cs typeface="Times New Roman" pitchFamily="18" charset="0"/>
              </a:rPr>
              <a:t>3-Carcinoma of the </a:t>
            </a:r>
            <a:r>
              <a:rPr lang="en-US" b="1" dirty="0" err="1">
                <a:solidFill>
                  <a:srgbClr val="FF0000"/>
                </a:solidFill>
                <a:latin typeface="Times New Roman" pitchFamily="18" charset="0"/>
                <a:cs typeface="Times New Roman" pitchFamily="18" charset="0"/>
              </a:rPr>
              <a:t>caecum</a:t>
            </a:r>
            <a:endParaRPr lang="en-US" b="1" dirty="0">
              <a:solidFill>
                <a:srgbClr val="FF0000"/>
              </a:solidFill>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-Carcinoma of 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 when </a:t>
            </a:r>
            <a:r>
              <a:rPr lang="en-US" b="1" dirty="0">
                <a:latin typeface="Times New Roman" pitchFamily="18" charset="0"/>
                <a:cs typeface="Times New Roman" pitchFamily="18" charset="0"/>
              </a:rPr>
              <a:t>obstructed</a:t>
            </a:r>
            <a:r>
              <a:rPr lang="en-US" dirty="0">
                <a:latin typeface="Times New Roman" pitchFamily="18" charset="0"/>
                <a:cs typeface="Times New Roman" pitchFamily="18" charset="0"/>
              </a:rPr>
              <a:t> or locally </a:t>
            </a:r>
            <a:r>
              <a:rPr lang="en-US" b="1" dirty="0">
                <a:latin typeface="Times New Roman" pitchFamily="18" charset="0"/>
                <a:cs typeface="Times New Roman" pitchFamily="18" charset="0"/>
              </a:rPr>
              <a:t>perforated</a:t>
            </a:r>
            <a:r>
              <a:rPr lang="en-US" dirty="0">
                <a:latin typeface="Times New Roman" pitchFamily="18" charset="0"/>
                <a:cs typeface="Times New Roman" pitchFamily="18" charset="0"/>
              </a:rPr>
              <a:t>, may mimic or cause obstructive appendicitis in adults.</a:t>
            </a:r>
          </a:p>
          <a:p>
            <a:pPr algn="l" rtl="0">
              <a:buNone/>
            </a:pPr>
            <a:r>
              <a:rPr lang="en-US" dirty="0">
                <a:latin typeface="Times New Roman" pitchFamily="18" charset="0"/>
                <a:cs typeface="Times New Roman" pitchFamily="18" charset="0"/>
              </a:rPr>
              <a:t>   -history of antecedent </a:t>
            </a:r>
            <a:r>
              <a:rPr lang="en-US" b="1" dirty="0">
                <a:latin typeface="Times New Roman" pitchFamily="18" charset="0"/>
                <a:cs typeface="Times New Roman" pitchFamily="18" charset="0"/>
              </a:rPr>
              <a:t>discomfort</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altered bowel habit </a:t>
            </a:r>
            <a:r>
              <a:rPr lang="en-US" dirty="0">
                <a:latin typeface="Times New Roman" pitchFamily="18" charset="0"/>
                <a:cs typeface="Times New Roman" pitchFamily="18" charset="0"/>
              </a:rPr>
              <a:t>or unexplained</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anaemia</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 </a:t>
            </a:r>
            <a:r>
              <a:rPr lang="en-US" b="1" dirty="0">
                <a:latin typeface="Times New Roman" pitchFamily="18" charset="0"/>
                <a:cs typeface="Times New Roman" pitchFamily="18" charset="0"/>
              </a:rPr>
              <a:t>mass</a:t>
            </a:r>
            <a:r>
              <a:rPr lang="en-US" dirty="0">
                <a:latin typeface="Times New Roman" pitchFamily="18" charset="0"/>
                <a:cs typeface="Times New Roman" pitchFamily="18" charset="0"/>
              </a:rPr>
              <a:t> may be palpable and an </a:t>
            </a:r>
            <a:r>
              <a:rPr lang="en-US" b="1" dirty="0">
                <a:latin typeface="Times New Roman" pitchFamily="18" charset="0"/>
                <a:cs typeface="Times New Roman" pitchFamily="18" charset="0"/>
              </a:rPr>
              <a:t>abdominal CT </a:t>
            </a:r>
            <a:r>
              <a:rPr lang="en-US" dirty="0">
                <a:latin typeface="Times New Roman" pitchFamily="18" charset="0"/>
                <a:cs typeface="Times New Roman" pitchFamily="18" charset="0"/>
              </a:rPr>
              <a:t>scan</a:t>
            </a:r>
          </a:p>
          <a:p>
            <a:pPr algn="l" rtl="0">
              <a:buNone/>
            </a:pPr>
            <a:r>
              <a:rPr lang="en-US" dirty="0">
                <a:latin typeface="Times New Roman" pitchFamily="18" charset="0"/>
                <a:cs typeface="Times New Roman" pitchFamily="18" charset="0"/>
              </a:rPr>
              <a:t>diagnostic.</a:t>
            </a:r>
          </a:p>
        </p:txBody>
      </p:sp>
      <p:pic>
        <p:nvPicPr>
          <p:cNvPr id="4" name="Picture 3" descr="cecal ca.png"/>
          <p:cNvPicPr>
            <a:picLocks noChangeAspect="1"/>
          </p:cNvPicPr>
          <p:nvPr/>
        </p:nvPicPr>
        <p:blipFill>
          <a:blip r:embed="rId2"/>
          <a:stretch>
            <a:fillRect/>
          </a:stretch>
        </p:blipFill>
        <p:spPr>
          <a:xfrm>
            <a:off x="7486419" y="1828800"/>
            <a:ext cx="1657581" cy="160042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l" rtl="0">
              <a:buNone/>
            </a:pPr>
            <a:r>
              <a:rPr lang="en-US" sz="3300" b="1" i="1" dirty="0">
                <a:solidFill>
                  <a:srgbClr val="FF0000"/>
                </a:solidFill>
                <a:latin typeface="Times New Roman" pitchFamily="18" charset="0"/>
                <a:cs typeface="Times New Roman" pitchFamily="18" charset="0"/>
              </a:rPr>
              <a:t>Rare differential diagnoses</a:t>
            </a:r>
          </a:p>
          <a:p>
            <a:pPr algn="l" rtl="0">
              <a:buNone/>
            </a:pPr>
            <a:r>
              <a:rPr lang="en-US" b="1" dirty="0">
                <a:latin typeface="Times New Roman" pitchFamily="18" charset="0"/>
                <a:cs typeface="Times New Roman" pitchFamily="18" charset="0"/>
              </a:rPr>
              <a:t>1-Preherpetic pain </a:t>
            </a:r>
            <a:r>
              <a:rPr lang="en-US" dirty="0">
                <a:latin typeface="Times New Roman" pitchFamily="18" charset="0"/>
                <a:cs typeface="Times New Roman" pitchFamily="18" charset="0"/>
              </a:rPr>
              <a:t>of the right 10th and 11th dorsal nerves.</a:t>
            </a:r>
          </a:p>
          <a:p>
            <a:pPr algn="l" rtl="0">
              <a:buNone/>
            </a:pPr>
            <a:r>
              <a:rPr lang="en-US" dirty="0">
                <a:latin typeface="Times New Roman" pitchFamily="18" charset="0"/>
                <a:cs typeface="Times New Roman" pitchFamily="18" charset="0"/>
              </a:rPr>
              <a:t>         - no shift of pain </a:t>
            </a:r>
          </a:p>
          <a:p>
            <a:pPr algn="l" rtl="0">
              <a:buNone/>
            </a:pPr>
            <a:r>
              <a:rPr lang="en-US" dirty="0">
                <a:latin typeface="Times New Roman" pitchFamily="18" charset="0"/>
                <a:cs typeface="Times New Roman" pitchFamily="18" charset="0"/>
              </a:rPr>
              <a:t>         - marked </a:t>
            </a:r>
            <a:r>
              <a:rPr lang="en-US" dirty="0" err="1">
                <a:latin typeface="Times New Roman" pitchFamily="18" charset="0"/>
                <a:cs typeface="Times New Roman" pitchFamily="18" charset="0"/>
              </a:rPr>
              <a:t>hyperaesthesia</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         - no intestinal upset, no rigidity. </a:t>
            </a:r>
          </a:p>
          <a:p>
            <a:pPr algn="l" rtl="0">
              <a:buNone/>
            </a:pPr>
            <a:r>
              <a:rPr lang="en-US" dirty="0">
                <a:latin typeface="Times New Roman" pitchFamily="18" charset="0"/>
                <a:cs typeface="Times New Roman" pitchFamily="18" charset="0"/>
              </a:rPr>
              <a:t>The herpetic eruption may be delayed for 3–8 hours.</a:t>
            </a:r>
          </a:p>
          <a:p>
            <a:pPr algn="l" rtl="0">
              <a:buNone/>
            </a:pPr>
            <a:endParaRPr lang="en-US" b="1" dirty="0">
              <a:latin typeface="Times New Roman" pitchFamily="18" charset="0"/>
              <a:cs typeface="Times New Roman" pitchFamily="18" charset="0"/>
            </a:endParaRPr>
          </a:p>
          <a:p>
            <a:pPr algn="l" rtl="0">
              <a:buNone/>
            </a:pPr>
            <a:r>
              <a:rPr lang="en-US" b="1" dirty="0">
                <a:latin typeface="Times New Roman" pitchFamily="18" charset="0"/>
                <a:cs typeface="Times New Roman" pitchFamily="18" charset="0"/>
              </a:rPr>
              <a:t>2-Diabetic crises. </a:t>
            </a:r>
          </a:p>
          <a:p>
            <a:pPr algn="l" rtl="0">
              <a:buNone/>
            </a:pPr>
            <a:r>
              <a:rPr lang="en-US" b="1" dirty="0">
                <a:latin typeface="Times New Roman" pitchFamily="18" charset="0"/>
                <a:cs typeface="Times New Roman" pitchFamily="18" charset="0"/>
              </a:rPr>
              <a:t>3-Spinal conditions </a:t>
            </a:r>
            <a:r>
              <a:rPr lang="en-US" dirty="0">
                <a:latin typeface="Times New Roman" pitchFamily="18" charset="0"/>
                <a:cs typeface="Times New Roman" pitchFamily="18" charset="0"/>
              </a:rPr>
              <a:t>include tuberculosis of the spine, metastatic carcinoma, osteoporotic vertebral collapse and multiple myeloma. </a:t>
            </a:r>
          </a:p>
          <a:p>
            <a:pPr algn="l" rtl="0">
              <a:buNone/>
            </a:pPr>
            <a:r>
              <a:rPr lang="en-US" b="1" dirty="0">
                <a:latin typeface="Times New Roman" pitchFamily="18" charset="0"/>
                <a:cs typeface="Times New Roman" pitchFamily="18" charset="0"/>
              </a:rPr>
              <a:t>4-porphyria and diabetes mellitus</a:t>
            </a:r>
          </a:p>
          <a:p>
            <a:pPr algn="l" rtl="0">
              <a:buNone/>
            </a:pPr>
            <a:r>
              <a:rPr lang="en-US" b="1" dirty="0">
                <a:latin typeface="Times New Roman" pitchFamily="18" charset="0"/>
                <a:cs typeface="Times New Roman" pitchFamily="18" charset="0"/>
              </a:rPr>
              <a:t>5-Typhlitis or </a:t>
            </a:r>
            <a:r>
              <a:rPr lang="en-US" b="1" dirty="0" err="1">
                <a:latin typeface="Times New Roman" pitchFamily="18" charset="0"/>
                <a:cs typeface="Times New Roman" pitchFamily="18" charset="0"/>
              </a:rPr>
              <a:t>leukaemic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ileocaecal</a:t>
            </a:r>
            <a:r>
              <a:rPr lang="en-US" b="1" dirty="0">
                <a:latin typeface="Times New Roman" pitchFamily="18" charset="0"/>
                <a:cs typeface="Times New Roman" pitchFamily="18" charset="0"/>
              </a:rPr>
              <a:t> syndrome</a:t>
            </a:r>
            <a:endParaRPr lang="en-US" dirty="0">
              <a:latin typeface="Times New Roman" pitchFamily="18" charset="0"/>
              <a:cs typeface="Times New Roman" pitchFamily="18" charset="0"/>
            </a:endParaRPr>
          </a:p>
          <a:p>
            <a:pPr algn="l" rtl="0">
              <a:buNone/>
            </a:pPr>
            <a:endParaRPr lang="en-US"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algn="l" rtl="0">
              <a:buNone/>
            </a:pPr>
            <a:r>
              <a:rPr lang="en-US" sz="3200" b="1" i="1" u="sng" dirty="0">
                <a:solidFill>
                  <a:srgbClr val="FF0000"/>
                </a:solidFill>
                <a:latin typeface="Times New Roman" pitchFamily="18" charset="0"/>
                <a:cs typeface="Times New Roman" pitchFamily="18" charset="0"/>
              </a:rPr>
              <a:t>Investigation</a:t>
            </a:r>
          </a:p>
          <a:p>
            <a:pPr algn="l" rtl="0">
              <a:buNone/>
            </a:pPr>
            <a:r>
              <a:rPr lang="en-US" b="1" dirty="0">
                <a:latin typeface="Times New Roman" pitchFamily="18" charset="0"/>
                <a:cs typeface="Times New Roman" pitchFamily="18" charset="0"/>
              </a:rPr>
              <a:t>The diagnosis of acute appendicitis is essentially clinical</a:t>
            </a:r>
          </a:p>
          <a:p>
            <a:pPr algn="l" rtl="0"/>
            <a:r>
              <a:rPr lang="en-US" u="sng" dirty="0">
                <a:latin typeface="Times New Roman" pitchFamily="18" charset="0"/>
                <a:cs typeface="Times New Roman" pitchFamily="18" charset="0"/>
              </a:rPr>
              <a:t>Routine</a:t>
            </a:r>
          </a:p>
          <a:p>
            <a:pPr algn="l" rtl="0">
              <a:buNone/>
            </a:pPr>
            <a:r>
              <a:rPr lang="en-US" dirty="0">
                <a:latin typeface="Times New Roman" pitchFamily="18" charset="0"/>
                <a:cs typeface="Times New Roman" pitchFamily="18" charset="0"/>
              </a:rPr>
              <a:t>  Full blood count</a:t>
            </a:r>
            <a:r>
              <a:rPr lang="en-US" dirty="0">
                <a:latin typeface="Times New Roman" pitchFamily="18" charset="0"/>
                <a:cs typeface="Times New Roman" pitchFamily="18" charset="0"/>
                <a:sym typeface="Wingdings" pitchFamily="2" charset="2"/>
              </a:rPr>
              <a:t> WBC &gt; 10,000</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Urinalysis</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hematuria</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pyuria</a:t>
            </a:r>
            <a:r>
              <a:rPr lang="en-US" dirty="0">
                <a:latin typeface="Times New Roman" pitchFamily="18" charset="0"/>
                <a:cs typeface="Times New Roman" pitchFamily="18" charset="0"/>
                <a:sym typeface="Wingdings" pitchFamily="2" charset="2"/>
              </a:rPr>
              <a:t> due to irritation of nearby </a:t>
            </a:r>
            <a:r>
              <a:rPr lang="en-US" dirty="0" err="1">
                <a:latin typeface="Times New Roman" pitchFamily="18" charset="0"/>
                <a:cs typeface="Times New Roman" pitchFamily="18" charset="0"/>
                <a:sym typeface="Wingdings" pitchFamily="2" charset="2"/>
              </a:rPr>
              <a:t>ureter</a:t>
            </a:r>
            <a:r>
              <a:rPr lang="en-US" dirty="0">
                <a:latin typeface="Times New Roman" pitchFamily="18" charset="0"/>
                <a:cs typeface="Times New Roman" pitchFamily="18" charset="0"/>
                <a:sym typeface="Wingdings" pitchFamily="2" charset="2"/>
              </a:rPr>
              <a:t>/ urinary bladder</a:t>
            </a:r>
            <a:endParaRPr lang="en-US" dirty="0">
              <a:latin typeface="Times New Roman" pitchFamily="18" charset="0"/>
              <a:cs typeface="Times New Roman" pitchFamily="18" charset="0"/>
            </a:endParaRPr>
          </a:p>
          <a:p>
            <a:pPr algn="l" rtl="0"/>
            <a:r>
              <a:rPr lang="en-US" u="sng" dirty="0">
                <a:latin typeface="Times New Roman" pitchFamily="18" charset="0"/>
                <a:cs typeface="Times New Roman" pitchFamily="18" charset="0"/>
              </a:rPr>
              <a:t> Selective</a:t>
            </a:r>
          </a:p>
          <a:p>
            <a:pPr algn="l" rtl="0">
              <a:buNone/>
            </a:pPr>
            <a:r>
              <a:rPr lang="en-US" dirty="0">
                <a:latin typeface="Times New Roman" pitchFamily="18" charset="0"/>
                <a:cs typeface="Times New Roman" pitchFamily="18" charset="0"/>
              </a:rPr>
              <a:t>      Pregnancy test</a:t>
            </a:r>
          </a:p>
          <a:p>
            <a:pPr algn="l" rtl="0">
              <a:buNone/>
            </a:pPr>
            <a:r>
              <a:rPr lang="en-US" dirty="0">
                <a:latin typeface="Times New Roman" pitchFamily="18" charset="0"/>
                <a:cs typeface="Times New Roman" pitchFamily="18" charset="0"/>
              </a:rPr>
              <a:t>      Urea and electrolytes</a:t>
            </a:r>
          </a:p>
          <a:p>
            <a:pPr algn="l" rtl="0">
              <a:buNone/>
            </a:pPr>
            <a:r>
              <a:rPr lang="en-US" dirty="0">
                <a:latin typeface="Times New Roman" pitchFamily="18" charset="0"/>
                <a:cs typeface="Times New Roman" pitchFamily="18" charset="0"/>
              </a:rPr>
              <a:t>      Supine abdominal radiograph</a:t>
            </a:r>
          </a:p>
          <a:p>
            <a:pPr algn="l" rtl="0">
              <a:buNone/>
            </a:pPr>
            <a:r>
              <a:rPr lang="en-US" dirty="0">
                <a:latin typeface="Times New Roman" pitchFamily="18" charset="0"/>
                <a:cs typeface="Times New Roman" pitchFamily="18" charset="0"/>
              </a:rPr>
              <a:t>      Ultrasound of the abdomen/pelvis</a:t>
            </a:r>
          </a:p>
          <a:p>
            <a:pPr algn="l" rtl="0">
              <a:buNone/>
            </a:pPr>
            <a:r>
              <a:rPr lang="en-US" dirty="0">
                <a:latin typeface="Times New Roman" pitchFamily="18" charset="0"/>
                <a:cs typeface="Times New Roman" pitchFamily="18" charset="0"/>
              </a:rPr>
              <a:t>      Contrast-enhanced abdomen and pelvic computed tomography scan</a:t>
            </a:r>
            <a:endParaRPr lang="en-US" b="1" dirty="0">
              <a:latin typeface="Times New Roman" pitchFamily="18" charset="0"/>
              <a:cs typeface="Times New Roman" pitchFamily="18" charset="0"/>
            </a:endParaRPr>
          </a:p>
          <a:p>
            <a:pPr algn="l" rtl="0">
              <a:buNone/>
            </a:pPr>
            <a:endParaRPr lang="en-US"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40607" y="1"/>
            <a:ext cx="7514035" cy="1103313"/>
          </a:xfrm>
        </p:spPr>
        <p:txBody>
          <a:bodyPr/>
          <a:lstStyle/>
          <a:p>
            <a:pPr eaLnBrk="1" hangingPunct="1"/>
            <a:r>
              <a:rPr lang="en-US">
                <a:ln>
                  <a:noFill/>
                </a:ln>
                <a:solidFill>
                  <a:schemeClr val="tx2"/>
                </a:solidFill>
              </a:rPr>
              <a:t>Diagnostic Scoring</a:t>
            </a:r>
            <a:endParaRPr lang="ms-MY">
              <a:ln>
                <a:noFill/>
              </a:ln>
              <a:solidFill>
                <a:schemeClr val="tx2"/>
              </a:solidFill>
            </a:endParaRPr>
          </a:p>
        </p:txBody>
      </p:sp>
      <p:sp>
        <p:nvSpPr>
          <p:cNvPr id="23555" name="Content Placeholder 2"/>
          <p:cNvSpPr>
            <a:spLocks noGrp="1"/>
          </p:cNvSpPr>
          <p:nvPr>
            <p:ph idx="1"/>
          </p:nvPr>
        </p:nvSpPr>
        <p:spPr>
          <a:xfrm>
            <a:off x="1176338" y="1247775"/>
            <a:ext cx="7514035" cy="3124200"/>
          </a:xfrm>
        </p:spPr>
        <p:txBody>
          <a:bodyPr>
            <a:normAutofit/>
          </a:bodyPr>
          <a:lstStyle/>
          <a:p>
            <a:pPr algn="l" rtl="0" eaLnBrk="1" hangingPunct="1">
              <a:lnSpc>
                <a:spcPct val="80000"/>
              </a:lnSpc>
            </a:pPr>
            <a:r>
              <a:rPr lang="en-US" sz="3000" dirty="0"/>
              <a:t>Diagnosis is essentially clinical;</a:t>
            </a:r>
          </a:p>
          <a:p>
            <a:pPr algn="l" rtl="0" eaLnBrk="1" hangingPunct="1">
              <a:lnSpc>
                <a:spcPct val="80000"/>
              </a:lnSpc>
            </a:pPr>
            <a:r>
              <a:rPr lang="en-US" sz="3000" dirty="0"/>
              <a:t>A number of clinical and laboratory-based scoring systems have been devised to assist diagnosis. </a:t>
            </a:r>
          </a:p>
          <a:p>
            <a:pPr algn="l" rtl="0" eaLnBrk="1" hangingPunct="1">
              <a:lnSpc>
                <a:spcPct val="80000"/>
              </a:lnSpc>
            </a:pPr>
            <a:r>
              <a:rPr lang="en-US" sz="3000" dirty="0"/>
              <a:t>The most widely used is Alvarado score.</a:t>
            </a:r>
          </a:p>
        </p:txBody>
      </p:sp>
      <p:sp>
        <p:nvSpPr>
          <p:cNvPr id="23556" name="TextBox 1"/>
          <p:cNvSpPr txBox="1">
            <a:spLocks noChangeArrowheads="1"/>
          </p:cNvSpPr>
          <p:nvPr/>
        </p:nvSpPr>
        <p:spPr bwMode="auto">
          <a:xfrm>
            <a:off x="5804297" y="6172200"/>
            <a:ext cx="3339703" cy="461665"/>
          </a:xfrm>
          <a:prstGeom prst="rect">
            <a:avLst/>
          </a:prstGeom>
          <a:noFill/>
          <a:ln w="9525">
            <a:noFill/>
            <a:miter lim="800000"/>
            <a:headEnd/>
            <a:tailEnd/>
          </a:ln>
        </p:spPr>
        <p:txBody>
          <a:bodyPr>
            <a:spAutoFit/>
          </a:bodyPr>
          <a:lstStyle/>
          <a:p>
            <a:pPr eaLnBrk="1" hangingPunct="1"/>
            <a:r>
              <a:rPr lang="en-US" sz="1200" dirty="0">
                <a:latin typeface="Century Gothic" pitchFamily="34" charset="0"/>
              </a:rPr>
              <a:t>Source: </a:t>
            </a:r>
            <a:r>
              <a:rPr lang="en-US" sz="1200" i="1" dirty="0">
                <a:latin typeface="Century Gothic" pitchFamily="34" charset="0"/>
              </a:rPr>
              <a:t>Bailey &amp; Loves Short Practice of Surgery 25</a:t>
            </a:r>
            <a:r>
              <a:rPr lang="en-US" sz="1200" i="1" baseline="30000" dirty="0">
                <a:latin typeface="Century Gothic" pitchFamily="34" charset="0"/>
              </a:rPr>
              <a:t>th</a:t>
            </a:r>
            <a:r>
              <a:rPr lang="en-US" sz="1200" i="1" dirty="0">
                <a:latin typeface="Century Gothic" pitchFamily="34" charset="0"/>
              </a:rPr>
              <a:t> </a:t>
            </a:r>
            <a:r>
              <a:rPr lang="en-US" sz="1200" i="1" dirty="0" err="1">
                <a:latin typeface="Century Gothic" pitchFamily="34" charset="0"/>
              </a:rPr>
              <a:t>ed</a:t>
            </a:r>
            <a:endParaRPr lang="en-MY" sz="1200" i="1" dirty="0">
              <a:latin typeface="Century Gothic"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Acute Appendicitis</a:t>
            </a:r>
            <a:endParaRPr lang="ar-JO" dirty="0"/>
          </a:p>
        </p:txBody>
      </p:sp>
      <p:sp>
        <p:nvSpPr>
          <p:cNvPr id="3" name="Content Placeholder 2"/>
          <p:cNvSpPr>
            <a:spLocks noGrp="1"/>
          </p:cNvSpPr>
          <p:nvPr>
            <p:ph idx="1"/>
          </p:nvPr>
        </p:nvSpPr>
        <p:spPr/>
        <p:txBody>
          <a:bodyPr>
            <a:normAutofit/>
          </a:bodyPr>
          <a:lstStyle/>
          <a:p>
            <a:pPr algn="l" rtl="0"/>
            <a:r>
              <a:rPr lang="en-AU" dirty="0"/>
              <a:t>Appendicitis is common- </a:t>
            </a:r>
            <a:r>
              <a:rPr lang="en-AU" b="1" dirty="0"/>
              <a:t>7-9% lifetime risk</a:t>
            </a:r>
          </a:p>
          <a:p>
            <a:pPr algn="l" rtl="0"/>
            <a:r>
              <a:rPr lang="en-AU" dirty="0"/>
              <a:t>Mostly young people but can present at any age.</a:t>
            </a:r>
          </a:p>
          <a:p>
            <a:pPr algn="l" rtl="0"/>
            <a:r>
              <a:rPr lang="en-AU" dirty="0"/>
              <a:t>Delay in diagnosis/management causes significant morbidity- </a:t>
            </a:r>
            <a:r>
              <a:rPr lang="en-AU" b="1" dirty="0"/>
              <a:t>can be a surgical emergency</a:t>
            </a:r>
          </a:p>
          <a:p>
            <a:pPr algn="l" rtl="0"/>
            <a:r>
              <a:rPr lang="en-AU" dirty="0"/>
              <a:t>Usually clinical diagnosis- not reliant on imaging</a:t>
            </a:r>
          </a:p>
          <a:p>
            <a:pPr algn="l" rtl="0"/>
            <a:r>
              <a:rPr lang="en-AU" dirty="0"/>
              <a:t>Has classic presentation but often presents atypically- it is a common pitfall!</a:t>
            </a:r>
          </a:p>
          <a:p>
            <a:pPr algn="l" rtl="0"/>
            <a:endParaRPr lang="en-AU" dirty="0"/>
          </a:p>
          <a:p>
            <a:pPr marL="0" indent="0" algn="l" rtl="0">
              <a:buNone/>
            </a:pPr>
            <a:r>
              <a:rPr lang="en-AU" dirty="0">
                <a:solidFill>
                  <a:srgbClr val="00B050"/>
                </a:solidFill>
              </a:rPr>
              <a:t>Appendix role : </a:t>
            </a:r>
          </a:p>
          <a:p>
            <a:pPr marL="0" indent="0" algn="l" rtl="0">
              <a:buNone/>
            </a:pPr>
            <a:r>
              <a:rPr lang="en-AU" dirty="0">
                <a:solidFill>
                  <a:srgbClr val="00B050"/>
                </a:solidFill>
              </a:rPr>
              <a:t>1- part of immunity </a:t>
            </a:r>
          </a:p>
          <a:p>
            <a:pPr marL="0" indent="0" algn="l" rtl="0">
              <a:buNone/>
            </a:pPr>
            <a:r>
              <a:rPr lang="en-AU" dirty="0">
                <a:solidFill>
                  <a:srgbClr val="00B050"/>
                </a:solidFill>
              </a:rPr>
              <a:t>2- stabilize the ureter </a:t>
            </a:r>
          </a:p>
          <a:p>
            <a:pPr algn="l" rtl="0"/>
            <a:endParaRPr lang="ar-JO"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37825" y="38100"/>
            <a:ext cx="5600700" cy="1143000"/>
          </a:xfrm>
        </p:spPr>
        <p:txBody>
          <a:bodyPr/>
          <a:lstStyle/>
          <a:p>
            <a:pPr eaLnBrk="1" hangingPunct="1"/>
            <a:r>
              <a:rPr lang="en-US" sz="2400" dirty="0">
                <a:ln>
                  <a:noFill/>
                </a:ln>
                <a:solidFill>
                  <a:schemeClr val="tx2"/>
                </a:solidFill>
              </a:rPr>
              <a:t>The Alvarado (MANTRELS) Score</a:t>
            </a:r>
          </a:p>
        </p:txBody>
      </p:sp>
      <p:graphicFrame>
        <p:nvGraphicFramePr>
          <p:cNvPr id="4" name="Content Placeholder 3"/>
          <p:cNvGraphicFramePr>
            <a:graphicFrameLocks noGrp="1"/>
          </p:cNvGraphicFramePr>
          <p:nvPr>
            <p:ph idx="1"/>
          </p:nvPr>
        </p:nvGraphicFramePr>
        <p:xfrm>
          <a:off x="1905000" y="609600"/>
          <a:ext cx="5600700" cy="4308094"/>
        </p:xfrm>
        <a:graphic>
          <a:graphicData uri="http://schemas.openxmlformats.org/drawingml/2006/table">
            <a:tbl>
              <a:tblPr firstRow="1" bandRow="1">
                <a:tableStyleId>{74C1A8A3-306A-4EB7-A6B1-4F7E0EB9C5D6}</a:tableStyleId>
              </a:tblPr>
              <a:tblGrid>
                <a:gridCol w="3993091">
                  <a:extLst>
                    <a:ext uri="{9D8B030D-6E8A-4147-A177-3AD203B41FA5}">
                      <a16:colId xmlns:a16="http://schemas.microsoft.com/office/drawing/2014/main" xmlns="" val="20000"/>
                    </a:ext>
                  </a:extLst>
                </a:gridCol>
                <a:gridCol w="1607609">
                  <a:extLst>
                    <a:ext uri="{9D8B030D-6E8A-4147-A177-3AD203B41FA5}">
                      <a16:colId xmlns:a16="http://schemas.microsoft.com/office/drawing/2014/main" xmlns="" val="20001"/>
                    </a:ext>
                  </a:extLst>
                </a:gridCol>
              </a:tblGrid>
              <a:tr h="370869">
                <a:tc>
                  <a:txBody>
                    <a:bodyPr/>
                    <a:lstStyle/>
                    <a:p>
                      <a:pPr algn="l" rtl="0"/>
                      <a:endParaRPr lang="en-US" sz="1800" dirty="0"/>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rtl="0"/>
                      <a:r>
                        <a:rPr lang="en-US" sz="1800" dirty="0"/>
                        <a:t>Score</a:t>
                      </a:r>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0"/>
                  </a:ext>
                </a:extLst>
              </a:tr>
              <a:tr h="1188814">
                <a:tc>
                  <a:txBody>
                    <a:bodyPr/>
                    <a:lstStyle/>
                    <a:p>
                      <a:pPr algn="l" rtl="0"/>
                      <a:r>
                        <a:rPr lang="en-US" sz="1800" dirty="0"/>
                        <a:t>Symptoms</a:t>
                      </a:r>
                    </a:p>
                    <a:p>
                      <a:pPr marL="285750" indent="-285750" algn="l" rtl="0">
                        <a:buFont typeface="Arial" pitchFamily="34" charset="0"/>
                        <a:buChar char="•"/>
                      </a:pPr>
                      <a:r>
                        <a:rPr lang="en-US" sz="1800" b="1" dirty="0"/>
                        <a:t>M</a:t>
                      </a:r>
                      <a:r>
                        <a:rPr lang="en-US" sz="1800" dirty="0"/>
                        <a:t>igratory RIF pain</a:t>
                      </a:r>
                    </a:p>
                    <a:p>
                      <a:pPr marL="285750" indent="-285750" algn="l" rtl="0">
                        <a:buFont typeface="Arial" pitchFamily="34" charset="0"/>
                        <a:buChar char="•"/>
                      </a:pPr>
                      <a:r>
                        <a:rPr lang="en-US" sz="1800" b="1" dirty="0"/>
                        <a:t>A</a:t>
                      </a:r>
                      <a:r>
                        <a:rPr lang="en-US" sz="1800" dirty="0"/>
                        <a:t>norexia</a:t>
                      </a:r>
                    </a:p>
                    <a:p>
                      <a:pPr marL="285750" indent="-285750" algn="l" rtl="0">
                        <a:buFont typeface="Arial" pitchFamily="34" charset="0"/>
                        <a:buChar char="•"/>
                      </a:pPr>
                      <a:r>
                        <a:rPr lang="en-US" sz="1800" b="1" dirty="0"/>
                        <a:t>N</a:t>
                      </a:r>
                      <a:r>
                        <a:rPr lang="en-US" sz="1800" dirty="0"/>
                        <a:t>ausea and vomiting</a:t>
                      </a:r>
                      <a:endParaRPr lang="en-US" sz="1800" b="0" dirty="0"/>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a:endParaRPr lang="en-US" sz="1800" dirty="0"/>
                    </a:p>
                    <a:p>
                      <a:pPr algn="ctr" rtl="0"/>
                      <a:r>
                        <a:rPr lang="en-US" sz="1800" dirty="0"/>
                        <a:t>1</a:t>
                      </a:r>
                    </a:p>
                    <a:p>
                      <a:pPr algn="ctr" rtl="0"/>
                      <a:r>
                        <a:rPr lang="en-US" sz="1800" dirty="0"/>
                        <a:t>1</a:t>
                      </a:r>
                    </a:p>
                    <a:p>
                      <a:pPr algn="ctr" rtl="0"/>
                      <a:r>
                        <a:rPr lang="en-US" sz="1800" dirty="0"/>
                        <a:t>1</a:t>
                      </a:r>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88814">
                <a:tc>
                  <a:txBody>
                    <a:bodyPr/>
                    <a:lstStyle/>
                    <a:p>
                      <a:pPr algn="l" rtl="0"/>
                      <a:r>
                        <a:rPr lang="en-US" sz="1800" dirty="0"/>
                        <a:t>Signs</a:t>
                      </a:r>
                    </a:p>
                    <a:p>
                      <a:pPr marL="285750" indent="-285750" algn="l" rtl="0">
                        <a:buFont typeface="Arial" pitchFamily="34" charset="0"/>
                        <a:buChar char="•"/>
                      </a:pPr>
                      <a:r>
                        <a:rPr lang="en-US" sz="1800" b="1" dirty="0"/>
                        <a:t>T</a:t>
                      </a:r>
                      <a:r>
                        <a:rPr lang="en-US" sz="1800" dirty="0"/>
                        <a:t>enderness (RIF)</a:t>
                      </a:r>
                    </a:p>
                    <a:p>
                      <a:pPr marL="285750" indent="-285750" algn="l" rtl="0">
                        <a:buFont typeface="Arial" pitchFamily="34" charset="0"/>
                        <a:buChar char="•"/>
                      </a:pPr>
                      <a:r>
                        <a:rPr lang="en-US" sz="1800" b="1" dirty="0"/>
                        <a:t>R</a:t>
                      </a:r>
                      <a:r>
                        <a:rPr lang="en-US" sz="1800" dirty="0"/>
                        <a:t>ebound</a:t>
                      </a:r>
                      <a:r>
                        <a:rPr lang="en-US" sz="1800" baseline="0" dirty="0"/>
                        <a:t> tenderness</a:t>
                      </a:r>
                    </a:p>
                    <a:p>
                      <a:pPr marL="285750" indent="-285750" algn="l" rtl="0">
                        <a:buFont typeface="Arial" pitchFamily="34" charset="0"/>
                        <a:buChar char="•"/>
                      </a:pPr>
                      <a:r>
                        <a:rPr lang="en-US" sz="1800" b="1" baseline="0" dirty="0"/>
                        <a:t>E</a:t>
                      </a:r>
                      <a:r>
                        <a:rPr lang="en-US" sz="1800" baseline="0" dirty="0"/>
                        <a:t>levated temperature</a:t>
                      </a:r>
                      <a:endParaRPr lang="en-US" sz="1800" b="0" dirty="0"/>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a:endParaRPr lang="en-US" sz="1800" dirty="0"/>
                    </a:p>
                    <a:p>
                      <a:pPr algn="ctr" rtl="0"/>
                      <a:r>
                        <a:rPr lang="en-US" sz="1800" dirty="0"/>
                        <a:t>2</a:t>
                      </a:r>
                    </a:p>
                    <a:p>
                      <a:pPr algn="ctr" rtl="0"/>
                      <a:r>
                        <a:rPr lang="en-US" sz="1800" dirty="0"/>
                        <a:t>1</a:t>
                      </a:r>
                    </a:p>
                    <a:p>
                      <a:pPr algn="ctr" rtl="0"/>
                      <a:r>
                        <a:rPr lang="en-US" sz="1800" dirty="0"/>
                        <a:t>1</a:t>
                      </a:r>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14472">
                <a:tc>
                  <a:txBody>
                    <a:bodyPr/>
                    <a:lstStyle/>
                    <a:p>
                      <a:pPr algn="l" rtl="0"/>
                      <a:r>
                        <a:rPr lang="en-US" sz="1800" dirty="0"/>
                        <a:t>Laboratory</a:t>
                      </a:r>
                    </a:p>
                    <a:p>
                      <a:pPr marL="285750" indent="-285750" algn="l" rtl="0">
                        <a:buFont typeface="Arial" pitchFamily="34" charset="0"/>
                        <a:buChar char="•"/>
                      </a:pPr>
                      <a:r>
                        <a:rPr lang="en-US" sz="1800" b="1" dirty="0" err="1"/>
                        <a:t>L</a:t>
                      </a:r>
                      <a:r>
                        <a:rPr lang="en-US" sz="1800" dirty="0" err="1"/>
                        <a:t>eucocytosis</a:t>
                      </a:r>
                      <a:endParaRPr lang="en-US" sz="1800" dirty="0"/>
                    </a:p>
                    <a:p>
                      <a:pPr marL="285750" indent="-285750" algn="l" rtl="0">
                        <a:buFont typeface="Arial" pitchFamily="34" charset="0"/>
                        <a:buChar char="•"/>
                      </a:pPr>
                      <a:r>
                        <a:rPr lang="en-US" sz="1800" b="1" dirty="0"/>
                        <a:t>S</a:t>
                      </a:r>
                      <a:r>
                        <a:rPr lang="en-US" sz="1800" dirty="0"/>
                        <a:t>hift</a:t>
                      </a:r>
                      <a:r>
                        <a:rPr lang="en-US" sz="1800" baseline="0" dirty="0"/>
                        <a:t> to the left </a:t>
                      </a:r>
                      <a:r>
                        <a:rPr lang="en-US" sz="1800" kern="1200" baseline="0" dirty="0">
                          <a:solidFill>
                            <a:schemeClr val="dk1"/>
                          </a:solidFill>
                          <a:latin typeface="+mn-lt"/>
                          <a:ea typeface="+mn-ea"/>
                          <a:cs typeface="+mn-cs"/>
                        </a:rPr>
                        <a:t>(segmented </a:t>
                      </a:r>
                      <a:r>
                        <a:rPr lang="en-US" sz="1800" kern="1200" baseline="0" dirty="0" err="1">
                          <a:solidFill>
                            <a:schemeClr val="dk1"/>
                          </a:solidFill>
                          <a:latin typeface="+mn-lt"/>
                          <a:ea typeface="+mn-ea"/>
                          <a:cs typeface="+mn-cs"/>
                        </a:rPr>
                        <a:t>neutrophils</a:t>
                      </a:r>
                      <a:r>
                        <a:rPr lang="en-US" sz="1800" kern="1200" baseline="0" dirty="0">
                          <a:solidFill>
                            <a:schemeClr val="dk1"/>
                          </a:solidFill>
                          <a:latin typeface="+mn-lt"/>
                          <a:ea typeface="+mn-ea"/>
                          <a:cs typeface="+mn-cs"/>
                        </a:rPr>
                        <a:t>)</a:t>
                      </a:r>
                      <a:endParaRPr lang="en-US" sz="1800" b="0" dirty="0"/>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a:endParaRPr lang="en-US" sz="1800" dirty="0"/>
                    </a:p>
                    <a:p>
                      <a:pPr algn="ctr" rtl="0"/>
                      <a:r>
                        <a:rPr lang="en-US" sz="1800" dirty="0"/>
                        <a:t>2</a:t>
                      </a:r>
                    </a:p>
                    <a:p>
                      <a:pPr algn="ctr" rtl="0"/>
                      <a:r>
                        <a:rPr lang="en-US" sz="1800" dirty="0"/>
                        <a:t>1</a:t>
                      </a:r>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69">
                <a:tc>
                  <a:txBody>
                    <a:bodyPr/>
                    <a:lstStyle/>
                    <a:p>
                      <a:pPr algn="l" rtl="0"/>
                      <a:r>
                        <a:rPr lang="en-US" sz="1800" dirty="0"/>
                        <a:t>TOTAL</a:t>
                      </a:r>
                      <a:endParaRPr lang="en-US" sz="1800" b="1" dirty="0"/>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a:r>
                        <a:rPr lang="en-US" sz="1800" dirty="0"/>
                        <a:t>10</a:t>
                      </a:r>
                    </a:p>
                  </a:txBody>
                  <a:tcPr marL="62230" marR="62230" marT="45724" marB="4572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4599" name="Rectangle 4"/>
          <p:cNvSpPr>
            <a:spLocks noChangeArrowheads="1"/>
          </p:cNvSpPr>
          <p:nvPr/>
        </p:nvSpPr>
        <p:spPr bwMode="auto">
          <a:xfrm>
            <a:off x="1676400" y="5042118"/>
            <a:ext cx="5943600" cy="1643527"/>
          </a:xfrm>
          <a:prstGeom prst="rect">
            <a:avLst/>
          </a:prstGeom>
          <a:noFill/>
          <a:ln w="9525">
            <a:noFill/>
            <a:miter lim="800000"/>
            <a:headEnd/>
            <a:tailEnd/>
          </a:ln>
        </p:spPr>
        <p:txBody>
          <a:bodyPr>
            <a:spAutoFit/>
          </a:bodyPr>
          <a:lstStyle/>
          <a:p>
            <a:pPr marL="349250" lvl="1" indent="-295275" algn="just" eaLnBrk="1" hangingPunct="1">
              <a:lnSpc>
                <a:spcPct val="80000"/>
              </a:lnSpc>
              <a:buFont typeface="Arial" pitchFamily="34" charset="0"/>
              <a:buChar char="•"/>
            </a:pPr>
            <a:r>
              <a:rPr lang="en-US" dirty="0"/>
              <a:t>&lt; 5 is strongly against a diagnosis of appendicitis</a:t>
            </a:r>
          </a:p>
          <a:p>
            <a:pPr marL="349250" lvl="1" indent="-295275" algn="just" eaLnBrk="1" hangingPunct="1">
              <a:lnSpc>
                <a:spcPct val="80000"/>
              </a:lnSpc>
              <a:buFont typeface="Arial" pitchFamily="34" charset="0"/>
              <a:buChar char="•"/>
            </a:pPr>
            <a:r>
              <a:rPr lang="en-US" b="1" dirty="0">
                <a:solidFill>
                  <a:srgbClr val="FF0000"/>
                </a:solidFill>
              </a:rPr>
              <a:t>7 or more is strongly predictive of acute appendicitis </a:t>
            </a:r>
          </a:p>
          <a:p>
            <a:pPr marL="349250" lvl="1" indent="-295275" algn="just" eaLnBrk="1" hangingPunct="1">
              <a:lnSpc>
                <a:spcPct val="80000"/>
              </a:lnSpc>
              <a:buFont typeface="Arial" pitchFamily="34" charset="0"/>
              <a:buChar char="•"/>
            </a:pPr>
            <a:r>
              <a:rPr lang="en-US" dirty="0"/>
              <a:t>In patients with an equivocal score of 5 or 6, abdominal USG or contrast-enhanced CT scan is used to further reduce the rate of negative </a:t>
            </a:r>
            <a:r>
              <a:rPr lang="en-US" dirty="0" err="1"/>
              <a:t>appendicectomy</a:t>
            </a:r>
            <a:endParaRPr lang="ms-MY" dirty="0"/>
          </a:p>
        </p:txBody>
      </p:sp>
      <p:sp>
        <p:nvSpPr>
          <p:cNvPr id="6" name="TextBox 5"/>
          <p:cNvSpPr txBox="1"/>
          <p:nvPr/>
        </p:nvSpPr>
        <p:spPr>
          <a:xfrm>
            <a:off x="381000" y="2209800"/>
            <a:ext cx="1447800" cy="2308324"/>
          </a:xfrm>
          <a:prstGeom prst="rect">
            <a:avLst/>
          </a:prstGeom>
          <a:noFill/>
        </p:spPr>
        <p:txBody>
          <a:bodyPr wrap="square" rtlCol="1">
            <a:spAutoFit/>
          </a:bodyPr>
          <a:lstStyle/>
          <a:p>
            <a:r>
              <a:rPr lang="en-AU" dirty="0"/>
              <a:t>1-4: Very unlikely</a:t>
            </a:r>
          </a:p>
          <a:p>
            <a:r>
              <a:rPr lang="en-AU" dirty="0"/>
              <a:t>5-6: Possible</a:t>
            </a:r>
          </a:p>
          <a:p>
            <a:r>
              <a:rPr lang="en-AU" dirty="0"/>
              <a:t>7-8: Very probable</a:t>
            </a:r>
          </a:p>
          <a:p>
            <a:r>
              <a:rPr lang="en-AU" dirty="0"/>
              <a:t>9-10: Definite</a:t>
            </a:r>
            <a:endParaRPr lang="en-GB" dirty="0"/>
          </a:p>
          <a:p>
            <a:endParaRPr lang="ar-JO" dirty="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l" rtl="0">
              <a:buNone/>
            </a:pPr>
            <a:r>
              <a:rPr lang="en-US" u="sng" dirty="0">
                <a:latin typeface="Times New Roman" pitchFamily="18" charset="0"/>
                <a:cs typeface="Times New Roman" pitchFamily="18" charset="0"/>
              </a:rPr>
              <a:t>Abdominal ultrasound </a:t>
            </a:r>
            <a:r>
              <a:rPr lang="en-US" dirty="0">
                <a:latin typeface="Times New Roman" pitchFamily="18" charset="0"/>
                <a:cs typeface="Times New Roman" pitchFamily="18" charset="0"/>
              </a:rPr>
              <a:t>is useful in:</a:t>
            </a:r>
          </a:p>
          <a:p>
            <a:pPr algn="l" rtl="0">
              <a:buNone/>
            </a:pPr>
            <a:r>
              <a:rPr lang="en-US" dirty="0">
                <a:latin typeface="Times New Roman" pitchFamily="18" charset="0"/>
                <a:cs typeface="Times New Roman" pitchFamily="18" charset="0"/>
              </a:rPr>
              <a:t>               - children and thin adults</a:t>
            </a:r>
          </a:p>
          <a:p>
            <a:pPr algn="l" rtl="0">
              <a:buNone/>
            </a:pPr>
            <a:r>
              <a:rPr lang="en-US" dirty="0">
                <a:latin typeface="Times New Roman" pitchFamily="18" charset="0"/>
                <a:cs typeface="Times New Roman" pitchFamily="18" charset="0"/>
              </a:rPr>
              <a:t>               - if gynaecological pathology is suspected, with a diagnostic accuracy &gt;90 %.</a:t>
            </a:r>
          </a:p>
          <a:p>
            <a:pPr algn="l" rtl="0">
              <a:buNone/>
            </a:pPr>
            <a:r>
              <a:rPr lang="en-US" u="sng" dirty="0">
                <a:latin typeface="Times New Roman" pitchFamily="18" charset="0"/>
                <a:cs typeface="Times New Roman" pitchFamily="18" charset="0"/>
              </a:rPr>
              <a:t>Contrast-enhanced CT </a:t>
            </a:r>
            <a:r>
              <a:rPr lang="en-US" dirty="0">
                <a:latin typeface="Times New Roman" pitchFamily="18" charset="0"/>
                <a:cs typeface="Times New Roman" pitchFamily="18" charset="0"/>
              </a:rPr>
              <a:t>scan is most useful in:</a:t>
            </a:r>
          </a:p>
          <a:p>
            <a:pPr algn="l" rtl="0">
              <a:buNone/>
            </a:pPr>
            <a:r>
              <a:rPr lang="en-US" dirty="0">
                <a:latin typeface="Times New Roman" pitchFamily="18" charset="0"/>
                <a:cs typeface="Times New Roman" pitchFamily="18" charset="0"/>
              </a:rPr>
              <a:t>            - diagnostic </a:t>
            </a:r>
            <a:r>
              <a:rPr lang="en-US" dirty="0" err="1">
                <a:latin typeface="Times New Roman" pitchFamily="18" charset="0"/>
                <a:cs typeface="Times New Roman" pitchFamily="18" charset="0"/>
              </a:rPr>
              <a:t>uncertainty+older</a:t>
            </a:r>
            <a:r>
              <a:rPr lang="en-US" dirty="0">
                <a:latin typeface="Times New Roman" pitchFamily="18" charset="0"/>
                <a:cs typeface="Times New Roman" pitchFamily="18" charset="0"/>
              </a:rPr>
              <a:t> patients</a:t>
            </a:r>
          </a:p>
          <a:p>
            <a:pPr algn="l" rtl="0">
              <a:buNone/>
            </a:pPr>
            <a:r>
              <a:rPr lang="en-US" dirty="0">
                <a:latin typeface="Times New Roman" pitchFamily="18" charset="0"/>
                <a:cs typeface="Times New Roman" pitchFamily="18" charset="0"/>
              </a:rPr>
              <a:t>            - acute diverticulitis, intestinal obstruction and neoplasm suspected.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lgn="ctr" rtl="0">
              <a:buNone/>
            </a:pPr>
            <a:r>
              <a:rPr lang="en-US" sz="3600" b="1" u="sng" dirty="0">
                <a:solidFill>
                  <a:srgbClr val="FF0000"/>
                </a:solidFill>
                <a:latin typeface="Times New Roman" pitchFamily="18" charset="0"/>
                <a:cs typeface="Times New Roman" pitchFamily="18" charset="0"/>
              </a:rPr>
              <a:t>Appendicectomy</a:t>
            </a:r>
          </a:p>
          <a:p>
            <a:pPr algn="l" rtl="0">
              <a:buFontTx/>
              <a:buChar char="-"/>
            </a:pPr>
            <a:r>
              <a:rPr lang="en-US" dirty="0">
                <a:latin typeface="Times New Roman" pitchFamily="18" charset="0"/>
                <a:cs typeface="Times New Roman" pitchFamily="18" charset="0"/>
              </a:rPr>
              <a:t>no unnecessary delay</a:t>
            </a:r>
          </a:p>
          <a:p>
            <a:pPr algn="l" rtl="0">
              <a:buFontTx/>
              <a:buChar char="-"/>
            </a:pPr>
            <a:r>
              <a:rPr lang="en-US" dirty="0">
                <a:latin typeface="Times New Roman" pitchFamily="18" charset="0"/>
                <a:cs typeface="Times New Roman" pitchFamily="18" charset="0"/>
              </a:rPr>
              <a:t>short period of intensive preoperative preparation:</a:t>
            </a:r>
          </a:p>
          <a:p>
            <a:pPr algn="l" rtl="0">
              <a:buNone/>
            </a:pPr>
            <a:r>
              <a:rPr lang="en-US" dirty="0">
                <a:latin typeface="Times New Roman" pitchFamily="18" charset="0"/>
                <a:cs typeface="Times New Roman" pitchFamily="18" charset="0"/>
              </a:rPr>
              <a:t>  1- NPO</a:t>
            </a:r>
          </a:p>
          <a:p>
            <a:pPr algn="l" rtl="0">
              <a:buNone/>
            </a:pPr>
            <a:r>
              <a:rPr lang="en-US" dirty="0">
                <a:latin typeface="Times New Roman" pitchFamily="18" charset="0"/>
                <a:cs typeface="Times New Roman" pitchFamily="18" charset="0"/>
              </a:rPr>
              <a:t>  2- Intravenous fluids</a:t>
            </a:r>
          </a:p>
          <a:p>
            <a:pPr algn="l" rtl="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catheterisation</a:t>
            </a:r>
            <a:r>
              <a:rPr lang="en-US" dirty="0">
                <a:latin typeface="Times New Roman" pitchFamily="18" charset="0"/>
                <a:cs typeface="Times New Roman" pitchFamily="18" charset="0"/>
              </a:rPr>
              <a:t> is needed only in the very ill)</a:t>
            </a:r>
          </a:p>
          <a:p>
            <a:pPr algn="l" rtl="0">
              <a:buNone/>
            </a:pPr>
            <a:r>
              <a:rPr lang="en-US" dirty="0">
                <a:latin typeface="Times New Roman" pitchFamily="18" charset="0"/>
                <a:cs typeface="Times New Roman" pitchFamily="18" charset="0"/>
              </a:rPr>
              <a:t>  3- IV antibiotics </a:t>
            </a:r>
          </a:p>
          <a:p>
            <a:pPr algn="l" rtl="0">
              <a:buNone/>
            </a:pPr>
            <a:r>
              <a:rPr lang="en-US" dirty="0">
                <a:latin typeface="Times New Roman" pitchFamily="18" charset="0"/>
                <a:cs typeface="Times New Roman" pitchFamily="18" charset="0"/>
              </a:rPr>
              <a:t>In the absence of </a:t>
            </a:r>
            <a:r>
              <a:rPr lang="en-US" dirty="0" err="1">
                <a:latin typeface="Times New Roman" pitchFamily="18" charset="0"/>
                <a:cs typeface="Times New Roman" pitchFamily="18" charset="0"/>
              </a:rPr>
              <a:t>purulant</a:t>
            </a:r>
            <a:r>
              <a:rPr lang="en-US" dirty="0">
                <a:latin typeface="Times New Roman" pitchFamily="18" charset="0"/>
                <a:cs typeface="Times New Roman" pitchFamily="18" charset="0"/>
              </a:rPr>
              <a:t> peritonitis give  single preoperative dose of antibiotics .</a:t>
            </a:r>
          </a:p>
          <a:p>
            <a:pPr algn="l" rtl="0">
              <a:buNone/>
            </a:pPr>
            <a:r>
              <a:rPr lang="en-US" dirty="0">
                <a:latin typeface="Times New Roman" pitchFamily="18" charset="0"/>
                <a:cs typeface="Times New Roman" pitchFamily="18" charset="0"/>
              </a:rPr>
              <a:t> When peritonitis is suspected, therapeutic intravenous antibiotics to cover Gram negative bacilli, as well as anaerobic cocci, should be given.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algn="ctr" rtl="0">
              <a:buNone/>
            </a:pPr>
            <a:r>
              <a:rPr lang="en-US" sz="3900" b="1" i="1" u="sng" dirty="0" err="1">
                <a:solidFill>
                  <a:srgbClr val="FF0000"/>
                </a:solidFill>
                <a:latin typeface="Times New Roman" pitchFamily="18" charset="0"/>
                <a:cs typeface="Times New Roman" pitchFamily="18" charset="0"/>
              </a:rPr>
              <a:t>Appendicectomy</a:t>
            </a:r>
            <a:r>
              <a:rPr lang="en-US" sz="3900" b="1" i="1" u="sng" dirty="0">
                <a:solidFill>
                  <a:srgbClr val="FF0000"/>
                </a:solidFill>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general </a:t>
            </a:r>
            <a:r>
              <a:rPr lang="en-US" dirty="0" err="1">
                <a:latin typeface="Times New Roman" pitchFamily="18" charset="0"/>
                <a:cs typeface="Times New Roman" pitchFamily="18" charset="0"/>
              </a:rPr>
              <a:t>anaesthetic</a:t>
            </a:r>
            <a:endParaRPr lang="en-US" dirty="0">
              <a:latin typeface="Times New Roman" pitchFamily="18" charset="0"/>
              <a:cs typeface="Times New Roman" pitchFamily="18" charset="0"/>
            </a:endParaRPr>
          </a:p>
          <a:p>
            <a:pPr algn="l" rtl="0">
              <a:buFontTx/>
              <a:buChar char="-"/>
            </a:pPr>
            <a:r>
              <a:rPr lang="en-US" dirty="0">
                <a:latin typeface="Times New Roman" pitchFamily="18" charset="0"/>
                <a:cs typeface="Times New Roman" pitchFamily="18" charset="0"/>
              </a:rPr>
              <a:t>patient supine on the operating table.</a:t>
            </a:r>
          </a:p>
          <a:p>
            <a:pPr algn="l" rtl="0">
              <a:buFontTx/>
              <a:buChar char="-"/>
            </a:pPr>
            <a:r>
              <a:rPr lang="en-US" dirty="0">
                <a:latin typeface="Times New Roman" pitchFamily="18" charset="0"/>
                <a:cs typeface="Times New Roman" pitchFamily="18" charset="0"/>
              </a:rPr>
              <a:t> When a laparoscopic technique is to be used, the bladder must be empty</a:t>
            </a:r>
          </a:p>
          <a:p>
            <a:pPr algn="l" rtl="0">
              <a:buNone/>
            </a:pPr>
            <a:r>
              <a:rPr lang="en-US" dirty="0">
                <a:latin typeface="Times New Roman" pitchFamily="18" charset="0"/>
                <a:cs typeface="Times New Roman" pitchFamily="18" charset="0"/>
              </a:rPr>
              <a:t>(ensure that the patient has voided before leaving the ward).</a:t>
            </a:r>
          </a:p>
          <a:p>
            <a:pPr algn="l" rtl="0">
              <a:buNone/>
            </a:pPr>
            <a:r>
              <a:rPr lang="en-US" dirty="0">
                <a:latin typeface="Times New Roman" pitchFamily="18" charset="0"/>
                <a:cs typeface="Times New Roman" pitchFamily="18" charset="0"/>
              </a:rPr>
              <a:t>palpated for a mass prior to preparing the entire abdomen with an antiseptic solution.(mass </a:t>
            </a:r>
            <a:r>
              <a:rPr lang="en-US" dirty="0">
                <a:latin typeface="Times New Roman" pitchFamily="18" charset="0"/>
                <a:cs typeface="Times New Roman" pitchFamily="18" charset="0"/>
                <a:sym typeface="Wingdings" pitchFamily="2" charset="2"/>
              </a:rPr>
              <a:t> conservative)</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Draping of the abdomen</a:t>
            </a:r>
          </a:p>
          <a:p>
            <a:pPr algn="l" rtl="0">
              <a:buNone/>
            </a:pPr>
            <a:r>
              <a:rPr lang="en-US" dirty="0">
                <a:latin typeface="Times New Roman" pitchFamily="18" charset="0"/>
                <a:cs typeface="Times New Roman" pitchFamily="18" charset="0"/>
              </a:rPr>
              <a:t>Incisions used:</a:t>
            </a:r>
          </a:p>
          <a:p>
            <a:pPr algn="l" rtl="0">
              <a:buNone/>
            </a:pPr>
            <a:r>
              <a:rPr lang="en-US" dirty="0">
                <a:latin typeface="Times New Roman" pitchFamily="18" charset="0"/>
                <a:cs typeface="Times New Roman" pitchFamily="18" charset="0"/>
              </a:rPr>
              <a:t>1- The gridiron incision(most common)</a:t>
            </a:r>
          </a:p>
          <a:p>
            <a:pPr algn="l" rtl="0">
              <a:buNone/>
            </a:pPr>
            <a:r>
              <a:rPr lang="en-US" dirty="0">
                <a:latin typeface="Times New Roman" pitchFamily="18" charset="0"/>
                <a:cs typeface="Times New Roman" pitchFamily="18" charset="0"/>
              </a:rPr>
              <a:t>2- Rutherford Morison incision(muscle cutting)</a:t>
            </a:r>
          </a:p>
          <a:p>
            <a:pPr algn="l" rtl="0">
              <a:buNone/>
            </a:pPr>
            <a:r>
              <a:rPr lang="en-US" dirty="0">
                <a:latin typeface="Times New Roman" pitchFamily="18" charset="0"/>
                <a:cs typeface="Times New Roman" pitchFamily="18" charset="0"/>
              </a:rPr>
              <a:t>3- Transverse skin crease (</a:t>
            </a:r>
            <a:r>
              <a:rPr lang="en-US" dirty="0" err="1">
                <a:latin typeface="Times New Roman" pitchFamily="18" charset="0"/>
                <a:cs typeface="Times New Roman" pitchFamily="18" charset="0"/>
              </a:rPr>
              <a:t>Lanz</a:t>
            </a:r>
            <a:r>
              <a:rPr lang="en-US" dirty="0">
                <a:latin typeface="Times New Roman" pitchFamily="18" charset="0"/>
                <a:cs typeface="Times New Roman" pitchFamily="18" charset="0"/>
              </a:rPr>
              <a:t>) incision</a:t>
            </a:r>
          </a:p>
          <a:p>
            <a:pPr algn="l" rtl="0">
              <a:buNone/>
            </a:pPr>
            <a:r>
              <a:rPr lang="en-US" dirty="0">
                <a:latin typeface="Times New Roman" pitchFamily="18" charset="0"/>
                <a:cs typeface="Times New Roman" pitchFamily="18" charset="0"/>
              </a:rPr>
              <a:t>4- lower midline abdominal incision( doubtful diagnosis)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11054"/>
            <a:ext cx="6019800" cy="5778691"/>
          </a:xfrm>
        </p:spPr>
        <p:txBody>
          <a:bodyPr>
            <a:normAutofit/>
          </a:bodyPr>
          <a:lstStyle/>
          <a:p>
            <a:pPr algn="l" rtl="0">
              <a:buNone/>
            </a:pPr>
            <a:r>
              <a:rPr lang="en-US" dirty="0">
                <a:latin typeface="Times New Roman" pitchFamily="18" charset="0"/>
                <a:cs typeface="Times New Roman" pitchFamily="18" charset="0"/>
              </a:rPr>
              <a:t>1-The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 is identified by the presence of </a:t>
            </a:r>
            <a:r>
              <a:rPr lang="en-US" dirty="0" err="1">
                <a:latin typeface="Times New Roman" pitchFamily="18" charset="0"/>
                <a:cs typeface="Times New Roman" pitchFamily="18" charset="0"/>
              </a:rPr>
              <a:t>taeniae</a:t>
            </a:r>
            <a:r>
              <a:rPr lang="en-US" dirty="0">
                <a:latin typeface="Times New Roman" pitchFamily="18" charset="0"/>
                <a:cs typeface="Times New Roman" pitchFamily="18" charset="0"/>
              </a:rPr>
              <a:t> coli and is withdrawn.</a:t>
            </a:r>
          </a:p>
          <a:p>
            <a:pPr algn="l" rtl="0">
              <a:buNone/>
            </a:pPr>
            <a:r>
              <a:rPr lang="en-US" dirty="0">
                <a:latin typeface="Times New Roman" pitchFamily="18" charset="0"/>
                <a:cs typeface="Times New Roman" pitchFamily="18" charset="0"/>
              </a:rPr>
              <a:t>2- Appendix may be felt at the base </a:t>
            </a:r>
          </a:p>
          <a:p>
            <a:pPr algn="l" rtl="0">
              <a:buNone/>
            </a:pPr>
            <a:r>
              <a:rPr lang="en-US" dirty="0">
                <a:latin typeface="Times New Roman" pitchFamily="18" charset="0"/>
                <a:cs typeface="Times New Roman" pitchFamily="18" charset="0"/>
              </a:rPr>
              <a:t>of 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3- Inflammatory adhesions must be gently broken with a finger, the appendix delivered into the wound.</a:t>
            </a:r>
          </a:p>
          <a:p>
            <a:pPr algn="l" rtl="0">
              <a:buNone/>
            </a:pPr>
            <a:r>
              <a:rPr lang="en-US" dirty="0">
                <a:latin typeface="Times New Roman" pitchFamily="18" charset="0"/>
                <a:cs typeface="Times New Roman" pitchFamily="18" charset="0"/>
              </a:rPr>
              <a:t>4- </a:t>
            </a:r>
            <a:r>
              <a:rPr lang="en-US" dirty="0" err="1">
                <a:latin typeface="Times New Roman" pitchFamily="18" charset="0"/>
                <a:cs typeface="Times New Roman" pitchFamily="18" charset="0"/>
              </a:rPr>
              <a:t>Mesoappendix</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devided</a:t>
            </a:r>
            <a:r>
              <a:rPr lang="en-US" dirty="0">
                <a:latin typeface="Times New Roman" pitchFamily="18" charset="0"/>
                <a:cs typeface="Times New Roman" pitchFamily="18" charset="0"/>
              </a:rPr>
              <a:t> between ligature, the base of appendix </a:t>
            </a:r>
            <a:r>
              <a:rPr lang="en-US" dirty="0" err="1">
                <a:latin typeface="Times New Roman" pitchFamily="18" charset="0"/>
                <a:cs typeface="Times New Roman" pitchFamily="18" charset="0"/>
              </a:rPr>
              <a:t>ligated</a:t>
            </a:r>
            <a:r>
              <a:rPr lang="en-US" dirty="0">
                <a:latin typeface="Times New Roman" pitchFamily="18" charset="0"/>
                <a:cs typeface="Times New Roman" pitchFamily="18" charset="0"/>
              </a:rPr>
              <a:t> and divided.</a:t>
            </a:r>
          </a:p>
          <a:p>
            <a:pPr algn="l" rtl="0">
              <a:buNone/>
            </a:pPr>
            <a:r>
              <a:rPr lang="en-US" dirty="0">
                <a:latin typeface="Times New Roman" pitchFamily="18" charset="0"/>
                <a:cs typeface="Times New Roman" pitchFamily="18" charset="0"/>
              </a:rPr>
              <a:t>5- Purse-string to invaginates the stump of the appendix(?????)</a:t>
            </a:r>
          </a:p>
        </p:txBody>
      </p:sp>
      <p:pic>
        <p:nvPicPr>
          <p:cNvPr id="5" name="Picture 4" descr="appendectomy ppp.jpg"/>
          <p:cNvPicPr>
            <a:picLocks noChangeAspect="1"/>
          </p:cNvPicPr>
          <p:nvPr/>
        </p:nvPicPr>
        <p:blipFill>
          <a:blip r:embed="rId2"/>
          <a:stretch>
            <a:fillRect/>
          </a:stretch>
        </p:blipFill>
        <p:spPr>
          <a:xfrm>
            <a:off x="4953000" y="3234396"/>
            <a:ext cx="3962400" cy="2971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algn="l" rtl="0">
              <a:buNone/>
            </a:pPr>
            <a:r>
              <a:rPr lang="en-US" sz="3200" b="1" i="1" u="sng" dirty="0">
                <a:solidFill>
                  <a:srgbClr val="FF0000"/>
                </a:solidFill>
                <a:latin typeface="Times New Roman" pitchFamily="18" charset="0"/>
                <a:cs typeface="Times New Roman" pitchFamily="18" charset="0"/>
              </a:rPr>
              <a:t>Laparoscopic </a:t>
            </a:r>
            <a:r>
              <a:rPr lang="en-US" sz="3200" b="1" i="1" u="sng" dirty="0" err="1">
                <a:solidFill>
                  <a:srgbClr val="FF0000"/>
                </a:solidFill>
                <a:latin typeface="Times New Roman" pitchFamily="18" charset="0"/>
                <a:cs typeface="Times New Roman" pitchFamily="18" charset="0"/>
              </a:rPr>
              <a:t>appendicectomy</a:t>
            </a:r>
            <a:endParaRPr lang="en-US" sz="3200" b="1" i="1" u="sng" dirty="0">
              <a:solidFill>
                <a:srgbClr val="FF0000"/>
              </a:solidFill>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Laparoscopy is diagnostic tool(esp. in female) and therapeutic.</a:t>
            </a:r>
          </a:p>
          <a:p>
            <a:pPr algn="l" rtl="0">
              <a:buNone/>
            </a:pPr>
            <a:r>
              <a:rPr lang="en-US" u="sng" dirty="0">
                <a:latin typeface="Times New Roman" pitchFamily="18" charset="0"/>
                <a:cs typeface="Times New Roman" pitchFamily="18" charset="0"/>
              </a:rPr>
              <a:t>Used more in:</a:t>
            </a:r>
          </a:p>
          <a:p>
            <a:pPr algn="l" rtl="0"/>
            <a:r>
              <a:rPr lang="en-US" dirty="0">
                <a:latin typeface="Times New Roman" pitchFamily="18" charset="0"/>
                <a:cs typeface="Times New Roman" pitchFamily="18" charset="0"/>
              </a:rPr>
              <a:t>Female (child bearing age)</a:t>
            </a:r>
          </a:p>
          <a:p>
            <a:pPr algn="l" rtl="0"/>
            <a:r>
              <a:rPr lang="en-US" dirty="0">
                <a:latin typeface="Times New Roman" pitchFamily="18" charset="0"/>
                <a:cs typeface="Times New Roman" pitchFamily="18" charset="0"/>
              </a:rPr>
              <a:t>in obese patients</a:t>
            </a:r>
          </a:p>
          <a:p>
            <a:pPr algn="l" rtl="0"/>
            <a:r>
              <a:rPr lang="en-US" dirty="0">
                <a:latin typeface="Times New Roman" pitchFamily="18" charset="0"/>
                <a:cs typeface="Times New Roman" pitchFamily="18" charset="0"/>
              </a:rPr>
              <a:t>early pregnancy</a:t>
            </a:r>
          </a:p>
          <a:p>
            <a:pPr algn="l" rtl="0">
              <a:buNone/>
            </a:pPr>
            <a:r>
              <a:rPr lang="en-US" u="sng" dirty="0">
                <a:latin typeface="Times New Roman" pitchFamily="18" charset="0"/>
                <a:cs typeface="Times New Roman" pitchFamily="18" charset="0"/>
              </a:rPr>
              <a:t>Advantages:</a:t>
            </a:r>
          </a:p>
          <a:p>
            <a:pPr algn="l" rtl="0"/>
            <a:r>
              <a:rPr lang="en-US" dirty="0">
                <a:latin typeface="Times New Roman" pitchFamily="18" charset="0"/>
                <a:cs typeface="Times New Roman" pitchFamily="18" charset="0"/>
              </a:rPr>
              <a:t>less postoperative pain </a:t>
            </a:r>
          </a:p>
          <a:p>
            <a:pPr algn="l" rtl="0"/>
            <a:r>
              <a:rPr lang="en-US" dirty="0">
                <a:latin typeface="Times New Roman" pitchFamily="18" charset="0"/>
                <a:cs typeface="Times New Roman" pitchFamily="18" charset="0"/>
              </a:rPr>
              <a:t>Early discharge from hospital</a:t>
            </a:r>
          </a:p>
          <a:p>
            <a:pPr algn="l" rtl="0"/>
            <a:r>
              <a:rPr lang="en-US" dirty="0">
                <a:latin typeface="Times New Roman" pitchFamily="18" charset="0"/>
                <a:cs typeface="Times New Roman" pitchFamily="18" charset="0"/>
              </a:rPr>
              <a:t>Early return to daily activities </a:t>
            </a:r>
          </a:p>
        </p:txBody>
      </p:sp>
      <p:pic>
        <p:nvPicPr>
          <p:cNvPr id="4" name="Picture 3" descr="laparocsop app.gif"/>
          <p:cNvPicPr>
            <a:picLocks noChangeAspect="1"/>
          </p:cNvPicPr>
          <p:nvPr/>
        </p:nvPicPr>
        <p:blipFill>
          <a:blip r:embed="rId2"/>
          <a:stretch>
            <a:fillRect/>
          </a:stretch>
        </p:blipFill>
        <p:spPr>
          <a:xfrm>
            <a:off x="5011479" y="1600200"/>
            <a:ext cx="4132521" cy="33528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FF0000"/>
                </a:solidFill>
              </a:rPr>
              <a:t>NOTES</a:t>
            </a:r>
          </a:p>
        </p:txBody>
      </p:sp>
      <p:sp>
        <p:nvSpPr>
          <p:cNvPr id="2" name="Content Placeholder 1"/>
          <p:cNvSpPr>
            <a:spLocks noGrp="1"/>
          </p:cNvSpPr>
          <p:nvPr>
            <p:ph idx="1"/>
          </p:nvPr>
        </p:nvSpPr>
        <p:spPr/>
        <p:txBody>
          <a:bodyPr/>
          <a:lstStyle/>
          <a:p>
            <a:pPr>
              <a:buNone/>
            </a:pPr>
            <a:r>
              <a:rPr lang="en-US" b="1" dirty="0"/>
              <a:t>Natural Orifice </a:t>
            </a:r>
            <a:r>
              <a:rPr lang="en-US" b="1" dirty="0" err="1"/>
              <a:t>Transluminal</a:t>
            </a:r>
            <a:r>
              <a:rPr lang="en-US" b="1" dirty="0"/>
              <a:t> Endoscopic Surgery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i="1" dirty="0">
                <a:solidFill>
                  <a:srgbClr val="FF0000"/>
                </a:solidFill>
              </a:rPr>
              <a:t>Problems encountered during </a:t>
            </a:r>
            <a:r>
              <a:rPr lang="en-US" i="1" dirty="0" err="1">
                <a:solidFill>
                  <a:srgbClr val="FF0000"/>
                </a:solidFill>
              </a:rPr>
              <a:t>appendicectomy</a:t>
            </a:r>
            <a:r>
              <a:rPr lang="en-US" dirty="0"/>
              <a:t/>
            </a:r>
            <a:br>
              <a:rPr lang="en-US" dirty="0"/>
            </a:br>
            <a:endParaRPr lang="en-US" dirty="0"/>
          </a:p>
        </p:txBody>
      </p:sp>
      <p:sp>
        <p:nvSpPr>
          <p:cNvPr id="2" name="Content Placeholder 1"/>
          <p:cNvSpPr>
            <a:spLocks noGrp="1"/>
          </p:cNvSpPr>
          <p:nvPr>
            <p:ph idx="1"/>
          </p:nvPr>
        </p:nvSpPr>
        <p:spPr/>
        <p:txBody>
          <a:bodyPr>
            <a:normAutofit/>
          </a:bodyPr>
          <a:lstStyle/>
          <a:p>
            <a:pPr algn="l" rtl="0">
              <a:buNone/>
            </a:pP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1-A normal appendix is found</a:t>
            </a:r>
          </a:p>
          <a:p>
            <a:pPr algn="l" rtl="0">
              <a:buNone/>
            </a:pPr>
            <a:r>
              <a:rPr lang="en-US" dirty="0">
                <a:latin typeface="Times New Roman" pitchFamily="18" charset="0"/>
                <a:cs typeface="Times New Roman" pitchFamily="18" charset="0"/>
              </a:rPr>
              <a:t>- exclude other possible diagnoses, particularly terminal ileitis, </a:t>
            </a:r>
            <a:r>
              <a:rPr lang="en-US" dirty="0" err="1">
                <a:latin typeface="Times New Roman" pitchFamily="18" charset="0"/>
                <a:cs typeface="Times New Roman" pitchFamily="18" charset="0"/>
              </a:rPr>
              <a:t>Meckel’s</a:t>
            </a:r>
            <a:r>
              <a:rPr lang="en-US" dirty="0">
                <a:latin typeface="Times New Roman" pitchFamily="18" charset="0"/>
                <a:cs typeface="Times New Roman" pitchFamily="18" charset="0"/>
              </a:rPr>
              <a:t> diverticulitis and tubal or ovarian causes in women. </a:t>
            </a:r>
          </a:p>
          <a:p>
            <a:pPr algn="l" rtl="0">
              <a:buNone/>
            </a:pPr>
            <a:r>
              <a:rPr lang="en-US" dirty="0">
                <a:latin typeface="Times New Roman" pitchFamily="18" charset="0"/>
                <a:cs typeface="Times New Roman" pitchFamily="18" charset="0"/>
              </a:rPr>
              <a:t>- remove the appendix (avoid future diagnostic difficulties)</a:t>
            </a:r>
          </a:p>
          <a:p>
            <a:pPr algn="l" rtl="0">
              <a:buNone/>
            </a:pPr>
            <a:r>
              <a:rPr lang="en-US" b="1" dirty="0">
                <a:solidFill>
                  <a:srgbClr val="FF0000"/>
                </a:solidFill>
                <a:latin typeface="Times New Roman" pitchFamily="18" charset="0"/>
                <a:cs typeface="Times New Roman" pitchFamily="18" charset="0"/>
              </a:rPr>
              <a:t>2-The appendix cannot be found. </a:t>
            </a:r>
          </a:p>
          <a:p>
            <a:pPr algn="l" rtl="0">
              <a:buNone/>
            </a:pP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 should be </a:t>
            </a:r>
            <a:r>
              <a:rPr lang="en-US" dirty="0" err="1">
                <a:latin typeface="Times New Roman" pitchFamily="18" charset="0"/>
                <a:cs typeface="Times New Roman" pitchFamily="18" charset="0"/>
              </a:rPr>
              <a:t>mobilised</a:t>
            </a:r>
            <a:r>
              <a:rPr lang="en-US" dirty="0">
                <a:latin typeface="Times New Roman" pitchFamily="18" charset="0"/>
                <a:cs typeface="Times New Roman" pitchFamily="18" charset="0"/>
              </a:rPr>
              <a:t>, and the </a:t>
            </a:r>
            <a:r>
              <a:rPr lang="en-US" dirty="0" err="1">
                <a:latin typeface="Times New Roman" pitchFamily="18" charset="0"/>
                <a:cs typeface="Times New Roman" pitchFamily="18" charset="0"/>
              </a:rPr>
              <a:t>taeniae</a:t>
            </a:r>
            <a:r>
              <a:rPr lang="en-US" dirty="0">
                <a:latin typeface="Times New Roman" pitchFamily="18" charset="0"/>
                <a:cs typeface="Times New Roman" pitchFamily="18" charset="0"/>
              </a:rPr>
              <a:t> coli should be traced to their confluence on the </a:t>
            </a:r>
            <a:r>
              <a:rPr lang="en-US" dirty="0" err="1">
                <a:latin typeface="Times New Roman" pitchFamily="18" charset="0"/>
                <a:cs typeface="Times New Roman" pitchFamily="18" charset="0"/>
              </a:rPr>
              <a:t>caecum</a:t>
            </a:r>
            <a:r>
              <a:rPr lang="en-US" dirty="0">
                <a:latin typeface="Times New Roman" pitchFamily="18" charset="0"/>
                <a:cs typeface="Times New Roman" pitchFamily="18" charset="0"/>
              </a:rPr>
              <a:t> before the diagnosis of ‘absent appendix’ is made.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8534400" cy="5626291"/>
          </a:xfrm>
        </p:spPr>
        <p:txBody>
          <a:bodyPr>
            <a:normAutofit/>
          </a:bodyPr>
          <a:lstStyle/>
          <a:p>
            <a:pPr algn="l" rtl="0">
              <a:buNone/>
            </a:pPr>
            <a:r>
              <a:rPr lang="en-US" b="1" dirty="0">
                <a:solidFill>
                  <a:srgbClr val="FF0000"/>
                </a:solidFill>
                <a:latin typeface="Times New Roman" pitchFamily="18" charset="0"/>
                <a:cs typeface="Times New Roman" pitchFamily="18" charset="0"/>
              </a:rPr>
              <a:t>3-An </a:t>
            </a:r>
            <a:r>
              <a:rPr lang="en-US" b="1" dirty="0" err="1">
                <a:solidFill>
                  <a:srgbClr val="FF0000"/>
                </a:solidFill>
                <a:latin typeface="Times New Roman" pitchFamily="18" charset="0"/>
                <a:cs typeface="Times New Roman" pitchFamily="18" charset="0"/>
              </a:rPr>
              <a:t>appendicular</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tumour</a:t>
            </a:r>
            <a:r>
              <a:rPr lang="en-US" b="1" dirty="0">
                <a:solidFill>
                  <a:srgbClr val="FF0000"/>
                </a:solidFill>
                <a:latin typeface="Times New Roman" pitchFamily="18" charset="0"/>
                <a:cs typeface="Times New Roman" pitchFamily="18" charset="0"/>
              </a:rPr>
              <a:t> is found. </a:t>
            </a:r>
          </a:p>
          <a:p>
            <a:pPr algn="l" rtl="0">
              <a:buNone/>
            </a:pPr>
            <a:r>
              <a:rPr lang="en-US" dirty="0">
                <a:latin typeface="Times New Roman" pitchFamily="18" charset="0"/>
                <a:cs typeface="Times New Roman" pitchFamily="18" charset="0"/>
              </a:rPr>
              <a:t>Small </a:t>
            </a:r>
            <a:r>
              <a:rPr lang="en-US" dirty="0" err="1">
                <a:latin typeface="Times New Roman" pitchFamily="18" charset="0"/>
                <a:cs typeface="Times New Roman" pitchFamily="18" charset="0"/>
              </a:rPr>
              <a:t>tumours</a:t>
            </a:r>
            <a:r>
              <a:rPr lang="en-US" dirty="0">
                <a:latin typeface="Times New Roman" pitchFamily="18" charset="0"/>
                <a:cs typeface="Times New Roman" pitchFamily="18" charset="0"/>
              </a:rPr>
              <a:t> (under 2.0 cm in diameter) can be removed by </a:t>
            </a:r>
            <a:r>
              <a:rPr lang="en-US" dirty="0" err="1">
                <a:latin typeface="Times New Roman" pitchFamily="18" charset="0"/>
                <a:cs typeface="Times New Roman" pitchFamily="18" charset="0"/>
              </a:rPr>
              <a:t>appendicectomy</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Larger: right hemicolectomy </a:t>
            </a:r>
          </a:p>
          <a:p>
            <a:pPr algn="l" rtl="0">
              <a:buNone/>
            </a:pPr>
            <a:r>
              <a:rPr lang="en-US" b="1" dirty="0">
                <a:solidFill>
                  <a:srgbClr val="FF0000"/>
                </a:solidFill>
                <a:latin typeface="Times New Roman" pitchFamily="18" charset="0"/>
                <a:cs typeface="Times New Roman" pitchFamily="18" charset="0"/>
              </a:rPr>
              <a:t>4- An appendix abscess is found and the appendix cannot be removed easily. </a:t>
            </a:r>
          </a:p>
          <a:p>
            <a:pPr algn="l" rtl="0">
              <a:buNone/>
            </a:pPr>
            <a:r>
              <a:rPr lang="en-US" dirty="0">
                <a:latin typeface="Times New Roman" pitchFamily="18" charset="0"/>
                <a:cs typeface="Times New Roman" pitchFamily="18" charset="0"/>
              </a:rPr>
              <a:t>Preoperatively diagnosed </a:t>
            </a:r>
            <a:r>
              <a:rPr lang="en-US" dirty="0" err="1">
                <a:latin typeface="Times New Roman" pitchFamily="18" charset="0"/>
                <a:cs typeface="Times New Roman" pitchFamily="18" charset="0"/>
              </a:rPr>
              <a:t>abscess</a:t>
            </a:r>
            <a:r>
              <a:rPr lang="en-US" dirty="0" err="1">
                <a:latin typeface="Times New Roman" pitchFamily="18" charset="0"/>
                <a:cs typeface="Times New Roman" pitchFamily="18" charset="0"/>
                <a:sym typeface="Wingdings" pitchFamily="2" charset="2"/>
              </a:rPr>
              <a:t></a:t>
            </a:r>
            <a:r>
              <a:rPr lang="en-US" dirty="0" err="1">
                <a:latin typeface="Times New Roman" pitchFamily="18" charset="0"/>
                <a:cs typeface="Times New Roman" pitchFamily="18" charset="0"/>
              </a:rPr>
              <a:t>Percutaneous</a:t>
            </a:r>
            <a:r>
              <a:rPr lang="en-US" dirty="0">
                <a:latin typeface="Times New Roman" pitchFamily="18" charset="0"/>
                <a:cs typeface="Times New Roman" pitchFamily="18" charset="0"/>
              </a:rPr>
              <a:t> drainage of the abscess and intravenous antibiotic .</a:t>
            </a:r>
          </a:p>
          <a:p>
            <a:pPr algn="l" rtl="0">
              <a:buNone/>
            </a:pPr>
            <a:r>
              <a:rPr lang="en-US" dirty="0">
                <a:latin typeface="Times New Roman" pitchFamily="18" charset="0"/>
                <a:cs typeface="Times New Roman" pitchFamily="18" charset="0"/>
              </a:rPr>
              <a:t>At </a:t>
            </a:r>
            <a:r>
              <a:rPr lang="en-US" dirty="0" err="1">
                <a:latin typeface="Times New Roman" pitchFamily="18" charset="0"/>
                <a:cs typeface="Times New Roman" pitchFamily="18" charset="0"/>
              </a:rPr>
              <a:t>operation</a:t>
            </a:r>
            <a:r>
              <a:rPr lang="en-US" dirty="0" err="1">
                <a:latin typeface="Times New Roman" pitchFamily="18" charset="0"/>
                <a:cs typeface="Times New Roman" pitchFamily="18" charset="0"/>
                <a:sym typeface="Wingdings" pitchFamily="2" charset="2"/>
              </a:rPr>
              <a:t></a:t>
            </a:r>
            <a:r>
              <a:rPr lang="en-US" dirty="0" err="1">
                <a:latin typeface="Times New Roman" pitchFamily="18" charset="0"/>
                <a:cs typeface="Times New Roman" pitchFamily="18" charset="0"/>
              </a:rPr>
              <a:t>draine</a:t>
            </a:r>
            <a:r>
              <a:rPr lang="en-US" dirty="0">
                <a:latin typeface="Times New Roman" pitchFamily="18" charset="0"/>
                <a:cs typeface="Times New Roman" pitchFamily="18" charset="0"/>
              </a:rPr>
              <a:t> the abscess +intravenous antibiotics.</a:t>
            </a:r>
          </a:p>
          <a:p>
            <a:pPr algn="l" rtl="0">
              <a:buNone/>
            </a:pPr>
            <a:r>
              <a:rPr lang="en-US" dirty="0">
                <a:latin typeface="Times New Roman" pitchFamily="18" charset="0"/>
                <a:cs typeface="Times New Roman" pitchFamily="18" charset="0"/>
              </a:rPr>
              <a:t>Frankly necrotic appendix(very rarely)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caecectomy</a:t>
            </a:r>
            <a:r>
              <a:rPr lang="en-US" dirty="0">
                <a:latin typeface="Times New Roman" pitchFamily="18" charset="0"/>
                <a:cs typeface="Times New Roman" pitchFamily="18" charset="0"/>
              </a:rPr>
              <a:t> or partial right </a:t>
            </a:r>
            <a:r>
              <a:rPr lang="en-US" dirty="0" err="1">
                <a:latin typeface="Times New Roman" pitchFamily="18" charset="0"/>
                <a:cs typeface="Times New Roman" pitchFamily="18" charset="0"/>
              </a:rPr>
              <a:t>hemicolectomy</a:t>
            </a:r>
            <a:r>
              <a:rPr lang="en-US" dirty="0">
                <a:latin typeface="Times New Roman" pitchFamily="18" charset="0"/>
                <a:cs typeface="Times New Roman" pitchFamily="18"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algn="ctr" rtl="0">
              <a:buNone/>
            </a:pPr>
            <a:r>
              <a:rPr lang="en-US" sz="40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Appendix abscess</a:t>
            </a:r>
          </a:p>
          <a:p>
            <a:pPr algn="l" rtl="0">
              <a:buNone/>
            </a:pPr>
            <a:r>
              <a:rPr lang="en-US" dirty="0">
                <a:latin typeface="Times New Roman" pitchFamily="18" charset="0"/>
                <a:cs typeface="Times New Roman" pitchFamily="18" charset="0"/>
              </a:rPr>
              <a:t>Failure of resolution of an appendix mass or continued spiking pyrexia usually indicates that there is pus within the </a:t>
            </a:r>
            <a:r>
              <a:rPr lang="en-US" dirty="0" err="1">
                <a:latin typeface="Times New Roman" pitchFamily="18" charset="0"/>
                <a:cs typeface="Times New Roman" pitchFamily="18" charset="0"/>
              </a:rPr>
              <a:t>phlegmonous</a:t>
            </a:r>
            <a:r>
              <a:rPr lang="en-US" dirty="0">
                <a:latin typeface="Times New Roman" pitchFamily="18" charset="0"/>
                <a:cs typeface="Times New Roman" pitchFamily="18" charset="0"/>
              </a:rPr>
              <a:t> appendix mass. </a:t>
            </a:r>
          </a:p>
          <a:p>
            <a:pPr algn="l" rtl="0">
              <a:buNone/>
            </a:pPr>
            <a:r>
              <a:rPr lang="en-US" u="sng" dirty="0">
                <a:latin typeface="Times New Roman" pitchFamily="18" charset="0"/>
                <a:cs typeface="Times New Roman" pitchFamily="18" charset="0"/>
              </a:rPr>
              <a:t>Treatment :</a:t>
            </a:r>
          </a:p>
          <a:p>
            <a:pPr algn="l" rtl="0">
              <a:buNone/>
            </a:pPr>
            <a:r>
              <a:rPr lang="en-US" dirty="0">
                <a:latin typeface="Times New Roman" pitchFamily="18" charset="0"/>
                <a:cs typeface="Times New Roman" pitchFamily="18" charset="0"/>
              </a:rPr>
              <a:t>Ultrasound or abdominal CT scan </a:t>
            </a:r>
            <a:r>
              <a:rPr lang="en-US" dirty="0" err="1">
                <a:latin typeface="Times New Roman" pitchFamily="18" charset="0"/>
                <a:cs typeface="Times New Roman" pitchFamily="18" charset="0"/>
              </a:rPr>
              <a:t>percutaneous</a:t>
            </a:r>
            <a:r>
              <a:rPr lang="en-US" dirty="0">
                <a:latin typeface="Times New Roman" pitchFamily="18" charset="0"/>
                <a:cs typeface="Times New Roman" pitchFamily="18" charset="0"/>
              </a:rPr>
              <a:t> drain.</a:t>
            </a:r>
          </a:p>
          <a:p>
            <a:pPr algn="l" rtl="0">
              <a:buNone/>
            </a:pPr>
            <a:r>
              <a:rPr lang="en-US" dirty="0">
                <a:latin typeface="Times New Roman" pitchFamily="18" charset="0"/>
                <a:cs typeface="Times New Roman" pitchFamily="18" charset="0"/>
              </a:rPr>
              <a:t> If unsuccessful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laparotomy through a midline incision is indicated.</a:t>
            </a:r>
          </a:p>
        </p:txBody>
      </p:sp>
      <p:pic>
        <p:nvPicPr>
          <p:cNvPr id="4" name="Picture 3" descr="app abscess.jpg"/>
          <p:cNvPicPr>
            <a:picLocks noChangeAspect="1"/>
          </p:cNvPicPr>
          <p:nvPr/>
        </p:nvPicPr>
        <p:blipFill>
          <a:blip r:embed="rId2"/>
          <a:stretch>
            <a:fillRect/>
          </a:stretch>
        </p:blipFill>
        <p:spPr>
          <a:xfrm>
            <a:off x="4724400" y="4038600"/>
            <a:ext cx="3759200" cy="281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80" y="340199"/>
            <a:ext cx="7024744" cy="1143000"/>
          </a:xfrm>
        </p:spPr>
        <p:txBody>
          <a:bodyPr/>
          <a:lstStyle/>
          <a:p>
            <a:r>
              <a:rPr lang="en-AU" baseline="0" dirty="0"/>
              <a:t>Anatomy</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204864"/>
            <a:ext cx="3032559" cy="4257002"/>
          </a:xfrm>
          <a:prstGeom prst="rect">
            <a:avLst/>
          </a:prstGeom>
        </p:spPr>
      </p:pic>
      <p:cxnSp>
        <p:nvCxnSpPr>
          <p:cNvPr id="10" name="Straight Connector 9"/>
          <p:cNvCxnSpPr/>
          <p:nvPr/>
        </p:nvCxnSpPr>
        <p:spPr>
          <a:xfrm>
            <a:off x="6012160" y="4264945"/>
            <a:ext cx="65906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195324" y="2060267"/>
            <a:ext cx="608924" cy="21755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311" t="12744" r="68387" b="43196"/>
          <a:stretch/>
        </p:blipFill>
        <p:spPr bwMode="auto">
          <a:xfrm>
            <a:off x="899592" y="2060848"/>
            <a:ext cx="3816424" cy="42616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50302" y="1475492"/>
            <a:ext cx="3607078" cy="584775"/>
          </a:xfrm>
          <a:prstGeom prst="rect">
            <a:avLst/>
          </a:prstGeom>
          <a:noFill/>
        </p:spPr>
        <p:txBody>
          <a:bodyPr wrap="none" rtlCol="0">
            <a:spAutoFit/>
          </a:bodyPr>
          <a:lstStyle/>
          <a:p>
            <a:r>
              <a:rPr lang="en-AU" sz="3200" dirty="0"/>
              <a:t>1. The Appendix is… </a:t>
            </a:r>
            <a:endParaRPr lang="en-GB" sz="3200" dirty="0"/>
          </a:p>
        </p:txBody>
      </p:sp>
      <p:sp>
        <p:nvSpPr>
          <p:cNvPr id="23" name="Oval 22"/>
          <p:cNvSpPr/>
          <p:nvPr/>
        </p:nvSpPr>
        <p:spPr>
          <a:xfrm>
            <a:off x="1972491" y="4657590"/>
            <a:ext cx="51127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p:cNvCxnSpPr/>
          <p:nvPr/>
        </p:nvCxnSpPr>
        <p:spPr>
          <a:xfrm flipV="1">
            <a:off x="1547664" y="5161646"/>
            <a:ext cx="504056"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7" name="TextBox 26"/>
          <p:cNvSpPr txBox="1"/>
          <p:nvPr/>
        </p:nvSpPr>
        <p:spPr>
          <a:xfrm>
            <a:off x="959956" y="5539153"/>
            <a:ext cx="1156086" cy="584775"/>
          </a:xfrm>
          <a:prstGeom prst="rect">
            <a:avLst/>
          </a:prstGeom>
          <a:noFill/>
        </p:spPr>
        <p:txBody>
          <a:bodyPr wrap="none" rtlCol="0">
            <a:spAutoFit/>
          </a:bodyPr>
          <a:lstStyle/>
          <a:p>
            <a:r>
              <a:rPr lang="en-AU" sz="3200" b="1" dirty="0">
                <a:solidFill>
                  <a:srgbClr val="FF0000"/>
                </a:solidFill>
              </a:rPr>
              <a:t>Here!</a:t>
            </a:r>
            <a:endParaRPr lang="en-GB" sz="3200" b="1" dirty="0">
              <a:solidFill>
                <a:srgbClr val="FF0000"/>
              </a:solidFill>
            </a:endParaRPr>
          </a:p>
        </p:txBody>
      </p:sp>
      <p:cxnSp>
        <p:nvCxnSpPr>
          <p:cNvPr id="36" name="Straight Arrow Connector 35"/>
          <p:cNvCxnSpPr/>
          <p:nvPr/>
        </p:nvCxnSpPr>
        <p:spPr>
          <a:xfrm>
            <a:off x="2699792" y="2641366"/>
            <a:ext cx="108012" cy="93610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8" name="Straight Arrow Connector 37"/>
          <p:cNvCxnSpPr/>
          <p:nvPr/>
        </p:nvCxnSpPr>
        <p:spPr>
          <a:xfrm>
            <a:off x="1043608" y="3871897"/>
            <a:ext cx="784254"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0" name="Straight Arrow Connector 39"/>
          <p:cNvCxnSpPr/>
          <p:nvPr/>
        </p:nvCxnSpPr>
        <p:spPr>
          <a:xfrm flipV="1">
            <a:off x="1043608" y="4801606"/>
            <a:ext cx="864096" cy="2160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5" name="Straight Arrow Connector 44"/>
          <p:cNvCxnSpPr/>
          <p:nvPr/>
        </p:nvCxnSpPr>
        <p:spPr>
          <a:xfrm flipH="1" flipV="1">
            <a:off x="3635896" y="4265811"/>
            <a:ext cx="648072" cy="6755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7" name="Straight Arrow Connector 46"/>
          <p:cNvCxnSpPr/>
          <p:nvPr/>
        </p:nvCxnSpPr>
        <p:spPr>
          <a:xfrm flipH="1" flipV="1">
            <a:off x="3032815" y="5111869"/>
            <a:ext cx="864096"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8" name="TextBox 47"/>
          <p:cNvSpPr txBox="1"/>
          <p:nvPr/>
        </p:nvSpPr>
        <p:spPr>
          <a:xfrm>
            <a:off x="1924134" y="2272034"/>
            <a:ext cx="1846724" cy="369332"/>
          </a:xfrm>
          <a:prstGeom prst="rect">
            <a:avLst/>
          </a:prstGeom>
          <a:noFill/>
        </p:spPr>
        <p:txBody>
          <a:bodyPr wrap="none" rtlCol="0">
            <a:spAutoFit/>
          </a:bodyPr>
          <a:lstStyle/>
          <a:p>
            <a:r>
              <a:rPr lang="en-AU" b="1" dirty="0">
                <a:solidFill>
                  <a:srgbClr val="FF0000"/>
                </a:solidFill>
              </a:rPr>
              <a:t>Transverse colon</a:t>
            </a:r>
            <a:endParaRPr lang="en-GB" b="1" dirty="0">
              <a:solidFill>
                <a:srgbClr val="FF0000"/>
              </a:solidFill>
            </a:endParaRPr>
          </a:p>
        </p:txBody>
      </p:sp>
      <p:sp>
        <p:nvSpPr>
          <p:cNvPr id="49" name="TextBox 48"/>
          <p:cNvSpPr txBox="1"/>
          <p:nvPr/>
        </p:nvSpPr>
        <p:spPr>
          <a:xfrm>
            <a:off x="57506" y="3687231"/>
            <a:ext cx="1194558" cy="369332"/>
          </a:xfrm>
          <a:prstGeom prst="rect">
            <a:avLst/>
          </a:prstGeom>
          <a:noFill/>
        </p:spPr>
        <p:txBody>
          <a:bodyPr wrap="none" rtlCol="0">
            <a:spAutoFit/>
          </a:bodyPr>
          <a:lstStyle/>
          <a:p>
            <a:r>
              <a:rPr lang="en-AU" b="1" dirty="0" err="1">
                <a:solidFill>
                  <a:srgbClr val="FF0000"/>
                </a:solidFill>
              </a:rPr>
              <a:t>Asc</a:t>
            </a:r>
            <a:r>
              <a:rPr lang="en-AU" b="1" dirty="0">
                <a:solidFill>
                  <a:srgbClr val="FF0000"/>
                </a:solidFill>
              </a:rPr>
              <a:t>. colon</a:t>
            </a:r>
            <a:endParaRPr lang="en-GB" b="1" dirty="0">
              <a:solidFill>
                <a:srgbClr val="FF0000"/>
              </a:solidFill>
            </a:endParaRPr>
          </a:p>
        </p:txBody>
      </p:sp>
      <p:sp>
        <p:nvSpPr>
          <p:cNvPr id="50" name="TextBox 49"/>
          <p:cNvSpPr txBox="1"/>
          <p:nvPr/>
        </p:nvSpPr>
        <p:spPr>
          <a:xfrm>
            <a:off x="4252952" y="4149080"/>
            <a:ext cx="1319592" cy="369332"/>
          </a:xfrm>
          <a:prstGeom prst="rect">
            <a:avLst/>
          </a:prstGeom>
          <a:noFill/>
        </p:spPr>
        <p:txBody>
          <a:bodyPr wrap="none" rtlCol="0">
            <a:spAutoFit/>
          </a:bodyPr>
          <a:lstStyle/>
          <a:p>
            <a:r>
              <a:rPr lang="en-AU" b="1" dirty="0" err="1">
                <a:solidFill>
                  <a:srgbClr val="FF0000"/>
                </a:solidFill>
              </a:rPr>
              <a:t>Desc</a:t>
            </a:r>
            <a:r>
              <a:rPr lang="en-AU" b="1" dirty="0">
                <a:solidFill>
                  <a:srgbClr val="FF0000"/>
                </a:solidFill>
              </a:rPr>
              <a:t>. colon</a:t>
            </a:r>
            <a:endParaRPr lang="en-GB" b="1" dirty="0">
              <a:solidFill>
                <a:srgbClr val="FF0000"/>
              </a:solidFill>
            </a:endParaRPr>
          </a:p>
        </p:txBody>
      </p:sp>
      <p:sp>
        <p:nvSpPr>
          <p:cNvPr id="51" name="TextBox 50"/>
          <p:cNvSpPr txBox="1"/>
          <p:nvPr/>
        </p:nvSpPr>
        <p:spPr>
          <a:xfrm>
            <a:off x="3899751" y="5543097"/>
            <a:ext cx="1604927" cy="369332"/>
          </a:xfrm>
          <a:prstGeom prst="rect">
            <a:avLst/>
          </a:prstGeom>
          <a:noFill/>
        </p:spPr>
        <p:txBody>
          <a:bodyPr wrap="none" rtlCol="0">
            <a:spAutoFit/>
          </a:bodyPr>
          <a:lstStyle/>
          <a:p>
            <a:r>
              <a:rPr lang="en-AU" b="1" dirty="0">
                <a:solidFill>
                  <a:srgbClr val="FF0000"/>
                </a:solidFill>
              </a:rPr>
              <a:t>Sigmoid colon</a:t>
            </a:r>
            <a:endParaRPr lang="en-GB" b="1" dirty="0">
              <a:solidFill>
                <a:srgbClr val="FF0000"/>
              </a:solidFill>
            </a:endParaRPr>
          </a:p>
        </p:txBody>
      </p:sp>
      <p:cxnSp>
        <p:nvCxnSpPr>
          <p:cNvPr id="55" name="Straight Arrow Connector 54"/>
          <p:cNvCxnSpPr/>
          <p:nvPr/>
        </p:nvCxnSpPr>
        <p:spPr>
          <a:xfrm flipH="1">
            <a:off x="2339752" y="4149080"/>
            <a:ext cx="334849" cy="2880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6" name="TextBox 55"/>
          <p:cNvSpPr txBox="1"/>
          <p:nvPr/>
        </p:nvSpPr>
        <p:spPr>
          <a:xfrm>
            <a:off x="2087127" y="3841997"/>
            <a:ext cx="1670394" cy="369332"/>
          </a:xfrm>
          <a:prstGeom prst="rect">
            <a:avLst/>
          </a:prstGeom>
          <a:noFill/>
        </p:spPr>
        <p:txBody>
          <a:bodyPr wrap="none" rtlCol="0">
            <a:spAutoFit/>
          </a:bodyPr>
          <a:lstStyle/>
          <a:p>
            <a:r>
              <a:rPr lang="en-AU" b="1" dirty="0">
                <a:solidFill>
                  <a:srgbClr val="FF0000"/>
                </a:solidFill>
              </a:rPr>
              <a:t>Terminal Ileum</a:t>
            </a:r>
            <a:endParaRPr lang="en-GB" b="1" dirty="0">
              <a:solidFill>
                <a:srgbClr val="FF0000"/>
              </a:solidFill>
            </a:endParaRPr>
          </a:p>
        </p:txBody>
      </p:sp>
      <p:sp>
        <p:nvSpPr>
          <p:cNvPr id="57" name="TextBox 56"/>
          <p:cNvSpPr txBox="1"/>
          <p:nvPr/>
        </p:nvSpPr>
        <p:spPr>
          <a:xfrm>
            <a:off x="130682" y="4889650"/>
            <a:ext cx="979755" cy="369332"/>
          </a:xfrm>
          <a:prstGeom prst="rect">
            <a:avLst/>
          </a:prstGeom>
          <a:noFill/>
        </p:spPr>
        <p:txBody>
          <a:bodyPr wrap="none" rtlCol="0">
            <a:spAutoFit/>
          </a:bodyPr>
          <a:lstStyle/>
          <a:p>
            <a:r>
              <a:rPr lang="en-AU" b="1" dirty="0">
                <a:solidFill>
                  <a:srgbClr val="FF0000"/>
                </a:solidFill>
              </a:rPr>
              <a:t>Caecum</a:t>
            </a:r>
            <a:endParaRPr lang="en-GB" b="1" dirty="0">
              <a:solidFill>
                <a:srgbClr val="FF0000"/>
              </a:solidFill>
            </a:endParaRPr>
          </a:p>
        </p:txBody>
      </p:sp>
      <p:sp>
        <p:nvSpPr>
          <p:cNvPr id="59" name="TextBox 58"/>
          <p:cNvSpPr txBox="1"/>
          <p:nvPr/>
        </p:nvSpPr>
        <p:spPr>
          <a:xfrm>
            <a:off x="5400162" y="1475492"/>
            <a:ext cx="3507692" cy="584775"/>
          </a:xfrm>
          <a:prstGeom prst="rect">
            <a:avLst/>
          </a:prstGeom>
          <a:noFill/>
        </p:spPr>
        <p:txBody>
          <a:bodyPr wrap="none" rtlCol="0">
            <a:spAutoFit/>
          </a:bodyPr>
          <a:lstStyle/>
          <a:p>
            <a:r>
              <a:rPr lang="en-AU" sz="3200" dirty="0"/>
              <a:t>2. </a:t>
            </a:r>
            <a:r>
              <a:rPr lang="en-AU" sz="3200" dirty="0" err="1"/>
              <a:t>McBurney’s</a:t>
            </a:r>
            <a:r>
              <a:rPr lang="en-AU" sz="3200" dirty="0"/>
              <a:t> Point</a:t>
            </a:r>
            <a:endParaRPr lang="en-GB" sz="3200" dirty="0"/>
          </a:p>
        </p:txBody>
      </p:sp>
      <p:sp>
        <p:nvSpPr>
          <p:cNvPr id="62" name="TextBox 61"/>
          <p:cNvSpPr txBox="1"/>
          <p:nvPr/>
        </p:nvSpPr>
        <p:spPr>
          <a:xfrm>
            <a:off x="5599582" y="4616940"/>
            <a:ext cx="667170" cy="369332"/>
          </a:xfrm>
          <a:prstGeom prst="rect">
            <a:avLst/>
          </a:prstGeom>
          <a:noFill/>
        </p:spPr>
        <p:txBody>
          <a:bodyPr wrap="none" rtlCol="0">
            <a:spAutoFit/>
          </a:bodyPr>
          <a:lstStyle/>
          <a:p>
            <a:r>
              <a:rPr lang="en-AU" b="1" dirty="0">
                <a:solidFill>
                  <a:srgbClr val="FF0000"/>
                </a:solidFill>
              </a:rPr>
              <a:t>ASIS</a:t>
            </a:r>
            <a:endParaRPr lang="en-GB" b="1" dirty="0">
              <a:solidFill>
                <a:srgbClr val="FF0000"/>
              </a:solidFill>
            </a:endParaRPr>
          </a:p>
        </p:txBody>
      </p:sp>
      <p:cxnSp>
        <p:nvCxnSpPr>
          <p:cNvPr id="1024" name="Straight Arrow Connector 1023"/>
          <p:cNvCxnSpPr>
            <a:stCxn id="62" idx="0"/>
          </p:cNvCxnSpPr>
          <p:nvPr/>
        </p:nvCxnSpPr>
        <p:spPr>
          <a:xfrm rot="16200000" flipV="1">
            <a:off x="5723055" y="4406827"/>
            <a:ext cx="283194" cy="1370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950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81000"/>
            <a:ext cx="8458200" cy="5626291"/>
          </a:xfrm>
        </p:spPr>
        <p:txBody>
          <a:bodyPr>
            <a:normAutofit/>
          </a:bodyPr>
          <a:lstStyle/>
          <a:p>
            <a:pPr algn="l" rtl="0">
              <a:buNone/>
            </a:pPr>
            <a:r>
              <a:rPr lang="en-US" sz="3300" b="1" dirty="0">
                <a:solidFill>
                  <a:srgbClr val="FF0000"/>
                </a:solidFill>
                <a:latin typeface="Times New Roman" pitchFamily="18" charset="0"/>
                <a:cs typeface="Times New Roman" pitchFamily="18" charset="0"/>
              </a:rPr>
              <a:t>Pelvic abscess</a:t>
            </a:r>
          </a:p>
          <a:p>
            <a:pPr algn="l" rtl="0">
              <a:buNone/>
            </a:pPr>
            <a:r>
              <a:rPr lang="en-US" dirty="0">
                <a:latin typeface="Times New Roman" pitchFamily="18" charset="0"/>
                <a:cs typeface="Times New Roman" pitchFamily="18" charset="0"/>
              </a:rPr>
              <a:t>- an occasional complication of acute appendicitis.</a:t>
            </a:r>
          </a:p>
          <a:p>
            <a:pPr algn="l" rtl="0">
              <a:buFontTx/>
              <a:buChar char="-"/>
            </a:pPr>
            <a:r>
              <a:rPr lang="en-US" dirty="0">
                <a:latin typeface="Times New Roman" pitchFamily="18" charset="0"/>
                <a:cs typeface="Times New Roman" pitchFamily="18" charset="0"/>
              </a:rPr>
              <a:t>Presented with </a:t>
            </a:r>
            <a:r>
              <a:rPr lang="en-US" b="1" dirty="0">
                <a:latin typeface="Times New Roman" pitchFamily="18" charset="0"/>
                <a:cs typeface="Times New Roman" pitchFamily="18" charset="0"/>
              </a:rPr>
              <a:t>spiking pyrexia </a:t>
            </a:r>
            <a:r>
              <a:rPr lang="en-US" dirty="0">
                <a:latin typeface="Times New Roman" pitchFamily="18" charset="0"/>
                <a:cs typeface="Times New Roman" pitchFamily="18" charset="0"/>
              </a:rPr>
              <a:t>several days after appendicitis</a:t>
            </a:r>
          </a:p>
          <a:p>
            <a:pPr algn="l" rtl="0">
              <a:buNone/>
            </a:pPr>
            <a:endParaRPr lang="en-US" dirty="0">
              <a:latin typeface="Times New Roman" pitchFamily="18" charset="0"/>
              <a:cs typeface="Times New Roman" pitchFamily="18" charset="0"/>
            </a:endParaRPr>
          </a:p>
          <a:p>
            <a:pPr algn="l" rtl="0">
              <a:buFontTx/>
              <a:buChar char="-"/>
            </a:pPr>
            <a:r>
              <a:rPr lang="en-US" b="1" dirty="0">
                <a:latin typeface="Times New Roman" pitchFamily="18" charset="0"/>
                <a:cs typeface="Times New Roman" pitchFamily="18" charset="0"/>
              </a:rPr>
              <a:t>Pelvic pressure or discomfort </a:t>
            </a:r>
          </a:p>
          <a:p>
            <a:pPr algn="l" rtl="0">
              <a:buFontTx/>
              <a:buChar char="-"/>
            </a:pPr>
            <a:r>
              <a:rPr lang="en-US" b="1" dirty="0">
                <a:latin typeface="Times New Roman" pitchFamily="18" charset="0"/>
                <a:cs typeface="Times New Roman" pitchFamily="18" charset="0"/>
              </a:rPr>
              <a:t>loose stool or </a:t>
            </a:r>
            <a:r>
              <a:rPr lang="en-US" b="1" dirty="0" err="1">
                <a:latin typeface="Times New Roman" pitchFamily="18" charset="0"/>
                <a:cs typeface="Times New Roman" pitchFamily="18" charset="0"/>
              </a:rPr>
              <a:t>tenesmus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is common.</a:t>
            </a:r>
          </a:p>
          <a:p>
            <a:pPr algn="l" rtl="0">
              <a:buFontTx/>
              <a:buChar char="-"/>
            </a:pPr>
            <a:r>
              <a:rPr lang="en-US" dirty="0">
                <a:latin typeface="Times New Roman" pitchFamily="18" charset="0"/>
                <a:cs typeface="Times New Roman" pitchFamily="18" charset="0"/>
              </a:rPr>
              <a:t>Rectal examination </a:t>
            </a:r>
            <a:r>
              <a:rPr lang="en-US" dirty="0">
                <a:latin typeface="Times New Roman" pitchFamily="18" charset="0"/>
                <a:cs typeface="Times New Roman" pitchFamily="18" charset="0"/>
                <a:sym typeface="Wingdings" pitchFamily="2" charset="2"/>
              </a:rPr>
              <a:t> </a:t>
            </a:r>
            <a:r>
              <a:rPr lang="en-US" dirty="0">
                <a:latin typeface="Times New Roman" pitchFamily="18" charset="0"/>
                <a:cs typeface="Times New Roman" pitchFamily="18" charset="0"/>
              </a:rPr>
              <a:t> mass in the pelvis.</a:t>
            </a:r>
          </a:p>
          <a:p>
            <a:pPr algn="l" rtl="0">
              <a:buNone/>
            </a:pP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Pelvic ultrasound or CT scan confirm.</a:t>
            </a:r>
          </a:p>
          <a:p>
            <a:pPr algn="l" rtl="0">
              <a:buNone/>
            </a:pPr>
            <a:r>
              <a:rPr lang="en-US" dirty="0">
                <a:latin typeface="Times New Roman" pitchFamily="18" charset="0"/>
                <a:cs typeface="Times New Roman" pitchFamily="18" charset="0"/>
              </a:rPr>
              <a:t>Treatment:  </a:t>
            </a:r>
          </a:p>
          <a:p>
            <a:pPr algn="l" rtl="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Radiologically</a:t>
            </a:r>
            <a:r>
              <a:rPr lang="en-US" dirty="0">
                <a:latin typeface="Times New Roman" pitchFamily="18" charset="0"/>
                <a:cs typeface="Times New Roman" pitchFamily="18" charset="0"/>
              </a:rPr>
              <a:t> guided </a:t>
            </a:r>
            <a:r>
              <a:rPr lang="en-US" dirty="0" err="1">
                <a:latin typeface="Times New Roman" pitchFamily="18" charset="0"/>
                <a:cs typeface="Times New Roman" pitchFamily="18" charset="0"/>
              </a:rPr>
              <a:t>percutaneous</a:t>
            </a:r>
            <a:r>
              <a:rPr lang="en-US" dirty="0">
                <a:latin typeface="Times New Roman" pitchFamily="18" charset="0"/>
                <a:cs typeface="Times New Roman" pitchFamily="18" charset="0"/>
              </a:rPr>
              <a:t> drainage</a:t>
            </a:r>
          </a:p>
          <a:p>
            <a:pPr algn="l" rtl="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Transrectal</a:t>
            </a:r>
            <a:r>
              <a:rPr lang="en-US" dirty="0">
                <a:latin typeface="Times New Roman" pitchFamily="18" charset="0"/>
                <a:cs typeface="Times New Roman" pitchFamily="18" charset="0"/>
              </a:rPr>
              <a:t> drainage under general </a:t>
            </a:r>
            <a:r>
              <a:rPr lang="en-US" dirty="0" err="1">
                <a:latin typeface="Times New Roman" pitchFamily="18" charset="0"/>
                <a:cs typeface="Times New Roman" pitchFamily="18" charset="0"/>
              </a:rPr>
              <a:t>anaesthetic</a:t>
            </a:r>
            <a:r>
              <a:rPr lang="en-US" dirty="0">
                <a:latin typeface="Times New Roman" pitchFamily="18" charset="0"/>
                <a:cs typeface="Times New Roman" pitchFamily="18" charset="0"/>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solidFill>
                  <a:srgbClr val="FF0000"/>
                </a:solidFill>
              </a:rPr>
              <a:t>Postoperative complications</a:t>
            </a:r>
          </a:p>
        </p:txBody>
      </p:sp>
      <p:sp>
        <p:nvSpPr>
          <p:cNvPr id="2" name="Content Placeholder 1"/>
          <p:cNvSpPr>
            <a:spLocks noGrp="1"/>
          </p:cNvSpPr>
          <p:nvPr>
            <p:ph idx="1"/>
          </p:nvPr>
        </p:nvSpPr>
        <p:spPr/>
        <p:txBody>
          <a:bodyPr>
            <a:normAutofit/>
          </a:bodyPr>
          <a:lstStyle/>
          <a:p>
            <a:pPr algn="l" rtl="0">
              <a:buNone/>
            </a:pPr>
            <a:r>
              <a:rPr lang="en-US" b="1" dirty="0">
                <a:solidFill>
                  <a:srgbClr val="FF0000"/>
                </a:solidFill>
                <a:latin typeface="Times New Roman" pitchFamily="18" charset="0"/>
                <a:cs typeface="Times New Roman" pitchFamily="18" charset="0"/>
              </a:rPr>
              <a:t>1-</a:t>
            </a:r>
            <a:r>
              <a:rPr lang="en-US" b="1" i="1" dirty="0">
                <a:solidFill>
                  <a:srgbClr val="FF0000"/>
                </a:solidFill>
                <a:latin typeface="Times New Roman" pitchFamily="18" charset="0"/>
                <a:cs typeface="Times New Roman" pitchFamily="18" charset="0"/>
              </a:rPr>
              <a:t> Wound infection</a:t>
            </a:r>
          </a:p>
          <a:p>
            <a:pPr algn="l" rtl="0">
              <a:buNone/>
            </a:pPr>
            <a:r>
              <a:rPr lang="en-US" dirty="0">
                <a:latin typeface="Times New Roman" pitchFamily="18" charset="0"/>
                <a:cs typeface="Times New Roman" pitchFamily="18" charset="0"/>
              </a:rPr>
              <a:t>most common postoperative complication </a:t>
            </a:r>
          </a:p>
          <a:p>
            <a:pPr algn="l" rtl="0">
              <a:buNone/>
            </a:pPr>
            <a:r>
              <a:rPr lang="en-US" dirty="0">
                <a:latin typeface="Times New Roman" pitchFamily="18" charset="0"/>
                <a:cs typeface="Times New Roman" pitchFamily="18" charset="0"/>
              </a:rPr>
              <a:t>usually presents with pain and </a:t>
            </a:r>
            <a:r>
              <a:rPr lang="en-US" dirty="0" err="1">
                <a:latin typeface="Times New Roman" pitchFamily="18" charset="0"/>
                <a:cs typeface="Times New Roman" pitchFamily="18" charset="0"/>
              </a:rPr>
              <a:t>erythema</a:t>
            </a:r>
            <a:r>
              <a:rPr lang="en-US" dirty="0">
                <a:latin typeface="Times New Roman" pitchFamily="18" charset="0"/>
                <a:cs typeface="Times New Roman" pitchFamily="18" charset="0"/>
              </a:rPr>
              <a:t> of the wound on</a:t>
            </a:r>
          </a:p>
          <a:p>
            <a:pPr algn="l" rtl="0">
              <a:buNone/>
            </a:pPr>
            <a:r>
              <a:rPr lang="en-US" dirty="0">
                <a:latin typeface="Times New Roman" pitchFamily="18" charset="0"/>
                <a:cs typeface="Times New Roman" pitchFamily="18" charset="0"/>
              </a:rPr>
              <a:t>the 4th or 5th postoperative day.</a:t>
            </a:r>
          </a:p>
          <a:p>
            <a:pPr algn="l" rtl="0">
              <a:buNone/>
            </a:pP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Treatment: wound drainage + antibiotics.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l" rtl="0">
              <a:buNone/>
            </a:pPr>
            <a:r>
              <a:rPr lang="en-US" sz="3600" b="1" i="1" dirty="0">
                <a:solidFill>
                  <a:srgbClr val="FF0000"/>
                </a:solidFill>
                <a:latin typeface="Times New Roman" pitchFamily="18" charset="0"/>
                <a:cs typeface="Times New Roman" pitchFamily="18" charset="0"/>
              </a:rPr>
              <a:t>2- Intra-abdominal abscess</a:t>
            </a:r>
          </a:p>
          <a:p>
            <a:pPr algn="l" rtl="0">
              <a:buNone/>
            </a:pPr>
            <a:r>
              <a:rPr lang="en-US" dirty="0">
                <a:latin typeface="Times New Roman" pitchFamily="18" charset="0"/>
                <a:cs typeface="Times New Roman" pitchFamily="18" charset="0"/>
              </a:rPr>
              <a:t>  presented with </a:t>
            </a:r>
            <a:r>
              <a:rPr lang="en-US" b="1" dirty="0">
                <a:latin typeface="Times New Roman" pitchFamily="18" charset="0"/>
                <a:cs typeface="Times New Roman" pitchFamily="18" charset="0"/>
              </a:rPr>
              <a:t>spiking fever</a:t>
            </a:r>
            <a:r>
              <a:rPr lang="en-US" dirty="0">
                <a:latin typeface="Times New Roman" pitchFamily="18" charset="0"/>
                <a:cs typeface="Times New Roman" pitchFamily="18" charset="0"/>
              </a:rPr>
              <a:t>, malaise and anorexia developing </a:t>
            </a:r>
            <a:r>
              <a:rPr lang="en-US" b="1" dirty="0">
                <a:latin typeface="Times New Roman" pitchFamily="18" charset="0"/>
                <a:cs typeface="Times New Roman" pitchFamily="18" charset="0"/>
              </a:rPr>
              <a:t>5–7 days </a:t>
            </a:r>
            <a:r>
              <a:rPr lang="en-US" dirty="0">
                <a:latin typeface="Times New Roman" pitchFamily="18" charset="0"/>
                <a:cs typeface="Times New Roman" pitchFamily="18" charset="0"/>
              </a:rPr>
              <a:t>after operation .</a:t>
            </a:r>
          </a:p>
          <a:p>
            <a:pPr algn="l" rtl="0">
              <a:buNone/>
            </a:pPr>
            <a:r>
              <a:rPr lang="en-US" u="sng" dirty="0">
                <a:latin typeface="Times New Roman" pitchFamily="18" charset="0"/>
                <a:cs typeface="Times New Roman" pitchFamily="18" charset="0"/>
              </a:rPr>
              <a:t>Sites of collection: </a:t>
            </a:r>
          </a:p>
          <a:p>
            <a:pPr algn="l" rtl="0">
              <a:buNone/>
            </a:pPr>
            <a:r>
              <a:rPr lang="en-US" dirty="0" err="1">
                <a:latin typeface="Times New Roman" pitchFamily="18" charset="0"/>
                <a:cs typeface="Times New Roman" pitchFamily="18" charset="0"/>
              </a:rPr>
              <a:t>Interloop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paracolic</a:t>
            </a:r>
            <a:r>
              <a:rPr lang="en-US" dirty="0">
                <a:latin typeface="Times New Roman" pitchFamily="18" charset="0"/>
                <a:cs typeface="Times New Roman" pitchFamily="18" charset="0"/>
              </a:rPr>
              <a:t>, pelvic and </a:t>
            </a:r>
            <a:r>
              <a:rPr lang="en-US" dirty="0" err="1">
                <a:latin typeface="Times New Roman" pitchFamily="18" charset="0"/>
                <a:cs typeface="Times New Roman" pitchFamily="18" charset="0"/>
              </a:rPr>
              <a:t>subphrenic</a:t>
            </a:r>
            <a:r>
              <a:rPr lang="en-US" dirty="0">
                <a:latin typeface="Times New Roman" pitchFamily="18" charset="0"/>
                <a:cs typeface="Times New Roman" pitchFamily="18" charset="0"/>
              </a:rPr>
              <a:t> </a:t>
            </a:r>
          </a:p>
          <a:p>
            <a:pPr algn="l" rtl="0">
              <a:buNone/>
            </a:pPr>
            <a:endParaRPr lang="en-US" dirty="0">
              <a:latin typeface="Times New Roman" pitchFamily="18" charset="0"/>
              <a:cs typeface="Times New Roman" pitchFamily="18" charset="0"/>
            </a:endParaRPr>
          </a:p>
          <a:p>
            <a:pPr algn="l" rtl="0">
              <a:buNone/>
            </a:pPr>
            <a:r>
              <a:rPr lang="en-US" b="1" dirty="0">
                <a:latin typeface="Times New Roman" pitchFamily="18" charset="0"/>
                <a:cs typeface="Times New Roman" pitchFamily="18" charset="0"/>
              </a:rPr>
              <a:t>Abdominal ultrasonography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CT scanning </a:t>
            </a:r>
            <a:r>
              <a:rPr lang="en-US" dirty="0">
                <a:latin typeface="Times New Roman" pitchFamily="18" charset="0"/>
                <a:cs typeface="Times New Roman" pitchFamily="18" charset="0"/>
              </a:rPr>
              <a:t>diagnostic and allow </a:t>
            </a:r>
            <a:r>
              <a:rPr lang="en-US" dirty="0" err="1">
                <a:latin typeface="Times New Roman" pitchFamily="18" charset="0"/>
                <a:cs typeface="Times New Roman" pitchFamily="18" charset="0"/>
              </a:rPr>
              <a:t>percutaneous</a:t>
            </a:r>
            <a:r>
              <a:rPr lang="en-US" dirty="0">
                <a:latin typeface="Times New Roman" pitchFamily="18" charset="0"/>
                <a:cs typeface="Times New Roman" pitchFamily="18" charset="0"/>
              </a:rPr>
              <a:t> drainage. </a:t>
            </a:r>
          </a:p>
          <a:p>
            <a:pPr algn="l" rtl="0">
              <a:buNone/>
            </a:pPr>
            <a:r>
              <a:rPr lang="en-US" b="1" dirty="0">
                <a:latin typeface="Times New Roman" pitchFamily="18" charset="0"/>
                <a:cs typeface="Times New Roman" pitchFamily="18" charset="0"/>
              </a:rPr>
              <a:t>Laparotomy</a:t>
            </a:r>
            <a:r>
              <a:rPr lang="en-US" dirty="0">
                <a:latin typeface="Times New Roman" pitchFamily="18" charset="0"/>
                <a:cs typeface="Times New Roman" pitchFamily="18" charset="0"/>
              </a:rPr>
              <a:t> in intra-abdominal sepsis without localised collection.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algn="l" rtl="0">
              <a:buNone/>
            </a:pPr>
            <a:r>
              <a:rPr lang="en-US" b="1" i="1" dirty="0">
                <a:solidFill>
                  <a:srgbClr val="FF0000"/>
                </a:solidFill>
                <a:latin typeface="Times New Roman" pitchFamily="18" charset="0"/>
                <a:cs typeface="Times New Roman" pitchFamily="18" charset="0"/>
              </a:rPr>
              <a:t>3- slipped ligature</a:t>
            </a:r>
          </a:p>
          <a:p>
            <a:pPr algn="l" rtl="0">
              <a:buNone/>
            </a:pPr>
            <a:r>
              <a:rPr lang="en-US" b="1" i="1" dirty="0">
                <a:latin typeface="Times New Roman" pitchFamily="18" charset="0"/>
                <a:cs typeface="Times New Roman" pitchFamily="18" charset="0"/>
              </a:rPr>
              <a:t>  </a:t>
            </a:r>
            <a:r>
              <a:rPr lang="en-US" dirty="0">
                <a:latin typeface="Times New Roman" pitchFamily="18" charset="0"/>
                <a:cs typeface="Times New Roman" pitchFamily="18" charset="0"/>
              </a:rPr>
              <a:t>internal  bleeding, hypotension, </a:t>
            </a:r>
            <a:r>
              <a:rPr lang="en-US" dirty="0" err="1">
                <a:latin typeface="Times New Roman" pitchFamily="18" charset="0"/>
                <a:cs typeface="Times New Roman" pitchFamily="18" charset="0"/>
              </a:rPr>
              <a:t>tacchycardia</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reoperate</a:t>
            </a:r>
            <a:endParaRPr lang="en-US" dirty="0">
              <a:latin typeface="Times New Roman" pitchFamily="18" charset="0"/>
              <a:cs typeface="Times New Roman" pitchFamily="18" charset="0"/>
            </a:endParaRPr>
          </a:p>
          <a:p>
            <a:pPr algn="l" rtl="0">
              <a:buNone/>
            </a:pPr>
            <a:r>
              <a:rPr lang="en-US" b="1" i="1" dirty="0">
                <a:solidFill>
                  <a:srgbClr val="FF0000"/>
                </a:solidFill>
                <a:latin typeface="Times New Roman" pitchFamily="18" charset="0"/>
                <a:cs typeface="Times New Roman" pitchFamily="18" charset="0"/>
              </a:rPr>
              <a:t>4- </a:t>
            </a:r>
            <a:r>
              <a:rPr lang="en-US" b="1" i="1" dirty="0" err="1">
                <a:solidFill>
                  <a:srgbClr val="FF0000"/>
                </a:solidFill>
                <a:latin typeface="Times New Roman" pitchFamily="18" charset="0"/>
                <a:cs typeface="Times New Roman" pitchFamily="18" charset="0"/>
              </a:rPr>
              <a:t>Ileus</a:t>
            </a:r>
            <a:endParaRPr lang="en-US" b="1" i="1" dirty="0">
              <a:solidFill>
                <a:srgbClr val="FF0000"/>
              </a:solidFill>
              <a:latin typeface="Times New Roman" pitchFamily="18" charset="0"/>
              <a:cs typeface="Times New Roman" pitchFamily="18" charset="0"/>
            </a:endParaRPr>
          </a:p>
          <a:p>
            <a:pPr algn="l" rtl="0">
              <a:buNone/>
            </a:pPr>
            <a:r>
              <a:rPr lang="en-US" dirty="0" err="1">
                <a:latin typeface="Times New Roman" pitchFamily="18" charset="0"/>
                <a:cs typeface="Times New Roman" pitchFamily="18" charset="0"/>
              </a:rPr>
              <a:t>Ileus</a:t>
            </a:r>
            <a:r>
              <a:rPr lang="en-US" dirty="0">
                <a:latin typeface="Times New Roman" pitchFamily="18" charset="0"/>
                <a:cs typeface="Times New Roman" pitchFamily="18" charset="0"/>
              </a:rPr>
              <a:t> persisting for more than 4 or 5 days + </a:t>
            </a:r>
            <a:r>
              <a:rPr lang="en-US" dirty="0" err="1">
                <a:latin typeface="Times New Roman" pitchFamily="18" charset="0"/>
                <a:cs typeface="Times New Roman" pitchFamily="18" charset="0"/>
              </a:rPr>
              <a:t>fever</a:t>
            </a:r>
            <a:r>
              <a:rPr lang="en-US" dirty="0" err="1">
                <a:latin typeface="Times New Roman" pitchFamily="18" charset="0"/>
                <a:cs typeface="Times New Roman" pitchFamily="18" charset="0"/>
                <a:sym typeface="Wingdings" pitchFamily="2" charset="2"/>
              </a:rPr>
              <a:t></a:t>
            </a:r>
            <a:r>
              <a:rPr lang="en-US" dirty="0" err="1">
                <a:latin typeface="Times New Roman" pitchFamily="18" charset="0"/>
                <a:cs typeface="Times New Roman" pitchFamily="18" charset="0"/>
              </a:rPr>
              <a:t>continuing</a:t>
            </a:r>
            <a:r>
              <a:rPr lang="en-US" dirty="0">
                <a:latin typeface="Times New Roman" pitchFamily="18" charset="0"/>
                <a:cs typeface="Times New Roman" pitchFamily="18" charset="0"/>
              </a:rPr>
              <a:t> intra-abdominal sepsis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investigation.</a:t>
            </a:r>
          </a:p>
          <a:p>
            <a:pPr algn="l" rtl="0">
              <a:buNone/>
            </a:pPr>
            <a:r>
              <a:rPr lang="en-US" b="1" i="1" dirty="0">
                <a:solidFill>
                  <a:srgbClr val="FF0000"/>
                </a:solidFill>
                <a:latin typeface="Times New Roman" pitchFamily="18" charset="0"/>
                <a:cs typeface="Times New Roman" pitchFamily="18" charset="0"/>
              </a:rPr>
              <a:t>5- Respiratory</a:t>
            </a:r>
          </a:p>
          <a:p>
            <a:pPr algn="l" rtl="0">
              <a:buNone/>
            </a:pPr>
            <a:r>
              <a:rPr lang="en-US" dirty="0">
                <a:latin typeface="Times New Roman" pitchFamily="18" charset="0"/>
                <a:cs typeface="Times New Roman" pitchFamily="18" charset="0"/>
              </a:rPr>
              <a:t>- rare </a:t>
            </a:r>
          </a:p>
          <a:p>
            <a:pPr algn="l" rtl="0">
              <a:buNone/>
            </a:pPr>
            <a:r>
              <a:rPr lang="en-US" dirty="0">
                <a:latin typeface="Times New Roman" pitchFamily="18" charset="0"/>
                <a:cs typeface="Times New Roman" pitchFamily="18" charset="0"/>
              </a:rPr>
              <a:t>- Adequate postoperative analgesia and physiotherapy reduce the incidence.</a:t>
            </a:r>
          </a:p>
          <a:p>
            <a:pPr algn="l" rtl="0">
              <a:buNone/>
            </a:pPr>
            <a:r>
              <a:rPr lang="en-US" b="1" i="1" dirty="0">
                <a:solidFill>
                  <a:srgbClr val="FF0000"/>
                </a:solidFill>
                <a:latin typeface="Times New Roman" pitchFamily="18" charset="0"/>
                <a:cs typeface="Times New Roman" pitchFamily="18" charset="0"/>
              </a:rPr>
              <a:t>6- Venous thrombosis and embolism</a:t>
            </a:r>
          </a:p>
          <a:p>
            <a:pPr algn="l" rtl="0">
              <a:buNone/>
            </a:pPr>
            <a:r>
              <a:rPr lang="en-US" dirty="0">
                <a:latin typeface="Times New Roman" pitchFamily="18" charset="0"/>
                <a:cs typeface="Times New Roman" pitchFamily="18" charset="0"/>
              </a:rPr>
              <a:t>- rare after </a:t>
            </a:r>
            <a:r>
              <a:rPr lang="en-US" dirty="0" err="1">
                <a:latin typeface="Times New Roman" pitchFamily="18" charset="0"/>
                <a:cs typeface="Times New Roman" pitchFamily="18" charset="0"/>
              </a:rPr>
              <a:t>appendicectomy</a:t>
            </a:r>
            <a:endParaRPr lang="en-US"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more in elderly and in women taking the oral contraceptive pill and prophylactic measures should be considered.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buNone/>
            </a:pPr>
            <a:r>
              <a:rPr lang="en-US" b="1" i="1" dirty="0">
                <a:solidFill>
                  <a:srgbClr val="FF0000"/>
                </a:solidFill>
                <a:latin typeface="Times New Roman" pitchFamily="18" charset="0"/>
                <a:cs typeface="Times New Roman" pitchFamily="18" charset="0"/>
              </a:rPr>
              <a:t>7- Portal </a:t>
            </a:r>
            <a:r>
              <a:rPr lang="en-US" b="1" i="1" dirty="0" err="1">
                <a:solidFill>
                  <a:srgbClr val="FF0000"/>
                </a:solidFill>
                <a:latin typeface="Times New Roman" pitchFamily="18" charset="0"/>
                <a:cs typeface="Times New Roman" pitchFamily="18" charset="0"/>
              </a:rPr>
              <a:t>pyaemia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pylephlebitis</a:t>
            </a:r>
            <a:r>
              <a:rPr lang="en-US" b="1" i="1" dirty="0">
                <a:solidFill>
                  <a:srgbClr val="FF0000"/>
                </a:solidFill>
                <a:latin typeface="Times New Roman" pitchFamily="18" charset="0"/>
                <a:cs typeface="Times New Roman" pitchFamily="18" charset="0"/>
              </a:rPr>
              <a:t>)</a:t>
            </a:r>
          </a:p>
          <a:p>
            <a:pPr algn="l" rtl="0">
              <a:buFontTx/>
              <a:buChar char="-"/>
            </a:pPr>
            <a:r>
              <a:rPr lang="en-US" dirty="0">
                <a:latin typeface="Times New Roman" pitchFamily="18" charset="0"/>
                <a:cs typeface="Times New Roman" pitchFamily="18" charset="0"/>
              </a:rPr>
              <a:t>rare </a:t>
            </a:r>
          </a:p>
          <a:p>
            <a:pPr algn="l" rtl="0">
              <a:buFontTx/>
              <a:buChar char="-"/>
            </a:pPr>
            <a:r>
              <a:rPr lang="en-US" dirty="0">
                <a:latin typeface="Times New Roman" pitchFamily="18" charset="0"/>
                <a:cs typeface="Times New Roman" pitchFamily="18" charset="0"/>
              </a:rPr>
              <a:t>complication of gangrenous appendicitis</a:t>
            </a:r>
          </a:p>
          <a:p>
            <a:pPr algn="l" rtl="0">
              <a:buFontTx/>
              <a:buChar char="-"/>
            </a:pPr>
            <a:r>
              <a:rPr lang="en-US" dirty="0">
                <a:latin typeface="Times New Roman" pitchFamily="18" charset="0"/>
                <a:cs typeface="Times New Roman" pitchFamily="18" charset="0"/>
              </a:rPr>
              <a:t>high fever, rigors and jaundice.</a:t>
            </a:r>
          </a:p>
          <a:p>
            <a:pPr algn="l" rtl="0">
              <a:buFontTx/>
              <a:buChar char="-"/>
            </a:pPr>
            <a:r>
              <a:rPr lang="en-US" dirty="0">
                <a:latin typeface="Times New Roman" pitchFamily="18" charset="0"/>
                <a:cs typeface="Times New Roman" pitchFamily="18" charset="0"/>
              </a:rPr>
              <a:t>caused by </a:t>
            </a:r>
            <a:r>
              <a:rPr lang="en-US" dirty="0" err="1">
                <a:latin typeface="Times New Roman" pitchFamily="18" charset="0"/>
                <a:cs typeface="Times New Roman" pitchFamily="18" charset="0"/>
              </a:rPr>
              <a:t>septicaemia</a:t>
            </a:r>
            <a:r>
              <a:rPr lang="en-US" dirty="0">
                <a:latin typeface="Times New Roman" pitchFamily="18" charset="0"/>
                <a:cs typeface="Times New Roman" pitchFamily="18" charset="0"/>
              </a:rPr>
              <a:t> in the portal venous system </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rPr>
              <a:t>intrahepatic</a:t>
            </a:r>
            <a:r>
              <a:rPr lang="en-US" dirty="0">
                <a:latin typeface="Times New Roman" pitchFamily="18" charset="0"/>
                <a:cs typeface="Times New Roman" pitchFamily="18" charset="0"/>
              </a:rPr>
              <a:t> abscesses (multiple).</a:t>
            </a:r>
          </a:p>
          <a:p>
            <a:pPr algn="l" rtl="0">
              <a:buNone/>
            </a:pPr>
            <a:r>
              <a:rPr lang="en-US" u="sng" dirty="0">
                <a:latin typeface="Times New Roman" pitchFamily="18" charset="0"/>
                <a:cs typeface="Times New Roman" pitchFamily="18" charset="0"/>
              </a:rPr>
              <a:t>Treatment: </a:t>
            </a:r>
            <a:r>
              <a:rPr lang="en-US" dirty="0">
                <a:latin typeface="Times New Roman" pitchFamily="18" charset="0"/>
                <a:cs typeface="Times New Roman" pitchFamily="18" charset="0"/>
              </a:rPr>
              <a:t> systemic antibiotics + </a:t>
            </a:r>
            <a:r>
              <a:rPr lang="en-US" dirty="0" err="1">
                <a:latin typeface="Times New Roman" pitchFamily="18" charset="0"/>
                <a:cs typeface="Times New Roman" pitchFamily="18" charset="0"/>
              </a:rPr>
              <a:t>percutaneous</a:t>
            </a:r>
            <a:r>
              <a:rPr lang="en-US" dirty="0">
                <a:latin typeface="Times New Roman" pitchFamily="18" charset="0"/>
                <a:cs typeface="Times New Roman" pitchFamily="18" charset="0"/>
              </a:rPr>
              <a:t> drainage of hepatic abscesses. </a:t>
            </a:r>
          </a:p>
          <a:p>
            <a:pPr algn="l" rtl="0">
              <a:buNone/>
            </a:pPr>
            <a:r>
              <a:rPr lang="en-US" dirty="0">
                <a:latin typeface="Times New Roman" pitchFamily="18" charset="0"/>
                <a:cs typeface="Times New Roman" pitchFamily="18" charset="0"/>
              </a:rPr>
              <a:t> screen for underlying </a:t>
            </a:r>
            <a:r>
              <a:rPr lang="en-US" dirty="0" err="1">
                <a:latin typeface="Times New Roman" pitchFamily="18" charset="0"/>
                <a:cs typeface="Times New Roman" pitchFamily="18" charset="0"/>
              </a:rPr>
              <a:t>thrombophilia</a:t>
            </a:r>
            <a:endParaRPr lang="en-US"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5397691"/>
          </a:xfrm>
        </p:spPr>
        <p:txBody>
          <a:bodyPr>
            <a:normAutofit/>
          </a:bodyPr>
          <a:lstStyle/>
          <a:p>
            <a:pPr algn="l" rtl="0">
              <a:buNone/>
            </a:pPr>
            <a:r>
              <a:rPr lang="en-US" b="1" dirty="0">
                <a:solidFill>
                  <a:srgbClr val="FF0000"/>
                </a:solidFill>
                <a:latin typeface="Times New Roman" pitchFamily="18" charset="0"/>
                <a:cs typeface="Times New Roman" pitchFamily="18" charset="0"/>
              </a:rPr>
              <a:t>8-</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Faecal</a:t>
            </a:r>
            <a:r>
              <a:rPr lang="en-US" b="1" i="1" dirty="0">
                <a:solidFill>
                  <a:srgbClr val="FF0000"/>
                </a:solidFill>
                <a:latin typeface="Times New Roman" pitchFamily="18" charset="0"/>
                <a:cs typeface="Times New Roman" pitchFamily="18" charset="0"/>
              </a:rPr>
              <a:t> fistula</a:t>
            </a:r>
          </a:p>
          <a:p>
            <a:pPr algn="l" rtl="0">
              <a:buNone/>
            </a:pPr>
            <a:r>
              <a:rPr lang="en-US" dirty="0">
                <a:latin typeface="Times New Roman" pitchFamily="18" charset="0"/>
                <a:cs typeface="Times New Roman" pitchFamily="18" charset="0"/>
              </a:rPr>
              <a:t>- Rare</a:t>
            </a:r>
          </a:p>
          <a:p>
            <a:pPr algn="l" rtl="0">
              <a:buNone/>
            </a:pPr>
            <a:r>
              <a:rPr lang="en-US" dirty="0">
                <a:latin typeface="Times New Roman" pitchFamily="18" charset="0"/>
                <a:cs typeface="Times New Roman" pitchFamily="18" charset="0"/>
              </a:rPr>
              <a:t>- leakage from </a:t>
            </a:r>
            <a:r>
              <a:rPr lang="en-US" dirty="0" err="1">
                <a:latin typeface="Times New Roman" pitchFamily="18" charset="0"/>
                <a:cs typeface="Times New Roman" pitchFamily="18" charset="0"/>
              </a:rPr>
              <a:t>appendicular</a:t>
            </a:r>
            <a:r>
              <a:rPr lang="en-US" dirty="0">
                <a:latin typeface="Times New Roman" pitchFamily="18" charset="0"/>
                <a:cs typeface="Times New Roman" pitchFamily="18" charset="0"/>
              </a:rPr>
              <a:t> stump.</a:t>
            </a:r>
          </a:p>
          <a:p>
            <a:pPr algn="l" rtl="0">
              <a:buNone/>
            </a:pPr>
            <a:r>
              <a:rPr lang="en-US" dirty="0">
                <a:latin typeface="Times New Roman" pitchFamily="18" charset="0"/>
                <a:cs typeface="Times New Roman" pitchFamily="18" charset="0"/>
              </a:rPr>
              <a:t>- More in </a:t>
            </a:r>
            <a:r>
              <a:rPr lang="en-US" dirty="0" err="1">
                <a:latin typeface="Times New Roman" pitchFamily="18" charset="0"/>
                <a:cs typeface="Times New Roman" pitchFamily="18" charset="0"/>
              </a:rPr>
              <a:t>appendicectomy</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Crohn’s</a:t>
            </a:r>
            <a:r>
              <a:rPr lang="en-US" dirty="0">
                <a:latin typeface="Times New Roman" pitchFamily="18" charset="0"/>
                <a:cs typeface="Times New Roman" pitchFamily="18" charset="0"/>
              </a:rPr>
              <a:t> disease. </a:t>
            </a:r>
          </a:p>
          <a:p>
            <a:pPr algn="l" rtl="0">
              <a:buNone/>
            </a:pPr>
            <a:r>
              <a:rPr lang="en-US" dirty="0">
                <a:latin typeface="Times New Roman" pitchFamily="18" charset="0"/>
                <a:cs typeface="Times New Roman" pitchFamily="18" charset="0"/>
              </a:rPr>
              <a:t>Treatment: Conservative management with low-residue </a:t>
            </a:r>
            <a:r>
              <a:rPr lang="en-US" dirty="0" err="1">
                <a:latin typeface="Times New Roman" pitchFamily="18" charset="0"/>
                <a:cs typeface="Times New Roman" pitchFamily="18" charset="0"/>
              </a:rPr>
              <a:t>enteral</a:t>
            </a:r>
            <a:r>
              <a:rPr lang="en-US" dirty="0">
                <a:latin typeface="Times New Roman" pitchFamily="18" charset="0"/>
                <a:cs typeface="Times New Roman" pitchFamily="18" charset="0"/>
              </a:rPr>
              <a:t> nutrition.</a:t>
            </a:r>
          </a:p>
          <a:p>
            <a:pPr algn="l" rtl="0">
              <a:buNone/>
            </a:pPr>
            <a:r>
              <a:rPr lang="en-US" b="1" i="1" dirty="0">
                <a:solidFill>
                  <a:srgbClr val="FF0000"/>
                </a:solidFill>
                <a:latin typeface="Times New Roman" pitchFamily="18" charset="0"/>
                <a:cs typeface="Times New Roman" pitchFamily="18" charset="0"/>
              </a:rPr>
              <a:t>9- Adhesive intestinal obstruction</a:t>
            </a:r>
          </a:p>
          <a:p>
            <a:pPr algn="l" rtl="0">
              <a:buNone/>
            </a:pPr>
            <a:r>
              <a:rPr lang="en-US" dirty="0">
                <a:latin typeface="Times New Roman" pitchFamily="18" charset="0"/>
                <a:cs typeface="Times New Roman" pitchFamily="18" charset="0"/>
              </a:rPr>
              <a:t>This is the most common late complication of </a:t>
            </a:r>
            <a:r>
              <a:rPr lang="en-US" dirty="0" err="1">
                <a:latin typeface="Times New Roman" pitchFamily="18" charset="0"/>
                <a:cs typeface="Times New Roman" pitchFamily="18" charset="0"/>
              </a:rPr>
              <a:t>appendicectomy</a:t>
            </a:r>
            <a:r>
              <a:rPr lang="en-US" dirty="0">
                <a:latin typeface="Times New Roman" pitchFamily="18" charset="0"/>
                <a:cs typeface="Times New Roman" pitchFamily="18" charset="0"/>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0"/>
            <a:ext cx="6750580" cy="990600"/>
          </a:xfrm>
        </p:spPr>
        <p:txBody>
          <a:bodyPr>
            <a:noAutofit/>
          </a:bodyPr>
          <a:lstStyle/>
          <a:p>
            <a:pPr algn="ctr" rtl="0"/>
            <a:r>
              <a:rPr lang="en-US" sz="3200" i="1" u="sng" dirty="0">
                <a:solidFill>
                  <a:srgbClr val="FF0000"/>
                </a:solidFill>
              </a:rPr>
              <a:t>Management of an appendix mass</a:t>
            </a:r>
          </a:p>
        </p:txBody>
      </p:sp>
      <p:sp>
        <p:nvSpPr>
          <p:cNvPr id="2" name="Content Placeholder 1"/>
          <p:cNvSpPr>
            <a:spLocks noGrp="1"/>
          </p:cNvSpPr>
          <p:nvPr>
            <p:ph idx="1"/>
          </p:nvPr>
        </p:nvSpPr>
        <p:spPr>
          <a:xfrm>
            <a:off x="457200" y="990600"/>
            <a:ext cx="8229600" cy="5715000"/>
          </a:xfrm>
        </p:spPr>
        <p:txBody>
          <a:bodyPr>
            <a:normAutofit/>
          </a:bodyPr>
          <a:lstStyle/>
          <a:p>
            <a:pPr algn="l" rtl="0">
              <a:buNone/>
            </a:pPr>
            <a:r>
              <a:rPr lang="en-US" b="1" dirty="0">
                <a:latin typeface="Times New Roman" pitchFamily="18" charset="0"/>
                <a:cs typeface="Times New Roman" pitchFamily="18" charset="0"/>
              </a:rPr>
              <a:t>Conservative </a:t>
            </a:r>
            <a:r>
              <a:rPr lang="en-US" b="1" dirty="0" err="1">
                <a:solidFill>
                  <a:srgbClr val="FF0000"/>
                </a:solidFill>
                <a:latin typeface="Times New Roman" pitchFamily="18" charset="0"/>
                <a:cs typeface="Times New Roman" pitchFamily="18" charset="0"/>
              </a:rPr>
              <a:t>Ochsner–Sherren</a:t>
            </a:r>
            <a:r>
              <a:rPr lang="en-US" b="1" dirty="0">
                <a:solidFill>
                  <a:srgbClr val="FF0000"/>
                </a:solidFill>
                <a:latin typeface="Times New Roman" pitchFamily="18" charset="0"/>
                <a:cs typeface="Times New Roman" pitchFamily="18" charset="0"/>
              </a:rPr>
              <a:t> </a:t>
            </a:r>
            <a:r>
              <a:rPr lang="en-US" b="1" dirty="0">
                <a:latin typeface="Times New Roman" pitchFamily="18" charset="0"/>
                <a:cs typeface="Times New Roman" pitchFamily="18" charset="0"/>
              </a:rPr>
              <a:t>regimen</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nonoperative</a:t>
            </a:r>
            <a:r>
              <a:rPr lang="en-US" dirty="0">
                <a:latin typeface="Times New Roman" pitchFamily="18" charset="0"/>
                <a:cs typeface="Times New Roman" pitchFamily="18" charset="0"/>
              </a:rPr>
              <a:t> programme but to be prepared to operate should clinical deterioration occur . This includes:</a:t>
            </a:r>
          </a:p>
          <a:p>
            <a:pPr algn="l" rtl="0">
              <a:buNone/>
            </a:pPr>
            <a:r>
              <a:rPr lang="en-US" dirty="0">
                <a:latin typeface="Times New Roman" pitchFamily="18" charset="0"/>
                <a:cs typeface="Times New Roman" pitchFamily="18" charset="0"/>
              </a:rPr>
              <a:t>Careful recording of the patient’s condition</a:t>
            </a:r>
          </a:p>
          <a:p>
            <a:pPr algn="l" rtl="0">
              <a:buNone/>
            </a:pPr>
            <a:r>
              <a:rPr lang="en-US" dirty="0">
                <a:latin typeface="Times New Roman" pitchFamily="18" charset="0"/>
                <a:cs typeface="Times New Roman" pitchFamily="18" charset="0"/>
              </a:rPr>
              <a:t>1- Temperature and pulse rate should be recorded 4-hourly </a:t>
            </a:r>
          </a:p>
          <a:p>
            <a:pPr algn="l" rtl="0">
              <a:buNone/>
            </a:pPr>
            <a:r>
              <a:rPr lang="en-US" dirty="0">
                <a:latin typeface="Times New Roman" pitchFamily="18" charset="0"/>
                <a:cs typeface="Times New Roman" pitchFamily="18" charset="0"/>
              </a:rPr>
              <a:t>2-  Fluid balance record </a:t>
            </a:r>
          </a:p>
          <a:p>
            <a:pPr algn="l" rtl="0">
              <a:buNone/>
            </a:pPr>
            <a:r>
              <a:rPr lang="en-US" dirty="0">
                <a:latin typeface="Times New Roman" pitchFamily="18" charset="0"/>
                <a:cs typeface="Times New Roman" pitchFamily="18" charset="0"/>
              </a:rPr>
              <a:t>3-  The abdomen regularly reexamined.</a:t>
            </a:r>
          </a:p>
          <a:p>
            <a:pPr algn="l" rtl="0">
              <a:buNone/>
            </a:pPr>
            <a:r>
              <a:rPr lang="en-US" dirty="0">
                <a:latin typeface="Times New Roman" pitchFamily="18" charset="0"/>
                <a:cs typeface="Times New Roman" pitchFamily="18" charset="0"/>
              </a:rPr>
              <a:t>4-  The extent of the mass should be made (mark the limits of the mass on the abdominal wall using a skin pencil)</a:t>
            </a:r>
          </a:p>
          <a:p>
            <a:pPr algn="l" rtl="0">
              <a:buNone/>
            </a:pPr>
            <a:r>
              <a:rPr lang="en-US" dirty="0">
                <a:latin typeface="Times New Roman" pitchFamily="18" charset="0"/>
                <a:cs typeface="Times New Roman" pitchFamily="18" charset="0"/>
              </a:rPr>
              <a:t>5- A contrast-enhanced CT examination of the abdomen </a:t>
            </a:r>
          </a:p>
          <a:p>
            <a:pPr algn="l" rtl="0">
              <a:buNone/>
            </a:pPr>
            <a:r>
              <a:rPr lang="en-US" dirty="0">
                <a:latin typeface="Times New Roman" pitchFamily="18" charset="0"/>
                <a:cs typeface="Times New Roman" pitchFamily="18" charset="0"/>
              </a:rPr>
              <a:t>6- Antibiotic </a:t>
            </a:r>
          </a:p>
          <a:p>
            <a:pPr algn="l" rtl="0">
              <a:buNone/>
            </a:pPr>
            <a:r>
              <a:rPr lang="en-US" dirty="0">
                <a:latin typeface="Times New Roman" pitchFamily="18" charset="0"/>
                <a:cs typeface="Times New Roman" pitchFamily="18" charset="0"/>
              </a:rPr>
              <a:t>7-  An abscess, if present, should be drained </a:t>
            </a:r>
            <a:r>
              <a:rPr lang="en-US" dirty="0" err="1">
                <a:latin typeface="Times New Roman" pitchFamily="18" charset="0"/>
                <a:cs typeface="Times New Roman" pitchFamily="18" charset="0"/>
              </a:rPr>
              <a:t>radiologically</a:t>
            </a:r>
            <a:r>
              <a:rPr lang="en-US" dirty="0">
                <a:latin typeface="Times New Roman" pitchFamily="18" charset="0"/>
                <a:cs typeface="Times New Roman" pitchFamily="18" charset="0"/>
              </a:rPr>
              <a:t>. </a:t>
            </a:r>
          </a:p>
          <a:p>
            <a:pPr algn="l" rtl="0">
              <a:buNone/>
            </a:pP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normAutofit fontScale="92500" lnSpcReduction="10000"/>
          </a:bodyPr>
          <a:lstStyle/>
          <a:p>
            <a:pPr algn="l" rtl="0">
              <a:buNone/>
            </a:pPr>
            <a:r>
              <a:rPr lang="en-US" sz="3300" b="1" dirty="0">
                <a:solidFill>
                  <a:srgbClr val="FF0000"/>
                </a:solidFill>
                <a:latin typeface="Times New Roman" pitchFamily="18" charset="0"/>
                <a:cs typeface="Times New Roman" pitchFamily="18" charset="0"/>
              </a:rPr>
              <a:t>Criteria for stopping conservative treatment of an appendix mass</a:t>
            </a:r>
            <a:endParaRPr lang="en-US" sz="3300" dirty="0">
              <a:solidFill>
                <a:srgbClr val="FF0000"/>
              </a:solidFill>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_ A rising pulse rate</a:t>
            </a:r>
          </a:p>
          <a:p>
            <a:pPr algn="l" rtl="0">
              <a:buNone/>
            </a:pPr>
            <a:r>
              <a:rPr lang="en-US" dirty="0">
                <a:latin typeface="Times New Roman" pitchFamily="18" charset="0"/>
                <a:cs typeface="Times New Roman" pitchFamily="18" charset="0"/>
              </a:rPr>
              <a:t>_ Increasing or spreading abdominal pain</a:t>
            </a:r>
          </a:p>
          <a:p>
            <a:pPr algn="l" rtl="0">
              <a:buNone/>
            </a:pPr>
            <a:r>
              <a:rPr lang="en-US" dirty="0">
                <a:latin typeface="Times New Roman" pitchFamily="18" charset="0"/>
                <a:cs typeface="Times New Roman" pitchFamily="18" charset="0"/>
              </a:rPr>
              <a:t>_ Increasing size of the mass</a:t>
            </a:r>
          </a:p>
          <a:p>
            <a:pPr algn="l" rtl="0">
              <a:buNone/>
            </a:pP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Clinical deterioration or evidence of peritonitis is an indication for early laparotomy.</a:t>
            </a:r>
          </a:p>
          <a:p>
            <a:pPr algn="l" rtl="0">
              <a:buNone/>
            </a:pP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If the mass resolve, Patients over the age of 40 should have colonoscopy and follow-up imaging to ensure resolution and exclude  </a:t>
            </a:r>
            <a:r>
              <a:rPr lang="en-US" dirty="0" err="1">
                <a:latin typeface="Times New Roman" pitchFamily="18" charset="0"/>
                <a:cs typeface="Times New Roman" pitchFamily="18" charset="0"/>
              </a:rPr>
              <a:t>appendicular</a:t>
            </a:r>
            <a:r>
              <a:rPr lang="en-US" dirty="0">
                <a:latin typeface="Times New Roman" pitchFamily="18" charset="0"/>
                <a:cs typeface="Times New Roman" pitchFamily="18" charset="0"/>
              </a:rPr>
              <a:t> or colonic malignancy.</a:t>
            </a:r>
          </a:p>
          <a:p>
            <a:pPr algn="l" rtl="0">
              <a:buNone/>
            </a:pPr>
            <a:endParaRPr lang="en-US" dirty="0">
              <a:latin typeface="Times New Roman" pitchFamily="18" charset="0"/>
              <a:cs typeface="Times New Roman" pitchFamily="18" charset="0"/>
            </a:endParaRPr>
          </a:p>
          <a:p>
            <a:pPr algn="l" rtl="0"/>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0">
              <a:buNone/>
            </a:pPr>
            <a:r>
              <a:rPr lang="en-US" sz="4000" b="1" i="1" dirty="0">
                <a:solidFill>
                  <a:srgbClr val="FF0000"/>
                </a:solidFill>
                <a:latin typeface="Times New Roman" pitchFamily="18" charset="0"/>
                <a:cs typeface="Times New Roman" pitchFamily="18" charset="0"/>
              </a:rPr>
              <a:t>Recurrent acute appendicitis</a:t>
            </a:r>
          </a:p>
          <a:p>
            <a:pPr algn="l" rtl="0">
              <a:buNone/>
            </a:pPr>
            <a:r>
              <a:rPr lang="en-US" dirty="0">
                <a:latin typeface="Times New Roman" pitchFamily="18" charset="0"/>
                <a:cs typeface="Times New Roman" pitchFamily="18" charset="0"/>
              </a:rPr>
              <a:t>- not uncommon</a:t>
            </a:r>
          </a:p>
          <a:p>
            <a:pPr algn="l" rtl="0">
              <a:buNone/>
            </a:pPr>
            <a:r>
              <a:rPr lang="en-US" dirty="0">
                <a:latin typeface="Times New Roman" pitchFamily="18" charset="0"/>
                <a:cs typeface="Times New Roman" pitchFamily="18" charset="0"/>
              </a:rPr>
              <a:t>- attacks vary in intensity and may occur every few months.</a:t>
            </a:r>
          </a:p>
          <a:p>
            <a:pPr algn="l" rtl="0">
              <a:buFontTx/>
              <a:buChar char="-"/>
            </a:pPr>
            <a:r>
              <a:rPr lang="en-US" dirty="0">
                <a:latin typeface="Times New Roman" pitchFamily="18" charset="0"/>
                <a:cs typeface="Times New Roman" pitchFamily="18" charset="0"/>
              </a:rPr>
              <a:t>majority of cases ends in severe acute appendicitis.  </a:t>
            </a:r>
          </a:p>
          <a:p>
            <a:pPr algn="l" rtl="0">
              <a:buNone/>
            </a:pPr>
            <a:r>
              <a:rPr lang="en-US" dirty="0">
                <a:latin typeface="Times New Roman" pitchFamily="18" charset="0"/>
                <a:cs typeface="Times New Roman" pitchFamily="18" charset="0"/>
              </a:rPr>
              <a:t>The appendix in these cases shows fibrosis indicative of previous inflammation.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a:bodyPr>
          <a:lstStyle/>
          <a:p>
            <a:pPr algn="ctr">
              <a:buNone/>
            </a:pPr>
            <a:r>
              <a:rPr lang="en-US" sz="5400" b="1" i="1" dirty="0" err="1">
                <a:solidFill>
                  <a:srgbClr val="FF0000"/>
                </a:solidFill>
                <a:latin typeface="Times New Roman" pitchFamily="18" charset="0"/>
                <a:cs typeface="Times New Roman" pitchFamily="18" charset="0"/>
              </a:rPr>
              <a:t>Neoplasms</a:t>
            </a:r>
            <a:r>
              <a:rPr lang="en-US" sz="5400" b="1" i="1" dirty="0">
                <a:solidFill>
                  <a:srgbClr val="FF0000"/>
                </a:solidFill>
                <a:latin typeface="Times New Roman" pitchFamily="18" charset="0"/>
                <a:cs typeface="Times New Roman" pitchFamily="18" charset="0"/>
              </a:rPr>
              <a:t> of the appendix</a:t>
            </a:r>
            <a:endParaRPr lang="en-US" sz="5400" i="1" dirty="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PPENDIX POSITION.png"/>
          <p:cNvPicPr>
            <a:picLocks noGrp="1" noChangeAspect="1"/>
          </p:cNvPicPr>
          <p:nvPr>
            <p:ph idx="1"/>
          </p:nvPr>
        </p:nvPicPr>
        <p:blipFill>
          <a:blip r:embed="rId2"/>
          <a:stretch>
            <a:fillRect/>
          </a:stretch>
        </p:blipFill>
        <p:spPr>
          <a:xfrm>
            <a:off x="1828800" y="3486150"/>
            <a:ext cx="4620270" cy="3400900"/>
          </a:xfrm>
        </p:spPr>
      </p:pic>
      <p:pic>
        <p:nvPicPr>
          <p:cNvPr id="5" name="Picture 4" descr="digestive_diseases_appendicitis_appendix.jpg"/>
          <p:cNvPicPr>
            <a:picLocks noChangeAspect="1"/>
          </p:cNvPicPr>
          <p:nvPr/>
        </p:nvPicPr>
        <p:blipFill>
          <a:blip r:embed="rId3"/>
          <a:stretch>
            <a:fillRect/>
          </a:stretch>
        </p:blipFill>
        <p:spPr>
          <a:xfrm>
            <a:off x="152399" y="-228600"/>
            <a:ext cx="3733801" cy="3907156"/>
          </a:xfrm>
          <a:prstGeom prst="rect">
            <a:avLst/>
          </a:prstGeom>
        </p:spPr>
      </p:pic>
      <p:pic>
        <p:nvPicPr>
          <p:cNvPr id="6" name="Picture 5" descr="APPENDIX ANATOMY.jpg"/>
          <p:cNvPicPr>
            <a:picLocks noChangeAspect="1"/>
          </p:cNvPicPr>
          <p:nvPr/>
        </p:nvPicPr>
        <p:blipFill>
          <a:blip r:embed="rId4"/>
          <a:stretch>
            <a:fillRect/>
          </a:stretch>
        </p:blipFill>
        <p:spPr>
          <a:xfrm>
            <a:off x="4038600" y="0"/>
            <a:ext cx="4352925" cy="348615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705600"/>
          </a:xfrm>
        </p:spPr>
        <p:txBody>
          <a:bodyPr>
            <a:noAutofit/>
          </a:bodyPr>
          <a:lstStyle/>
          <a:p>
            <a:pPr algn="l" rtl="0">
              <a:buNone/>
            </a:pPr>
            <a:r>
              <a:rPr lang="en-US" sz="4400" b="1" i="1" dirty="0">
                <a:solidFill>
                  <a:srgbClr val="FF0000"/>
                </a:solidFill>
                <a:latin typeface="Times New Roman" pitchFamily="18" charset="0"/>
                <a:cs typeface="Times New Roman" pitchFamily="18" charset="0"/>
              </a:rPr>
              <a:t>1-Carcinoid </a:t>
            </a:r>
            <a:r>
              <a:rPr lang="en-US" sz="4400" b="1" i="1" dirty="0" err="1">
                <a:solidFill>
                  <a:srgbClr val="FF0000"/>
                </a:solidFill>
                <a:latin typeface="Times New Roman" pitchFamily="18" charset="0"/>
                <a:cs typeface="Times New Roman" pitchFamily="18" charset="0"/>
              </a:rPr>
              <a:t>tumours</a:t>
            </a:r>
            <a:endParaRPr lang="en-US" sz="4400" b="1" i="1" dirty="0">
              <a:solidFill>
                <a:srgbClr val="FF0000"/>
              </a:solidFill>
              <a:latin typeface="Times New Roman" pitchFamily="18" charset="0"/>
              <a:cs typeface="Times New Roman" pitchFamily="18" charset="0"/>
            </a:endParaRPr>
          </a:p>
          <a:p>
            <a:pPr algn="l" rtl="0">
              <a:buNone/>
            </a:pPr>
            <a:r>
              <a:rPr lang="en-US" sz="2800" dirty="0">
                <a:latin typeface="Times New Roman" pitchFamily="18" charset="0"/>
                <a:cs typeface="Times New Roman" pitchFamily="18" charset="0"/>
              </a:rPr>
              <a:t>- arise in </a:t>
            </a:r>
            <a:r>
              <a:rPr lang="en-US" sz="2800" dirty="0" err="1">
                <a:latin typeface="Times New Roman" pitchFamily="18" charset="0"/>
                <a:cs typeface="Times New Roman" pitchFamily="18" charset="0"/>
              </a:rPr>
              <a:t>argentaffin</a:t>
            </a:r>
            <a:r>
              <a:rPr lang="en-US" sz="2800" dirty="0">
                <a:latin typeface="Times New Roman" pitchFamily="18" charset="0"/>
                <a:cs typeface="Times New Roman" pitchFamily="18" charset="0"/>
              </a:rPr>
              <a:t> tissue (</a:t>
            </a:r>
            <a:r>
              <a:rPr lang="en-US" sz="2800" dirty="0" err="1">
                <a:latin typeface="Times New Roman" pitchFamily="18" charset="0"/>
                <a:cs typeface="Times New Roman" pitchFamily="18" charset="0"/>
              </a:rPr>
              <a:t>Kulchitsky</a:t>
            </a:r>
            <a:r>
              <a:rPr lang="en-US" sz="2800" dirty="0">
                <a:latin typeface="Times New Roman" pitchFamily="18" charset="0"/>
                <a:cs typeface="Times New Roman" pitchFamily="18" charset="0"/>
              </a:rPr>
              <a:t> cells of the crypts of </a:t>
            </a:r>
            <a:r>
              <a:rPr lang="en-US" sz="2800" dirty="0" err="1">
                <a:latin typeface="Times New Roman" pitchFamily="18" charset="0"/>
                <a:cs typeface="Times New Roman" pitchFamily="18" charset="0"/>
              </a:rPr>
              <a:t>Lieberkühn</a:t>
            </a:r>
            <a:r>
              <a:rPr lang="en-US" sz="2800" dirty="0">
                <a:latin typeface="Times New Roman" pitchFamily="18" charset="0"/>
                <a:cs typeface="Times New Roman" pitchFamily="18" charset="0"/>
              </a:rPr>
              <a:t>)</a:t>
            </a:r>
          </a:p>
          <a:p>
            <a:pPr algn="l" rtl="0">
              <a:buFontTx/>
              <a:buChar char="-"/>
            </a:pPr>
            <a:r>
              <a:rPr lang="en-US" sz="2800" dirty="0">
                <a:latin typeface="Times New Roman" pitchFamily="18" charset="0"/>
                <a:cs typeface="Times New Roman" pitchFamily="18" charset="0"/>
              </a:rPr>
              <a:t>most common in the vermiform appendix. </a:t>
            </a:r>
          </a:p>
          <a:p>
            <a:pPr algn="l" rtl="0">
              <a:buNone/>
            </a:pPr>
            <a:r>
              <a:rPr lang="en-US" sz="2800" dirty="0">
                <a:latin typeface="Times New Roman" pitchFamily="18" charset="0"/>
                <a:cs typeface="Times New Roman" pitchFamily="18" charset="0"/>
              </a:rPr>
              <a:t>-  appendix removed because of symptoms of subacute or recurrent appendicitis. </a:t>
            </a:r>
          </a:p>
        </p:txBody>
      </p:sp>
      <p:pic>
        <p:nvPicPr>
          <p:cNvPr id="4" name="Picture 3" descr="carcinoid app.jpg"/>
          <p:cNvPicPr>
            <a:picLocks noChangeAspect="1"/>
          </p:cNvPicPr>
          <p:nvPr/>
        </p:nvPicPr>
        <p:blipFill>
          <a:blip r:embed="rId2"/>
          <a:stretch>
            <a:fillRect/>
          </a:stretch>
        </p:blipFill>
        <p:spPr>
          <a:xfrm>
            <a:off x="5546292" y="2875133"/>
            <a:ext cx="3597708" cy="2992267"/>
          </a:xfrm>
          <a:prstGeom prst="rect">
            <a:avLst/>
          </a:prstGeom>
        </p:spPr>
      </p:pic>
      <p:sp>
        <p:nvSpPr>
          <p:cNvPr id="5" name="TextBox 4"/>
          <p:cNvSpPr txBox="1"/>
          <p:nvPr/>
        </p:nvSpPr>
        <p:spPr>
          <a:xfrm>
            <a:off x="311886" y="3535185"/>
            <a:ext cx="4953000" cy="3323987"/>
          </a:xfrm>
          <a:prstGeom prst="rect">
            <a:avLst/>
          </a:prstGeom>
          <a:noFill/>
        </p:spPr>
        <p:txBody>
          <a:bodyPr wrap="square" rtlCol="0">
            <a:spAutoFit/>
          </a:bodyPr>
          <a:lstStyle/>
          <a:p>
            <a:pPr>
              <a:buFontTx/>
              <a:buChar char="-"/>
            </a:pPr>
            <a:r>
              <a:rPr lang="en-US" sz="2400" dirty="0">
                <a:latin typeface="Times New Roman" pitchFamily="18" charset="0"/>
                <a:cs typeface="Times New Roman" pitchFamily="18" charset="0"/>
              </a:rPr>
              <a:t>frequently in the distal third of the appendix. </a:t>
            </a:r>
          </a:p>
          <a:p>
            <a:pPr>
              <a:buFontTx/>
              <a:buChar char="-"/>
            </a:pPr>
            <a:r>
              <a:rPr lang="en-US" sz="2400" dirty="0">
                <a:latin typeface="Times New Roman" pitchFamily="18" charset="0"/>
                <a:cs typeface="Times New Roman" pitchFamily="18" charset="0"/>
              </a:rPr>
              <a:t>moderately hard , yellow </a:t>
            </a:r>
            <a:r>
              <a:rPr lang="en-US" sz="2400" dirty="0" err="1">
                <a:latin typeface="Times New Roman" pitchFamily="18" charset="0"/>
                <a:cs typeface="Times New Roman" pitchFamily="18" charset="0"/>
              </a:rPr>
              <a:t>tumour</a:t>
            </a:r>
            <a:r>
              <a:rPr lang="en-US" sz="2400" dirty="0">
                <a:latin typeface="Times New Roman" pitchFamily="18" charset="0"/>
                <a:cs typeface="Times New Roman" pitchFamily="18" charset="0"/>
              </a:rPr>
              <a:t> </a:t>
            </a:r>
          </a:p>
          <a:p>
            <a:pPr>
              <a:buFontTx/>
              <a:buChar char="-"/>
            </a:pPr>
            <a:r>
              <a:rPr lang="en-US" sz="2400" dirty="0">
                <a:latin typeface="Times New Roman" pitchFamily="18" charset="0"/>
                <a:cs typeface="Times New Roman" pitchFamily="18" charset="0"/>
              </a:rPr>
              <a:t>the intact mucosa . </a:t>
            </a:r>
          </a:p>
          <a:p>
            <a:pPr>
              <a:buFontTx/>
              <a:buChar char="-"/>
            </a:pPr>
            <a:r>
              <a:rPr lang="en-US" sz="2400" dirty="0" err="1">
                <a:latin typeface="Times New Roman" pitchFamily="18" charset="0"/>
                <a:cs typeface="Times New Roman" pitchFamily="18" charset="0"/>
              </a:rPr>
              <a:t>Microscopically</a:t>
            </a:r>
            <a:r>
              <a:rPr lang="en-US" sz="2400" dirty="0" err="1">
                <a:latin typeface="Times New Roman" pitchFamily="18" charset="0"/>
                <a:cs typeface="Times New Roman" pitchFamily="18" charset="0"/>
                <a:sym typeface="Wingdings" pitchFamily="2" charset="2"/>
              </a:rPr>
              <a:t></a:t>
            </a:r>
            <a:r>
              <a:rPr lang="en-US" sz="2400" dirty="0" err="1">
                <a:latin typeface="Times New Roman" pitchFamily="18" charset="0"/>
                <a:cs typeface="Times New Roman" pitchFamily="18" charset="0"/>
              </a:rPr>
              <a:t>characteristic</a:t>
            </a:r>
            <a:r>
              <a:rPr lang="en-US" sz="2400" dirty="0">
                <a:latin typeface="Times New Roman" pitchFamily="18" charset="0"/>
                <a:cs typeface="Times New Roman" pitchFamily="18" charset="0"/>
              </a:rPr>
              <a:t> pattern using </a:t>
            </a:r>
            <a:r>
              <a:rPr lang="en-US" sz="2400" dirty="0" err="1">
                <a:latin typeface="Times New Roman" pitchFamily="18" charset="0"/>
                <a:cs typeface="Times New Roman" pitchFamily="18" charset="0"/>
              </a:rPr>
              <a:t>immunohistochemical</a:t>
            </a:r>
            <a:r>
              <a:rPr lang="en-US" sz="2400" dirty="0">
                <a:latin typeface="Times New Roman" pitchFamily="18" charset="0"/>
                <a:cs typeface="Times New Roman" pitchFamily="18" charset="0"/>
              </a:rPr>
              <a:t> stain for </a:t>
            </a:r>
            <a:r>
              <a:rPr lang="en-US" sz="2400" dirty="0" err="1">
                <a:latin typeface="Times New Roman" pitchFamily="18" charset="0"/>
                <a:cs typeface="Times New Roman" pitchFamily="18" charset="0"/>
              </a:rPr>
              <a:t>chromogranin</a:t>
            </a:r>
            <a:r>
              <a:rPr lang="en-US" sz="2400" dirty="0">
                <a:latin typeface="Times New Roman" pitchFamily="18" charset="0"/>
                <a:cs typeface="Times New Roman" pitchFamily="18" charset="0"/>
              </a:rPr>
              <a:t> B .</a:t>
            </a:r>
          </a:p>
          <a:p>
            <a:pPr>
              <a:buFontTx/>
              <a:buChar char="-"/>
            </a:pPr>
            <a:r>
              <a:rPr lang="en-US" sz="2400" dirty="0">
                <a:latin typeface="Times New Roman" pitchFamily="18" charset="0"/>
                <a:cs typeface="Times New Roman" pitchFamily="18" charset="0"/>
              </a:rPr>
              <a:t>rarely gives rise to metastases.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4525963"/>
          </a:xfrm>
        </p:spPr>
        <p:txBody>
          <a:bodyPr>
            <a:normAutofit fontScale="92500" lnSpcReduction="10000"/>
          </a:bodyPr>
          <a:lstStyle/>
          <a:p>
            <a:pPr algn="l" rtl="0">
              <a:buNone/>
            </a:pPr>
            <a:r>
              <a:rPr lang="en-US" sz="2800" b="1" u="sng" dirty="0">
                <a:latin typeface="Times New Roman" pitchFamily="18" charset="0"/>
                <a:cs typeface="Times New Roman" pitchFamily="18" charset="0"/>
              </a:rPr>
              <a:t>Treatment: </a:t>
            </a:r>
          </a:p>
          <a:p>
            <a:pPr algn="l" rtl="0">
              <a:buNone/>
            </a:pPr>
            <a:r>
              <a:rPr lang="en-US" sz="2800" dirty="0">
                <a:latin typeface="Times New Roman" pitchFamily="18" charset="0"/>
                <a:cs typeface="Times New Roman" pitchFamily="18" charset="0"/>
              </a:rPr>
              <a:t>       - Appendectomy  .</a:t>
            </a:r>
          </a:p>
          <a:p>
            <a:pPr algn="l" rtl="0">
              <a:buNone/>
            </a:pPr>
            <a:r>
              <a:rPr lang="en-US" sz="2800" dirty="0">
                <a:latin typeface="Times New Roman" pitchFamily="18" charset="0"/>
                <a:cs typeface="Times New Roman" pitchFamily="18" charset="0"/>
              </a:rPr>
              <a:t>       -  Right </a:t>
            </a:r>
            <a:r>
              <a:rPr lang="en-US" sz="2800" dirty="0" err="1">
                <a:latin typeface="Times New Roman" pitchFamily="18" charset="0"/>
                <a:cs typeface="Times New Roman" pitchFamily="18" charset="0"/>
              </a:rPr>
              <a:t>hemicolectomy</a:t>
            </a:r>
            <a:r>
              <a:rPr lang="en-US" sz="2800" dirty="0">
                <a:latin typeface="Times New Roman" pitchFamily="18" charset="0"/>
                <a:cs typeface="Times New Roman" pitchFamily="18" charset="0"/>
              </a:rPr>
              <a:t> is indicated if:</a:t>
            </a:r>
          </a:p>
          <a:p>
            <a:pPr algn="l" rtl="0">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caecal</a:t>
            </a:r>
            <a:r>
              <a:rPr lang="en-US" sz="2800" dirty="0">
                <a:latin typeface="Times New Roman" pitchFamily="18" charset="0"/>
                <a:cs typeface="Times New Roman" pitchFamily="18" charset="0"/>
              </a:rPr>
              <a:t> wall involvement .</a:t>
            </a:r>
          </a:p>
          <a:p>
            <a:pPr algn="l" rtl="0">
              <a:buFontTx/>
              <a:buChar char="-"/>
            </a:pPr>
            <a:r>
              <a:rPr lang="en-US" sz="2800" dirty="0">
                <a:latin typeface="Times New Roman" pitchFamily="18" charset="0"/>
                <a:cs typeface="Times New Roman" pitchFamily="18" charset="0"/>
              </a:rPr>
              <a:t>                    2 or more in size.</a:t>
            </a:r>
          </a:p>
          <a:p>
            <a:pPr algn="l" rtl="0">
              <a:buFontTx/>
              <a:buChar char="-"/>
            </a:pPr>
            <a:r>
              <a:rPr lang="en-US" sz="2800" dirty="0">
                <a:latin typeface="Times New Roman" pitchFamily="18" charset="0"/>
                <a:cs typeface="Times New Roman" pitchFamily="18" charset="0"/>
              </a:rPr>
              <a:t>                    Involved lymph nodes.</a:t>
            </a:r>
          </a:p>
          <a:p>
            <a:pPr algn="l" rtl="0">
              <a:buNone/>
            </a:pPr>
            <a:endParaRPr lang="en-US" b="1" dirty="0">
              <a:latin typeface="Times New Roman" pitchFamily="18" charset="0"/>
              <a:cs typeface="Times New Roman" pitchFamily="18" charset="0"/>
            </a:endParaRPr>
          </a:p>
          <a:p>
            <a:pPr algn="l" rtl="0">
              <a:buNone/>
            </a:pPr>
            <a:r>
              <a:rPr lang="en-US" b="1" dirty="0">
                <a:solidFill>
                  <a:srgbClr val="FF0000"/>
                </a:solidFill>
                <a:latin typeface="Times New Roman" pitchFamily="18" charset="0"/>
                <a:cs typeface="Times New Roman" pitchFamily="18" charset="0"/>
              </a:rPr>
              <a:t>2- Goblet cell </a:t>
            </a:r>
            <a:r>
              <a:rPr lang="en-US" b="1" dirty="0" err="1">
                <a:solidFill>
                  <a:srgbClr val="FF0000"/>
                </a:solidFill>
                <a:latin typeface="Times New Roman" pitchFamily="18" charset="0"/>
                <a:cs typeface="Times New Roman" pitchFamily="18" charset="0"/>
              </a:rPr>
              <a:t>carcinoid</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tumour</a:t>
            </a:r>
            <a:r>
              <a:rPr lang="en-US" b="1" dirty="0">
                <a:solidFill>
                  <a:srgbClr val="FF000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l" rtl="0">
              <a:buNone/>
            </a:pPr>
            <a:r>
              <a:rPr lang="en-US" b="1" dirty="0">
                <a:solidFill>
                  <a:srgbClr val="FF0000"/>
                </a:solidFill>
                <a:latin typeface="Times New Roman" pitchFamily="18" charset="0"/>
                <a:cs typeface="Times New Roman" pitchFamily="18" charset="0"/>
              </a:rPr>
              <a:t>3- Primary </a:t>
            </a:r>
            <a:r>
              <a:rPr lang="en-US" b="1" dirty="0" err="1">
                <a:solidFill>
                  <a:srgbClr val="FF0000"/>
                </a:solidFill>
                <a:latin typeface="Times New Roman" pitchFamily="18" charset="0"/>
                <a:cs typeface="Times New Roman" pitchFamily="18" charset="0"/>
              </a:rPr>
              <a:t>adenocarcinoma</a:t>
            </a:r>
            <a:r>
              <a:rPr lang="en-US" b="1" dirty="0">
                <a:solidFill>
                  <a:srgbClr val="FF0000"/>
                </a:solidFill>
                <a:latin typeface="Times New Roman" pitchFamily="18" charset="0"/>
                <a:cs typeface="Times New Roman" pitchFamily="18" charset="0"/>
              </a:rPr>
              <a:t> of the appendix </a:t>
            </a:r>
          </a:p>
          <a:p>
            <a:pPr algn="l" rtl="0">
              <a:buNone/>
            </a:pPr>
            <a:r>
              <a:rPr lang="en-US" dirty="0">
                <a:latin typeface="Times New Roman" pitchFamily="18" charset="0"/>
                <a:cs typeface="Times New Roman" pitchFamily="18" charset="0"/>
              </a:rPr>
              <a:t>extremely rare, presented as appendicitis</a:t>
            </a:r>
          </a:p>
          <a:p>
            <a:pPr algn="l" rtl="0">
              <a:buNone/>
            </a:pPr>
            <a:r>
              <a:rPr lang="en-US" dirty="0">
                <a:latin typeface="Times New Roman" pitchFamily="18" charset="0"/>
                <a:cs typeface="Times New Roman" pitchFamily="18" charset="0"/>
              </a:rPr>
              <a:t>treated by right </a:t>
            </a:r>
            <a:r>
              <a:rPr lang="en-US" dirty="0" err="1">
                <a:latin typeface="Times New Roman" pitchFamily="18" charset="0"/>
                <a:cs typeface="Times New Roman" pitchFamily="18" charset="0"/>
              </a:rPr>
              <a:t>hemicolectomy</a:t>
            </a:r>
            <a:r>
              <a:rPr lang="en-US" dirty="0">
                <a:latin typeface="Times New Roman" pitchFamily="18" charset="0"/>
                <a:cs typeface="Times New Roman" pitchFamily="18" charset="0"/>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229600" cy="5410200"/>
          </a:xfrm>
        </p:spPr>
        <p:txBody>
          <a:bodyPr>
            <a:normAutofit/>
          </a:bodyPr>
          <a:lstStyle/>
          <a:p>
            <a:pPr algn="l" rtl="0">
              <a:buNone/>
            </a:pPr>
            <a:r>
              <a:rPr lang="en-US" sz="4000" b="1" dirty="0" err="1">
                <a:solidFill>
                  <a:srgbClr val="FF0000"/>
                </a:solidFill>
                <a:latin typeface="Times New Roman" pitchFamily="18" charset="0"/>
                <a:cs typeface="Times New Roman" pitchFamily="18" charset="0"/>
              </a:rPr>
              <a:t>Mucinous</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cystadenoma</a:t>
            </a:r>
            <a:endParaRPr lang="en-US" sz="4000" b="1" dirty="0">
              <a:solidFill>
                <a:srgbClr val="FF0000"/>
              </a:solidFill>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mucin</a:t>
            </a:r>
            <a:r>
              <a:rPr lang="en-US" dirty="0">
                <a:latin typeface="Times New Roman" pitchFamily="18" charset="0"/>
                <a:cs typeface="Times New Roman" pitchFamily="18" charset="0"/>
              </a:rPr>
              <a:t>-secreting adenoma of the appendix </a:t>
            </a:r>
          </a:p>
          <a:p>
            <a:pPr algn="l" rtl="0">
              <a:buFontTx/>
              <a:buChar char="-"/>
            </a:pPr>
            <a:r>
              <a:rPr lang="en-US" dirty="0">
                <a:latin typeface="Times New Roman" pitchFamily="18" charset="0"/>
                <a:cs typeface="Times New Roman" pitchFamily="18" charset="0"/>
              </a:rPr>
              <a:t>rupture into the peritoneal cavity , seeding it with </a:t>
            </a:r>
            <a:r>
              <a:rPr lang="en-US" dirty="0" err="1">
                <a:latin typeface="Times New Roman" pitchFamily="18" charset="0"/>
                <a:cs typeface="Times New Roman" pitchFamily="18" charset="0"/>
              </a:rPr>
              <a:t>mucussecreting</a:t>
            </a:r>
            <a:r>
              <a:rPr lang="en-US" dirty="0">
                <a:latin typeface="Times New Roman" pitchFamily="18" charset="0"/>
                <a:cs typeface="Times New Roman" pitchFamily="18" charset="0"/>
              </a:rPr>
              <a:t> cells.</a:t>
            </a:r>
          </a:p>
          <a:p>
            <a:pPr algn="l" rtl="0">
              <a:buFontTx/>
              <a:buChar char="-"/>
            </a:pPr>
            <a:r>
              <a:rPr lang="en-US" dirty="0">
                <a:latin typeface="Times New Roman" pitchFamily="18" charset="0"/>
                <a:cs typeface="Times New Roman" pitchFamily="18" charset="0"/>
              </a:rPr>
              <a:t>delayed presentation with gross abdominal distension as a result of </a:t>
            </a:r>
            <a:r>
              <a:rPr lang="en-US" dirty="0" err="1">
                <a:latin typeface="Times New Roman" pitchFamily="18" charset="0"/>
                <a:cs typeface="Times New Roman" pitchFamily="18" charset="0"/>
              </a:rPr>
              <a:t>pseudomyxoma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peritoneii</a:t>
            </a:r>
            <a:r>
              <a:rPr lang="en-US" dirty="0">
                <a:latin typeface="Times New Roman" pitchFamily="18" charset="0"/>
                <a:cs typeface="Times New Roman" pitchFamily="18" charset="0"/>
              </a:rPr>
              <a:t>, which may mimic </a:t>
            </a:r>
            <a:r>
              <a:rPr lang="en-US" dirty="0" err="1">
                <a:latin typeface="Times New Roman" pitchFamily="18" charset="0"/>
                <a:cs typeface="Times New Roman" pitchFamily="18" charset="0"/>
              </a:rPr>
              <a:t>ascites</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a:t>
            </a:r>
            <a:r>
              <a:rPr lang="en-US" b="1" u="sng" dirty="0">
                <a:latin typeface="Times New Roman" pitchFamily="18" charset="0"/>
                <a:cs typeface="Times New Roman" pitchFamily="18" charset="0"/>
              </a:rPr>
              <a:t>Treatment</a:t>
            </a:r>
          </a:p>
          <a:p>
            <a:pPr algn="l" rtl="0">
              <a:buNone/>
            </a:pPr>
            <a:r>
              <a:rPr lang="en-US" dirty="0">
                <a:latin typeface="Times New Roman" pitchFamily="18" charset="0"/>
                <a:cs typeface="Times New Roman" pitchFamily="18" charset="0"/>
              </a:rPr>
              <a:t>radical resection of all involved parietal peritoneal</a:t>
            </a:r>
          </a:p>
          <a:p>
            <a:pPr algn="l" rtl="0">
              <a:buNone/>
            </a:pPr>
            <a:r>
              <a:rPr lang="en-US" dirty="0">
                <a:latin typeface="Times New Roman" pitchFamily="18" charset="0"/>
                <a:cs typeface="Times New Roman" pitchFamily="18" charset="0"/>
              </a:rPr>
              <a:t>surfaces and aggressive </a:t>
            </a:r>
            <a:r>
              <a:rPr lang="en-US" dirty="0" err="1">
                <a:latin typeface="Times New Roman" pitchFamily="18" charset="0"/>
                <a:cs typeface="Times New Roman" pitchFamily="18" charset="0"/>
              </a:rPr>
              <a:t>intraperitoneal</a:t>
            </a:r>
            <a:r>
              <a:rPr lang="en-US" dirty="0">
                <a:latin typeface="Times New Roman" pitchFamily="18" charset="0"/>
                <a:cs typeface="Times New Roman" pitchFamily="18" charset="0"/>
              </a:rPr>
              <a:t> chemotherapy.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a:bodyPr>
          <a:lstStyle/>
          <a:p>
            <a:pPr algn="ctr">
              <a:buNone/>
            </a:pPr>
            <a:endParaRPr lang="en-US" sz="8800" b="1" i="1" dirty="0">
              <a:solidFill>
                <a:srgbClr val="FF0000"/>
              </a:solidFill>
              <a:latin typeface="Aparajita" pitchFamily="34" charset="0"/>
              <a:cs typeface="Aparajita" pitchFamily="34" charset="0"/>
            </a:endParaRPr>
          </a:p>
          <a:p>
            <a:pPr algn="ctr">
              <a:buNone/>
            </a:pPr>
            <a:r>
              <a:rPr lang="en-US" sz="8800" b="1" i="1" dirty="0">
                <a:solidFill>
                  <a:srgbClr val="FF0000"/>
                </a:solidFill>
                <a:latin typeface="Aparajita" pitchFamily="34" charset="0"/>
                <a:cs typeface="Aparajita" pitchFamily="34" charset="0"/>
              </a:rPr>
              <a:t>Thank you </a:t>
            </a:r>
          </a:p>
          <a:p>
            <a:endParaRPr lang="en-US" sz="8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rtl="0">
              <a:buNone/>
            </a:pPr>
            <a:r>
              <a:rPr lang="en-US" sz="32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ACUTE APPENDICITIS</a:t>
            </a:r>
          </a:p>
          <a:p>
            <a:pPr algn="ctr" rtl="0">
              <a:buNone/>
            </a:pPr>
            <a:endParaRPr lang="en-US" sz="3200" b="1" u="sng" dirty="0">
              <a:solidFill>
                <a:srgbClr val="FF0000"/>
              </a:solidFill>
              <a:latin typeface="Times New Roman" pitchFamily="18" charset="0"/>
              <a:cs typeface="Times New Roman" pitchFamily="18" charset="0"/>
            </a:endParaRPr>
          </a:p>
          <a:p>
            <a:pPr algn="ctr" rtl="0">
              <a:buNone/>
            </a:pPr>
            <a:r>
              <a:rPr lang="en-US" sz="3200" b="1" u="sng" dirty="0">
                <a:solidFill>
                  <a:srgbClr val="FF0000"/>
                </a:solidFill>
                <a:latin typeface="Times New Roman" pitchFamily="18" charset="0"/>
                <a:cs typeface="Times New Roman" pitchFamily="18" charset="0"/>
              </a:rPr>
              <a:t>Incidence: </a:t>
            </a:r>
          </a:p>
          <a:p>
            <a:pPr algn="l" rtl="0">
              <a:buNone/>
            </a:pPr>
            <a:endParaRPr lang="en-US" sz="2400" dirty="0">
              <a:latin typeface="Times New Roman" pitchFamily="18" charset="0"/>
              <a:cs typeface="Times New Roman" pitchFamily="18" charset="0"/>
            </a:endParaRPr>
          </a:p>
          <a:p>
            <a:pPr algn="l" rtl="0">
              <a:buFontTx/>
              <a:buChar char="-"/>
            </a:pPr>
            <a:r>
              <a:rPr lang="en-US" sz="2400" dirty="0">
                <a:latin typeface="Times New Roman" pitchFamily="18" charset="0"/>
                <a:cs typeface="Times New Roman" pitchFamily="18" charset="0"/>
              </a:rPr>
              <a:t>rare in infants, increasingly common in </a:t>
            </a:r>
            <a:r>
              <a:rPr lang="en-US" sz="2400" b="1" dirty="0">
                <a:latin typeface="Times New Roman" pitchFamily="18" charset="0"/>
                <a:cs typeface="Times New Roman" pitchFamily="18" charset="0"/>
              </a:rPr>
              <a:t>childhood and early adult life,</a:t>
            </a:r>
            <a:r>
              <a:rPr lang="en-US" sz="2400" dirty="0">
                <a:latin typeface="Times New Roman" pitchFamily="18" charset="0"/>
                <a:cs typeface="Times New Roman" pitchFamily="18" charset="0"/>
              </a:rPr>
              <a:t> peak incidence in the </a:t>
            </a:r>
            <a:r>
              <a:rPr lang="en-US" sz="2400" b="1" dirty="0">
                <a:latin typeface="Times New Roman" pitchFamily="18" charset="0"/>
                <a:cs typeface="Times New Roman" pitchFamily="18" charset="0"/>
              </a:rPr>
              <a:t>teens and early 20s</a:t>
            </a:r>
            <a:r>
              <a:rPr lang="en-US" sz="2400" dirty="0">
                <a:latin typeface="Times New Roman" pitchFamily="18" charset="0"/>
                <a:cs typeface="Times New Roman" pitchFamily="18" charset="0"/>
              </a:rPr>
              <a:t>.</a:t>
            </a:r>
          </a:p>
          <a:p>
            <a:pPr algn="l" rtl="0">
              <a:buFontTx/>
              <a:buChar char="-"/>
            </a:pPr>
            <a:r>
              <a:rPr lang="en-US" sz="2400" dirty="0">
                <a:latin typeface="Times New Roman" pitchFamily="18" charset="0"/>
                <a:cs typeface="Times New Roman" pitchFamily="18" charset="0"/>
              </a:rPr>
              <a:t>before puberty     males = females.</a:t>
            </a:r>
          </a:p>
          <a:p>
            <a:pPr algn="l" rtl="0">
              <a:buFontTx/>
              <a:buChar char="-"/>
            </a:pPr>
            <a:r>
              <a:rPr lang="en-US" sz="2400" dirty="0">
                <a:latin typeface="Times New Roman" pitchFamily="18" charset="0"/>
                <a:cs typeface="Times New Roman" pitchFamily="18" charset="0"/>
              </a:rPr>
              <a:t>In teenagers and young adults    the </a:t>
            </a:r>
            <a:r>
              <a:rPr lang="en-US" sz="2400" b="1" dirty="0">
                <a:latin typeface="Times New Roman" pitchFamily="18" charset="0"/>
                <a:cs typeface="Times New Roman" pitchFamily="18" charset="0"/>
              </a:rPr>
              <a:t>male</a:t>
            </a:r>
            <a:r>
              <a:rPr lang="en-US" sz="2400" dirty="0">
                <a:latin typeface="Times New Roman" pitchFamily="18" charset="0"/>
                <a:cs typeface="Times New Roman" pitchFamily="18" charset="0"/>
              </a:rPr>
              <a:t>–female ratio 3:2</a:t>
            </a:r>
          </a:p>
          <a:p>
            <a:pPr algn="l" rtl="0">
              <a:buFontTx/>
              <a:buChar char="-"/>
            </a:pPr>
            <a:r>
              <a:rPr lang="en-US" sz="2400" dirty="0">
                <a:latin typeface="Times New Roman" pitchFamily="18" charset="0"/>
                <a:cs typeface="Times New Roman" pitchFamily="18" charset="0"/>
              </a:rPr>
              <a:t>Thereafter, the greater incidence in males declines.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algn="ctr" rtl="0">
              <a:buNone/>
            </a:pPr>
            <a:r>
              <a:rPr lang="en-US" sz="1800" b="1" u="sng" dirty="0" err="1">
                <a:solidFill>
                  <a:srgbClr val="FF0000"/>
                </a:solidFill>
                <a:latin typeface="Times New Roman" pitchFamily="18" charset="0"/>
                <a:cs typeface="Times New Roman" pitchFamily="18" charset="0"/>
              </a:rPr>
              <a:t>Aetiology</a:t>
            </a:r>
            <a:endParaRPr lang="en-US" sz="1800" b="1" u="sng" dirty="0">
              <a:latin typeface="Times New Roman" pitchFamily="18" charset="0"/>
              <a:cs typeface="Times New Roman" pitchFamily="18" charset="0"/>
            </a:endParaRPr>
          </a:p>
          <a:p>
            <a:pPr algn="l" rtl="0">
              <a:buNone/>
            </a:pPr>
            <a:r>
              <a:rPr lang="en-US" sz="1800" b="1" dirty="0">
                <a:latin typeface="Times New Roman" pitchFamily="18" charset="0"/>
                <a:cs typeface="Times New Roman" pitchFamily="18" charset="0"/>
              </a:rPr>
              <a:t>No definite cause</a:t>
            </a:r>
          </a:p>
          <a:p>
            <a:pPr algn="l" rtl="0">
              <a:buNone/>
            </a:pPr>
            <a:r>
              <a:rPr lang="en-US" sz="1800" b="1" dirty="0">
                <a:latin typeface="Times New Roman" pitchFamily="18" charset="0"/>
                <a:cs typeface="Times New Roman" pitchFamily="18" charset="0"/>
              </a:rPr>
              <a:t>1-Decreased dietary fibre and increased consumption of refined carbohydrates (low fiber diet)</a:t>
            </a:r>
          </a:p>
          <a:p>
            <a:pPr algn="l" rtl="0">
              <a:buNone/>
            </a:pPr>
            <a:endParaRPr lang="en-US" sz="1800" b="1" dirty="0">
              <a:latin typeface="Times New Roman" pitchFamily="18" charset="0"/>
              <a:cs typeface="Times New Roman" pitchFamily="18" charset="0"/>
            </a:endParaRPr>
          </a:p>
          <a:p>
            <a:pPr algn="l" rtl="0">
              <a:buNone/>
            </a:pPr>
            <a:r>
              <a:rPr lang="en-US" sz="1800" b="1" dirty="0">
                <a:latin typeface="Times New Roman" pitchFamily="18" charset="0"/>
                <a:cs typeface="Times New Roman" pitchFamily="18" charset="0"/>
              </a:rPr>
              <a:t>2-Bacterial proliferation within the appendix</a:t>
            </a:r>
            <a:r>
              <a:rPr lang="en-US" sz="1800" dirty="0">
                <a:latin typeface="Times New Roman" pitchFamily="18" charset="0"/>
                <a:cs typeface="Times New Roman" pitchFamily="18" charset="0"/>
              </a:rPr>
              <a:t>,</a:t>
            </a:r>
          </a:p>
          <a:p>
            <a:pPr algn="l" rtl="0">
              <a:buNone/>
            </a:pPr>
            <a:r>
              <a:rPr lang="en-US" sz="1800" dirty="0">
                <a:latin typeface="Times New Roman" pitchFamily="18" charset="0"/>
                <a:cs typeface="Times New Roman" pitchFamily="18" charset="0"/>
              </a:rPr>
              <a:t>        no single organism is responsible(mixed growth of aerobic and anaerobic organisms ).</a:t>
            </a:r>
          </a:p>
          <a:p>
            <a:pPr algn="l" rtl="0">
              <a:buNone/>
            </a:pPr>
            <a:r>
              <a:rPr lang="en-US" sz="1800" b="1" dirty="0">
                <a:latin typeface="Times New Roman" pitchFamily="18" charset="0"/>
                <a:cs typeface="Times New Roman" pitchFamily="18" charset="0"/>
              </a:rPr>
              <a:t>3- Obstruction of the appendix lumen </a:t>
            </a:r>
          </a:p>
          <a:p>
            <a:pPr algn="l" rtl="0">
              <a:buNone/>
            </a:pP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 Lymphoid hyperplasia</a:t>
            </a:r>
            <a:r>
              <a:rPr lang="en-US" sz="1800" b="1" dirty="0">
                <a:latin typeface="Times New Roman" pitchFamily="18" charset="0"/>
                <a:cs typeface="Times New Roman" pitchFamily="18" charset="0"/>
              </a:rPr>
              <a:t> </a:t>
            </a:r>
          </a:p>
          <a:p>
            <a:pPr algn="l" rtl="0">
              <a:buNone/>
            </a:pPr>
            <a:r>
              <a:rPr lang="en-US" sz="1800" b="1" dirty="0">
                <a:latin typeface="Times New Roman" pitchFamily="18" charset="0"/>
                <a:cs typeface="Times New Roman" pitchFamily="18" charset="0"/>
              </a:rPr>
              <a:t>     - </a:t>
            </a:r>
            <a:r>
              <a:rPr lang="en-US" sz="1800" dirty="0" err="1">
                <a:latin typeface="Times New Roman" pitchFamily="18" charset="0"/>
                <a:cs typeface="Times New Roman" pitchFamily="18" charset="0"/>
              </a:rPr>
              <a:t>faecolith</a:t>
            </a:r>
            <a:r>
              <a:rPr lang="en-US" sz="1800" dirty="0">
                <a:latin typeface="Times New Roman" pitchFamily="18" charset="0"/>
                <a:cs typeface="Times New Roman" pitchFamily="18" charset="0"/>
              </a:rPr>
              <a:t> (composed of </a:t>
            </a:r>
            <a:r>
              <a:rPr lang="en-US" sz="1800" dirty="0" err="1">
                <a:latin typeface="Times New Roman" pitchFamily="18" charset="0"/>
                <a:cs typeface="Times New Roman" pitchFamily="18" charset="0"/>
              </a:rPr>
              <a:t>inspissated</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faecal</a:t>
            </a:r>
            <a:r>
              <a:rPr lang="en-US" sz="1800" dirty="0">
                <a:latin typeface="Times New Roman" pitchFamily="18" charset="0"/>
                <a:cs typeface="Times New Roman" pitchFamily="18" charset="0"/>
              </a:rPr>
              <a:t> material, </a:t>
            </a:r>
          </a:p>
          <a:p>
            <a:pPr algn="l" rtl="0">
              <a:buNone/>
            </a:pPr>
            <a:r>
              <a:rPr lang="en-US" sz="1800" dirty="0">
                <a:latin typeface="Times New Roman" pitchFamily="18" charset="0"/>
                <a:cs typeface="Times New Roman" pitchFamily="18" charset="0"/>
              </a:rPr>
              <a:t>calcium phosphates, bacteria and epithelial debris  </a:t>
            </a:r>
          </a:p>
          <a:p>
            <a:pPr algn="l" rtl="0">
              <a:buNone/>
            </a:pP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 stricture</a:t>
            </a:r>
          </a:p>
          <a:p>
            <a:pPr algn="l" rtl="0">
              <a:buNone/>
            </a:pPr>
            <a:r>
              <a:rPr lang="en-US" sz="1800" dirty="0">
                <a:latin typeface="Times New Roman" pitchFamily="18" charset="0"/>
                <a:cs typeface="Times New Roman" pitchFamily="18" charset="0"/>
              </a:rPr>
              <a:t>      - foreign body(rare)</a:t>
            </a:r>
          </a:p>
          <a:p>
            <a:pPr algn="l" rtl="0">
              <a:buNone/>
            </a:pP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tumour</a:t>
            </a:r>
            <a:r>
              <a:rPr lang="en-US" sz="1800" dirty="0">
                <a:latin typeface="Times New Roman" pitchFamily="18" charset="0"/>
                <a:cs typeface="Times New Roman" pitchFamily="18" charset="0"/>
              </a:rPr>
              <a:t>, particularly carcinoma of the </a:t>
            </a:r>
            <a:r>
              <a:rPr lang="en-US" sz="1800" dirty="0" err="1">
                <a:latin typeface="Times New Roman" pitchFamily="18" charset="0"/>
                <a:cs typeface="Times New Roman" pitchFamily="18" charset="0"/>
              </a:rPr>
              <a:t>caecum</a:t>
            </a:r>
            <a:r>
              <a:rPr lang="en-US" sz="1800" dirty="0">
                <a:latin typeface="Times New Roman" pitchFamily="18" charset="0"/>
                <a:cs typeface="Times New Roman" pitchFamily="18" charset="0"/>
              </a:rPr>
              <a:t>(middle age and elderly)</a:t>
            </a:r>
          </a:p>
          <a:p>
            <a:pPr algn="l" rtl="0">
              <a:buNone/>
            </a:pPr>
            <a:r>
              <a:rPr lang="en-US" sz="1800" dirty="0">
                <a:latin typeface="Times New Roman" pitchFamily="18" charset="0"/>
                <a:cs typeface="Times New Roman" pitchFamily="18" charset="0"/>
              </a:rPr>
              <a:t>      - Intestinal parasites, particularly </a:t>
            </a:r>
            <a:r>
              <a:rPr lang="en-US" sz="1800" i="1" dirty="0" err="1">
                <a:latin typeface="Times New Roman" pitchFamily="18" charset="0"/>
                <a:cs typeface="Times New Roman" pitchFamily="18" charset="0"/>
              </a:rPr>
              <a:t>Oxyuris</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vermicularis</a:t>
            </a:r>
            <a:endParaRPr lang="en-US" sz="1800" b="1" dirty="0">
              <a:latin typeface="Times New Roman" pitchFamily="18" charset="0"/>
              <a:cs typeface="Times New Roman" pitchFamily="18" charset="0"/>
            </a:endParaRPr>
          </a:p>
        </p:txBody>
      </p:sp>
      <p:pic>
        <p:nvPicPr>
          <p:cNvPr id="4" name="Picture 3" descr="fecolith.jpg"/>
          <p:cNvPicPr>
            <a:picLocks noChangeAspect="1"/>
          </p:cNvPicPr>
          <p:nvPr/>
        </p:nvPicPr>
        <p:blipFill>
          <a:blip r:embed="rId2"/>
          <a:stretch>
            <a:fillRect/>
          </a:stretch>
        </p:blipFill>
        <p:spPr>
          <a:xfrm>
            <a:off x="6600825" y="3105138"/>
            <a:ext cx="2085975" cy="2190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ctr" rtl="0">
              <a:buNone/>
            </a:pPr>
            <a:r>
              <a:rPr lang="en-US" sz="3200" b="1" u="sng" dirty="0">
                <a:solidFill>
                  <a:srgbClr val="FF0000"/>
                </a:solidFill>
                <a:latin typeface="Times New Roman" pitchFamily="18" charset="0"/>
                <a:cs typeface="Times New Roman" pitchFamily="18" charset="0"/>
              </a:rPr>
              <a:t>Pathology</a:t>
            </a:r>
          </a:p>
          <a:p>
            <a:pPr algn="l" rtl="0">
              <a:buFontTx/>
              <a:buChar char="-"/>
            </a:pPr>
            <a:r>
              <a:rPr lang="en-US" sz="2400" b="1" dirty="0">
                <a:latin typeface="Times New Roman" pitchFamily="18" charset="0"/>
                <a:cs typeface="Times New Roman" pitchFamily="18" charset="0"/>
              </a:rPr>
              <a:t>Lymphoid hyperplasia </a:t>
            </a:r>
            <a:r>
              <a:rPr lang="en-US" dirty="0">
                <a:latin typeface="Times New Roman" pitchFamily="18" charset="0"/>
                <a:cs typeface="Times New Roman" pitchFamily="18" charset="0"/>
              </a:rPr>
              <a:t>narrows the lumen </a:t>
            </a:r>
            <a:r>
              <a:rPr lang="en-US" dirty="0">
                <a:latin typeface="Times New Roman" pitchFamily="18" charset="0"/>
                <a:cs typeface="Times New Roman" pitchFamily="18" charset="0"/>
                <a:sym typeface="Wingdings" pitchFamily="2" charset="2"/>
              </a:rPr>
              <a:t></a:t>
            </a:r>
            <a:r>
              <a:rPr lang="en-US" b="1" dirty="0">
                <a:latin typeface="Times New Roman" pitchFamily="18" charset="0"/>
                <a:cs typeface="Times New Roman" pitchFamily="18" charset="0"/>
              </a:rPr>
              <a:t>luminal obstruction</a:t>
            </a:r>
            <a:r>
              <a:rPr lang="en-US" dirty="0">
                <a:latin typeface="Times New Roman" pitchFamily="18" charset="0"/>
                <a:cs typeface="Times New Roman" pitchFamily="18" charset="0"/>
              </a:rPr>
              <a:t>. </a:t>
            </a:r>
          </a:p>
          <a:p>
            <a:pPr algn="l" rtl="0">
              <a:buFontTx/>
              <a:buChar char="-"/>
            </a:pPr>
            <a:r>
              <a:rPr lang="en-US" dirty="0">
                <a:latin typeface="Times New Roman" pitchFamily="18" charset="0"/>
                <a:cs typeface="Times New Roman" pitchFamily="18" charset="0"/>
              </a:rPr>
              <a:t>Continued </a:t>
            </a:r>
            <a:r>
              <a:rPr lang="en-US" b="1" dirty="0">
                <a:latin typeface="Times New Roman" pitchFamily="18" charset="0"/>
                <a:cs typeface="Times New Roman" pitchFamily="18" charset="0"/>
              </a:rPr>
              <a:t>mucus secretion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inflammatory exudation</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increase </a:t>
            </a:r>
            <a:r>
              <a:rPr lang="en-US" b="1" dirty="0" err="1">
                <a:latin typeface="Times New Roman" pitchFamily="18" charset="0"/>
                <a:cs typeface="Times New Roman" pitchFamily="18" charset="0"/>
              </a:rPr>
              <a:t>intraluminal</a:t>
            </a:r>
            <a:r>
              <a:rPr lang="en-US" b="1" dirty="0">
                <a:latin typeface="Times New Roman" pitchFamily="18" charset="0"/>
                <a:cs typeface="Times New Roman" pitchFamily="18" charset="0"/>
              </a:rPr>
              <a:t> pressure</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obstructing lymphatic </a:t>
            </a:r>
            <a:r>
              <a:rPr lang="en-US" b="1" dirty="0" err="1">
                <a:latin typeface="Times New Roman" pitchFamily="18" charset="0"/>
                <a:cs typeface="Times New Roman" pitchFamily="18" charset="0"/>
              </a:rPr>
              <a:t>drainage</a:t>
            </a:r>
            <a:r>
              <a:rPr lang="en-US" b="1" dirty="0" err="1">
                <a:latin typeface="Times New Roman" pitchFamily="18" charset="0"/>
                <a:cs typeface="Times New Roman" pitchFamily="18" charset="0"/>
                <a:sym typeface="Wingdings" pitchFamily="2" charset="2"/>
              </a:rPr>
              <a:t></a:t>
            </a:r>
            <a:r>
              <a:rPr lang="en-US" dirty="0" err="1">
                <a:latin typeface="Times New Roman" pitchFamily="18" charset="0"/>
                <a:cs typeface="Times New Roman" pitchFamily="18" charset="0"/>
              </a:rPr>
              <a:t>Oedema</a:t>
            </a:r>
            <a:r>
              <a:rPr lang="en-US" dirty="0">
                <a:latin typeface="Times New Roman" pitchFamily="18" charset="0"/>
                <a:cs typeface="Times New Roman" pitchFamily="18" charset="0"/>
              </a:rPr>
              <a:t> </a:t>
            </a:r>
          </a:p>
          <a:p>
            <a:pPr algn="l" rtl="0">
              <a:buNone/>
            </a:pPr>
            <a:r>
              <a:rPr lang="en-US" dirty="0">
                <a:latin typeface="Times New Roman" pitchFamily="18" charset="0"/>
                <a:cs typeface="Times New Roman" pitchFamily="18" charset="0"/>
              </a:rPr>
              <a:t> - Mucosal ulceration </a:t>
            </a:r>
          </a:p>
          <a:p>
            <a:pPr algn="l" rtl="0">
              <a:buNone/>
            </a:pPr>
            <a:r>
              <a:rPr lang="en-US" dirty="0">
                <a:latin typeface="Times New Roman" pitchFamily="18" charset="0"/>
                <a:cs typeface="Times New Roman" pitchFamily="18" charset="0"/>
              </a:rPr>
              <a:t> - Bacterial translocation to the </a:t>
            </a:r>
            <a:r>
              <a:rPr lang="en-US" dirty="0" err="1">
                <a:latin typeface="Times New Roman" pitchFamily="18" charset="0"/>
                <a:cs typeface="Times New Roman" pitchFamily="18" charset="0"/>
              </a:rPr>
              <a:t>submucosa</a:t>
            </a:r>
            <a:r>
              <a:rPr lang="en-US" dirty="0">
                <a:latin typeface="Times New Roman" pitchFamily="18" charset="0"/>
                <a:cs typeface="Times New Roman" pitchFamily="18" charset="0"/>
              </a:rPr>
              <a:t>.</a:t>
            </a:r>
          </a:p>
        </p:txBody>
      </p:sp>
      <p:pic>
        <p:nvPicPr>
          <p:cNvPr id="4" name="Picture 3" descr="inflamed appendix.jpg"/>
          <p:cNvPicPr>
            <a:picLocks noChangeAspect="1"/>
          </p:cNvPicPr>
          <p:nvPr/>
        </p:nvPicPr>
        <p:blipFill>
          <a:blip r:embed="rId2"/>
          <a:stretch>
            <a:fillRect/>
          </a:stretch>
        </p:blipFill>
        <p:spPr>
          <a:xfrm>
            <a:off x="3276600" y="4191000"/>
            <a:ext cx="4191000" cy="23008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1319</TotalTime>
  <Words>3813</Words>
  <Application>Microsoft Office PowerPoint</Application>
  <PresentationFormat>عرض على الشاشة (3:4)‏</PresentationFormat>
  <Paragraphs>513</Paragraphs>
  <Slides>63</Slides>
  <Notes>3</Notes>
  <HiddenSlides>0</HiddenSlides>
  <MMClips>0</MMClips>
  <ScaleCrop>false</ScaleCrop>
  <HeadingPairs>
    <vt:vector size="4" baseType="variant">
      <vt:variant>
        <vt:lpstr>نسق</vt:lpstr>
      </vt:variant>
      <vt:variant>
        <vt:i4>1</vt:i4>
      </vt:variant>
      <vt:variant>
        <vt:lpstr>عناوين الشرائح</vt:lpstr>
      </vt:variant>
      <vt:variant>
        <vt:i4>63</vt:i4>
      </vt:variant>
    </vt:vector>
  </HeadingPairs>
  <TitlesOfParts>
    <vt:vector size="64" baseType="lpstr">
      <vt:lpstr>Office Theme</vt:lpstr>
      <vt:lpstr>Acute Appendicitis</vt:lpstr>
      <vt:lpstr>عرض تقديمي في PowerPoint</vt:lpstr>
      <vt:lpstr>Abdominal Pain</vt:lpstr>
      <vt:lpstr>Acute Appendicitis</vt:lpstr>
      <vt:lpstr>Anatomy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Clinical diagnosis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Special features, according to age </vt:lpstr>
      <vt:lpstr>عرض تقديمي في PowerPoint</vt:lpstr>
      <vt:lpstr>عرض تقديمي في PowerPoint</vt:lpstr>
      <vt:lpstr>Differential diagnosis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Diagnostic Scoring</vt:lpstr>
      <vt:lpstr>The Alvarado (MANTRELS) Score</vt:lpstr>
      <vt:lpstr>عرض تقديمي في PowerPoint</vt:lpstr>
      <vt:lpstr>عرض تقديمي في PowerPoint</vt:lpstr>
      <vt:lpstr>عرض تقديمي في PowerPoint</vt:lpstr>
      <vt:lpstr>عرض تقديمي في PowerPoint</vt:lpstr>
      <vt:lpstr>عرض تقديمي في PowerPoint</vt:lpstr>
      <vt:lpstr>NOTES</vt:lpstr>
      <vt:lpstr>Problems encountered during appendicectomy </vt:lpstr>
      <vt:lpstr>عرض تقديمي في PowerPoint</vt:lpstr>
      <vt:lpstr>عرض تقديمي في PowerPoint</vt:lpstr>
      <vt:lpstr>عرض تقديمي في PowerPoint</vt:lpstr>
      <vt:lpstr>Postoperative complications</vt:lpstr>
      <vt:lpstr>عرض تقديمي في PowerPoint</vt:lpstr>
      <vt:lpstr>عرض تقديمي في PowerPoint</vt:lpstr>
      <vt:lpstr>عرض تقديمي في PowerPoint</vt:lpstr>
      <vt:lpstr>عرض تقديمي في PowerPoint</vt:lpstr>
      <vt:lpstr>Management of an appendix mass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zaidalhamid</dc:creator>
  <cp:lastModifiedBy>user</cp:lastModifiedBy>
  <cp:revision>127</cp:revision>
  <dcterms:created xsi:type="dcterms:W3CDTF">2015-12-14T15:48:02Z</dcterms:created>
  <dcterms:modified xsi:type="dcterms:W3CDTF">2019-11-18T03:43:46Z</dcterms:modified>
</cp:coreProperties>
</file>