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73" r:id="rId14"/>
    <p:sldId id="274" r:id="rId15"/>
    <p:sldId id="313" r:id="rId16"/>
    <p:sldId id="268" r:id="rId17"/>
    <p:sldId id="279" r:id="rId18"/>
    <p:sldId id="280" r:id="rId19"/>
    <p:sldId id="269" r:id="rId20"/>
    <p:sldId id="270" r:id="rId21"/>
    <p:sldId id="272" r:id="rId22"/>
    <p:sldId id="281" r:id="rId23"/>
    <p:sldId id="282" r:id="rId24"/>
    <p:sldId id="271" r:id="rId25"/>
    <p:sldId id="290" r:id="rId26"/>
    <p:sldId id="295" r:id="rId27"/>
    <p:sldId id="296" r:id="rId28"/>
    <p:sldId id="311" r:id="rId29"/>
    <p:sldId id="312" r:id="rId30"/>
    <p:sldId id="293" r:id="rId31"/>
    <p:sldId id="297" r:id="rId32"/>
    <p:sldId id="298" r:id="rId33"/>
    <p:sldId id="299" r:id="rId34"/>
    <p:sldId id="300" r:id="rId35"/>
    <p:sldId id="292" r:id="rId36"/>
    <p:sldId id="301" r:id="rId37"/>
    <p:sldId id="302" r:id="rId38"/>
    <p:sldId id="303" r:id="rId39"/>
    <p:sldId id="287" r:id="rId40"/>
    <p:sldId id="304" r:id="rId41"/>
    <p:sldId id="305" r:id="rId42"/>
    <p:sldId id="294" r:id="rId43"/>
    <p:sldId id="306" r:id="rId44"/>
    <p:sldId id="307" r:id="rId45"/>
    <p:sldId id="288" r:id="rId46"/>
    <p:sldId id="308" r:id="rId47"/>
    <p:sldId id="309" r:id="rId48"/>
    <p:sldId id="314" r:id="rId49"/>
    <p:sldId id="310" r:id="rId50"/>
    <p:sldId id="289" r:id="rId51"/>
    <p:sldId id="315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59" r:id="rId74"/>
    <p:sldId id="360" r:id="rId75"/>
    <p:sldId id="361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6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C8EEB9-CC23-4A96-8762-F4999672C64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A5D513-3516-4037-82FE-398463388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5643602" cy="2868168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Eczema and </a:t>
            </a:r>
            <a:r>
              <a:rPr lang="en-US" sz="6600" dirty="0" err="1" smtClean="0">
                <a:solidFill>
                  <a:schemeClr val="bg1"/>
                </a:solidFill>
              </a:rPr>
              <a:t>pruritus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539864"/>
            <a:ext cx="6072230" cy="1460772"/>
          </a:xfrm>
        </p:spPr>
        <p:txBody>
          <a:bodyPr>
            <a:noAutofit/>
          </a:bodyPr>
          <a:lstStyle/>
          <a:p>
            <a:pPr algn="ctr"/>
            <a:r>
              <a:rPr lang="en-US" sz="2600" dirty="0" err="1" smtClean="0"/>
              <a:t>Dr.Awad</a:t>
            </a:r>
            <a:r>
              <a:rPr lang="en-US" sz="2600" dirty="0" smtClean="0"/>
              <a:t>  Al-</a:t>
            </a:r>
            <a:r>
              <a:rPr lang="en-US" sz="2600" dirty="0" err="1" smtClean="0"/>
              <a:t>Tarawneh,MD</a:t>
            </a:r>
            <a:endParaRPr lang="en-US" sz="2600" dirty="0" smtClean="0"/>
          </a:p>
          <a:p>
            <a:pPr algn="ctr"/>
            <a:r>
              <a:rPr lang="en-US" sz="2600" dirty="0" smtClean="0"/>
              <a:t>Consultant Dermatologist and </a:t>
            </a:r>
            <a:r>
              <a:rPr lang="en-US" sz="2600" dirty="0" err="1" smtClean="0"/>
              <a:t>Dermatopathologist</a:t>
            </a:r>
            <a:endParaRPr lang="en-US" sz="2600" dirty="0" smtClean="0"/>
          </a:p>
          <a:p>
            <a:pPr algn="ctr"/>
            <a:r>
              <a:rPr lang="en-US" sz="2600" dirty="0" smtClean="0"/>
              <a:t>Associate </a:t>
            </a:r>
            <a:r>
              <a:rPr lang="en-US" sz="2600" dirty="0" err="1" smtClean="0"/>
              <a:t>professor,Mu`tah</a:t>
            </a:r>
            <a:r>
              <a:rPr lang="en-US" sz="2600" dirty="0" smtClean="0"/>
              <a:t> University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Chronic eczema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27447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643050"/>
            <a:ext cx="6643734" cy="464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239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Exogenous eczema (outside cause)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11680"/>
            <a:ext cx="7239000" cy="4846320"/>
          </a:xfrm>
        </p:spPr>
        <p:txBody>
          <a:bodyPr/>
          <a:lstStyle/>
          <a:p>
            <a:r>
              <a:rPr lang="en-US" dirty="0" smtClean="0"/>
              <a:t>Contact allergic dermatitis ( eczema)</a:t>
            </a:r>
          </a:p>
          <a:p>
            <a:r>
              <a:rPr lang="en-US" dirty="0" smtClean="0"/>
              <a:t>Contact irritant dermatitis (eczema)</a:t>
            </a:r>
          </a:p>
          <a:p>
            <a:r>
              <a:rPr lang="en-US" dirty="0" smtClean="0"/>
              <a:t>Contact allergic </a:t>
            </a:r>
            <a:r>
              <a:rPr lang="en-US" dirty="0" err="1" smtClean="0"/>
              <a:t>photodermatitis</a:t>
            </a:r>
            <a:r>
              <a:rPr lang="en-US" dirty="0" smtClean="0"/>
              <a:t> (eczema)</a:t>
            </a:r>
          </a:p>
          <a:p>
            <a:r>
              <a:rPr lang="en-US" dirty="0" smtClean="0"/>
              <a:t>Contact irritant </a:t>
            </a:r>
            <a:r>
              <a:rPr lang="en-US" dirty="0" err="1" smtClean="0"/>
              <a:t>photodermatitis</a:t>
            </a:r>
            <a:r>
              <a:rPr lang="en-US" dirty="0" smtClean="0"/>
              <a:t> (eczema)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Contact allergic dermatitis(eczema)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type four hypersensitivity reaction ,it occurs in predisposed persons only</a:t>
            </a:r>
          </a:p>
          <a:p>
            <a:r>
              <a:rPr lang="en-US" dirty="0" smtClean="0"/>
              <a:t>Needs previous sensitization and occurs after second and after each exposure to the offending substance</a:t>
            </a:r>
          </a:p>
          <a:p>
            <a:r>
              <a:rPr lang="en-US" dirty="0" smtClean="0"/>
              <a:t>Allergic substances include: nickel, cement, rubber, dyes and others  </a:t>
            </a:r>
          </a:p>
          <a:p>
            <a:r>
              <a:rPr lang="en-US" dirty="0" smtClean="0"/>
              <a:t>It occurs in some persons with some substances, regardless the concentration of the substances or the duration of the exposure.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7715304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Contact allergic dermatitis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428868"/>
            <a:ext cx="5197665" cy="3893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Contact allergic dermatitis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s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571504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Contact allergic dermatitis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928802"/>
            <a:ext cx="5143536" cy="4071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Contact irritant dermatitis(eczema)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occur in all persons if they expose to the substance for long duration or with </a:t>
            </a:r>
            <a:r>
              <a:rPr lang="en-US" smtClean="0"/>
              <a:t>high concentration, even </a:t>
            </a:r>
            <a:r>
              <a:rPr lang="en-US" dirty="0" smtClean="0"/>
              <a:t>after first exposure</a:t>
            </a:r>
          </a:p>
          <a:p>
            <a:r>
              <a:rPr lang="en-US" dirty="0" smtClean="0"/>
              <a:t>No need for sensitization</a:t>
            </a:r>
          </a:p>
          <a:p>
            <a:r>
              <a:rPr lang="en-US" dirty="0" smtClean="0"/>
              <a:t>Examples : Chemicals ,detergents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Contact irritant dermatitis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214554"/>
            <a:ext cx="585791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Contact irritant dermatitis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i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5286412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Contact allergic </a:t>
            </a:r>
            <a:r>
              <a:rPr lang="en-US" sz="4400" dirty="0" err="1" smtClean="0">
                <a:solidFill>
                  <a:schemeClr val="tx2"/>
                </a:solidFill>
              </a:rPr>
              <a:t>photodermatitis</a:t>
            </a:r>
            <a:r>
              <a:rPr lang="en-US" sz="4400" dirty="0" smtClean="0">
                <a:solidFill>
                  <a:schemeClr val="tx2"/>
                </a:solidFill>
              </a:rPr>
              <a:t>(eczema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11680"/>
            <a:ext cx="7239000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 a contact allergic dermatitis but it needs sun exposure occur</a:t>
            </a:r>
          </a:p>
          <a:p>
            <a:r>
              <a:rPr lang="en-US" sz="3200" dirty="0" smtClean="0"/>
              <a:t>Sun exposure is needed for the </a:t>
            </a:r>
            <a:r>
              <a:rPr lang="en-US" sz="3200" dirty="0" err="1" smtClean="0"/>
              <a:t>eczematuos</a:t>
            </a:r>
            <a:r>
              <a:rPr lang="en-US" sz="3200" dirty="0" smtClean="0"/>
              <a:t> reaction to develop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16" y="857232"/>
            <a:ext cx="5105400" cy="2868168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Eczema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64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Contact irritant </a:t>
            </a:r>
            <a:r>
              <a:rPr lang="en-US" sz="4000" dirty="0" err="1" smtClean="0">
                <a:solidFill>
                  <a:schemeClr val="tx2"/>
                </a:solidFill>
              </a:rPr>
              <a:t>photodermatitis</a:t>
            </a:r>
            <a:r>
              <a:rPr lang="en-US" sz="4000" dirty="0" smtClean="0">
                <a:solidFill>
                  <a:schemeClr val="tx2"/>
                </a:solidFill>
              </a:rPr>
              <a:t> (Eczema)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11680"/>
            <a:ext cx="7239000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 a contact irritant dermatitis but it needs sun exposure to develop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Patch test and photo patch test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11680"/>
            <a:ext cx="7239000" cy="4846320"/>
          </a:xfrm>
        </p:spPr>
        <p:txBody>
          <a:bodyPr/>
          <a:lstStyle/>
          <a:p>
            <a:r>
              <a:rPr lang="en-US" dirty="0" smtClean="0"/>
              <a:t>Patch test is a diagnostic test to detect the allergic substance that cause the allergic contact dermatitis .Its avoidance cures the disease and this is important in occupation related skin reactions</a:t>
            </a:r>
          </a:p>
          <a:p>
            <a:r>
              <a:rPr lang="en-US" dirty="0" smtClean="0"/>
              <a:t>Photo patch test is the same but it is used for </a:t>
            </a:r>
            <a:r>
              <a:rPr lang="en-US" dirty="0" err="1" smtClean="0"/>
              <a:t>phto</a:t>
            </a:r>
            <a:r>
              <a:rPr lang="en-US" dirty="0"/>
              <a:t> </a:t>
            </a:r>
            <a:r>
              <a:rPr lang="en-US" dirty="0" smtClean="0"/>
              <a:t>allergic dermatitis and the tested area needs exposure to ultraviolet light(sun light)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Patch test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pt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529917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Positive patch test result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pt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214554"/>
            <a:ext cx="5387525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Endogenous eczema ( Inside cause)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7239000" cy="4846320"/>
          </a:xfrm>
        </p:spPr>
        <p:txBody>
          <a:bodyPr/>
          <a:lstStyle/>
          <a:p>
            <a:r>
              <a:rPr lang="en-US" dirty="0" smtClean="0"/>
              <a:t>Atopic dermatitis (eczema)</a:t>
            </a:r>
          </a:p>
          <a:p>
            <a:r>
              <a:rPr lang="en-US" dirty="0" err="1" smtClean="0"/>
              <a:t>Seborrheic</a:t>
            </a:r>
            <a:r>
              <a:rPr lang="en-US" dirty="0" smtClean="0"/>
              <a:t> dermatitis (eczema)</a:t>
            </a:r>
          </a:p>
          <a:p>
            <a:r>
              <a:rPr lang="en-US" dirty="0" smtClean="0"/>
              <a:t>Discoid(nummular) eczema</a:t>
            </a:r>
          </a:p>
          <a:p>
            <a:r>
              <a:rPr lang="en-US" dirty="0" smtClean="0"/>
              <a:t>Stasis dermatitis (eczema)</a:t>
            </a:r>
          </a:p>
          <a:p>
            <a:r>
              <a:rPr lang="en-US" dirty="0" err="1" smtClean="0"/>
              <a:t>Asteatotic</a:t>
            </a:r>
            <a:r>
              <a:rPr lang="en-US" dirty="0" smtClean="0"/>
              <a:t> eczema</a:t>
            </a:r>
          </a:p>
          <a:p>
            <a:r>
              <a:rPr lang="en-US" dirty="0" err="1" smtClean="0"/>
              <a:t>Dyshidrotic</a:t>
            </a:r>
            <a:r>
              <a:rPr lang="en-US" dirty="0" smtClean="0"/>
              <a:t> eczema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Atopic dermatitis (eczema)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Common inflammatory itchy skin disease</a:t>
            </a:r>
          </a:p>
          <a:p>
            <a:r>
              <a:rPr lang="en-US" sz="1800" dirty="0" smtClean="0"/>
              <a:t>Affects 20% of children and 1-3% of adults</a:t>
            </a:r>
          </a:p>
          <a:p>
            <a:r>
              <a:rPr lang="en-US" sz="1800" dirty="0" smtClean="0"/>
              <a:t>85% of patients are less than the age of 5 years</a:t>
            </a:r>
          </a:p>
          <a:p>
            <a:r>
              <a:rPr lang="en-US" sz="1800" dirty="0" smtClean="0"/>
              <a:t>70% of  patients will go into remission before adolescence</a:t>
            </a:r>
          </a:p>
          <a:p>
            <a:r>
              <a:rPr lang="en-US" sz="1800" dirty="0" smtClean="0"/>
              <a:t>No laboratory test to diagnose atopic eczema</a:t>
            </a:r>
          </a:p>
          <a:p>
            <a:r>
              <a:rPr lang="en-US" sz="1800" dirty="0" smtClean="0"/>
              <a:t>Diagnosis is clinically ( a triad of dry skin, itching and specific eczematous lesions especially in flexures)</a:t>
            </a:r>
          </a:p>
          <a:p>
            <a:r>
              <a:rPr lang="en-US" sz="1800" dirty="0" smtClean="0"/>
              <a:t>Recently a loss function mutation in the </a:t>
            </a:r>
            <a:r>
              <a:rPr lang="en-US" sz="1800" dirty="0" err="1" smtClean="0"/>
              <a:t>Filagrin</a:t>
            </a:r>
            <a:r>
              <a:rPr lang="en-US" sz="1800" dirty="0" smtClean="0"/>
              <a:t> gene which leads to </a:t>
            </a:r>
            <a:r>
              <a:rPr lang="en-US" sz="1800" dirty="0" err="1" smtClean="0"/>
              <a:t>filagrin</a:t>
            </a:r>
            <a:r>
              <a:rPr lang="en-US" sz="1800" dirty="0" smtClean="0"/>
              <a:t> dysfunction and impaired barrier function of the skin</a:t>
            </a:r>
          </a:p>
          <a:p>
            <a:r>
              <a:rPr lang="en-US" sz="1800" dirty="0" smtClean="0"/>
              <a:t>It can be a part of atopic state that includes ;Atopic eczema, hay fever, allergic rhinitis, allergic </a:t>
            </a:r>
            <a:r>
              <a:rPr lang="en-US" sz="1800" dirty="0" err="1" smtClean="0"/>
              <a:t>cojunctivitis</a:t>
            </a:r>
            <a:r>
              <a:rPr lang="en-US" sz="1800" dirty="0" smtClean="0"/>
              <a:t> and bronchial asthma</a:t>
            </a:r>
          </a:p>
          <a:p>
            <a:r>
              <a:rPr lang="en-US" sz="1800" dirty="0" smtClean="0"/>
              <a:t>Cheeks is a common sites of skin lesions in infants and flexures is a common sited in children and adults</a:t>
            </a:r>
          </a:p>
          <a:p>
            <a:r>
              <a:rPr lang="en-US" sz="1800" dirty="0" smtClean="0"/>
              <a:t>Patients with atopic dermatitis are vulnerable for infection and allergic reactions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Atopic </a:t>
            </a:r>
            <a:r>
              <a:rPr lang="en-US" sz="4400" dirty="0" err="1" smtClean="0">
                <a:solidFill>
                  <a:schemeClr val="tx2"/>
                </a:solidFill>
              </a:rPr>
              <a:t>eczemz</a:t>
            </a:r>
            <a:r>
              <a:rPr lang="en-US" sz="4400" dirty="0" smtClean="0">
                <a:solidFill>
                  <a:schemeClr val="tx2"/>
                </a:solidFill>
              </a:rPr>
              <a:t>-infant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topic_dermatitis_acute_hig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14" y="1930901"/>
            <a:ext cx="6428572" cy="4204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Atopic eczema -Child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5436251" cy="4071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At0pic </a:t>
            </a:r>
            <a:r>
              <a:rPr lang="en-US" sz="4400" dirty="0" err="1" smtClean="0">
                <a:solidFill>
                  <a:schemeClr val="tx2"/>
                </a:solidFill>
              </a:rPr>
              <a:t>eczela</a:t>
            </a:r>
            <a:r>
              <a:rPr lang="en-US" sz="4400" dirty="0" smtClean="0">
                <a:solidFill>
                  <a:schemeClr val="tx2"/>
                </a:solidFill>
              </a:rPr>
              <a:t>-Site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928802"/>
            <a:ext cx="4429155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Atopic </a:t>
            </a:r>
            <a:r>
              <a:rPr lang="en-US" dirty="0" err="1" smtClean="0">
                <a:solidFill>
                  <a:schemeClr val="tx2"/>
                </a:solidFill>
              </a:rPr>
              <a:t>eczema,Flexural</a:t>
            </a:r>
            <a:r>
              <a:rPr lang="en-US" dirty="0" smtClean="0">
                <a:solidFill>
                  <a:schemeClr val="tx2"/>
                </a:solidFill>
              </a:rPr>
              <a:t> site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5382569" cy="4068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Eczema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Eczema is a term used for a group of conditions that cause the skin to become inflamed , red and </a:t>
            </a:r>
            <a:r>
              <a:rPr lang="en-US" dirty="0" err="1" smtClean="0"/>
              <a:t>itchy.Dermatitis</a:t>
            </a:r>
            <a:r>
              <a:rPr lang="en-US" dirty="0" smtClean="0"/>
              <a:t> can be used as another term for eczema</a:t>
            </a:r>
          </a:p>
          <a:p>
            <a:r>
              <a:rPr lang="en-US" dirty="0" smtClean="0"/>
              <a:t>Eczema can be classified according to the onset and duration into ;acute and chronic</a:t>
            </a:r>
          </a:p>
          <a:p>
            <a:r>
              <a:rPr lang="en-US" dirty="0" smtClean="0"/>
              <a:t>Eczema also can be classified according to the cause into; endogenous and exogenous</a:t>
            </a:r>
          </a:p>
          <a:p>
            <a:r>
              <a:rPr lang="en-US" dirty="0" smtClean="0"/>
              <a:t>Eczema in not infectious</a:t>
            </a:r>
          </a:p>
          <a:p>
            <a:r>
              <a:rPr lang="en-US" dirty="0" smtClean="0"/>
              <a:t>Itching is the characteristic and the presenting symptom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Seborrheic</a:t>
            </a:r>
            <a:r>
              <a:rPr lang="en-US" sz="4400" dirty="0" smtClean="0">
                <a:solidFill>
                  <a:schemeClr val="tx2"/>
                </a:solidFill>
              </a:rPr>
              <a:t> dermatitis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itchy chronic inflammatory skin disease</a:t>
            </a:r>
          </a:p>
          <a:p>
            <a:r>
              <a:rPr lang="en-US" dirty="0" smtClean="0"/>
              <a:t>Affects mainly newborns and adults</a:t>
            </a:r>
          </a:p>
          <a:p>
            <a:r>
              <a:rPr lang="en-US" dirty="0" smtClean="0"/>
              <a:t>There is a possible role for </a:t>
            </a:r>
            <a:r>
              <a:rPr lang="en-US" dirty="0" err="1" smtClean="0"/>
              <a:t>pityrosporum</a:t>
            </a:r>
            <a:r>
              <a:rPr lang="en-US" dirty="0" smtClean="0"/>
              <a:t> </a:t>
            </a:r>
            <a:r>
              <a:rPr lang="en-US" dirty="0" err="1" smtClean="0"/>
              <a:t>ovale</a:t>
            </a:r>
            <a:r>
              <a:rPr lang="en-US" dirty="0" smtClean="0"/>
              <a:t> (yeast) </a:t>
            </a:r>
          </a:p>
          <a:p>
            <a:r>
              <a:rPr lang="en-US" dirty="0" smtClean="0"/>
              <a:t>In newborns it can appear as cradle cap</a:t>
            </a:r>
          </a:p>
          <a:p>
            <a:r>
              <a:rPr lang="en-US" dirty="0" smtClean="0"/>
              <a:t>In adults appears as </a:t>
            </a:r>
            <a:r>
              <a:rPr lang="en-US" dirty="0" err="1" smtClean="0"/>
              <a:t>erythematous</a:t>
            </a:r>
            <a:r>
              <a:rPr lang="en-US" dirty="0"/>
              <a:t> </a:t>
            </a:r>
            <a:r>
              <a:rPr lang="en-US" dirty="0" smtClean="0"/>
              <a:t>lesions with greasy scales on the Face and/or scalp ,anterior chest upper back and skin folds</a:t>
            </a:r>
          </a:p>
          <a:p>
            <a:r>
              <a:rPr lang="en-US" dirty="0" smtClean="0"/>
              <a:t>Its differential diagnosis includes  psoriasis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Seborrheic</a:t>
            </a:r>
            <a:r>
              <a:rPr lang="en-US" sz="4400" dirty="0" smtClean="0">
                <a:solidFill>
                  <a:schemeClr val="tx2"/>
                </a:solidFill>
              </a:rPr>
              <a:t> eczema-infant(cradle cap)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14554"/>
            <a:ext cx="4391827" cy="4391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Seborrheic</a:t>
            </a:r>
            <a:r>
              <a:rPr lang="en-US" sz="4000" dirty="0" smtClean="0">
                <a:solidFill>
                  <a:schemeClr val="tx2"/>
                </a:solidFill>
              </a:rPr>
              <a:t> eczema -infant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00079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Seborreic</a:t>
            </a:r>
            <a:r>
              <a:rPr lang="en-US" sz="4400" dirty="0" smtClean="0">
                <a:solidFill>
                  <a:schemeClr val="tx2"/>
                </a:solidFill>
              </a:rPr>
              <a:t> eczema-Face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852" y="1885216"/>
            <a:ext cx="6035602" cy="4544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Seborreic</a:t>
            </a:r>
            <a:r>
              <a:rPr lang="en-US" sz="4400" dirty="0" smtClean="0">
                <a:solidFill>
                  <a:schemeClr val="tx2"/>
                </a:solidFill>
              </a:rPr>
              <a:t> eczema-Scalp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41" y="1714488"/>
            <a:ext cx="639180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Discoid (nummular) eczema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itchy inflammatory skin disease that can affects children and adults</a:t>
            </a:r>
          </a:p>
          <a:p>
            <a:r>
              <a:rPr lang="en-US" dirty="0" smtClean="0"/>
              <a:t>Characterized by disc  shape lesions bilaterally with sometimes mirror image distribution </a:t>
            </a:r>
          </a:p>
          <a:p>
            <a:r>
              <a:rPr lang="en-US" dirty="0" smtClean="0"/>
              <a:t>Commonly lesions involve the extremities more than the trunk</a:t>
            </a:r>
          </a:p>
          <a:p>
            <a:r>
              <a:rPr lang="en-US" dirty="0" smtClean="0"/>
              <a:t>Usually does not affect the face and </a:t>
            </a:r>
            <a:r>
              <a:rPr lang="en-US" dirty="0" err="1" smtClean="0"/>
              <a:t>scapl</a:t>
            </a:r>
            <a:endParaRPr lang="en-US" dirty="0" smtClean="0"/>
          </a:p>
          <a:p>
            <a:r>
              <a:rPr lang="en-US" dirty="0" smtClean="0"/>
              <a:t>Differential diagnosis </a:t>
            </a:r>
            <a:r>
              <a:rPr lang="en-US" dirty="0" err="1" smtClean="0"/>
              <a:t>incldes</a:t>
            </a:r>
            <a:r>
              <a:rPr lang="en-US" dirty="0" smtClean="0"/>
              <a:t>: </a:t>
            </a:r>
            <a:r>
              <a:rPr lang="en-US" dirty="0" err="1" smtClean="0"/>
              <a:t>psoriaisis</a:t>
            </a:r>
            <a:r>
              <a:rPr lang="en-US" dirty="0" smtClean="0"/>
              <a:t> and fungal infection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Discoid eczema-limbs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4929222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Discoid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d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357430"/>
            <a:ext cx="6344605" cy="3142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Discoid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d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011" y="2500305"/>
            <a:ext cx="5218377" cy="3714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Asteatotic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itchy inflammatory skin disease often affects elderly</a:t>
            </a:r>
          </a:p>
          <a:p>
            <a:r>
              <a:rPr lang="en-US" dirty="0" smtClean="0"/>
              <a:t>Mostly due to water loss from the stratum </a:t>
            </a:r>
            <a:r>
              <a:rPr lang="en-US" dirty="0" err="1" smtClean="0"/>
              <a:t>corneum</a:t>
            </a:r>
            <a:r>
              <a:rPr lang="en-US" dirty="0" smtClean="0"/>
              <a:t> because of genetic and environmental factors(desert ,winter, excessive bathing)</a:t>
            </a:r>
          </a:p>
          <a:p>
            <a:r>
              <a:rPr lang="en-US" dirty="0" smtClean="0"/>
              <a:t>Starts on the shins and then spreads</a:t>
            </a:r>
          </a:p>
          <a:p>
            <a:r>
              <a:rPr lang="en-US" dirty="0" smtClean="0"/>
              <a:t>The skin is dry and cracked –appearance of crazy paving</a:t>
            </a:r>
          </a:p>
          <a:p>
            <a:r>
              <a:rPr lang="en-US" dirty="0" smtClean="0"/>
              <a:t>Differential diagnosis includes acquired </a:t>
            </a:r>
            <a:r>
              <a:rPr lang="en-US" dirty="0" err="1" smtClean="0"/>
              <a:t>ichthyosis</a:t>
            </a:r>
            <a:r>
              <a:rPr lang="en-US" dirty="0" smtClean="0"/>
              <a:t> and skin changes of hypothyroidism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Acute eczema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Recent Acute onset</a:t>
            </a:r>
          </a:p>
          <a:p>
            <a:r>
              <a:rPr lang="en-US" sz="3200" dirty="0" smtClean="0"/>
              <a:t>Marked </a:t>
            </a:r>
            <a:r>
              <a:rPr lang="en-US" sz="3200" dirty="0" err="1" smtClean="0"/>
              <a:t>erythema</a:t>
            </a:r>
            <a:endParaRPr lang="en-US" sz="3200" dirty="0" smtClean="0"/>
          </a:p>
          <a:p>
            <a:r>
              <a:rPr lang="en-US" sz="3200" dirty="0" smtClean="0"/>
              <a:t>Marked edema with vesicle formation and oozing</a:t>
            </a:r>
          </a:p>
          <a:p>
            <a:r>
              <a:rPr lang="en-US" sz="3200" dirty="0" smtClean="0"/>
              <a:t>Resent marked itching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Asteatotic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634" y="2357430"/>
            <a:ext cx="4847068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Asteatotic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st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313" y="2214554"/>
            <a:ext cx="5150163" cy="3857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Stasis eczema( </a:t>
            </a:r>
            <a:r>
              <a:rPr lang="en-US" sz="4000" dirty="0" err="1" smtClean="0">
                <a:solidFill>
                  <a:schemeClr val="tx2"/>
                </a:solidFill>
              </a:rPr>
              <a:t>Gravitional</a:t>
            </a:r>
            <a:r>
              <a:rPr lang="en-US" sz="4000" dirty="0" smtClean="0">
                <a:solidFill>
                  <a:schemeClr val="tx2"/>
                </a:solidFill>
              </a:rPr>
              <a:t> dermatitis)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 mostly in people aged 50 years or older with lower limb stasis</a:t>
            </a:r>
          </a:p>
          <a:p>
            <a:r>
              <a:rPr lang="en-US" dirty="0" smtClean="0"/>
              <a:t>Chronic itchy inflammatory skin disease due to stasis</a:t>
            </a:r>
          </a:p>
          <a:p>
            <a:r>
              <a:rPr lang="en-US" dirty="0" smtClean="0"/>
              <a:t>Occur in women more than in men</a:t>
            </a:r>
          </a:p>
          <a:p>
            <a:r>
              <a:rPr lang="en-US" dirty="0" smtClean="0"/>
              <a:t>Lower limbs usually affected with scaly </a:t>
            </a:r>
            <a:r>
              <a:rPr lang="en-US" dirty="0" err="1" smtClean="0"/>
              <a:t>erythematous</a:t>
            </a:r>
            <a:r>
              <a:rPr lang="en-US" dirty="0" smtClean="0"/>
              <a:t> and </a:t>
            </a:r>
            <a:r>
              <a:rPr lang="en-US" dirty="0" err="1" smtClean="0"/>
              <a:t>hyperpigmented</a:t>
            </a:r>
            <a:r>
              <a:rPr lang="en-US" dirty="0" smtClean="0"/>
              <a:t> ( due to </a:t>
            </a:r>
            <a:r>
              <a:rPr lang="en-US" dirty="0" err="1" smtClean="0"/>
              <a:t>hemosiderin</a:t>
            </a:r>
            <a:r>
              <a:rPr lang="en-US" dirty="0" smtClean="0"/>
              <a:t> deposition) ill defined lesion</a:t>
            </a:r>
          </a:p>
          <a:p>
            <a:r>
              <a:rPr lang="en-US" dirty="0" err="1" smtClean="0"/>
              <a:t>Differntial</a:t>
            </a:r>
            <a:r>
              <a:rPr lang="en-US" dirty="0" smtClean="0"/>
              <a:t> diagnosis include </a:t>
            </a:r>
            <a:r>
              <a:rPr lang="en-US" dirty="0" err="1" smtClean="0"/>
              <a:t>DVT,erysipelas</a:t>
            </a:r>
            <a:r>
              <a:rPr lang="en-US" dirty="0" smtClean="0"/>
              <a:t> and </a:t>
            </a:r>
            <a:r>
              <a:rPr lang="en-US" dirty="0" err="1" smtClean="0"/>
              <a:t>cellulitis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Stasis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857364"/>
            <a:ext cx="407196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Stasis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314" y="2163780"/>
            <a:ext cx="5217950" cy="3908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Dyshidrotic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itchy inflammatory skin disease affecting the hands (</a:t>
            </a:r>
            <a:r>
              <a:rPr lang="en-US" dirty="0" err="1" smtClean="0"/>
              <a:t>cheirpompholox</a:t>
            </a:r>
            <a:r>
              <a:rPr lang="en-US" dirty="0" smtClean="0"/>
              <a:t>) and/or feet (</a:t>
            </a:r>
            <a:r>
              <a:rPr lang="en-US" dirty="0" err="1" smtClean="0"/>
              <a:t>podopompholox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Most often affects young adults</a:t>
            </a:r>
          </a:p>
          <a:p>
            <a:r>
              <a:rPr lang="en-US" dirty="0" smtClean="0"/>
              <a:t>Characterized by deep seated vesicles and blisters on the palms, fingers, soles and toes</a:t>
            </a:r>
          </a:p>
          <a:p>
            <a:r>
              <a:rPr lang="en-US" dirty="0" smtClean="0"/>
              <a:t>Many patients report </a:t>
            </a:r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 err="1" smtClean="0"/>
              <a:t>hyperhidrosis</a:t>
            </a:r>
            <a:endParaRPr lang="en-US" dirty="0" smtClean="0"/>
          </a:p>
          <a:p>
            <a:r>
              <a:rPr lang="en-US" dirty="0" smtClean="0"/>
              <a:t>Differential diagnosis </a:t>
            </a:r>
            <a:r>
              <a:rPr lang="en-US" dirty="0" err="1" smtClean="0"/>
              <a:t>inclues</a:t>
            </a:r>
            <a:r>
              <a:rPr lang="en-US" dirty="0" smtClean="0"/>
              <a:t> : psoriasis, contact dermatitis and id-reaction ( an allergic reaction to an inflammatory </a:t>
            </a:r>
            <a:r>
              <a:rPr lang="en-US" dirty="0" err="1" smtClean="0"/>
              <a:t>dermatophyte</a:t>
            </a:r>
            <a:r>
              <a:rPr lang="en-US" dirty="0" smtClean="0"/>
              <a:t> fungal infection elsewhere.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Dyshidrotic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gty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00240"/>
            <a:ext cx="3929089" cy="4083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Dyshidrotic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s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3116"/>
            <a:ext cx="5028245" cy="3766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Dyshidrotic</a:t>
            </a:r>
            <a:r>
              <a:rPr lang="en-US" sz="4400" dirty="0" smtClean="0">
                <a:solidFill>
                  <a:schemeClr val="tx2"/>
                </a:solidFill>
              </a:rPr>
              <a:t>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jy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7720486" cy="3096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Dyshidrotic</a:t>
            </a:r>
            <a:r>
              <a:rPr lang="en-US" dirty="0" smtClean="0">
                <a:solidFill>
                  <a:schemeClr val="tx2"/>
                </a:solidFill>
              </a:rPr>
              <a:t> eczema-Vesicles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d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204" y="2143116"/>
            <a:ext cx="5482042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Acute eczema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800w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870" y="1609725"/>
            <a:ext cx="391366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Management</a:t>
            </a:r>
            <a:br>
              <a:rPr lang="en-US" sz="4400" dirty="0" smtClean="0">
                <a:solidFill>
                  <a:schemeClr val="tx2"/>
                </a:solidFill>
              </a:rPr>
            </a:b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Prophylactic measures to avoid exacerbating factors like harsh clothes, irritants, infections and stress especially in atopic and </a:t>
            </a:r>
            <a:r>
              <a:rPr lang="en-US" dirty="0" err="1" smtClean="0"/>
              <a:t>seborrheic</a:t>
            </a:r>
            <a:r>
              <a:rPr lang="en-US" dirty="0" smtClean="0"/>
              <a:t> eczema</a:t>
            </a:r>
          </a:p>
          <a:p>
            <a:r>
              <a:rPr lang="en-US" dirty="0" smtClean="0"/>
              <a:t>Treatment of stasis in stasis dermatitis </a:t>
            </a:r>
          </a:p>
          <a:p>
            <a:r>
              <a:rPr lang="en-US" dirty="0" smtClean="0"/>
              <a:t>Emollient especially important for atopic and </a:t>
            </a:r>
            <a:r>
              <a:rPr lang="en-US" dirty="0" err="1" smtClean="0"/>
              <a:t>asteatotic</a:t>
            </a:r>
            <a:r>
              <a:rPr lang="en-US" dirty="0" smtClean="0"/>
              <a:t> eczema</a:t>
            </a:r>
          </a:p>
          <a:p>
            <a:r>
              <a:rPr lang="en-US" dirty="0" smtClean="0"/>
              <a:t>Topical steroids</a:t>
            </a:r>
          </a:p>
          <a:p>
            <a:r>
              <a:rPr lang="en-US" dirty="0" smtClean="0"/>
              <a:t>Topical </a:t>
            </a:r>
            <a:r>
              <a:rPr lang="en-US" dirty="0" err="1" smtClean="0"/>
              <a:t>calcineurin</a:t>
            </a:r>
            <a:r>
              <a:rPr lang="en-US" dirty="0" smtClean="0"/>
              <a:t> inhibitors (</a:t>
            </a:r>
            <a:r>
              <a:rPr lang="en-US" dirty="0" err="1" smtClean="0"/>
              <a:t>tacrolimus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Antihistamines </a:t>
            </a:r>
          </a:p>
          <a:p>
            <a:r>
              <a:rPr lang="en-US" dirty="0" smtClean="0"/>
              <a:t>Some times short course of systemic steroids in severe cases especially in acute forms or sever exacerbation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Pruritus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Pruritus</a:t>
            </a:r>
            <a:r>
              <a:rPr lang="en-US" dirty="0" smtClean="0"/>
              <a:t> is a complex </a:t>
            </a:r>
            <a:r>
              <a:rPr lang="en-US" dirty="0" err="1" smtClean="0"/>
              <a:t>neurophysiological</a:t>
            </a:r>
            <a:r>
              <a:rPr lang="en-US" dirty="0" smtClean="0"/>
              <a:t> process through different mediation as a protective response to remove </a:t>
            </a:r>
            <a:r>
              <a:rPr lang="en-US" dirty="0" err="1" smtClean="0"/>
              <a:t>pruritogens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Pruritus</a:t>
            </a:r>
            <a:r>
              <a:rPr lang="en-US" dirty="0" smtClean="0"/>
              <a:t> is the most common dermatologic symptom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Pruritus</a:t>
            </a:r>
            <a:r>
              <a:rPr lang="en-US" dirty="0" smtClean="0"/>
              <a:t> should challenge the dermatologist to search for underling cause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Pruritus</a:t>
            </a:r>
            <a:r>
              <a:rPr lang="en-US" dirty="0" smtClean="0"/>
              <a:t> can occur with or without skin lesions and may represent a dermatological or systemic disorders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Pruritus</a:t>
            </a:r>
            <a:r>
              <a:rPr lang="en-US" smtClean="0"/>
              <a:t> can be localized or generalized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7929618" cy="542928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300" b="1" dirty="0" smtClean="0">
                <a:solidFill>
                  <a:schemeClr val="tx2"/>
                </a:solidFill>
              </a:rPr>
              <a:t>Few clinical clues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 </a:t>
            </a:r>
            <a:r>
              <a:rPr lang="en-US" sz="2700" b="0" dirty="0" smtClean="0">
                <a:solidFill>
                  <a:schemeClr val="tx1"/>
                </a:solidFill>
              </a:rPr>
              <a:t>Acute </a:t>
            </a:r>
            <a:r>
              <a:rPr lang="en-US" sz="2700" b="0" dirty="0" err="1" smtClean="0">
                <a:solidFill>
                  <a:schemeClr val="tx1"/>
                </a:solidFill>
              </a:rPr>
              <a:t>pruritus</a:t>
            </a:r>
            <a:r>
              <a:rPr lang="en-US" sz="2700" b="0" dirty="0" smtClean="0">
                <a:solidFill>
                  <a:schemeClr val="tx1"/>
                </a:solidFill>
              </a:rPr>
              <a:t> with no primary skin lesions and of short duration is less suggestive  of systemic  cause </a:t>
            </a:r>
            <a:br>
              <a:rPr lang="en-US" sz="2700" b="0" dirty="0" smtClean="0">
                <a:solidFill>
                  <a:schemeClr val="tx1"/>
                </a:solidFill>
              </a:rPr>
            </a:br>
            <a:r>
              <a:rPr lang="en-US" sz="2700" b="0" dirty="0" smtClean="0">
                <a:solidFill>
                  <a:schemeClr val="tx1"/>
                </a:solidFill>
              </a:rPr>
              <a:t>- In </a:t>
            </a:r>
            <a:r>
              <a:rPr lang="en-US" sz="2700" b="0" dirty="0" err="1" smtClean="0">
                <a:solidFill>
                  <a:schemeClr val="tx1"/>
                </a:solidFill>
              </a:rPr>
              <a:t>pruritus</a:t>
            </a:r>
            <a:r>
              <a:rPr lang="en-US" sz="2700" b="0" dirty="0" smtClean="0">
                <a:solidFill>
                  <a:schemeClr val="tx1"/>
                </a:solidFill>
              </a:rPr>
              <a:t> not related to a primary skin </a:t>
            </a:r>
            <a:r>
              <a:rPr lang="en-US" sz="2700" b="0" dirty="0" err="1" smtClean="0">
                <a:solidFill>
                  <a:schemeClr val="tx1"/>
                </a:solidFill>
              </a:rPr>
              <a:t>disese</a:t>
            </a:r>
            <a:r>
              <a:rPr lang="en-US" sz="2700" b="0" dirty="0" smtClean="0">
                <a:solidFill>
                  <a:schemeClr val="tx1"/>
                </a:solidFill>
              </a:rPr>
              <a:t> there is only excoriation and secondary changes </a:t>
            </a:r>
            <a:br>
              <a:rPr lang="en-US" sz="2700" b="0" dirty="0" smtClean="0">
                <a:solidFill>
                  <a:schemeClr val="tx1"/>
                </a:solidFill>
              </a:rPr>
            </a:br>
            <a:r>
              <a:rPr lang="en-US" sz="2700" b="0" dirty="0" smtClean="0">
                <a:solidFill>
                  <a:schemeClr val="tx1"/>
                </a:solidFill>
              </a:rPr>
              <a:t>- When multiple family members are affected think of infestation </a:t>
            </a:r>
            <a:br>
              <a:rPr lang="en-US" sz="2700" b="0" dirty="0" smtClean="0">
                <a:solidFill>
                  <a:schemeClr val="tx1"/>
                </a:solidFill>
              </a:rPr>
            </a:br>
            <a:r>
              <a:rPr lang="en-US" sz="2700" b="0" dirty="0" smtClean="0">
                <a:solidFill>
                  <a:schemeClr val="tx1"/>
                </a:solidFill>
              </a:rPr>
              <a:t>- </a:t>
            </a:r>
            <a:r>
              <a:rPr lang="en-US" sz="2700" b="0" dirty="0" err="1" smtClean="0">
                <a:solidFill>
                  <a:schemeClr val="tx1"/>
                </a:solidFill>
              </a:rPr>
              <a:t>Pruritus</a:t>
            </a:r>
            <a:r>
              <a:rPr lang="en-US" sz="2700" b="0" dirty="0" smtClean="0">
                <a:solidFill>
                  <a:schemeClr val="tx1"/>
                </a:solidFill>
              </a:rPr>
              <a:t> after bathing think of </a:t>
            </a:r>
            <a:r>
              <a:rPr lang="en-US" sz="2700" b="0" dirty="0" err="1" smtClean="0">
                <a:solidFill>
                  <a:schemeClr val="tx1"/>
                </a:solidFill>
              </a:rPr>
              <a:t>polycythemia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rubra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vera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br>
              <a:rPr lang="en-US" sz="2700" b="0" dirty="0" smtClean="0">
                <a:solidFill>
                  <a:schemeClr val="tx1"/>
                </a:solidFill>
              </a:rPr>
            </a:br>
            <a:r>
              <a:rPr lang="en-US" sz="2700" b="0" dirty="0" smtClean="0">
                <a:solidFill>
                  <a:schemeClr val="tx1"/>
                </a:solidFill>
              </a:rPr>
              <a:t>- Night </a:t>
            </a:r>
            <a:r>
              <a:rPr lang="en-US" sz="2700" b="0" dirty="0" err="1" smtClean="0">
                <a:solidFill>
                  <a:schemeClr val="tx1"/>
                </a:solidFill>
              </a:rPr>
              <a:t>pruritus</a:t>
            </a:r>
            <a:r>
              <a:rPr lang="en-US" sz="2700" b="0" dirty="0" smtClean="0">
                <a:solidFill>
                  <a:schemeClr val="tx1"/>
                </a:solidFill>
              </a:rPr>
              <a:t> with chills , </a:t>
            </a:r>
            <a:r>
              <a:rPr lang="en-US" sz="2700" b="0" dirty="0" err="1" smtClean="0">
                <a:solidFill>
                  <a:schemeClr val="tx1"/>
                </a:solidFill>
              </a:rPr>
              <a:t>sweeting</a:t>
            </a:r>
            <a:r>
              <a:rPr lang="en-US" sz="2700" b="0" dirty="0" smtClean="0">
                <a:solidFill>
                  <a:schemeClr val="tx1"/>
                </a:solidFill>
              </a:rPr>
              <a:t> and fever think of Hodgkin`s disease </a:t>
            </a:r>
            <a:endParaRPr lang="ar-SA" sz="27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Pruritus</a:t>
            </a:r>
            <a:r>
              <a:rPr lang="en-US" sz="4400" dirty="0" smtClean="0">
                <a:solidFill>
                  <a:schemeClr val="tx2"/>
                </a:solidFill>
              </a:rPr>
              <a:t> in Hodgkin`s lymphoma </a:t>
            </a:r>
            <a:endParaRPr lang="ar-SA" sz="4400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Q1LhvlEMAUHQq3bg50Zoaw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322106"/>
            <a:ext cx="4714908" cy="3536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146588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Sratch</a:t>
            </a:r>
            <a:r>
              <a:rPr lang="en-US" dirty="0" smtClean="0">
                <a:solidFill>
                  <a:schemeClr val="tx2"/>
                </a:solidFill>
              </a:rPr>
              <a:t> marks and excoriation</a:t>
            </a:r>
            <a:endParaRPr lang="ar-SA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excoriation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2304256"/>
            <a:ext cx="497205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Neurotic excoriations</a:t>
            </a:r>
            <a:endParaRPr lang="ar-SA" sz="4400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loadBina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4886329" cy="4071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929618" cy="285751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Pruritus</a:t>
            </a:r>
            <a:r>
              <a:rPr lang="en-US" sz="3600" b="1" dirty="0" smtClean="0">
                <a:solidFill>
                  <a:schemeClr val="tx2"/>
                </a:solidFill>
              </a:rPr>
              <a:t> in Dermatological disease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</a:t>
            </a:r>
            <a:r>
              <a:rPr lang="en-US" sz="3200" b="0" dirty="0" smtClean="0">
                <a:solidFill>
                  <a:schemeClr val="tx1"/>
                </a:solidFill>
              </a:rPr>
              <a:t>- Generalized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    - </a:t>
            </a:r>
            <a:r>
              <a:rPr lang="en-US" sz="3200" b="0" dirty="0" err="1" smtClean="0">
                <a:solidFill>
                  <a:schemeClr val="tx1"/>
                </a:solidFill>
              </a:rPr>
              <a:t>Locolized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endParaRPr lang="ar-SA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2357446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chemeClr val="tx2"/>
                </a:solidFill>
              </a:rPr>
              <a:t>Xerosis</a:t>
            </a:r>
            <a:r>
              <a:rPr lang="en-US" sz="7200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       </a:t>
            </a:r>
            <a:r>
              <a:rPr lang="en-US" dirty="0" smtClean="0">
                <a:solidFill>
                  <a:schemeClr val="tx1"/>
                </a:solidFill>
              </a:rPr>
              <a:t>- Dry skin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- Elderly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29883H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3885"/>
            <a:ext cx="7239000" cy="4758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5671557" cy="4248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Acute eczema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ec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5644878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Scabies</a:t>
            </a:r>
            <a:r>
              <a:rPr lang="en-US" sz="8000" b="1" dirty="0" smtClean="0"/>
              <a:t> </a:t>
            </a:r>
            <a:endParaRPr lang="ar-SA" sz="8000" b="1" dirty="0"/>
          </a:p>
        </p:txBody>
      </p:sp>
      <p:pic>
        <p:nvPicPr>
          <p:cNvPr id="4" name="عنصر نائب للمحتوى 3" descr="princ_rm_photo_of_scabie_burr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915" y="2000240"/>
            <a:ext cx="588734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tx2"/>
                </a:solidFill>
              </a:rPr>
              <a:t>Pediculosis</a:t>
            </a:r>
            <a:r>
              <a:rPr lang="en-US" sz="8000" b="1" dirty="0" smtClean="0"/>
              <a:t> </a:t>
            </a:r>
            <a:endParaRPr lang="ar-SA" sz="8000" b="1" dirty="0"/>
          </a:p>
        </p:txBody>
      </p:sp>
      <p:pic>
        <p:nvPicPr>
          <p:cNvPr id="4" name="عنصر نائب للمحتوى 3" descr="Pediculosi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645444"/>
            <a:ext cx="5994400" cy="477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Atopic dermatitis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endParaRPr lang="ar-SA" sz="4400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n1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128044"/>
            <a:ext cx="5842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</a:rPr>
              <a:t>Urticaria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endParaRPr lang="ar-SA" sz="4800" b="1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5143535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286676" cy="3714768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chemeClr val="tx2"/>
                </a:solidFill>
              </a:rPr>
              <a:t>Psoriasis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   </a:t>
            </a:r>
            <a:r>
              <a:rPr lang="en-US" sz="3600" b="0" dirty="0" smtClean="0">
                <a:solidFill>
                  <a:schemeClr val="tx1"/>
                </a:solidFill>
              </a:rPr>
              <a:t>- Although psoriasis is not an itchy disease </a:t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   - 85% of pt. suffer from  generalized </a:t>
            </a:r>
            <a:r>
              <a:rPr lang="en-US" sz="3600" b="0" dirty="0" err="1" smtClean="0">
                <a:solidFill>
                  <a:schemeClr val="tx1"/>
                </a:solidFill>
              </a:rPr>
              <a:t>pruritus</a:t>
            </a:r>
            <a:r>
              <a:rPr lang="en-US" sz="3600" b="0" dirty="0" smtClean="0">
                <a:solidFill>
                  <a:schemeClr val="tx1"/>
                </a:solidFill>
              </a:rPr>
              <a:t> in one </a:t>
            </a:r>
            <a:r>
              <a:rPr lang="en-US" sz="3600" b="0" dirty="0" err="1" smtClean="0">
                <a:solidFill>
                  <a:schemeClr val="tx1"/>
                </a:solidFill>
              </a:rPr>
              <a:t>strudy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endParaRPr lang="ar-SA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86315"/>
            <a:ext cx="5357850" cy="4743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285751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Infection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br>
              <a:rPr lang="en-US" sz="5400" dirty="0" smtClean="0">
                <a:solidFill>
                  <a:schemeClr val="tx2"/>
                </a:solidFill>
              </a:rPr>
            </a:br>
            <a:r>
              <a:rPr lang="en-US" dirty="0" smtClean="0"/>
              <a:t>   </a:t>
            </a:r>
            <a:r>
              <a:rPr lang="en-US" b="0" dirty="0" smtClean="0">
                <a:solidFill>
                  <a:schemeClr val="tx1"/>
                </a:solidFill>
              </a:rPr>
              <a:t>- </a:t>
            </a:r>
            <a:r>
              <a:rPr lang="en-US" b="0" dirty="0" err="1" smtClean="0">
                <a:solidFill>
                  <a:schemeClr val="tx1"/>
                </a:solidFill>
              </a:rPr>
              <a:t>Folliculitis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    - chickenpox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    - Herpes </a:t>
            </a:r>
            <a:endParaRPr lang="ar-SA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olliculiti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4" y="1571612"/>
            <a:ext cx="6156061" cy="4528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hicken-p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58097"/>
            <a:ext cx="6641642" cy="4885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herpes-300x2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6336239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Acute eczema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e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578042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 </a:t>
            </a:r>
            <a:r>
              <a:rPr lang="en-US" dirty="0" err="1" smtClean="0"/>
              <a:t>planus</a:t>
            </a:r>
            <a:endParaRPr lang="ar-SA" dirty="0"/>
          </a:p>
        </p:txBody>
      </p:sp>
      <p:pic>
        <p:nvPicPr>
          <p:cNvPr id="4" name="عنصر نائب للمحتوى 3" descr="Lichen Planus (Before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977" y="1609725"/>
            <a:ext cx="500944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Dermatitis </a:t>
            </a:r>
            <a:r>
              <a:rPr lang="en-US" sz="4000" dirty="0" err="1" smtClean="0">
                <a:solidFill>
                  <a:schemeClr val="tx2"/>
                </a:solidFill>
              </a:rPr>
              <a:t>herpetiformes</a:t>
            </a:r>
            <a:endParaRPr lang="ar-SA" sz="4000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dermatitis-herpetifor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14554"/>
            <a:ext cx="5439493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</a:rPr>
              <a:t>Cutaneous</a:t>
            </a:r>
            <a:r>
              <a:rPr lang="en-US" sz="5400" b="1" dirty="0" smtClean="0">
                <a:solidFill>
                  <a:schemeClr val="tx2"/>
                </a:solidFill>
              </a:rPr>
              <a:t> T cell lymphoma </a:t>
            </a:r>
            <a:endParaRPr lang="ar-SA" sz="5400" b="1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mycfu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571744"/>
            <a:ext cx="5897529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Localized </a:t>
            </a:r>
            <a:r>
              <a:rPr lang="en-US" sz="4400" dirty="0" err="1" smtClean="0">
                <a:solidFill>
                  <a:schemeClr val="tx2"/>
                </a:solidFill>
              </a:rPr>
              <a:t>pruritus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Lichen simplex </a:t>
            </a:r>
            <a:r>
              <a:rPr lang="en-US" dirty="0" err="1" smtClean="0"/>
              <a:t>chronicus</a:t>
            </a:r>
            <a:r>
              <a:rPr lang="en-US" dirty="0" smtClean="0"/>
              <a:t>( </a:t>
            </a:r>
            <a:r>
              <a:rPr lang="en-US" dirty="0" err="1" smtClean="0"/>
              <a:t>neurodermatitis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Prurigo</a:t>
            </a:r>
            <a:r>
              <a:rPr lang="en-US" dirty="0" smtClean="0"/>
              <a:t> </a:t>
            </a:r>
            <a:r>
              <a:rPr lang="en-US" dirty="0" err="1" smtClean="0"/>
              <a:t>nodularis</a:t>
            </a:r>
            <a:endParaRPr lang="en-US" dirty="0" smtClean="0"/>
          </a:p>
          <a:p>
            <a:r>
              <a:rPr lang="en-US" dirty="0" err="1" smtClean="0"/>
              <a:t>Pruritus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endParaRPr lang="en-US" dirty="0" smtClean="0"/>
          </a:p>
          <a:p>
            <a:r>
              <a:rPr lang="en-US" dirty="0" err="1" smtClean="0"/>
              <a:t>Pruritus</a:t>
            </a:r>
            <a:r>
              <a:rPr lang="en-US" dirty="0" smtClean="0"/>
              <a:t> vulvae and </a:t>
            </a:r>
            <a:r>
              <a:rPr lang="en-US" dirty="0" err="1" smtClean="0"/>
              <a:t>scroti</a:t>
            </a:r>
            <a:endParaRPr lang="en-US" dirty="0" smtClean="0"/>
          </a:p>
          <a:p>
            <a:r>
              <a:rPr lang="en-US" dirty="0" smtClean="0"/>
              <a:t>Scalp </a:t>
            </a:r>
            <a:r>
              <a:rPr lang="en-US" dirty="0" err="1" smtClean="0"/>
              <a:t>pruritus</a:t>
            </a:r>
            <a:endParaRPr lang="en-US" dirty="0" smtClean="0"/>
          </a:p>
          <a:p>
            <a:r>
              <a:rPr lang="en-US" dirty="0" err="1" smtClean="0"/>
              <a:t>Pruritus</a:t>
            </a:r>
            <a:r>
              <a:rPr lang="en-US" dirty="0" smtClean="0"/>
              <a:t> in scar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Lichen simplex </a:t>
            </a:r>
            <a:r>
              <a:rPr lang="en-US" sz="4000" dirty="0" err="1" smtClean="0">
                <a:solidFill>
                  <a:schemeClr val="tx2"/>
                </a:solidFill>
              </a:rPr>
              <a:t>chronicus</a:t>
            </a:r>
            <a:r>
              <a:rPr lang="en-US" sz="4000" dirty="0" smtClean="0">
                <a:solidFill>
                  <a:schemeClr val="tx2"/>
                </a:solidFill>
              </a:rPr>
              <a:t>(</a:t>
            </a:r>
            <a:r>
              <a:rPr lang="en-US" sz="4000" dirty="0" err="1" smtClean="0">
                <a:solidFill>
                  <a:schemeClr val="tx2"/>
                </a:solidFill>
              </a:rPr>
              <a:t>neurodermatitis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w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472" y="2159035"/>
            <a:ext cx="5360230" cy="3913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Prurigo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nodularis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acne photos\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714488"/>
            <a:ext cx="3312529" cy="4422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858180" cy="3143264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</a:rPr>
              <a:t>Pruritus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Ani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200" b="0" dirty="0" smtClean="0">
                <a:solidFill>
                  <a:schemeClr val="tx1"/>
                </a:solidFill>
              </a:rPr>
              <a:t>- Localized 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  - 25-95% primary – (Idiopathic) no cause </a:t>
            </a:r>
            <a:endParaRPr lang="ar-SA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ruritus_Ani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6461387" cy="4247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358114" cy="3571892"/>
          </a:xfrm>
        </p:spPr>
        <p:txBody>
          <a:bodyPr>
            <a:normAutofit fontScale="90000"/>
          </a:bodyPr>
          <a:lstStyle/>
          <a:p>
            <a:r>
              <a:rPr lang="en-US" sz="5300" b="1" dirty="0" err="1" smtClean="0">
                <a:solidFill>
                  <a:schemeClr val="tx2"/>
                </a:solidFill>
              </a:rPr>
              <a:t>Pruritus</a:t>
            </a:r>
            <a:r>
              <a:rPr lang="en-US" sz="5300" b="1" dirty="0" smtClean="0">
                <a:solidFill>
                  <a:schemeClr val="tx2"/>
                </a:solidFill>
              </a:rPr>
              <a:t> vulvae and </a:t>
            </a:r>
            <a:r>
              <a:rPr lang="en-US" sz="5300" b="1" dirty="0" err="1" smtClean="0">
                <a:solidFill>
                  <a:schemeClr val="tx2"/>
                </a:solidFill>
              </a:rPr>
              <a:t>scroti</a:t>
            </a:r>
            <a:r>
              <a:rPr lang="en-US" sz="5300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smtClean="0">
                <a:solidFill>
                  <a:schemeClr val="tx1"/>
                </a:solidFill>
              </a:rPr>
              <a:t>- Infection </a:t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- Skin disease – LP , psoriasis , </a:t>
            </a:r>
            <a:r>
              <a:rPr lang="en-US" sz="3600" b="0" dirty="0" err="1" smtClean="0">
                <a:solidFill>
                  <a:schemeClr val="tx1"/>
                </a:solidFill>
              </a:rPr>
              <a:t>LsetA</a:t>
            </a: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- Neoplasm , Paget`s disease </a:t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- 7% psychogenic</a:t>
            </a:r>
            <a:endParaRPr lang="ar-SA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th327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25" y="3080544"/>
            <a:ext cx="1428750" cy="1905000"/>
          </a:xfrm>
        </p:spPr>
      </p:pic>
      <p:pic>
        <p:nvPicPr>
          <p:cNvPr id="5" name="صورة 4" descr="th32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357298"/>
            <a:ext cx="4171247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Chronic eczema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7239000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Thick scaly skin (</a:t>
            </a:r>
            <a:r>
              <a:rPr lang="en-US" sz="3200" dirty="0" err="1" smtClean="0"/>
              <a:t>lichenfication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Itching during exacerbation</a:t>
            </a:r>
          </a:p>
          <a:p>
            <a:r>
              <a:rPr lang="en-US" sz="3200" dirty="0" smtClean="0"/>
              <a:t>Less edema but more thickening of the skin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Scalp </a:t>
            </a:r>
            <a:r>
              <a:rPr lang="en-US" sz="6000" b="1" dirty="0" err="1" smtClean="0">
                <a:solidFill>
                  <a:schemeClr val="tx2"/>
                </a:solidFill>
              </a:rPr>
              <a:t>pruritus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endParaRPr lang="ar-SA" sz="6000" b="1" dirty="0">
              <a:solidFill>
                <a:schemeClr val="tx2"/>
              </a:solidFill>
            </a:endParaRPr>
          </a:p>
        </p:txBody>
      </p:sp>
      <p:pic>
        <p:nvPicPr>
          <p:cNvPr id="4" name="عنصر نائب للمحتوى 3" descr="the-truth-about-dandruff-s11-photo-of-dermatitis-causing-dandru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83" y="2071678"/>
            <a:ext cx="588734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643866" cy="2143132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2"/>
                </a:solidFill>
              </a:rPr>
              <a:t>Pruritus</a:t>
            </a:r>
            <a:r>
              <a:rPr lang="en-US" sz="6000" b="1" dirty="0" smtClean="0">
                <a:solidFill>
                  <a:schemeClr val="tx2"/>
                </a:solidFill>
              </a:rPr>
              <a:t> in scar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3100" b="0" dirty="0" smtClean="0">
                <a:solidFill>
                  <a:schemeClr val="tx1"/>
                </a:solidFill>
              </a:rPr>
              <a:t>- Associated with normal wound healing , nerve regeneration </a:t>
            </a:r>
            <a:endParaRPr lang="ar-SA" sz="3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834279-876214-1225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39270"/>
            <a:ext cx="5857916" cy="4789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2390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</a:rPr>
              <a:t>Pruritus</a:t>
            </a:r>
            <a:r>
              <a:rPr lang="en-US" sz="5400" b="1" dirty="0" smtClean="0">
                <a:solidFill>
                  <a:schemeClr val="tx2"/>
                </a:solidFill>
              </a:rPr>
              <a:t> of systemic disease </a:t>
            </a:r>
            <a:endParaRPr lang="ar-SA" sz="5400" b="1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543856" cy="550071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Renal </a:t>
            </a:r>
            <a:r>
              <a:rPr lang="en-US" sz="4400" dirty="0" err="1" smtClean="0">
                <a:solidFill>
                  <a:schemeClr val="tx2"/>
                </a:solidFill>
              </a:rPr>
              <a:t>pruritus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 smtClean="0">
                <a:solidFill>
                  <a:schemeClr val="tx1"/>
                </a:solidFill>
              </a:rPr>
              <a:t>- Mechanism still unknown 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- Can be localized or generalized 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- Treatment </a:t>
            </a:r>
            <a:r>
              <a:rPr lang="en-US" sz="3100" b="0" dirty="0" err="1" smtClean="0">
                <a:solidFill>
                  <a:schemeClr val="tx1"/>
                </a:solidFill>
              </a:rPr>
              <a:t>Gabapentin</a:t>
            </a:r>
            <a:r>
              <a:rPr lang="en-US" sz="3100" b="0" dirty="0" smtClean="0">
                <a:solidFill>
                  <a:schemeClr val="tx1"/>
                </a:solidFill>
              </a:rPr>
              <a:t> 200-300mg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after </a:t>
            </a:r>
            <a:r>
              <a:rPr lang="en-US" sz="3100" b="0" dirty="0" err="1" smtClean="0">
                <a:solidFill>
                  <a:schemeClr val="tx1"/>
                </a:solidFill>
              </a:rPr>
              <a:t>hemodialysis</a:t>
            </a:r>
            <a:r>
              <a:rPr lang="en-US" sz="3100" b="0" dirty="0" smtClean="0">
                <a:solidFill>
                  <a:schemeClr val="tx1"/>
                </a:solidFill>
              </a:rPr>
              <a:t> session 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- Renal </a:t>
            </a:r>
            <a:r>
              <a:rPr lang="en-US" sz="3100" b="0" dirty="0" err="1" smtClean="0">
                <a:solidFill>
                  <a:schemeClr val="tx1"/>
                </a:solidFill>
              </a:rPr>
              <a:t>transplantotion</a:t>
            </a:r>
            <a:r>
              <a:rPr lang="en-US" sz="3100" b="0" dirty="0" smtClean="0">
                <a:solidFill>
                  <a:schemeClr val="tx1"/>
                </a:solidFill>
              </a:rPr>
              <a:t> is the most effective treatment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643866" cy="4929214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</a:rPr>
              <a:t>Cholestatic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pruritus</a:t>
            </a:r>
            <a:r>
              <a:rPr lang="en-US" sz="4400" b="1" dirty="0" smtClean="0">
                <a:solidFill>
                  <a:schemeClr val="tx2"/>
                </a:solidFill>
              </a:rPr>
              <a:t/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- Any liver disease can cause </a:t>
            </a:r>
            <a:r>
              <a:rPr lang="en-US" sz="2800" b="0" dirty="0" err="1" smtClean="0">
                <a:solidFill>
                  <a:schemeClr val="tx1"/>
                </a:solidFill>
              </a:rPr>
              <a:t>pruritus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Worse at night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Worse on hands and feet and body regions constricted by clothing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Treatment is treating and removing the primary cause .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  </a:t>
            </a:r>
            <a:r>
              <a:rPr lang="en-US" sz="2800" b="0" dirty="0" err="1" smtClean="0">
                <a:solidFill>
                  <a:schemeClr val="tx1"/>
                </a:solidFill>
              </a:rPr>
              <a:t>Examp</a:t>
            </a:r>
            <a:r>
              <a:rPr lang="en-US" sz="2800" b="0" smtClean="0">
                <a:solidFill>
                  <a:schemeClr val="tx1"/>
                </a:solidFill>
              </a:rPr>
              <a:t>. remove </a:t>
            </a:r>
            <a:r>
              <a:rPr lang="en-US" sz="2800" b="0" dirty="0" err="1" smtClean="0">
                <a:solidFill>
                  <a:schemeClr val="tx1"/>
                </a:solidFill>
              </a:rPr>
              <a:t>galblader</a:t>
            </a:r>
            <a:r>
              <a:rPr lang="en-US" sz="2800" b="0" dirty="0" smtClean="0">
                <a:solidFill>
                  <a:schemeClr val="tx1"/>
                </a:solidFill>
              </a:rPr>
              <a:t> stones 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143900" cy="3500454"/>
          </a:xfrm>
        </p:spPr>
        <p:txBody>
          <a:bodyPr>
            <a:normAutofit/>
          </a:bodyPr>
          <a:lstStyle/>
          <a:p>
            <a:r>
              <a:rPr lang="en-US" sz="4900" b="1" dirty="0" err="1" smtClean="0">
                <a:solidFill>
                  <a:schemeClr val="tx2"/>
                </a:solidFill>
              </a:rPr>
              <a:t>Heamatologic</a:t>
            </a:r>
            <a:r>
              <a:rPr lang="en-US" sz="4900" b="1" dirty="0" smtClean="0">
                <a:solidFill>
                  <a:schemeClr val="tx2"/>
                </a:solidFill>
              </a:rPr>
              <a:t> </a:t>
            </a:r>
            <a:r>
              <a:rPr lang="en-US" sz="4900" b="1" dirty="0" err="1" smtClean="0">
                <a:solidFill>
                  <a:schemeClr val="tx2"/>
                </a:solidFill>
              </a:rPr>
              <a:t>pruritus</a:t>
            </a:r>
            <a:r>
              <a:rPr lang="en-US" sz="4900" b="1" dirty="0" smtClean="0">
                <a:solidFill>
                  <a:schemeClr val="tx2"/>
                </a:solidFill>
              </a:rPr>
              <a:t/>
            </a:r>
            <a:br>
              <a:rPr lang="en-US" sz="4900" b="1" dirty="0" smtClean="0">
                <a:solidFill>
                  <a:schemeClr val="tx2"/>
                </a:solidFill>
              </a:rPr>
            </a:br>
            <a:r>
              <a:rPr lang="en-US" sz="4900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 smtClean="0">
                <a:solidFill>
                  <a:schemeClr val="tx1"/>
                </a:solidFill>
              </a:rPr>
              <a:t>  -Iron deficiency 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  - </a:t>
            </a:r>
            <a:r>
              <a:rPr lang="en-US" sz="3100" b="0" dirty="0" err="1" smtClean="0">
                <a:solidFill>
                  <a:schemeClr val="tx1"/>
                </a:solidFill>
              </a:rPr>
              <a:t>Polycythemia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rubra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vera</a:t>
            </a:r>
            <a:r>
              <a:rPr lang="en-US" sz="3100" b="0" dirty="0" smtClean="0">
                <a:solidFill>
                  <a:schemeClr val="tx1"/>
                </a:solidFill>
              </a:rPr>
              <a:t> – treatment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    A </a:t>
            </a:r>
            <a:r>
              <a:rPr lang="en-US" sz="3100" b="0" dirty="0" err="1" smtClean="0">
                <a:solidFill>
                  <a:schemeClr val="tx1"/>
                </a:solidFill>
              </a:rPr>
              <a:t>spirin</a:t>
            </a:r>
            <a:r>
              <a:rPr lang="en-US" sz="3100" b="0" dirty="0" smtClean="0">
                <a:solidFill>
                  <a:schemeClr val="tx1"/>
                </a:solidFill>
              </a:rPr>
              <a:t> 300 mg </a:t>
            </a:r>
            <a:r>
              <a:rPr lang="en-US" sz="3100" b="0" dirty="0" err="1" smtClean="0">
                <a:solidFill>
                  <a:schemeClr val="tx1"/>
                </a:solidFill>
              </a:rPr>
              <a:t>t.i.d</a:t>
            </a:r>
            <a:r>
              <a:rPr lang="en-US" sz="3100" b="0" dirty="0" smtClean="0">
                <a:solidFill>
                  <a:schemeClr val="tx1"/>
                </a:solidFill>
              </a:rPr>
              <a:t> , phototherapy </a:t>
            </a:r>
            <a:endParaRPr lang="ar-SA" sz="3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572428" cy="4786338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</a:rPr>
              <a:t>Pruritus</a:t>
            </a:r>
            <a:r>
              <a:rPr lang="en-US" sz="4400" b="1" dirty="0" smtClean="0">
                <a:solidFill>
                  <a:schemeClr val="tx2"/>
                </a:solidFill>
              </a:rPr>
              <a:t> and malignancy</a:t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- Any malignancy can induce </a:t>
            </a:r>
            <a:r>
              <a:rPr lang="en-US" sz="2800" b="0" dirty="0" err="1" smtClean="0">
                <a:solidFill>
                  <a:schemeClr val="tx1"/>
                </a:solidFill>
              </a:rPr>
              <a:t>pruritus</a:t>
            </a:r>
            <a:r>
              <a:rPr lang="en-US" sz="2800" b="0" dirty="0" smtClean="0">
                <a:solidFill>
                  <a:schemeClr val="tx1"/>
                </a:solidFill>
              </a:rPr>
              <a:t> as a </a:t>
            </a:r>
            <a:r>
              <a:rPr lang="en-US" sz="2800" b="0" dirty="0" err="1" smtClean="0">
                <a:solidFill>
                  <a:schemeClr val="tx1"/>
                </a:solidFill>
              </a:rPr>
              <a:t>paraneoplastic</a:t>
            </a:r>
            <a:r>
              <a:rPr lang="en-US" sz="2800" b="0" dirty="0" smtClean="0">
                <a:solidFill>
                  <a:schemeClr val="tx1"/>
                </a:solidFill>
              </a:rPr>
              <a:t> phenomenon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Hodgkin disease – strong association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Non – Hodgkin`s lymphoma – less common (2%)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Leukemia – CLL chronic lymphocytic leukemia. 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28670"/>
            <a:ext cx="8305800" cy="221457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tx2"/>
                </a:solidFill>
              </a:rPr>
              <a:t>Endocrine </a:t>
            </a:r>
            <a:r>
              <a:rPr lang="en-US" sz="5300" b="1" dirty="0" err="1" smtClean="0">
                <a:solidFill>
                  <a:schemeClr val="tx2"/>
                </a:solidFill>
              </a:rPr>
              <a:t>pruritus</a:t>
            </a:r>
            <a:r>
              <a:rPr lang="en-US" sz="6000" b="1" dirty="0" smtClean="0">
                <a:solidFill>
                  <a:schemeClr val="tx2"/>
                </a:solidFill>
              </a:rPr>
              <a:t/>
            </a:r>
            <a:br>
              <a:rPr lang="en-US" sz="6000" b="1" dirty="0" smtClean="0">
                <a:solidFill>
                  <a:schemeClr val="tx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3100" b="0" dirty="0" smtClean="0">
                <a:solidFill>
                  <a:schemeClr val="tx1"/>
                </a:solidFill>
              </a:rPr>
              <a:t>- Thyroid disease 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    - Diabetes </a:t>
            </a:r>
            <a:r>
              <a:rPr lang="en-US" sz="3100" b="0" dirty="0" err="1" smtClean="0">
                <a:solidFill>
                  <a:schemeClr val="tx1"/>
                </a:solidFill>
              </a:rPr>
              <a:t>melitus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endParaRPr lang="ar-SA" sz="3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858148" cy="3786206"/>
          </a:xfrm>
        </p:spPr>
        <p:txBody>
          <a:bodyPr>
            <a:normAutofit/>
          </a:bodyPr>
          <a:lstStyle/>
          <a:p>
            <a:r>
              <a:rPr lang="en-US" sz="4900" b="1" dirty="0" err="1" smtClean="0">
                <a:solidFill>
                  <a:schemeClr val="tx2"/>
                </a:solidFill>
              </a:rPr>
              <a:t>Pruritus</a:t>
            </a:r>
            <a:r>
              <a:rPr lang="en-US" sz="4900" b="1" dirty="0" smtClean="0">
                <a:solidFill>
                  <a:schemeClr val="tx2"/>
                </a:solidFill>
              </a:rPr>
              <a:t> in pregnancy</a:t>
            </a:r>
            <a:br>
              <a:rPr lang="en-US" sz="4900" b="1" dirty="0" smtClean="0">
                <a:solidFill>
                  <a:schemeClr val="tx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</a:rPr>
              <a:t>Dermatosis</a:t>
            </a:r>
            <a:r>
              <a:rPr lang="en-US" sz="2800" b="0" dirty="0" smtClean="0">
                <a:solidFill>
                  <a:schemeClr val="tx1"/>
                </a:solidFill>
              </a:rPr>
              <a:t> of </a:t>
            </a:r>
            <a:r>
              <a:rPr lang="en-US" sz="2800" b="0" dirty="0" err="1" smtClean="0">
                <a:solidFill>
                  <a:schemeClr val="tx1"/>
                </a:solidFill>
              </a:rPr>
              <a:t>prignancy</a:t>
            </a:r>
            <a:r>
              <a:rPr lang="en-US" sz="2800" b="0" dirty="0" smtClean="0">
                <a:solidFill>
                  <a:schemeClr val="tx1"/>
                </a:solidFill>
              </a:rPr>
              <a:t> : </a:t>
            </a:r>
            <a:r>
              <a:rPr lang="en-US" sz="2800" b="0" dirty="0" err="1" smtClean="0">
                <a:solidFill>
                  <a:schemeClr val="tx1"/>
                </a:solidFill>
              </a:rPr>
              <a:t>pemphigoid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gestationes</a:t>
            </a:r>
            <a:r>
              <a:rPr lang="en-US" sz="2800" b="0" dirty="0" smtClean="0">
                <a:solidFill>
                  <a:schemeClr val="tx1"/>
                </a:solidFill>
              </a:rPr>
              <a:t> , </a:t>
            </a:r>
            <a:r>
              <a:rPr lang="en-US" sz="2800" b="0" dirty="0" err="1" smtClean="0">
                <a:solidFill>
                  <a:schemeClr val="tx1"/>
                </a:solidFill>
              </a:rPr>
              <a:t>prurtic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urticarial</a:t>
            </a:r>
            <a:r>
              <a:rPr lang="en-US" sz="2800" b="0" dirty="0" smtClean="0">
                <a:solidFill>
                  <a:schemeClr val="tx1"/>
                </a:solidFill>
              </a:rPr>
              <a:t> plaques and papules of pregnancy , </a:t>
            </a:r>
            <a:r>
              <a:rPr lang="en-US" sz="2800" b="0" dirty="0" err="1" smtClean="0">
                <a:solidFill>
                  <a:schemeClr val="tx1"/>
                </a:solidFill>
              </a:rPr>
              <a:t>prurigo</a:t>
            </a:r>
            <a:r>
              <a:rPr lang="en-US" sz="2800" b="0" dirty="0" smtClean="0">
                <a:solidFill>
                  <a:schemeClr val="tx1"/>
                </a:solidFill>
              </a:rPr>
              <a:t> of pregnancy , </a:t>
            </a:r>
            <a:r>
              <a:rPr lang="en-US" sz="2800" b="0" dirty="0" err="1" smtClean="0">
                <a:solidFill>
                  <a:schemeClr val="tx1"/>
                </a:solidFill>
              </a:rPr>
              <a:t>chostasis</a:t>
            </a:r>
            <a:r>
              <a:rPr lang="en-US" sz="2800" b="0" dirty="0" smtClean="0">
                <a:solidFill>
                  <a:schemeClr val="tx1"/>
                </a:solidFill>
              </a:rPr>
              <a:t> of pregnancy 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Chronic eczema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e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6286544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7929618" cy="4572024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</a:rPr>
              <a:t>Cholestasis</a:t>
            </a:r>
            <a:r>
              <a:rPr lang="en-US" sz="4400" b="1" dirty="0" smtClean="0">
                <a:solidFill>
                  <a:schemeClr val="tx2"/>
                </a:solidFill>
              </a:rPr>
              <a:t> of pregnancy</a:t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- Generalized </a:t>
            </a:r>
            <a:r>
              <a:rPr lang="en-US" sz="2800" b="0" dirty="0" err="1" smtClean="0">
                <a:solidFill>
                  <a:schemeClr val="tx1"/>
                </a:solidFill>
              </a:rPr>
              <a:t>pruritus</a:t>
            </a:r>
            <a:r>
              <a:rPr lang="en-US" sz="2800" b="0" dirty="0" smtClean="0">
                <a:solidFill>
                  <a:schemeClr val="tx1"/>
                </a:solidFill>
              </a:rPr>
              <a:t> with or without jaundice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Absence of primary skin lesions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Biochemical abnormalities consistent with </a:t>
            </a:r>
            <a:r>
              <a:rPr lang="en-US" sz="2800" b="0" dirty="0" err="1" smtClean="0">
                <a:solidFill>
                  <a:schemeClr val="tx1"/>
                </a:solidFill>
              </a:rPr>
              <a:t>cholestasis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Disappearance of signs and symptoms after delivery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Recurrence during subsequent pregnancies 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302005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857232"/>
            <a:ext cx="6193503" cy="5780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572428" cy="542928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- Increased serum bile acids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  (</a:t>
            </a:r>
            <a:r>
              <a:rPr lang="en-US" sz="3200" b="0" dirty="0" err="1" smtClean="0">
                <a:solidFill>
                  <a:schemeClr val="tx1"/>
                </a:solidFill>
              </a:rPr>
              <a:t>cholic</a:t>
            </a:r>
            <a:r>
              <a:rPr lang="en-US" sz="3200" b="0" dirty="0" smtClean="0">
                <a:solidFill>
                  <a:schemeClr val="tx1"/>
                </a:solidFill>
              </a:rPr>
              <a:t> acid , </a:t>
            </a:r>
            <a:r>
              <a:rPr lang="en-US" sz="3200" b="0" dirty="0" err="1" smtClean="0">
                <a:solidFill>
                  <a:schemeClr val="tx1"/>
                </a:solidFill>
              </a:rPr>
              <a:t>deoxycholic</a:t>
            </a:r>
            <a:r>
              <a:rPr lang="en-US" sz="3200" b="0" dirty="0" smtClean="0">
                <a:solidFill>
                  <a:schemeClr val="tx1"/>
                </a:solidFill>
              </a:rPr>
              <a:t> acid , </a:t>
            </a:r>
            <a:r>
              <a:rPr lang="en-US" sz="3200" b="0" dirty="0" err="1" smtClean="0">
                <a:solidFill>
                  <a:schemeClr val="tx1"/>
                </a:solidFill>
              </a:rPr>
              <a:t>chenodeoxycholic</a:t>
            </a:r>
            <a:r>
              <a:rPr lang="en-US" sz="3200" b="0" dirty="0" smtClean="0">
                <a:solidFill>
                  <a:schemeClr val="tx1"/>
                </a:solidFill>
              </a:rPr>
              <a:t> acid)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- </a:t>
            </a:r>
            <a:r>
              <a:rPr lang="en-US" sz="3200" b="0" dirty="0" err="1" smtClean="0">
                <a:solidFill>
                  <a:schemeClr val="tx1"/>
                </a:solidFill>
              </a:rPr>
              <a:t>Prothrombin</a:t>
            </a:r>
            <a:r>
              <a:rPr lang="en-US" sz="3200" b="0" dirty="0" smtClean="0">
                <a:solidFill>
                  <a:schemeClr val="tx1"/>
                </a:solidFill>
              </a:rPr>
              <a:t> time should be monitored because </a:t>
            </a:r>
            <a:r>
              <a:rPr lang="en-US" sz="3200" b="0" dirty="0" err="1" smtClean="0">
                <a:solidFill>
                  <a:schemeClr val="tx1"/>
                </a:solidFill>
              </a:rPr>
              <a:t>Vit</a:t>
            </a:r>
            <a:r>
              <a:rPr lang="en-US" sz="3200" b="0" dirty="0" smtClean="0">
                <a:solidFill>
                  <a:schemeClr val="tx1"/>
                </a:solidFill>
              </a:rPr>
              <a:t> . K deficiency can occur due to impaired absorption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- Treatment : </a:t>
            </a:r>
            <a:r>
              <a:rPr lang="en-US" sz="3200" b="0" dirty="0" err="1" smtClean="0">
                <a:solidFill>
                  <a:schemeClr val="tx1"/>
                </a:solidFill>
              </a:rPr>
              <a:t>cholestyramine</a:t>
            </a:r>
            <a:r>
              <a:rPr lang="en-US" sz="3200" b="0" dirty="0" smtClean="0">
                <a:solidFill>
                  <a:schemeClr val="tx1"/>
                </a:solidFill>
              </a:rPr>
              <a:t> , phototherapy , </a:t>
            </a:r>
            <a:r>
              <a:rPr lang="en-US" sz="3200" b="0" dirty="0" err="1" smtClean="0">
                <a:solidFill>
                  <a:schemeClr val="tx1"/>
                </a:solidFill>
              </a:rPr>
              <a:t>urodeoxycholic</a:t>
            </a:r>
            <a:r>
              <a:rPr lang="en-US" sz="3200" b="0" dirty="0" smtClean="0">
                <a:solidFill>
                  <a:schemeClr val="tx1"/>
                </a:solidFill>
              </a:rPr>
              <a:t> acid 15 mg\kg\day </a:t>
            </a:r>
            <a:endParaRPr lang="ar-SA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0"/>
            <a:ext cx="7786742" cy="4572024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</a:rPr>
              <a:t>Pruritus</a:t>
            </a:r>
            <a:r>
              <a:rPr lang="en-US" sz="4400" b="1" dirty="0" smtClean="0">
                <a:solidFill>
                  <a:schemeClr val="tx2"/>
                </a:solidFill>
              </a:rPr>
              <a:t> HIV infection and AIDS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- Severe </a:t>
            </a:r>
            <a:r>
              <a:rPr lang="en-US" sz="2800" b="0" dirty="0" err="1" smtClean="0">
                <a:solidFill>
                  <a:schemeClr val="tx1"/>
                </a:solidFill>
              </a:rPr>
              <a:t>pruritus</a:t>
            </a:r>
            <a:r>
              <a:rPr lang="en-US" sz="2800" b="0" dirty="0" smtClean="0">
                <a:solidFill>
                  <a:schemeClr val="tx1"/>
                </a:solidFill>
              </a:rPr>
              <a:t> is common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AIDS patients may develop several </a:t>
            </a:r>
            <a:r>
              <a:rPr lang="en-US" sz="2800" b="0" dirty="0" err="1" smtClean="0">
                <a:solidFill>
                  <a:schemeClr val="tx1"/>
                </a:solidFill>
              </a:rPr>
              <a:t>pruritic</a:t>
            </a:r>
            <a:r>
              <a:rPr lang="en-US" sz="2800" b="0" dirty="0" smtClean="0">
                <a:solidFill>
                  <a:schemeClr val="tx1"/>
                </a:solidFill>
              </a:rPr>
              <a:t> conditions like , severe </a:t>
            </a:r>
            <a:r>
              <a:rPr lang="en-US" sz="2800" b="0" dirty="0" err="1" smtClean="0">
                <a:solidFill>
                  <a:schemeClr val="tx1"/>
                </a:solidFill>
              </a:rPr>
              <a:t>seborrheic</a:t>
            </a:r>
            <a:r>
              <a:rPr lang="en-US" sz="2800" b="0" dirty="0" smtClean="0">
                <a:solidFill>
                  <a:schemeClr val="tx1"/>
                </a:solidFill>
              </a:rPr>
              <a:t> dermatitis , </a:t>
            </a:r>
            <a:r>
              <a:rPr lang="en-US" sz="2800" b="0" dirty="0" err="1" smtClean="0">
                <a:solidFill>
                  <a:schemeClr val="tx1"/>
                </a:solidFill>
              </a:rPr>
              <a:t>eosinophic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folliulitis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358114" cy="2500322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chemeClr val="tx2"/>
                </a:solidFill>
              </a:rPr>
              <a:t>Psychogenic </a:t>
            </a:r>
            <a:r>
              <a:rPr lang="en-US" sz="4900" b="1" dirty="0" err="1" smtClean="0">
                <a:solidFill>
                  <a:schemeClr val="tx2"/>
                </a:solidFill>
              </a:rPr>
              <a:t>pruritus</a:t>
            </a:r>
            <a:r>
              <a:rPr lang="en-US" sz="4900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800" b="0" dirty="0" smtClean="0">
                <a:solidFill>
                  <a:schemeClr val="tx1"/>
                </a:solidFill>
              </a:rPr>
              <a:t>- Consultation with psychiatrist is recommended 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g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1285860"/>
            <a:ext cx="7061329" cy="4480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500990" cy="235744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Investigation</a:t>
            </a:r>
            <a:r>
              <a:rPr lang="en-US" sz="6700" b="1" dirty="0" smtClean="0"/>
              <a:t> </a:t>
            </a:r>
            <a:br>
              <a:rPr lang="en-US" sz="67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- CBC , KFT , LFT , urine analysis , ESR , CX Ray , Hepatitis profile , F.B.S </a:t>
            </a:r>
            <a:endParaRPr lang="ar-SA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1714488"/>
            <a:ext cx="5105400" cy="2868168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Thank You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738</TotalTime>
  <Words>1090</Words>
  <Application>Microsoft Office PowerPoint</Application>
  <PresentationFormat>On-screen Show (4:3)</PresentationFormat>
  <Paragraphs>173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Opulent</vt:lpstr>
      <vt:lpstr>Eczema and pruritus</vt:lpstr>
      <vt:lpstr>Eczema</vt:lpstr>
      <vt:lpstr>Eczema</vt:lpstr>
      <vt:lpstr>Acute eczema</vt:lpstr>
      <vt:lpstr>Acute eczema</vt:lpstr>
      <vt:lpstr>Acute eczema</vt:lpstr>
      <vt:lpstr>Acute eczema</vt:lpstr>
      <vt:lpstr>Chronic eczema</vt:lpstr>
      <vt:lpstr>Chronic eczema</vt:lpstr>
      <vt:lpstr>Chronic eczema</vt:lpstr>
      <vt:lpstr>Exogenous eczema (outside cause)</vt:lpstr>
      <vt:lpstr>Contact allergic dermatitis(eczema)</vt:lpstr>
      <vt:lpstr>Contact allergic dermatitis</vt:lpstr>
      <vt:lpstr>Contact allergic dermatitis</vt:lpstr>
      <vt:lpstr>Contact allergic dermatitis</vt:lpstr>
      <vt:lpstr>Contact irritant dermatitis(eczema)</vt:lpstr>
      <vt:lpstr>Contact irritant dermatitis</vt:lpstr>
      <vt:lpstr>Contact irritant dermatitis</vt:lpstr>
      <vt:lpstr>Contact allergic photodermatitis(eczema)</vt:lpstr>
      <vt:lpstr>Contact irritant photodermatitis (Eczema)</vt:lpstr>
      <vt:lpstr>Patch test and photo patch test</vt:lpstr>
      <vt:lpstr>Patch test</vt:lpstr>
      <vt:lpstr>Positive patch test result</vt:lpstr>
      <vt:lpstr>Endogenous eczema ( Inside cause) </vt:lpstr>
      <vt:lpstr>Atopic dermatitis (eczema)</vt:lpstr>
      <vt:lpstr>Atopic eczemz-infant</vt:lpstr>
      <vt:lpstr>Atopic eczema -Child</vt:lpstr>
      <vt:lpstr>At0pic eczela-Site</vt:lpstr>
      <vt:lpstr>Atopic eczema,Flexural site</vt:lpstr>
      <vt:lpstr>Seborrheic dermatitis</vt:lpstr>
      <vt:lpstr>Seborrheic eczema-infant(cradle cap)</vt:lpstr>
      <vt:lpstr>Seborrheic eczema -infant</vt:lpstr>
      <vt:lpstr>Seborreic eczema-Face </vt:lpstr>
      <vt:lpstr>Seborreic eczema-Scalp</vt:lpstr>
      <vt:lpstr>Discoid (nummular) eczema</vt:lpstr>
      <vt:lpstr>Discoid eczema-limbs</vt:lpstr>
      <vt:lpstr>Discoid eczema</vt:lpstr>
      <vt:lpstr>Discoid eczema</vt:lpstr>
      <vt:lpstr>Asteatotic eczema</vt:lpstr>
      <vt:lpstr>Asteatotic eczema</vt:lpstr>
      <vt:lpstr>Asteatotic eczema</vt:lpstr>
      <vt:lpstr>Stasis eczema( Gravitional dermatitis)</vt:lpstr>
      <vt:lpstr>Stasis eczema</vt:lpstr>
      <vt:lpstr>Stasis eczema</vt:lpstr>
      <vt:lpstr>Dyshidrotic eczema</vt:lpstr>
      <vt:lpstr>Dyshidrotic eczema</vt:lpstr>
      <vt:lpstr>Dyshidrotic eczema</vt:lpstr>
      <vt:lpstr>Dyshidrotic eczema</vt:lpstr>
      <vt:lpstr>Dyshidrotic eczema-Vesicles</vt:lpstr>
      <vt:lpstr>Management </vt:lpstr>
      <vt:lpstr>Pruritus</vt:lpstr>
      <vt:lpstr> Few clinical clues -  Acute pruritus with no primary skin lesions and of short duration is less suggestive  of systemic  cause  - In pruritus not related to a primary skin disese there is only excoriation and secondary changes  - When multiple family members are affected think of infestation  - Pruritus after bathing think of polycythemia rubra vera  - Night pruritus with chills , sweeting and fever think of Hodgkin`s disease </vt:lpstr>
      <vt:lpstr>Pruritus in Hodgkin`s lymphoma </vt:lpstr>
      <vt:lpstr>Sratch marks and excoriation</vt:lpstr>
      <vt:lpstr>Neurotic excoriations</vt:lpstr>
      <vt:lpstr>Pruritus in Dermatological disease      - Generalized      - Locolized </vt:lpstr>
      <vt:lpstr>Xerosis         - Dry skin         - Elderly </vt:lpstr>
      <vt:lpstr>Slide 58</vt:lpstr>
      <vt:lpstr>Slide 59</vt:lpstr>
      <vt:lpstr>Scabies </vt:lpstr>
      <vt:lpstr>Pediculosis </vt:lpstr>
      <vt:lpstr>Atopic dermatitis </vt:lpstr>
      <vt:lpstr>Urticaria </vt:lpstr>
      <vt:lpstr>Psoriasis     - Although psoriasis is not an itchy disease     - 85% of pt. suffer from  generalized pruritus in one strudy </vt:lpstr>
      <vt:lpstr>Slide 65</vt:lpstr>
      <vt:lpstr>Infection     - Folliculitis      - chickenpox      - Herpes </vt:lpstr>
      <vt:lpstr>Slide 67</vt:lpstr>
      <vt:lpstr>Slide 68</vt:lpstr>
      <vt:lpstr>Slide 69</vt:lpstr>
      <vt:lpstr>Lichen planus</vt:lpstr>
      <vt:lpstr>Dermatitis herpetiformes</vt:lpstr>
      <vt:lpstr>Cutaneous T cell lymphoma </vt:lpstr>
      <vt:lpstr>Localized pruritus</vt:lpstr>
      <vt:lpstr>Lichen simplex chronicus(neurodermatitis)</vt:lpstr>
      <vt:lpstr>Prurigo nodularis</vt:lpstr>
      <vt:lpstr>Pruritus Ani    - Localized     - 25-95% primary – (Idiopathic) no cause </vt:lpstr>
      <vt:lpstr>Slide 77</vt:lpstr>
      <vt:lpstr>Pruritus vulvae and scroti  - Infection  - Skin disease – LP , psoriasis , LsetA - Neoplasm , Paget`s disease  - 7% psychogenic</vt:lpstr>
      <vt:lpstr>Slide 79</vt:lpstr>
      <vt:lpstr>Scalp pruritus </vt:lpstr>
      <vt:lpstr>Pruritus in scar     - Associated with normal wound healing , nerve regeneration </vt:lpstr>
      <vt:lpstr>Slide 82</vt:lpstr>
      <vt:lpstr>Pruritus of systemic disease </vt:lpstr>
      <vt:lpstr>Renal pruritus   - Mechanism still unknown  - Can be localized or generalized  - Treatment Gabapentin 200-300mg after hemodialysis session  - Renal transplantotion is the most effective treatment  </vt:lpstr>
      <vt:lpstr>Cholestatic pruritus   - Any liver disease can cause pruritus  - Worse at night  - Worse on hands and feet and body regions constricted by clothing  - Treatment is treating and removing the primary cause .   Examp. remove galblader stones </vt:lpstr>
      <vt:lpstr>Heamatologic pruritus     -Iron deficiency    - Polycythemia rubra vera – treatment     A spirin 300 mg t.i.d , phototherapy </vt:lpstr>
      <vt:lpstr>Pruritus and malignancy   - Any malignancy can induce pruritus as a paraneoplastic phenomenon  - Hodgkin disease – strong association  - Non – Hodgkin`s lymphoma – less common (2%) - Leukemia – CLL chronic lymphocytic leukemia. </vt:lpstr>
      <vt:lpstr>Endocrine pruritus      - Thyroid disease      - Diabetes melitus </vt:lpstr>
      <vt:lpstr>Pruritus in pregnancy  - Dermatosis of prignancy : pemphigoid gestationes , prurtic urticarial plaques and papules of pregnancy , prurigo of pregnancy , chostasis of pregnancy </vt:lpstr>
      <vt:lpstr>Cholestasis of pregnancy   - Generalized pruritus with or without jaundice  - Absence of primary skin lesions  - Biochemical abnormalities consistent with cholestasis  - Disappearance of signs and symptoms after delivery  - Recurrence during subsequent pregnancies </vt:lpstr>
      <vt:lpstr>Slide 91</vt:lpstr>
      <vt:lpstr>- Increased serum bile acids    (cholic acid , deoxycholic acid , chenodeoxycholic acid)  - Prothrombin time should be monitored because Vit . K deficiency can occur due to impaired absorption  - Treatment : cholestyramine , phototherapy , urodeoxycholic acid 15 mg\kg\day </vt:lpstr>
      <vt:lpstr>Pruritus HIV infection and AIDS - Severe pruritus is common  - AIDS patients may develop several pruritic conditions like , severe seborrheic dermatitis , eosinophic folliulitis</vt:lpstr>
      <vt:lpstr>Psychogenic pruritus     - Consultation with psychiatrist is recommended </vt:lpstr>
      <vt:lpstr>Slide 95</vt:lpstr>
      <vt:lpstr>Investigation   - CBC , KFT , LFT , urine analysis , ESR , CX Ray , Hepatitis profile , F.B.S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Eczema and pruritus</dc:title>
  <dc:creator>User</dc:creator>
  <cp:lastModifiedBy>User</cp:lastModifiedBy>
  <cp:revision>47</cp:revision>
  <dcterms:created xsi:type="dcterms:W3CDTF">2020-03-21T18:03:09Z</dcterms:created>
  <dcterms:modified xsi:type="dcterms:W3CDTF">2020-04-07T19:02:36Z</dcterms:modified>
</cp:coreProperties>
</file>