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299" r:id="rId3"/>
    <p:sldId id="302" r:id="rId4"/>
    <p:sldId id="303" r:id="rId5"/>
    <p:sldId id="304" r:id="rId6"/>
    <p:sldId id="305" r:id="rId7"/>
    <p:sldId id="306" r:id="rId8"/>
    <p:sldId id="307" r:id="rId9"/>
    <p:sldId id="308" r:id="rId10"/>
    <p:sldId id="309" r:id="rId11"/>
    <p:sldId id="296" r:id="rId12"/>
  </p:sldIdLst>
  <p:sldSz cx="9144000" cy="5143500" type="screen16x9"/>
  <p:notesSz cx="6858000" cy="9144000"/>
  <p:embeddedFontLst>
    <p:embeddedFont>
      <p:font typeface="Lexend Deca"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14" y="-3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58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chemeClr val="accent6">
                <a:lumMod val="40000"/>
                <a:lumOff val="60000"/>
              </a:schemeClr>
            </a:gs>
            <a:gs pos="93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468560" y="2571750"/>
            <a:ext cx="7287818" cy="1159800"/>
          </a:xfrm>
          <a:prstGeom prst="rect">
            <a:avLst/>
          </a:prstGeom>
        </p:spPr>
        <p:txBody>
          <a:bodyPr spcFirstLastPara="1" wrap="square" lIns="0" tIns="0" rIns="0" bIns="0" anchor="ctr" anchorCtr="0">
            <a:noAutofit/>
          </a:bodyPr>
          <a:lstStyle/>
          <a:p>
            <a:pPr algn="ctr">
              <a:lnSpc>
                <a:spcPct val="115000"/>
              </a:lnSpc>
              <a:spcAft>
                <a:spcPts val="1000"/>
              </a:spcAft>
            </a:pPr>
            <a:r>
              <a:rPr lang="en-US" sz="3200" dirty="0" smtClean="0">
                <a:solidFill>
                  <a:schemeClr val="tx1">
                    <a:lumMod val="90000"/>
                    <a:lumOff val="10000"/>
                  </a:schemeClr>
                </a:solidFill>
              </a:rPr>
              <a:t>1- </a:t>
            </a:r>
            <a:r>
              <a:rPr lang="en-US" sz="3200" dirty="0" smtClean="0">
                <a:solidFill>
                  <a:schemeClr val="tx1">
                    <a:lumMod val="90000"/>
                    <a:lumOff val="10000"/>
                  </a:schemeClr>
                </a:solidFill>
                <a:latin typeface="Times New Roman"/>
                <a:ea typeface="Calibri"/>
                <a:cs typeface="Arial"/>
              </a:rPr>
              <a:t>Pulmonary ventilation.</a:t>
            </a: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smtClean="0">
                <a:solidFill>
                  <a:schemeClr val="tx1">
                    <a:lumMod val="90000"/>
                    <a:lumOff val="10000"/>
                  </a:schemeClr>
                </a:solidFill>
              </a:rPr>
              <a:t>Dr. </a:t>
            </a:r>
            <a:r>
              <a:rPr lang="en-US" sz="2800" dirty="0">
                <a:solidFill>
                  <a:schemeClr val="tx1">
                    <a:lumMod val="90000"/>
                    <a:lumOff val="10000"/>
                  </a:schemeClr>
                </a:solidFill>
              </a:rPr>
              <a:t>Sherif W. Mansour</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1800" dirty="0" smtClean="0">
                <a:solidFill>
                  <a:schemeClr val="tx1">
                    <a:lumMod val="90000"/>
                    <a:lumOff val="10000"/>
                  </a:schemeClr>
                </a:solidFill>
              </a:rPr>
              <a:t>Prof. of Physiology , </a:t>
            </a:r>
            <a:r>
              <a:rPr lang="en-US" sz="1800" dirty="0">
                <a:solidFill>
                  <a:schemeClr val="tx1">
                    <a:lumMod val="90000"/>
                    <a:lumOff val="10000"/>
                  </a:schemeClr>
                </a:solidFill>
              </a:rPr>
              <a:t>Mutah school of Medicine</a:t>
            </a:r>
            <a:r>
              <a:rPr lang="en" sz="1800" dirty="0">
                <a:solidFill>
                  <a:schemeClr val="tx1">
                    <a:lumMod val="90000"/>
                    <a:lumOff val="10000"/>
                  </a:schemeClr>
                </a:solidFill>
              </a:rPr>
              <a:t> </a:t>
            </a:r>
            <a:r>
              <a:rPr lang="en" sz="1800" dirty="0" smtClean="0">
                <a:solidFill>
                  <a:schemeClr val="tx1">
                    <a:lumMod val="90000"/>
                    <a:lumOff val="10000"/>
                  </a:schemeClr>
                </a:solidFill>
              </a:rPr>
              <a:t>.</a:t>
            </a:r>
            <a:br>
              <a:rPr lang="en" sz="1800" dirty="0" smtClean="0">
                <a:solidFill>
                  <a:schemeClr val="tx1">
                    <a:lumMod val="90000"/>
                    <a:lumOff val="10000"/>
                  </a:schemeClr>
                </a:solidFill>
              </a:rPr>
            </a:br>
            <a:r>
              <a:rPr lang="en" sz="1800" dirty="0" smtClean="0">
                <a:solidFill>
                  <a:schemeClr val="tx1">
                    <a:lumMod val="90000"/>
                    <a:lumOff val="10000"/>
                  </a:schemeClr>
                </a:solidFill>
              </a:rPr>
              <a:t>2022/2023</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152354"/>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1470"/>
            <a:ext cx="8856984" cy="4240156"/>
          </a:xfrm>
        </p:spPr>
        <p:txBody>
          <a:bodyPr/>
          <a:lstStyle/>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10</a:t>
            </a:fld>
            <a:endParaRPr lang="en">
              <a:solidFill>
                <a:srgbClr val="FFFFFF"/>
              </a:solidFill>
            </a:endParaRPr>
          </a:p>
        </p:txBody>
      </p:sp>
      <p:sp>
        <p:nvSpPr>
          <p:cNvPr id="4" name="TextBox 3"/>
          <p:cNvSpPr txBox="1"/>
          <p:nvPr/>
        </p:nvSpPr>
        <p:spPr>
          <a:xfrm>
            <a:off x="107504" y="195486"/>
            <a:ext cx="8856984" cy="5539978"/>
          </a:xfrm>
          <a:prstGeom prst="rect">
            <a:avLst/>
          </a:prstGeom>
          <a:noFill/>
        </p:spPr>
        <p:txBody>
          <a:bodyPr wrap="square" rtlCol="0">
            <a:spAutoFit/>
          </a:bodyPr>
          <a:lstStyle/>
          <a:p>
            <a:pPr algn="ctr"/>
            <a:r>
              <a:rPr lang="en-US" sz="2400" b="1" dirty="0">
                <a:solidFill>
                  <a:schemeClr val="tx1">
                    <a:lumMod val="90000"/>
                    <a:lumOff val="10000"/>
                  </a:schemeClr>
                </a:solidFill>
                <a:latin typeface="Times New Roman" panose="02020603050405020304" pitchFamily="18" charset="0"/>
                <a:cs typeface="Times New Roman" panose="02020603050405020304" pitchFamily="18" charset="0"/>
              </a:rPr>
              <a:t>Pneumothorax</a:t>
            </a:r>
          </a:p>
          <a:p>
            <a:endPar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Definition: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it is presence of air in pleural sac.</a:t>
            </a:r>
          </a:p>
          <a:p>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Causes and types:</a:t>
            </a:r>
          </a:p>
          <a:p>
            <a:pPr marL="342900" indent="-342900">
              <a:buAutoNum type="arabicParenR"/>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Open pneumothorax: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 stab chest wound with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hole</a:t>
            </a:r>
          </a:p>
          <a:p>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in-between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atmospheric air and pleural cavity </a:t>
            </a:r>
            <a:r>
              <a:rPr lang="en-US" sz="1600" dirty="0" smtClean="0">
                <a:solidFill>
                  <a:schemeClr val="tx1">
                    <a:lumMod val="90000"/>
                    <a:lumOff val="10000"/>
                  </a:schemeClr>
                </a:solidFill>
                <a:latin typeface="Arial" panose="020B0604020202020204" pitchFamily="34" charset="0"/>
                <a:cs typeface="Arial" panose="020B0604020202020204" pitchFamily="34" charset="0"/>
              </a:rPr>
              <a:t>→</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air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enter</a:t>
            </a:r>
          </a:p>
          <a:p>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the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pleural sac → collapsed lung with severe respiratory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distress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and may cause death if bilateral wounds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 IPP = atmospheric p.)</a:t>
            </a:r>
          </a:p>
          <a:p>
            <a:endPar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2) Closed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pneumothorax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rupture of superficial alveoli → less effect as the air is absorbed (IPP return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ve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pressure again).</a:t>
            </a:r>
          </a:p>
          <a:p>
            <a:endPar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3) Tension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pneumothorax (</a:t>
            </a:r>
            <a:r>
              <a:rPr lang="en-US" sz="1600" b="1" dirty="0" err="1">
                <a:solidFill>
                  <a:schemeClr val="tx1">
                    <a:lumMod val="90000"/>
                    <a:lumOff val="10000"/>
                  </a:schemeClr>
                </a:solidFill>
                <a:latin typeface="Times New Roman" panose="02020603050405020304" pitchFamily="18" charset="0"/>
                <a:cs typeface="Times New Roman" panose="02020603050405020304" pitchFamily="18" charset="0"/>
              </a:rPr>
              <a:t>valvular</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 which rupture of alveoli and its visceral pleura act as valve allow entry and not exit of air → IPP becomes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ve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with severe stress and collapse of the lung.</a:t>
            </a:r>
          </a:p>
          <a:p>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4) Artificial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(therapeutic)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pneumothorax: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used in treatment of tuberculosis by injection of air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intra-pleural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to collapse the diseased lung preventing spread of infection to other lung.</a:t>
            </a: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a:p>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a:p>
            <a:pPr marL="285750" indent="-285750">
              <a:buFontTx/>
              <a:buChar char="-"/>
            </a:pPr>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67494"/>
            <a:ext cx="2741290" cy="2376264"/>
          </a:xfrm>
          <a:prstGeom prst="rect">
            <a:avLst/>
          </a:prstGeom>
        </p:spPr>
      </p:pic>
    </p:spTree>
    <p:extLst>
      <p:ext uri="{BB962C8B-B14F-4D97-AF65-F5344CB8AC3E}">
        <p14:creationId xmlns:p14="http://schemas.microsoft.com/office/powerpoint/2010/main" val="1052888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lumMod val="90000"/>
                    <a:lumOff val="1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5486"/>
            <a:ext cx="8784976" cy="4096140"/>
          </a:xfrm>
        </p:spPr>
        <p:txBody>
          <a:bodyPr/>
          <a:lstStyle/>
          <a:p>
            <a:pPr marL="101600" indent="0" algn="ctr">
              <a:spcAft>
                <a:spcPts val="1000"/>
              </a:spcAft>
              <a:buNone/>
            </a:pPr>
            <a:r>
              <a:rPr lang="en-US" b="1" dirty="0">
                <a:solidFill>
                  <a:schemeClr val="tx1">
                    <a:lumMod val="90000"/>
                    <a:lumOff val="10000"/>
                  </a:schemeClr>
                </a:solidFill>
                <a:latin typeface="Times New Roman"/>
                <a:ea typeface="Calibri"/>
                <a:cs typeface="Arial"/>
              </a:rPr>
              <a:t>Respiration</a:t>
            </a:r>
          </a:p>
          <a:p>
            <a:pPr marL="101600" indent="0" algn="just">
              <a:spcAft>
                <a:spcPts val="1000"/>
              </a:spcAft>
              <a:buNone/>
            </a:pPr>
            <a:r>
              <a:rPr lang="en-US" sz="1600" dirty="0" smtClean="0">
                <a:solidFill>
                  <a:schemeClr val="tx1">
                    <a:lumMod val="90000"/>
                    <a:lumOff val="10000"/>
                  </a:schemeClr>
                </a:solidFill>
                <a:latin typeface="Times New Roman"/>
                <a:ea typeface="Calibri"/>
                <a:cs typeface="Arial"/>
              </a:rPr>
              <a:t>It </a:t>
            </a:r>
            <a:r>
              <a:rPr lang="en-US" sz="1600" dirty="0">
                <a:solidFill>
                  <a:schemeClr val="tx1">
                    <a:lumMod val="90000"/>
                    <a:lumOff val="10000"/>
                  </a:schemeClr>
                </a:solidFill>
                <a:latin typeface="Times New Roman"/>
                <a:ea typeface="Calibri"/>
                <a:cs typeface="Arial"/>
              </a:rPr>
              <a:t>is the complex process by which O2 is taken from the atmosphere by inspiration, carried by the blood to reach to cells to be used in food oxidation and energy production and then CO2 resulted is extruded from the body by expiration.</a:t>
            </a:r>
          </a:p>
          <a:p>
            <a:pPr marL="101600" indent="0" algn="just">
              <a:spcAft>
                <a:spcPts val="1000"/>
              </a:spcAft>
              <a:buNone/>
            </a:pPr>
            <a:r>
              <a:rPr lang="en-US" sz="1600" b="1" dirty="0">
                <a:solidFill>
                  <a:schemeClr val="tx1">
                    <a:lumMod val="90000"/>
                    <a:lumOff val="10000"/>
                  </a:schemeClr>
                </a:solidFill>
                <a:latin typeface="Times New Roman"/>
                <a:ea typeface="Calibri"/>
                <a:cs typeface="Arial"/>
              </a:rPr>
              <a:t>-</a:t>
            </a:r>
            <a:r>
              <a:rPr lang="en-US" sz="1600" b="1" dirty="0" smtClean="0">
                <a:solidFill>
                  <a:schemeClr val="tx1">
                    <a:lumMod val="90000"/>
                    <a:lumOff val="10000"/>
                  </a:schemeClr>
                </a:solidFill>
                <a:latin typeface="Times New Roman"/>
                <a:ea typeface="Calibri"/>
                <a:cs typeface="Arial"/>
              </a:rPr>
              <a:t>Steps </a:t>
            </a:r>
            <a:r>
              <a:rPr lang="en-US" sz="1600" b="1" dirty="0">
                <a:solidFill>
                  <a:schemeClr val="tx1">
                    <a:lumMod val="90000"/>
                    <a:lumOff val="10000"/>
                  </a:schemeClr>
                </a:solidFill>
                <a:latin typeface="Times New Roman"/>
                <a:ea typeface="Calibri"/>
                <a:cs typeface="Arial"/>
              </a:rPr>
              <a:t>of respiration:</a:t>
            </a:r>
          </a:p>
          <a:p>
            <a:pPr marL="101600" indent="0" algn="just">
              <a:spcAft>
                <a:spcPts val="1000"/>
              </a:spcAft>
              <a:buNone/>
            </a:pPr>
            <a:r>
              <a:rPr lang="en-US" sz="1600" b="1" dirty="0" smtClean="0">
                <a:solidFill>
                  <a:schemeClr val="tx1">
                    <a:lumMod val="90000"/>
                    <a:lumOff val="10000"/>
                  </a:schemeClr>
                </a:solidFill>
                <a:latin typeface="Times New Roman"/>
                <a:ea typeface="Calibri"/>
                <a:cs typeface="Arial"/>
              </a:rPr>
              <a:t>1) Pulmonary </a:t>
            </a:r>
            <a:r>
              <a:rPr lang="en-US" sz="1600" b="1" dirty="0">
                <a:solidFill>
                  <a:schemeClr val="tx1">
                    <a:lumMod val="90000"/>
                    <a:lumOff val="10000"/>
                  </a:schemeClr>
                </a:solidFill>
                <a:latin typeface="Times New Roman"/>
                <a:ea typeface="Calibri"/>
                <a:cs typeface="Arial"/>
              </a:rPr>
              <a:t>ventilation: </a:t>
            </a:r>
            <a:r>
              <a:rPr lang="en-US" sz="1600" dirty="0">
                <a:solidFill>
                  <a:schemeClr val="tx1">
                    <a:lumMod val="90000"/>
                    <a:lumOff val="10000"/>
                  </a:schemeClr>
                </a:solidFill>
                <a:latin typeface="Times New Roman"/>
                <a:ea typeface="Calibri"/>
                <a:cs typeface="Arial"/>
              </a:rPr>
              <a:t>it is inflow of </a:t>
            </a:r>
            <a:r>
              <a:rPr lang="en-US" sz="1600" dirty="0" smtClean="0">
                <a:solidFill>
                  <a:schemeClr val="tx1">
                    <a:lumMod val="90000"/>
                    <a:lumOff val="10000"/>
                  </a:schemeClr>
                </a:solidFill>
                <a:latin typeface="Times New Roman"/>
                <a:ea typeface="Calibri"/>
                <a:cs typeface="Arial"/>
              </a:rPr>
              <a:t>O2 </a:t>
            </a:r>
            <a:r>
              <a:rPr lang="en-US" sz="1600" dirty="0">
                <a:solidFill>
                  <a:schemeClr val="tx1">
                    <a:lumMod val="90000"/>
                    <a:lumOff val="10000"/>
                  </a:schemeClr>
                </a:solidFill>
                <a:latin typeface="Times New Roman"/>
                <a:ea typeface="Calibri"/>
                <a:cs typeface="Arial"/>
              </a:rPr>
              <a:t>from the atmosphere to alveoli and CO2 outflow to atmosphere.</a:t>
            </a:r>
          </a:p>
          <a:p>
            <a:pPr marL="101600" indent="0" algn="just">
              <a:spcAft>
                <a:spcPts val="1000"/>
              </a:spcAft>
              <a:buNone/>
            </a:pPr>
            <a:r>
              <a:rPr lang="en-US" sz="1600" b="1" dirty="0" smtClean="0">
                <a:solidFill>
                  <a:schemeClr val="tx1">
                    <a:lumMod val="90000"/>
                    <a:lumOff val="10000"/>
                  </a:schemeClr>
                </a:solidFill>
                <a:latin typeface="Times New Roman"/>
                <a:ea typeface="Calibri"/>
                <a:cs typeface="Arial"/>
              </a:rPr>
              <a:t>2)Pulmonary perfusion: </a:t>
            </a:r>
            <a:r>
              <a:rPr lang="en-US" sz="1600" dirty="0">
                <a:solidFill>
                  <a:schemeClr val="tx1">
                    <a:lumMod val="90000"/>
                    <a:lumOff val="10000"/>
                  </a:schemeClr>
                </a:solidFill>
                <a:latin typeface="Times New Roman"/>
                <a:ea typeface="Calibri"/>
                <a:cs typeface="Arial"/>
              </a:rPr>
              <a:t>is the cardiac output of right ventricle  </a:t>
            </a:r>
            <a:r>
              <a:rPr lang="en-US" sz="1600" dirty="0" smtClean="0">
                <a:solidFill>
                  <a:schemeClr val="tx1">
                    <a:lumMod val="90000"/>
                    <a:lumOff val="10000"/>
                  </a:schemeClr>
                </a:solidFill>
                <a:latin typeface="Times New Roman"/>
                <a:ea typeface="Calibri"/>
                <a:cs typeface="Arial"/>
              </a:rPr>
              <a:t>(</a:t>
            </a:r>
            <a:r>
              <a:rPr lang="en-US" sz="1600" dirty="0">
                <a:solidFill>
                  <a:schemeClr val="tx1">
                    <a:lumMod val="90000"/>
                    <a:lumOff val="10000"/>
                  </a:schemeClr>
                </a:solidFill>
                <a:latin typeface="Times New Roman"/>
                <a:ea typeface="Calibri"/>
                <a:cs typeface="Arial"/>
              </a:rPr>
              <a:t>5 lit/min) to the lung to take O2 and get rid of CO2.</a:t>
            </a:r>
          </a:p>
          <a:p>
            <a:pPr marL="101600" indent="0" algn="just">
              <a:spcAft>
                <a:spcPts val="1000"/>
              </a:spcAft>
              <a:buNone/>
            </a:pPr>
            <a:r>
              <a:rPr lang="en-US" sz="1600" b="1" dirty="0" smtClean="0">
                <a:solidFill>
                  <a:schemeClr val="tx1">
                    <a:lumMod val="90000"/>
                    <a:lumOff val="10000"/>
                  </a:schemeClr>
                </a:solidFill>
                <a:latin typeface="Times New Roman"/>
                <a:ea typeface="Calibri"/>
                <a:cs typeface="Arial"/>
              </a:rPr>
              <a:t>3)Exchange </a:t>
            </a:r>
            <a:r>
              <a:rPr lang="en-US" sz="1600" b="1" dirty="0">
                <a:solidFill>
                  <a:schemeClr val="tx1">
                    <a:lumMod val="90000"/>
                    <a:lumOff val="10000"/>
                  </a:schemeClr>
                </a:solidFill>
                <a:latin typeface="Times New Roman"/>
                <a:ea typeface="Calibri"/>
                <a:cs typeface="Arial"/>
              </a:rPr>
              <a:t>of </a:t>
            </a:r>
            <a:r>
              <a:rPr lang="en-US" sz="1600" b="1" dirty="0" smtClean="0">
                <a:solidFill>
                  <a:schemeClr val="tx1">
                    <a:lumMod val="90000"/>
                    <a:lumOff val="10000"/>
                  </a:schemeClr>
                </a:solidFill>
                <a:latin typeface="Times New Roman"/>
                <a:ea typeface="Calibri"/>
                <a:cs typeface="Arial"/>
              </a:rPr>
              <a:t>gases: </a:t>
            </a:r>
            <a:r>
              <a:rPr lang="en-US" sz="1600" dirty="0">
                <a:solidFill>
                  <a:schemeClr val="tx1">
                    <a:lumMod val="90000"/>
                    <a:lumOff val="10000"/>
                  </a:schemeClr>
                </a:solidFill>
                <a:latin typeface="Times New Roman"/>
                <a:ea typeface="Calibri"/>
                <a:cs typeface="Arial"/>
              </a:rPr>
              <a:t>between pulmonary ventilation and perfusion via pulmonary </a:t>
            </a:r>
            <a:r>
              <a:rPr lang="en-US" sz="1600" dirty="0" smtClean="0">
                <a:solidFill>
                  <a:schemeClr val="tx1">
                    <a:lumMod val="90000"/>
                    <a:lumOff val="10000"/>
                  </a:schemeClr>
                </a:solidFill>
                <a:latin typeface="Times New Roman"/>
                <a:ea typeface="Calibri"/>
                <a:cs typeface="Arial"/>
              </a:rPr>
              <a:t>membrane (Alveoli).</a:t>
            </a:r>
            <a:endParaRPr lang="en-US" sz="1600" dirty="0">
              <a:solidFill>
                <a:schemeClr val="tx1">
                  <a:lumMod val="90000"/>
                  <a:lumOff val="10000"/>
                </a:schemeClr>
              </a:solidFill>
              <a:latin typeface="Times New Roman"/>
              <a:ea typeface="Calibri"/>
              <a:cs typeface="Arial"/>
            </a:endParaRPr>
          </a:p>
          <a:p>
            <a:pPr marL="101600" indent="0" algn="just">
              <a:spcAft>
                <a:spcPts val="1000"/>
              </a:spcAft>
              <a:buNone/>
            </a:pPr>
            <a:r>
              <a:rPr lang="en-US" sz="1600" b="1" dirty="0" smtClean="0">
                <a:solidFill>
                  <a:schemeClr val="tx1">
                    <a:lumMod val="90000"/>
                    <a:lumOff val="10000"/>
                  </a:schemeClr>
                </a:solidFill>
                <a:latin typeface="Times New Roman"/>
                <a:ea typeface="Calibri"/>
                <a:cs typeface="Arial"/>
              </a:rPr>
              <a:t>4) Gas carriage: </a:t>
            </a:r>
            <a:r>
              <a:rPr lang="en-US" sz="1600" dirty="0">
                <a:solidFill>
                  <a:schemeClr val="tx1">
                    <a:lumMod val="90000"/>
                    <a:lumOff val="10000"/>
                  </a:schemeClr>
                </a:solidFill>
                <a:latin typeface="Times New Roman"/>
                <a:ea typeface="Calibri"/>
                <a:cs typeface="Arial"/>
              </a:rPr>
              <a:t>by the blood to the left heart and then to all body.</a:t>
            </a: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2</a:t>
            </a:fld>
            <a:endParaRPr lang="en">
              <a:solidFill>
                <a:srgbClr val="FFFFFF"/>
              </a:solidFill>
            </a:endParaRPr>
          </a:p>
        </p:txBody>
      </p:sp>
    </p:spTree>
    <p:extLst>
      <p:ext uri="{BB962C8B-B14F-4D97-AF65-F5344CB8AC3E}">
        <p14:creationId xmlns:p14="http://schemas.microsoft.com/office/powerpoint/2010/main" val="359819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1470"/>
            <a:ext cx="5400600" cy="4240156"/>
          </a:xfrm>
        </p:spPr>
        <p:txBody>
          <a:bodyPr/>
          <a:lstStyle/>
          <a:p>
            <a:pPr marL="101600" indent="0">
              <a:spcAft>
                <a:spcPts val="1000"/>
              </a:spcAft>
              <a:buNone/>
            </a:pPr>
            <a:r>
              <a:rPr lang="en-US" sz="1400" b="1" dirty="0" smtClean="0">
                <a:solidFill>
                  <a:schemeClr val="tx1">
                    <a:lumMod val="90000"/>
                    <a:lumOff val="10000"/>
                  </a:schemeClr>
                </a:solidFill>
                <a:latin typeface="Times New Roman"/>
                <a:ea typeface="Calibri"/>
                <a:cs typeface="Arial"/>
              </a:rPr>
              <a:t>•</a:t>
            </a:r>
            <a:r>
              <a:rPr lang="en-US" sz="1600" b="1" dirty="0" smtClean="0">
                <a:solidFill>
                  <a:schemeClr val="tx1">
                    <a:lumMod val="90000"/>
                    <a:lumOff val="10000"/>
                  </a:schemeClr>
                </a:solidFill>
                <a:latin typeface="Times New Roman"/>
                <a:ea typeface="Calibri"/>
                <a:cs typeface="Arial"/>
              </a:rPr>
              <a:t>The </a:t>
            </a:r>
            <a:r>
              <a:rPr lang="en-US" sz="1600" b="1" dirty="0">
                <a:solidFill>
                  <a:schemeClr val="tx1">
                    <a:lumMod val="90000"/>
                    <a:lumOff val="10000"/>
                  </a:schemeClr>
                </a:solidFill>
                <a:latin typeface="Times New Roman"/>
                <a:ea typeface="Calibri"/>
                <a:cs typeface="Arial"/>
              </a:rPr>
              <a:t>respiratory system </a:t>
            </a:r>
            <a:r>
              <a:rPr lang="en-US" sz="1600" b="1" dirty="0" smtClean="0">
                <a:solidFill>
                  <a:schemeClr val="tx1">
                    <a:lumMod val="90000"/>
                    <a:lumOff val="10000"/>
                  </a:schemeClr>
                </a:solidFill>
                <a:latin typeface="Times New Roman"/>
                <a:ea typeface="Calibri"/>
                <a:cs typeface="Arial"/>
              </a:rPr>
              <a:t>consists of:</a:t>
            </a:r>
          </a:p>
          <a:p>
            <a:pPr marL="101600" indent="0">
              <a:spcAft>
                <a:spcPts val="1000"/>
              </a:spcAft>
              <a:buNone/>
            </a:pPr>
            <a:r>
              <a:rPr lang="en-US" sz="1400" b="1" dirty="0" smtClean="0">
                <a:solidFill>
                  <a:schemeClr val="tx1">
                    <a:lumMod val="90000"/>
                    <a:lumOff val="10000"/>
                  </a:schemeClr>
                </a:solidFill>
                <a:latin typeface="Times New Roman"/>
                <a:ea typeface="Calibri"/>
                <a:cs typeface="Arial"/>
              </a:rPr>
              <a:t>1</a:t>
            </a:r>
            <a:r>
              <a:rPr lang="en-US" sz="1400" b="1" dirty="0">
                <a:solidFill>
                  <a:schemeClr val="tx1">
                    <a:lumMod val="90000"/>
                    <a:lumOff val="10000"/>
                  </a:schemeClr>
                </a:solidFill>
                <a:latin typeface="Times New Roman"/>
                <a:ea typeface="Calibri"/>
                <a:cs typeface="Arial"/>
              </a:rPr>
              <a:t>) The respiratory </a:t>
            </a:r>
            <a:r>
              <a:rPr lang="en-US" sz="1400" b="1" dirty="0" smtClean="0">
                <a:solidFill>
                  <a:schemeClr val="tx1">
                    <a:lumMod val="90000"/>
                    <a:lumOff val="10000"/>
                  </a:schemeClr>
                </a:solidFill>
                <a:latin typeface="Times New Roman"/>
                <a:ea typeface="Calibri"/>
                <a:cs typeface="Arial"/>
              </a:rPr>
              <a:t>passages.     2</a:t>
            </a:r>
            <a:r>
              <a:rPr lang="en-US" sz="1400" b="1" dirty="0">
                <a:solidFill>
                  <a:schemeClr val="tx1">
                    <a:lumMod val="90000"/>
                    <a:lumOff val="10000"/>
                  </a:schemeClr>
                </a:solidFill>
                <a:latin typeface="Times New Roman"/>
                <a:ea typeface="Calibri"/>
                <a:cs typeface="Arial"/>
              </a:rPr>
              <a:t>) The respiratory </a:t>
            </a:r>
            <a:r>
              <a:rPr lang="en-US" sz="1400" b="1" dirty="0" smtClean="0">
                <a:solidFill>
                  <a:schemeClr val="tx1">
                    <a:lumMod val="90000"/>
                    <a:lumOff val="10000"/>
                  </a:schemeClr>
                </a:solidFill>
                <a:latin typeface="Times New Roman"/>
                <a:ea typeface="Calibri"/>
                <a:cs typeface="Arial"/>
              </a:rPr>
              <a:t>muscles</a:t>
            </a:r>
            <a:r>
              <a:rPr lang="en-US" sz="1400" b="1" dirty="0">
                <a:solidFill>
                  <a:schemeClr val="tx1">
                    <a:lumMod val="90000"/>
                    <a:lumOff val="10000"/>
                  </a:schemeClr>
                </a:solidFill>
                <a:latin typeface="Times New Roman"/>
                <a:ea typeface="Calibri"/>
                <a:cs typeface="Arial"/>
              </a:rPr>
              <a:t>.</a:t>
            </a:r>
          </a:p>
          <a:p>
            <a:pPr marL="101600" indent="0">
              <a:spcAft>
                <a:spcPts val="1000"/>
              </a:spcAft>
              <a:buNone/>
            </a:pPr>
            <a:r>
              <a:rPr lang="en-US" sz="1400" b="1" dirty="0" smtClean="0">
                <a:solidFill>
                  <a:schemeClr val="tx1">
                    <a:lumMod val="90000"/>
                    <a:lumOff val="10000"/>
                  </a:schemeClr>
                </a:solidFill>
                <a:latin typeface="Times New Roman"/>
                <a:ea typeface="Calibri"/>
                <a:cs typeface="Arial"/>
              </a:rPr>
              <a:t>3</a:t>
            </a:r>
            <a:r>
              <a:rPr lang="en-US" sz="1400" b="1" dirty="0">
                <a:solidFill>
                  <a:schemeClr val="tx1">
                    <a:lumMod val="90000"/>
                    <a:lumOff val="10000"/>
                  </a:schemeClr>
                </a:solidFill>
                <a:latin typeface="Times New Roman"/>
                <a:ea typeface="Calibri"/>
                <a:cs typeface="Arial"/>
              </a:rPr>
              <a:t>) The respiratory </a:t>
            </a:r>
            <a:r>
              <a:rPr lang="en-US" sz="1400" b="1" dirty="0" smtClean="0">
                <a:solidFill>
                  <a:schemeClr val="tx1">
                    <a:lumMod val="90000"/>
                    <a:lumOff val="10000"/>
                  </a:schemeClr>
                </a:solidFill>
                <a:latin typeface="Times New Roman"/>
                <a:ea typeface="Calibri"/>
                <a:cs typeface="Arial"/>
              </a:rPr>
              <a:t>centers.        4</a:t>
            </a:r>
            <a:r>
              <a:rPr lang="en-US" sz="1400" b="1" dirty="0">
                <a:solidFill>
                  <a:schemeClr val="tx1">
                    <a:lumMod val="90000"/>
                    <a:lumOff val="10000"/>
                  </a:schemeClr>
                </a:solidFill>
                <a:latin typeface="Times New Roman"/>
                <a:ea typeface="Calibri"/>
                <a:cs typeface="Arial"/>
              </a:rPr>
              <a:t>) The pulmonary circulation.</a:t>
            </a:r>
          </a:p>
          <a:p>
            <a:pPr marL="101600" indent="0">
              <a:spcAft>
                <a:spcPts val="1000"/>
              </a:spcAft>
              <a:buNone/>
            </a:pPr>
            <a:r>
              <a:rPr lang="en-US" sz="1800" b="1" dirty="0" smtClean="0">
                <a:solidFill>
                  <a:schemeClr val="tx1">
                    <a:lumMod val="90000"/>
                    <a:lumOff val="10000"/>
                  </a:schemeClr>
                </a:solidFill>
                <a:latin typeface="Times New Roman"/>
                <a:ea typeface="Calibri"/>
                <a:cs typeface="Arial"/>
              </a:rPr>
              <a:t> I-The </a:t>
            </a:r>
            <a:r>
              <a:rPr lang="en-US" sz="1800" b="1" dirty="0">
                <a:solidFill>
                  <a:schemeClr val="tx1">
                    <a:lumMod val="90000"/>
                    <a:lumOff val="10000"/>
                  </a:schemeClr>
                </a:solidFill>
                <a:latin typeface="Times New Roman"/>
                <a:ea typeface="Calibri"/>
                <a:cs typeface="Arial"/>
              </a:rPr>
              <a:t>respiratory passages</a:t>
            </a:r>
            <a:r>
              <a:rPr lang="en-US" sz="1800" b="1" dirty="0" smtClean="0">
                <a:solidFill>
                  <a:schemeClr val="tx1">
                    <a:lumMod val="90000"/>
                    <a:lumOff val="10000"/>
                  </a:schemeClr>
                </a:solidFill>
                <a:latin typeface="Times New Roman"/>
                <a:ea typeface="Calibri"/>
                <a:cs typeface="Arial"/>
              </a:rPr>
              <a:t>:       </a:t>
            </a:r>
          </a:p>
          <a:p>
            <a:pPr marL="101600" indent="0">
              <a:spcAft>
                <a:spcPts val="1000"/>
              </a:spcAft>
              <a:buNone/>
            </a:pPr>
            <a:r>
              <a:rPr lang="en-US" sz="1600" b="1" dirty="0" smtClean="0">
                <a:solidFill>
                  <a:schemeClr val="tx1">
                    <a:lumMod val="90000"/>
                    <a:lumOff val="10000"/>
                  </a:schemeClr>
                </a:solidFill>
                <a:latin typeface="Times New Roman"/>
                <a:ea typeface="Calibri"/>
                <a:cs typeface="Arial"/>
              </a:rPr>
              <a:t>(</a:t>
            </a:r>
            <a:r>
              <a:rPr lang="en-US" sz="1600" b="1" dirty="0">
                <a:solidFill>
                  <a:schemeClr val="tx1">
                    <a:lumMod val="90000"/>
                    <a:lumOff val="10000"/>
                  </a:schemeClr>
                </a:solidFill>
                <a:latin typeface="Times New Roman"/>
                <a:ea typeface="Calibri"/>
                <a:cs typeface="Arial"/>
              </a:rPr>
              <a:t>A) Air conducting zone:</a:t>
            </a:r>
          </a:p>
          <a:p>
            <a:pPr marL="101600" indent="0">
              <a:lnSpc>
                <a:spcPct val="100000"/>
              </a:lnSpc>
              <a:spcAft>
                <a:spcPts val="1000"/>
              </a:spcAft>
              <a:buNone/>
            </a:pPr>
            <a:r>
              <a:rPr lang="en-US" sz="1400" dirty="0" smtClean="0">
                <a:solidFill>
                  <a:schemeClr val="tx1">
                    <a:lumMod val="90000"/>
                    <a:lumOff val="10000"/>
                  </a:schemeClr>
                </a:solidFill>
                <a:latin typeface="Times New Roman"/>
                <a:ea typeface="Calibri"/>
                <a:cs typeface="Arial"/>
              </a:rPr>
              <a:t>•Nose →</a:t>
            </a:r>
            <a:r>
              <a:rPr lang="en-US" sz="1400" dirty="0">
                <a:solidFill>
                  <a:schemeClr val="tx1">
                    <a:lumMod val="90000"/>
                    <a:lumOff val="10000"/>
                  </a:schemeClr>
                </a:solidFill>
                <a:latin typeface="Times New Roman"/>
                <a:ea typeface="Calibri"/>
                <a:cs typeface="Arial"/>
              </a:rPr>
              <a:t>larynx → trachea → 2 main bronchi → bronchioles → terminal bronchioles </a:t>
            </a:r>
            <a:r>
              <a:rPr lang="en-US" sz="1400" dirty="0" smtClean="0">
                <a:solidFill>
                  <a:schemeClr val="tx1">
                    <a:lumMod val="90000"/>
                    <a:lumOff val="10000"/>
                  </a:schemeClr>
                </a:solidFill>
                <a:latin typeface="Times New Roman"/>
                <a:ea typeface="Calibri"/>
                <a:cs typeface="Arial"/>
              </a:rPr>
              <a:t>[first </a:t>
            </a:r>
            <a:r>
              <a:rPr lang="en-US" sz="1400" b="1" dirty="0">
                <a:solidFill>
                  <a:schemeClr val="tx1">
                    <a:lumMod val="90000"/>
                    <a:lumOff val="10000"/>
                  </a:schemeClr>
                </a:solidFill>
                <a:latin typeface="Times New Roman"/>
                <a:ea typeface="Calibri"/>
                <a:cs typeface="Arial"/>
              </a:rPr>
              <a:t>16</a:t>
            </a:r>
            <a:r>
              <a:rPr lang="en-US" sz="1400" dirty="0">
                <a:solidFill>
                  <a:schemeClr val="tx1">
                    <a:lumMod val="90000"/>
                    <a:lumOff val="10000"/>
                  </a:schemeClr>
                </a:solidFill>
                <a:latin typeface="Times New Roman"/>
                <a:ea typeface="Calibri"/>
                <a:cs typeface="Arial"/>
              </a:rPr>
              <a:t> divisions].</a:t>
            </a:r>
          </a:p>
          <a:p>
            <a:pPr marL="101600" indent="0">
              <a:lnSpc>
                <a:spcPct val="100000"/>
              </a:lnSpc>
              <a:spcAft>
                <a:spcPts val="1000"/>
              </a:spcAft>
              <a:buNone/>
            </a:pPr>
            <a:r>
              <a:rPr lang="en-US" sz="1400" dirty="0" smtClean="0">
                <a:solidFill>
                  <a:schemeClr val="tx1">
                    <a:lumMod val="90000"/>
                    <a:lumOff val="10000"/>
                  </a:schemeClr>
                </a:solidFill>
                <a:latin typeface="Times New Roman"/>
                <a:ea typeface="Calibri"/>
                <a:cs typeface="Arial"/>
              </a:rPr>
              <a:t>•</a:t>
            </a:r>
            <a:r>
              <a:rPr lang="en-US" sz="1400" b="1" dirty="0" smtClean="0">
                <a:solidFill>
                  <a:schemeClr val="tx1">
                    <a:lumMod val="90000"/>
                    <a:lumOff val="10000"/>
                  </a:schemeClr>
                </a:solidFill>
                <a:latin typeface="Times New Roman"/>
                <a:ea typeface="Calibri"/>
                <a:cs typeface="Arial"/>
              </a:rPr>
              <a:t>No </a:t>
            </a:r>
            <a:r>
              <a:rPr lang="en-US" sz="1400" b="1" dirty="0">
                <a:solidFill>
                  <a:schemeClr val="tx1">
                    <a:lumMod val="90000"/>
                    <a:lumOff val="10000"/>
                  </a:schemeClr>
                </a:solidFill>
                <a:latin typeface="Times New Roman"/>
                <a:ea typeface="Calibri"/>
                <a:cs typeface="Arial"/>
              </a:rPr>
              <a:t>gas exchange </a:t>
            </a:r>
            <a:r>
              <a:rPr lang="en-US" sz="1400" dirty="0">
                <a:solidFill>
                  <a:schemeClr val="tx1">
                    <a:lumMod val="90000"/>
                    <a:lumOff val="10000"/>
                  </a:schemeClr>
                </a:solidFill>
                <a:latin typeface="Times New Roman"/>
                <a:ea typeface="Calibri"/>
                <a:cs typeface="Arial"/>
              </a:rPr>
              <a:t>occurs due to thick wall</a:t>
            </a:r>
            <a:r>
              <a:rPr lang="en-US" sz="1400" dirty="0" smtClean="0">
                <a:solidFill>
                  <a:schemeClr val="tx1">
                    <a:lumMod val="90000"/>
                    <a:lumOff val="10000"/>
                  </a:schemeClr>
                </a:solidFill>
                <a:latin typeface="Times New Roman"/>
                <a:ea typeface="Calibri"/>
                <a:cs typeface="Arial"/>
              </a:rPr>
              <a:t>. It </a:t>
            </a:r>
            <a:r>
              <a:rPr lang="en-US" sz="1400" dirty="0">
                <a:solidFill>
                  <a:schemeClr val="tx1">
                    <a:lumMod val="90000"/>
                    <a:lumOff val="10000"/>
                  </a:schemeClr>
                </a:solidFill>
                <a:latin typeface="Times New Roman"/>
                <a:ea typeface="Calibri"/>
                <a:cs typeface="Arial"/>
              </a:rPr>
              <a:t>has an important protective </a:t>
            </a:r>
            <a:r>
              <a:rPr lang="en-US" sz="1400" dirty="0" smtClean="0">
                <a:solidFill>
                  <a:schemeClr val="tx1">
                    <a:lumMod val="90000"/>
                    <a:lumOff val="10000"/>
                  </a:schemeClr>
                </a:solidFill>
                <a:latin typeface="Times New Roman"/>
                <a:ea typeface="Calibri"/>
                <a:cs typeface="Arial"/>
              </a:rPr>
              <a:t>functions.  </a:t>
            </a:r>
            <a:r>
              <a:rPr lang="en-US" sz="1400" dirty="0">
                <a:solidFill>
                  <a:schemeClr val="tx1">
                    <a:lumMod val="90000"/>
                    <a:lumOff val="10000"/>
                  </a:schemeClr>
                </a:solidFill>
                <a:latin typeface="Times New Roman"/>
                <a:ea typeface="Calibri"/>
                <a:cs typeface="Arial"/>
              </a:rPr>
              <a:t>It contains circular </a:t>
            </a:r>
            <a:r>
              <a:rPr lang="en-US" sz="1400" b="1" dirty="0">
                <a:solidFill>
                  <a:schemeClr val="tx1">
                    <a:lumMod val="90000"/>
                    <a:lumOff val="10000"/>
                  </a:schemeClr>
                </a:solidFill>
                <a:latin typeface="Times New Roman"/>
                <a:ea typeface="Calibri"/>
                <a:cs typeface="Arial"/>
              </a:rPr>
              <a:t>cartilaginous rings </a:t>
            </a:r>
            <a:r>
              <a:rPr lang="en-US" sz="1400" dirty="0">
                <a:solidFill>
                  <a:schemeClr val="tx1">
                    <a:lumMod val="90000"/>
                    <a:lumOff val="10000"/>
                  </a:schemeClr>
                </a:solidFill>
                <a:latin typeface="Times New Roman"/>
                <a:ea typeface="Calibri"/>
                <a:cs typeface="Arial"/>
              </a:rPr>
              <a:t>to prevent its collapse and contains longitudinal elastic </a:t>
            </a:r>
            <a:r>
              <a:rPr lang="en-US" sz="1400" dirty="0" smtClean="0">
                <a:solidFill>
                  <a:schemeClr val="tx1">
                    <a:lumMod val="90000"/>
                    <a:lumOff val="10000"/>
                  </a:schemeClr>
                </a:solidFill>
                <a:latin typeface="Times New Roman"/>
                <a:ea typeface="Calibri"/>
                <a:cs typeface="Arial"/>
              </a:rPr>
              <a:t>fibers </a:t>
            </a:r>
            <a:r>
              <a:rPr lang="en-US" sz="1400" dirty="0">
                <a:solidFill>
                  <a:schemeClr val="tx1">
                    <a:lumMod val="90000"/>
                    <a:lumOff val="10000"/>
                  </a:schemeClr>
                </a:solidFill>
                <a:latin typeface="Times New Roman"/>
                <a:ea typeface="Calibri"/>
                <a:cs typeface="Arial"/>
              </a:rPr>
              <a:t>to allow lengthening and shortness of bronchi with lung expansion and collapse. </a:t>
            </a:r>
            <a:endParaRPr lang="en-US" sz="1400" dirty="0" smtClean="0">
              <a:solidFill>
                <a:schemeClr val="tx1">
                  <a:lumMod val="90000"/>
                  <a:lumOff val="10000"/>
                </a:schemeClr>
              </a:solidFill>
              <a:latin typeface="Times New Roman"/>
              <a:ea typeface="Calibri"/>
              <a:cs typeface="Arial"/>
            </a:endParaRPr>
          </a:p>
          <a:p>
            <a:pPr marL="101600" indent="0">
              <a:lnSpc>
                <a:spcPct val="100000"/>
              </a:lnSpc>
              <a:spcAft>
                <a:spcPts val="1000"/>
              </a:spcAft>
              <a:buNone/>
            </a:pPr>
            <a:r>
              <a:rPr lang="en-US" sz="1600" b="1" dirty="0" smtClean="0">
                <a:solidFill>
                  <a:schemeClr val="tx1">
                    <a:lumMod val="90000"/>
                    <a:lumOff val="10000"/>
                  </a:schemeClr>
                </a:solidFill>
                <a:latin typeface="Times New Roman"/>
                <a:ea typeface="Calibri"/>
                <a:cs typeface="Arial"/>
              </a:rPr>
              <a:t>(B) Transitional Zone: </a:t>
            </a:r>
            <a:r>
              <a:rPr lang="en-US" sz="1600" dirty="0" smtClean="0">
                <a:solidFill>
                  <a:schemeClr val="tx1">
                    <a:lumMod val="90000"/>
                    <a:lumOff val="10000"/>
                  </a:schemeClr>
                </a:solidFill>
                <a:latin typeface="Times New Roman"/>
                <a:ea typeface="Calibri"/>
                <a:cs typeface="Arial"/>
              </a:rPr>
              <a:t>Between 17-20 divisions.</a:t>
            </a:r>
          </a:p>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3</a:t>
            </a:fld>
            <a:endParaRPr lang="en">
              <a:solidFill>
                <a:srgbClr val="FFFFFF"/>
              </a:solidFill>
            </a:endParaRPr>
          </a:p>
        </p:txBody>
      </p:sp>
      <p:pic>
        <p:nvPicPr>
          <p:cNvPr id="2" name="Picture 1"/>
          <p:cNvPicPr>
            <a:picLocks noChangeAspect="1"/>
          </p:cNvPicPr>
          <p:nvPr/>
        </p:nvPicPr>
        <p:blipFill>
          <a:blip r:embed="rId2"/>
          <a:stretch>
            <a:fillRect/>
          </a:stretch>
        </p:blipFill>
        <p:spPr>
          <a:xfrm>
            <a:off x="5580112" y="411510"/>
            <a:ext cx="3534247" cy="3744416"/>
          </a:xfrm>
          <a:prstGeom prst="rect">
            <a:avLst/>
          </a:prstGeom>
        </p:spPr>
      </p:pic>
      <p:sp>
        <p:nvSpPr>
          <p:cNvPr id="4" name="TextBox 3"/>
          <p:cNvSpPr txBox="1"/>
          <p:nvPr/>
        </p:nvSpPr>
        <p:spPr>
          <a:xfrm>
            <a:off x="107504" y="4515966"/>
            <a:ext cx="8712968" cy="553998"/>
          </a:xfrm>
          <a:prstGeom prst="rect">
            <a:avLst/>
          </a:prstGeom>
          <a:noFill/>
        </p:spPr>
        <p:txBody>
          <a:bodyPr wrap="square" rtlCol="0">
            <a:spAutoFit/>
          </a:bodyPr>
          <a:lstStyle/>
          <a:p>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(C)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Respiratory zone</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Respiratory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bronchioles → alveolar duct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alveoli [20-23 divisions].</a:t>
            </a:r>
            <a:endParaRPr lang="en-US" dirty="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In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which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gas exchange occurs</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with blood.</a:t>
            </a:r>
          </a:p>
        </p:txBody>
      </p:sp>
    </p:spTree>
    <p:extLst>
      <p:ext uri="{BB962C8B-B14F-4D97-AF65-F5344CB8AC3E}">
        <p14:creationId xmlns:p14="http://schemas.microsoft.com/office/powerpoint/2010/main" val="3644838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1470"/>
            <a:ext cx="8856984" cy="4240156"/>
          </a:xfrm>
        </p:spPr>
        <p:txBody>
          <a:bodyPr/>
          <a:lstStyle/>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4</a:t>
            </a:fld>
            <a:endParaRPr lang="en">
              <a:solidFill>
                <a:srgbClr val="FFFFFF"/>
              </a:solidFill>
            </a:endParaRPr>
          </a:p>
        </p:txBody>
      </p:sp>
      <p:sp>
        <p:nvSpPr>
          <p:cNvPr id="4" name="TextBox 3"/>
          <p:cNvSpPr txBox="1"/>
          <p:nvPr/>
        </p:nvSpPr>
        <p:spPr>
          <a:xfrm>
            <a:off x="107504" y="411510"/>
            <a:ext cx="6336704" cy="4308872"/>
          </a:xfrm>
          <a:prstGeom prst="rect">
            <a:avLst/>
          </a:prstGeom>
          <a:noFill/>
        </p:spPr>
        <p:txBody>
          <a:bodyPr wrap="square" rtlCol="0">
            <a:spAutoFit/>
          </a:bodyPr>
          <a:lstStyle/>
          <a:p>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2</a:t>
            </a:r>
            <a:r>
              <a:rPr lang="en-US" sz="1800" b="1" dirty="0" smtClean="0">
                <a:solidFill>
                  <a:schemeClr val="tx1">
                    <a:lumMod val="90000"/>
                    <a:lumOff val="10000"/>
                  </a:schemeClr>
                </a:solidFill>
                <a:latin typeface="Times New Roman" panose="02020603050405020304" pitchFamily="18" charset="0"/>
                <a:cs typeface="Times New Roman" panose="02020603050405020304" pitchFamily="18" charset="0"/>
              </a:rPr>
              <a:t>) Respiratory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muscles </a:t>
            </a:r>
            <a:r>
              <a:rPr lang="en-US" sz="1800" b="1" dirty="0" smtClean="0">
                <a:solidFill>
                  <a:schemeClr val="tx1">
                    <a:lumMod val="90000"/>
                    <a:lumOff val="10000"/>
                  </a:schemeClr>
                </a:solidFill>
                <a:latin typeface="Times New Roman" panose="02020603050405020304" pitchFamily="18" charset="0"/>
                <a:cs typeface="Times New Roman" panose="02020603050405020304" pitchFamily="18" charset="0"/>
              </a:rPr>
              <a:t>(The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respiratory machine):</a:t>
            </a:r>
          </a:p>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A) Muscles of </a:t>
            </a:r>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N</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ormal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inspiration</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a:t>
            </a:r>
          </a:p>
          <a:p>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1</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 Diaphragm</a:t>
            </a:r>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It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performs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75%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of normal inspiration.</a:t>
            </a:r>
          </a:p>
          <a:p>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•It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is supplied by phrenic nerve from anterior  horn cells of cervical 3, 4 &amp; 5 segments.</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•It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contracts during inspiration and descends by 1 cm (but descend by 7 cm in forced inspiration)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dirty="0" smtClean="0">
                <a:solidFill>
                  <a:schemeClr val="tx1">
                    <a:lumMod val="90000"/>
                    <a:lumOff val="10000"/>
                  </a:schemeClr>
                </a:solidFill>
                <a:latin typeface="Arial" panose="020B0604020202020204" pitchFamily="34" charset="0"/>
                <a:cs typeface="Arial" panose="020B0604020202020204" pitchFamily="34" charset="0"/>
              </a:rPr>
              <a:t>↑</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vertical diameter of the chest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dirty="0" smtClean="0">
                <a:solidFill>
                  <a:schemeClr val="tx1">
                    <a:lumMod val="90000"/>
                    <a:lumOff val="10000"/>
                  </a:schemeClr>
                </a:solidFill>
                <a:latin typeface="Arial" panose="020B0604020202020204" pitchFamily="34" charset="0"/>
                <a:cs typeface="Arial" panose="020B0604020202020204" pitchFamily="34" charset="0"/>
              </a:rPr>
              <a:t>↓</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intra-alveolar pressure.</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•Its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sudden paralysis (as in hanging) </a:t>
            </a:r>
            <a:r>
              <a:rPr lang="en-US" dirty="0" smtClean="0">
                <a:solidFill>
                  <a:schemeClr val="tx1">
                    <a:lumMod val="90000"/>
                    <a:lumOff val="10000"/>
                  </a:schemeClr>
                </a:solidFill>
                <a:latin typeface="Arial" panose="020B0604020202020204" pitchFamily="34" charset="0"/>
                <a:cs typeface="Arial" panose="020B0604020202020204" pitchFamily="34" charset="0"/>
              </a:rPr>
              <a:t>→</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death.</a:t>
            </a:r>
          </a:p>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a:t>
            </a:r>
          </a:p>
          <a:p>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2</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 External intercostal muscles</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a:t>
            </a:r>
          </a:p>
          <a:p>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•Oblique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muscle - downwards and forwards from rib to rib below.</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•They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are innervated by intercostal nerves from T1-T11.</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•When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they contract → elevation of ribs &amp; sternum leading to increase </a:t>
            </a:r>
            <a:r>
              <a:rPr lang="en-US" dirty="0" err="1">
                <a:solidFill>
                  <a:schemeClr val="tx1">
                    <a:lumMod val="90000"/>
                    <a:lumOff val="10000"/>
                  </a:schemeClr>
                </a:solidFill>
                <a:latin typeface="Times New Roman" panose="02020603050405020304" pitchFamily="18" charset="0"/>
                <a:cs typeface="Times New Roman" panose="02020603050405020304" pitchFamily="18" charset="0"/>
              </a:rPr>
              <a:t>antero</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-posterior diameter of the chest and eversion of ribs leading to increase the transverse diameter.</a:t>
            </a:r>
          </a:p>
        </p:txBody>
      </p:sp>
      <p:pic>
        <p:nvPicPr>
          <p:cNvPr id="6" name="Picture 5"/>
          <p:cNvPicPr>
            <a:picLocks noChangeAspect="1"/>
          </p:cNvPicPr>
          <p:nvPr/>
        </p:nvPicPr>
        <p:blipFill rotWithShape="1">
          <a:blip r:embed="rId2"/>
          <a:srcRect l="48252"/>
          <a:stretch/>
        </p:blipFill>
        <p:spPr>
          <a:xfrm>
            <a:off x="6505172" y="267494"/>
            <a:ext cx="2607105" cy="4680520"/>
          </a:xfrm>
          <a:prstGeom prst="rect">
            <a:avLst/>
          </a:prstGeom>
        </p:spPr>
      </p:pic>
      <p:sp>
        <p:nvSpPr>
          <p:cNvPr id="7" name="Rounded Rectangle 6"/>
          <p:cNvSpPr/>
          <p:nvPr/>
        </p:nvSpPr>
        <p:spPr>
          <a:xfrm>
            <a:off x="6516216" y="2931790"/>
            <a:ext cx="216024" cy="9361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933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1470"/>
            <a:ext cx="8856984" cy="4240156"/>
          </a:xfrm>
        </p:spPr>
        <p:txBody>
          <a:bodyPr/>
          <a:lstStyle/>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5</a:t>
            </a:fld>
            <a:endParaRPr lang="en">
              <a:solidFill>
                <a:srgbClr val="FFFFFF"/>
              </a:solidFill>
            </a:endParaRPr>
          </a:p>
        </p:txBody>
      </p:sp>
      <p:sp>
        <p:nvSpPr>
          <p:cNvPr id="4" name="TextBox 3"/>
          <p:cNvSpPr txBox="1"/>
          <p:nvPr/>
        </p:nvSpPr>
        <p:spPr>
          <a:xfrm>
            <a:off x="107504" y="411510"/>
            <a:ext cx="3960440" cy="3539430"/>
          </a:xfrm>
          <a:prstGeom prst="rect">
            <a:avLst/>
          </a:prstGeom>
          <a:noFill/>
        </p:spPr>
        <p:txBody>
          <a:bodyPr wrap="square" rtlCol="0">
            <a:spAutoFit/>
          </a:bodyPr>
          <a:lstStyle/>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(B) Muscles of forced inspiration:</a:t>
            </a:r>
          </a:p>
          <a:p>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Forced inspiration occurs voluntary (as in emotions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exercise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or in lung diseases  by strong contraction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t>
            </a:r>
          </a:p>
          <a:p>
            <a:endParaRPr lang="en-US" sz="1600" b="1" dirty="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Diaphragm &amp; intercostal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ms.</a:t>
            </a: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Sternomastoid</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ms</a:t>
            </a:r>
            <a:r>
              <a:rPr lang="en-US" sz="1600" dirty="0" err="1"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dirty="0" smtClean="0">
                <a:solidFill>
                  <a:schemeClr val="tx1">
                    <a:lumMod val="90000"/>
                    <a:lumOff val="10000"/>
                  </a:schemeClr>
                </a:solidFill>
                <a:latin typeface="Arial" panose="020B0604020202020204" pitchFamily="34" charset="0"/>
                <a:cs typeface="Arial" panose="020B0604020202020204" pitchFamily="34" charset="0"/>
              </a:rPr>
              <a:t>→</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elevates sternum.</a:t>
            </a:r>
          </a:p>
          <a:p>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Serratus anterior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ms.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→elevates ribs.</a:t>
            </a:r>
          </a:p>
          <a:p>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Scaleni</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muscle → elevates two first ribs.</a:t>
            </a:r>
          </a:p>
          <a:p>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Elevator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scapule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and erector spinae muscles.</a:t>
            </a:r>
          </a:p>
          <a:p>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-By these muscles about 3 liters of air inspired/breath.</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883" y="195486"/>
            <a:ext cx="4986312" cy="4705350"/>
          </a:xfrm>
          <a:prstGeom prst="rect">
            <a:avLst/>
          </a:prstGeom>
        </p:spPr>
      </p:pic>
    </p:spTree>
    <p:extLst>
      <p:ext uri="{BB962C8B-B14F-4D97-AF65-F5344CB8AC3E}">
        <p14:creationId xmlns:p14="http://schemas.microsoft.com/office/powerpoint/2010/main" val="705508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1470"/>
            <a:ext cx="8856984" cy="4240156"/>
          </a:xfrm>
        </p:spPr>
        <p:txBody>
          <a:bodyPr/>
          <a:lstStyle/>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6</a:t>
            </a:fld>
            <a:endParaRPr lang="en">
              <a:solidFill>
                <a:srgbClr val="FFFFFF"/>
              </a:solidFill>
            </a:endParaRPr>
          </a:p>
        </p:txBody>
      </p:sp>
      <p:sp>
        <p:nvSpPr>
          <p:cNvPr id="4" name="TextBox 3"/>
          <p:cNvSpPr txBox="1"/>
          <p:nvPr/>
        </p:nvSpPr>
        <p:spPr>
          <a:xfrm>
            <a:off x="107504" y="267494"/>
            <a:ext cx="8928992" cy="4893647"/>
          </a:xfrm>
          <a:prstGeom prst="rect">
            <a:avLst/>
          </a:prstGeom>
          <a:noFill/>
        </p:spPr>
        <p:txBody>
          <a:bodyPr wrap="square" rtlCol="0">
            <a:spAutoFit/>
          </a:bodyPr>
          <a:lstStyle/>
          <a:p>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  (C) Muscles of expiration</a:t>
            </a:r>
            <a:r>
              <a:rPr lang="en-US" sz="1800" b="1" dirty="0" smtClean="0">
                <a:solidFill>
                  <a:schemeClr val="tx1">
                    <a:lumMod val="90000"/>
                    <a:lumOff val="10000"/>
                  </a:schemeClr>
                </a:solidFill>
                <a:latin typeface="Times New Roman" panose="02020603050405020304" pitchFamily="18" charset="0"/>
                <a:cs typeface="Times New Roman" panose="02020603050405020304" pitchFamily="18" charset="0"/>
              </a:rPr>
              <a:t>:</a:t>
            </a:r>
          </a:p>
          <a:p>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1) Normal expiration: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occurs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passively</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due to relaxation of inspiratory muscle and elastic recoil of this muscle. So, there are not specific muscle for normal expiration.</a:t>
            </a:r>
          </a:p>
          <a:p>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2</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Forced expiration:</a:t>
            </a: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A-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Internal intercostal muscles:</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Oblique muscle – directed downwards and posteriorly.</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They are innervated by the intercostal nerves.</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When contract </a:t>
            </a:r>
            <a:r>
              <a:rPr lang="en-US" dirty="0" smtClean="0">
                <a:solidFill>
                  <a:schemeClr val="tx1">
                    <a:lumMod val="90000"/>
                    <a:lumOff val="10000"/>
                  </a:schemeClr>
                </a:solidFill>
                <a:latin typeface="Arial" panose="020B0604020202020204" pitchFamily="34" charset="0"/>
                <a:cs typeface="Arial" panose="020B0604020202020204" pitchFamily="34" charset="0"/>
              </a:rPr>
              <a:t>→</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downwards inwards of ribs and decrease chest volume and increase its pressure leading to expiration.</a:t>
            </a: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B-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Abdominal muscles</a:t>
            </a:r>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Innervated by T1 – T12.</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-When they contract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dirty="0" smtClean="0">
                <a:solidFill>
                  <a:schemeClr val="tx1">
                    <a:lumMod val="90000"/>
                    <a:lumOff val="10000"/>
                  </a:schemeClr>
                </a:solidFill>
                <a:latin typeface="Arial" panose="020B0604020202020204" pitchFamily="34" charset="0"/>
                <a:cs typeface="Arial" panose="020B0604020202020204" pitchFamily="34" charset="0"/>
              </a:rPr>
              <a:t>↑</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intra-abdominal pressure → elevate diaphragm and expiration occurs.</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-In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strong forced expiration with closed glottis as during </a:t>
            </a:r>
            <a:r>
              <a:rPr lang="en-US" dirty="0" err="1" smtClean="0">
                <a:solidFill>
                  <a:schemeClr val="tx1">
                    <a:lumMod val="90000"/>
                    <a:lumOff val="10000"/>
                  </a:schemeClr>
                </a:solidFill>
                <a:latin typeface="Times New Roman" panose="02020603050405020304" pitchFamily="18" charset="0"/>
                <a:cs typeface="Times New Roman" panose="02020603050405020304" pitchFamily="18" charset="0"/>
              </a:rPr>
              <a:t>labour</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or defecation, all body muscles contract even mastication muscle</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a:t>
            </a:r>
          </a:p>
          <a:p>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N.B</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Respiratory cycle is composed of active inspiration and passive longer expiration followed by expiratory pause in a rate of 12-16 cycles/min.</a:t>
            </a:r>
          </a:p>
          <a:p>
            <a:pPr marL="285750" indent="-285750">
              <a:buFontTx/>
              <a:buChar char="-"/>
            </a:pPr>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N.B: The expiratory pause is caused by:</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1- Reflex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stoppage of the activity  of the inspiratory centers.</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2- The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time required for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re-accumulation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of Co2  after its wash by expiration to stimulate new inspiration.</a:t>
            </a:r>
          </a:p>
          <a:p>
            <a:pPr marL="285750" indent="-285750">
              <a:buFontTx/>
              <a:buChar char="-"/>
            </a:pPr>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1470"/>
            <a:ext cx="8856984" cy="4240156"/>
          </a:xfrm>
        </p:spPr>
        <p:txBody>
          <a:bodyPr/>
          <a:lstStyle/>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7</a:t>
            </a:fld>
            <a:endParaRPr lang="en">
              <a:solidFill>
                <a:srgbClr val="FFFFFF"/>
              </a:solidFill>
            </a:endParaRPr>
          </a:p>
        </p:txBody>
      </p:sp>
      <p:sp>
        <p:nvSpPr>
          <p:cNvPr id="4" name="TextBox 3"/>
          <p:cNvSpPr txBox="1"/>
          <p:nvPr/>
        </p:nvSpPr>
        <p:spPr>
          <a:xfrm>
            <a:off x="107504" y="267494"/>
            <a:ext cx="5616624" cy="3662541"/>
          </a:xfrm>
          <a:prstGeom prst="rect">
            <a:avLst/>
          </a:prstGeom>
          <a:noFill/>
        </p:spPr>
        <p:txBody>
          <a:bodyPr wrap="square" rtlCol="0">
            <a:spAutoFit/>
          </a:bodyPr>
          <a:lstStyle/>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b="1" dirty="0" smtClean="0">
                <a:solidFill>
                  <a:schemeClr val="tx1">
                    <a:lumMod val="90000"/>
                    <a:lumOff val="10000"/>
                  </a:schemeClr>
                </a:solidFill>
                <a:latin typeface="Times New Roman" panose="02020603050405020304" pitchFamily="18" charset="0"/>
                <a:cs typeface="Times New Roman" panose="02020603050405020304" pitchFamily="18" charset="0"/>
              </a:rPr>
              <a:t>Respiratory pressures</a:t>
            </a:r>
          </a:p>
          <a:p>
            <a:endParaRPr lang="en-US" sz="1800" b="1" dirty="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A- Intrapulmonary (</a:t>
            </a:r>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intra-alveolar</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pressure):</a:t>
            </a:r>
          </a:p>
          <a:p>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•Definition</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It is the pressure inside the alveoli during respiratory cycle</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a:t>
            </a:r>
          </a:p>
          <a:p>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•Value</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during normal inspiration = -1mmHg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sub-atmospheric.</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 during normal expiration = +1mmHg above atmosphere.</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during expiratory pause = zero (atmospheric).</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end of forced inspiration  = - 30 mmHg.</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end of forced expiration   = + 40 mmHg.</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-during forced inspiration with closed glottis= - 80 mmHg.</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during forced expiration with closed glottis =+ 100 mmHg.</a:t>
            </a:r>
          </a:p>
          <a:p>
            <a:endParaRPr lang="en-US"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N.B</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Zero</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pressure in human body means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atmospheric pressure</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285750" indent="-285750">
              <a:buFontTx/>
              <a:buChar char="-"/>
            </a:pPr>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6786" r="3892" b="28710"/>
          <a:stretch/>
        </p:blipFill>
        <p:spPr>
          <a:xfrm>
            <a:off x="5878286" y="267494"/>
            <a:ext cx="3198642" cy="4680519"/>
          </a:xfrm>
          <a:prstGeom prst="rect">
            <a:avLst/>
          </a:prstGeom>
        </p:spPr>
      </p:pic>
    </p:spTree>
    <p:extLst>
      <p:ext uri="{BB962C8B-B14F-4D97-AF65-F5344CB8AC3E}">
        <p14:creationId xmlns:p14="http://schemas.microsoft.com/office/powerpoint/2010/main" val="3866832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1470"/>
            <a:ext cx="8856984" cy="4240156"/>
          </a:xfrm>
        </p:spPr>
        <p:txBody>
          <a:bodyPr/>
          <a:lstStyle/>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8</a:t>
            </a:fld>
            <a:endParaRPr lang="en">
              <a:solidFill>
                <a:srgbClr val="FFFFFF"/>
              </a:solidFill>
            </a:endParaRPr>
          </a:p>
        </p:txBody>
      </p:sp>
      <p:sp>
        <p:nvSpPr>
          <p:cNvPr id="4" name="TextBox 3"/>
          <p:cNvSpPr txBox="1"/>
          <p:nvPr/>
        </p:nvSpPr>
        <p:spPr>
          <a:xfrm>
            <a:off x="107504" y="267494"/>
            <a:ext cx="5616624" cy="4401205"/>
          </a:xfrm>
          <a:prstGeom prst="rect">
            <a:avLst/>
          </a:prstGeom>
          <a:noFill/>
        </p:spPr>
        <p:txBody>
          <a:bodyPr wrap="square" rtlCol="0">
            <a:spAutoFit/>
          </a:bodyPr>
          <a:lstStyle/>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B- </a:t>
            </a:r>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Intra-pleural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(intrathoracic) pressure (I.P.P.):</a:t>
            </a:r>
          </a:p>
          <a:p>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 Definition</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it is the pressure in the space between the two layers of pleura (parietal layer which lines the thorax and visceral layer which covers the lungs).</a:t>
            </a: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•Value</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end of normal inspiration = -6 mmHg.</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At end of normal expiration. = - 3 mmHg.</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At end of forced inspiration = -12 mmHg.</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end of forced insp. with glottis closed=- 30 mmHg. </a:t>
            </a:r>
            <a:endParaRPr lang="en-US"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err="1">
                <a:solidFill>
                  <a:schemeClr val="tx1">
                    <a:lumMod val="90000"/>
                    <a:lumOff val="10000"/>
                  </a:schemeClr>
                </a:solidFill>
                <a:latin typeface="Times New Roman" panose="02020603050405020304" pitchFamily="18" charset="0"/>
                <a:cs typeface="Times New Roman" panose="02020603050405020304" pitchFamily="18" charset="0"/>
              </a:rPr>
              <a:t>Muller’manouver</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At end of forced exp. + glottis closed = + 40 mmHg. </a:t>
            </a:r>
            <a:endParaRPr lang="en-US"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dirty="0" err="1">
                <a:solidFill>
                  <a:schemeClr val="tx1">
                    <a:lumMod val="90000"/>
                    <a:lumOff val="10000"/>
                  </a:schemeClr>
                </a:solidFill>
                <a:latin typeface="Times New Roman" panose="02020603050405020304" pitchFamily="18" charset="0"/>
                <a:cs typeface="Times New Roman" panose="02020603050405020304" pitchFamily="18" charset="0"/>
              </a:rPr>
              <a:t>Valsalva’manouver</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endParaRPr lang="en-US" b="1"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•Cause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of negativity of I.P.P.:</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-This negativity is due to continuous tendency of the lung to recoil against continuous tendency of the chest wall to expand. So, the two   equal opposing forces cause negativity in pleural sac.</a:t>
            </a:r>
          </a:p>
          <a:p>
            <a:r>
              <a:rPr lang="en-US" b="1" dirty="0">
                <a:solidFill>
                  <a:schemeClr val="tx1">
                    <a:lumMod val="90000"/>
                    <a:lumOff val="10000"/>
                  </a:schemeClr>
                </a:solidFill>
                <a:latin typeface="Times New Roman" panose="02020603050405020304" pitchFamily="18" charset="0"/>
                <a:cs typeface="Times New Roman" panose="02020603050405020304" pitchFamily="18" charset="0"/>
              </a:rPr>
              <a:t>  </a:t>
            </a:r>
          </a:p>
          <a:p>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a:p>
            <a:pPr marL="285750" indent="-285750">
              <a:buFontTx/>
              <a:buChar char="-"/>
            </a:pPr>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7516" r="3891" b="28165"/>
          <a:stretch/>
        </p:blipFill>
        <p:spPr>
          <a:xfrm>
            <a:off x="5904410" y="267494"/>
            <a:ext cx="3172517" cy="4320480"/>
          </a:xfrm>
          <a:prstGeom prst="rect">
            <a:avLst/>
          </a:prstGeom>
        </p:spPr>
      </p:pic>
    </p:spTree>
    <p:extLst>
      <p:ext uri="{BB962C8B-B14F-4D97-AF65-F5344CB8AC3E}">
        <p14:creationId xmlns:p14="http://schemas.microsoft.com/office/powerpoint/2010/main" val="3312936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1470"/>
            <a:ext cx="8856984" cy="4240156"/>
          </a:xfrm>
        </p:spPr>
        <p:txBody>
          <a:bodyPr/>
          <a:lstStyle/>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a:p>
            <a:pPr marL="101600" indent="0">
              <a:spcAft>
                <a:spcPts val="1000"/>
              </a:spcAft>
              <a:buNone/>
            </a:pPr>
            <a:endParaRPr lang="en-US" sz="1400" b="1" dirty="0">
              <a:solidFill>
                <a:schemeClr val="tx1">
                  <a:lumMod val="90000"/>
                  <a:lumOff val="10000"/>
                </a:schemeClr>
              </a:solidFill>
              <a:latin typeface="Times New Roman"/>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9</a:t>
            </a:fld>
            <a:endParaRPr lang="en">
              <a:solidFill>
                <a:srgbClr val="FFFFFF"/>
              </a:solidFill>
            </a:endParaRPr>
          </a:p>
        </p:txBody>
      </p:sp>
      <p:sp>
        <p:nvSpPr>
          <p:cNvPr id="4" name="TextBox 3"/>
          <p:cNvSpPr txBox="1"/>
          <p:nvPr/>
        </p:nvSpPr>
        <p:spPr>
          <a:xfrm>
            <a:off x="107504" y="267494"/>
            <a:ext cx="8928992" cy="5816977"/>
          </a:xfrm>
          <a:prstGeom prst="rect">
            <a:avLst/>
          </a:prstGeom>
          <a:noFill/>
        </p:spPr>
        <p:txBody>
          <a:bodyPr wrap="square" rtlCol="0">
            <a:spAutoFit/>
          </a:bodyPr>
          <a:lstStyle/>
          <a:p>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A -The recoil tendency of lung:</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-At end of normal expiration (functional residual capacity) when respiratory muscle is relaxed the volume of lung and thorax = 2.5 liters.</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-But the relaxation volume of the lungs = 1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liter.</a:t>
            </a:r>
            <a:endParaRPr lang="en-US" dirty="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-So the lung is distended from 1 lit. to 2.5 lit. and it has continuous tendency to recoil by:</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1)The elastic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fibers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of the lung tissue, which stretched (1/3 recoil tendency).</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2)The surface tension of the fluid lining the alveoli → tendency to collapse (2/3 recoil).</a:t>
            </a: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B-The expansion tendency of chest wall:</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As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the relaxation volume of chest = 5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liters.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So, in the mid thoracic position (2.5 L) the chest is compressed and has tendency to expand by elasticity of muscles, tendons and tissue of chest.</a:t>
            </a: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•Functions </a:t>
            </a:r>
            <a:r>
              <a:rPr lang="en-US" b="1" dirty="0">
                <a:solidFill>
                  <a:schemeClr val="tx1">
                    <a:lumMod val="90000"/>
                    <a:lumOff val="10000"/>
                  </a:schemeClr>
                </a:solidFill>
                <a:latin typeface="Times New Roman" panose="02020603050405020304" pitchFamily="18" charset="0"/>
                <a:cs typeface="Times New Roman" panose="02020603050405020304" pitchFamily="18" charset="0"/>
              </a:rPr>
              <a:t>of IPP:</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1)It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causes continuous expansion of the lungs.</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2)It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helps venous and lymph return.</a:t>
            </a:r>
          </a:p>
          <a:p>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3)It </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is a measure of lung elasticity as decrease elasticity in emphysema causes decrease the recoil and decrease the negativity of IPP</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a:t>
            </a:r>
          </a:p>
          <a:p>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N.B.: IPP becomes positive in:</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1)Forced expiration as during talking or crying which causes bulging of neck veins due to decrease venous return.</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2)Valsalva’s </a:t>
            </a:r>
            <a:r>
              <a:rPr lang="en-US" dirty="0" err="1">
                <a:solidFill>
                  <a:schemeClr val="tx1">
                    <a:lumMod val="90000"/>
                    <a:lumOff val="10000"/>
                  </a:schemeClr>
                </a:solidFill>
                <a:latin typeface="Times New Roman" panose="02020603050405020304" pitchFamily="18" charset="0"/>
                <a:cs typeface="Times New Roman" panose="02020603050405020304" pitchFamily="18" charset="0"/>
              </a:rPr>
              <a:t>manouver</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(severe straining as in </a:t>
            </a:r>
            <a:r>
              <a:rPr lang="en-US" dirty="0" err="1">
                <a:solidFill>
                  <a:schemeClr val="tx1">
                    <a:lumMod val="90000"/>
                    <a:lumOff val="10000"/>
                  </a:schemeClr>
                </a:solidFill>
                <a:latin typeface="Times New Roman" panose="02020603050405020304" pitchFamily="18" charset="0"/>
                <a:cs typeface="Times New Roman" panose="02020603050405020304" pitchFamily="18" charset="0"/>
              </a:rPr>
              <a:t>labour</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3)Tension pneumothorax.</a:t>
            </a:r>
          </a:p>
          <a:p>
            <a:r>
              <a:rPr lang="en-US" dirty="0">
                <a:solidFill>
                  <a:schemeClr val="tx1">
                    <a:lumMod val="90000"/>
                    <a:lumOff val="10000"/>
                  </a:schemeClr>
                </a:solidFill>
                <a:latin typeface="Times New Roman" panose="02020603050405020304" pitchFamily="18" charset="0"/>
                <a:cs typeface="Times New Roman" panose="02020603050405020304" pitchFamily="18" charset="0"/>
              </a:rPr>
              <a:t>4)Abnormal fluid in pleural sac as blood (</a:t>
            </a:r>
            <a:r>
              <a:rPr lang="en-US" dirty="0" err="1" smtClean="0">
                <a:solidFill>
                  <a:schemeClr val="tx1">
                    <a:lumMod val="90000"/>
                    <a:lumOff val="10000"/>
                  </a:schemeClr>
                </a:solidFill>
                <a:latin typeface="Times New Roman" panose="02020603050405020304" pitchFamily="18" charset="0"/>
                <a:cs typeface="Times New Roman" panose="02020603050405020304" pitchFamily="18" charset="0"/>
              </a:rPr>
              <a:t>haemo</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-thorax</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pus (</a:t>
            </a:r>
            <a:r>
              <a:rPr lang="en-US" dirty="0" err="1" smtClean="0">
                <a:solidFill>
                  <a:schemeClr val="tx1">
                    <a:lumMod val="90000"/>
                    <a:lumOff val="10000"/>
                  </a:schemeClr>
                </a:solidFill>
                <a:latin typeface="Times New Roman" panose="02020603050405020304" pitchFamily="18" charset="0"/>
                <a:cs typeface="Times New Roman" panose="02020603050405020304" pitchFamily="18" charset="0"/>
              </a:rPr>
              <a:t>pyo</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-thorax</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bile (</a:t>
            </a:r>
            <a:r>
              <a:rPr lang="en-US" dirty="0" err="1">
                <a:solidFill>
                  <a:schemeClr val="tx1">
                    <a:lumMod val="90000"/>
                    <a:lumOff val="10000"/>
                  </a:schemeClr>
                </a:solidFill>
                <a:latin typeface="Times New Roman" panose="02020603050405020304" pitchFamily="18" charset="0"/>
                <a:cs typeface="Times New Roman" panose="02020603050405020304" pitchFamily="18" charset="0"/>
              </a:rPr>
              <a:t>chylothorax</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or serous (</a:t>
            </a:r>
            <a:r>
              <a:rPr lang="en-US" dirty="0" smtClean="0">
                <a:solidFill>
                  <a:schemeClr val="tx1">
                    <a:lumMod val="90000"/>
                    <a:lumOff val="10000"/>
                  </a:schemeClr>
                </a:solidFill>
                <a:latin typeface="Times New Roman" panose="02020603050405020304" pitchFamily="18" charset="0"/>
                <a:cs typeface="Times New Roman" panose="02020603050405020304" pitchFamily="18" charset="0"/>
              </a:rPr>
              <a:t>hydro-thorax</a:t>
            </a:r>
            <a:r>
              <a:rPr lang="en-US" dirty="0">
                <a:solidFill>
                  <a:schemeClr val="tx1">
                    <a:lumMod val="90000"/>
                    <a:lumOff val="10000"/>
                  </a:schemeClr>
                </a:solidFill>
                <a:latin typeface="Times New Roman" panose="02020603050405020304" pitchFamily="18" charset="0"/>
                <a:cs typeface="Times New Roman" panose="02020603050405020304" pitchFamily="18" charset="0"/>
              </a:rPr>
              <a:t>) which occur in malignancy or other diseases.</a:t>
            </a:r>
          </a:p>
          <a:p>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a:p>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a:p>
            <a:pPr marL="285750" indent="-285750">
              <a:buFontTx/>
              <a:buChar char="-"/>
            </a:pPr>
            <a:endParaRPr lang="en-US"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673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1427</Words>
  <Application>Microsoft Office PowerPoint</Application>
  <PresentationFormat>On-screen Show (16:9)</PresentationFormat>
  <Paragraphs>137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Lexend Deca</vt:lpstr>
      <vt:lpstr>Times New Roman</vt:lpstr>
      <vt:lpstr>Arial</vt:lpstr>
      <vt:lpstr>Calibri</vt:lpstr>
      <vt:lpstr>Muli</vt:lpstr>
      <vt:lpstr>Aliena template</vt:lpstr>
      <vt:lpstr>1- Pulmonary ventilation.  By Dr. Sherif W. Mansour  Prof. of Physiology , Mutah school of Medicine . 2022/2023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Windows User</cp:lastModifiedBy>
  <cp:revision>38</cp:revision>
  <dcterms:modified xsi:type="dcterms:W3CDTF">2022-10-04T10:01:47Z</dcterms:modified>
</cp:coreProperties>
</file>