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58"/>
  </p:notesMasterIdLst>
  <p:sldIdLst>
    <p:sldId id="256" r:id="rId2"/>
    <p:sldId id="265" r:id="rId3"/>
    <p:sldId id="266" r:id="rId4"/>
    <p:sldId id="340" r:id="rId5"/>
    <p:sldId id="349" r:id="rId6"/>
    <p:sldId id="350" r:id="rId7"/>
    <p:sldId id="268" r:id="rId8"/>
    <p:sldId id="269" r:id="rId9"/>
    <p:sldId id="296" r:id="rId10"/>
    <p:sldId id="272" r:id="rId11"/>
    <p:sldId id="323" r:id="rId12"/>
    <p:sldId id="324" r:id="rId13"/>
    <p:sldId id="325" r:id="rId14"/>
    <p:sldId id="326" r:id="rId15"/>
    <p:sldId id="273" r:id="rId16"/>
    <p:sldId id="274" r:id="rId17"/>
    <p:sldId id="314" r:id="rId18"/>
    <p:sldId id="275" r:id="rId19"/>
    <p:sldId id="277" r:id="rId20"/>
    <p:sldId id="278" r:id="rId21"/>
    <p:sldId id="351" r:id="rId22"/>
    <p:sldId id="279" r:id="rId23"/>
    <p:sldId id="280" r:id="rId24"/>
    <p:sldId id="281" r:id="rId25"/>
    <p:sldId id="282" r:id="rId26"/>
    <p:sldId id="353" r:id="rId27"/>
    <p:sldId id="284" r:id="rId28"/>
    <p:sldId id="285" r:id="rId29"/>
    <p:sldId id="319" r:id="rId30"/>
    <p:sldId id="320" r:id="rId31"/>
    <p:sldId id="286" r:id="rId32"/>
    <p:sldId id="288" r:id="rId33"/>
    <p:sldId id="289" r:id="rId34"/>
    <p:sldId id="290" r:id="rId35"/>
    <p:sldId id="339" r:id="rId36"/>
    <p:sldId id="342" r:id="rId37"/>
    <p:sldId id="343" r:id="rId38"/>
    <p:sldId id="344" r:id="rId39"/>
    <p:sldId id="345" r:id="rId40"/>
    <p:sldId id="346" r:id="rId41"/>
    <p:sldId id="347" r:id="rId42"/>
    <p:sldId id="348" r:id="rId43"/>
    <p:sldId id="369" r:id="rId44"/>
    <p:sldId id="370" r:id="rId45"/>
    <p:sldId id="359" r:id="rId46"/>
    <p:sldId id="354" r:id="rId47"/>
    <p:sldId id="357" r:id="rId48"/>
    <p:sldId id="360" r:id="rId49"/>
    <p:sldId id="361" r:id="rId50"/>
    <p:sldId id="362" r:id="rId51"/>
    <p:sldId id="363" r:id="rId52"/>
    <p:sldId id="364" r:id="rId53"/>
    <p:sldId id="365" r:id="rId54"/>
    <p:sldId id="366" r:id="rId55"/>
    <p:sldId id="367" r:id="rId56"/>
    <p:sldId id="368" r:id="rId57"/>
  </p:sldIdLst>
  <p:sldSz cx="9144000" cy="6858000" type="screen4x3"/>
  <p:notesSz cx="6858000" cy="9144000"/>
  <p:defaultTextStyle>
    <a:defPPr>
      <a:defRPr lang="th-TH"/>
    </a:defPPr>
    <a:lvl1pPr algn="l" rtl="0" eaLnBrk="0" fontAlgn="base" hangingPunct="0">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ngsana New" pitchFamily="18" charset="-34"/>
      </a:defRPr>
    </a:lvl5pPr>
    <a:lvl6pPr marL="2286000" algn="r" defTabSz="914400" rtl="1" eaLnBrk="1" latinLnBrk="0" hangingPunct="1">
      <a:defRPr sz="2800" kern="1200">
        <a:solidFill>
          <a:schemeClr val="tx1"/>
        </a:solidFill>
        <a:latin typeface="Arial" pitchFamily="34" charset="0"/>
        <a:ea typeface="+mn-ea"/>
        <a:cs typeface="Angsana New" pitchFamily="18" charset="-34"/>
      </a:defRPr>
    </a:lvl6pPr>
    <a:lvl7pPr marL="2743200" algn="r" defTabSz="914400" rtl="1" eaLnBrk="1" latinLnBrk="0" hangingPunct="1">
      <a:defRPr sz="2800" kern="1200">
        <a:solidFill>
          <a:schemeClr val="tx1"/>
        </a:solidFill>
        <a:latin typeface="Arial" pitchFamily="34" charset="0"/>
        <a:ea typeface="+mn-ea"/>
        <a:cs typeface="Angsana New" pitchFamily="18" charset="-34"/>
      </a:defRPr>
    </a:lvl7pPr>
    <a:lvl8pPr marL="3200400" algn="r" defTabSz="914400" rtl="1" eaLnBrk="1" latinLnBrk="0" hangingPunct="1">
      <a:defRPr sz="2800" kern="1200">
        <a:solidFill>
          <a:schemeClr val="tx1"/>
        </a:solidFill>
        <a:latin typeface="Arial" pitchFamily="34" charset="0"/>
        <a:ea typeface="+mn-ea"/>
        <a:cs typeface="Angsana New" pitchFamily="18" charset="-34"/>
      </a:defRPr>
    </a:lvl8pPr>
    <a:lvl9pPr marL="3657600" algn="r" defTabSz="914400" rtl="1"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E211B7F9-B69C-4F73-B680-DF5731D150DA}" type="datetimeFigureOut">
              <a:rPr lang="th-TH"/>
              <a:pPr>
                <a:defRPr/>
              </a:pPr>
              <a:t>12/02/64</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h-TH" noProof="0"/>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h-TH" noProof="0"/>
              <a:t>คลิกเพื่อแก้ไขลักษณะของข้อความต้นแบบ</a:t>
            </a:r>
          </a:p>
          <a:p>
            <a:pPr lvl="1"/>
            <a:r>
              <a:rPr lang="th-TH" noProof="0"/>
              <a:t>ระดับที่สอง</a:t>
            </a:r>
          </a:p>
          <a:p>
            <a:pPr lvl="2"/>
            <a:r>
              <a:rPr lang="th-TH" noProof="0"/>
              <a:t>ระดับที่สาม</a:t>
            </a:r>
          </a:p>
          <a:p>
            <a:pPr lvl="3"/>
            <a:r>
              <a:rPr lang="th-TH" noProof="0"/>
              <a:t>ระดับที่สี่</a:t>
            </a:r>
          </a:p>
          <a:p>
            <a:pPr lvl="4"/>
            <a:r>
              <a:rPr lang="th-TH" noProof="0"/>
              <a:t>ระดับที่ห้า</a:t>
            </a:r>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Cordia New" pitchFamily="34" charset="-34"/>
              </a:defRPr>
            </a:lvl1pPr>
          </a:lstStyle>
          <a:p>
            <a:fld id="{DE582F16-2766-448D-946F-72FFDD764E04}" type="slidenum">
              <a:rPr lang="th-TH" altLang="en-US"/>
              <a:pPr/>
              <a:t>‹#›</a:t>
            </a:fld>
            <a:endParaRPr lang="th-TH" altLang="en-US"/>
          </a:p>
        </p:txBody>
      </p:sp>
    </p:spTree>
    <p:extLst>
      <p:ext uri="{BB962C8B-B14F-4D97-AF65-F5344CB8AC3E}">
        <p14:creationId xmlns:p14="http://schemas.microsoft.com/office/powerpoint/2010/main" val="1891661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21508"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9638106D-1E3B-47B6-BDD8-1301BECE701E}" type="slidenum">
              <a:rPr lang="en-US" altLang="en-US">
                <a:cs typeface="Angsana New" pitchFamily="18" charset="-34"/>
              </a:rPr>
              <a:pPr/>
              <a:t>1</a:t>
            </a:fld>
            <a:endParaRPr lang="th-TH" altLang="en-US">
              <a:cs typeface="Angsana New" pitchFamily="18" charset="-3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Cordia New" pitchFamily="34" charset="-34"/>
            </a:endParaRPr>
          </a:p>
        </p:txBody>
      </p:sp>
      <p:sp>
        <p:nvSpPr>
          <p:cNvPr id="47108"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94D4012D-574B-4E66-BFBA-2B4844CDC407}" type="slidenum">
              <a:rPr lang="en-US" altLang="en-US">
                <a:cs typeface="Angsana New" pitchFamily="18" charset="-34"/>
              </a:rPr>
              <a:pPr/>
              <a:t>17</a:t>
            </a:fld>
            <a:endParaRPr lang="en-US" altLang="en-US">
              <a:cs typeface="Angsana New" pitchFamily="18" charset="-3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49156"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D04EEA4C-E23C-49AA-A215-1BD20A62B772}" type="slidenum">
              <a:rPr lang="en-US" altLang="en-US">
                <a:cs typeface="Angsana New" pitchFamily="18" charset="-34"/>
              </a:rPr>
              <a:pPr/>
              <a:t>18</a:t>
            </a:fld>
            <a:endParaRPr lang="th-TH" altLang="en-US">
              <a:cs typeface="Angsana New" pitchFamily="18" charset="-3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51204"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09D6539C-1ACC-4517-AD09-25A87AB47F07}" type="slidenum">
              <a:rPr lang="en-US" altLang="en-US">
                <a:cs typeface="Angsana New" pitchFamily="18" charset="-34"/>
              </a:rPr>
              <a:pPr/>
              <a:t>19</a:t>
            </a:fld>
            <a:endParaRPr lang="th-TH" altLang="en-US">
              <a:cs typeface="Angsana New" pitchFamily="18" charset="-3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53252"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6C11CD60-E405-4CF1-BC49-D9724848965E}" type="slidenum">
              <a:rPr lang="en-US" altLang="en-US">
                <a:cs typeface="Angsana New" pitchFamily="18" charset="-34"/>
              </a:rPr>
              <a:pPr/>
              <a:t>20</a:t>
            </a:fld>
            <a:endParaRPr lang="th-TH" altLang="en-US">
              <a:cs typeface="Angsana New" pitchFamily="18" charset="-3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56324"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73410428-9993-4C2F-9916-38CFF2093E06}" type="slidenum">
              <a:rPr lang="en-US" altLang="en-US">
                <a:cs typeface="Angsana New" pitchFamily="18" charset="-34"/>
              </a:rPr>
              <a:pPr/>
              <a:t>22</a:t>
            </a:fld>
            <a:endParaRPr lang="th-TH" altLang="en-US">
              <a:cs typeface="Angsana New" pitchFamily="18" charset="-3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58372"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565B0281-7113-4AB7-AECC-406F02803F3D}" type="slidenum">
              <a:rPr lang="en-US" altLang="en-US">
                <a:cs typeface="Angsana New" pitchFamily="18" charset="-34"/>
              </a:rPr>
              <a:pPr/>
              <a:t>23</a:t>
            </a:fld>
            <a:endParaRPr lang="th-TH" altLang="en-US">
              <a:cs typeface="Angsana New" pitchFamily="18" charset="-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60420"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E7E832DD-2E85-46F5-8870-E948F01BFC45}" type="slidenum">
              <a:rPr lang="en-US" altLang="en-US">
                <a:cs typeface="Angsana New" pitchFamily="18" charset="-34"/>
              </a:rPr>
              <a:pPr/>
              <a:t>24</a:t>
            </a:fld>
            <a:endParaRPr lang="th-TH" altLang="en-US">
              <a:cs typeface="Angsana New" pitchFamily="18" charset="-3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62468"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5A56097D-3CB8-49D6-ADD4-2667699408FB}" type="slidenum">
              <a:rPr lang="en-US" altLang="en-US">
                <a:cs typeface="Angsana New" pitchFamily="18" charset="-34"/>
              </a:rPr>
              <a:pPr/>
              <a:t>25</a:t>
            </a:fld>
            <a:endParaRPr lang="th-TH" altLang="en-US">
              <a:cs typeface="Angsana New" pitchFamily="18" charset="-3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65540"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FBAFAF57-EFD0-4859-B08D-CEBBC31F4AFA}" type="slidenum">
              <a:rPr lang="en-US" altLang="en-US">
                <a:cs typeface="Angsana New" pitchFamily="18" charset="-34"/>
              </a:rPr>
              <a:pPr/>
              <a:t>27</a:t>
            </a:fld>
            <a:endParaRPr lang="th-TH" altLang="en-US">
              <a:cs typeface="Angsana New" pitchFamily="18" charset="-3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67588"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CE56AEA9-747C-4ECA-BE52-A362E276B187}" type="slidenum">
              <a:rPr lang="en-US" altLang="en-US">
                <a:cs typeface="Angsana New" pitchFamily="18" charset="-34"/>
              </a:rPr>
              <a:pPr/>
              <a:t>28</a:t>
            </a:fld>
            <a:endParaRPr lang="th-TH" altLang="en-US">
              <a:cs typeface="Angsana New" pitchFamily="18" charset="-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cs typeface="KodchiangUPC" pitchFamily="18" charset="-34"/>
              </a:rPr>
              <a:t>ACCESS Medical Group</a:t>
            </a:r>
          </a:p>
          <a:p>
            <a:pPr fontAlgn="base">
              <a:spcBef>
                <a:spcPct val="0"/>
              </a:spcBef>
              <a:spcAft>
                <a:spcPct val="0"/>
              </a:spcAft>
              <a:defRPr/>
            </a:pPr>
            <a:r>
              <a:rPr lang="en-US">
                <a:cs typeface="KodchiangUPC" pitchFamily="18" charset="-34"/>
              </a:rPr>
              <a:t>D220/PCOS CME Slide Kit</a:t>
            </a:r>
          </a:p>
        </p:txBody>
      </p:sp>
      <p:sp>
        <p:nvSpPr>
          <p:cNvPr id="50179"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cs typeface="KodchiangUPC" pitchFamily="18" charset="-34"/>
              </a:rPr>
              <a:t>November 22 2002</a:t>
            </a:r>
          </a:p>
        </p:txBody>
      </p:sp>
      <p:sp>
        <p:nvSpPr>
          <p:cNvPr id="2355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C692C9F5-C4EE-4968-91A9-EC5D96414CC3}" type="slidenum">
              <a:rPr lang="en-US" altLang="en-US">
                <a:ea typeface="Angsana New" pitchFamily="18" charset="-34"/>
                <a:cs typeface="KodchiangUPC" pitchFamily="18" charset="-34"/>
              </a:rPr>
              <a:pPr/>
              <a:t>2</a:t>
            </a:fld>
            <a:endParaRPr lang="en-US" altLang="en-US">
              <a:ea typeface="Angsana New" pitchFamily="18" charset="-34"/>
              <a:cs typeface="KodchiangUPC" pitchFamily="18" charset="-34"/>
            </a:endParaRPr>
          </a:p>
        </p:txBody>
      </p:sp>
      <p:sp>
        <p:nvSpPr>
          <p:cNvPr id="235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1235" name="Rectangle 3"/>
          <p:cNvSpPr>
            <a:spLocks noGrp="1" noChangeArrowheads="1"/>
          </p:cNvSpPr>
          <p:nvPr>
            <p:ph type="body" idx="1"/>
          </p:nvPr>
        </p:nvSpPr>
        <p:spPr>
          <a:xfrm>
            <a:off x="752475" y="4286250"/>
            <a:ext cx="5565775" cy="4541838"/>
          </a:xfrm>
        </p:spPr>
        <p:txBody>
          <a:bodyPr>
            <a:normAutofit fontScale="92500" lnSpcReduction="20000"/>
          </a:bodyPr>
          <a:lstStyle/>
          <a:p>
            <a:pPr eaLnBrk="1" fontAlgn="auto" hangingPunct="1">
              <a:spcBef>
                <a:spcPts val="0"/>
              </a:spcBef>
              <a:spcAft>
                <a:spcPts val="0"/>
              </a:spcAft>
              <a:defRPr/>
            </a:pPr>
            <a:r>
              <a:rPr lang="en-US" altLang="en-US" b="1" dirty="0"/>
              <a:t>Polycystic Ovarian Syndrome (PCOS). Overview.</a:t>
            </a:r>
          </a:p>
          <a:p>
            <a:pPr eaLnBrk="1" fontAlgn="auto" hangingPunct="1">
              <a:spcBef>
                <a:spcPts val="0"/>
              </a:spcBef>
              <a:spcAft>
                <a:spcPts val="0"/>
              </a:spcAft>
              <a:defRPr/>
            </a:pPr>
            <a:r>
              <a:rPr lang="en-US" dirty="0"/>
              <a:t>Polycystic ovarian syndrome is a complex endocrine disorder affecting women in their reproductive years.</a:t>
            </a:r>
            <a:r>
              <a:rPr lang="en-US" baseline="30000" dirty="0"/>
              <a:t>1</a:t>
            </a:r>
            <a:r>
              <a:rPr lang="en-US" dirty="0"/>
              <a:t> It is characterized by increased androgen production and disordered </a:t>
            </a:r>
            <a:r>
              <a:rPr lang="en-US" dirty="0" err="1"/>
              <a:t>gonadotropin</a:t>
            </a:r>
            <a:r>
              <a:rPr lang="en-US" dirty="0"/>
              <a:t> secretion, which results in chronic anovulation.</a:t>
            </a:r>
            <a:r>
              <a:rPr lang="en-US" baseline="30000" dirty="0"/>
              <a:t>2</a:t>
            </a:r>
            <a:r>
              <a:rPr lang="en-US" dirty="0"/>
              <a:t> It is the leading cause of </a:t>
            </a:r>
            <a:r>
              <a:rPr lang="en-US" dirty="0" err="1"/>
              <a:t>anovulatory</a:t>
            </a:r>
            <a:r>
              <a:rPr lang="en-US" dirty="0"/>
              <a:t> infertility and hirsutism.</a:t>
            </a:r>
            <a:r>
              <a:rPr lang="en-US" baseline="30000" dirty="0"/>
              <a:t>2,3</a:t>
            </a:r>
            <a:endParaRPr lang="en-US" dirty="0"/>
          </a:p>
          <a:p>
            <a:pPr eaLnBrk="1" fontAlgn="auto" hangingPunct="1">
              <a:spcBef>
                <a:spcPts val="0"/>
              </a:spcBef>
              <a:spcAft>
                <a:spcPts val="0"/>
              </a:spcAft>
              <a:defRPr/>
            </a:pPr>
            <a:r>
              <a:rPr lang="en-US" dirty="0"/>
              <a:t>PCOS is also associated with disorders of reproduction, metabolism, and general health, including increased risk of miscarriage, insulin resistance, </a:t>
            </a:r>
            <a:r>
              <a:rPr lang="en-US" dirty="0" err="1"/>
              <a:t>hyperlipidemia</a:t>
            </a:r>
            <a:r>
              <a:rPr lang="en-US" dirty="0"/>
              <a:t>, cardiovascular disease, and endometrial cancer.</a:t>
            </a:r>
            <a:r>
              <a:rPr lang="en-US" baseline="30000" dirty="0"/>
              <a:t>1</a:t>
            </a:r>
            <a:r>
              <a:rPr lang="en-US" dirty="0"/>
              <a:t> Obesity is common but not universal in women with PCOS.</a:t>
            </a:r>
            <a:r>
              <a:rPr lang="en-US" baseline="30000" dirty="0"/>
              <a:t>3</a:t>
            </a:r>
            <a:endParaRPr lang="en-US" dirty="0"/>
          </a:p>
          <a:p>
            <a:pPr eaLnBrk="1" fontAlgn="auto" hangingPunct="1">
              <a:spcBef>
                <a:spcPts val="0"/>
              </a:spcBef>
              <a:spcAft>
                <a:spcPts val="0"/>
              </a:spcAft>
              <a:defRPr/>
            </a:pPr>
            <a:r>
              <a:rPr lang="en-US" dirty="0"/>
              <a:t>Women with PCOS have high rate of type 2 diabetes; these women have </a:t>
            </a:r>
            <a:r>
              <a:rPr lang="en-US" dirty="0" err="1"/>
              <a:t>hyperlipidemia</a:t>
            </a:r>
            <a:r>
              <a:rPr lang="en-US" dirty="0"/>
              <a:t> and a greatly increased risk of cardiovascular disease.</a:t>
            </a:r>
            <a:r>
              <a:rPr lang="en-US" baseline="30000" dirty="0"/>
              <a:t>3</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References</a:t>
            </a:r>
            <a:endParaRPr lang="en-US" dirty="0"/>
          </a:p>
          <a:p>
            <a:pPr eaLnBrk="1" fontAlgn="auto" hangingPunct="1">
              <a:spcBef>
                <a:spcPts val="0"/>
              </a:spcBef>
              <a:spcAft>
                <a:spcPts val="0"/>
              </a:spcAft>
              <a:defRPr/>
            </a:pPr>
            <a:r>
              <a:rPr lang="en-US" dirty="0"/>
              <a:t>1. Bauer J, et al. </a:t>
            </a:r>
            <a:r>
              <a:rPr lang="en-US" i="1" dirty="0"/>
              <a:t>Epilepsy Res</a:t>
            </a:r>
            <a:r>
              <a:rPr lang="en-US" dirty="0"/>
              <a:t>. 2000;41:163-167.</a:t>
            </a:r>
          </a:p>
          <a:p>
            <a:pPr eaLnBrk="1" fontAlgn="auto" hangingPunct="1">
              <a:spcBef>
                <a:spcPts val="0"/>
              </a:spcBef>
              <a:spcAft>
                <a:spcPts val="0"/>
              </a:spcAft>
              <a:defRPr/>
            </a:pPr>
            <a:r>
              <a:rPr lang="en-US" dirty="0"/>
              <a:t>2. </a:t>
            </a:r>
            <a:r>
              <a:rPr lang="en-US" dirty="0" err="1"/>
              <a:t>Dunaif</a:t>
            </a:r>
            <a:r>
              <a:rPr lang="en-US" dirty="0"/>
              <a:t> A, et al. </a:t>
            </a:r>
            <a:r>
              <a:rPr lang="en-US" i="1" dirty="0" err="1"/>
              <a:t>Annu</a:t>
            </a:r>
            <a:r>
              <a:rPr lang="en-US" i="1" dirty="0"/>
              <a:t> Rev Med</a:t>
            </a:r>
            <a:r>
              <a:rPr lang="en-US" dirty="0"/>
              <a:t>. 2001;52:401-419.</a:t>
            </a:r>
          </a:p>
          <a:p>
            <a:pPr eaLnBrk="1" fontAlgn="auto" hangingPunct="1">
              <a:spcBef>
                <a:spcPts val="0"/>
              </a:spcBef>
              <a:spcAft>
                <a:spcPts val="0"/>
              </a:spcAft>
              <a:defRPr/>
            </a:pPr>
            <a:r>
              <a:rPr lang="en-US" dirty="0"/>
              <a:t>3. Franks S. </a:t>
            </a:r>
            <a:r>
              <a:rPr lang="en-US" i="1" dirty="0"/>
              <a:t>N </a:t>
            </a:r>
            <a:r>
              <a:rPr lang="en-US" i="1" dirty="0" err="1"/>
              <a:t>Engl</a:t>
            </a:r>
            <a:r>
              <a:rPr lang="en-US" i="1" dirty="0"/>
              <a:t> J Med</a:t>
            </a:r>
            <a:r>
              <a:rPr lang="en-US" dirty="0"/>
              <a:t>. 1995;333:853-861.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Cordia New" pitchFamily="34" charset="-34"/>
            </a:endParaRPr>
          </a:p>
        </p:txBody>
      </p:sp>
      <p:sp>
        <p:nvSpPr>
          <p:cNvPr id="69636"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DD7BC926-A2BC-4187-920E-E7540CD72830}" type="slidenum">
              <a:rPr lang="en-US" altLang="en-US">
                <a:cs typeface="Angsana New" pitchFamily="18" charset="-34"/>
              </a:rPr>
              <a:pPr/>
              <a:t>29</a:t>
            </a:fld>
            <a:endParaRPr lang="en-US" altLang="en-US">
              <a:cs typeface="Angsana New" pitchFamily="18" charset="-3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Cordia New" pitchFamily="34" charset="-34"/>
            </a:endParaRPr>
          </a:p>
        </p:txBody>
      </p:sp>
      <p:sp>
        <p:nvSpPr>
          <p:cNvPr id="71684"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F2E84619-B79F-4AC7-9EDD-85690F3900C5}" type="slidenum">
              <a:rPr lang="en-US" altLang="en-US">
                <a:cs typeface="Angsana New" pitchFamily="18" charset="-34"/>
              </a:rPr>
              <a:pPr/>
              <a:t>30</a:t>
            </a:fld>
            <a:endParaRPr lang="en-US" altLang="en-US">
              <a:cs typeface="Angsana New" pitchFamily="18" charset="-3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73732"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007F454F-496C-48BB-9CD4-D12A4AA4FE45}" type="slidenum">
              <a:rPr lang="en-US" altLang="en-US">
                <a:cs typeface="Angsana New" pitchFamily="18" charset="-34"/>
              </a:rPr>
              <a:pPr/>
              <a:t>31</a:t>
            </a:fld>
            <a:endParaRPr lang="th-TH" altLang="en-US">
              <a:cs typeface="Angsana New" pitchFamily="18" charset="-3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75780"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6A9E6751-E7D5-4535-9439-678F58AE0DF4}" type="slidenum">
              <a:rPr lang="en-US" altLang="en-US">
                <a:cs typeface="Angsana New" pitchFamily="18" charset="-34"/>
              </a:rPr>
              <a:pPr/>
              <a:t>32</a:t>
            </a:fld>
            <a:endParaRPr lang="th-TH" altLang="en-US">
              <a:cs typeface="Angsana New" pitchFamily="18" charset="-3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77828"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FD0FD2B4-9505-4A3B-BDB1-5E9058EDB51D}" type="slidenum">
              <a:rPr lang="en-US" altLang="en-US">
                <a:cs typeface="Angsana New" pitchFamily="18" charset="-34"/>
              </a:rPr>
              <a:pPr/>
              <a:t>33</a:t>
            </a:fld>
            <a:endParaRPr lang="th-TH" altLang="en-US">
              <a:cs typeface="Angsana New" pitchFamily="18" charset="-3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79876"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93872A43-DB96-44CE-8E2A-AB99218CA8E4}" type="slidenum">
              <a:rPr lang="en-US" altLang="en-US">
                <a:cs typeface="Angsana New" pitchFamily="18" charset="-34"/>
              </a:rPr>
              <a:pPr/>
              <a:t>34</a:t>
            </a:fld>
            <a:endParaRPr lang="th-TH" altLang="en-US">
              <a:cs typeface="Angsana New" pitchFamily="18" charset="-3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9pPr>
          </a:lstStyle>
          <a:p>
            <a:fld id="{8B0F969E-F018-4A12-90FC-4E51C9806F15}" type="slidenum">
              <a:rPr lang="en-US" altLang="en-US" sz="1200">
                <a:ea typeface="MS PGothic" pitchFamily="34" charset="-128"/>
                <a:cs typeface="Cordia New" pitchFamily="34" charset="-34"/>
              </a:rPr>
              <a:pPr/>
              <a:t>46</a:t>
            </a:fld>
            <a:endParaRPr lang="en-US" altLang="en-US" sz="1200">
              <a:ea typeface="MS PGothic" pitchFamily="34" charset="-128"/>
              <a:cs typeface="Cordia New" pitchFamily="34" charset="-34"/>
            </a:endParaRPr>
          </a:p>
        </p:txBody>
      </p:sp>
      <p:sp>
        <p:nvSpPr>
          <p:cNvPr id="93187" name="Rectangle 2"/>
          <p:cNvSpPr>
            <a:spLocks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a:ln/>
        </p:spPr>
        <p:txBody>
          <a:bodyPr>
            <a:normAutofit fontScale="85000" lnSpcReduction="20000"/>
          </a:bodyPr>
          <a:lstStyle/>
          <a:p>
            <a:pPr eaLnBrk="1" hangingPunct="1">
              <a:defRPr/>
            </a:pPr>
            <a:r>
              <a:rPr lang="en-US" altLang="en-US" b="1" dirty="0">
                <a:latin typeface="Arial" panose="020B0604020202020204" pitchFamily="34" charset="0"/>
              </a:rPr>
              <a:t>Other Complications.</a:t>
            </a:r>
            <a:r>
              <a:rPr lang="en-US" altLang="en-US" dirty="0">
                <a:latin typeface="Arial" panose="020B0604020202020204" pitchFamily="34" charset="0"/>
              </a:rPr>
              <a:t> As insinuated by the insulin resistance, PCOS is not just a reproductive disorder but a multifaceted metabolic disorder. Review stats given. Obesity is also a feature observed, estimated to effect 50% of PCOS women, classically presented in patients with upper body obesity which has been associated to menstrual disturbances (</a:t>
            </a:r>
            <a:r>
              <a:rPr lang="en-US" altLang="en-US" dirty="0" err="1">
                <a:latin typeface="Arial" panose="020B0604020202020204" pitchFamily="34" charset="0"/>
              </a:rPr>
              <a:t>Hartz</a:t>
            </a:r>
            <a:r>
              <a:rPr lang="en-US" altLang="en-US" dirty="0">
                <a:latin typeface="Arial" panose="020B0604020202020204" pitchFamily="34" charset="0"/>
              </a:rPr>
              <a:t> et al. </a:t>
            </a:r>
            <a:r>
              <a:rPr lang="en-US" altLang="en-US" dirty="0" err="1">
                <a:latin typeface="Arial" panose="020B0604020202020204" pitchFamily="34" charset="0"/>
              </a:rPr>
              <a:t>Int</a:t>
            </a:r>
            <a:r>
              <a:rPr lang="en-US" altLang="en-US" dirty="0">
                <a:latin typeface="Arial" panose="020B0604020202020204" pitchFamily="34" charset="0"/>
              </a:rPr>
              <a:t> J </a:t>
            </a:r>
            <a:r>
              <a:rPr lang="en-US" altLang="en-US" dirty="0" err="1">
                <a:latin typeface="Arial" panose="020B0604020202020204" pitchFamily="34" charset="0"/>
              </a:rPr>
              <a:t>Obes</a:t>
            </a:r>
            <a:r>
              <a:rPr lang="en-US" altLang="en-US" dirty="0">
                <a:latin typeface="Arial" panose="020B0604020202020204" pitchFamily="34" charset="0"/>
              </a:rPr>
              <a:t>. 3:57; 1979). In the older literature, obesity was thought to be the cause of PCOS; it is now understood that obesity is a modifier of the condition. It should also be pointed out that obesity is also considered in some literature to be an environmental factor, i.e. lifestyle. Obesity is also a feature observed, originally estimated to effect 50% of PCOS women, classically presented in patients with upper body obesity which has been associated to menstrual disturbances (</a:t>
            </a:r>
            <a:r>
              <a:rPr lang="en-US" altLang="en-US" dirty="0" err="1">
                <a:latin typeface="Arial" panose="020B0604020202020204" pitchFamily="34" charset="0"/>
              </a:rPr>
              <a:t>Hartz</a:t>
            </a:r>
            <a:r>
              <a:rPr lang="en-US" altLang="en-US" dirty="0">
                <a:latin typeface="Arial" panose="020B0604020202020204" pitchFamily="34" charset="0"/>
              </a:rPr>
              <a:t> et al. </a:t>
            </a:r>
            <a:r>
              <a:rPr lang="en-US" altLang="en-US" dirty="0" err="1">
                <a:latin typeface="Arial" panose="020B0604020202020204" pitchFamily="34" charset="0"/>
              </a:rPr>
              <a:t>Int</a:t>
            </a:r>
            <a:r>
              <a:rPr lang="en-US" altLang="en-US" dirty="0">
                <a:latin typeface="Arial" panose="020B0604020202020204" pitchFamily="34" charset="0"/>
              </a:rPr>
              <a:t> J </a:t>
            </a:r>
            <a:r>
              <a:rPr lang="en-US" altLang="en-US" dirty="0" err="1">
                <a:latin typeface="Arial" panose="020B0604020202020204" pitchFamily="34" charset="0"/>
              </a:rPr>
              <a:t>Obes</a:t>
            </a:r>
            <a:r>
              <a:rPr lang="en-US" altLang="en-US" dirty="0">
                <a:latin typeface="Arial" panose="020B0604020202020204" pitchFamily="34" charset="0"/>
              </a:rPr>
              <a:t>. 3:57; 1979). In the older literature, obesity was thought to be the cause of PCOS; it is now understood that </a:t>
            </a:r>
            <a:r>
              <a:rPr lang="en-US" altLang="en-US" u="sng" dirty="0">
                <a:latin typeface="Arial" panose="020B0604020202020204" pitchFamily="34" charset="0"/>
              </a:rPr>
              <a:t>obesity is a modifier of the condition</a:t>
            </a:r>
            <a:r>
              <a:rPr lang="en-US" altLang="en-US" dirty="0">
                <a:latin typeface="Arial" panose="020B0604020202020204" pitchFamily="34" charset="0"/>
              </a:rPr>
              <a:t>. It should also be pointed out that obesity is also considered in some literature to be an environmental factor, i.e. lifestyle. Obesity in US higher than Europe: Central obesity-waist circumference &gt;35 inches (88 cm).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cs typeface="Angsana New" pitchFamily="18" charset="-34"/>
              </a:defRPr>
            </a:lvl1pPr>
            <a:lvl2pPr marL="742950" indent="-285750">
              <a:defRPr sz="2800">
                <a:solidFill>
                  <a:schemeClr val="tx1"/>
                </a:solidFill>
                <a:latin typeface="Arial" pitchFamily="34" charset="0"/>
                <a:cs typeface="Angsana New" pitchFamily="18" charset="-34"/>
              </a:defRPr>
            </a:lvl2pPr>
            <a:lvl3pPr marL="1143000" indent="-228600">
              <a:defRPr sz="2800">
                <a:solidFill>
                  <a:schemeClr val="tx1"/>
                </a:solidFill>
                <a:latin typeface="Arial" pitchFamily="34" charset="0"/>
                <a:cs typeface="Angsana New" pitchFamily="18" charset="-34"/>
              </a:defRPr>
            </a:lvl3pPr>
            <a:lvl4pPr marL="1600200" indent="-228600">
              <a:defRPr sz="2800">
                <a:solidFill>
                  <a:schemeClr val="tx1"/>
                </a:solidFill>
                <a:latin typeface="Arial" pitchFamily="34" charset="0"/>
                <a:cs typeface="Angsana New" pitchFamily="18" charset="-34"/>
              </a:defRPr>
            </a:lvl4pPr>
            <a:lvl5pPr marL="2057400" indent="-228600">
              <a:defRPr sz="2800">
                <a:solidFill>
                  <a:schemeClr val="tx1"/>
                </a:solidFill>
                <a:latin typeface="Arial" pitchFamily="34" charset="0"/>
                <a:cs typeface="Angsana New" pitchFamily="18" charset="-34"/>
              </a:defRPr>
            </a:lvl5pPr>
            <a:lvl6pPr marL="25146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algn="l" rtl="0" eaLnBrk="0" fontAlgn="base" hangingPunct="0">
              <a:spcBef>
                <a:spcPct val="0"/>
              </a:spcBef>
              <a:spcAft>
                <a:spcPct val="0"/>
              </a:spcAft>
              <a:defRPr sz="2800">
                <a:solidFill>
                  <a:schemeClr val="tx1"/>
                </a:solidFill>
                <a:latin typeface="Arial" pitchFamily="34" charset="0"/>
                <a:cs typeface="Angsana New" pitchFamily="18" charset="-34"/>
              </a:defRPr>
            </a:lvl9pPr>
          </a:lstStyle>
          <a:p>
            <a:fld id="{6B17E5CD-1B70-4DDD-87B8-99731A36A011}" type="slidenum">
              <a:rPr lang="en-US" altLang="en-US" sz="1200">
                <a:ea typeface="MS PGothic" pitchFamily="34" charset="-128"/>
                <a:cs typeface="Cordia New" pitchFamily="34" charset="-34"/>
              </a:rPr>
              <a:pPr/>
              <a:t>47</a:t>
            </a:fld>
            <a:endParaRPr lang="en-US" altLang="en-US" sz="1200">
              <a:ea typeface="MS PGothic" pitchFamily="34" charset="-128"/>
              <a:cs typeface="Cordia New" pitchFamily="34" charset="-34"/>
            </a:endParaRPr>
          </a:p>
        </p:txBody>
      </p:sp>
      <p:sp>
        <p:nvSpPr>
          <p:cNvPr id="95235" name="Rectangle 2"/>
          <p:cNvSpPr>
            <a:spLocks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a:ln/>
        </p:spPr>
        <p:txBody>
          <a:bodyPr>
            <a:normAutofit lnSpcReduction="10000"/>
          </a:bodyPr>
          <a:lstStyle/>
          <a:p>
            <a:pPr eaLnBrk="1" hangingPunct="1">
              <a:defRPr/>
            </a:pPr>
            <a:r>
              <a:rPr lang="en-US" altLang="en-US" b="1">
                <a:latin typeface="Arial" panose="020B0604020202020204" pitchFamily="34" charset="0"/>
              </a:rPr>
              <a:t>Reproductive Complications.</a:t>
            </a:r>
            <a:r>
              <a:rPr lang="en-US" altLang="en-US">
                <a:latin typeface="Arial" panose="020B0604020202020204" pitchFamily="34" charset="0"/>
              </a:rPr>
              <a:t> PCOS not only affects women pre-pregnancy but also post-pregnancy. Several studies have suggested various complications as listed here. </a:t>
            </a:r>
            <a:r>
              <a:rPr lang="en-US" altLang="en-US" u="sng">
                <a:latin typeface="Arial" panose="020B0604020202020204" pitchFamily="34" charset="0"/>
              </a:rPr>
              <a:t>Gestational Diabetes(GDM):</a:t>
            </a:r>
            <a:r>
              <a:rPr lang="en-US" altLang="en-US">
                <a:latin typeface="Arial" panose="020B0604020202020204" pitchFamily="34" charset="0"/>
              </a:rPr>
              <a:t> Lo </a:t>
            </a:r>
            <a:r>
              <a:rPr lang="en-US" altLang="en-US" i="1">
                <a:latin typeface="Arial" panose="020B0604020202020204" pitchFamily="34" charset="0"/>
              </a:rPr>
              <a:t>et al. </a:t>
            </a:r>
            <a:r>
              <a:rPr lang="en-US" altLang="en-US">
                <a:latin typeface="Arial" panose="020B0604020202020204" pitchFamily="34" charset="0"/>
              </a:rPr>
              <a:t>examined 90,000 births with &gt;5000 cases GDM. PCOS women had a 2.4 fold increased odds of GDM independent of age, race/ethnicity or multiple gestation (Diabetes Care, 2006). </a:t>
            </a:r>
            <a:r>
              <a:rPr lang="en-US" altLang="en-US" u="sng">
                <a:latin typeface="Arial" panose="020B0604020202020204" pitchFamily="34" charset="0"/>
              </a:rPr>
              <a:t>Small for Gestational Age (SGA):</a:t>
            </a:r>
            <a:r>
              <a:rPr lang="en-US" altLang="en-US">
                <a:latin typeface="Arial" panose="020B0604020202020204" pitchFamily="34" charset="0"/>
              </a:rPr>
              <a:t> Polygenic genetically determined factors increase IR-impaired insulin-mediated growth. Environmental-metabolic programming-fetal exposure to sex steroids-maternal intrauterine environment. Although there is some literature that contradicts a few of these claims such as Haakova et al. Hum Reprod. 18:1438; 2003. </a:t>
            </a:r>
            <a:r>
              <a:rPr lang="en-US" altLang="en-US" i="1">
                <a:latin typeface="Arial" panose="020B0604020202020204" pitchFamily="34" charset="0"/>
              </a:rPr>
              <a:t>May ask for audience feedback.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cs typeface="KodchiangUPC" pitchFamily="18" charset="-34"/>
              </a:rPr>
              <a:t>ACCESS Medical Group</a:t>
            </a:r>
          </a:p>
          <a:p>
            <a:pPr fontAlgn="base">
              <a:spcBef>
                <a:spcPct val="0"/>
              </a:spcBef>
              <a:spcAft>
                <a:spcPct val="0"/>
              </a:spcAft>
              <a:defRPr/>
            </a:pPr>
            <a:r>
              <a:rPr lang="en-US">
                <a:cs typeface="KodchiangUPC" pitchFamily="18" charset="-34"/>
              </a:rPr>
              <a:t>D220/PCOS CME Slide Kit</a:t>
            </a:r>
          </a:p>
        </p:txBody>
      </p:sp>
      <p:sp>
        <p:nvSpPr>
          <p:cNvPr id="51203"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cs typeface="KodchiangUPC" pitchFamily="18" charset="-34"/>
              </a:rPr>
              <a:t>November 22 2002</a:t>
            </a:r>
          </a:p>
        </p:txBody>
      </p:sp>
      <p:sp>
        <p:nvSpPr>
          <p:cNvPr id="2560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78898133-1B72-4BAE-BE24-98BF798CF234}" type="slidenum">
              <a:rPr lang="en-US" altLang="en-US">
                <a:ea typeface="Angsana New" pitchFamily="18" charset="-34"/>
                <a:cs typeface="KodchiangUPC" pitchFamily="18" charset="-34"/>
              </a:rPr>
              <a:pPr/>
              <a:t>3</a:t>
            </a:fld>
            <a:endParaRPr lang="en-US" altLang="en-US">
              <a:ea typeface="Angsana New" pitchFamily="18" charset="-34"/>
              <a:cs typeface="KodchiangUPC" pitchFamily="18" charset="-34"/>
            </a:endParaRPr>
          </a:p>
        </p:txBody>
      </p:sp>
      <p:sp>
        <p:nvSpPr>
          <p:cNvPr id="256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4035" name="Rectangle 3"/>
          <p:cNvSpPr>
            <a:spLocks noGrp="1" noChangeArrowheads="1"/>
          </p:cNvSpPr>
          <p:nvPr>
            <p:ph type="body" idx="1"/>
          </p:nvPr>
        </p:nvSpPr>
        <p:spPr>
          <a:xfrm>
            <a:off x="676275" y="4286250"/>
            <a:ext cx="5492750" cy="4391025"/>
          </a:xfrm>
        </p:spPr>
        <p:txBody>
          <a:bodyPr>
            <a:normAutofit fontScale="85000" lnSpcReduction="20000"/>
          </a:bodyPr>
          <a:lstStyle/>
          <a:p>
            <a:pPr eaLnBrk="1" fontAlgn="auto" hangingPunct="1">
              <a:spcBef>
                <a:spcPts val="0"/>
              </a:spcBef>
              <a:spcAft>
                <a:spcPts val="0"/>
              </a:spcAft>
              <a:defRPr/>
            </a:pPr>
            <a:r>
              <a:rPr lang="en-US" b="1" dirty="0"/>
              <a:t>PCOS and Stein-</a:t>
            </a:r>
            <a:r>
              <a:rPr lang="en-US" b="1" dirty="0" err="1"/>
              <a:t>Leventhal</a:t>
            </a:r>
            <a:r>
              <a:rPr lang="en-US" b="1" dirty="0"/>
              <a:t> Syndrome.</a:t>
            </a:r>
            <a:endParaRPr lang="en-US" dirty="0"/>
          </a:p>
          <a:p>
            <a:pPr eaLnBrk="1" fontAlgn="auto" hangingPunct="1">
              <a:spcBef>
                <a:spcPts val="0"/>
              </a:spcBef>
              <a:spcAft>
                <a:spcPts val="0"/>
              </a:spcAft>
              <a:defRPr/>
            </a:pPr>
            <a:r>
              <a:rPr lang="en-US" dirty="0"/>
              <a:t>PCOS was first recognized by Stein and </a:t>
            </a:r>
            <a:r>
              <a:rPr lang="en-US" dirty="0" err="1"/>
              <a:t>Leventhal</a:t>
            </a:r>
            <a:r>
              <a:rPr lang="en-US" dirty="0"/>
              <a:t>, 2 American gynecologists, who published a paper in 1935 describing a group of women who were obese, had severe menstrual irregularities, and were infertile.</a:t>
            </a:r>
            <a:r>
              <a:rPr lang="en-US" baseline="30000" dirty="0"/>
              <a:t>1,2</a:t>
            </a:r>
            <a:r>
              <a:rPr lang="en-US" dirty="0"/>
              <a:t> At </a:t>
            </a:r>
            <a:r>
              <a:rPr lang="en-US" dirty="0" err="1"/>
              <a:t>laparatomy</a:t>
            </a:r>
            <a:r>
              <a:rPr lang="en-US" dirty="0"/>
              <a:t>, the women were found to have enlarge ovaries with multiple large cysts. </a:t>
            </a:r>
          </a:p>
          <a:p>
            <a:pPr eaLnBrk="1" fontAlgn="auto" hangingPunct="1">
              <a:spcBef>
                <a:spcPts val="0"/>
              </a:spcBef>
              <a:spcAft>
                <a:spcPts val="0"/>
              </a:spcAft>
              <a:defRPr/>
            </a:pPr>
            <a:r>
              <a:rPr lang="en-US" dirty="0"/>
              <a:t>Later investigators determined that such women have elevated testosterone and luteinizing hormone (LH) levels. The concept of PCOS has evolved to include these endocrine findings and is associated with obesity, </a:t>
            </a:r>
            <a:r>
              <a:rPr lang="en-US" dirty="0" err="1"/>
              <a:t>hirsutism</a:t>
            </a:r>
            <a:r>
              <a:rPr lang="en-US" dirty="0"/>
              <a:t>, and infertility.</a:t>
            </a:r>
          </a:p>
          <a:p>
            <a:pPr eaLnBrk="1" fontAlgn="auto" hangingPunct="1">
              <a:spcBef>
                <a:spcPts val="0"/>
              </a:spcBef>
              <a:spcAft>
                <a:spcPts val="0"/>
              </a:spcAft>
              <a:defRPr/>
            </a:pPr>
            <a:r>
              <a:rPr lang="en-US" dirty="0"/>
              <a:t>It was also determined that women with PCOS were at increased risk of endometrial carcinoma (as a result of </a:t>
            </a:r>
            <a:r>
              <a:rPr lang="en-US" dirty="0" err="1"/>
              <a:t>annovulation</a:t>
            </a:r>
            <a:r>
              <a:rPr lang="en-US" dirty="0"/>
              <a:t>) and of early development of diabetes and atherosclerotic disease.</a:t>
            </a:r>
          </a:p>
          <a:p>
            <a:pPr eaLnBrk="1" fontAlgn="auto" hangingPunct="1">
              <a:spcBef>
                <a:spcPts val="0"/>
              </a:spcBef>
              <a:spcAft>
                <a:spcPts val="0"/>
              </a:spcAft>
              <a:defRPr/>
            </a:pPr>
            <a:r>
              <a:rPr lang="en-US" dirty="0"/>
              <a:t>It is interesting to note that few of the original features identified by Stein and </a:t>
            </a:r>
            <a:r>
              <a:rPr lang="en-US" dirty="0" err="1"/>
              <a:t>Leventhal</a:t>
            </a:r>
            <a:r>
              <a:rPr lang="en-US" dirty="0"/>
              <a:t> are consistent findings in PCOS.</a:t>
            </a:r>
            <a:r>
              <a:rPr lang="en-US" baseline="30000" dirty="0"/>
              <a:t>3</a:t>
            </a:r>
            <a:r>
              <a:rPr lang="en-US" dirty="0"/>
              <a:t> For example, women with PCOS can be lean, and symptoms of androgen excess, such as </a:t>
            </a:r>
            <a:r>
              <a:rPr lang="en-US" dirty="0" err="1"/>
              <a:t>hirsutism</a:t>
            </a:r>
            <a:r>
              <a:rPr lang="en-US" dirty="0"/>
              <a:t>, may be absent because of individual variations in target-tissue sensitivity.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References</a:t>
            </a:r>
            <a:endParaRPr lang="en-US" dirty="0"/>
          </a:p>
          <a:p>
            <a:pPr eaLnBrk="1" fontAlgn="auto" hangingPunct="1">
              <a:spcBef>
                <a:spcPts val="0"/>
              </a:spcBef>
              <a:spcAft>
                <a:spcPts val="0"/>
              </a:spcAft>
              <a:defRPr/>
            </a:pPr>
            <a:r>
              <a:rPr lang="en-US" dirty="0"/>
              <a:t>1. Betts T, et al. </a:t>
            </a:r>
            <a:r>
              <a:rPr lang="en-US" i="1" dirty="0"/>
              <a:t>Seizure</a:t>
            </a:r>
            <a:r>
              <a:rPr lang="en-US" dirty="0"/>
              <a:t>. 2001;10:220-228.</a:t>
            </a:r>
          </a:p>
          <a:p>
            <a:pPr eaLnBrk="1" fontAlgn="auto" hangingPunct="1">
              <a:spcBef>
                <a:spcPts val="0"/>
              </a:spcBef>
              <a:spcAft>
                <a:spcPts val="0"/>
              </a:spcAft>
              <a:defRPr/>
            </a:pPr>
            <a:r>
              <a:rPr lang="en-US" dirty="0"/>
              <a:t>2. Stein IF, </a:t>
            </a:r>
            <a:r>
              <a:rPr lang="en-US" dirty="0" err="1"/>
              <a:t>Leventhal</a:t>
            </a:r>
            <a:r>
              <a:rPr lang="en-US" dirty="0"/>
              <a:t> ML. </a:t>
            </a:r>
            <a:r>
              <a:rPr lang="en-US" i="1" dirty="0"/>
              <a:t>Am J </a:t>
            </a:r>
            <a:r>
              <a:rPr lang="en-US" i="1" dirty="0" err="1"/>
              <a:t>Obstet</a:t>
            </a:r>
            <a:r>
              <a:rPr lang="en-US" i="1" dirty="0"/>
              <a:t> Gynecol</a:t>
            </a:r>
            <a:r>
              <a:rPr lang="en-US" dirty="0"/>
              <a:t>. 1935:29:181-191.</a:t>
            </a:r>
          </a:p>
          <a:p>
            <a:pPr eaLnBrk="1" fontAlgn="auto" hangingPunct="1">
              <a:spcBef>
                <a:spcPts val="0"/>
              </a:spcBef>
              <a:spcAft>
                <a:spcPts val="0"/>
              </a:spcAft>
              <a:defRPr/>
            </a:pPr>
            <a:r>
              <a:rPr lang="en-US" dirty="0"/>
              <a:t>3. </a:t>
            </a:r>
            <a:r>
              <a:rPr lang="en-US" dirty="0" err="1"/>
              <a:t>Dunaif</a:t>
            </a:r>
            <a:r>
              <a:rPr lang="en-US" dirty="0"/>
              <a:t> A, et al. </a:t>
            </a:r>
            <a:r>
              <a:rPr lang="en-US" i="1" dirty="0" err="1"/>
              <a:t>Annu</a:t>
            </a:r>
            <a:r>
              <a:rPr lang="en-US" i="1" dirty="0"/>
              <a:t> Rev Med</a:t>
            </a:r>
            <a:r>
              <a:rPr lang="en-US" dirty="0"/>
              <a:t>. 2001;52:401-419.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30724"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FD4D295A-C4CB-4A9F-B07C-5645142CB76B}" type="slidenum">
              <a:rPr lang="en-US" altLang="en-US">
                <a:cs typeface="Angsana New" pitchFamily="18" charset="-34"/>
              </a:rPr>
              <a:pPr/>
              <a:t>7</a:t>
            </a:fld>
            <a:endParaRPr lang="th-TH" altLang="en-US">
              <a:cs typeface="Angsana New" pitchFamily="18" charset="-3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32772"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CE95B489-19F6-4DE5-91FF-C78EAC5E9340}" type="slidenum">
              <a:rPr lang="en-US" altLang="en-US">
                <a:cs typeface="Angsana New" pitchFamily="18" charset="-34"/>
              </a:rPr>
              <a:pPr/>
              <a:t>8</a:t>
            </a:fld>
            <a:endParaRPr lang="th-TH" altLang="en-US">
              <a:cs typeface="Angsana New" pitchFamily="18" charset="-3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Cordia New" pitchFamily="34" charset="-34"/>
            </a:endParaRPr>
          </a:p>
        </p:txBody>
      </p:sp>
      <p:sp>
        <p:nvSpPr>
          <p:cNvPr id="34820"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65FDBA03-7106-4215-A105-BFFFF2A6133F}" type="slidenum">
              <a:rPr lang="th-TH" altLang="en-US">
                <a:cs typeface="Angsana New" pitchFamily="18" charset="-34"/>
              </a:rPr>
              <a:pPr/>
              <a:t>9</a:t>
            </a:fld>
            <a:endParaRPr lang="th-TH" altLang="en-US">
              <a:cs typeface="Angsana New" pitchFamily="18" charset="-3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36868"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092B565F-A281-41D9-AC98-9B583BA2FB18}" type="slidenum">
              <a:rPr lang="en-US" altLang="en-US">
                <a:cs typeface="Angsana New" pitchFamily="18" charset="-34"/>
              </a:rPr>
              <a:pPr/>
              <a:t>10</a:t>
            </a:fld>
            <a:endParaRPr lang="th-TH" altLang="en-US">
              <a:cs typeface="Angsana New" pitchFamily="18" charset="-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43012"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802C5595-66EB-443C-98B7-525CE5FF7320}" type="slidenum">
              <a:rPr lang="en-US" altLang="en-US">
                <a:cs typeface="Angsana New" pitchFamily="18" charset="-34"/>
              </a:rPr>
              <a:pPr/>
              <a:t>15</a:t>
            </a:fld>
            <a:endParaRPr lang="th-TH" altLang="en-US">
              <a:cs typeface="Angsana New" pitchFamily="18" charset="-3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Cordia New" pitchFamily="34" charset="-34"/>
            </a:endParaRPr>
          </a:p>
        </p:txBody>
      </p:sp>
      <p:sp>
        <p:nvSpPr>
          <p:cNvPr id="45060"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Cordia New" pitchFamily="34" charset="-34"/>
              </a:defRPr>
            </a:lvl1pPr>
            <a:lvl2pPr marL="742950" indent="-285750">
              <a:defRPr>
                <a:solidFill>
                  <a:schemeClr val="tx1"/>
                </a:solidFill>
                <a:latin typeface="Calibri" pitchFamily="34" charset="0"/>
                <a:cs typeface="Cordia New" pitchFamily="34" charset="-34"/>
              </a:defRPr>
            </a:lvl2pPr>
            <a:lvl3pPr marL="1143000" indent="-228600">
              <a:defRPr>
                <a:solidFill>
                  <a:schemeClr val="tx1"/>
                </a:solidFill>
                <a:latin typeface="Calibri" pitchFamily="34" charset="0"/>
                <a:cs typeface="Cordia New" pitchFamily="34" charset="-34"/>
              </a:defRPr>
            </a:lvl3pPr>
            <a:lvl4pPr marL="1600200" indent="-228600">
              <a:defRPr>
                <a:solidFill>
                  <a:schemeClr val="tx1"/>
                </a:solidFill>
                <a:latin typeface="Calibri" pitchFamily="34" charset="0"/>
                <a:cs typeface="Cordia New" pitchFamily="34" charset="-34"/>
              </a:defRPr>
            </a:lvl4pPr>
            <a:lvl5pPr marL="2057400" indent="-228600">
              <a:defRPr>
                <a:solidFill>
                  <a:schemeClr val="tx1"/>
                </a:solidFill>
                <a:latin typeface="Calibri" pitchFamily="34" charset="0"/>
                <a:cs typeface="Cordia New" pitchFamily="34" charset="-34"/>
              </a:defRPr>
            </a:lvl5pPr>
            <a:lvl6pPr marL="2514600" indent="-228600" eaLnBrk="0" fontAlgn="base" hangingPunct="0">
              <a:spcBef>
                <a:spcPct val="30000"/>
              </a:spcBef>
              <a:spcAft>
                <a:spcPct val="0"/>
              </a:spcAft>
              <a:defRPr>
                <a:solidFill>
                  <a:schemeClr val="tx1"/>
                </a:solidFill>
                <a:latin typeface="Calibri" pitchFamily="34" charset="0"/>
                <a:cs typeface="Cordia New" pitchFamily="34" charset="-34"/>
              </a:defRPr>
            </a:lvl6pPr>
            <a:lvl7pPr marL="2971800" indent="-228600" eaLnBrk="0" fontAlgn="base" hangingPunct="0">
              <a:spcBef>
                <a:spcPct val="30000"/>
              </a:spcBef>
              <a:spcAft>
                <a:spcPct val="0"/>
              </a:spcAft>
              <a:defRPr>
                <a:solidFill>
                  <a:schemeClr val="tx1"/>
                </a:solidFill>
                <a:latin typeface="Calibri" pitchFamily="34" charset="0"/>
                <a:cs typeface="Cordia New" pitchFamily="34" charset="-34"/>
              </a:defRPr>
            </a:lvl7pPr>
            <a:lvl8pPr marL="3429000" indent="-228600" eaLnBrk="0" fontAlgn="base" hangingPunct="0">
              <a:spcBef>
                <a:spcPct val="30000"/>
              </a:spcBef>
              <a:spcAft>
                <a:spcPct val="0"/>
              </a:spcAft>
              <a:defRPr>
                <a:solidFill>
                  <a:schemeClr val="tx1"/>
                </a:solidFill>
                <a:latin typeface="Calibri" pitchFamily="34" charset="0"/>
                <a:cs typeface="Cordia New" pitchFamily="34" charset="-34"/>
              </a:defRPr>
            </a:lvl8pPr>
            <a:lvl9pPr marL="3886200" indent="-228600" eaLnBrk="0" fontAlgn="base" hangingPunct="0">
              <a:spcBef>
                <a:spcPct val="30000"/>
              </a:spcBef>
              <a:spcAft>
                <a:spcPct val="0"/>
              </a:spcAft>
              <a:defRPr>
                <a:solidFill>
                  <a:schemeClr val="tx1"/>
                </a:solidFill>
                <a:latin typeface="Calibri" pitchFamily="34" charset="0"/>
                <a:cs typeface="Cordia New" pitchFamily="34" charset="-34"/>
              </a:defRPr>
            </a:lvl9pPr>
          </a:lstStyle>
          <a:p>
            <a:fld id="{6C09A888-4194-40AA-832D-0FC4B359FD4B}" type="slidenum">
              <a:rPr lang="en-US" altLang="en-US">
                <a:cs typeface="Angsana New" pitchFamily="18" charset="-34"/>
              </a:rPr>
              <a:pPr/>
              <a:t>16</a:t>
            </a:fld>
            <a:endParaRPr lang="th-TH" altLang="en-US">
              <a:cs typeface="Angsana New" pitchFamily="18" charset="-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8456B40-831D-405E-98D0-1A0CD2B4D423}" type="datetimeFigureOut">
              <a:rPr lang="th-TH"/>
              <a:pPr>
                <a:defRPr/>
              </a:pPr>
              <a:t>12/02/64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fld id="{82A9435D-3669-462D-A6A3-53E5DF250548}" type="slidenum">
              <a:rPr lang="th-TH" altLang="en-US"/>
              <a:pPr/>
              <a:t>‹#›</a:t>
            </a:fld>
            <a:endParaRPr lang="th-TH" altLang="en-US"/>
          </a:p>
        </p:txBody>
      </p:sp>
    </p:spTree>
    <p:extLst>
      <p:ext uri="{BB962C8B-B14F-4D97-AF65-F5344CB8AC3E}">
        <p14:creationId xmlns:p14="http://schemas.microsoft.com/office/powerpoint/2010/main" val="69006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931304D-562B-4839-AD0B-C1EDF367ACAE}" type="datetimeFigureOut">
              <a:rPr lang="th-TH"/>
              <a:pPr>
                <a:defRPr/>
              </a:pPr>
              <a:t>12/02/64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fld id="{E5E893FB-F426-4CB8-97E6-23ACFCFBB6AF}" type="slidenum">
              <a:rPr lang="th-TH" altLang="en-US"/>
              <a:pPr/>
              <a:t>‹#›</a:t>
            </a:fld>
            <a:endParaRPr lang="th-TH" altLang="en-US"/>
          </a:p>
        </p:txBody>
      </p:sp>
    </p:spTree>
    <p:extLst>
      <p:ext uri="{BB962C8B-B14F-4D97-AF65-F5344CB8AC3E}">
        <p14:creationId xmlns:p14="http://schemas.microsoft.com/office/powerpoint/2010/main" val="71025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 name="TextBox 5"/>
          <p:cNvSpPr txBox="1">
            <a:spLocks noChangeArrowheads="1"/>
          </p:cNvSpPr>
          <p:nvPr/>
        </p:nvSpPr>
        <p:spPr bwMode="auto">
          <a:xfrm>
            <a:off x="1808163" y="647700"/>
            <a:ext cx="457200" cy="585788"/>
          </a:xfrm>
          <a:prstGeom prst="rect">
            <a:avLst/>
          </a:prstGeom>
          <a:noFill/>
          <a:ln>
            <a:noFill/>
          </a:ln>
        </p:spPr>
        <p:txBody>
          <a:bodyPr anchor="ctr"/>
          <a:lstStyle>
            <a:lvl1pPr>
              <a:defRPr sz="2800">
                <a:solidFill>
                  <a:schemeClr val="tx1"/>
                </a:solidFill>
                <a:latin typeface="Arial" panose="020B0604020202020204" pitchFamily="34" charset="0"/>
                <a:ea typeface="Angsana New" pitchFamily="18" charset="-120"/>
              </a:defRPr>
            </a:lvl1pPr>
            <a:lvl2pPr marL="742950" indent="-285750">
              <a:defRPr sz="2800">
                <a:solidFill>
                  <a:schemeClr val="tx1"/>
                </a:solidFill>
                <a:latin typeface="Arial" panose="020B0604020202020204" pitchFamily="34" charset="0"/>
                <a:ea typeface="Angsana New" pitchFamily="18" charset="-120"/>
              </a:defRPr>
            </a:lvl2pPr>
            <a:lvl3pPr marL="1143000" indent="-228600">
              <a:defRPr sz="2800">
                <a:solidFill>
                  <a:schemeClr val="tx1"/>
                </a:solidFill>
                <a:latin typeface="Arial" panose="020B0604020202020204" pitchFamily="34" charset="0"/>
                <a:ea typeface="Angsana New" pitchFamily="18" charset="-120"/>
              </a:defRPr>
            </a:lvl3pPr>
            <a:lvl4pPr marL="1600200" indent="-228600">
              <a:defRPr sz="2800">
                <a:solidFill>
                  <a:schemeClr val="tx1"/>
                </a:solidFill>
                <a:latin typeface="Arial" panose="020B0604020202020204" pitchFamily="34" charset="0"/>
                <a:ea typeface="Angsana New" pitchFamily="18" charset="-120"/>
              </a:defRPr>
            </a:lvl4pPr>
            <a:lvl5pPr marL="2057400" indent="-228600">
              <a:defRPr sz="2800">
                <a:solidFill>
                  <a:schemeClr val="tx1"/>
                </a:solidFill>
                <a:latin typeface="Arial" panose="020B0604020202020204" pitchFamily="34" charset="0"/>
                <a:ea typeface="Angsana New" pitchFamily="18" charset="-120"/>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9pPr>
          </a:lstStyle>
          <a:p>
            <a:pPr>
              <a:defRPr/>
            </a:pPr>
            <a:r>
              <a:rPr lang="en-US" altLang="en-US" sz="8000">
                <a:solidFill>
                  <a:schemeClr val="accent1"/>
                </a:solidFill>
                <a:cs typeface="+mn-cs"/>
              </a:rPr>
              <a:t>“</a:t>
            </a:r>
          </a:p>
        </p:txBody>
      </p:sp>
      <p:sp>
        <p:nvSpPr>
          <p:cNvPr id="7" name="TextBox 62"/>
          <p:cNvSpPr txBox="1">
            <a:spLocks noChangeArrowheads="1"/>
          </p:cNvSpPr>
          <p:nvPr/>
        </p:nvSpPr>
        <p:spPr bwMode="auto">
          <a:xfrm>
            <a:off x="8169275" y="2905125"/>
            <a:ext cx="457200" cy="584200"/>
          </a:xfrm>
          <a:prstGeom prst="rect">
            <a:avLst/>
          </a:prstGeom>
          <a:noFill/>
          <a:ln>
            <a:noFill/>
          </a:ln>
        </p:spPr>
        <p:txBody>
          <a:bodyPr anchor="ctr"/>
          <a:lstStyle>
            <a:lvl1pPr>
              <a:defRPr sz="2800">
                <a:solidFill>
                  <a:schemeClr val="tx1"/>
                </a:solidFill>
                <a:latin typeface="Arial" panose="020B0604020202020204" pitchFamily="34" charset="0"/>
                <a:ea typeface="Angsana New" pitchFamily="18" charset="-120"/>
              </a:defRPr>
            </a:lvl1pPr>
            <a:lvl2pPr marL="742950" indent="-285750">
              <a:defRPr sz="2800">
                <a:solidFill>
                  <a:schemeClr val="tx1"/>
                </a:solidFill>
                <a:latin typeface="Arial" panose="020B0604020202020204" pitchFamily="34" charset="0"/>
                <a:ea typeface="Angsana New" pitchFamily="18" charset="-120"/>
              </a:defRPr>
            </a:lvl2pPr>
            <a:lvl3pPr marL="1143000" indent="-228600">
              <a:defRPr sz="2800">
                <a:solidFill>
                  <a:schemeClr val="tx1"/>
                </a:solidFill>
                <a:latin typeface="Arial" panose="020B0604020202020204" pitchFamily="34" charset="0"/>
                <a:ea typeface="Angsana New" pitchFamily="18" charset="-120"/>
              </a:defRPr>
            </a:lvl3pPr>
            <a:lvl4pPr marL="1600200" indent="-228600">
              <a:defRPr sz="2800">
                <a:solidFill>
                  <a:schemeClr val="tx1"/>
                </a:solidFill>
                <a:latin typeface="Arial" panose="020B0604020202020204" pitchFamily="34" charset="0"/>
                <a:ea typeface="Angsana New" pitchFamily="18" charset="-120"/>
              </a:defRPr>
            </a:lvl4pPr>
            <a:lvl5pPr marL="2057400" indent="-228600">
              <a:defRPr sz="2800">
                <a:solidFill>
                  <a:schemeClr val="tx1"/>
                </a:solidFill>
                <a:latin typeface="Arial" panose="020B0604020202020204" pitchFamily="34" charset="0"/>
                <a:ea typeface="Angsana New" pitchFamily="18" charset="-120"/>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9pPr>
          </a:lstStyle>
          <a:p>
            <a:pPr>
              <a:defRPr/>
            </a:pPr>
            <a:r>
              <a:rPr lang="en-US" altLang="en-US" sz="8000">
                <a:solidFill>
                  <a:schemeClr val="accent1"/>
                </a:solidFill>
                <a:cs typeface="+mn-cs"/>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4"/>
          </p:nvPr>
        </p:nvSpPr>
        <p:spPr/>
        <p:txBody>
          <a:bodyPr/>
          <a:lstStyle>
            <a:lvl1pPr>
              <a:defRPr/>
            </a:lvl1pPr>
          </a:lstStyle>
          <a:p>
            <a:pPr>
              <a:defRPr/>
            </a:pPr>
            <a:fld id="{F1C60359-472F-453D-B42D-1274345DA5DA}" type="datetimeFigureOut">
              <a:rPr lang="th-TH"/>
              <a:pPr>
                <a:defRPr/>
              </a:pPr>
              <a:t>12/02/64</a:t>
            </a:fld>
            <a:endParaRPr lang="th-TH"/>
          </a:p>
        </p:txBody>
      </p:sp>
      <p:sp>
        <p:nvSpPr>
          <p:cNvPr id="9" name="Footer Placeholder 4"/>
          <p:cNvSpPr>
            <a:spLocks noGrp="1"/>
          </p:cNvSpPr>
          <p:nvPr>
            <p:ph type="ftr" sz="quarter" idx="15"/>
          </p:nvPr>
        </p:nvSpPr>
        <p:spPr/>
        <p:txBody>
          <a:bodyPr/>
          <a:lstStyle>
            <a:lvl1pPr>
              <a:defRPr/>
            </a:lvl1pPr>
          </a:lstStyle>
          <a:p>
            <a:pPr>
              <a:defRPr/>
            </a:pPr>
            <a:endParaRPr lang="th-TH"/>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fld id="{100445C7-E2E2-4B6A-8264-CCCF6107F71A}" type="slidenum">
              <a:rPr lang="th-TH" altLang="en-US"/>
              <a:pPr/>
              <a:t>‹#›</a:t>
            </a:fld>
            <a:endParaRPr lang="th-TH" altLang="en-US"/>
          </a:p>
        </p:txBody>
      </p:sp>
    </p:spTree>
    <p:extLst>
      <p:ext uri="{BB962C8B-B14F-4D97-AF65-F5344CB8AC3E}">
        <p14:creationId xmlns:p14="http://schemas.microsoft.com/office/powerpoint/2010/main" val="145163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E940B54C-9DFD-4CF2-A19B-C206ECEB1011}" type="datetimeFigureOut">
              <a:rPr lang="th-TH"/>
              <a:pPr>
                <a:defRPr/>
              </a:pPr>
              <a:t>12/02/64</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fld id="{9A5C81D8-B125-48AB-AC7E-48E746A5F41B}" type="slidenum">
              <a:rPr lang="th-TH" altLang="en-US"/>
              <a:pPr/>
              <a:t>‹#›</a:t>
            </a:fld>
            <a:endParaRPr lang="th-TH" altLang="en-US"/>
          </a:p>
        </p:txBody>
      </p:sp>
    </p:spTree>
    <p:extLst>
      <p:ext uri="{BB962C8B-B14F-4D97-AF65-F5344CB8AC3E}">
        <p14:creationId xmlns:p14="http://schemas.microsoft.com/office/powerpoint/2010/main" val="416771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 name="TextBox 5"/>
          <p:cNvSpPr txBox="1">
            <a:spLocks noChangeArrowheads="1"/>
          </p:cNvSpPr>
          <p:nvPr/>
        </p:nvSpPr>
        <p:spPr bwMode="auto">
          <a:xfrm>
            <a:off x="1808163" y="647700"/>
            <a:ext cx="457200" cy="585788"/>
          </a:xfrm>
          <a:prstGeom prst="rect">
            <a:avLst/>
          </a:prstGeom>
          <a:noFill/>
          <a:ln>
            <a:noFill/>
          </a:ln>
        </p:spPr>
        <p:txBody>
          <a:bodyPr anchor="ctr"/>
          <a:lstStyle>
            <a:lvl1pPr>
              <a:defRPr sz="2800">
                <a:solidFill>
                  <a:schemeClr val="tx1"/>
                </a:solidFill>
                <a:latin typeface="Arial" panose="020B0604020202020204" pitchFamily="34" charset="0"/>
                <a:ea typeface="Angsana New" pitchFamily="18" charset="-120"/>
              </a:defRPr>
            </a:lvl1pPr>
            <a:lvl2pPr marL="742950" indent="-285750">
              <a:defRPr sz="2800">
                <a:solidFill>
                  <a:schemeClr val="tx1"/>
                </a:solidFill>
                <a:latin typeface="Arial" panose="020B0604020202020204" pitchFamily="34" charset="0"/>
                <a:ea typeface="Angsana New" pitchFamily="18" charset="-120"/>
              </a:defRPr>
            </a:lvl2pPr>
            <a:lvl3pPr marL="1143000" indent="-228600">
              <a:defRPr sz="2800">
                <a:solidFill>
                  <a:schemeClr val="tx1"/>
                </a:solidFill>
                <a:latin typeface="Arial" panose="020B0604020202020204" pitchFamily="34" charset="0"/>
                <a:ea typeface="Angsana New" pitchFamily="18" charset="-120"/>
              </a:defRPr>
            </a:lvl3pPr>
            <a:lvl4pPr marL="1600200" indent="-228600">
              <a:defRPr sz="2800">
                <a:solidFill>
                  <a:schemeClr val="tx1"/>
                </a:solidFill>
                <a:latin typeface="Arial" panose="020B0604020202020204" pitchFamily="34" charset="0"/>
                <a:ea typeface="Angsana New" pitchFamily="18" charset="-120"/>
              </a:defRPr>
            </a:lvl4pPr>
            <a:lvl5pPr marL="2057400" indent="-228600">
              <a:defRPr sz="2800">
                <a:solidFill>
                  <a:schemeClr val="tx1"/>
                </a:solidFill>
                <a:latin typeface="Arial" panose="020B0604020202020204" pitchFamily="34" charset="0"/>
                <a:ea typeface="Angsana New" pitchFamily="18" charset="-120"/>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9pPr>
          </a:lstStyle>
          <a:p>
            <a:pPr>
              <a:defRPr/>
            </a:pPr>
            <a:r>
              <a:rPr lang="en-US" altLang="en-US" sz="8000">
                <a:solidFill>
                  <a:schemeClr val="accent1"/>
                </a:solidFill>
                <a:cs typeface="+mn-cs"/>
              </a:rPr>
              <a:t>“</a:t>
            </a:r>
          </a:p>
        </p:txBody>
      </p:sp>
      <p:sp>
        <p:nvSpPr>
          <p:cNvPr id="7" name="TextBox 62"/>
          <p:cNvSpPr txBox="1">
            <a:spLocks noChangeArrowheads="1"/>
          </p:cNvSpPr>
          <p:nvPr/>
        </p:nvSpPr>
        <p:spPr bwMode="auto">
          <a:xfrm>
            <a:off x="8169275" y="2905125"/>
            <a:ext cx="457200" cy="584200"/>
          </a:xfrm>
          <a:prstGeom prst="rect">
            <a:avLst/>
          </a:prstGeom>
          <a:noFill/>
          <a:ln>
            <a:noFill/>
          </a:ln>
        </p:spPr>
        <p:txBody>
          <a:bodyPr anchor="ctr"/>
          <a:lstStyle>
            <a:lvl1pPr>
              <a:defRPr sz="2800">
                <a:solidFill>
                  <a:schemeClr val="tx1"/>
                </a:solidFill>
                <a:latin typeface="Arial" panose="020B0604020202020204" pitchFamily="34" charset="0"/>
                <a:ea typeface="Angsana New" pitchFamily="18" charset="-120"/>
              </a:defRPr>
            </a:lvl1pPr>
            <a:lvl2pPr marL="742950" indent="-285750">
              <a:defRPr sz="2800">
                <a:solidFill>
                  <a:schemeClr val="tx1"/>
                </a:solidFill>
                <a:latin typeface="Arial" panose="020B0604020202020204" pitchFamily="34" charset="0"/>
                <a:ea typeface="Angsana New" pitchFamily="18" charset="-120"/>
              </a:defRPr>
            </a:lvl2pPr>
            <a:lvl3pPr marL="1143000" indent="-228600">
              <a:defRPr sz="2800">
                <a:solidFill>
                  <a:schemeClr val="tx1"/>
                </a:solidFill>
                <a:latin typeface="Arial" panose="020B0604020202020204" pitchFamily="34" charset="0"/>
                <a:ea typeface="Angsana New" pitchFamily="18" charset="-120"/>
              </a:defRPr>
            </a:lvl3pPr>
            <a:lvl4pPr marL="1600200" indent="-228600">
              <a:defRPr sz="2800">
                <a:solidFill>
                  <a:schemeClr val="tx1"/>
                </a:solidFill>
                <a:latin typeface="Arial" panose="020B0604020202020204" pitchFamily="34" charset="0"/>
                <a:ea typeface="Angsana New" pitchFamily="18" charset="-120"/>
              </a:defRPr>
            </a:lvl4pPr>
            <a:lvl5pPr marL="2057400" indent="-228600">
              <a:defRPr sz="2800">
                <a:solidFill>
                  <a:schemeClr val="tx1"/>
                </a:solidFill>
                <a:latin typeface="Arial" panose="020B0604020202020204" pitchFamily="34" charset="0"/>
                <a:ea typeface="Angsana New" pitchFamily="18" charset="-120"/>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Angsana New" pitchFamily="18" charset="-120"/>
              </a:defRPr>
            </a:lvl9pPr>
          </a:lstStyle>
          <a:p>
            <a:pPr>
              <a:defRPr/>
            </a:pPr>
            <a:r>
              <a:rPr lang="en-US" altLang="en-US" sz="8000">
                <a:solidFill>
                  <a:schemeClr val="accent1"/>
                </a:solidFill>
                <a:cs typeface="+mn-cs"/>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p:cNvSpPr>
            <a:spLocks noGrp="1"/>
          </p:cNvSpPr>
          <p:nvPr>
            <p:ph type="dt" sz="half" idx="14"/>
          </p:nvPr>
        </p:nvSpPr>
        <p:spPr/>
        <p:txBody>
          <a:bodyPr/>
          <a:lstStyle>
            <a:lvl1pPr>
              <a:defRPr/>
            </a:lvl1pPr>
          </a:lstStyle>
          <a:p>
            <a:pPr>
              <a:defRPr/>
            </a:pPr>
            <a:fld id="{3000854C-6EA1-4F6E-8F17-F97095D62E36}" type="datetimeFigureOut">
              <a:rPr lang="th-TH"/>
              <a:pPr>
                <a:defRPr/>
              </a:pPr>
              <a:t>12/02/64</a:t>
            </a:fld>
            <a:endParaRPr lang="th-TH"/>
          </a:p>
        </p:txBody>
      </p:sp>
      <p:sp>
        <p:nvSpPr>
          <p:cNvPr id="9" name="Footer Placeholder 5"/>
          <p:cNvSpPr>
            <a:spLocks noGrp="1"/>
          </p:cNvSpPr>
          <p:nvPr>
            <p:ph type="ftr" sz="quarter" idx="15"/>
          </p:nvPr>
        </p:nvSpPr>
        <p:spPr/>
        <p:txBody>
          <a:bodyPr/>
          <a:lstStyle>
            <a:lvl1pPr>
              <a:defRPr/>
            </a:lvl1pPr>
          </a:lstStyle>
          <a:p>
            <a:pPr>
              <a:defRPr/>
            </a:pPr>
            <a:endParaRPr lang="th-TH"/>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fld id="{B95A2E89-AF4A-44A2-AAF8-E5DC96D009D2}" type="slidenum">
              <a:rPr lang="th-TH" altLang="en-US"/>
              <a:pPr/>
              <a:t>‹#›</a:t>
            </a:fld>
            <a:endParaRPr lang="th-TH" altLang="en-US"/>
          </a:p>
        </p:txBody>
      </p:sp>
    </p:spTree>
    <p:extLst>
      <p:ext uri="{BB962C8B-B14F-4D97-AF65-F5344CB8AC3E}">
        <p14:creationId xmlns:p14="http://schemas.microsoft.com/office/powerpoint/2010/main" val="147923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4"/>
          </p:nvPr>
        </p:nvSpPr>
        <p:spPr/>
        <p:txBody>
          <a:bodyPr/>
          <a:lstStyle>
            <a:lvl1pPr>
              <a:defRPr/>
            </a:lvl1pPr>
          </a:lstStyle>
          <a:p>
            <a:pPr>
              <a:defRPr/>
            </a:pPr>
            <a:fld id="{33F468E9-1A45-4E09-B3C6-F3D26EE5D754}" type="datetimeFigureOut">
              <a:rPr lang="th-TH"/>
              <a:pPr>
                <a:defRPr/>
              </a:pPr>
              <a:t>12/02/64</a:t>
            </a:fld>
            <a:endParaRPr lang="th-TH"/>
          </a:p>
        </p:txBody>
      </p:sp>
      <p:sp>
        <p:nvSpPr>
          <p:cNvPr id="7" name="Footer Placeholder 5"/>
          <p:cNvSpPr>
            <a:spLocks noGrp="1"/>
          </p:cNvSpPr>
          <p:nvPr>
            <p:ph type="ftr" sz="quarter" idx="15"/>
          </p:nvPr>
        </p:nvSpPr>
        <p:spPr/>
        <p:txBody>
          <a:bodyPr/>
          <a:lstStyle>
            <a:lvl1pPr>
              <a:defRPr/>
            </a:lvl1pPr>
          </a:lstStyle>
          <a:p>
            <a:pPr>
              <a:defRPr/>
            </a:pPr>
            <a:endParaRPr lang="th-TH"/>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fld id="{BA8EAAA3-DFB2-4D6F-B1A2-0C140F3527D1}" type="slidenum">
              <a:rPr lang="th-TH" altLang="en-US"/>
              <a:pPr/>
              <a:t>‹#›</a:t>
            </a:fld>
            <a:endParaRPr lang="th-TH" altLang="en-US"/>
          </a:p>
        </p:txBody>
      </p:sp>
    </p:spTree>
    <p:extLst>
      <p:ext uri="{BB962C8B-B14F-4D97-AF65-F5344CB8AC3E}">
        <p14:creationId xmlns:p14="http://schemas.microsoft.com/office/powerpoint/2010/main" val="376686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06F5B6D-17A7-4CB4-9CD5-BA4608A8FB27}" type="datetimeFigureOut">
              <a:rPr lang="th-TH"/>
              <a:pPr>
                <a:defRPr/>
              </a:pPr>
              <a:t>12/02/64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fld id="{11B6CCAC-1386-4E41-AEAE-5C76D837E69A}" type="slidenum">
              <a:rPr lang="th-TH" altLang="en-US"/>
              <a:pPr/>
              <a:t>‹#›</a:t>
            </a:fld>
            <a:endParaRPr lang="th-TH" altLang="en-US"/>
          </a:p>
        </p:txBody>
      </p:sp>
    </p:spTree>
    <p:extLst>
      <p:ext uri="{BB962C8B-B14F-4D97-AF65-F5344CB8AC3E}">
        <p14:creationId xmlns:p14="http://schemas.microsoft.com/office/powerpoint/2010/main" val="417942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947F200-89AC-4B64-9533-2789DC496A17}" type="datetimeFigureOut">
              <a:rPr lang="th-TH"/>
              <a:pPr>
                <a:defRPr/>
              </a:pPr>
              <a:t>12/02/64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fld id="{884AFF91-E285-4B94-84A8-B331E6F9A3C4}" type="slidenum">
              <a:rPr lang="th-TH" altLang="en-US"/>
              <a:pPr/>
              <a:t>‹#›</a:t>
            </a:fld>
            <a:endParaRPr lang="th-TH" altLang="en-US"/>
          </a:p>
        </p:txBody>
      </p:sp>
    </p:spTree>
    <p:extLst>
      <p:ext uri="{BB962C8B-B14F-4D97-AF65-F5344CB8AC3E}">
        <p14:creationId xmlns:p14="http://schemas.microsoft.com/office/powerpoint/2010/main" val="310494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ชื่อเรื่องและเนื้อหา 4 ส่วน">
    <p:spTree>
      <p:nvGrpSpPr>
        <p:cNvPr id="1" name=""/>
        <p:cNvGrpSpPr/>
        <p:nvPr/>
      </p:nvGrpSpPr>
      <p:grpSpPr>
        <a:xfrm>
          <a:off x="0" y="0"/>
          <a:ext cx="0" cy="0"/>
          <a:chOff x="0" y="0"/>
          <a:chExt cx="0" cy="0"/>
        </a:xfrm>
      </p:grpSpPr>
      <p:sp>
        <p:nvSpPr>
          <p:cNvPr id="2" name="ชื่อเรื่อง 1"/>
          <p:cNvSpPr>
            <a:spLocks noGrp="1"/>
          </p:cNvSpPr>
          <p:nvPr>
            <p:ph type="title" sz="quarter"/>
          </p:nvPr>
        </p:nvSpPr>
        <p:spPr>
          <a:xfrm>
            <a:off x="685800" y="609600"/>
            <a:ext cx="7772400" cy="1143000"/>
          </a:xfrm>
        </p:spPr>
        <p:txBody>
          <a:bodyPr/>
          <a:lstStyle/>
          <a:p>
            <a:r>
              <a:rPr lang="th-TH"/>
              <a:t>คลิกเพื่อแก้ไขลักษณะชื่อเรื่องต้นแบบ</a:t>
            </a:r>
          </a:p>
        </p:txBody>
      </p:sp>
      <p:sp>
        <p:nvSpPr>
          <p:cNvPr id="3" name="ตัวยึดเนื้อหา 2"/>
          <p:cNvSpPr>
            <a:spLocks noGrp="1"/>
          </p:cNvSpPr>
          <p:nvPr>
            <p:ph sz="quarter" idx="1"/>
          </p:nvPr>
        </p:nvSpPr>
        <p:spPr>
          <a:xfrm>
            <a:off x="685800" y="1981200"/>
            <a:ext cx="3818467" cy="1981200"/>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เนื้อหา 3"/>
          <p:cNvSpPr>
            <a:spLocks noGrp="1"/>
          </p:cNvSpPr>
          <p:nvPr>
            <p:ph sz="quarter" idx="2"/>
          </p:nvPr>
        </p:nvSpPr>
        <p:spPr>
          <a:xfrm>
            <a:off x="4639734" y="1981200"/>
            <a:ext cx="3818467" cy="1981200"/>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เนื้อหา 4"/>
          <p:cNvSpPr>
            <a:spLocks noGrp="1"/>
          </p:cNvSpPr>
          <p:nvPr>
            <p:ph sz="quarter" idx="3"/>
          </p:nvPr>
        </p:nvSpPr>
        <p:spPr>
          <a:xfrm>
            <a:off x="685800" y="4114800"/>
            <a:ext cx="3818467" cy="1981200"/>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ยึดเนื้อหา 5"/>
          <p:cNvSpPr>
            <a:spLocks noGrp="1"/>
          </p:cNvSpPr>
          <p:nvPr>
            <p:ph sz="quarter" idx="4"/>
          </p:nvPr>
        </p:nvSpPr>
        <p:spPr>
          <a:xfrm>
            <a:off x="4639734" y="4114800"/>
            <a:ext cx="3818467" cy="1981200"/>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ยึดวันที่ 6"/>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8" name="ตัวยึดท้ายกระดาษ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ตัวยึดหมายเลขภาพนิ่ง 8"/>
          <p:cNvSpPr>
            <a:spLocks noGrp="1"/>
          </p:cNvSpPr>
          <p:nvPr>
            <p:ph type="sldNum" sz="quarter" idx="12"/>
          </p:nvPr>
        </p:nvSpPr>
        <p:spPr>
          <a:xfrm>
            <a:off x="6553200" y="6248400"/>
            <a:ext cx="1905000" cy="457200"/>
          </a:xfrm>
        </p:spPr>
        <p:txBody>
          <a:bodyPr/>
          <a:lstStyle>
            <a:lvl1pPr>
              <a:defRPr/>
            </a:lvl1pPr>
          </a:lstStyle>
          <a:p>
            <a:fld id="{894184C3-B5E7-41A1-A8BB-DB89B9E52414}" type="slidenum">
              <a:rPr lang="en-US" altLang="en-US"/>
              <a:pPr/>
              <a:t>‹#›</a:t>
            </a:fld>
            <a:endParaRPr lang="en-US" altLang="en-US"/>
          </a:p>
        </p:txBody>
      </p:sp>
    </p:spTree>
    <p:extLst>
      <p:ext uri="{BB962C8B-B14F-4D97-AF65-F5344CB8AC3E}">
        <p14:creationId xmlns:p14="http://schemas.microsoft.com/office/powerpoint/2010/main" val="270792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FEC050F-91DC-431D-8A02-00F5817DB506}" type="datetimeFigureOut">
              <a:rPr lang="th-TH"/>
              <a:pPr>
                <a:defRPr/>
              </a:pPr>
              <a:t>12/02/64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fld id="{6C314124-99F4-4DF8-A0EA-99E56C0B3A6F}" type="slidenum">
              <a:rPr lang="th-TH" altLang="en-US"/>
              <a:pPr/>
              <a:t>‹#›</a:t>
            </a:fld>
            <a:endParaRPr lang="th-TH" altLang="en-US"/>
          </a:p>
        </p:txBody>
      </p:sp>
    </p:spTree>
    <p:extLst>
      <p:ext uri="{BB962C8B-B14F-4D97-AF65-F5344CB8AC3E}">
        <p14:creationId xmlns:p14="http://schemas.microsoft.com/office/powerpoint/2010/main" val="374146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24499CC6-A992-45FA-A8A0-F8597DE1FF11}" type="datetimeFigureOut">
              <a:rPr lang="th-TH"/>
              <a:pPr>
                <a:defRPr/>
              </a:pPr>
              <a:t>12/02/64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fld id="{E3C9D3D8-13AA-4D6A-873E-C216C500F854}" type="slidenum">
              <a:rPr lang="th-TH" altLang="en-US"/>
              <a:pPr/>
              <a:t>‹#›</a:t>
            </a:fld>
            <a:endParaRPr lang="th-TH" altLang="en-US"/>
          </a:p>
        </p:txBody>
      </p:sp>
    </p:spTree>
    <p:extLst>
      <p:ext uri="{BB962C8B-B14F-4D97-AF65-F5344CB8AC3E}">
        <p14:creationId xmlns:p14="http://schemas.microsoft.com/office/powerpoint/2010/main" val="63557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7969AFE-52CA-41B6-8789-DAB35CD75D5D}" type="datetimeFigureOut">
              <a:rPr lang="th-TH"/>
              <a:pPr>
                <a:defRPr/>
              </a:pPr>
              <a:t>12/02/64</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9" name="Slide Number Placeholder 5"/>
          <p:cNvSpPr>
            <a:spLocks noGrp="1"/>
          </p:cNvSpPr>
          <p:nvPr>
            <p:ph type="sldNum" sz="quarter" idx="12"/>
          </p:nvPr>
        </p:nvSpPr>
        <p:spPr/>
        <p:txBody>
          <a:bodyPr/>
          <a:lstStyle>
            <a:lvl1pPr>
              <a:defRPr/>
            </a:lvl1pPr>
          </a:lstStyle>
          <a:p>
            <a:fld id="{7A54689B-2D3E-4020-9A7B-F8A3983E68EA}" type="slidenum">
              <a:rPr lang="th-TH" altLang="en-US"/>
              <a:pPr/>
              <a:t>‹#›</a:t>
            </a:fld>
            <a:endParaRPr lang="th-TH" altLang="en-US"/>
          </a:p>
        </p:txBody>
      </p:sp>
    </p:spTree>
    <p:extLst>
      <p:ext uri="{BB962C8B-B14F-4D97-AF65-F5344CB8AC3E}">
        <p14:creationId xmlns:p14="http://schemas.microsoft.com/office/powerpoint/2010/main" val="246225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D0EF5571-905F-47AD-A810-600DAB2C4CC3}" type="datetimeFigureOut">
              <a:rPr lang="th-TH"/>
              <a:pPr>
                <a:defRPr/>
              </a:pPr>
              <a:t>12/02/64</a:t>
            </a:fld>
            <a:endParaRPr lang="th-TH"/>
          </a:p>
        </p:txBody>
      </p:sp>
      <p:sp>
        <p:nvSpPr>
          <p:cNvPr id="9" name="Footer Placeholder 7"/>
          <p:cNvSpPr>
            <a:spLocks noGrp="1"/>
          </p:cNvSpPr>
          <p:nvPr>
            <p:ph type="ftr" sz="quarter" idx="11"/>
          </p:nvPr>
        </p:nvSpPr>
        <p:spPr/>
        <p:txBody>
          <a:bodyPr/>
          <a:lstStyle>
            <a:lvl1pPr>
              <a:defRPr/>
            </a:lvl1pPr>
          </a:lstStyle>
          <a:p>
            <a:pPr>
              <a:defRPr/>
            </a:pPr>
            <a:endParaRPr lang="th-TH"/>
          </a:p>
        </p:txBody>
      </p:sp>
      <p:sp>
        <p:nvSpPr>
          <p:cNvPr id="11" name="Slide Number Placeholder 5"/>
          <p:cNvSpPr>
            <a:spLocks noGrp="1"/>
          </p:cNvSpPr>
          <p:nvPr>
            <p:ph type="sldNum" sz="quarter" idx="12"/>
          </p:nvPr>
        </p:nvSpPr>
        <p:spPr/>
        <p:txBody>
          <a:bodyPr/>
          <a:lstStyle>
            <a:lvl1pPr>
              <a:defRPr/>
            </a:lvl1pPr>
          </a:lstStyle>
          <a:p>
            <a:fld id="{50807802-3EE3-4CED-974B-5F40AE87E72F}" type="slidenum">
              <a:rPr lang="th-TH" altLang="en-US"/>
              <a:pPr/>
              <a:t>‹#›</a:t>
            </a:fld>
            <a:endParaRPr lang="th-TH" altLang="en-US"/>
          </a:p>
        </p:txBody>
      </p:sp>
    </p:spTree>
    <p:extLst>
      <p:ext uri="{BB962C8B-B14F-4D97-AF65-F5344CB8AC3E}">
        <p14:creationId xmlns:p14="http://schemas.microsoft.com/office/powerpoint/2010/main" val="668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8A8C620A-9F1F-4551-8893-049B5B28D967}" type="datetimeFigureOut">
              <a:rPr lang="th-TH"/>
              <a:pPr>
                <a:defRPr/>
              </a:pPr>
              <a:t>12/02/64</a:t>
            </a:fld>
            <a:endParaRPr lang="th-TH"/>
          </a:p>
        </p:txBody>
      </p:sp>
      <p:sp>
        <p:nvSpPr>
          <p:cNvPr id="5" name="Footer Placeholder 3"/>
          <p:cNvSpPr>
            <a:spLocks noGrp="1"/>
          </p:cNvSpPr>
          <p:nvPr>
            <p:ph type="ftr" sz="quarter" idx="11"/>
          </p:nvPr>
        </p:nvSpPr>
        <p:spPr/>
        <p:txBody>
          <a:bodyPr/>
          <a:lstStyle>
            <a:lvl1pPr>
              <a:defRPr/>
            </a:lvl1pPr>
          </a:lstStyle>
          <a:p>
            <a:pPr>
              <a:defRPr/>
            </a:pPr>
            <a:endParaRPr lang="th-TH"/>
          </a:p>
        </p:txBody>
      </p:sp>
      <p:sp>
        <p:nvSpPr>
          <p:cNvPr id="6" name="Slide Number Placeholder 4"/>
          <p:cNvSpPr>
            <a:spLocks noGrp="1"/>
          </p:cNvSpPr>
          <p:nvPr>
            <p:ph type="sldNum" sz="quarter" idx="12"/>
          </p:nvPr>
        </p:nvSpPr>
        <p:spPr/>
        <p:txBody>
          <a:bodyPr/>
          <a:lstStyle>
            <a:lvl1pPr>
              <a:defRPr/>
            </a:lvl1pPr>
          </a:lstStyle>
          <a:p>
            <a:fld id="{FBEA9F00-7F7D-46CA-9C8D-55BF28239FA8}" type="slidenum">
              <a:rPr lang="th-TH" altLang="en-US"/>
              <a:pPr/>
              <a:t>‹#›</a:t>
            </a:fld>
            <a:endParaRPr lang="th-TH" altLang="en-US"/>
          </a:p>
        </p:txBody>
      </p:sp>
    </p:spTree>
    <p:extLst>
      <p:ext uri="{BB962C8B-B14F-4D97-AF65-F5344CB8AC3E}">
        <p14:creationId xmlns:p14="http://schemas.microsoft.com/office/powerpoint/2010/main" val="140297424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 name="Date Placeholder 1"/>
          <p:cNvSpPr>
            <a:spLocks noGrp="1"/>
          </p:cNvSpPr>
          <p:nvPr>
            <p:ph type="dt" sz="half" idx="10"/>
          </p:nvPr>
        </p:nvSpPr>
        <p:spPr/>
        <p:txBody>
          <a:bodyPr/>
          <a:lstStyle>
            <a:lvl1pPr>
              <a:defRPr/>
            </a:lvl1pPr>
          </a:lstStyle>
          <a:p>
            <a:pPr>
              <a:defRPr/>
            </a:pPr>
            <a:fld id="{84106EA8-BBF2-403E-9C6F-173D96D96953}" type="datetimeFigureOut">
              <a:rPr lang="th-TH"/>
              <a:pPr>
                <a:defRPr/>
              </a:pPr>
              <a:t>12/02/64</a:t>
            </a:fld>
            <a:endParaRPr lang="th-TH"/>
          </a:p>
        </p:txBody>
      </p:sp>
      <p:sp>
        <p:nvSpPr>
          <p:cNvPr id="4" name="Footer Placeholder 2"/>
          <p:cNvSpPr>
            <a:spLocks noGrp="1"/>
          </p:cNvSpPr>
          <p:nvPr>
            <p:ph type="ftr" sz="quarter" idx="11"/>
          </p:nvPr>
        </p:nvSpPr>
        <p:spPr/>
        <p:txBody>
          <a:bodyPr/>
          <a:lstStyle>
            <a:lvl1pPr>
              <a:defRPr/>
            </a:lvl1pPr>
          </a:lstStyle>
          <a:p>
            <a:pPr>
              <a:defRPr/>
            </a:pPr>
            <a:endParaRPr lang="th-TH"/>
          </a:p>
        </p:txBody>
      </p:sp>
      <p:sp>
        <p:nvSpPr>
          <p:cNvPr id="5" name="Slide Number Placeholder 3"/>
          <p:cNvSpPr>
            <a:spLocks noGrp="1"/>
          </p:cNvSpPr>
          <p:nvPr>
            <p:ph type="sldNum" sz="quarter" idx="12"/>
          </p:nvPr>
        </p:nvSpPr>
        <p:spPr/>
        <p:txBody>
          <a:bodyPr/>
          <a:lstStyle>
            <a:lvl1pPr>
              <a:defRPr/>
            </a:lvl1pPr>
          </a:lstStyle>
          <a:p>
            <a:fld id="{506A2E89-6816-4997-A889-936542B40F52}" type="slidenum">
              <a:rPr lang="th-TH" altLang="en-US"/>
              <a:pPr/>
              <a:t>‹#›</a:t>
            </a:fld>
            <a:endParaRPr lang="th-TH" altLang="en-US"/>
          </a:p>
        </p:txBody>
      </p:sp>
    </p:spTree>
    <p:extLst>
      <p:ext uri="{BB962C8B-B14F-4D97-AF65-F5344CB8AC3E}">
        <p14:creationId xmlns:p14="http://schemas.microsoft.com/office/powerpoint/2010/main" val="279156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F2235E49-CEE3-49D2-AB7A-CF37A2798A1C}" type="datetimeFigureOut">
              <a:rPr lang="th-TH"/>
              <a:pPr>
                <a:defRPr/>
              </a:pPr>
              <a:t>12/02/64</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8" name="Slide Number Placeholder 6"/>
          <p:cNvSpPr>
            <a:spLocks noGrp="1"/>
          </p:cNvSpPr>
          <p:nvPr>
            <p:ph type="sldNum" sz="quarter" idx="12"/>
          </p:nvPr>
        </p:nvSpPr>
        <p:spPr/>
        <p:txBody>
          <a:bodyPr/>
          <a:lstStyle>
            <a:lvl1pPr>
              <a:defRPr/>
            </a:lvl1pPr>
          </a:lstStyle>
          <a:p>
            <a:fld id="{834C905E-BF97-469E-8616-6E7B451BD50F}" type="slidenum">
              <a:rPr lang="th-TH" altLang="en-US"/>
              <a:pPr/>
              <a:t>‹#›</a:t>
            </a:fld>
            <a:endParaRPr lang="th-TH" altLang="en-US"/>
          </a:p>
        </p:txBody>
      </p:sp>
    </p:spTree>
    <p:extLst>
      <p:ext uri="{BB962C8B-B14F-4D97-AF65-F5344CB8AC3E}">
        <p14:creationId xmlns:p14="http://schemas.microsoft.com/office/powerpoint/2010/main" val="335659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930098D7-F67F-4F07-944F-ED20D312672A}" type="datetimeFigureOut">
              <a:rPr lang="th-TH"/>
              <a:pPr>
                <a:defRPr/>
              </a:pPr>
              <a:t>12/02/64</a:t>
            </a:fld>
            <a:endParaRPr lang="th-TH"/>
          </a:p>
        </p:txBody>
      </p:sp>
      <p:sp>
        <p:nvSpPr>
          <p:cNvPr id="7" name="Footer Placeholder 5"/>
          <p:cNvSpPr>
            <a:spLocks noGrp="1"/>
          </p:cNvSpPr>
          <p:nvPr>
            <p:ph type="ftr" sz="quarter" idx="11"/>
          </p:nvPr>
        </p:nvSpPr>
        <p:spPr/>
        <p:txBody>
          <a:bodyPr/>
          <a:lstStyle>
            <a:lvl1pPr>
              <a:defRPr/>
            </a:lvl1pPr>
          </a:lstStyle>
          <a:p>
            <a:pPr>
              <a:defRPr/>
            </a:pPr>
            <a:endParaRPr lang="th-TH"/>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fld id="{631758AB-0D40-4E93-826D-B3B7AD51FAB0}" type="slidenum">
              <a:rPr lang="th-TH" altLang="en-US"/>
              <a:pPr/>
              <a:t>‹#›</a:t>
            </a:fld>
            <a:endParaRPr lang="th-TH" altLang="en-US"/>
          </a:p>
        </p:txBody>
      </p:sp>
    </p:spTree>
    <p:extLst>
      <p:ext uri="{BB962C8B-B14F-4D97-AF65-F5344CB8AC3E}">
        <p14:creationId xmlns:p14="http://schemas.microsoft.com/office/powerpoint/2010/main" val="152731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C5DEE5"/>
            </a:gs>
          </a:gsLst>
          <a:lin ang="5400000"/>
        </a:grad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7" name="Freeform 12"/>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8" name="Freeform 13"/>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9" name="Freeform 14"/>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1" name="Freeform 16"/>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2" name="Freeform 17"/>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3" name="Freeform 18"/>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4" name="Freeform 19"/>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5" name="Freeform 20"/>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6" name="Freeform 21"/>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57" name="Freeform 22"/>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grpSp>
        <p:nvGrpSpPr>
          <p:cNvPr id="1027" name="Group 48"/>
          <p:cNvGrpSpPr>
            <a:grpSpLocks/>
          </p:cNvGrpSpPr>
          <p:nvPr/>
        </p:nvGrpSpPr>
        <p:grpSpPr bwMode="auto">
          <a:xfrm>
            <a:off x="20638" y="0"/>
            <a:ext cx="1952625" cy="6853238"/>
            <a:chOff x="6627813" y="196102"/>
            <a:chExt cx="1952625" cy="5677649"/>
          </a:xfrm>
        </p:grpSpPr>
        <p:sp>
          <p:nvSpPr>
            <p:cNvPr id="1034" name="Freeform 27"/>
            <p:cNvSpPr>
              <a:spLocks/>
            </p:cNvSpPr>
            <p:nvPr/>
          </p:nvSpPr>
          <p:spPr bwMode="auto">
            <a:xfrm>
              <a:off x="6627813" y="196102"/>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5" name="Freeform 28"/>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6" name="Freeform 29"/>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7" name="Freeform 30"/>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8" name="Freeform 31"/>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39" name="Freeform 32"/>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0" name="Freeform 33"/>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1" name="Freeform 34"/>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2" name="Freeform 35"/>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3" name="Freeform 36"/>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4" name="Freeform 37"/>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045" name="Freeform 38"/>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ea typeface="Angsana New" pitchFamily="18" charset="-120"/>
                <a:cs typeface="+mn-cs"/>
              </a:defRPr>
            </a:lvl1pPr>
          </a:lstStyle>
          <a:p>
            <a:pPr>
              <a:defRPr/>
            </a:pPr>
            <a:endParaRPr lang="en-US" altLang="en-US"/>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ea typeface="Angsana New" pitchFamily="18" charset="-120"/>
                <a:cs typeface="+mn-cs"/>
              </a:defRPr>
            </a:lvl1pPr>
          </a:lstStyle>
          <a:p>
            <a:pPr>
              <a:defRPr/>
            </a:pPr>
            <a:endParaRPr lang="en-US" altLang="en-US"/>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FEFFFF"/>
                </a:solidFill>
              </a:defRPr>
            </a:lvl1pPr>
          </a:lstStyle>
          <a:p>
            <a:fld id="{DA262F6C-AD45-40A0-BECA-387FDAEAE4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Lst>
  <p:txStyles>
    <p:titleStyle>
      <a:lvl1pPr algn="l" defTabSz="457200" rtl="0" eaLnBrk="0" fontAlgn="base" hangingPunct="0">
        <a:spcBef>
          <a:spcPct val="0"/>
        </a:spcBef>
        <a:spcAft>
          <a:spcPct val="0"/>
        </a:spcAft>
        <a:defRPr sz="3600" kern="1200">
          <a:solidFill>
            <a:srgbClr val="1581AA"/>
          </a:solidFill>
          <a:latin typeface="+mj-lt"/>
          <a:ea typeface="DilleniaUPC"/>
          <a:cs typeface="+mj-cs"/>
        </a:defRPr>
      </a:lvl1pPr>
      <a:lvl2pPr algn="l" defTabSz="457200" rtl="0" eaLnBrk="0" fontAlgn="base" hangingPunct="0">
        <a:spcBef>
          <a:spcPct val="0"/>
        </a:spcBef>
        <a:spcAft>
          <a:spcPct val="0"/>
        </a:spcAft>
        <a:defRPr sz="3600">
          <a:solidFill>
            <a:srgbClr val="1581AA"/>
          </a:solidFill>
          <a:latin typeface="Century Gothic" panose="020B0502020202020204" pitchFamily="34" charset="0"/>
          <a:ea typeface="DilleniaUPC"/>
          <a:cs typeface="DilleniaUPC"/>
        </a:defRPr>
      </a:lvl2pPr>
      <a:lvl3pPr algn="l" defTabSz="457200" rtl="0" eaLnBrk="0" fontAlgn="base" hangingPunct="0">
        <a:spcBef>
          <a:spcPct val="0"/>
        </a:spcBef>
        <a:spcAft>
          <a:spcPct val="0"/>
        </a:spcAft>
        <a:defRPr sz="3600">
          <a:solidFill>
            <a:srgbClr val="1581AA"/>
          </a:solidFill>
          <a:latin typeface="Century Gothic" panose="020B0502020202020204" pitchFamily="34" charset="0"/>
          <a:ea typeface="DilleniaUPC"/>
          <a:cs typeface="DilleniaUPC"/>
        </a:defRPr>
      </a:lvl3pPr>
      <a:lvl4pPr algn="l" defTabSz="457200" rtl="0" eaLnBrk="0" fontAlgn="base" hangingPunct="0">
        <a:spcBef>
          <a:spcPct val="0"/>
        </a:spcBef>
        <a:spcAft>
          <a:spcPct val="0"/>
        </a:spcAft>
        <a:defRPr sz="3600">
          <a:solidFill>
            <a:srgbClr val="1581AA"/>
          </a:solidFill>
          <a:latin typeface="Century Gothic" panose="020B0502020202020204" pitchFamily="34" charset="0"/>
          <a:ea typeface="DilleniaUPC"/>
          <a:cs typeface="DilleniaUPC"/>
        </a:defRPr>
      </a:lvl4pPr>
      <a:lvl5pPr algn="l" defTabSz="457200" rtl="0" eaLnBrk="0" fontAlgn="base" hangingPunct="0">
        <a:spcBef>
          <a:spcPct val="0"/>
        </a:spcBef>
        <a:spcAft>
          <a:spcPct val="0"/>
        </a:spcAft>
        <a:defRPr sz="3600">
          <a:solidFill>
            <a:srgbClr val="1581AA"/>
          </a:solidFill>
          <a:latin typeface="Century Gothic" panose="020B0502020202020204" pitchFamily="34" charset="0"/>
          <a:ea typeface="DilleniaUPC"/>
          <a:cs typeface="DilleniaUPC"/>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DilleniaUPC"/>
          <a:cs typeface="+mn-cs"/>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DilleniaUPC"/>
          <a:cs typeface="+mn-cs"/>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DilleniaUPC"/>
          <a:cs typeface="+mn-cs"/>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DilleniaUPC"/>
          <a:cs typeface="+mn-cs"/>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DilleniaUPC"/>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earningradiology.com/caseofweek/caseoftheweekpix2006/cow190.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ชื่อเรื่อง 1"/>
          <p:cNvSpPr>
            <a:spLocks noGrp="1"/>
          </p:cNvSpPr>
          <p:nvPr>
            <p:ph type="ctrTitle"/>
          </p:nvPr>
        </p:nvSpPr>
        <p:spPr>
          <a:xfrm>
            <a:off x="685800" y="2130425"/>
            <a:ext cx="7772400" cy="1470025"/>
          </a:xfrm>
        </p:spPr>
        <p:txBody>
          <a:bodyPr/>
          <a:lstStyle/>
          <a:p>
            <a:pPr algn="ctr" eaLnBrk="1" hangingPunct="1"/>
            <a:r>
              <a:rPr lang="en-US" altLang="en-US" sz="4000" smtClean="0">
                <a:cs typeface="KodchiangUPC" pitchFamily="18" charset="-34"/>
              </a:rPr>
              <a:t>PCOS &amp; Hyper-prolactinemia</a:t>
            </a:r>
            <a:endParaRPr lang="th-TH" altLang="en-US" sz="4000" smtClean="0"/>
          </a:p>
        </p:txBody>
      </p:sp>
      <p:sp>
        <p:nvSpPr>
          <p:cNvPr id="9221" name="Rectangle 5"/>
          <p:cNvSpPr>
            <a:spLocks noGrp="1"/>
          </p:cNvSpPr>
          <p:nvPr>
            <p:ph type="subTitle" idx="1"/>
          </p:nvPr>
        </p:nvSpPr>
        <p:spPr>
          <a:xfrm>
            <a:off x="2286000" y="4786313"/>
            <a:ext cx="6400800" cy="1752600"/>
          </a:xfrm>
        </p:spPr>
        <p:txBody>
          <a:bodyPr rtlCol="0">
            <a:normAutofit/>
          </a:bodyPr>
          <a:lstStyle/>
          <a:p>
            <a:pPr algn="ctr" eaLnBrk="1" fontAlgn="auto" hangingPunct="1">
              <a:spcAft>
                <a:spcPts val="0"/>
              </a:spcAft>
              <a:buFont typeface="Wingdings" panose="05000000000000000000" pitchFamily="2" charset="2"/>
              <a:buNone/>
              <a:defRPr/>
            </a:pPr>
            <a:r>
              <a:rPr lang="en-US" dirty="0">
                <a:ea typeface="+mn-ea"/>
              </a:rPr>
              <a:t>Professor Adel ABULHEIJA FRCOG</a:t>
            </a:r>
            <a:endParaRPr lang="th-TH" dirty="0">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HYPERANDROGENISM</a:t>
            </a:r>
          </a:p>
        </p:txBody>
      </p:sp>
      <p:sp>
        <p:nvSpPr>
          <p:cNvPr id="35843" name="Rectangle 3"/>
          <p:cNvSpPr>
            <a:spLocks noGrp="1"/>
          </p:cNvSpPr>
          <p:nvPr>
            <p:ph idx="1"/>
          </p:nvPr>
        </p:nvSpPr>
        <p:spPr>
          <a:xfrm>
            <a:off x="250825" y="1341438"/>
            <a:ext cx="8785225" cy="5516562"/>
          </a:xfrm>
        </p:spPr>
        <p:txBody>
          <a:bodyPr/>
          <a:lstStyle/>
          <a:p>
            <a:pPr eaLnBrk="1" hangingPunct="1"/>
            <a:r>
              <a:rPr lang="en-US" altLang="en-US" sz="2800" b="1" smtClean="0">
                <a:cs typeface="KodchiangUPC" pitchFamily="18" charset="-34"/>
              </a:rPr>
              <a:t>Hirsutism, acne, male pattern balding, alopecia</a:t>
            </a:r>
          </a:p>
          <a:p>
            <a:pPr eaLnBrk="1" hangingPunct="1"/>
            <a:r>
              <a:rPr lang="en-US" altLang="en-US" sz="2800" b="1" smtClean="0">
                <a:cs typeface="KodchiangUPC" pitchFamily="18" charset="-34"/>
              </a:rPr>
              <a:t>50-90% patients have elevated serum androgen levels </a:t>
            </a:r>
          </a:p>
          <a:p>
            <a:pPr eaLnBrk="1" hangingPunct="1"/>
            <a:r>
              <a:rPr lang="en-US" altLang="en-US" sz="2800" b="1" smtClean="0">
                <a:cs typeface="KodchiangUPC" pitchFamily="18" charset="-34"/>
              </a:rPr>
              <a:t>Free testosterone levels most sensitive</a:t>
            </a:r>
          </a:p>
          <a:p>
            <a:pPr eaLnBrk="1" hangingPunct="1"/>
            <a:r>
              <a:rPr lang="en-US" altLang="en-US" sz="2800" b="1" i="1" smtClean="0">
                <a:cs typeface="KodchiangUPC" pitchFamily="18" charset="-34"/>
              </a:rPr>
              <a:t>Rare</a:t>
            </a:r>
            <a:r>
              <a:rPr lang="en-US" altLang="en-US" sz="2800" b="1" smtClean="0">
                <a:cs typeface="KodchiangUPC" pitchFamily="18" charset="-34"/>
              </a:rPr>
              <a:t>:  increased muscle mass, deepening voice, clitormegaly (should prompt search for underlying neoplasm)</a:t>
            </a:r>
          </a:p>
          <a:p>
            <a:pPr eaLnBrk="1" hangingPunct="1"/>
            <a:endParaRPr lang="en-US" altLang="en-US" b="1" smtClean="0">
              <a:cs typeface="KodchiangUPC" pitchFamily="18" charset="-34"/>
            </a:endParaRPr>
          </a:p>
          <a:p>
            <a:pPr eaLnBrk="1" hangingPunct="1"/>
            <a:endParaRPr lang="en-US" altLang="en-US" b="1" smtClean="0">
              <a:cs typeface="KodchiangUPC" pitchFamily="18" charset="-34"/>
            </a:endParaRPr>
          </a:p>
          <a:p>
            <a:pPr eaLnBrk="1" hangingPunct="1">
              <a:buFontTx/>
              <a:buNone/>
            </a:pPr>
            <a:endParaRPr lang="en-US" altLang="en-US" b="1" smtClean="0">
              <a:cs typeface="KodchiangUPC" pitchFamily="18" charset="-3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623888"/>
            <a:ext cx="6589712" cy="1281112"/>
          </a:xfrm>
        </p:spPr>
        <p:txBody>
          <a:bodyPr rtlCol="0">
            <a:normAutofit/>
          </a:bodyPr>
          <a:lstStyle/>
          <a:p>
            <a:pPr eaLnBrk="1" fontAlgn="auto" hangingPunct="1">
              <a:spcAft>
                <a:spcPts val="0"/>
              </a:spcAft>
              <a:defRPr/>
            </a:pPr>
            <a:r>
              <a:rPr lang="en-US" sz="2800" dirty="0">
                <a:solidFill>
                  <a:schemeClr val="tx2">
                    <a:satMod val="200000"/>
                  </a:schemeClr>
                </a:solidFill>
                <a:ea typeface="+mj-ea"/>
              </a:rPr>
              <a:t>manifestation of </a:t>
            </a:r>
            <a:r>
              <a:rPr lang="en-US" sz="2800" dirty="0" err="1">
                <a:solidFill>
                  <a:schemeClr val="tx2">
                    <a:satMod val="200000"/>
                  </a:schemeClr>
                </a:solidFill>
                <a:ea typeface="+mj-ea"/>
              </a:rPr>
              <a:t>hyperandrogenism</a:t>
            </a:r>
            <a:endParaRPr lang="en-US" sz="2800" dirty="0">
              <a:solidFill>
                <a:schemeClr val="accent2">
                  <a:lumMod val="75000"/>
                </a:schemeClr>
              </a:solidFill>
              <a:ea typeface="+mj-ea"/>
            </a:endParaRPr>
          </a:p>
        </p:txBody>
      </p:sp>
      <p:sp>
        <p:nvSpPr>
          <p:cNvPr id="37891" name="Content Placeholder 2"/>
          <p:cNvSpPr>
            <a:spLocks noGrp="1"/>
          </p:cNvSpPr>
          <p:nvPr>
            <p:ph idx="1"/>
          </p:nvPr>
        </p:nvSpPr>
        <p:spPr>
          <a:xfrm>
            <a:off x="1943100" y="2133600"/>
            <a:ext cx="6591300" cy="3778250"/>
          </a:xfrm>
        </p:spPr>
        <p:txBody>
          <a:bodyPr/>
          <a:lstStyle/>
          <a:p>
            <a:pPr eaLnBrk="1" hangingPunct="1"/>
            <a:r>
              <a:rPr lang="en-US" altLang="en-US" smtClean="0">
                <a:solidFill>
                  <a:schemeClr val="bg1"/>
                </a:solidFill>
                <a:cs typeface="DilleniaUPC" pitchFamily="18" charset="-34"/>
              </a:rPr>
              <a:t>Hirsutism</a:t>
            </a:r>
          </a:p>
          <a:p>
            <a:pPr eaLnBrk="1" hangingPunct="1"/>
            <a:endParaRPr lang="en-US" altLang="en-US" smtClean="0">
              <a:cs typeface="DilleniaUPC" pitchFamily="18" charset="-34"/>
            </a:endParaRPr>
          </a:p>
        </p:txBody>
      </p:sp>
      <p:pic>
        <p:nvPicPr>
          <p:cNvPr id="37892"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238" y="1971675"/>
            <a:ext cx="78835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3412"/>
          </a:xfrm>
        </p:spPr>
        <p:txBody>
          <a:bodyPr rtlCol="0">
            <a:normAutofit/>
          </a:bodyPr>
          <a:lstStyle/>
          <a:p>
            <a:pPr algn="ctr" eaLnBrk="1" fontAlgn="auto" hangingPunct="1">
              <a:spcAft>
                <a:spcPts val="0"/>
              </a:spcAft>
              <a:defRPr/>
            </a:pPr>
            <a:r>
              <a:rPr lang="en-US" sz="3200" dirty="0">
                <a:solidFill>
                  <a:schemeClr val="tx2">
                    <a:satMod val="200000"/>
                  </a:schemeClr>
                </a:solidFill>
                <a:ea typeface="+mj-ea"/>
              </a:rPr>
              <a:t>HIRSUTISM</a:t>
            </a:r>
            <a:endParaRPr lang="en-US" dirty="0">
              <a:solidFill>
                <a:schemeClr val="accent2">
                  <a:lumMod val="75000"/>
                </a:schemeClr>
              </a:solidFill>
              <a:ea typeface="+mj-ea"/>
            </a:endParaRPr>
          </a:p>
        </p:txBody>
      </p:sp>
      <p:sp>
        <p:nvSpPr>
          <p:cNvPr id="38915" name="Content Placeholder 2"/>
          <p:cNvSpPr>
            <a:spLocks noGrp="1"/>
          </p:cNvSpPr>
          <p:nvPr>
            <p:ph idx="1"/>
          </p:nvPr>
        </p:nvSpPr>
        <p:spPr>
          <a:xfrm>
            <a:off x="457200" y="908050"/>
            <a:ext cx="7467600" cy="5565775"/>
          </a:xfrm>
        </p:spPr>
        <p:txBody>
          <a:bodyPr/>
          <a:lstStyle/>
          <a:p>
            <a:pPr marL="411163" eaLnBrk="1" hangingPunct="1">
              <a:lnSpc>
                <a:spcPct val="90000"/>
              </a:lnSpc>
              <a:buFont typeface="Wingdings" pitchFamily="2" charset="2"/>
              <a:buChar char=""/>
            </a:pPr>
            <a:endParaRPr lang="en-US" altLang="en-US" smtClean="0">
              <a:cs typeface="DilleniaUPC" pitchFamily="18" charset="-34"/>
            </a:endParaRPr>
          </a:p>
          <a:p>
            <a:pPr marL="411163" eaLnBrk="1" hangingPunct="1">
              <a:lnSpc>
                <a:spcPct val="90000"/>
              </a:lnSpc>
              <a:buFont typeface="Wingdings" pitchFamily="2" charset="2"/>
              <a:buChar char=""/>
            </a:pPr>
            <a:r>
              <a:rPr lang="en-US" altLang="en-US" sz="2200" smtClean="0">
                <a:cs typeface="DilleniaUPC" pitchFamily="18" charset="-34"/>
              </a:rPr>
              <a:t>Is the presence of terminal hair in a female body in a male-type pattern, includes hair on 9 body areas: upper lip, chin, chest, upper back, lower back, upper and lower abdomen, upper arm and thigh</a:t>
            </a:r>
          </a:p>
          <a:p>
            <a:pPr marL="411163" eaLnBrk="1" hangingPunct="1">
              <a:lnSpc>
                <a:spcPct val="90000"/>
              </a:lnSpc>
              <a:buFont typeface="Wingdings" pitchFamily="2" charset="2"/>
              <a:buChar char=""/>
            </a:pPr>
            <a:r>
              <a:rPr lang="en-US" altLang="en-US" sz="2200" smtClean="0">
                <a:cs typeface="DilleniaUPC" pitchFamily="18" charset="-34"/>
              </a:rPr>
              <a:t>Method to determine presence of hirsutism uses a visual score, most common is modified Ferriman-Gallwey score</a:t>
            </a:r>
          </a:p>
          <a:p>
            <a:pPr marL="411163" eaLnBrk="1" hangingPunct="1">
              <a:lnSpc>
                <a:spcPct val="90000"/>
              </a:lnSpc>
              <a:buFont typeface="Wingdings" pitchFamily="2" charset="2"/>
              <a:buChar char=""/>
            </a:pPr>
            <a:r>
              <a:rPr lang="en-US" altLang="en-US" sz="2200" smtClean="0">
                <a:cs typeface="DilleniaUPC" pitchFamily="18" charset="-34"/>
              </a:rPr>
              <a:t>0 score represents absence of terminal hair and  score of 4 represents extensive terminal hair growth. Hirsutism is defined by an mGF score of  ≥ 6</a:t>
            </a:r>
          </a:p>
          <a:p>
            <a:pPr marL="411163" eaLnBrk="1" hangingPunct="1">
              <a:lnSpc>
                <a:spcPct val="90000"/>
              </a:lnSpc>
              <a:buFont typeface="Wingdings" pitchFamily="2" charset="2"/>
              <a:buChar char=""/>
            </a:pPr>
            <a:r>
              <a:rPr lang="en-US" altLang="en-US" sz="2200" smtClean="0">
                <a:cs typeface="DilleniaUPC" pitchFamily="18" charset="-34"/>
              </a:rPr>
              <a:t>However, prevalence of hirsutism varies according to race and ethnicity of population</a:t>
            </a:r>
          </a:p>
          <a:p>
            <a:pPr marL="411163" eaLnBrk="1" hangingPunct="1">
              <a:lnSpc>
                <a:spcPct val="90000"/>
              </a:lnSpc>
            </a:pPr>
            <a:endParaRPr lang="en-US" altLang="en-US" smtClean="0">
              <a:cs typeface="DilleniaUPC" pitchFamily="18" charset="-3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623888"/>
            <a:ext cx="6589712" cy="1281112"/>
          </a:xfrm>
        </p:spPr>
        <p:txBody>
          <a:bodyPr rtlCol="0">
            <a:normAutofit fontScale="90000"/>
          </a:bodyPr>
          <a:lstStyle/>
          <a:p>
            <a:pPr eaLnBrk="1" fontAlgn="auto" hangingPunct="1">
              <a:spcAft>
                <a:spcPts val="0"/>
              </a:spcAft>
              <a:defRPr/>
            </a:pPr>
            <a:r>
              <a:rPr lang="en-US" dirty="0">
                <a:solidFill>
                  <a:schemeClr val="accent2">
                    <a:lumMod val="75000"/>
                  </a:schemeClr>
                </a:solidFill>
                <a:ea typeface="+mj-ea"/>
              </a:rPr>
              <a:t>modified </a:t>
            </a:r>
            <a:r>
              <a:rPr lang="en-US" dirty="0" err="1">
                <a:solidFill>
                  <a:schemeClr val="accent2">
                    <a:lumMod val="75000"/>
                  </a:schemeClr>
                </a:solidFill>
                <a:ea typeface="+mj-ea"/>
              </a:rPr>
              <a:t>Ferriman</a:t>
            </a:r>
            <a:r>
              <a:rPr lang="en-US" dirty="0">
                <a:solidFill>
                  <a:schemeClr val="accent2">
                    <a:lumMod val="75000"/>
                  </a:schemeClr>
                </a:solidFill>
                <a:ea typeface="+mj-ea"/>
              </a:rPr>
              <a:t>-Gallwey score</a:t>
            </a:r>
            <a:br>
              <a:rPr lang="en-US" dirty="0">
                <a:solidFill>
                  <a:schemeClr val="accent2">
                    <a:lumMod val="75000"/>
                  </a:schemeClr>
                </a:solidFill>
                <a:ea typeface="+mj-ea"/>
              </a:rPr>
            </a:br>
            <a:endParaRPr lang="en-US" dirty="0">
              <a:solidFill>
                <a:schemeClr val="accent2">
                  <a:lumMod val="75000"/>
                </a:schemeClr>
              </a:solidFill>
              <a:ea typeface="+mj-ea"/>
            </a:endParaRPr>
          </a:p>
        </p:txBody>
      </p:sp>
      <p:pic>
        <p:nvPicPr>
          <p:cNvPr id="39939"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341438"/>
            <a:ext cx="8640763" cy="551656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623888"/>
            <a:ext cx="6589712" cy="1281112"/>
          </a:xfrm>
        </p:spPr>
        <p:txBody>
          <a:bodyPr rtlCol="0">
            <a:normAutofit/>
          </a:bodyPr>
          <a:lstStyle/>
          <a:p>
            <a:pPr eaLnBrk="1" fontAlgn="auto" hangingPunct="1">
              <a:spcAft>
                <a:spcPts val="0"/>
              </a:spcAft>
              <a:defRPr/>
            </a:pPr>
            <a:r>
              <a:rPr lang="en-US" sz="3200" dirty="0">
                <a:solidFill>
                  <a:schemeClr val="tx2">
                    <a:satMod val="200000"/>
                  </a:schemeClr>
                </a:solidFill>
                <a:ea typeface="+mj-ea"/>
              </a:rPr>
              <a:t>ACNE AND ANDROGENIC ALOPECIA</a:t>
            </a:r>
            <a:endParaRPr lang="en-US" dirty="0">
              <a:solidFill>
                <a:schemeClr val="accent2">
                  <a:lumMod val="75000"/>
                </a:schemeClr>
              </a:solidFill>
              <a:ea typeface="+mj-ea"/>
            </a:endParaRPr>
          </a:p>
        </p:txBody>
      </p:sp>
      <p:sp>
        <p:nvSpPr>
          <p:cNvPr id="3" name="Content Placeholder 2"/>
          <p:cNvSpPr>
            <a:spLocks noGrp="1"/>
          </p:cNvSpPr>
          <p:nvPr>
            <p:ph idx="1"/>
          </p:nvPr>
        </p:nvSpPr>
        <p:spPr>
          <a:xfrm>
            <a:off x="179388" y="1773238"/>
            <a:ext cx="8964612" cy="4895850"/>
          </a:xfrm>
        </p:spPr>
        <p:txBody>
          <a:bodyPr rtlCol="0">
            <a:noAutofit/>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ea typeface="+mn-ea"/>
              </a:rPr>
              <a:t>Acne affects 15-25% PCOS patients but unclear whether its prevalence is significantly increased in these patients over general population. No single scoring system used, also varies with ethnicity</a:t>
            </a:r>
          </a:p>
          <a:p>
            <a:pPr eaLnBrk="1" fontAlgn="auto" hangingPunct="1">
              <a:spcAft>
                <a:spcPts val="0"/>
              </a:spcAft>
              <a:buFont typeface="Wingdings 3" charset="2"/>
              <a:buChar char=""/>
              <a:defRPr/>
            </a:pPr>
            <a:r>
              <a:rPr lang="en-US" altLang="en-US" sz="2400" dirty="0">
                <a:solidFill>
                  <a:schemeClr val="tx1">
                    <a:lumMod val="75000"/>
                    <a:lumOff val="25000"/>
                  </a:schemeClr>
                </a:solidFill>
                <a:ea typeface="+mn-ea"/>
              </a:rPr>
              <a:t>Androgenic alopecia or scalp hair loss may affect 5 – 50% PCOS patients but further studies are needed to better define this prevalence</a:t>
            </a:r>
          </a:p>
          <a:p>
            <a:pPr eaLnBrk="1" fontAlgn="auto" hangingPunct="1">
              <a:spcAft>
                <a:spcPts val="0"/>
              </a:spcAft>
              <a:buFontTx/>
              <a:buNone/>
              <a:defRPr/>
            </a:pPr>
            <a:endParaRPr lang="en-US" altLang="en-US" sz="2400" dirty="0">
              <a:solidFill>
                <a:schemeClr val="tx1">
                  <a:lumMod val="75000"/>
                  <a:lumOff val="25000"/>
                </a:schemeClr>
              </a:solidFill>
              <a:ea typeface="+mn-ea"/>
            </a:endParaRPr>
          </a:p>
          <a:p>
            <a:pPr marL="0" indent="0" eaLnBrk="1" fontAlgn="auto" hangingPunct="1">
              <a:spcAft>
                <a:spcPts val="0"/>
              </a:spcAft>
              <a:buFont typeface="Wingdings 3" charset="2"/>
              <a:buNone/>
              <a:defRPr/>
            </a:pPr>
            <a:endParaRPr lang="en-US" sz="2400" dirty="0">
              <a:solidFill>
                <a:schemeClr val="tx1">
                  <a:lumMod val="75000"/>
                  <a:lumOff val="25000"/>
                </a:schemeClr>
              </a:solidFill>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OVARIAN ABNORMALITIES</a:t>
            </a:r>
          </a:p>
        </p:txBody>
      </p:sp>
      <p:sp>
        <p:nvSpPr>
          <p:cNvPr id="41987" name="Rectangle 3"/>
          <p:cNvSpPr>
            <a:spLocks noGrp="1"/>
          </p:cNvSpPr>
          <p:nvPr>
            <p:ph idx="1"/>
          </p:nvPr>
        </p:nvSpPr>
        <p:spPr>
          <a:xfrm>
            <a:off x="571500" y="1785938"/>
            <a:ext cx="7239000" cy="4267200"/>
          </a:xfrm>
        </p:spPr>
        <p:txBody>
          <a:bodyPr/>
          <a:lstStyle/>
          <a:p>
            <a:pPr eaLnBrk="1" hangingPunct="1"/>
            <a:r>
              <a:rPr lang="en-US" altLang="en-US" sz="2800" smtClean="0">
                <a:cs typeface="KodchiangUPC" pitchFamily="18" charset="-34"/>
              </a:rPr>
              <a:t>Thickened sclerotic cortex</a:t>
            </a:r>
          </a:p>
          <a:p>
            <a:pPr eaLnBrk="1" hangingPunct="1"/>
            <a:endParaRPr lang="en-US" altLang="en-US" sz="2800" smtClean="0">
              <a:cs typeface="KodchiangUPC" pitchFamily="18" charset="-34"/>
            </a:endParaRPr>
          </a:p>
          <a:p>
            <a:pPr eaLnBrk="1" hangingPunct="1"/>
            <a:r>
              <a:rPr lang="en-US" altLang="en-US" sz="2800" smtClean="0">
                <a:cs typeface="KodchiangUPC" pitchFamily="18" charset="-34"/>
              </a:rPr>
              <a:t>Multiple follicles in peripheral location</a:t>
            </a:r>
          </a:p>
          <a:p>
            <a:pPr eaLnBrk="1" hangingPunct="1"/>
            <a:endParaRPr lang="en-US" altLang="en-US" sz="2800" smtClean="0">
              <a:cs typeface="KodchiangUPC" pitchFamily="18" charset="-34"/>
            </a:endParaRPr>
          </a:p>
          <a:p>
            <a:pPr eaLnBrk="1" hangingPunct="1"/>
            <a:r>
              <a:rPr lang="en-US" altLang="en-US" sz="2800" smtClean="0">
                <a:cs typeface="KodchiangUPC" pitchFamily="18" charset="-34"/>
              </a:rPr>
              <a:t>80% of women with PCOS have classic cysts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cow19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763" y="304800"/>
            <a:ext cx="5132387"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OVARY GROSS03"/>
          <p:cNvPicPr>
            <a:picLocks noGrp="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920875" y="1982788"/>
            <a:ext cx="1347788" cy="1978025"/>
          </a:xfrm>
          <a:noFill/>
          <a:ln>
            <a:solidFill>
              <a:schemeClr val="tx1"/>
            </a:solidFill>
            <a:miter lim="800000"/>
            <a:headEnd/>
            <a:tailEnd/>
          </a:ln>
        </p:spPr>
      </p:pic>
      <p:pic>
        <p:nvPicPr>
          <p:cNvPr id="46083" name="Picture 3" descr="OVARY CUT SECTION01"/>
          <p:cNvPicPr>
            <a:picLocks noGrp="1" noChangeArrowheads="1"/>
          </p:cNvPicPr>
          <p:nvPr>
            <p:ph sz="quarter" idx="2"/>
          </p:nvPr>
        </p:nvPicPr>
        <p:blipFill>
          <a:blip r:embed="rId4">
            <a:extLst>
              <a:ext uri="{28A0092B-C50C-407E-A947-70E740481C1C}">
                <a14:useLocalDpi xmlns:a14="http://schemas.microsoft.com/office/drawing/2010/main" val="0"/>
              </a:ext>
            </a:extLst>
          </a:blip>
          <a:srcRect l="10863" t="20238" r="1637" b="24901"/>
          <a:stretch>
            <a:fillRect/>
          </a:stretch>
        </p:blipFill>
        <p:spPr>
          <a:xfrm>
            <a:off x="4827588" y="2189163"/>
            <a:ext cx="3133725" cy="3394075"/>
          </a:xfrm>
          <a:noFill/>
          <a:ln>
            <a:solidFill>
              <a:schemeClr val="tx1"/>
            </a:solidFill>
            <a:miter lim="800000"/>
            <a:headEnd/>
            <a:tailEnd/>
          </a:ln>
        </p:spPr>
      </p:pic>
      <p:sp>
        <p:nvSpPr>
          <p:cNvPr id="46084" name="Text Box 4"/>
          <p:cNvSpPr txBox="1">
            <a:spLocks noChangeArrowheads="1"/>
          </p:cNvSpPr>
          <p:nvPr/>
        </p:nvSpPr>
        <p:spPr bwMode="auto">
          <a:xfrm>
            <a:off x="1389063" y="5781675"/>
            <a:ext cx="2641600" cy="830263"/>
          </a:xfrm>
          <a:prstGeom prst="rect">
            <a:avLst/>
          </a:prstGeom>
          <a:solidFill>
            <a:schemeClr val="bg1"/>
          </a:solidFill>
          <a:ln w="9525">
            <a:solidFill>
              <a:schemeClr val="tx1"/>
            </a:solidFill>
            <a:miter lim="800000"/>
            <a:headEnd/>
            <a:tailEnd/>
          </a:ln>
        </p:spPr>
        <p:txBody>
          <a:bodyPr>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algn="ctr" eaLnBrk="1" hangingPunct="1"/>
            <a:r>
              <a:rPr lang="en-US" altLang="en-US" sz="2400" b="1">
                <a:solidFill>
                  <a:srgbClr val="003366"/>
                </a:solidFill>
                <a:latin typeface="Arial" pitchFamily="34" charset="0"/>
                <a:cs typeface="Angsana New" pitchFamily="18" charset="-34"/>
              </a:rPr>
              <a:t>Polycystic Ovaries</a:t>
            </a:r>
          </a:p>
        </p:txBody>
      </p:sp>
      <p:sp>
        <p:nvSpPr>
          <p:cNvPr id="46085" name="Text Box 5"/>
          <p:cNvSpPr txBox="1">
            <a:spLocks noChangeArrowheads="1"/>
          </p:cNvSpPr>
          <p:nvPr/>
        </p:nvSpPr>
        <p:spPr bwMode="auto">
          <a:xfrm>
            <a:off x="5384800" y="5781675"/>
            <a:ext cx="2166938" cy="830263"/>
          </a:xfrm>
          <a:prstGeom prst="rect">
            <a:avLst/>
          </a:prstGeom>
          <a:solidFill>
            <a:schemeClr val="bg1"/>
          </a:solidFill>
          <a:ln w="9525">
            <a:solidFill>
              <a:schemeClr val="tx1"/>
            </a:solidFill>
            <a:miter lim="800000"/>
            <a:headEnd/>
            <a:tailEnd/>
          </a:ln>
        </p:spPr>
        <p:txBody>
          <a:bodyPr>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algn="ctr" eaLnBrk="1" hangingPunct="1"/>
            <a:r>
              <a:rPr lang="en-US" altLang="en-US" sz="2400" b="1">
                <a:solidFill>
                  <a:srgbClr val="003366"/>
                </a:solidFill>
                <a:latin typeface="Arial" pitchFamily="34" charset="0"/>
                <a:cs typeface="Angsana New" pitchFamily="18" charset="-34"/>
              </a:rPr>
              <a:t>Cystic Follicles</a:t>
            </a:r>
          </a:p>
        </p:txBody>
      </p:sp>
      <p:sp>
        <p:nvSpPr>
          <p:cNvPr id="46086" name="Text Box 6"/>
          <p:cNvSpPr txBox="1">
            <a:spLocks noChangeArrowheads="1"/>
          </p:cNvSpPr>
          <p:nvPr/>
        </p:nvSpPr>
        <p:spPr bwMode="auto">
          <a:xfrm>
            <a:off x="1862138" y="4927600"/>
            <a:ext cx="998537" cy="400050"/>
          </a:xfrm>
          <a:prstGeom prst="rect">
            <a:avLst/>
          </a:prstGeom>
          <a:solidFill>
            <a:schemeClr val="bg1"/>
          </a:solidFill>
          <a:ln w="9525">
            <a:solidFill>
              <a:schemeClr val="tx1"/>
            </a:solidFill>
            <a:miter lim="800000"/>
            <a:headEnd/>
            <a:tailEnd/>
          </a:ln>
        </p:spPr>
        <p:txBody>
          <a:bodyPr wrap="none">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eaLnBrk="1" hangingPunct="1"/>
            <a:r>
              <a:rPr lang="en-US" altLang="en-US" sz="2000" b="1">
                <a:solidFill>
                  <a:schemeClr val="tx1"/>
                </a:solidFill>
                <a:latin typeface="Arial" pitchFamily="34" charset="0"/>
                <a:cs typeface="Angsana New" pitchFamily="18" charset="-34"/>
              </a:rPr>
              <a:t>Uterus</a:t>
            </a:r>
          </a:p>
        </p:txBody>
      </p:sp>
      <p:sp>
        <p:nvSpPr>
          <p:cNvPr id="46087" name="Line 7"/>
          <p:cNvSpPr>
            <a:spLocks noChangeShapeType="1"/>
          </p:cNvSpPr>
          <p:nvPr/>
        </p:nvSpPr>
        <p:spPr bwMode="auto">
          <a:xfrm flipV="1">
            <a:off x="2405063" y="4343400"/>
            <a:ext cx="338137" cy="533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88" name="Text Box 8"/>
          <p:cNvSpPr txBox="1">
            <a:spLocks noChangeArrowheads="1"/>
          </p:cNvSpPr>
          <p:nvPr/>
        </p:nvSpPr>
        <p:spPr bwMode="auto">
          <a:xfrm>
            <a:off x="982663" y="1955800"/>
            <a:ext cx="779462" cy="400050"/>
          </a:xfrm>
          <a:prstGeom prst="rect">
            <a:avLst/>
          </a:prstGeom>
          <a:solidFill>
            <a:schemeClr val="bg1"/>
          </a:solidFill>
          <a:ln w="9525">
            <a:solidFill>
              <a:schemeClr val="tx1"/>
            </a:solidFill>
            <a:miter lim="800000"/>
            <a:headEnd/>
            <a:tailEnd/>
          </a:ln>
        </p:spPr>
        <p:txBody>
          <a:bodyPr wrap="none">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eaLnBrk="1" hangingPunct="1"/>
            <a:r>
              <a:rPr lang="en-US" altLang="en-US" sz="2000" b="1">
                <a:solidFill>
                  <a:schemeClr val="tx1"/>
                </a:solidFill>
                <a:latin typeface="Arial" pitchFamily="34" charset="0"/>
                <a:cs typeface="Angsana New" pitchFamily="18" charset="-34"/>
              </a:rPr>
              <a:t>Tube</a:t>
            </a:r>
          </a:p>
        </p:txBody>
      </p:sp>
      <p:sp>
        <p:nvSpPr>
          <p:cNvPr id="46089" name="Line 9"/>
          <p:cNvSpPr>
            <a:spLocks noChangeShapeType="1"/>
          </p:cNvSpPr>
          <p:nvPr/>
        </p:nvSpPr>
        <p:spPr bwMode="auto">
          <a:xfrm>
            <a:off x="1795463" y="2133600"/>
            <a:ext cx="338137" cy="152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90" name="Line 10"/>
          <p:cNvSpPr>
            <a:spLocks noChangeShapeType="1"/>
          </p:cNvSpPr>
          <p:nvPr/>
        </p:nvSpPr>
        <p:spPr bwMode="auto">
          <a:xfrm rot="6049684" flipH="1" flipV="1">
            <a:off x="5357812" y="3636963"/>
            <a:ext cx="277813" cy="31908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91" name="Line 11"/>
          <p:cNvSpPr>
            <a:spLocks noChangeShapeType="1"/>
          </p:cNvSpPr>
          <p:nvPr/>
        </p:nvSpPr>
        <p:spPr bwMode="auto">
          <a:xfrm flipH="1" flipV="1">
            <a:off x="6807200" y="4476750"/>
            <a:ext cx="271463" cy="228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92" name="Line 12"/>
          <p:cNvSpPr>
            <a:spLocks noChangeShapeType="1"/>
          </p:cNvSpPr>
          <p:nvPr/>
        </p:nvSpPr>
        <p:spPr bwMode="auto">
          <a:xfrm flipH="1" flipV="1">
            <a:off x="7231063" y="4191000"/>
            <a:ext cx="269875" cy="228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93" name="Line 13"/>
          <p:cNvSpPr>
            <a:spLocks noChangeShapeType="1"/>
          </p:cNvSpPr>
          <p:nvPr/>
        </p:nvSpPr>
        <p:spPr bwMode="auto">
          <a:xfrm flipH="1" flipV="1">
            <a:off x="7569200" y="3886200"/>
            <a:ext cx="271463" cy="228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94" name="Line 14"/>
          <p:cNvSpPr>
            <a:spLocks noChangeShapeType="1"/>
          </p:cNvSpPr>
          <p:nvPr/>
        </p:nvSpPr>
        <p:spPr bwMode="auto">
          <a:xfrm rot="6049684" flipH="1" flipV="1">
            <a:off x="5424488" y="4083050"/>
            <a:ext cx="277812" cy="31908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95" name="Line 15"/>
          <p:cNvSpPr>
            <a:spLocks noChangeShapeType="1"/>
          </p:cNvSpPr>
          <p:nvPr/>
        </p:nvSpPr>
        <p:spPr bwMode="auto">
          <a:xfrm rot="6049684" flipH="1" flipV="1">
            <a:off x="5492751" y="4349750"/>
            <a:ext cx="277812" cy="319087"/>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6096" name="Text Box 16"/>
          <p:cNvSpPr txBox="1">
            <a:spLocks noChangeArrowheads="1"/>
          </p:cNvSpPr>
          <p:nvPr/>
        </p:nvSpPr>
        <p:spPr bwMode="auto">
          <a:xfrm>
            <a:off x="1557338" y="304800"/>
            <a:ext cx="602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algn="ctr" eaLnBrk="1" hangingPunct="1"/>
            <a:r>
              <a:rPr lang="en-US" altLang="en-US" sz="4000" b="1">
                <a:solidFill>
                  <a:schemeClr val="tx1"/>
                </a:solidFill>
                <a:latin typeface="Arial" pitchFamily="34" charset="0"/>
                <a:cs typeface="Angsana New" pitchFamily="18" charset="-34"/>
              </a:rPr>
              <a:t>Anatomic Features of the Polycystic Ovary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1933575" y="476250"/>
            <a:ext cx="6588125" cy="1281113"/>
          </a:xfrm>
        </p:spPr>
        <p:txBody>
          <a:bodyPr/>
          <a:lstStyle/>
          <a:p>
            <a:pPr eaLnBrk="1" hangingPunct="1"/>
            <a:r>
              <a:rPr lang="en-US" altLang="en-US" b="1" smtClean="0">
                <a:cs typeface="DilleniaUPC" pitchFamily="18" charset="-34"/>
              </a:rPr>
              <a:t>INFERTILITY</a:t>
            </a:r>
          </a:p>
        </p:txBody>
      </p:sp>
      <p:sp>
        <p:nvSpPr>
          <p:cNvPr id="48131" name="Rectangle 3"/>
          <p:cNvSpPr>
            <a:spLocks noGrp="1"/>
          </p:cNvSpPr>
          <p:nvPr>
            <p:ph idx="1"/>
          </p:nvPr>
        </p:nvSpPr>
        <p:spPr>
          <a:xfrm>
            <a:off x="755650" y="2133600"/>
            <a:ext cx="7778750" cy="3778250"/>
          </a:xfrm>
        </p:spPr>
        <p:txBody>
          <a:bodyPr/>
          <a:lstStyle/>
          <a:p>
            <a:pPr eaLnBrk="1" hangingPunct="1"/>
            <a:r>
              <a:rPr lang="en-US" altLang="en-US" sz="3200" b="1" smtClean="0">
                <a:cs typeface="KodchiangUPC" pitchFamily="18" charset="-34"/>
              </a:rPr>
              <a:t>Intermittent ovulation or anovulation</a:t>
            </a:r>
          </a:p>
          <a:p>
            <a:pPr eaLnBrk="1" hangingPunct="1"/>
            <a:endParaRPr lang="en-US" altLang="en-US" sz="3200" b="1" smtClean="0">
              <a:cs typeface="KodchiangUPC" pitchFamily="18" charset="-34"/>
            </a:endParaRPr>
          </a:p>
          <a:p>
            <a:pPr eaLnBrk="1" hangingPunct="1"/>
            <a:r>
              <a:rPr lang="en-US" altLang="en-US" sz="3200" b="1" smtClean="0">
                <a:cs typeface="KodchiangUPC" pitchFamily="18" charset="-34"/>
              </a:rPr>
              <a:t>Inherent ovarian disorder—studies show reduced rated of conception despite therapy with clomid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1692275" y="476250"/>
            <a:ext cx="6588125" cy="1281113"/>
          </a:xfrm>
        </p:spPr>
        <p:txBody>
          <a:bodyPr/>
          <a:lstStyle/>
          <a:p>
            <a:pPr algn="ctr" eaLnBrk="1" hangingPunct="1"/>
            <a:r>
              <a:rPr lang="en-US" altLang="en-US" b="1" smtClean="0">
                <a:cs typeface="DilleniaUPC" pitchFamily="18" charset="-34"/>
              </a:rPr>
              <a:t>OBESITY</a:t>
            </a:r>
          </a:p>
        </p:txBody>
      </p:sp>
      <p:sp>
        <p:nvSpPr>
          <p:cNvPr id="50179" name="Rectangle 3"/>
          <p:cNvSpPr>
            <a:spLocks noGrp="1"/>
          </p:cNvSpPr>
          <p:nvPr>
            <p:ph idx="1"/>
          </p:nvPr>
        </p:nvSpPr>
        <p:spPr>
          <a:xfrm>
            <a:off x="250825" y="1341438"/>
            <a:ext cx="8893175" cy="5256212"/>
          </a:xfrm>
        </p:spPr>
        <p:txBody>
          <a:bodyPr/>
          <a:lstStyle/>
          <a:p>
            <a:pPr eaLnBrk="1" hangingPunct="1"/>
            <a:r>
              <a:rPr lang="en-US" altLang="en-US" sz="2800" b="1" smtClean="0">
                <a:cs typeface="KodchiangUPC" pitchFamily="18" charset="-34"/>
              </a:rPr>
              <a:t>Prevalence of obesity varies from 30-75%</a:t>
            </a:r>
          </a:p>
          <a:p>
            <a:pPr eaLnBrk="1" hangingPunct="1"/>
            <a:r>
              <a:rPr lang="en-US" altLang="en-US" sz="2800" b="1" smtClean="0">
                <a:cs typeface="KodchiangUPC" pitchFamily="18" charset="-34"/>
              </a:rPr>
              <a:t>2/3 of patients with PCOS who are not obese have excessive body fat and central adiposity</a:t>
            </a:r>
          </a:p>
          <a:p>
            <a:pPr eaLnBrk="1" hangingPunct="1"/>
            <a:r>
              <a:rPr lang="en-US" altLang="en-US" sz="2800" b="1" smtClean="0">
                <a:cs typeface="KodchiangUPC" pitchFamily="18" charset="-34"/>
              </a:rPr>
              <a:t>Obese patients can be hirsute and/or have menstrual irregularities without having PCOS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098"/>
          <p:cNvSpPr>
            <a:spLocks noGrp="1"/>
          </p:cNvSpPr>
          <p:nvPr>
            <p:ph type="title"/>
          </p:nvPr>
        </p:nvSpPr>
        <p:spPr>
          <a:xfrm>
            <a:off x="1944688" y="623888"/>
            <a:ext cx="6589712" cy="1281112"/>
          </a:xfrm>
        </p:spPr>
        <p:txBody>
          <a:bodyPr/>
          <a:lstStyle/>
          <a:p>
            <a:pPr eaLnBrk="1" hangingPunct="1"/>
            <a:r>
              <a:rPr lang="en-US" altLang="en-US" sz="3200" b="1" smtClean="0">
                <a:cs typeface="KodchiangUPC" pitchFamily="18" charset="-34"/>
              </a:rPr>
              <a:t>POLYCYSTIC OVARIAN SYNDROME (PCOS) OVERVIEW</a:t>
            </a:r>
            <a:endParaRPr lang="en-US" altLang="en-US" b="1" smtClean="0">
              <a:cs typeface="KodchiangUPC" pitchFamily="18" charset="-34"/>
            </a:endParaRPr>
          </a:p>
        </p:txBody>
      </p:sp>
      <p:sp>
        <p:nvSpPr>
          <p:cNvPr id="11270" name="Rectangle 6"/>
          <p:cNvSpPr>
            <a:spLocks noGrp="1"/>
          </p:cNvSpPr>
          <p:nvPr>
            <p:ph idx="1"/>
          </p:nvPr>
        </p:nvSpPr>
        <p:spPr>
          <a:xfrm>
            <a:off x="1943100" y="2133600"/>
            <a:ext cx="6591300" cy="3778250"/>
          </a:xfrm>
        </p:spPr>
        <p:txBody>
          <a:bodyPr rtlCol="0">
            <a:normAutofit fontScale="85000" lnSpcReduction="20000"/>
          </a:bodyPr>
          <a:lstStyle/>
          <a:p>
            <a:pPr lvl="1" eaLnBrk="1" fontAlgn="auto" hangingPunct="1">
              <a:spcAft>
                <a:spcPts val="0"/>
              </a:spcAft>
              <a:buFont typeface="Wingdings 3" charset="2"/>
              <a:buChar char=""/>
              <a:defRPr/>
            </a:pPr>
            <a:r>
              <a:rPr lang="en-US" altLang="en-US" sz="2500" b="1">
                <a:solidFill>
                  <a:schemeClr val="tx1">
                    <a:lumMod val="75000"/>
                    <a:lumOff val="25000"/>
                  </a:schemeClr>
                </a:solidFill>
                <a:ea typeface="+mn-ea"/>
                <a:cs typeface="KodchiangUPC" pitchFamily="18" charset="-120"/>
              </a:rPr>
              <a:t>PCOS is a complex endocrine disorder affecting women of childbearing age characterized by increased androgen production and ovulatory dysfunction</a:t>
            </a:r>
          </a:p>
          <a:p>
            <a:pPr lvl="1" eaLnBrk="1" fontAlgn="auto" hangingPunct="1">
              <a:spcAft>
                <a:spcPts val="0"/>
              </a:spcAft>
              <a:buFont typeface="Wingdings 3" charset="2"/>
              <a:buChar char=""/>
              <a:defRPr/>
            </a:pPr>
            <a:r>
              <a:rPr lang="en-US" altLang="en-US" sz="2500" b="1">
                <a:solidFill>
                  <a:schemeClr val="tx1">
                    <a:lumMod val="75000"/>
                    <a:lumOff val="25000"/>
                  </a:schemeClr>
                </a:solidFill>
                <a:ea typeface="+mn-ea"/>
                <a:cs typeface="KodchiangUPC" pitchFamily="18" charset="-120"/>
              </a:rPr>
              <a:t>Prevalence 6-8% of normal population</a:t>
            </a:r>
          </a:p>
          <a:p>
            <a:pPr lvl="1" eaLnBrk="1" fontAlgn="auto" hangingPunct="1">
              <a:spcAft>
                <a:spcPts val="0"/>
              </a:spcAft>
              <a:buFont typeface="Wingdings 3" charset="2"/>
              <a:buChar char=""/>
              <a:defRPr/>
            </a:pPr>
            <a:r>
              <a:rPr lang="en-US" altLang="en-US" sz="2500" b="1">
                <a:solidFill>
                  <a:schemeClr val="tx1">
                    <a:lumMod val="75000"/>
                    <a:lumOff val="25000"/>
                  </a:schemeClr>
                </a:solidFill>
                <a:ea typeface="+mn-ea"/>
                <a:cs typeface="KodchiangUPC" pitchFamily="18" charset="-120"/>
              </a:rPr>
              <a:t>Leading cause of anovulatory infertility and hirsutism</a:t>
            </a:r>
          </a:p>
          <a:p>
            <a:pPr lvl="1" eaLnBrk="1" fontAlgn="auto" hangingPunct="1">
              <a:spcAft>
                <a:spcPts val="0"/>
              </a:spcAft>
              <a:buFont typeface="Wingdings 3" charset="2"/>
              <a:buChar char=""/>
              <a:defRPr/>
            </a:pPr>
            <a:r>
              <a:rPr lang="en-US" altLang="en-US" sz="2500" b="1">
                <a:solidFill>
                  <a:schemeClr val="tx1">
                    <a:lumMod val="75000"/>
                    <a:lumOff val="25000"/>
                  </a:schemeClr>
                </a:solidFill>
                <a:ea typeface="+mn-ea"/>
                <a:cs typeface="KodchiangUPC" pitchFamily="18" charset="-120"/>
              </a:rPr>
              <a:t>Women with PCOS have an increased risk of miscarriage, insulin resistance, hyperlipidemia, type 2 diabetes, cardiovascular disease, and endometrial cancer</a:t>
            </a:r>
          </a:p>
          <a:p>
            <a:pPr eaLnBrk="1" fontAlgn="auto" hangingPunct="1">
              <a:spcAft>
                <a:spcPts val="0"/>
              </a:spcAft>
              <a:buFont typeface="Wingdings 3" charset="2"/>
              <a:buChar char=""/>
              <a:defRPr/>
            </a:pPr>
            <a:endParaRPr lang="th-TH" altLang="en-US" sz="2800">
              <a:solidFill>
                <a:schemeClr val="tx1">
                  <a:lumMod val="75000"/>
                  <a:lumOff val="25000"/>
                </a:schemeClr>
              </a:solidFill>
              <a:ea typeface="+mn-ea"/>
            </a:endParaRPr>
          </a:p>
        </p:txBody>
      </p:sp>
      <p:sp>
        <p:nvSpPr>
          <p:cNvPr id="22532" name="Text Box 4100"/>
          <p:cNvSpPr txBox="1">
            <a:spLocks noChangeArrowheads="1"/>
          </p:cNvSpPr>
          <p:nvPr/>
        </p:nvSpPr>
        <p:spPr bwMode="auto">
          <a:xfrm>
            <a:off x="3925888" y="6410325"/>
            <a:ext cx="5148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algn="r" eaLnBrk="1" hangingPunct="1">
              <a:buClr>
                <a:srgbClr val="FFFF66"/>
              </a:buClr>
            </a:pPr>
            <a:endParaRPr lang="en-US" altLang="en-US" sz="1600">
              <a:solidFill>
                <a:schemeClr val="bg1"/>
              </a:solidFill>
              <a:latin typeface="Century Schoolbook" pitchFamily="18" charset="0"/>
              <a:cs typeface="KodchiangUPC" pitchFamily="18" charset="-34"/>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1944688" y="623888"/>
            <a:ext cx="6589712" cy="1281112"/>
          </a:xfrm>
        </p:spPr>
        <p:txBody>
          <a:bodyPr/>
          <a:lstStyle/>
          <a:p>
            <a:pPr algn="ctr" eaLnBrk="1" hangingPunct="1"/>
            <a:r>
              <a:rPr lang="en-US" altLang="en-US" b="1" smtClean="0">
                <a:cs typeface="DilleniaUPC" pitchFamily="18" charset="-34"/>
              </a:rPr>
              <a:t>OBESITY AND INSULIN RESISTANCE</a:t>
            </a:r>
          </a:p>
        </p:txBody>
      </p:sp>
      <p:sp>
        <p:nvSpPr>
          <p:cNvPr id="52227" name="Rectangle 3"/>
          <p:cNvSpPr>
            <a:spLocks noGrp="1"/>
          </p:cNvSpPr>
          <p:nvPr>
            <p:ph idx="1"/>
          </p:nvPr>
        </p:nvSpPr>
        <p:spPr>
          <a:xfrm>
            <a:off x="250825" y="2133600"/>
            <a:ext cx="8785225" cy="4319588"/>
          </a:xfrm>
        </p:spPr>
        <p:txBody>
          <a:bodyPr/>
          <a:lstStyle/>
          <a:p>
            <a:pPr eaLnBrk="1" hangingPunct="1"/>
            <a:r>
              <a:rPr lang="en-US" altLang="en-US" sz="2800" b="1" smtClean="0">
                <a:cs typeface="KodchiangUPC" pitchFamily="18" charset="-34"/>
              </a:rPr>
              <a:t>½ patients with PCOS are obese</a:t>
            </a:r>
          </a:p>
          <a:p>
            <a:pPr eaLnBrk="1" hangingPunct="1"/>
            <a:r>
              <a:rPr lang="en-US" altLang="en-US" sz="2800" b="1" smtClean="0">
                <a:cs typeface="KodchiangUPC" pitchFamily="18" charset="-34"/>
              </a:rPr>
              <a:t>&gt; 80% are hyperinsulinemic and have insulin resistance (independent of obesity)</a:t>
            </a:r>
          </a:p>
          <a:p>
            <a:pPr eaLnBrk="1" hangingPunct="1"/>
            <a:r>
              <a:rPr lang="en-US" altLang="en-US" sz="2800" b="1" smtClean="0">
                <a:cs typeface="KodchiangUPC" pitchFamily="18" charset="-34"/>
              </a:rPr>
              <a:t>Hyperinsulinemia contributes to hyperandrogenism through production in the theca cell and through its suppressive effects on sex hormone binding globulin production by the liver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US" altLang="en-US" b="1" smtClean="0">
                <a:cs typeface="DilleniaUPC" pitchFamily="18" charset="-34"/>
              </a:rPr>
              <a:t>Acanthosis Nigricans</a:t>
            </a:r>
            <a:br>
              <a:rPr lang="en-US" altLang="en-US" b="1" smtClean="0">
                <a:cs typeface="DilleniaUPC" pitchFamily="18" charset="-34"/>
              </a:rPr>
            </a:br>
            <a:endParaRPr lang="en-US" altLang="en-US" smtClean="0">
              <a:cs typeface="DilleniaUPC" pitchFamily="18" charset="-34"/>
            </a:endParaRPr>
          </a:p>
        </p:txBody>
      </p:sp>
      <p:pic>
        <p:nvPicPr>
          <p:cNvPr id="54275" name="Picture 3" descr="figure02b"/>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2136775"/>
            <a:ext cx="4248150" cy="3767138"/>
          </a:xfrm>
          <a:noFill/>
        </p:spPr>
      </p:pic>
      <p:sp>
        <p:nvSpPr>
          <p:cNvPr id="4" name="Content Placeholder 3"/>
          <p:cNvSpPr>
            <a:spLocks noGrp="1"/>
          </p:cNvSpPr>
          <p:nvPr>
            <p:ph sz="half" idx="2"/>
          </p:nvPr>
        </p:nvSpPr>
        <p:spPr>
          <a:xfrm>
            <a:off x="5337175" y="2136775"/>
            <a:ext cx="3197225" cy="3767138"/>
          </a:xfrm>
        </p:spPr>
        <p:txBody>
          <a:bodyPr rtlCol="0"/>
          <a:lstStyle/>
          <a:p>
            <a:pPr marL="0" indent="0" eaLnBrk="1" fontAlgn="auto" hangingPunct="1">
              <a:spcAft>
                <a:spcPts val="0"/>
              </a:spcAft>
              <a:buFont typeface="Wingdings 3" pitchFamily="18" charset="2"/>
              <a:buNone/>
              <a:defRPr/>
            </a:pPr>
            <a:r>
              <a:rPr lang="en-US" altLang="en-US" sz="2400" b="1" dirty="0">
                <a:solidFill>
                  <a:schemeClr val="tx1">
                    <a:lumMod val="75000"/>
                    <a:lumOff val="25000"/>
                  </a:schemeClr>
                </a:solidFill>
                <a:ea typeface="+mn-ea"/>
              </a:rPr>
              <a:t>Velvety plaques on nape of neck and intertriginous </a:t>
            </a:r>
          </a:p>
          <a:p>
            <a:pPr marL="0" indent="0" eaLnBrk="1" fontAlgn="auto" hangingPunct="1">
              <a:spcAft>
                <a:spcPts val="0"/>
              </a:spcAft>
              <a:buFont typeface="Wingdings 3" pitchFamily="18" charset="2"/>
              <a:buNone/>
              <a:defRPr/>
            </a:pPr>
            <a:r>
              <a:rPr lang="en-US" altLang="en-US" sz="2400" b="1" dirty="0">
                <a:solidFill>
                  <a:schemeClr val="tx1">
                    <a:lumMod val="75000"/>
                    <a:lumOff val="25000"/>
                  </a:schemeClr>
                </a:solidFill>
                <a:ea typeface="+mn-ea"/>
              </a:rPr>
              <a:t>areas</a:t>
            </a:r>
          </a:p>
          <a:p>
            <a:pPr marL="0" indent="0" eaLnBrk="1" fontAlgn="auto" hangingPunct="1">
              <a:spcAft>
                <a:spcPts val="0"/>
              </a:spcAft>
              <a:buFont typeface="Wingdings 3" pitchFamily="18" charset="2"/>
              <a:buNone/>
              <a:defRPr/>
            </a:pPr>
            <a:r>
              <a:rPr lang="en-US" altLang="en-US" sz="2400" b="1" dirty="0">
                <a:solidFill>
                  <a:schemeClr val="tx1">
                    <a:lumMod val="75000"/>
                    <a:lumOff val="25000"/>
                  </a:schemeClr>
                </a:solidFill>
                <a:ea typeface="+mn-ea"/>
              </a:rPr>
              <a:t>Epidermal  hyperkeratosis</a:t>
            </a:r>
          </a:p>
          <a:p>
            <a:pPr marL="0" indent="0" eaLnBrk="1" fontAlgn="auto" hangingPunct="1">
              <a:spcAft>
                <a:spcPts val="0"/>
              </a:spcAft>
              <a:buFont typeface="Wingdings 3" pitchFamily="18" charset="2"/>
              <a:buNone/>
              <a:defRPr/>
            </a:pPr>
            <a:r>
              <a:rPr lang="en-US" altLang="en-US" sz="2400" b="1" dirty="0">
                <a:solidFill>
                  <a:schemeClr val="tx1">
                    <a:lumMod val="75000"/>
                    <a:lumOff val="25000"/>
                  </a:schemeClr>
                </a:solidFill>
                <a:ea typeface="+mn-ea"/>
              </a:rPr>
              <a:t>Associated with </a:t>
            </a:r>
          </a:p>
          <a:p>
            <a:pPr marL="0" indent="0" eaLnBrk="1" fontAlgn="auto" hangingPunct="1">
              <a:spcAft>
                <a:spcPts val="0"/>
              </a:spcAft>
              <a:buFont typeface="Wingdings 3" pitchFamily="18" charset="2"/>
              <a:buNone/>
              <a:defRPr/>
            </a:pPr>
            <a:r>
              <a:rPr lang="en-US" altLang="en-US" sz="2400" b="1" dirty="0">
                <a:solidFill>
                  <a:schemeClr val="tx1">
                    <a:lumMod val="75000"/>
                    <a:lumOff val="25000"/>
                  </a:schemeClr>
                </a:solidFill>
                <a:ea typeface="+mn-ea"/>
              </a:rPr>
              <a:t>insulin resistance</a:t>
            </a:r>
            <a:endParaRPr lang="en-US" sz="2400" dirty="0">
              <a:solidFill>
                <a:schemeClr val="tx1">
                  <a:lumMod val="75000"/>
                  <a:lumOff val="25000"/>
                </a:schemeClr>
              </a:solidFill>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DIFFERENTIAL DIAGNOSIS</a:t>
            </a:r>
          </a:p>
        </p:txBody>
      </p:sp>
      <p:sp>
        <p:nvSpPr>
          <p:cNvPr id="138243" name="Rectangle 3"/>
          <p:cNvSpPr>
            <a:spLocks noGrp="1" noChangeArrowheads="1"/>
          </p:cNvSpPr>
          <p:nvPr>
            <p:ph idx="1"/>
          </p:nvPr>
        </p:nvSpPr>
        <p:spPr>
          <a:xfrm>
            <a:off x="1943100" y="2133600"/>
            <a:ext cx="6591300" cy="3778250"/>
          </a:xfrm>
        </p:spPr>
        <p:txBody>
          <a:bodyPr rtlCol="0">
            <a:normAutofit fontScale="85000" lnSpcReduction="20000"/>
          </a:bodyPr>
          <a:lstStyle/>
          <a:p>
            <a:pPr marL="609600" indent="-609600" eaLnBrk="1" fontAlgn="auto" hangingPunct="1">
              <a:spcAft>
                <a:spcPts val="0"/>
              </a:spcAft>
              <a:buClr>
                <a:schemeClr val="tx1"/>
              </a:buClr>
              <a:buFont typeface="+mj-lt"/>
              <a:buAutoNum type="arabicPeriod"/>
              <a:defRPr/>
            </a:pPr>
            <a:r>
              <a:rPr lang="en-US" sz="2800" b="1" dirty="0" err="1">
                <a:solidFill>
                  <a:schemeClr val="tx1">
                    <a:lumMod val="75000"/>
                    <a:lumOff val="25000"/>
                  </a:schemeClr>
                </a:solidFill>
                <a:ea typeface="+mn-ea"/>
              </a:rPr>
              <a:t>Hyperprolactinemia</a:t>
            </a:r>
            <a:endParaRPr lang="en-US" sz="2800" b="1" dirty="0">
              <a:solidFill>
                <a:schemeClr val="tx1">
                  <a:lumMod val="75000"/>
                  <a:lumOff val="25000"/>
                </a:schemeClr>
              </a:solidFill>
              <a:ea typeface="+mn-ea"/>
            </a:endParaRPr>
          </a:p>
          <a:p>
            <a:pPr marL="990600" lvl="1" indent="-533400" eaLnBrk="1" fontAlgn="auto" hangingPunct="1">
              <a:spcAft>
                <a:spcPts val="0"/>
              </a:spcAft>
              <a:buFont typeface="Wingdings 2"/>
              <a:buChar char=""/>
              <a:defRPr/>
            </a:pPr>
            <a:r>
              <a:rPr lang="en-US" sz="2400" b="1" dirty="0">
                <a:solidFill>
                  <a:schemeClr val="tx1">
                    <a:lumMod val="75000"/>
                    <a:lumOff val="25000"/>
                  </a:schemeClr>
                </a:solidFill>
                <a:ea typeface="+mn-ea"/>
              </a:rPr>
              <a:t>Prominent menstrual dysfunction</a:t>
            </a:r>
          </a:p>
          <a:p>
            <a:pPr marL="990600" lvl="1" indent="-533400" eaLnBrk="1" fontAlgn="auto" hangingPunct="1">
              <a:spcAft>
                <a:spcPts val="0"/>
              </a:spcAft>
              <a:buFont typeface="Wingdings 2"/>
              <a:buChar char=""/>
              <a:defRPr/>
            </a:pPr>
            <a:r>
              <a:rPr lang="en-US" sz="2400" b="1" dirty="0">
                <a:solidFill>
                  <a:schemeClr val="tx1">
                    <a:lumMod val="75000"/>
                    <a:lumOff val="25000"/>
                  </a:schemeClr>
                </a:solidFill>
                <a:ea typeface="+mn-ea"/>
              </a:rPr>
              <a:t>Little </a:t>
            </a:r>
            <a:r>
              <a:rPr lang="en-US" sz="2400" b="1" dirty="0" err="1">
                <a:solidFill>
                  <a:schemeClr val="tx1">
                    <a:lumMod val="75000"/>
                    <a:lumOff val="25000"/>
                  </a:schemeClr>
                </a:solidFill>
                <a:ea typeface="+mn-ea"/>
              </a:rPr>
              <a:t>hyperandrogenism</a:t>
            </a:r>
            <a:endParaRPr lang="en-US" sz="2400" b="1" dirty="0">
              <a:solidFill>
                <a:schemeClr val="tx1">
                  <a:lumMod val="75000"/>
                  <a:lumOff val="25000"/>
                </a:schemeClr>
              </a:solidFill>
              <a:ea typeface="+mn-ea"/>
            </a:endParaRPr>
          </a:p>
          <a:p>
            <a:pPr marL="609600" indent="-609600" eaLnBrk="1" fontAlgn="auto" hangingPunct="1">
              <a:spcAft>
                <a:spcPts val="0"/>
              </a:spcAft>
              <a:buClrTx/>
              <a:buFont typeface="+mj-lt"/>
              <a:buAutoNum type="arabicPeriod"/>
              <a:defRPr/>
            </a:pPr>
            <a:r>
              <a:rPr lang="en-US" sz="2800" b="1" dirty="0">
                <a:solidFill>
                  <a:schemeClr val="tx1">
                    <a:lumMod val="75000"/>
                    <a:lumOff val="25000"/>
                  </a:schemeClr>
                </a:solidFill>
                <a:ea typeface="+mn-ea"/>
              </a:rPr>
              <a:t>Congenital Adrenal Hyperplasia</a:t>
            </a:r>
          </a:p>
          <a:p>
            <a:pPr marL="990600" lvl="1" indent="-533400" eaLnBrk="1" fontAlgn="auto" hangingPunct="1">
              <a:spcAft>
                <a:spcPts val="0"/>
              </a:spcAft>
              <a:buFont typeface="Wingdings 2"/>
              <a:buChar char=""/>
              <a:defRPr/>
            </a:pPr>
            <a:r>
              <a:rPr lang="en-US" sz="2400" b="1" dirty="0">
                <a:solidFill>
                  <a:schemeClr val="tx1">
                    <a:lumMod val="75000"/>
                    <a:lumOff val="25000"/>
                  </a:schemeClr>
                </a:solidFill>
                <a:ea typeface="+mn-ea"/>
              </a:rPr>
              <a:t>morning serum 17-hydroxyprogesterone concentration greater than 200 </a:t>
            </a:r>
            <a:r>
              <a:rPr lang="en-US" sz="2400" b="1" dirty="0" err="1">
                <a:solidFill>
                  <a:schemeClr val="tx1">
                    <a:lumMod val="75000"/>
                    <a:lumOff val="25000"/>
                  </a:schemeClr>
                </a:solidFill>
                <a:ea typeface="+mn-ea"/>
              </a:rPr>
              <a:t>ng</a:t>
            </a:r>
            <a:r>
              <a:rPr lang="en-US" sz="2400" b="1" dirty="0">
                <a:solidFill>
                  <a:schemeClr val="tx1">
                    <a:lumMod val="75000"/>
                    <a:lumOff val="25000"/>
                  </a:schemeClr>
                </a:solidFill>
                <a:ea typeface="+mn-ea"/>
              </a:rPr>
              <a:t>/</a:t>
            </a:r>
            <a:r>
              <a:rPr lang="en-US" sz="2400" b="1" dirty="0" err="1">
                <a:solidFill>
                  <a:schemeClr val="tx1">
                    <a:lumMod val="75000"/>
                    <a:lumOff val="25000"/>
                  </a:schemeClr>
                </a:solidFill>
                <a:ea typeface="+mn-ea"/>
              </a:rPr>
              <a:t>dL</a:t>
            </a:r>
            <a:r>
              <a:rPr lang="en-US" sz="2400" b="1" dirty="0">
                <a:solidFill>
                  <a:schemeClr val="tx1">
                    <a:lumMod val="75000"/>
                    <a:lumOff val="25000"/>
                  </a:schemeClr>
                </a:solidFill>
                <a:ea typeface="+mn-ea"/>
              </a:rPr>
              <a:t> in the early follicular phase strongly suggests the diagnosis</a:t>
            </a:r>
          </a:p>
          <a:p>
            <a:pPr marL="990600" lvl="1" indent="-533400" eaLnBrk="1" fontAlgn="auto" hangingPunct="1">
              <a:spcAft>
                <a:spcPts val="0"/>
              </a:spcAft>
              <a:buFont typeface="Wingdings 2"/>
              <a:buChar char=""/>
              <a:defRPr/>
            </a:pPr>
            <a:r>
              <a:rPr lang="en-US" sz="2400" b="1" dirty="0">
                <a:solidFill>
                  <a:schemeClr val="tx1">
                    <a:lumMod val="75000"/>
                    <a:lumOff val="25000"/>
                  </a:schemeClr>
                </a:solidFill>
                <a:ea typeface="+mn-ea"/>
              </a:rPr>
              <a:t>confirmed by a high dose (250 mcg) ACTH stimulation test: post-ACTH serum 17-hydroxyprogesterone value less than 1000 </a:t>
            </a:r>
            <a:r>
              <a:rPr lang="en-US" sz="2400" b="1" dirty="0" err="1">
                <a:solidFill>
                  <a:schemeClr val="tx1">
                    <a:lumMod val="75000"/>
                    <a:lumOff val="25000"/>
                  </a:schemeClr>
                </a:solidFill>
                <a:ea typeface="+mn-ea"/>
              </a:rPr>
              <a:t>ng</a:t>
            </a:r>
            <a:r>
              <a:rPr lang="en-US" sz="2400" b="1" dirty="0">
                <a:solidFill>
                  <a:schemeClr val="tx1">
                    <a:lumMod val="75000"/>
                    <a:lumOff val="25000"/>
                  </a:schemeClr>
                </a:solidFill>
                <a:ea typeface="+mn-ea"/>
              </a:rPr>
              <a:t>/</a:t>
            </a:r>
            <a:r>
              <a:rPr lang="en-US" sz="2400" b="1" dirty="0" err="1">
                <a:solidFill>
                  <a:schemeClr val="tx1">
                    <a:lumMod val="75000"/>
                    <a:lumOff val="25000"/>
                  </a:schemeClr>
                </a:solidFill>
                <a:ea typeface="+mn-ea"/>
              </a:rPr>
              <a:t>dL</a:t>
            </a:r>
            <a:r>
              <a:rPr lang="en-US" sz="2400" b="1" dirty="0">
                <a:solidFill>
                  <a:schemeClr val="tx1">
                    <a:lumMod val="75000"/>
                    <a:lumOff val="25000"/>
                  </a:schemeClr>
                </a:solidFill>
                <a:ea typeface="+mn-ea"/>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DIFFERENTIAL DIAGNOSIS</a:t>
            </a:r>
            <a:endParaRPr lang="th-TH" altLang="en-US" smtClean="0"/>
          </a:p>
        </p:txBody>
      </p:sp>
      <p:sp>
        <p:nvSpPr>
          <p:cNvPr id="57347" name="Rectangle 3"/>
          <p:cNvSpPr>
            <a:spLocks noGrp="1"/>
          </p:cNvSpPr>
          <p:nvPr>
            <p:ph idx="1"/>
          </p:nvPr>
        </p:nvSpPr>
        <p:spPr>
          <a:xfrm>
            <a:off x="250825" y="1268413"/>
            <a:ext cx="8713788" cy="5400675"/>
          </a:xfrm>
        </p:spPr>
        <p:txBody>
          <a:bodyPr/>
          <a:lstStyle/>
          <a:p>
            <a:pPr eaLnBrk="1" hangingPunct="1">
              <a:buFontTx/>
              <a:buNone/>
            </a:pPr>
            <a:r>
              <a:rPr lang="en-US" altLang="en-US" b="1" smtClean="0">
                <a:cs typeface="KodchiangUPC" pitchFamily="18" charset="-34"/>
              </a:rPr>
              <a:t>3</a:t>
            </a:r>
            <a:r>
              <a:rPr lang="en-US" altLang="en-US" sz="2800" b="1" smtClean="0">
                <a:cs typeface="KodchiangUPC" pitchFamily="18" charset="-34"/>
              </a:rPr>
              <a:t>.  Ovarian and adrenal tumors</a:t>
            </a:r>
          </a:p>
          <a:p>
            <a:pPr lvl="1" eaLnBrk="1" hangingPunct="1"/>
            <a:r>
              <a:rPr lang="en-US" altLang="en-US" sz="2800" b="1" smtClean="0">
                <a:cs typeface="KodchiangUPC" pitchFamily="18" charset="-34"/>
              </a:rPr>
              <a:t>serum testosterone concentrations are always higher than 150 ng/dL</a:t>
            </a:r>
          </a:p>
          <a:p>
            <a:pPr lvl="1" eaLnBrk="1" hangingPunct="1"/>
            <a:r>
              <a:rPr lang="en-US" altLang="en-US" sz="2800" b="1" smtClean="0">
                <a:cs typeface="KodchiangUPC" pitchFamily="18" charset="-34"/>
              </a:rPr>
              <a:t>adrenal tumors:  serum DHEA-S concentrations higher than 800 mcg/dL	</a:t>
            </a:r>
          </a:p>
          <a:p>
            <a:pPr lvl="1" eaLnBrk="1" hangingPunct="1"/>
            <a:r>
              <a:rPr lang="en-US" altLang="en-US" sz="2800" b="1" smtClean="0">
                <a:cs typeface="KodchiangUPC" pitchFamily="18" charset="-34"/>
              </a:rPr>
              <a:t>LOW serum LH concentrations </a:t>
            </a:r>
          </a:p>
          <a:p>
            <a:pPr eaLnBrk="1" hangingPunct="1">
              <a:buFontTx/>
              <a:buNone/>
            </a:pPr>
            <a:r>
              <a:rPr lang="en-US" altLang="en-US" sz="2800" b="1" smtClean="0">
                <a:cs typeface="KodchiangUPC" pitchFamily="18" charset="-34"/>
              </a:rPr>
              <a:t>4.  Cushing’s syndrome</a:t>
            </a:r>
          </a:p>
          <a:p>
            <a:pPr eaLnBrk="1" hangingPunct="1">
              <a:buFontTx/>
              <a:buNone/>
            </a:pPr>
            <a:r>
              <a:rPr lang="en-US" altLang="en-US" sz="2800" b="1" smtClean="0">
                <a:cs typeface="KodchiangUPC" pitchFamily="18" charset="-34"/>
              </a:rPr>
              <a:t>5.  Drugs:  danazol; OCPs with high androgenicity</a:t>
            </a:r>
          </a:p>
          <a:p>
            <a:pPr eaLnBrk="1" hangingPunct="1"/>
            <a:endParaRPr lang="en-US" altLang="en-US" sz="2800" b="1" smtClean="0">
              <a:cs typeface="KodchiangUPC" pitchFamily="18" charset="-34"/>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TESTING</a:t>
            </a:r>
          </a:p>
        </p:txBody>
      </p:sp>
      <p:sp>
        <p:nvSpPr>
          <p:cNvPr id="59395" name="Rectangle 3"/>
          <p:cNvSpPr>
            <a:spLocks noGrp="1"/>
          </p:cNvSpPr>
          <p:nvPr>
            <p:ph idx="1"/>
          </p:nvPr>
        </p:nvSpPr>
        <p:spPr>
          <a:xfrm>
            <a:off x="642938" y="1571625"/>
            <a:ext cx="7239000" cy="4724400"/>
          </a:xfrm>
        </p:spPr>
        <p:txBody>
          <a:bodyPr/>
          <a:lstStyle/>
          <a:p>
            <a:pPr eaLnBrk="1" hangingPunct="1"/>
            <a:r>
              <a:rPr lang="en-US" altLang="en-US" sz="3200" b="1" smtClean="0">
                <a:cs typeface="KodchiangUPC" pitchFamily="18" charset="-34"/>
              </a:rPr>
              <a:t>Serum HCG</a:t>
            </a:r>
          </a:p>
          <a:p>
            <a:pPr eaLnBrk="1" hangingPunct="1"/>
            <a:r>
              <a:rPr lang="en-US" altLang="en-US" sz="3200" b="1" smtClean="0">
                <a:cs typeface="KodchiangUPC" pitchFamily="18" charset="-34"/>
              </a:rPr>
              <a:t>Serum prolactin</a:t>
            </a:r>
          </a:p>
          <a:p>
            <a:pPr eaLnBrk="1" hangingPunct="1"/>
            <a:r>
              <a:rPr lang="en-US" altLang="en-US" sz="3200" b="1" smtClean="0">
                <a:cs typeface="KodchiangUPC" pitchFamily="18" charset="-34"/>
              </a:rPr>
              <a:t>Thyroid function test</a:t>
            </a:r>
          </a:p>
          <a:p>
            <a:pPr eaLnBrk="1" hangingPunct="1"/>
            <a:r>
              <a:rPr lang="en-US" altLang="en-US" sz="3200" b="1" smtClean="0">
                <a:cs typeface="KodchiangUPC" pitchFamily="18" charset="-34"/>
              </a:rPr>
              <a:t>FSH:  r/o ovarian failure </a:t>
            </a:r>
          </a:p>
          <a:p>
            <a:pPr eaLnBrk="1" hangingPunct="1"/>
            <a:r>
              <a:rPr lang="en-US" altLang="en-US" sz="3200" b="1" smtClean="0">
                <a:cs typeface="KodchiangUPC" pitchFamily="18" charset="-34"/>
              </a:rPr>
              <a:t>Serum luteinizing hormone (LH)—elevated</a:t>
            </a:r>
          </a:p>
          <a:p>
            <a:pPr eaLnBrk="1" hangingPunct="1"/>
            <a:r>
              <a:rPr lang="en-US" altLang="en-US" sz="3200" b="1" smtClean="0">
                <a:cs typeface="KodchiangUPC" pitchFamily="18" charset="-34"/>
              </a:rPr>
              <a:t>Serum estradiol—normal</a:t>
            </a:r>
          </a:p>
          <a:p>
            <a:pPr eaLnBrk="1" hangingPunct="1"/>
            <a:r>
              <a:rPr lang="en-US" altLang="en-US" sz="3200" b="1" smtClean="0">
                <a:cs typeface="KodchiangUPC" pitchFamily="18" charset="-34"/>
              </a:rPr>
              <a:t>Serum estrone—elevated</a:t>
            </a:r>
          </a:p>
          <a:p>
            <a:pPr eaLnBrk="1" hangingPunct="1"/>
            <a:endParaRPr lang="en-US" altLang="en-US" b="1" smtClean="0">
              <a:cs typeface="KodchiangUPC" pitchFamily="18" charset="-3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TESTING</a:t>
            </a:r>
          </a:p>
        </p:txBody>
      </p:sp>
      <p:sp>
        <p:nvSpPr>
          <p:cNvPr id="61443" name="Rectangle 3"/>
          <p:cNvSpPr>
            <a:spLocks noGrp="1"/>
          </p:cNvSpPr>
          <p:nvPr>
            <p:ph idx="1"/>
          </p:nvPr>
        </p:nvSpPr>
        <p:spPr>
          <a:xfrm>
            <a:off x="571500" y="1571625"/>
            <a:ext cx="7467600" cy="4873625"/>
          </a:xfrm>
        </p:spPr>
        <p:txBody>
          <a:bodyPr/>
          <a:lstStyle/>
          <a:p>
            <a:pPr eaLnBrk="1" hangingPunct="1"/>
            <a:r>
              <a:rPr lang="en-US" altLang="en-US" sz="3200" b="1" smtClean="0">
                <a:cs typeface="KodchiangUPC" pitchFamily="18" charset="-34"/>
              </a:rPr>
              <a:t>Fasting glucose:  elevated </a:t>
            </a:r>
          </a:p>
          <a:p>
            <a:pPr eaLnBrk="1" hangingPunct="1"/>
            <a:r>
              <a:rPr lang="en-US" altLang="en-US" sz="3200" b="1" smtClean="0">
                <a:cs typeface="KodchiangUPC" pitchFamily="18" charset="-34"/>
              </a:rPr>
              <a:t>2 hour OGTT:  elevated  </a:t>
            </a:r>
          </a:p>
          <a:p>
            <a:pPr eaLnBrk="1" hangingPunct="1"/>
            <a:r>
              <a:rPr lang="en-US" altLang="en-US" sz="3200" b="1" smtClean="0">
                <a:cs typeface="KodchiangUPC" pitchFamily="18" charset="-34"/>
              </a:rPr>
              <a:t>Fasting insulin:  elevated </a:t>
            </a:r>
          </a:p>
          <a:p>
            <a:pPr eaLnBrk="1" hangingPunct="1"/>
            <a:r>
              <a:rPr lang="en-US" altLang="en-US" sz="3200" b="1" smtClean="0">
                <a:cs typeface="KodchiangUPC" pitchFamily="18" charset="-34"/>
              </a:rPr>
              <a:t>Free testosterone:  elevated</a:t>
            </a:r>
          </a:p>
          <a:p>
            <a:pPr eaLnBrk="1" hangingPunct="1"/>
            <a:r>
              <a:rPr lang="en-US" altLang="en-US" sz="3200" b="1" smtClean="0">
                <a:cs typeface="KodchiangUPC" pitchFamily="18" charset="-34"/>
              </a:rPr>
              <a:t>DHEA-S:  normal</a:t>
            </a:r>
          </a:p>
          <a:p>
            <a:pPr eaLnBrk="1" hangingPunct="1"/>
            <a:r>
              <a:rPr lang="en-US" altLang="en-US" sz="3200" b="1" smtClean="0">
                <a:cs typeface="KodchiangUPC" pitchFamily="18" charset="-34"/>
              </a:rPr>
              <a:t>17-hydroxyprogesterone:  normal</a:t>
            </a:r>
          </a:p>
          <a:p>
            <a:pPr eaLnBrk="1" hangingPunct="1"/>
            <a:r>
              <a:rPr lang="en-US" altLang="en-US" sz="3200" b="1" smtClean="0">
                <a:cs typeface="KodchiangUPC" pitchFamily="18" charset="-34"/>
              </a:rPr>
              <a:t>Pelvic US</a:t>
            </a:r>
          </a:p>
          <a:p>
            <a:pPr eaLnBrk="1" hangingPunct="1"/>
            <a:r>
              <a:rPr lang="en-US" altLang="en-US" sz="3200" b="1" smtClean="0">
                <a:cs typeface="KodchiangUPC" pitchFamily="18" charset="-34"/>
              </a:rPr>
              <a:t>Lipids</a:t>
            </a:r>
          </a:p>
          <a:p>
            <a:pPr eaLnBrk="1" hangingPunct="1"/>
            <a:endParaRPr lang="en-US" altLang="en-US" b="1" smtClean="0">
              <a:cs typeface="KodchiangUPC" pitchFamily="18" charset="-3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TREATMENT</a:t>
            </a:r>
          </a:p>
        </p:txBody>
      </p:sp>
      <p:sp>
        <p:nvSpPr>
          <p:cNvPr id="63491" name="Content Placeholder 2"/>
          <p:cNvSpPr>
            <a:spLocks noGrp="1"/>
          </p:cNvSpPr>
          <p:nvPr>
            <p:ph idx="1"/>
          </p:nvPr>
        </p:nvSpPr>
        <p:spPr>
          <a:xfrm>
            <a:off x="1943100" y="2133600"/>
            <a:ext cx="6591300" cy="3778250"/>
          </a:xfrm>
        </p:spPr>
        <p:txBody>
          <a:bodyPr/>
          <a:lstStyle/>
          <a:p>
            <a:pPr eaLnBrk="1" hangingPunct="1">
              <a:buClr>
                <a:srgbClr val="353535"/>
              </a:buClr>
            </a:pPr>
            <a:r>
              <a:rPr lang="en-US" altLang="en-US" sz="4000" b="1" smtClean="0">
                <a:cs typeface="KodchiangUPC" pitchFamily="18" charset="-34"/>
              </a:rPr>
              <a:t>Depend on goal of treatment</a:t>
            </a:r>
            <a:endParaRPr lang="th-TH" altLang="en-US" sz="4000" b="1" smtClean="0"/>
          </a:p>
          <a:p>
            <a:pPr eaLnBrk="1" hangingPunct="1"/>
            <a:endParaRPr lang="en-US" altLang="en-US" smtClean="0">
              <a:cs typeface="DilleniaUPC" pitchFamily="18" charset="-3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WEIGHT LOSS</a:t>
            </a:r>
          </a:p>
        </p:txBody>
      </p:sp>
      <p:sp>
        <p:nvSpPr>
          <p:cNvPr id="64515" name="Rectangle 3"/>
          <p:cNvSpPr>
            <a:spLocks noGrp="1"/>
          </p:cNvSpPr>
          <p:nvPr>
            <p:ph idx="1"/>
          </p:nvPr>
        </p:nvSpPr>
        <p:spPr>
          <a:xfrm>
            <a:off x="1943100" y="2133600"/>
            <a:ext cx="6591300" cy="3778250"/>
          </a:xfrm>
        </p:spPr>
        <p:txBody>
          <a:bodyPr/>
          <a:lstStyle/>
          <a:p>
            <a:pPr eaLnBrk="1" hangingPunct="1"/>
            <a:r>
              <a:rPr lang="en-US" altLang="en-US" b="1" smtClean="0">
                <a:cs typeface="KodchiangUPC" pitchFamily="18" charset="-34"/>
              </a:rPr>
              <a:t>Weight loss</a:t>
            </a:r>
          </a:p>
          <a:p>
            <a:pPr eaLnBrk="1" hangingPunct="1"/>
            <a:r>
              <a:rPr lang="en-US" altLang="en-US" b="1" smtClean="0">
                <a:cs typeface="KodchiangUPC" pitchFamily="18" charset="-34"/>
              </a:rPr>
              <a:t>Weight loss</a:t>
            </a:r>
          </a:p>
          <a:p>
            <a:pPr eaLnBrk="1" hangingPunct="1"/>
            <a:r>
              <a:rPr lang="en-US" altLang="en-US" b="1" smtClean="0">
                <a:cs typeface="KodchiangUPC" pitchFamily="18" charset="-34"/>
              </a:rPr>
              <a:t>Weight loss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Hirsutism</a:t>
            </a:r>
          </a:p>
        </p:txBody>
      </p:sp>
      <p:sp>
        <p:nvSpPr>
          <p:cNvPr id="66563" name="Rectangle 3"/>
          <p:cNvSpPr>
            <a:spLocks noGrp="1"/>
          </p:cNvSpPr>
          <p:nvPr>
            <p:ph idx="1"/>
          </p:nvPr>
        </p:nvSpPr>
        <p:spPr>
          <a:xfrm>
            <a:off x="1943100" y="2133600"/>
            <a:ext cx="6591300" cy="3778250"/>
          </a:xfrm>
        </p:spPr>
        <p:txBody>
          <a:bodyPr/>
          <a:lstStyle/>
          <a:p>
            <a:pPr eaLnBrk="1" hangingPunct="1"/>
            <a:r>
              <a:rPr lang="en-US" altLang="en-US" b="1" smtClean="0">
                <a:cs typeface="KodchiangUPC" pitchFamily="18" charset="-34"/>
              </a:rPr>
              <a:t>Mechanical hair removal</a:t>
            </a:r>
          </a:p>
          <a:p>
            <a:pPr eaLnBrk="1" hangingPunct="1"/>
            <a:r>
              <a:rPr lang="en-US" altLang="en-US" b="1" smtClean="0">
                <a:cs typeface="KodchiangUPC" pitchFamily="18" charset="-34"/>
              </a:rPr>
              <a:t>Vaniqa (eflornithine hydrochloride)</a:t>
            </a:r>
          </a:p>
          <a:p>
            <a:pPr eaLnBrk="1" hangingPunct="1"/>
            <a:r>
              <a:rPr lang="en-US" altLang="en-US" b="1" smtClean="0">
                <a:cs typeface="KodchiangUPC" pitchFamily="18" charset="-34"/>
              </a:rPr>
              <a:t>OCPs with minimal androgenicity</a:t>
            </a:r>
          </a:p>
          <a:p>
            <a:pPr eaLnBrk="1" hangingPunct="1"/>
            <a:r>
              <a:rPr lang="en-US" altLang="en-US" b="1" smtClean="0">
                <a:cs typeface="KodchiangUPC" pitchFamily="18" charset="-34"/>
              </a:rPr>
              <a:t>OCP plus antiandrogen (spironolactone)</a:t>
            </a:r>
          </a:p>
          <a:p>
            <a:pPr eaLnBrk="1" hangingPunct="1"/>
            <a:r>
              <a:rPr lang="en-US" altLang="en-US" b="1" smtClean="0">
                <a:cs typeface="KodchiangUPC" pitchFamily="18" charset="-34"/>
              </a:rPr>
              <a:t>Spironolactone, 50-200 mg per day</a:t>
            </a:r>
          </a:p>
          <a:p>
            <a:pPr eaLnBrk="1" hangingPunct="1"/>
            <a:r>
              <a:rPr lang="en-US" altLang="en-US" b="1" smtClean="0">
                <a:cs typeface="KodchiangUPC" pitchFamily="18" charset="-34"/>
              </a:rPr>
              <a:t>Flutamide</a:t>
            </a:r>
          </a:p>
          <a:p>
            <a:pPr lvl="1" eaLnBrk="1" hangingPunct="1"/>
            <a:r>
              <a:rPr lang="en-US" altLang="en-US" b="1" smtClean="0">
                <a:cs typeface="KodchiangUPC" pitchFamily="18" charset="-34"/>
              </a:rPr>
              <a:t>Potential hepatic dysfunction</a:t>
            </a:r>
          </a:p>
          <a:p>
            <a:pPr lvl="1" eaLnBrk="1" hangingPunct="1"/>
            <a:endParaRPr lang="en-US" altLang="en-US" b="1" smtClean="0">
              <a:cs typeface="KodchiangUPC" pitchFamily="18" charset="-34"/>
            </a:endParaRPr>
          </a:p>
          <a:p>
            <a:pPr lvl="1" eaLnBrk="1" hangingPunct="1">
              <a:buFontTx/>
              <a:buNone/>
            </a:pPr>
            <a:r>
              <a:rPr lang="en-US" altLang="en-US" b="1" smtClean="0">
                <a:cs typeface="KodchiangUPC" pitchFamily="18" charset="-34"/>
              </a:rPr>
              <a:t>*Cypreterone acetate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1944688" y="623888"/>
            <a:ext cx="6589712" cy="1281112"/>
          </a:xfrm>
        </p:spPr>
        <p:txBody>
          <a:bodyPr/>
          <a:lstStyle/>
          <a:p>
            <a:pPr eaLnBrk="1" hangingPunct="1"/>
            <a:r>
              <a:rPr lang="en-US" altLang="en-US" b="1" smtClean="0">
                <a:solidFill>
                  <a:schemeClr val="tx1"/>
                </a:solidFill>
                <a:latin typeface="Arial" pitchFamily="34" charset="0"/>
                <a:cs typeface="DilleniaUPC" pitchFamily="18" charset="-34"/>
              </a:rPr>
              <a:t>Oral Contraceptives</a:t>
            </a:r>
            <a:endParaRPr lang="en-US" altLang="en-US" smtClean="0">
              <a:solidFill>
                <a:schemeClr val="tx1"/>
              </a:solidFill>
              <a:latin typeface="Arial" pitchFamily="34" charset="0"/>
              <a:cs typeface="DilleniaUPC" pitchFamily="18" charset="-34"/>
            </a:endParaRPr>
          </a:p>
        </p:txBody>
      </p:sp>
      <p:sp>
        <p:nvSpPr>
          <p:cNvPr id="68611" name="Text Box 3"/>
          <p:cNvSpPr txBox="1">
            <a:spLocks noChangeArrowheads="1"/>
          </p:cNvSpPr>
          <p:nvPr/>
        </p:nvSpPr>
        <p:spPr bwMode="auto">
          <a:xfrm>
            <a:off x="1693863" y="1952625"/>
            <a:ext cx="631348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eaLnBrk="1" hangingPunct="1">
              <a:buFontTx/>
              <a:buChar char="•"/>
            </a:pPr>
            <a:r>
              <a:rPr lang="en-US" altLang="en-US" b="1">
                <a:solidFill>
                  <a:schemeClr val="tx1"/>
                </a:solidFill>
                <a:latin typeface="Arial" pitchFamily="34" charset="0"/>
                <a:cs typeface="Angsana New" pitchFamily="18" charset="-34"/>
              </a:rPr>
              <a:t>  Suppress ovarian androgen </a:t>
            </a:r>
          </a:p>
          <a:p>
            <a:pPr eaLnBrk="1" hangingPunct="1">
              <a:lnSpc>
                <a:spcPct val="140000"/>
              </a:lnSpc>
              <a:buFontTx/>
              <a:buChar char="•"/>
            </a:pPr>
            <a:r>
              <a:rPr lang="en-US" altLang="en-US" b="1">
                <a:solidFill>
                  <a:schemeClr val="tx1"/>
                </a:solidFill>
                <a:latin typeface="Arial" pitchFamily="34" charset="0"/>
                <a:cs typeface="Angsana New" pitchFamily="18" charset="-34"/>
              </a:rPr>
              <a:t>  Increase SHBG </a:t>
            </a:r>
          </a:p>
          <a:p>
            <a:pPr eaLnBrk="1" hangingPunct="1">
              <a:lnSpc>
                <a:spcPct val="140000"/>
              </a:lnSpc>
              <a:buFontTx/>
              <a:buChar char="•"/>
            </a:pPr>
            <a:r>
              <a:rPr lang="en-US" altLang="en-US" b="1">
                <a:solidFill>
                  <a:schemeClr val="tx1"/>
                </a:solidFill>
                <a:latin typeface="Arial" pitchFamily="34" charset="0"/>
                <a:cs typeface="Angsana New" pitchFamily="18" charset="-34"/>
              </a:rPr>
              <a:t>  Regular menstrual cyclicity</a:t>
            </a:r>
          </a:p>
          <a:p>
            <a:pPr eaLnBrk="1" hangingPunct="1">
              <a:lnSpc>
                <a:spcPct val="140000"/>
              </a:lnSpc>
              <a:buFontTx/>
              <a:buChar char="•"/>
            </a:pPr>
            <a:r>
              <a:rPr lang="en-US" altLang="en-US" b="1">
                <a:solidFill>
                  <a:schemeClr val="tx1"/>
                </a:solidFill>
                <a:latin typeface="Arial" pitchFamily="34" charset="0"/>
                <a:cs typeface="Angsana New" pitchFamily="18" charset="-34"/>
              </a:rPr>
              <a:t>  Progestin opposition</a:t>
            </a:r>
          </a:p>
          <a:p>
            <a:pPr eaLnBrk="1" hangingPunct="1">
              <a:lnSpc>
                <a:spcPct val="140000"/>
              </a:lnSpc>
              <a:buFontTx/>
              <a:buChar char="•"/>
            </a:pPr>
            <a:r>
              <a:rPr lang="en-US" altLang="en-US" b="1">
                <a:solidFill>
                  <a:schemeClr val="tx1"/>
                </a:solidFill>
                <a:latin typeface="Arial" pitchFamily="34" charset="0"/>
                <a:cs typeface="Angsana New" pitchFamily="18" charset="-34"/>
              </a:rPr>
              <a:t>  Contraception</a:t>
            </a:r>
          </a:p>
          <a:p>
            <a:pPr eaLnBrk="1" hangingPunct="1">
              <a:buFontTx/>
              <a:buChar char="•"/>
            </a:pPr>
            <a:endParaRPr lang="en-US" altLang="en-US" b="1">
              <a:solidFill>
                <a:schemeClr val="tx1"/>
              </a:solidFill>
              <a:latin typeface="Arial" pitchFamily="34" charset="0"/>
              <a:cs typeface="Angsana New" pitchFamily="18" charset="-34"/>
            </a:endParaRPr>
          </a:p>
          <a:p>
            <a:pPr eaLnBrk="1" hangingPunct="1">
              <a:buFontTx/>
              <a:buChar char="•"/>
            </a:pPr>
            <a:endParaRPr lang="en-US" altLang="en-US" b="1">
              <a:solidFill>
                <a:schemeClr val="tx1"/>
              </a:solidFill>
              <a:latin typeface="Arial" pitchFamily="34" charset="0"/>
              <a:cs typeface="Angsana New" pitchFamily="18" charset="-34"/>
            </a:endParaRPr>
          </a:p>
          <a:p>
            <a:pPr eaLnBrk="1" hangingPunct="1">
              <a:buFontTx/>
              <a:buChar char="•"/>
            </a:pPr>
            <a:endParaRPr lang="en-US" altLang="en-US" b="1">
              <a:solidFill>
                <a:schemeClr val="tx1"/>
              </a:solidFill>
              <a:latin typeface="Arial" pitchFamily="34" charset="0"/>
              <a:cs typeface="Angsana New" pitchFamily="18" charset="-3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a:spLocks noGrp="1"/>
          </p:cNvSpPr>
          <p:nvPr>
            <p:ph type="title"/>
          </p:nvPr>
        </p:nvSpPr>
        <p:spPr>
          <a:xfrm>
            <a:off x="201613" y="209550"/>
            <a:ext cx="8678862" cy="1095375"/>
          </a:xfrm>
        </p:spPr>
        <p:txBody>
          <a:bodyPr/>
          <a:lstStyle/>
          <a:p>
            <a:pPr eaLnBrk="1" hangingPunct="1"/>
            <a:r>
              <a:rPr lang="en-US" altLang="en-US" b="1" smtClean="0">
                <a:solidFill>
                  <a:schemeClr val="tx1"/>
                </a:solidFill>
                <a:cs typeface="DilleniaUPC" pitchFamily="18" charset="-34"/>
              </a:rPr>
              <a:t>PCOS and Stein-Leventhal Syndrome</a:t>
            </a:r>
            <a:endParaRPr lang="en-US" altLang="en-US" sz="3200" b="1" smtClean="0">
              <a:solidFill>
                <a:schemeClr val="tx1"/>
              </a:solidFill>
              <a:cs typeface="DilleniaUPC" pitchFamily="18" charset="-34"/>
            </a:endParaRPr>
          </a:p>
        </p:txBody>
      </p:sp>
      <p:sp>
        <p:nvSpPr>
          <p:cNvPr id="24579" name="Text Box 8"/>
          <p:cNvSpPr txBox="1">
            <a:spLocks noChangeArrowheads="1"/>
          </p:cNvSpPr>
          <p:nvPr/>
        </p:nvSpPr>
        <p:spPr bwMode="auto">
          <a:xfrm>
            <a:off x="696913" y="1838325"/>
            <a:ext cx="7780337"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eaLnBrk="1" hangingPunct="1">
              <a:lnSpc>
                <a:spcPct val="120000"/>
              </a:lnSpc>
              <a:buClr>
                <a:schemeClr val="accent1"/>
              </a:buClr>
              <a:buFont typeface="Courier New" pitchFamily="49" charset="0"/>
              <a:buChar char="o"/>
            </a:pPr>
            <a:r>
              <a:rPr lang="en-US" altLang="en-US" sz="3000" b="1">
                <a:solidFill>
                  <a:schemeClr val="tx1"/>
                </a:solidFill>
                <a:latin typeface="Century Schoolbook" pitchFamily="18" charset="0"/>
                <a:cs typeface="KodchiangUPC" pitchFamily="18" charset="-34"/>
              </a:rPr>
              <a:t>PCOS was first identified by Stein and Leventhal in 1935</a:t>
            </a:r>
          </a:p>
          <a:p>
            <a:pPr eaLnBrk="1" hangingPunct="1">
              <a:lnSpc>
                <a:spcPct val="110000"/>
              </a:lnSpc>
              <a:buClr>
                <a:schemeClr val="accent1"/>
              </a:buClr>
              <a:buFont typeface="Courier New" pitchFamily="49" charset="0"/>
              <a:buChar char="o"/>
            </a:pPr>
            <a:r>
              <a:rPr lang="en-US" altLang="en-US" sz="3000" b="1">
                <a:solidFill>
                  <a:schemeClr val="tx1"/>
                </a:solidFill>
                <a:latin typeface="Century Schoolbook" pitchFamily="18" charset="0"/>
                <a:cs typeface="KodchiangUPC" pitchFamily="18" charset="-34"/>
              </a:rPr>
              <a:t>They described a group of women who were obese and infertile, with enlarged ovaries with multiple cysts</a:t>
            </a:r>
          </a:p>
          <a:p>
            <a:pPr eaLnBrk="1" hangingPunct="1">
              <a:lnSpc>
                <a:spcPct val="110000"/>
              </a:lnSpc>
              <a:buClr>
                <a:schemeClr val="accent1"/>
              </a:buClr>
              <a:buFont typeface="Courier New" pitchFamily="49" charset="0"/>
              <a:buChar char="o"/>
            </a:pPr>
            <a:r>
              <a:rPr lang="en-US" altLang="en-US" sz="3000" b="1">
                <a:solidFill>
                  <a:schemeClr val="tx1"/>
                </a:solidFill>
                <a:latin typeface="Century Schoolbook" pitchFamily="18" charset="0"/>
                <a:cs typeface="KodchiangUPC" pitchFamily="18" charset="-34"/>
              </a:rPr>
              <a:t>Few of these original features are now considered consistent findings in PCOS</a:t>
            </a:r>
            <a:endParaRPr lang="en-US" altLang="en-US" sz="1800" b="1">
              <a:solidFill>
                <a:schemeClr val="tx1"/>
              </a:solidFill>
              <a:latin typeface="Century Schoolbook" pitchFamily="18" charset="0"/>
              <a:cs typeface="KodchiangUPC" pitchFamily="18"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685800" y="914400"/>
            <a:ext cx="7772400" cy="1143000"/>
          </a:xfrm>
        </p:spPr>
        <p:txBody>
          <a:bodyPr/>
          <a:lstStyle/>
          <a:p>
            <a:pPr eaLnBrk="1" hangingPunct="1"/>
            <a:r>
              <a:rPr lang="en-US" altLang="en-US" sz="4000" b="1" smtClean="0">
                <a:solidFill>
                  <a:schemeClr val="tx1"/>
                </a:solidFill>
                <a:latin typeface="Arial" pitchFamily="34" charset="0"/>
                <a:cs typeface="DilleniaUPC" pitchFamily="18" charset="-34"/>
              </a:rPr>
              <a:t>Anti-androgens</a:t>
            </a:r>
          </a:p>
        </p:txBody>
      </p:sp>
      <p:sp>
        <p:nvSpPr>
          <p:cNvPr id="43011" name="Rectangle 3"/>
          <p:cNvSpPr>
            <a:spLocks noGrp="1" noChangeArrowheads="1"/>
          </p:cNvSpPr>
          <p:nvPr>
            <p:ph idx="1"/>
          </p:nvPr>
        </p:nvSpPr>
        <p:spPr>
          <a:xfrm>
            <a:off x="539750" y="1844675"/>
            <a:ext cx="7561263" cy="5013325"/>
          </a:xfrm>
        </p:spPr>
        <p:txBody>
          <a:bodyPr rtlCol="0">
            <a:normAutofit fontScale="77500" lnSpcReduction="20000"/>
          </a:bodyPr>
          <a:lstStyle/>
          <a:p>
            <a:pPr eaLnBrk="1" fontAlgn="auto" hangingPunct="1">
              <a:spcAft>
                <a:spcPts val="0"/>
              </a:spcAft>
              <a:buFont typeface="Wingdings 3" charset="2"/>
              <a:buChar char=""/>
              <a:defRPr/>
            </a:pPr>
            <a:r>
              <a:rPr lang="en-US" altLang="en-US" sz="3600" b="1" dirty="0">
                <a:solidFill>
                  <a:schemeClr val="tx1">
                    <a:lumMod val="75000"/>
                    <a:lumOff val="25000"/>
                  </a:schemeClr>
                </a:solidFill>
                <a:latin typeface="Arial" panose="020B0604020202020204" pitchFamily="34" charset="0"/>
                <a:ea typeface="+mn-ea"/>
                <a:cs typeface="KodchiangUPC" pitchFamily="18" charset="-120"/>
              </a:rPr>
              <a:t>Spironolactone</a:t>
            </a:r>
          </a:p>
          <a:p>
            <a:pPr marL="0" indent="0" eaLnBrk="1" fontAlgn="auto" hangingPunct="1">
              <a:spcAft>
                <a:spcPts val="0"/>
              </a:spcAft>
              <a:buFont typeface="Wingdings 3" charset="2"/>
              <a:buNone/>
              <a:defRPr/>
            </a:pPr>
            <a:r>
              <a:rPr lang="en-US" altLang="en-US" sz="2900" b="1" dirty="0">
                <a:solidFill>
                  <a:schemeClr val="tx1">
                    <a:lumMod val="75000"/>
                    <a:lumOff val="25000"/>
                  </a:schemeClr>
                </a:solidFill>
                <a:latin typeface="Arial" panose="020B0604020202020204" pitchFamily="34" charset="0"/>
                <a:ea typeface="+mn-ea"/>
                <a:cs typeface="KodchiangUPC" pitchFamily="18" charset="-120"/>
              </a:rPr>
              <a:t>Androgen receptor blockade, Steroid enzyme inhibition</a:t>
            </a:r>
          </a:p>
          <a:p>
            <a:pPr marL="0" indent="0" eaLnBrk="1" fontAlgn="auto" hangingPunct="1">
              <a:spcAft>
                <a:spcPts val="0"/>
              </a:spcAft>
              <a:buFont typeface="Wingdings 3" charset="2"/>
              <a:buNone/>
              <a:defRPr/>
            </a:pPr>
            <a:r>
              <a:rPr lang="en-US" altLang="en-US" sz="2900" b="1" dirty="0">
                <a:solidFill>
                  <a:schemeClr val="tx1">
                    <a:lumMod val="75000"/>
                    <a:lumOff val="25000"/>
                  </a:schemeClr>
                </a:solidFill>
                <a:latin typeface="Arial" panose="020B0604020202020204" pitchFamily="34" charset="0"/>
                <a:ea typeface="+mn-ea"/>
                <a:cs typeface="KodchiangUPC" pitchFamily="18" charset="-120"/>
              </a:rPr>
              <a:t>Aldosterone antagonism, Lower blood pressure</a:t>
            </a:r>
          </a:p>
          <a:p>
            <a:pPr marL="0" indent="0" eaLnBrk="1" fontAlgn="auto" hangingPunct="1">
              <a:spcAft>
                <a:spcPts val="0"/>
              </a:spcAft>
              <a:buFont typeface="Wingdings 3" charset="2"/>
              <a:buNone/>
              <a:defRPr/>
            </a:pPr>
            <a:r>
              <a:rPr lang="en-US" altLang="en-US" sz="2900" b="1" dirty="0">
                <a:solidFill>
                  <a:schemeClr val="tx1">
                    <a:lumMod val="75000"/>
                    <a:lumOff val="25000"/>
                  </a:schemeClr>
                </a:solidFill>
                <a:latin typeface="Arial" panose="020B0604020202020204" pitchFamily="34" charset="0"/>
                <a:ea typeface="+mn-ea"/>
                <a:cs typeface="KodchiangUPC" pitchFamily="18" charset="-120"/>
              </a:rPr>
              <a:t>Potassium sparing, Dose: 100-200 mg/day</a:t>
            </a:r>
          </a:p>
          <a:p>
            <a:pPr marL="0" indent="0" eaLnBrk="1" fontAlgn="auto" hangingPunct="1">
              <a:lnSpc>
                <a:spcPct val="20000"/>
              </a:lnSpc>
              <a:spcAft>
                <a:spcPts val="0"/>
              </a:spcAft>
              <a:buFont typeface="Wingdings 3" charset="2"/>
              <a:buNone/>
              <a:defRPr/>
            </a:pPr>
            <a:endParaRPr lang="en-US" altLang="en-US" sz="3600" b="1" dirty="0">
              <a:solidFill>
                <a:schemeClr val="tx1">
                  <a:lumMod val="75000"/>
                  <a:lumOff val="25000"/>
                </a:schemeClr>
              </a:solidFill>
              <a:latin typeface="Arial" panose="020B0604020202020204" pitchFamily="34" charset="0"/>
              <a:ea typeface="+mn-ea"/>
              <a:cs typeface="KodchiangUPC" pitchFamily="18" charset="-120"/>
            </a:endParaRPr>
          </a:p>
          <a:p>
            <a:pPr eaLnBrk="1" fontAlgn="auto" hangingPunct="1">
              <a:spcAft>
                <a:spcPts val="0"/>
              </a:spcAft>
              <a:buFont typeface="Wingdings 3" charset="2"/>
              <a:buChar char=""/>
              <a:defRPr/>
            </a:pPr>
            <a:r>
              <a:rPr lang="en-US" altLang="en-US" sz="3600" b="1" dirty="0" err="1">
                <a:solidFill>
                  <a:schemeClr val="tx1">
                    <a:lumMod val="75000"/>
                    <a:lumOff val="25000"/>
                  </a:schemeClr>
                </a:solidFill>
                <a:latin typeface="Arial" panose="020B0604020202020204" pitchFamily="34" charset="0"/>
                <a:ea typeface="+mn-ea"/>
                <a:cs typeface="KodchiangUPC" pitchFamily="18" charset="-120"/>
              </a:rPr>
              <a:t>Flutamide</a:t>
            </a:r>
            <a:endParaRPr lang="en-US" altLang="en-US" sz="3600" b="1" dirty="0">
              <a:solidFill>
                <a:schemeClr val="tx1">
                  <a:lumMod val="75000"/>
                  <a:lumOff val="25000"/>
                </a:schemeClr>
              </a:solidFill>
              <a:latin typeface="Arial" panose="020B0604020202020204" pitchFamily="34" charset="0"/>
              <a:ea typeface="+mn-ea"/>
              <a:cs typeface="KodchiangUPC" pitchFamily="18" charset="-120"/>
            </a:endParaRPr>
          </a:p>
          <a:p>
            <a:pPr marL="0" indent="0" eaLnBrk="1" fontAlgn="auto" hangingPunct="1">
              <a:spcAft>
                <a:spcPts val="0"/>
              </a:spcAft>
              <a:buFont typeface="Wingdings 3" charset="2"/>
              <a:buNone/>
              <a:defRPr/>
            </a:pPr>
            <a:r>
              <a:rPr lang="en-US" altLang="en-US" sz="2900" b="1" dirty="0">
                <a:solidFill>
                  <a:schemeClr val="tx1">
                    <a:lumMod val="75000"/>
                    <a:lumOff val="25000"/>
                  </a:schemeClr>
                </a:solidFill>
                <a:latin typeface="Arial" panose="020B0604020202020204" pitchFamily="34" charset="0"/>
                <a:ea typeface="+mn-ea"/>
                <a:cs typeface="KodchiangUPC" pitchFamily="18" charset="-120"/>
              </a:rPr>
              <a:t>Non-steroidal, selective anti-androgen</a:t>
            </a:r>
          </a:p>
          <a:p>
            <a:pPr eaLnBrk="1" fontAlgn="auto" hangingPunct="1">
              <a:lnSpc>
                <a:spcPct val="30000"/>
              </a:lnSpc>
              <a:spcAft>
                <a:spcPts val="0"/>
              </a:spcAft>
              <a:buFont typeface="Wingdings 3" charset="2"/>
              <a:buChar char=""/>
              <a:defRPr/>
            </a:pPr>
            <a:endParaRPr lang="en-US" altLang="en-US" sz="2900" b="1" dirty="0">
              <a:solidFill>
                <a:schemeClr val="tx1">
                  <a:lumMod val="75000"/>
                  <a:lumOff val="25000"/>
                </a:schemeClr>
              </a:solidFill>
              <a:latin typeface="Arial" panose="020B0604020202020204" pitchFamily="34" charset="0"/>
              <a:ea typeface="+mn-ea"/>
              <a:cs typeface="KodchiangUPC" pitchFamily="18" charset="-120"/>
            </a:endParaRPr>
          </a:p>
          <a:p>
            <a:pPr marL="0" indent="0" eaLnBrk="1" fontAlgn="auto" hangingPunct="1">
              <a:lnSpc>
                <a:spcPct val="70000"/>
              </a:lnSpc>
              <a:spcAft>
                <a:spcPts val="0"/>
              </a:spcAft>
              <a:buFont typeface="Wingdings 3" charset="2"/>
              <a:buNone/>
              <a:defRPr/>
            </a:pPr>
            <a:r>
              <a:rPr lang="en-US" altLang="en-US" sz="2900" b="1" dirty="0">
                <a:solidFill>
                  <a:schemeClr val="tx1">
                    <a:lumMod val="75000"/>
                    <a:lumOff val="25000"/>
                  </a:schemeClr>
                </a:solidFill>
                <a:latin typeface="Arial" panose="020B0604020202020204" pitchFamily="34" charset="0"/>
                <a:ea typeface="+mn-ea"/>
                <a:cs typeface="KodchiangUPC" pitchFamily="18" charset="-120"/>
              </a:rPr>
              <a:t>Liver function tests,    Dose:  125-250 mg/day</a:t>
            </a:r>
          </a:p>
          <a:p>
            <a:pPr marL="0" indent="0" eaLnBrk="1" fontAlgn="auto" hangingPunct="1">
              <a:spcAft>
                <a:spcPts val="0"/>
              </a:spcAft>
              <a:buFont typeface="Wingdings 3" charset="2"/>
              <a:buNone/>
              <a:defRPr/>
            </a:pPr>
            <a:endParaRPr lang="en-US" altLang="en-US" sz="3600" b="1" dirty="0">
              <a:solidFill>
                <a:schemeClr val="tx1">
                  <a:lumMod val="75000"/>
                  <a:lumOff val="25000"/>
                </a:schemeClr>
              </a:solidFill>
              <a:latin typeface="Arial" panose="020B0604020202020204" pitchFamily="34" charset="0"/>
              <a:ea typeface="+mn-ea"/>
              <a:cs typeface="KodchiangUPC" pitchFamily="18" charset="-120"/>
            </a:endParaRPr>
          </a:p>
          <a:p>
            <a:pPr eaLnBrk="1" fontAlgn="auto" hangingPunct="1">
              <a:lnSpc>
                <a:spcPct val="20000"/>
              </a:lnSpc>
              <a:spcAft>
                <a:spcPts val="0"/>
              </a:spcAft>
              <a:buFont typeface="Wingdings 3" charset="2"/>
              <a:buChar char=""/>
              <a:defRPr/>
            </a:pPr>
            <a:endParaRPr lang="en-US" altLang="en-US" sz="3600" b="1" dirty="0">
              <a:solidFill>
                <a:schemeClr val="tx1">
                  <a:lumMod val="75000"/>
                  <a:lumOff val="25000"/>
                </a:schemeClr>
              </a:solidFill>
              <a:latin typeface="Arial" panose="020B0604020202020204" pitchFamily="34" charset="0"/>
              <a:ea typeface="+mn-ea"/>
              <a:cs typeface="KodchiangUPC" pitchFamily="18" charset="-120"/>
            </a:endParaRPr>
          </a:p>
          <a:p>
            <a:pPr eaLnBrk="1" fontAlgn="auto" hangingPunct="1">
              <a:spcAft>
                <a:spcPts val="0"/>
              </a:spcAft>
              <a:buFont typeface="Wingdings 3" charset="2"/>
              <a:buChar char=""/>
              <a:defRPr/>
            </a:pPr>
            <a:r>
              <a:rPr lang="en-US" altLang="en-US" sz="3600" b="1" dirty="0">
                <a:solidFill>
                  <a:schemeClr val="tx1">
                    <a:lumMod val="75000"/>
                    <a:lumOff val="25000"/>
                  </a:schemeClr>
                </a:solidFill>
                <a:latin typeface="Arial" panose="020B0604020202020204" pitchFamily="34" charset="0"/>
                <a:ea typeface="+mn-ea"/>
                <a:cs typeface="KodchiangUPC" pitchFamily="18" charset="-120"/>
              </a:rPr>
              <a:t>Finasteride</a:t>
            </a:r>
          </a:p>
          <a:p>
            <a:pPr eaLnBrk="1" fontAlgn="auto" hangingPunct="1">
              <a:spcAft>
                <a:spcPts val="0"/>
              </a:spcAft>
              <a:buFont typeface="Wingdings 3" charset="2"/>
              <a:buChar char=""/>
              <a:defRPr/>
            </a:pPr>
            <a:r>
              <a:rPr lang="en-US" altLang="en-US" sz="3600" b="1" dirty="0" err="1">
                <a:solidFill>
                  <a:schemeClr val="tx1">
                    <a:lumMod val="75000"/>
                    <a:lumOff val="25000"/>
                  </a:schemeClr>
                </a:solidFill>
                <a:latin typeface="Arial" panose="020B0604020202020204" pitchFamily="34" charset="0"/>
                <a:ea typeface="+mn-ea"/>
                <a:cs typeface="KodchiangUPC" pitchFamily="18" charset="-120"/>
              </a:rPr>
              <a:t>Cypreterone</a:t>
            </a:r>
            <a:r>
              <a:rPr lang="en-US" altLang="en-US" sz="3600" b="1" dirty="0">
                <a:solidFill>
                  <a:schemeClr val="tx1">
                    <a:lumMod val="75000"/>
                    <a:lumOff val="25000"/>
                  </a:schemeClr>
                </a:solidFill>
                <a:latin typeface="Arial" panose="020B0604020202020204" pitchFamily="34" charset="0"/>
                <a:ea typeface="+mn-ea"/>
                <a:cs typeface="KodchiangUPC" pitchFamily="18" charset="-120"/>
              </a:rPr>
              <a:t> acetate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Oligomenorrhea</a:t>
            </a:r>
          </a:p>
        </p:txBody>
      </p:sp>
      <p:sp>
        <p:nvSpPr>
          <p:cNvPr id="72707" name="Rectangle 3"/>
          <p:cNvSpPr>
            <a:spLocks noGrp="1"/>
          </p:cNvSpPr>
          <p:nvPr>
            <p:ph idx="1"/>
          </p:nvPr>
        </p:nvSpPr>
        <p:spPr>
          <a:xfrm>
            <a:off x="250825" y="1268413"/>
            <a:ext cx="8893175" cy="5589587"/>
          </a:xfrm>
        </p:spPr>
        <p:txBody>
          <a:bodyPr/>
          <a:lstStyle/>
          <a:p>
            <a:pPr eaLnBrk="1" hangingPunct="1">
              <a:lnSpc>
                <a:spcPct val="90000"/>
              </a:lnSpc>
            </a:pPr>
            <a:r>
              <a:rPr lang="en-US" altLang="en-US" sz="2800" b="1" smtClean="0">
                <a:cs typeface="KodchiangUPC" pitchFamily="18" charset="-34"/>
              </a:rPr>
              <a:t>Combination estrogen-progestin pill first line when fertility is not desired</a:t>
            </a:r>
          </a:p>
          <a:p>
            <a:pPr lvl="1" eaLnBrk="1" hangingPunct="1">
              <a:lnSpc>
                <a:spcPct val="90000"/>
              </a:lnSpc>
            </a:pPr>
            <a:r>
              <a:rPr lang="en-US" altLang="en-US" sz="2800" b="1" smtClean="0">
                <a:cs typeface="KodchiangUPC" pitchFamily="18" charset="-34"/>
              </a:rPr>
              <a:t>Decrease in LH secretion and decrease in androgen production</a:t>
            </a:r>
          </a:p>
          <a:p>
            <a:pPr lvl="1" eaLnBrk="1" hangingPunct="1">
              <a:lnSpc>
                <a:spcPct val="90000"/>
              </a:lnSpc>
            </a:pPr>
            <a:r>
              <a:rPr lang="en-US" altLang="en-US" sz="2800" b="1" smtClean="0">
                <a:cs typeface="KodchiangUPC" pitchFamily="18" charset="-34"/>
              </a:rPr>
              <a:t>Increase in hepatic production of sex-hormone binding globulin</a:t>
            </a:r>
          </a:p>
          <a:p>
            <a:pPr lvl="1" eaLnBrk="1" hangingPunct="1">
              <a:lnSpc>
                <a:spcPct val="90000"/>
              </a:lnSpc>
            </a:pPr>
            <a:r>
              <a:rPr lang="en-US" altLang="en-US" sz="2800" b="1" smtClean="0">
                <a:cs typeface="KodchiangUPC" pitchFamily="18" charset="-34"/>
              </a:rPr>
              <a:t>Decreased bioavailablity of testosterone</a:t>
            </a:r>
          </a:p>
          <a:p>
            <a:pPr lvl="1" eaLnBrk="1" hangingPunct="1">
              <a:lnSpc>
                <a:spcPct val="90000"/>
              </a:lnSpc>
            </a:pPr>
            <a:r>
              <a:rPr lang="en-US" altLang="en-US" sz="2800" b="1" smtClean="0">
                <a:cs typeface="KodchiangUPC" pitchFamily="18" charset="-34"/>
              </a:rPr>
              <a:t>Decreased adrenal androgen secretion</a:t>
            </a:r>
          </a:p>
          <a:p>
            <a:pPr lvl="1" eaLnBrk="1" hangingPunct="1">
              <a:lnSpc>
                <a:spcPct val="90000"/>
              </a:lnSpc>
            </a:pPr>
            <a:r>
              <a:rPr lang="en-US" altLang="en-US" sz="2800" b="1" smtClean="0">
                <a:cs typeface="KodchiangUPC" pitchFamily="18" charset="-34"/>
              </a:rPr>
              <a:t>Regular withdrawal bleeds</a:t>
            </a:r>
          </a:p>
          <a:p>
            <a:pPr lvl="1" eaLnBrk="1" hangingPunct="1">
              <a:lnSpc>
                <a:spcPct val="90000"/>
              </a:lnSpc>
            </a:pPr>
            <a:r>
              <a:rPr lang="en-US" altLang="en-US" sz="2800" b="1" smtClean="0">
                <a:cs typeface="KodchiangUPC" pitchFamily="18" charset="-34"/>
              </a:rPr>
              <a:t>Prevention of endometrial hyperplasia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1944688" y="623888"/>
            <a:ext cx="6589712" cy="1281112"/>
          </a:xfrm>
        </p:spPr>
        <p:txBody>
          <a:bodyPr/>
          <a:lstStyle/>
          <a:p>
            <a:pPr eaLnBrk="1" hangingPunct="1"/>
            <a:r>
              <a:rPr lang="th-TH" altLang="en-US" sz="3900" b="1" smtClean="0"/>
              <a:t>insulin-sensitizing agent</a:t>
            </a:r>
            <a:r>
              <a:rPr lang="en-US" altLang="en-US" sz="3900" b="1" smtClean="0">
                <a:cs typeface="KodchiangUPC" pitchFamily="18" charset="-34"/>
              </a:rPr>
              <a:t>s</a:t>
            </a:r>
            <a:endParaRPr lang="th-TH" altLang="en-US" sz="3900" b="1" smtClean="0"/>
          </a:p>
        </p:txBody>
      </p:sp>
      <p:sp>
        <p:nvSpPr>
          <p:cNvPr id="48131" name="Rectangle 3"/>
          <p:cNvSpPr>
            <a:spLocks noGrp="1" noChangeArrowheads="1"/>
          </p:cNvSpPr>
          <p:nvPr>
            <p:ph idx="1"/>
          </p:nvPr>
        </p:nvSpPr>
        <p:spPr>
          <a:xfrm>
            <a:off x="1943100" y="2133600"/>
            <a:ext cx="6591300" cy="3778250"/>
          </a:xfrm>
        </p:spPr>
        <p:txBody>
          <a:bodyPr rtlCol="0">
            <a:normAutofit fontScale="92500" lnSpcReduction="20000"/>
          </a:bodyPr>
          <a:lstStyle/>
          <a:p>
            <a:pPr eaLnBrk="1" fontAlgn="auto" hangingPunct="1">
              <a:spcAft>
                <a:spcPts val="0"/>
              </a:spcAft>
              <a:buFont typeface="Wingdings 3" charset="2"/>
              <a:buChar char=""/>
              <a:defRPr/>
            </a:pPr>
            <a:r>
              <a:rPr lang="en-US" altLang="en-US" sz="3600" b="1">
                <a:solidFill>
                  <a:schemeClr val="tx1">
                    <a:lumMod val="75000"/>
                    <a:lumOff val="25000"/>
                  </a:schemeClr>
                </a:solidFill>
                <a:ea typeface="+mn-ea"/>
                <a:cs typeface="KodchiangUPC" pitchFamily="18" charset="-120"/>
              </a:rPr>
              <a:t>Metformin</a:t>
            </a:r>
          </a:p>
          <a:p>
            <a:pPr lvl="1" eaLnBrk="1" fontAlgn="auto" hangingPunct="1">
              <a:spcAft>
                <a:spcPts val="0"/>
              </a:spcAft>
              <a:buFont typeface="Wingdings 3" charset="2"/>
              <a:buChar char=""/>
              <a:defRPr/>
            </a:pPr>
            <a:r>
              <a:rPr lang="en-US" altLang="en-US" sz="3200" b="1">
                <a:solidFill>
                  <a:schemeClr val="tx1">
                    <a:lumMod val="75000"/>
                    <a:lumOff val="25000"/>
                  </a:schemeClr>
                </a:solidFill>
                <a:ea typeface="+mn-ea"/>
                <a:cs typeface="KodchiangUPC" pitchFamily="18" charset="-120"/>
              </a:rPr>
              <a:t>will restore ovulation and menses in &gt; 50% of patients</a:t>
            </a:r>
          </a:p>
          <a:p>
            <a:pPr lvl="1" eaLnBrk="1" fontAlgn="auto" hangingPunct="1">
              <a:spcAft>
                <a:spcPts val="0"/>
              </a:spcAft>
              <a:buFont typeface="Wingdings 3" charset="2"/>
              <a:buChar char=""/>
              <a:defRPr/>
            </a:pPr>
            <a:r>
              <a:rPr lang="en-US" altLang="en-US" sz="3200" b="1">
                <a:solidFill>
                  <a:schemeClr val="tx1">
                    <a:lumMod val="75000"/>
                    <a:lumOff val="25000"/>
                  </a:schemeClr>
                </a:solidFill>
                <a:ea typeface="+mn-ea"/>
                <a:cs typeface="KodchiangUPC" pitchFamily="18" charset="-120"/>
              </a:rPr>
              <a:t>Treat with cyclic progestin to reduce endometrial hyperplasia if regular menses not attained</a:t>
            </a:r>
          </a:p>
          <a:p>
            <a:pPr lvl="2" eaLnBrk="1" fontAlgn="auto" hangingPunct="1">
              <a:spcAft>
                <a:spcPts val="0"/>
              </a:spcAft>
              <a:buFont typeface="Wingdings 3" charset="2"/>
              <a:buChar char=""/>
              <a:defRPr/>
            </a:pPr>
            <a:r>
              <a:rPr lang="en-US" altLang="en-US" sz="2800" b="1">
                <a:solidFill>
                  <a:schemeClr val="tx1">
                    <a:lumMod val="75000"/>
                    <a:lumOff val="25000"/>
                  </a:schemeClr>
                </a:solidFill>
                <a:ea typeface="+mn-ea"/>
                <a:cs typeface="KodchiangUPC" pitchFamily="18" charset="-120"/>
              </a:rPr>
              <a:t>10 mg for 7 to 10 days every two to four months</a:t>
            </a:r>
          </a:p>
          <a:p>
            <a:pPr lvl="1" eaLnBrk="1" fontAlgn="auto" hangingPunct="1">
              <a:spcAft>
                <a:spcPts val="0"/>
              </a:spcAft>
              <a:buFontTx/>
              <a:buNone/>
              <a:defRPr/>
            </a:pPr>
            <a:endParaRPr lang="en-US" altLang="en-US" sz="3200" b="1">
              <a:solidFill>
                <a:schemeClr val="tx1">
                  <a:lumMod val="75000"/>
                  <a:lumOff val="25000"/>
                </a:schemeClr>
              </a:solidFill>
              <a:ea typeface="+mn-ea"/>
              <a:cs typeface="KodchiangUPC" pitchFamily="18" charset="-120"/>
            </a:endParaRPr>
          </a:p>
          <a:p>
            <a:pPr eaLnBrk="1" fontAlgn="auto" hangingPunct="1">
              <a:spcAft>
                <a:spcPts val="0"/>
              </a:spcAft>
              <a:buFont typeface="Wingdings 3" charset="2"/>
              <a:buChar char=""/>
              <a:defRPr/>
            </a:pPr>
            <a:endParaRPr lang="en-US" altLang="en-US" sz="3600" b="1">
              <a:solidFill>
                <a:schemeClr val="tx1">
                  <a:lumMod val="75000"/>
                  <a:lumOff val="25000"/>
                </a:schemeClr>
              </a:solidFill>
              <a:ea typeface="+mn-ea"/>
              <a:cs typeface="KodchiangUPC" pitchFamily="18"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1944688" y="623888"/>
            <a:ext cx="6589712" cy="1281112"/>
          </a:xfrm>
        </p:spPr>
        <p:txBody>
          <a:bodyPr/>
          <a:lstStyle/>
          <a:p>
            <a:pPr eaLnBrk="1" hangingPunct="1"/>
            <a:r>
              <a:rPr lang="en-US" altLang="en-US" b="1" smtClean="0">
                <a:cs typeface="DilleniaUPC" pitchFamily="18" charset="-34"/>
              </a:rPr>
              <a:t>METFORMIN</a:t>
            </a:r>
          </a:p>
        </p:txBody>
      </p:sp>
      <p:sp>
        <p:nvSpPr>
          <p:cNvPr id="76803" name="Rectangle 3"/>
          <p:cNvSpPr>
            <a:spLocks noGrp="1"/>
          </p:cNvSpPr>
          <p:nvPr>
            <p:ph idx="1"/>
          </p:nvPr>
        </p:nvSpPr>
        <p:spPr>
          <a:xfrm>
            <a:off x="323850" y="2133600"/>
            <a:ext cx="8569325" cy="3778250"/>
          </a:xfrm>
        </p:spPr>
        <p:txBody>
          <a:bodyPr/>
          <a:lstStyle/>
          <a:p>
            <a:pPr eaLnBrk="1" hangingPunct="1"/>
            <a:r>
              <a:rPr lang="en-US" altLang="en-US" sz="2800" b="1" smtClean="0">
                <a:cs typeface="KodchiangUPC" pitchFamily="18" charset="-34"/>
              </a:rPr>
              <a:t>Decreases hepatic glucose production</a:t>
            </a:r>
          </a:p>
          <a:p>
            <a:pPr eaLnBrk="1" hangingPunct="1"/>
            <a:r>
              <a:rPr lang="en-US" altLang="en-US" sz="2800" b="1" smtClean="0">
                <a:cs typeface="KodchiangUPC" pitchFamily="18" charset="-34"/>
              </a:rPr>
              <a:t>Reduces need for insulin secretion</a:t>
            </a:r>
          </a:p>
          <a:p>
            <a:pPr eaLnBrk="1" hangingPunct="1"/>
            <a:r>
              <a:rPr lang="en-US" altLang="en-US" sz="2800" b="1" smtClean="0">
                <a:cs typeface="KodchiangUPC" pitchFamily="18" charset="-34"/>
              </a:rPr>
              <a:t>Improves insulin sensitivity (increases peripheral glucose uptake and utilization)</a:t>
            </a:r>
          </a:p>
          <a:p>
            <a:pPr eaLnBrk="1" hangingPunct="1"/>
            <a:r>
              <a:rPr lang="en-US" altLang="en-US" sz="2800" b="1" smtClean="0">
                <a:cs typeface="KodchiangUPC" pitchFamily="18" charset="-34"/>
              </a:rPr>
              <a:t>Antilipolytic effect—reduces fatty acid concentrations and reduces gluconeogenesis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428625" y="0"/>
            <a:ext cx="7467600" cy="1143000"/>
          </a:xfrm>
        </p:spPr>
        <p:txBody>
          <a:bodyPr/>
          <a:lstStyle/>
          <a:p>
            <a:pPr eaLnBrk="1" hangingPunct="1"/>
            <a:r>
              <a:rPr lang="en-US" altLang="en-US" b="1" smtClean="0">
                <a:cs typeface="DilleniaUPC" pitchFamily="18" charset="-34"/>
              </a:rPr>
              <a:t>SIDE EFFECTS</a:t>
            </a:r>
          </a:p>
        </p:txBody>
      </p:sp>
      <p:sp>
        <p:nvSpPr>
          <p:cNvPr id="78851" name="Rectangle 3"/>
          <p:cNvSpPr>
            <a:spLocks noGrp="1"/>
          </p:cNvSpPr>
          <p:nvPr>
            <p:ph idx="1"/>
          </p:nvPr>
        </p:nvSpPr>
        <p:spPr>
          <a:xfrm>
            <a:off x="642938" y="1214438"/>
            <a:ext cx="7239000" cy="5181600"/>
          </a:xfrm>
        </p:spPr>
        <p:txBody>
          <a:bodyPr/>
          <a:lstStyle/>
          <a:p>
            <a:pPr eaLnBrk="1" hangingPunct="1"/>
            <a:r>
              <a:rPr lang="en-US" altLang="en-US" sz="2800" b="1" smtClean="0">
                <a:cs typeface="KodchiangUPC" pitchFamily="18" charset="-34"/>
              </a:rPr>
              <a:t>Diarrhea, nausea, vomiting, flatulence, indigestion, abdominal discomfort</a:t>
            </a:r>
          </a:p>
          <a:p>
            <a:pPr lvl="1" eaLnBrk="1" hangingPunct="1"/>
            <a:r>
              <a:rPr lang="en-US" altLang="en-US" sz="2400" b="1" smtClean="0">
                <a:cs typeface="KodchiangUPC" pitchFamily="18" charset="-34"/>
              </a:rPr>
              <a:t>Caused by lactic acid in the bowel wall</a:t>
            </a:r>
          </a:p>
          <a:p>
            <a:pPr lvl="1" eaLnBrk="1" hangingPunct="1"/>
            <a:r>
              <a:rPr lang="en-US" altLang="en-US" sz="2400" b="1" smtClean="0">
                <a:cs typeface="KodchiangUPC" pitchFamily="18" charset="-34"/>
              </a:rPr>
              <a:t>Minimized by slow increase in dosage</a:t>
            </a:r>
          </a:p>
          <a:p>
            <a:pPr eaLnBrk="1" hangingPunct="1"/>
            <a:r>
              <a:rPr lang="en-US" altLang="en-US" sz="2800" b="1" smtClean="0">
                <a:cs typeface="KodchiangUPC" pitchFamily="18" charset="-34"/>
              </a:rPr>
              <a:t>Lactic acidosis—rare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p:cNvSpPr>
          <p:nvPr>
            <p:ph type="title"/>
          </p:nvPr>
        </p:nvSpPr>
        <p:spPr>
          <a:xfrm>
            <a:off x="0" y="0"/>
            <a:ext cx="9144000" cy="1295400"/>
          </a:xfrm>
          <a:solidFill>
            <a:srgbClr val="FF0000"/>
          </a:solidFill>
        </p:spPr>
        <p:txBody>
          <a:bodyPr/>
          <a:lstStyle/>
          <a:p>
            <a:pPr eaLnBrk="1" hangingPunct="1"/>
            <a:r>
              <a:rPr lang="en-US" altLang="en-US" sz="4000" b="1" smtClean="0">
                <a:solidFill>
                  <a:schemeClr val="bg1"/>
                </a:solidFill>
                <a:cs typeface="DilleniaUPC" pitchFamily="18" charset="-34"/>
              </a:rPr>
              <a:t>Management of Infertility in PCOS </a:t>
            </a:r>
          </a:p>
        </p:txBody>
      </p:sp>
      <p:sp>
        <p:nvSpPr>
          <p:cNvPr id="80899" name="Rectangle 5"/>
          <p:cNvSpPr>
            <a:spLocks noGrp="1"/>
          </p:cNvSpPr>
          <p:nvPr>
            <p:ph idx="1"/>
          </p:nvPr>
        </p:nvSpPr>
        <p:spPr>
          <a:xfrm>
            <a:off x="457200" y="1981200"/>
            <a:ext cx="8229600" cy="990600"/>
          </a:xfrm>
        </p:spPr>
        <p:txBody>
          <a:bodyPr/>
          <a:lstStyle/>
          <a:p>
            <a:pPr algn="ctr" eaLnBrk="1" hangingPunct="1">
              <a:buFontTx/>
              <a:buNone/>
            </a:pPr>
            <a:r>
              <a:rPr lang="en-US" altLang="en-US" sz="3600" b="1" smtClean="0">
                <a:cs typeface="DilleniaUPC" pitchFamily="18" charset="-34"/>
              </a:rPr>
              <a:t>WHO Group – II Ovulation Disorder</a:t>
            </a:r>
            <a:r>
              <a:rPr lang="en-US" altLang="en-US" sz="3600" smtClean="0">
                <a:cs typeface="DilleniaUPC" pitchFamily="18" charset="-34"/>
              </a:rPr>
              <a:t> </a:t>
            </a:r>
          </a:p>
        </p:txBody>
      </p:sp>
      <p:grpSp>
        <p:nvGrpSpPr>
          <p:cNvPr id="80900" name="Group 13"/>
          <p:cNvGrpSpPr>
            <a:grpSpLocks/>
          </p:cNvGrpSpPr>
          <p:nvPr/>
        </p:nvGrpSpPr>
        <p:grpSpPr bwMode="auto">
          <a:xfrm>
            <a:off x="304800" y="3352800"/>
            <a:ext cx="8534400" cy="1219200"/>
            <a:chOff x="192" y="2112"/>
            <a:chExt cx="5376" cy="768"/>
          </a:xfrm>
        </p:grpSpPr>
        <p:sp>
          <p:nvSpPr>
            <p:cNvPr id="35847" name="Rectangle 7"/>
            <p:cNvSpPr>
              <a:spLocks noChangeArrowheads="1"/>
            </p:cNvSpPr>
            <p:nvPr/>
          </p:nvSpPr>
          <p:spPr bwMode="auto">
            <a:xfrm>
              <a:off x="192" y="2112"/>
              <a:ext cx="1728" cy="768"/>
            </a:xfrm>
            <a:prstGeom prst="rect">
              <a:avLst/>
            </a:prstGeom>
            <a:noFill/>
            <a:ln w="38100">
              <a:solidFill>
                <a:srgbClr val="FF0000"/>
              </a:solidFill>
              <a:miter lim="800000"/>
              <a:headEnd/>
              <a:tailEnd/>
            </a:ln>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4000" b="1">
                  <a:solidFill>
                    <a:srgbClr val="000000"/>
                  </a:solidFill>
                  <a:latin typeface="Times New Roman" panose="02020603050405020304" pitchFamily="18" charset="0"/>
                  <a:cs typeface="+mn-cs"/>
                </a:rPr>
                <a:t>Classic </a:t>
              </a:r>
              <a:br>
                <a:rPr lang="en-US" altLang="en-US" sz="4000" b="1">
                  <a:solidFill>
                    <a:srgbClr val="000000"/>
                  </a:solidFill>
                  <a:latin typeface="Times New Roman" panose="02020603050405020304" pitchFamily="18" charset="0"/>
                  <a:cs typeface="+mn-cs"/>
                </a:rPr>
              </a:br>
              <a:r>
                <a:rPr lang="en-US" altLang="en-US" sz="4000" b="1">
                  <a:solidFill>
                    <a:srgbClr val="000000"/>
                  </a:solidFill>
                  <a:latin typeface="Times New Roman" panose="02020603050405020304" pitchFamily="18" charset="0"/>
                  <a:cs typeface="+mn-cs"/>
                </a:rPr>
                <a:t>PCOS</a:t>
              </a:r>
              <a:endParaRPr lang="en-US" altLang="en-US" sz="4000" b="1">
                <a:solidFill>
                  <a:srgbClr val="000000"/>
                </a:solidFill>
                <a:cs typeface="+mn-cs"/>
              </a:endParaRPr>
            </a:p>
          </p:txBody>
        </p:sp>
        <p:sp>
          <p:nvSpPr>
            <p:cNvPr id="35850" name="Rectangle 10"/>
            <p:cNvSpPr>
              <a:spLocks noChangeArrowheads="1"/>
            </p:cNvSpPr>
            <p:nvPr/>
          </p:nvSpPr>
          <p:spPr bwMode="auto">
            <a:xfrm>
              <a:off x="2016" y="2112"/>
              <a:ext cx="1728" cy="768"/>
            </a:xfrm>
            <a:prstGeom prst="rect">
              <a:avLst/>
            </a:prstGeom>
            <a:noFill/>
            <a:ln w="38100">
              <a:solidFill>
                <a:srgbClr val="FF0000"/>
              </a:solidFill>
              <a:miter lim="800000"/>
              <a:headEnd/>
              <a:tailEnd/>
            </a:ln>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600" b="1">
                  <a:solidFill>
                    <a:srgbClr val="000000"/>
                  </a:solidFill>
                  <a:latin typeface="Times New Roman" panose="02020603050405020304" pitchFamily="18" charset="0"/>
                  <a:cs typeface="+mn-cs"/>
                </a:rPr>
                <a:t>Anovulatory </a:t>
              </a:r>
              <a:br>
                <a:rPr lang="en-US" altLang="en-US" sz="3600" b="1">
                  <a:solidFill>
                    <a:srgbClr val="000000"/>
                  </a:solidFill>
                  <a:latin typeface="Times New Roman" panose="02020603050405020304" pitchFamily="18" charset="0"/>
                  <a:cs typeface="+mn-cs"/>
                </a:rPr>
              </a:br>
              <a:r>
                <a:rPr lang="en-US" altLang="en-US" sz="4800" b="1">
                  <a:solidFill>
                    <a:srgbClr val="000000"/>
                  </a:solidFill>
                  <a:latin typeface="Times New Roman" panose="02020603050405020304" pitchFamily="18" charset="0"/>
                  <a:cs typeface="+mn-cs"/>
                </a:rPr>
                <a:t>PCOS</a:t>
              </a:r>
            </a:p>
          </p:txBody>
        </p:sp>
        <p:sp>
          <p:nvSpPr>
            <p:cNvPr id="35851" name="Rectangle 11"/>
            <p:cNvSpPr>
              <a:spLocks noChangeArrowheads="1"/>
            </p:cNvSpPr>
            <p:nvPr/>
          </p:nvSpPr>
          <p:spPr bwMode="auto">
            <a:xfrm>
              <a:off x="3840" y="2112"/>
              <a:ext cx="1728" cy="768"/>
            </a:xfrm>
            <a:prstGeom prst="rect">
              <a:avLst/>
            </a:prstGeom>
            <a:noFill/>
            <a:ln w="38100">
              <a:solidFill>
                <a:srgbClr val="FF0000"/>
              </a:solidFill>
              <a:miter lim="800000"/>
              <a:headEnd/>
              <a:tailEnd/>
            </a:ln>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3600" b="1">
                  <a:solidFill>
                    <a:srgbClr val="000000"/>
                  </a:solidFill>
                  <a:cs typeface="+mn-cs"/>
                </a:rPr>
                <a:t>Ovulatory</a:t>
              </a:r>
              <a:br>
                <a:rPr lang="en-US" altLang="en-US" sz="3600" b="1">
                  <a:solidFill>
                    <a:srgbClr val="000000"/>
                  </a:solidFill>
                  <a:cs typeface="+mn-cs"/>
                </a:rPr>
              </a:br>
              <a:r>
                <a:rPr lang="en-US" altLang="en-US" sz="3600" b="1">
                  <a:solidFill>
                    <a:srgbClr val="000000"/>
                  </a:solidFill>
                  <a:cs typeface="+mn-cs"/>
                </a:rPr>
                <a:t>PCOS</a:t>
              </a:r>
            </a:p>
          </p:txBody>
        </p:sp>
      </p:grpSp>
      <p:sp>
        <p:nvSpPr>
          <p:cNvPr id="35852" name="Rectangle 12"/>
          <p:cNvSpPr>
            <a:spLocks noChangeArrowheads="1"/>
          </p:cNvSpPr>
          <p:nvPr/>
        </p:nvSpPr>
        <p:spPr bwMode="auto">
          <a:xfrm>
            <a:off x="0" y="5867400"/>
            <a:ext cx="9144000" cy="990600"/>
          </a:xfrm>
          <a:prstGeom prst="rect">
            <a:avLst/>
          </a:prstGeom>
          <a:solidFill>
            <a:srgbClr val="003399"/>
          </a:solidFill>
          <a:ln w="9525">
            <a:solidFill>
              <a:schemeClr val="tx1"/>
            </a:solidFill>
            <a:miter lim="800000"/>
            <a:headEnd/>
            <a:tailEnd/>
          </a:ln>
          <a:effectLst/>
        </p:spPr>
        <p:txBody>
          <a:bodyPr wrap="none" anchor="ctr"/>
          <a:lstStyle/>
          <a:p>
            <a:pPr algn="ctr" eaLnBrk="1" hangingPunct="1">
              <a:defRPr/>
            </a:pPr>
            <a:r>
              <a:rPr lang="en-US" altLang="en-US" sz="4800" b="1" i="1">
                <a:solidFill>
                  <a:srgbClr val="FFFFFF"/>
                </a:solidFill>
                <a:cs typeface="+mn-cs"/>
              </a:rPr>
              <a:t>NICE/ ASRM Guidelines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p:cNvSpPr>
          <p:nvPr>
            <p:ph type="title"/>
          </p:nvPr>
        </p:nvSpPr>
        <p:spPr>
          <a:xfrm>
            <a:off x="0" y="0"/>
            <a:ext cx="9144000" cy="1371600"/>
          </a:xfrm>
          <a:solidFill>
            <a:srgbClr val="FF0000"/>
          </a:solidFill>
        </p:spPr>
        <p:txBody>
          <a:bodyPr/>
          <a:lstStyle/>
          <a:p>
            <a:pPr eaLnBrk="1" hangingPunct="1"/>
            <a:r>
              <a:rPr lang="en-US" altLang="en-US" sz="4000" b="1" smtClean="0">
                <a:solidFill>
                  <a:schemeClr val="bg1"/>
                </a:solidFill>
                <a:cs typeface="DilleniaUPC" pitchFamily="18" charset="-34"/>
              </a:rPr>
              <a:t>Life style management</a:t>
            </a:r>
            <a:br>
              <a:rPr lang="en-US" altLang="en-US" sz="4000" b="1" smtClean="0">
                <a:solidFill>
                  <a:schemeClr val="bg1"/>
                </a:solidFill>
                <a:cs typeface="DilleniaUPC" pitchFamily="18" charset="-34"/>
              </a:rPr>
            </a:br>
            <a:r>
              <a:rPr lang="en-US" altLang="en-US" sz="4000" b="1" smtClean="0">
                <a:solidFill>
                  <a:schemeClr val="bg1"/>
                </a:solidFill>
                <a:cs typeface="DilleniaUPC" pitchFamily="18" charset="-34"/>
              </a:rPr>
              <a:t>of Weight Reduction</a:t>
            </a:r>
            <a:r>
              <a:rPr lang="en-US" altLang="en-US" sz="4000" smtClean="0">
                <a:cs typeface="DilleniaUPC" pitchFamily="18" charset="-34"/>
              </a:rPr>
              <a:t>  </a:t>
            </a:r>
          </a:p>
        </p:txBody>
      </p:sp>
      <p:sp>
        <p:nvSpPr>
          <p:cNvPr id="81923" name="Rectangle 3"/>
          <p:cNvSpPr>
            <a:spLocks noGrp="1"/>
          </p:cNvSpPr>
          <p:nvPr>
            <p:ph idx="1"/>
          </p:nvPr>
        </p:nvSpPr>
        <p:spPr>
          <a:xfrm>
            <a:off x="250825" y="1484313"/>
            <a:ext cx="8713788" cy="5132387"/>
          </a:xfrm>
        </p:spPr>
        <p:txBody>
          <a:bodyPr/>
          <a:lstStyle/>
          <a:p>
            <a:pPr marL="0" indent="0" eaLnBrk="1" hangingPunct="1">
              <a:spcBef>
                <a:spcPct val="0"/>
              </a:spcBef>
              <a:buFontTx/>
              <a:buNone/>
            </a:pPr>
            <a:r>
              <a:rPr lang="en-US" altLang="en-US" sz="3600" smtClean="0">
                <a:cs typeface="DilleniaUPC" pitchFamily="18" charset="-34"/>
              </a:rPr>
              <a:t>Women with WHO group II anovulatory infertility  with PCOS who have a BMI of 30 or over must lose weight. Inform them that this alone may restore ovulation, improve their response to ovulation induction agents, and have a positive impact on pregnancy outcomes</a:t>
            </a:r>
          </a:p>
          <a:p>
            <a:pPr marL="0" indent="0" eaLnBrk="1" hangingPunct="1">
              <a:buFontTx/>
              <a:buNone/>
            </a:pPr>
            <a:endParaRPr lang="en-US" altLang="en-US" sz="2800" smtClean="0">
              <a:cs typeface="DilleniaUPC" pitchFamily="18" charset="-34"/>
            </a:endParaRPr>
          </a:p>
        </p:txBody>
      </p:sp>
      <p:sp>
        <p:nvSpPr>
          <p:cNvPr id="81924" name="Rectangle 5"/>
          <p:cNvSpPr>
            <a:spLocks noChangeArrowheads="1"/>
          </p:cNvSpPr>
          <p:nvPr/>
        </p:nvSpPr>
        <p:spPr bwMode="auto">
          <a:xfrm>
            <a:off x="7091363" y="6219825"/>
            <a:ext cx="159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t>(NICE 2013)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0" y="0"/>
            <a:ext cx="9144000" cy="1371600"/>
          </a:xfrm>
          <a:solidFill>
            <a:srgbClr val="FF0000"/>
          </a:solidFill>
        </p:spPr>
        <p:txBody>
          <a:bodyPr/>
          <a:lstStyle/>
          <a:p>
            <a:pPr eaLnBrk="1" hangingPunct="1"/>
            <a:r>
              <a:rPr lang="en-US" altLang="en-US" sz="4000" b="1" smtClean="0">
                <a:solidFill>
                  <a:schemeClr val="bg1"/>
                </a:solidFill>
                <a:cs typeface="DilleniaUPC" pitchFamily="18" charset="-34"/>
              </a:rPr>
              <a:t>Life style management</a:t>
            </a:r>
            <a:br>
              <a:rPr lang="en-US" altLang="en-US" sz="4000" b="1" smtClean="0">
                <a:solidFill>
                  <a:schemeClr val="bg1"/>
                </a:solidFill>
                <a:cs typeface="DilleniaUPC" pitchFamily="18" charset="-34"/>
              </a:rPr>
            </a:br>
            <a:r>
              <a:rPr lang="en-US" altLang="en-US" sz="4000" b="1" smtClean="0">
                <a:solidFill>
                  <a:schemeClr val="bg1"/>
                </a:solidFill>
                <a:cs typeface="DilleniaUPC" pitchFamily="18" charset="-34"/>
              </a:rPr>
              <a:t>of Weight Reduction  </a:t>
            </a:r>
          </a:p>
        </p:txBody>
      </p:sp>
      <p:sp>
        <p:nvSpPr>
          <p:cNvPr id="82947" name="Rectangle 3"/>
          <p:cNvSpPr>
            <a:spLocks noGrp="1"/>
          </p:cNvSpPr>
          <p:nvPr>
            <p:ph idx="1"/>
          </p:nvPr>
        </p:nvSpPr>
        <p:spPr>
          <a:xfrm>
            <a:off x="304800" y="3733800"/>
            <a:ext cx="8839200" cy="2667000"/>
          </a:xfrm>
        </p:spPr>
        <p:txBody>
          <a:bodyPr/>
          <a:lstStyle/>
          <a:p>
            <a:pPr marL="0" indent="0" eaLnBrk="1" hangingPunct="1"/>
            <a:r>
              <a:rPr lang="en-US" altLang="en-US" b="1" smtClean="0">
                <a:cs typeface="DilleniaUPC" pitchFamily="18" charset="-34"/>
              </a:rPr>
              <a:t> 50% treatment of PCOS is simply – </a:t>
            </a:r>
            <a:r>
              <a:rPr lang="en-US" altLang="en-US" b="1" smtClean="0">
                <a:solidFill>
                  <a:srgbClr val="FF0000"/>
                </a:solidFill>
                <a:cs typeface="DilleniaUPC" pitchFamily="18" charset="-34"/>
              </a:rPr>
              <a:t>weight</a:t>
            </a:r>
          </a:p>
          <a:p>
            <a:pPr marL="0" indent="0" eaLnBrk="1" hangingPunct="1">
              <a:buFontTx/>
              <a:buNone/>
            </a:pPr>
            <a:r>
              <a:rPr lang="en-US" altLang="en-US" b="1" smtClean="0">
                <a:solidFill>
                  <a:srgbClr val="FF0000"/>
                </a:solidFill>
                <a:cs typeface="DilleniaUPC" pitchFamily="18" charset="-34"/>
              </a:rPr>
              <a:t>  control.</a:t>
            </a:r>
            <a:r>
              <a:rPr lang="en-US" altLang="en-US" b="1" smtClean="0">
                <a:cs typeface="DilleniaUPC" pitchFamily="18" charset="-34"/>
              </a:rPr>
              <a:t> </a:t>
            </a:r>
          </a:p>
          <a:p>
            <a:pPr marL="0" indent="0" eaLnBrk="1" hangingPunct="1"/>
            <a:r>
              <a:rPr lang="en-US" altLang="en-US" b="1" smtClean="0">
                <a:cs typeface="DilleniaUPC" pitchFamily="18" charset="-34"/>
              </a:rPr>
              <a:t> Even if one loses 5-10 kg -  the effect is  </a:t>
            </a:r>
          </a:p>
          <a:p>
            <a:pPr marL="0" indent="0" eaLnBrk="1" hangingPunct="1">
              <a:buFontTx/>
              <a:buNone/>
            </a:pPr>
            <a:r>
              <a:rPr lang="en-US" altLang="en-US" b="1" smtClean="0">
                <a:cs typeface="DilleniaUPC" pitchFamily="18" charset="-34"/>
              </a:rPr>
              <a:t>  tremendous .</a:t>
            </a:r>
          </a:p>
          <a:p>
            <a:pPr marL="0" indent="0" eaLnBrk="1" hangingPunct="1">
              <a:buFontTx/>
              <a:buNone/>
            </a:pPr>
            <a:endParaRPr lang="en-US" altLang="en-US" b="1" smtClean="0">
              <a:cs typeface="DilleniaUPC" pitchFamily="18" charset="-34"/>
            </a:endParaRPr>
          </a:p>
        </p:txBody>
      </p:sp>
      <p:sp>
        <p:nvSpPr>
          <p:cNvPr id="82948" name="Rectangle 6"/>
          <p:cNvSpPr>
            <a:spLocks noChangeArrowheads="1"/>
          </p:cNvSpPr>
          <p:nvPr/>
        </p:nvSpPr>
        <p:spPr bwMode="auto">
          <a:xfrm>
            <a:off x="3048000" y="2590800"/>
            <a:ext cx="262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3600" b="1"/>
              <a:t>Experience</a:t>
            </a:r>
          </a:p>
        </p:txBody>
      </p:sp>
      <p:pic>
        <p:nvPicPr>
          <p:cNvPr id="82949" name="Picture 7" descr="Lifecare Centre Logo"/>
          <p:cNvPicPr>
            <a:picLocks noChangeAspect="1" noChangeArrowheads="1"/>
          </p:cNvPicPr>
          <p:nvPr/>
        </p:nvPicPr>
        <p:blipFill>
          <a:blip r:embed="rId2">
            <a:extLst>
              <a:ext uri="{28A0092B-C50C-407E-A947-70E740481C1C}">
                <a14:useLocalDpi xmlns:a14="http://schemas.microsoft.com/office/drawing/2010/main" val="0"/>
              </a:ext>
            </a:extLst>
          </a:blip>
          <a:srcRect l="9279" r="8534"/>
          <a:stretch>
            <a:fillRect/>
          </a:stretch>
        </p:blipFill>
        <p:spPr bwMode="auto">
          <a:xfrm>
            <a:off x="2514600" y="1447800"/>
            <a:ext cx="3962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152400" y="1628775"/>
            <a:ext cx="8686800" cy="1982788"/>
          </a:xfrm>
        </p:spPr>
        <p:txBody>
          <a:bodyPr/>
          <a:lstStyle/>
          <a:p>
            <a:pPr eaLnBrk="1" hangingPunct="1"/>
            <a:r>
              <a:rPr lang="en-US" altLang="en-US" sz="3200" smtClean="0">
                <a:cs typeface="DilleniaUPC" pitchFamily="18" charset="-34"/>
              </a:rPr>
              <a:t>One of the following treatments taking into account potential adverse effects, ease and mode of use, the women’s BMI</a:t>
            </a:r>
          </a:p>
        </p:txBody>
      </p:sp>
      <p:sp>
        <p:nvSpPr>
          <p:cNvPr id="83971" name="Rectangle 3"/>
          <p:cNvSpPr>
            <a:spLocks noGrp="1"/>
          </p:cNvSpPr>
          <p:nvPr>
            <p:ph idx="1"/>
          </p:nvPr>
        </p:nvSpPr>
        <p:spPr>
          <a:xfrm>
            <a:off x="381000" y="3886200"/>
            <a:ext cx="8229600" cy="1676400"/>
          </a:xfrm>
        </p:spPr>
        <p:txBody>
          <a:bodyPr/>
          <a:lstStyle/>
          <a:p>
            <a:pPr eaLnBrk="1" hangingPunct="1">
              <a:lnSpc>
                <a:spcPct val="90000"/>
              </a:lnSpc>
            </a:pPr>
            <a:r>
              <a:rPr lang="en-US" altLang="en-US" smtClean="0">
                <a:cs typeface="DilleniaUPC" pitchFamily="18" charset="-34"/>
              </a:rPr>
              <a:t>Clomifene Citrate or</a:t>
            </a:r>
          </a:p>
          <a:p>
            <a:pPr eaLnBrk="1" hangingPunct="1">
              <a:lnSpc>
                <a:spcPct val="90000"/>
              </a:lnSpc>
            </a:pPr>
            <a:r>
              <a:rPr lang="en-US" altLang="en-US" smtClean="0">
                <a:cs typeface="DilleniaUPC" pitchFamily="18" charset="-34"/>
              </a:rPr>
              <a:t>Metformin or</a:t>
            </a:r>
          </a:p>
          <a:p>
            <a:pPr eaLnBrk="1" hangingPunct="1">
              <a:lnSpc>
                <a:spcPct val="90000"/>
              </a:lnSpc>
            </a:pPr>
            <a:r>
              <a:rPr lang="en-US" altLang="en-US" smtClean="0">
                <a:cs typeface="DilleniaUPC" pitchFamily="18" charset="-34"/>
              </a:rPr>
              <a:t>A combination of the above</a:t>
            </a:r>
          </a:p>
        </p:txBody>
      </p:sp>
      <p:sp>
        <p:nvSpPr>
          <p:cNvPr id="83972" name="Rectangle 4"/>
          <p:cNvSpPr>
            <a:spLocks noChangeArrowheads="1"/>
          </p:cNvSpPr>
          <p:nvPr/>
        </p:nvSpPr>
        <p:spPr bwMode="auto">
          <a:xfrm>
            <a:off x="0" y="0"/>
            <a:ext cx="9144000" cy="14922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sz="1400" b="1">
              <a:solidFill>
                <a:schemeClr val="bg1"/>
              </a:solidFill>
            </a:endParaRPr>
          </a:p>
          <a:p>
            <a:pPr eaLnBrk="1" hangingPunct="1"/>
            <a:r>
              <a:rPr lang="en-US" altLang="en-US" sz="3200" b="1">
                <a:solidFill>
                  <a:schemeClr val="bg1"/>
                </a:solidFill>
              </a:rPr>
              <a:t>ESRE / ASRM consensus workshop on  </a:t>
            </a:r>
          </a:p>
          <a:p>
            <a:pPr eaLnBrk="1" hangingPunct="1"/>
            <a:r>
              <a:rPr lang="en-US" altLang="en-US" sz="3200" b="1">
                <a:solidFill>
                  <a:schemeClr val="bg1"/>
                </a:solidFill>
              </a:rPr>
              <a:t>PCOS Anovulatory Infertility</a:t>
            </a:r>
          </a:p>
          <a:p>
            <a:pPr eaLnBrk="1" hangingPunct="1"/>
            <a:endParaRPr lang="en-US" altLang="en-US" sz="1400" b="1">
              <a:solidFill>
                <a:schemeClr val="bg1"/>
              </a:solidFill>
            </a:endParaRPr>
          </a:p>
        </p:txBody>
      </p:sp>
      <p:sp>
        <p:nvSpPr>
          <p:cNvPr id="83973" name="Rectangle 5"/>
          <p:cNvSpPr>
            <a:spLocks noChangeArrowheads="1"/>
          </p:cNvSpPr>
          <p:nvPr/>
        </p:nvSpPr>
        <p:spPr bwMode="auto">
          <a:xfrm>
            <a:off x="609600" y="6172200"/>
            <a:ext cx="558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solidFill>
                  <a:schemeClr val="tx2"/>
                </a:solidFill>
              </a:rPr>
              <a:t>Cycle clinical follicle monitoring needed:</a:t>
            </a:r>
          </a:p>
        </p:txBody>
      </p:sp>
      <p:sp>
        <p:nvSpPr>
          <p:cNvPr id="83974" name="Rectangle 6"/>
          <p:cNvSpPr>
            <a:spLocks noChangeArrowheads="1"/>
          </p:cNvSpPr>
          <p:nvPr/>
        </p:nvSpPr>
        <p:spPr bwMode="auto">
          <a:xfrm>
            <a:off x="7391400" y="62484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altLang="en-US" sz="1800" b="1"/>
              <a:t>(NICE 2013)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0" y="0"/>
            <a:ext cx="9144000" cy="1143000"/>
          </a:xfrm>
          <a:solidFill>
            <a:srgbClr val="FF0000"/>
          </a:solidFill>
        </p:spPr>
        <p:txBody>
          <a:bodyPr/>
          <a:lstStyle/>
          <a:p>
            <a:pPr eaLnBrk="1" hangingPunct="1"/>
            <a:r>
              <a:rPr lang="en-US" altLang="en-US" sz="5400" b="1" smtClean="0">
                <a:solidFill>
                  <a:schemeClr val="bg1"/>
                </a:solidFill>
                <a:cs typeface="DilleniaUPC" pitchFamily="18" charset="-34"/>
              </a:rPr>
              <a:t>Clomifene Citrate</a:t>
            </a:r>
          </a:p>
        </p:txBody>
      </p:sp>
      <p:sp>
        <p:nvSpPr>
          <p:cNvPr id="86019" name="Rectangle 3"/>
          <p:cNvSpPr>
            <a:spLocks noGrp="1" noChangeArrowheads="1"/>
          </p:cNvSpPr>
          <p:nvPr>
            <p:ph idx="1"/>
          </p:nvPr>
        </p:nvSpPr>
        <p:spPr>
          <a:xfrm>
            <a:off x="457200" y="1752600"/>
            <a:ext cx="8229600" cy="4343400"/>
          </a:xfrm>
        </p:spPr>
        <p:txBody>
          <a:bodyPr rtlCol="0">
            <a:normAutofit lnSpcReduction="10000"/>
          </a:bodyPr>
          <a:lstStyle/>
          <a:p>
            <a:pPr marL="168275" indent="-168275" eaLnBrk="1" fontAlgn="auto" hangingPunct="1">
              <a:lnSpc>
                <a:spcPct val="90000"/>
              </a:lnSpc>
              <a:spcAft>
                <a:spcPts val="0"/>
              </a:spcAft>
              <a:buFont typeface="Wingdings 3" charset="2"/>
              <a:buChar char=""/>
              <a:defRPr/>
            </a:pPr>
            <a:r>
              <a:rPr lang="en-US" altLang="en-US" sz="2800">
                <a:solidFill>
                  <a:schemeClr val="tx1">
                    <a:lumMod val="75000"/>
                    <a:lumOff val="25000"/>
                  </a:schemeClr>
                </a:solidFill>
                <a:ea typeface="+mn-ea"/>
              </a:rPr>
              <a:t> For women who are taking clomifene   </a:t>
            </a:r>
          </a:p>
          <a:p>
            <a:pPr marL="168275" indent="-168275" eaLnBrk="1" fontAlgn="auto" hangingPunct="1">
              <a:lnSpc>
                <a:spcPct val="90000"/>
              </a:lnSpc>
              <a:spcAft>
                <a:spcPts val="0"/>
              </a:spcAft>
              <a:buFontTx/>
              <a:buNone/>
              <a:defRPr/>
            </a:pPr>
            <a:r>
              <a:rPr lang="en-US" altLang="en-US" sz="2800">
                <a:solidFill>
                  <a:schemeClr val="tx1">
                    <a:lumMod val="75000"/>
                    <a:lumOff val="25000"/>
                  </a:schemeClr>
                </a:solidFill>
                <a:ea typeface="+mn-ea"/>
              </a:rPr>
              <a:t> citrate, do not continue treatment for longer than 6  </a:t>
            </a:r>
          </a:p>
          <a:p>
            <a:pPr marL="168275" indent="-168275" eaLnBrk="1" fontAlgn="auto" hangingPunct="1">
              <a:lnSpc>
                <a:spcPct val="90000"/>
              </a:lnSpc>
              <a:spcAft>
                <a:spcPts val="0"/>
              </a:spcAft>
              <a:buFontTx/>
              <a:buNone/>
              <a:defRPr/>
            </a:pPr>
            <a:r>
              <a:rPr lang="en-US" altLang="en-US" sz="2800">
                <a:solidFill>
                  <a:schemeClr val="tx1">
                    <a:lumMod val="75000"/>
                    <a:lumOff val="25000"/>
                  </a:schemeClr>
                </a:solidFill>
                <a:ea typeface="+mn-ea"/>
              </a:rPr>
              <a:t> months</a:t>
            </a:r>
          </a:p>
          <a:p>
            <a:pPr marL="168275" indent="-168275" eaLnBrk="1" fontAlgn="auto" hangingPunct="1">
              <a:lnSpc>
                <a:spcPct val="90000"/>
              </a:lnSpc>
              <a:spcAft>
                <a:spcPts val="0"/>
              </a:spcAft>
              <a:buFontTx/>
              <a:buNone/>
              <a:defRPr/>
            </a:pPr>
            <a:endParaRPr lang="en-US" altLang="en-US" sz="2800">
              <a:solidFill>
                <a:schemeClr val="tx1">
                  <a:lumMod val="75000"/>
                  <a:lumOff val="25000"/>
                </a:schemeClr>
              </a:solidFill>
              <a:ea typeface="+mn-ea"/>
            </a:endParaRPr>
          </a:p>
          <a:p>
            <a:pPr marL="168275" indent="-168275" eaLnBrk="1" fontAlgn="auto" hangingPunct="1">
              <a:lnSpc>
                <a:spcPct val="90000"/>
              </a:lnSpc>
              <a:spcAft>
                <a:spcPts val="0"/>
              </a:spcAft>
              <a:buFont typeface="Wingdings 3" charset="2"/>
              <a:buChar char=""/>
              <a:defRPr/>
            </a:pPr>
            <a:r>
              <a:rPr lang="en-US" altLang="en-US" sz="2800">
                <a:solidFill>
                  <a:schemeClr val="tx1">
                    <a:lumMod val="75000"/>
                    <a:lumOff val="25000"/>
                  </a:schemeClr>
                </a:solidFill>
                <a:ea typeface="+mn-ea"/>
              </a:rPr>
              <a:t>Women prescribed metformin should be informed of the side effects associated with its use (such as nausea, vomiting and other gastrointestinal disturbances) </a:t>
            </a:r>
          </a:p>
          <a:p>
            <a:pPr marL="168275" indent="-168275" eaLnBrk="1" fontAlgn="auto" hangingPunct="1">
              <a:lnSpc>
                <a:spcPct val="90000"/>
              </a:lnSpc>
              <a:spcAft>
                <a:spcPts val="0"/>
              </a:spcAft>
              <a:buFontTx/>
              <a:buNone/>
              <a:defRPr/>
            </a:pPr>
            <a:r>
              <a:rPr lang="en-US" altLang="en-US" sz="2800">
                <a:solidFill>
                  <a:schemeClr val="tx1">
                    <a:lumMod val="75000"/>
                    <a:lumOff val="25000"/>
                  </a:schemeClr>
                </a:solidFill>
                <a:ea typeface="+mn-ea"/>
              </a:rPr>
              <a:t>                                                   </a:t>
            </a:r>
          </a:p>
        </p:txBody>
      </p:sp>
      <p:sp>
        <p:nvSpPr>
          <p:cNvPr id="84996" name="Rectangle 4"/>
          <p:cNvSpPr>
            <a:spLocks noChangeArrowheads="1"/>
          </p:cNvSpPr>
          <p:nvPr/>
        </p:nvSpPr>
        <p:spPr bwMode="auto">
          <a:xfrm>
            <a:off x="7391400" y="6223000"/>
            <a:ext cx="159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altLang="en-US" sz="2000" b="1"/>
              <a:t>(NICE 2004)</a:t>
            </a:r>
          </a:p>
        </p:txBody>
      </p:sp>
      <p:sp>
        <p:nvSpPr>
          <p:cNvPr id="84997" name="Rectangle 5"/>
          <p:cNvSpPr>
            <a:spLocks noChangeArrowheads="1"/>
          </p:cNvSpPr>
          <p:nvPr/>
        </p:nvSpPr>
        <p:spPr bwMode="auto">
          <a:xfrm>
            <a:off x="7239000" y="29718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800" b="1"/>
              <a:t>(NICE 2013)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209800" y="152400"/>
            <a:ext cx="5175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IN" altLang="en-US" sz="3200" b="1"/>
              <a:t>PATHOGENESIS of PCOS</a:t>
            </a:r>
          </a:p>
        </p:txBody>
      </p:sp>
      <p:grpSp>
        <p:nvGrpSpPr>
          <p:cNvPr id="26627" name="Group 8"/>
          <p:cNvGrpSpPr>
            <a:grpSpLocks/>
          </p:cNvGrpSpPr>
          <p:nvPr/>
        </p:nvGrpSpPr>
        <p:grpSpPr bwMode="auto">
          <a:xfrm>
            <a:off x="1908175" y="731838"/>
            <a:ext cx="4572000" cy="5632450"/>
            <a:chOff x="1392" y="763"/>
            <a:chExt cx="2880" cy="2952"/>
          </a:xfrm>
        </p:grpSpPr>
        <p:sp>
          <p:nvSpPr>
            <p:cNvPr id="26629" name="Rectangle 2"/>
            <p:cNvSpPr>
              <a:spLocks noChangeArrowheads="1"/>
            </p:cNvSpPr>
            <p:nvPr/>
          </p:nvSpPr>
          <p:spPr bwMode="auto">
            <a:xfrm>
              <a:off x="1392" y="763"/>
              <a:ext cx="2880" cy="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a:ea typeface="Angsana New" pitchFamily="18" charset="-34"/>
                  <a:cs typeface="Arial" pitchFamily="34" charset="0"/>
                </a:rPr>
                <a:t>INSULIN RESISTANCE</a:t>
              </a:r>
            </a:p>
            <a:p>
              <a:pPr algn="ctr" eaLnBrk="1" hangingPunct="1"/>
              <a:endParaRPr lang="en-US" altLang="en-US" sz="2400" b="1">
                <a:ea typeface="Angsana New" pitchFamily="18" charset="-34"/>
                <a:cs typeface="Arial" pitchFamily="34" charset="0"/>
              </a:endParaRPr>
            </a:p>
            <a:p>
              <a:pPr algn="ctr" eaLnBrk="1" hangingPunct="1"/>
              <a:endParaRPr lang="en-US" altLang="en-US" sz="2400" b="1">
                <a:ea typeface="Angsana New" pitchFamily="18" charset="-34"/>
                <a:cs typeface="Arial" pitchFamily="34" charset="0"/>
              </a:endParaRPr>
            </a:p>
            <a:p>
              <a:pPr algn="ctr" eaLnBrk="1" hangingPunct="1"/>
              <a:r>
                <a:rPr lang="en-US" altLang="en-US" sz="2400" b="1">
                  <a:ea typeface="Angsana New" pitchFamily="18" charset="-34"/>
                  <a:cs typeface="Arial" pitchFamily="34" charset="0"/>
                </a:rPr>
                <a:t> HYPERINSULINEMIA</a:t>
              </a:r>
            </a:p>
            <a:p>
              <a:pPr algn="ctr" eaLnBrk="1" hangingPunct="1"/>
              <a:endParaRPr lang="en-US" altLang="en-US" sz="2400" b="1">
                <a:ea typeface="Angsana New" pitchFamily="18" charset="-34"/>
                <a:cs typeface="Arial" pitchFamily="34" charset="0"/>
              </a:endParaRPr>
            </a:p>
            <a:p>
              <a:pPr algn="ctr" eaLnBrk="1" hangingPunct="1"/>
              <a:r>
                <a:rPr lang="en-US" altLang="en-US" sz="2400" b="1">
                  <a:ea typeface="Angsana New" pitchFamily="18" charset="-34"/>
                  <a:cs typeface="Arial" pitchFamily="34" charset="0"/>
                </a:rPr>
                <a:t> </a:t>
              </a:r>
            </a:p>
            <a:p>
              <a:pPr algn="ctr" eaLnBrk="1" hangingPunct="1"/>
              <a:r>
                <a:rPr lang="en-US" altLang="en-US" sz="2400" b="1">
                  <a:ea typeface="Angsana New" pitchFamily="18" charset="-34"/>
                  <a:cs typeface="Arial" pitchFamily="34" charset="0"/>
                </a:rPr>
                <a:t> THECA CELL</a:t>
              </a:r>
            </a:p>
            <a:p>
              <a:pPr algn="ctr" eaLnBrk="1" hangingPunct="1"/>
              <a:r>
                <a:rPr lang="en-US" altLang="en-US" sz="2400" b="1">
                  <a:ea typeface="Angsana New" pitchFamily="18" charset="-34"/>
                  <a:cs typeface="Arial" pitchFamily="34" charset="0"/>
                </a:rPr>
                <a:t> PROLIFERATION </a:t>
              </a:r>
            </a:p>
            <a:p>
              <a:pPr algn="ctr" eaLnBrk="1" hangingPunct="1"/>
              <a:endParaRPr lang="en-US" altLang="en-US" sz="2400" b="1">
                <a:ea typeface="Angsana New" pitchFamily="18" charset="-34"/>
                <a:cs typeface="Arial" pitchFamily="34" charset="0"/>
              </a:endParaRPr>
            </a:p>
            <a:p>
              <a:pPr algn="ctr" eaLnBrk="1" hangingPunct="1"/>
              <a:endParaRPr lang="en-US" altLang="en-US" sz="2400" b="1">
                <a:ea typeface="Angsana New" pitchFamily="18" charset="-34"/>
                <a:cs typeface="Arial" pitchFamily="34" charset="0"/>
              </a:endParaRPr>
            </a:p>
            <a:p>
              <a:pPr algn="ctr" eaLnBrk="1" hangingPunct="1"/>
              <a:r>
                <a:rPr lang="en-US" altLang="en-US" sz="2400" b="1">
                  <a:ea typeface="Angsana New" pitchFamily="18" charset="-34"/>
                  <a:cs typeface="Arial" pitchFamily="34" charset="0"/>
                </a:rPr>
                <a:t>    HYPERANDROGENISM</a:t>
              </a:r>
            </a:p>
            <a:p>
              <a:pPr algn="ctr" eaLnBrk="1" hangingPunct="1"/>
              <a:r>
                <a:rPr lang="en-US" altLang="en-US" sz="2400" b="1">
                  <a:ea typeface="Angsana New" pitchFamily="18" charset="-34"/>
                  <a:cs typeface="Arial" pitchFamily="34" charset="0"/>
                </a:rPr>
                <a:t>  </a:t>
              </a:r>
            </a:p>
            <a:p>
              <a:pPr algn="ctr" eaLnBrk="1" hangingPunct="1"/>
              <a:endParaRPr lang="en-US" altLang="en-US" sz="2400" b="1">
                <a:ea typeface="Angsana New" pitchFamily="18" charset="-34"/>
                <a:cs typeface="Arial" pitchFamily="34" charset="0"/>
              </a:endParaRPr>
            </a:p>
            <a:p>
              <a:pPr algn="ctr" eaLnBrk="1" hangingPunct="1"/>
              <a:r>
                <a:rPr lang="en-US" altLang="en-US" sz="2400" b="1">
                  <a:ea typeface="Angsana New" pitchFamily="18" charset="-34"/>
                  <a:cs typeface="Arial" pitchFamily="34" charset="0"/>
                </a:rPr>
                <a:t> PCO</a:t>
              </a:r>
              <a:r>
                <a:rPr lang="en-US" altLang="en-US" b="1">
                  <a:ea typeface="Angsana New" pitchFamily="18" charset="-34"/>
                  <a:cs typeface="Arial" pitchFamily="34" charset="0"/>
                </a:rPr>
                <a:t>S </a:t>
              </a:r>
              <a:endParaRPr lang="en-IN" altLang="en-US">
                <a:ea typeface="Angsana New" pitchFamily="18" charset="-34"/>
                <a:cs typeface="Arial" pitchFamily="34" charset="0"/>
              </a:endParaRPr>
            </a:p>
            <a:p>
              <a:pPr eaLnBrk="1" hangingPunct="1"/>
              <a:endParaRPr lang="en-US" altLang="en-US" sz="2000" b="1">
                <a:ea typeface="Angsana New" pitchFamily="18" charset="-34"/>
                <a:cs typeface="Arial" pitchFamily="34" charset="0"/>
              </a:endParaRPr>
            </a:p>
          </p:txBody>
        </p:sp>
        <p:sp>
          <p:nvSpPr>
            <p:cNvPr id="4" name="Down Arrow 3"/>
            <p:cNvSpPr>
              <a:spLocks noChangeArrowheads="1"/>
            </p:cNvSpPr>
            <p:nvPr/>
          </p:nvSpPr>
          <p:spPr bwMode="auto">
            <a:xfrm flipH="1">
              <a:off x="2582" y="962"/>
              <a:ext cx="480" cy="406"/>
            </a:xfrm>
            <a:prstGeom prst="downArrow">
              <a:avLst>
                <a:gd name="adj1" fmla="val 50000"/>
                <a:gd name="adj2" fmla="val 50000"/>
              </a:avLst>
            </a:prstGeom>
            <a:solidFill>
              <a:srgbClr val="FF0000"/>
            </a:solidFill>
            <a:ln w="31800" algn="ctr">
              <a:solidFill>
                <a:srgbClr val="FF0000"/>
              </a:solidFill>
              <a:miter lim="800000"/>
              <a:headEnd/>
              <a:tailEnd/>
            </a:ln>
            <a:effectLst>
              <a:outerShdw dist="25000" dir="5400000" rotWithShape="0">
                <a:srgbClr val="7D0D34">
                  <a:alpha val="37999"/>
                </a:srgbClr>
              </a:outerShdw>
            </a:effectLst>
          </p:spPr>
          <p:txBody>
            <a:bodyPr anchor="ctr"/>
            <a:lstStyle/>
            <a:p>
              <a:pPr algn="ctr" eaLnBrk="1" fontAlgn="auto" hangingPunct="1">
                <a:spcBef>
                  <a:spcPts val="0"/>
                </a:spcBef>
                <a:spcAft>
                  <a:spcPts val="0"/>
                </a:spcAft>
                <a:defRPr/>
              </a:pPr>
              <a:endParaRPr lang="en-IN" sz="1800">
                <a:solidFill>
                  <a:schemeClr val="lt1"/>
                </a:solidFill>
                <a:latin typeface="+mn-lt"/>
                <a:ea typeface="Angsana New" pitchFamily="18" charset="-120"/>
                <a:cs typeface="Angsana New" pitchFamily="18" charset="-120"/>
              </a:endParaRPr>
            </a:p>
          </p:txBody>
        </p:sp>
        <p:sp>
          <p:nvSpPr>
            <p:cNvPr id="5" name="Down Arrow 4"/>
            <p:cNvSpPr>
              <a:spLocks noChangeArrowheads="1"/>
            </p:cNvSpPr>
            <p:nvPr/>
          </p:nvSpPr>
          <p:spPr bwMode="auto">
            <a:xfrm rot="21307198" flipH="1">
              <a:off x="2590" y="1552"/>
              <a:ext cx="480" cy="384"/>
            </a:xfrm>
            <a:prstGeom prst="downArrow">
              <a:avLst>
                <a:gd name="adj1" fmla="val 50000"/>
                <a:gd name="adj2" fmla="val 50000"/>
              </a:avLst>
            </a:prstGeom>
            <a:solidFill>
              <a:srgbClr val="FF0000"/>
            </a:solidFill>
            <a:ln w="31800" algn="ctr">
              <a:solidFill>
                <a:srgbClr val="FF0000"/>
              </a:solidFill>
              <a:miter lim="800000"/>
              <a:headEnd/>
              <a:tailEnd/>
            </a:ln>
            <a:effectLst>
              <a:outerShdw dist="25000" dir="5400000" rotWithShape="0">
                <a:srgbClr val="7D0D34">
                  <a:alpha val="37999"/>
                </a:srgbClr>
              </a:outerShdw>
            </a:effectLst>
          </p:spPr>
          <p:txBody>
            <a:bodyPr anchor="ctr"/>
            <a:lstStyle/>
            <a:p>
              <a:pPr algn="ctr" eaLnBrk="1" fontAlgn="auto" hangingPunct="1">
                <a:spcBef>
                  <a:spcPts val="0"/>
                </a:spcBef>
                <a:spcAft>
                  <a:spcPts val="0"/>
                </a:spcAft>
                <a:defRPr/>
              </a:pPr>
              <a:endParaRPr lang="en-IN" sz="1800">
                <a:solidFill>
                  <a:schemeClr val="lt1"/>
                </a:solidFill>
                <a:latin typeface="+mn-lt"/>
                <a:ea typeface="Angsana New" pitchFamily="18" charset="-120"/>
                <a:cs typeface="Angsana New" pitchFamily="18" charset="-120"/>
              </a:endParaRPr>
            </a:p>
          </p:txBody>
        </p:sp>
        <p:sp>
          <p:nvSpPr>
            <p:cNvPr id="6" name="Down Arrow 5"/>
            <p:cNvSpPr>
              <a:spLocks noChangeArrowheads="1"/>
            </p:cNvSpPr>
            <p:nvPr/>
          </p:nvSpPr>
          <p:spPr bwMode="auto">
            <a:xfrm flipH="1">
              <a:off x="2571" y="2392"/>
              <a:ext cx="480" cy="384"/>
            </a:xfrm>
            <a:prstGeom prst="downArrow">
              <a:avLst>
                <a:gd name="adj1" fmla="val 50000"/>
                <a:gd name="adj2" fmla="val 50000"/>
              </a:avLst>
            </a:prstGeom>
            <a:solidFill>
              <a:srgbClr val="FF0000"/>
            </a:solidFill>
            <a:ln w="31800" algn="ctr">
              <a:solidFill>
                <a:srgbClr val="FF0000"/>
              </a:solidFill>
              <a:miter lim="800000"/>
              <a:headEnd/>
              <a:tailEnd/>
            </a:ln>
            <a:effectLst>
              <a:outerShdw dist="25000" dir="5400000" rotWithShape="0">
                <a:srgbClr val="7D0D34">
                  <a:alpha val="37999"/>
                </a:srgbClr>
              </a:outerShdw>
            </a:effectLst>
          </p:spPr>
          <p:txBody>
            <a:bodyPr anchor="ctr"/>
            <a:lstStyle/>
            <a:p>
              <a:pPr algn="ctr" eaLnBrk="1" fontAlgn="auto" hangingPunct="1">
                <a:spcBef>
                  <a:spcPts val="0"/>
                </a:spcBef>
                <a:spcAft>
                  <a:spcPts val="0"/>
                </a:spcAft>
                <a:defRPr/>
              </a:pPr>
              <a:endParaRPr lang="en-IN" sz="1800">
                <a:solidFill>
                  <a:schemeClr val="lt1"/>
                </a:solidFill>
                <a:latin typeface="+mn-lt"/>
                <a:ea typeface="Angsana New" pitchFamily="18" charset="-120"/>
                <a:cs typeface="Angsana New" pitchFamily="18" charset="-120"/>
              </a:endParaRPr>
            </a:p>
          </p:txBody>
        </p:sp>
        <p:sp>
          <p:nvSpPr>
            <p:cNvPr id="7" name="Down Arrow 6"/>
            <p:cNvSpPr>
              <a:spLocks noChangeArrowheads="1"/>
            </p:cNvSpPr>
            <p:nvPr/>
          </p:nvSpPr>
          <p:spPr bwMode="auto">
            <a:xfrm flipH="1">
              <a:off x="2571" y="2942"/>
              <a:ext cx="480" cy="384"/>
            </a:xfrm>
            <a:prstGeom prst="downArrow">
              <a:avLst>
                <a:gd name="adj1" fmla="val 50000"/>
                <a:gd name="adj2" fmla="val 50000"/>
              </a:avLst>
            </a:prstGeom>
            <a:solidFill>
              <a:srgbClr val="FF0000"/>
            </a:solidFill>
            <a:ln w="31800" algn="ctr">
              <a:solidFill>
                <a:srgbClr val="FF0000"/>
              </a:solidFill>
              <a:miter lim="800000"/>
              <a:headEnd/>
              <a:tailEnd/>
            </a:ln>
            <a:effectLst>
              <a:outerShdw dist="25000" dir="5400000" rotWithShape="0">
                <a:srgbClr val="7D0D34">
                  <a:alpha val="37999"/>
                </a:srgbClr>
              </a:outerShdw>
            </a:effectLst>
          </p:spPr>
          <p:txBody>
            <a:bodyPr anchor="ctr"/>
            <a:lstStyle/>
            <a:p>
              <a:pPr algn="ctr" eaLnBrk="1" fontAlgn="auto" hangingPunct="1">
                <a:spcBef>
                  <a:spcPts val="0"/>
                </a:spcBef>
                <a:spcAft>
                  <a:spcPts val="0"/>
                </a:spcAft>
                <a:defRPr/>
              </a:pPr>
              <a:endParaRPr lang="en-IN" sz="1800">
                <a:solidFill>
                  <a:schemeClr val="lt1"/>
                </a:solidFill>
                <a:latin typeface="+mn-lt"/>
                <a:ea typeface="Angsana New" pitchFamily="18" charset="-120"/>
                <a:cs typeface="Angsana New" pitchFamily="18" charset="-120"/>
              </a:endParaRPr>
            </a:p>
          </p:txBody>
        </p:sp>
      </p:grpSp>
      <p:sp>
        <p:nvSpPr>
          <p:cNvPr id="26628" name="Rectangle 1"/>
          <p:cNvSpPr>
            <a:spLocks noChangeArrowheads="1"/>
          </p:cNvSpPr>
          <p:nvPr/>
        </p:nvSpPr>
        <p:spPr bwMode="auto">
          <a:xfrm>
            <a:off x="0" y="6278563"/>
            <a:ext cx="9144000" cy="5794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IN" altLang="en-US" sz="3200" b="1">
                <a:solidFill>
                  <a:schemeClr val="bg1"/>
                </a:solidFill>
              </a:rPr>
              <a:t>Infact, No Body Knows exact Cause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0" y="0"/>
            <a:ext cx="9144000" cy="1752600"/>
          </a:xfrm>
          <a:solidFill>
            <a:srgbClr val="FF0000"/>
          </a:solidFill>
        </p:spPr>
        <p:txBody>
          <a:bodyPr/>
          <a:lstStyle/>
          <a:p>
            <a:pPr eaLnBrk="1" hangingPunct="1"/>
            <a:r>
              <a:rPr lang="en-US" altLang="en-US" sz="4000" b="1" smtClean="0">
                <a:solidFill>
                  <a:schemeClr val="bg1"/>
                </a:solidFill>
                <a:cs typeface="DilleniaUPC" pitchFamily="18" charset="-34"/>
              </a:rPr>
              <a:t>Experience of Infertility Experts on</a:t>
            </a:r>
            <a:br>
              <a:rPr lang="en-US" altLang="en-US" sz="4000" b="1" smtClean="0">
                <a:solidFill>
                  <a:schemeClr val="bg1"/>
                </a:solidFill>
                <a:cs typeface="DilleniaUPC" pitchFamily="18" charset="-34"/>
              </a:rPr>
            </a:br>
            <a:r>
              <a:rPr lang="en-US" altLang="en-US" sz="4000" b="1" smtClean="0">
                <a:solidFill>
                  <a:schemeClr val="bg1"/>
                </a:solidFill>
                <a:cs typeface="DilleniaUPC" pitchFamily="18" charset="-34"/>
              </a:rPr>
              <a:t>Role of Metformin in PCOS</a:t>
            </a:r>
          </a:p>
        </p:txBody>
      </p:sp>
      <p:sp>
        <p:nvSpPr>
          <p:cNvPr id="86019" name="Rectangle 3"/>
          <p:cNvSpPr>
            <a:spLocks noGrp="1" noChangeArrowheads="1"/>
          </p:cNvSpPr>
          <p:nvPr>
            <p:ph idx="1"/>
          </p:nvPr>
        </p:nvSpPr>
        <p:spPr>
          <a:xfrm>
            <a:off x="457200" y="1905000"/>
            <a:ext cx="8229600" cy="3657600"/>
          </a:xfrm>
        </p:spPr>
        <p:txBody>
          <a:bodyPr/>
          <a:lstStyle/>
          <a:p>
            <a:pPr eaLnBrk="1" hangingPunct="1">
              <a:defRPr/>
            </a:pPr>
            <a:r>
              <a:rPr lang="en-US" altLang="en-US" dirty="0">
                <a:cs typeface="DilleniaUPC" panose="02020603050405020304" pitchFamily="18" charset="-34"/>
              </a:rPr>
              <a:t>CC compared with metformin </a:t>
            </a:r>
            <a:r>
              <a:rPr lang="en-US" altLang="en-US" dirty="0" err="1">
                <a:cs typeface="DilleniaUPC" panose="02020603050405020304" pitchFamily="18" charset="-34"/>
              </a:rPr>
              <a:t>aloneresults</a:t>
            </a:r>
            <a:r>
              <a:rPr lang="en-US" altLang="en-US" dirty="0">
                <a:cs typeface="DilleniaUPC" panose="02020603050405020304" pitchFamily="18" charset="-34"/>
              </a:rPr>
              <a:t> in higher ovulation , conception, pregnancy &amp; live birth rate</a:t>
            </a:r>
          </a:p>
          <a:p>
            <a:pPr eaLnBrk="1" hangingPunct="1">
              <a:buFontTx/>
              <a:buNone/>
              <a:defRPr/>
            </a:pPr>
            <a:endParaRPr lang="en-US" altLang="en-US" sz="1600" dirty="0">
              <a:cs typeface="DilleniaUPC" panose="02020603050405020304" pitchFamily="18" charset="-34"/>
            </a:endParaRPr>
          </a:p>
          <a:p>
            <a:pPr eaLnBrk="1" hangingPunct="1">
              <a:defRPr/>
            </a:pPr>
            <a:r>
              <a:rPr lang="en-US" altLang="en-US" dirty="0">
                <a:cs typeface="DilleniaUPC" panose="02020603050405020304" pitchFamily="18" charset="-34"/>
              </a:rPr>
              <a:t>CC + Metformin results in no substantial  benefits  except, patients with BMI &gt;35 or abnormal GTT</a:t>
            </a:r>
          </a:p>
          <a:p>
            <a:pPr marL="0" indent="0" eaLnBrk="1" hangingPunct="1">
              <a:buFont typeface="Wingdings 3" pitchFamily="18" charset="2"/>
              <a:buNone/>
              <a:defRPr/>
            </a:pPr>
            <a:r>
              <a:rPr lang="en-US" altLang="en-US" dirty="0" err="1">
                <a:cs typeface="DilleniaUPC" panose="02020603050405020304" pitchFamily="18" charset="-34"/>
              </a:rPr>
              <a:t>Letrizole</a:t>
            </a:r>
            <a:r>
              <a:rPr lang="en-US" altLang="en-US" dirty="0">
                <a:cs typeface="DilleniaUPC" panose="02020603050405020304" pitchFamily="18" charset="-34"/>
              </a:rPr>
              <a:t> which is an  </a:t>
            </a:r>
            <a:r>
              <a:rPr lang="en-US" altLang="en-US" dirty="0" err="1">
                <a:cs typeface="DilleniaUPC" panose="02020603050405020304" pitchFamily="18" charset="-34"/>
              </a:rPr>
              <a:t>aromataze</a:t>
            </a:r>
            <a:r>
              <a:rPr lang="en-US" altLang="en-US" dirty="0">
                <a:cs typeface="DilleniaUPC" panose="02020603050405020304" pitchFamily="18" charset="-34"/>
              </a:rPr>
              <a:t> inhibitor and effective ovulation induction agent in women with PCOS, given from d3-d7 of the cycle</a:t>
            </a:r>
          </a:p>
        </p:txBody>
      </p:sp>
      <p:sp>
        <p:nvSpPr>
          <p:cNvPr id="86020" name="Rectangle 4"/>
          <p:cNvSpPr>
            <a:spLocks noChangeArrowheads="1"/>
          </p:cNvSpPr>
          <p:nvPr/>
        </p:nvSpPr>
        <p:spPr bwMode="auto">
          <a:xfrm>
            <a:off x="6248400" y="6172200"/>
            <a:ext cx="264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altLang="en-US" sz="1600" b="1"/>
              <a:t>Fertile sterile 2008,89;505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0" y="0"/>
            <a:ext cx="9144000" cy="1752600"/>
          </a:xfrm>
          <a:solidFill>
            <a:srgbClr val="FF0000"/>
          </a:solidFill>
        </p:spPr>
        <p:txBody>
          <a:bodyPr/>
          <a:lstStyle/>
          <a:p>
            <a:pPr eaLnBrk="1" hangingPunct="1"/>
            <a:r>
              <a:rPr lang="en-US" altLang="en-US" sz="3200" b="1" smtClean="0">
                <a:solidFill>
                  <a:schemeClr val="bg1"/>
                </a:solidFill>
                <a:cs typeface="DilleniaUPC" pitchFamily="18" charset="-34"/>
              </a:rPr>
              <a:t>PCOS Patients with </a:t>
            </a:r>
            <a:br>
              <a:rPr lang="en-US" altLang="en-US" sz="3200" b="1" smtClean="0">
                <a:solidFill>
                  <a:schemeClr val="bg1"/>
                </a:solidFill>
                <a:cs typeface="DilleniaUPC" pitchFamily="18" charset="-34"/>
              </a:rPr>
            </a:br>
            <a:r>
              <a:rPr lang="en-US" altLang="en-US" sz="3200" b="1" smtClean="0">
                <a:solidFill>
                  <a:schemeClr val="bg1"/>
                </a:solidFill>
                <a:cs typeface="DilleniaUPC" pitchFamily="18" charset="-34"/>
              </a:rPr>
              <a:t>Anovulation &amp; Ovulation disorder </a:t>
            </a:r>
            <a:br>
              <a:rPr lang="en-US" altLang="en-US" sz="3200" b="1" smtClean="0">
                <a:solidFill>
                  <a:schemeClr val="bg1"/>
                </a:solidFill>
                <a:cs typeface="DilleniaUPC" pitchFamily="18" charset="-34"/>
              </a:rPr>
            </a:br>
            <a:r>
              <a:rPr lang="en-US" altLang="en-US" sz="3200" b="1" smtClean="0">
                <a:solidFill>
                  <a:schemeClr val="tx1"/>
                </a:solidFill>
                <a:cs typeface="DilleniaUPC" pitchFamily="18" charset="-34"/>
              </a:rPr>
              <a:t>RESISTANT TO CLOMIFENE CITRATE:</a:t>
            </a:r>
            <a:r>
              <a:rPr lang="en-US" altLang="en-US" sz="4000" smtClean="0">
                <a:solidFill>
                  <a:schemeClr val="bg1"/>
                </a:solidFill>
                <a:cs typeface="DilleniaUPC" pitchFamily="18" charset="-34"/>
              </a:rPr>
              <a:t> </a:t>
            </a:r>
          </a:p>
        </p:txBody>
      </p:sp>
      <p:sp>
        <p:nvSpPr>
          <p:cNvPr id="88067" name="Rectangle 3"/>
          <p:cNvSpPr>
            <a:spLocks noGrp="1" noChangeArrowheads="1"/>
          </p:cNvSpPr>
          <p:nvPr>
            <p:ph idx="1"/>
          </p:nvPr>
        </p:nvSpPr>
        <p:spPr>
          <a:xfrm>
            <a:off x="381000" y="2027238"/>
            <a:ext cx="8534400" cy="4525962"/>
          </a:xfrm>
        </p:spPr>
        <p:txBody>
          <a:bodyPr rtlCol="0">
            <a:normAutofit fontScale="92500"/>
          </a:bodyPr>
          <a:lstStyle/>
          <a:p>
            <a:pPr marL="0" indent="0" eaLnBrk="1" fontAlgn="auto" hangingPunct="1">
              <a:spcAft>
                <a:spcPts val="0"/>
              </a:spcAft>
              <a:buFontTx/>
              <a:buNone/>
              <a:defRPr/>
            </a:pPr>
            <a:r>
              <a:rPr lang="en-US" altLang="en-US" sz="2400">
                <a:solidFill>
                  <a:schemeClr val="tx1">
                    <a:lumMod val="75000"/>
                    <a:lumOff val="25000"/>
                  </a:schemeClr>
                </a:solidFill>
                <a:ea typeface="+mn-ea"/>
              </a:rPr>
              <a:t>For women with PCOS who are known to be resistant to clomifene citrate, consider one of the following </a:t>
            </a:r>
          </a:p>
          <a:p>
            <a:pPr marL="0" indent="0" eaLnBrk="1" fontAlgn="auto" hangingPunct="1">
              <a:spcAft>
                <a:spcPts val="0"/>
              </a:spcAft>
              <a:buFontTx/>
              <a:buNone/>
              <a:defRPr/>
            </a:pPr>
            <a:r>
              <a:rPr lang="en-US" altLang="en-US" sz="2400" b="1">
                <a:solidFill>
                  <a:srgbClr val="FF0000"/>
                </a:solidFill>
                <a:ea typeface="+mn-ea"/>
              </a:rPr>
              <a:t>SECOND – LINE TREATMENT</a:t>
            </a:r>
            <a:r>
              <a:rPr lang="en-US" altLang="en-US" sz="2400">
                <a:solidFill>
                  <a:schemeClr val="tx1">
                    <a:lumMod val="75000"/>
                    <a:lumOff val="25000"/>
                  </a:schemeClr>
                </a:solidFill>
                <a:ea typeface="+mn-ea"/>
              </a:rPr>
              <a:t>, depending on clinical circumstances and the women’s preference</a:t>
            </a:r>
          </a:p>
          <a:p>
            <a:pPr marL="0" indent="0" eaLnBrk="1" fontAlgn="auto" hangingPunct="1">
              <a:spcAft>
                <a:spcPts val="0"/>
              </a:spcAft>
              <a:buFont typeface="Wingdings 3" charset="2"/>
              <a:buChar char=""/>
              <a:defRPr/>
            </a:pPr>
            <a:r>
              <a:rPr lang="en-US" altLang="en-US" sz="2400">
                <a:solidFill>
                  <a:schemeClr val="tx1">
                    <a:lumMod val="75000"/>
                    <a:lumOff val="25000"/>
                  </a:schemeClr>
                </a:solidFill>
                <a:ea typeface="+mn-ea"/>
              </a:rPr>
              <a:t> Laparoscopic Ovarian drilling or</a:t>
            </a:r>
          </a:p>
          <a:p>
            <a:pPr marL="0" indent="0" eaLnBrk="1" fontAlgn="auto" hangingPunct="1">
              <a:spcAft>
                <a:spcPts val="0"/>
              </a:spcAft>
              <a:buFontTx/>
              <a:buNone/>
              <a:defRPr/>
            </a:pPr>
            <a:endParaRPr lang="en-US" altLang="en-US" sz="2400">
              <a:solidFill>
                <a:schemeClr val="tx1">
                  <a:lumMod val="75000"/>
                  <a:lumOff val="25000"/>
                </a:schemeClr>
              </a:solidFill>
              <a:ea typeface="+mn-ea"/>
            </a:endParaRPr>
          </a:p>
          <a:p>
            <a:pPr marL="0" indent="0" eaLnBrk="1" fontAlgn="auto" hangingPunct="1">
              <a:spcAft>
                <a:spcPts val="0"/>
              </a:spcAft>
              <a:buFont typeface="Wingdings 3" charset="2"/>
              <a:buChar char=""/>
              <a:defRPr/>
            </a:pPr>
            <a:r>
              <a:rPr lang="en-US" altLang="en-US" sz="2400">
                <a:solidFill>
                  <a:schemeClr val="tx1">
                    <a:lumMod val="75000"/>
                    <a:lumOff val="25000"/>
                  </a:schemeClr>
                </a:solidFill>
                <a:ea typeface="+mn-ea"/>
              </a:rPr>
              <a:t> Combined treatment with clomifene citrate and metformin  </a:t>
            </a:r>
          </a:p>
          <a:p>
            <a:pPr marL="0" indent="0" eaLnBrk="1" fontAlgn="auto" hangingPunct="1">
              <a:spcAft>
                <a:spcPts val="0"/>
              </a:spcAft>
              <a:buFontTx/>
              <a:buNone/>
              <a:defRPr/>
            </a:pPr>
            <a:r>
              <a:rPr lang="en-US" altLang="en-US" sz="2400">
                <a:solidFill>
                  <a:schemeClr val="tx1">
                    <a:lumMod val="75000"/>
                    <a:lumOff val="25000"/>
                  </a:schemeClr>
                </a:solidFill>
                <a:ea typeface="+mn-ea"/>
              </a:rPr>
              <a:t>  if not already offered as fist – line treatment or</a:t>
            </a:r>
          </a:p>
          <a:p>
            <a:pPr marL="0" indent="0" eaLnBrk="1" fontAlgn="auto" hangingPunct="1">
              <a:spcAft>
                <a:spcPts val="0"/>
              </a:spcAft>
              <a:buFontTx/>
              <a:buNone/>
              <a:defRPr/>
            </a:pPr>
            <a:endParaRPr lang="en-US" altLang="en-US" sz="2400">
              <a:solidFill>
                <a:schemeClr val="tx1">
                  <a:lumMod val="75000"/>
                  <a:lumOff val="25000"/>
                </a:schemeClr>
              </a:solidFill>
              <a:ea typeface="+mn-ea"/>
            </a:endParaRPr>
          </a:p>
          <a:p>
            <a:pPr marL="0" indent="0" eaLnBrk="1" fontAlgn="auto" hangingPunct="1">
              <a:spcAft>
                <a:spcPts val="0"/>
              </a:spcAft>
              <a:buFont typeface="Wingdings 3" charset="2"/>
              <a:buChar char=""/>
              <a:defRPr/>
            </a:pPr>
            <a:r>
              <a:rPr lang="en-US" altLang="en-US" sz="2400">
                <a:solidFill>
                  <a:schemeClr val="tx1">
                    <a:lumMod val="75000"/>
                    <a:lumOff val="25000"/>
                  </a:schemeClr>
                </a:solidFill>
                <a:ea typeface="+mn-ea"/>
              </a:rPr>
              <a:t> Gonadotrophines</a:t>
            </a:r>
          </a:p>
        </p:txBody>
      </p:sp>
      <p:sp>
        <p:nvSpPr>
          <p:cNvPr id="87044" name="Rectangle 4"/>
          <p:cNvSpPr>
            <a:spLocks noChangeArrowheads="1"/>
          </p:cNvSpPr>
          <p:nvPr/>
        </p:nvSpPr>
        <p:spPr bwMode="auto">
          <a:xfrm>
            <a:off x="7315200" y="61722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pPr>
            <a:r>
              <a:rPr lang="en-US" altLang="en-US" sz="1800" b="1"/>
              <a:t>(NICE 2013)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1143000"/>
          </a:xfrm>
          <a:solidFill>
            <a:srgbClr val="FF0000"/>
          </a:solidFill>
          <a:ln>
            <a:solidFill>
              <a:srgbClr val="FF0000"/>
            </a:solidFill>
            <a:miter lim="800000"/>
            <a:headEnd/>
            <a:tailEnd/>
          </a:ln>
        </p:spPr>
        <p:txBody>
          <a:bodyPr/>
          <a:lstStyle/>
          <a:p>
            <a:pPr eaLnBrk="1" hangingPunct="1"/>
            <a:r>
              <a:rPr lang="en-US" altLang="en-US" sz="4000" b="1" smtClean="0">
                <a:solidFill>
                  <a:schemeClr val="bg1"/>
                </a:solidFill>
                <a:cs typeface="DilleniaUPC" pitchFamily="18" charset="-34"/>
              </a:rPr>
              <a:t>CLOMIFENE CITRATE + Metformin</a:t>
            </a:r>
          </a:p>
        </p:txBody>
      </p:sp>
      <p:sp>
        <p:nvSpPr>
          <p:cNvPr id="89091" name="Rectangle 3"/>
          <p:cNvSpPr>
            <a:spLocks noGrp="1" noChangeArrowheads="1"/>
          </p:cNvSpPr>
          <p:nvPr>
            <p:ph idx="1"/>
          </p:nvPr>
        </p:nvSpPr>
        <p:spPr>
          <a:xfrm>
            <a:off x="457200" y="1600200"/>
            <a:ext cx="8229600" cy="3276600"/>
          </a:xfrm>
        </p:spPr>
        <p:txBody>
          <a:bodyPr rtlCol="0">
            <a:normAutofit fontScale="92500" lnSpcReduction="10000"/>
          </a:bodyPr>
          <a:lstStyle/>
          <a:p>
            <a:pPr marL="0" indent="0" eaLnBrk="1" fontAlgn="auto" hangingPunct="1">
              <a:lnSpc>
                <a:spcPct val="80000"/>
              </a:lnSpc>
              <a:spcAft>
                <a:spcPts val="0"/>
              </a:spcAft>
              <a:buFontTx/>
              <a:buNone/>
              <a:defRPr/>
            </a:pPr>
            <a:r>
              <a:rPr lang="en-US" altLang="en-US" sz="3600">
                <a:solidFill>
                  <a:schemeClr val="tx1">
                    <a:lumMod val="75000"/>
                    <a:lumOff val="25000"/>
                  </a:schemeClr>
                </a:solidFill>
                <a:ea typeface="+mn-ea"/>
              </a:rPr>
              <a:t>However, </a:t>
            </a:r>
            <a:r>
              <a:rPr lang="en-US" altLang="en-US" sz="3600" b="1" i="1" u="sng">
                <a:solidFill>
                  <a:schemeClr val="tx1">
                    <a:lumMod val="75000"/>
                    <a:lumOff val="25000"/>
                  </a:schemeClr>
                </a:solidFill>
                <a:ea typeface="+mn-ea"/>
              </a:rPr>
              <a:t>Recent Study</a:t>
            </a:r>
            <a:r>
              <a:rPr lang="en-US" altLang="en-US" sz="3600">
                <a:solidFill>
                  <a:schemeClr val="tx1">
                    <a:lumMod val="75000"/>
                    <a:lumOff val="25000"/>
                  </a:schemeClr>
                </a:solidFill>
                <a:ea typeface="+mn-ea"/>
              </a:rPr>
              <a:t> showed </a:t>
            </a:r>
          </a:p>
          <a:p>
            <a:pPr marL="0" indent="0" eaLnBrk="1" fontAlgn="auto" hangingPunct="1">
              <a:lnSpc>
                <a:spcPct val="80000"/>
              </a:lnSpc>
              <a:spcAft>
                <a:spcPts val="0"/>
              </a:spcAft>
              <a:buFontTx/>
              <a:buNone/>
              <a:defRPr/>
            </a:pPr>
            <a:endParaRPr lang="en-US" altLang="en-US" sz="900">
              <a:solidFill>
                <a:schemeClr val="tx1">
                  <a:lumMod val="75000"/>
                  <a:lumOff val="25000"/>
                </a:schemeClr>
              </a:solidFill>
              <a:ea typeface="+mn-ea"/>
            </a:endParaRPr>
          </a:p>
          <a:p>
            <a:pPr marL="0" indent="0" eaLnBrk="1" fontAlgn="auto" hangingPunct="1">
              <a:lnSpc>
                <a:spcPct val="80000"/>
              </a:lnSpc>
              <a:spcAft>
                <a:spcPts val="0"/>
              </a:spcAft>
              <a:buFontTx/>
              <a:buNone/>
              <a:defRPr/>
            </a:pPr>
            <a:r>
              <a:rPr lang="en-US" altLang="en-US" sz="3600">
                <a:solidFill>
                  <a:schemeClr val="tx1">
                    <a:lumMod val="75000"/>
                    <a:lumOff val="25000"/>
                  </a:schemeClr>
                </a:solidFill>
                <a:ea typeface="+mn-ea"/>
              </a:rPr>
              <a:t>CC+ metformin combination therapy </a:t>
            </a:r>
          </a:p>
          <a:p>
            <a:pPr marL="0" indent="0" eaLnBrk="1" fontAlgn="auto" hangingPunct="1">
              <a:lnSpc>
                <a:spcPct val="80000"/>
              </a:lnSpc>
              <a:spcAft>
                <a:spcPts val="0"/>
              </a:spcAft>
              <a:buFontTx/>
              <a:buNone/>
              <a:defRPr/>
            </a:pPr>
            <a:r>
              <a:rPr lang="en-US" altLang="en-US" sz="3600">
                <a:solidFill>
                  <a:schemeClr val="tx1">
                    <a:lumMod val="75000"/>
                    <a:lumOff val="25000"/>
                  </a:schemeClr>
                </a:solidFill>
                <a:ea typeface="+mn-ea"/>
              </a:rPr>
              <a:t>results in hyper rates of </a:t>
            </a:r>
            <a:r>
              <a:rPr lang="en-US" altLang="en-US" sz="3600" b="1" i="1">
                <a:solidFill>
                  <a:schemeClr val="tx1">
                    <a:lumMod val="75000"/>
                    <a:lumOff val="25000"/>
                  </a:schemeClr>
                </a:solidFill>
                <a:ea typeface="+mn-ea"/>
              </a:rPr>
              <a:t>LIVE BIRTHS</a:t>
            </a:r>
            <a:r>
              <a:rPr lang="en-US" altLang="en-US" sz="3600">
                <a:solidFill>
                  <a:schemeClr val="tx1">
                    <a:lumMod val="75000"/>
                    <a:lumOff val="25000"/>
                  </a:schemeClr>
                </a:solidFill>
                <a:ea typeface="+mn-ea"/>
              </a:rPr>
              <a:t> </a:t>
            </a:r>
          </a:p>
          <a:p>
            <a:pPr marL="0" indent="0" eaLnBrk="1" fontAlgn="auto" hangingPunct="1">
              <a:lnSpc>
                <a:spcPct val="80000"/>
              </a:lnSpc>
              <a:spcAft>
                <a:spcPts val="0"/>
              </a:spcAft>
              <a:buFontTx/>
              <a:buNone/>
              <a:defRPr/>
            </a:pPr>
            <a:r>
              <a:rPr lang="en-US" altLang="en-US" sz="3600">
                <a:solidFill>
                  <a:schemeClr val="tx1">
                    <a:lumMod val="75000"/>
                    <a:lumOff val="25000"/>
                  </a:schemeClr>
                </a:solidFill>
                <a:ea typeface="+mn-ea"/>
              </a:rPr>
              <a:t>compared with other treatments.</a:t>
            </a:r>
          </a:p>
          <a:p>
            <a:pPr marL="0" indent="0" eaLnBrk="1" fontAlgn="auto" hangingPunct="1">
              <a:lnSpc>
                <a:spcPct val="80000"/>
              </a:lnSpc>
              <a:spcAft>
                <a:spcPts val="0"/>
              </a:spcAft>
              <a:buFontTx/>
              <a:buNone/>
              <a:defRPr/>
            </a:pPr>
            <a:endParaRPr lang="en-US" altLang="en-US" sz="3600">
              <a:solidFill>
                <a:schemeClr val="tx1">
                  <a:lumMod val="75000"/>
                  <a:lumOff val="25000"/>
                </a:schemeClr>
              </a:solidFill>
              <a:ea typeface="+mn-ea"/>
            </a:endParaRPr>
          </a:p>
          <a:p>
            <a:pPr marL="0" indent="0" eaLnBrk="1" fontAlgn="auto" hangingPunct="1">
              <a:lnSpc>
                <a:spcPct val="80000"/>
              </a:lnSpc>
              <a:spcAft>
                <a:spcPts val="0"/>
              </a:spcAft>
              <a:buFontTx/>
              <a:buNone/>
              <a:defRPr/>
            </a:pPr>
            <a:endParaRPr lang="en-US" altLang="en-US" sz="2000">
              <a:solidFill>
                <a:schemeClr val="tx1">
                  <a:lumMod val="75000"/>
                  <a:lumOff val="25000"/>
                </a:schemeClr>
              </a:solidFill>
              <a:ea typeface="+mn-ea"/>
            </a:endParaRPr>
          </a:p>
          <a:p>
            <a:pPr marL="0" indent="0" eaLnBrk="1" fontAlgn="auto" hangingPunct="1">
              <a:lnSpc>
                <a:spcPct val="80000"/>
              </a:lnSpc>
              <a:spcAft>
                <a:spcPts val="0"/>
              </a:spcAft>
              <a:buFontTx/>
              <a:buNone/>
              <a:defRPr/>
            </a:pPr>
            <a:r>
              <a:rPr lang="en-US" altLang="en-US" sz="900">
                <a:solidFill>
                  <a:schemeClr val="tx1">
                    <a:lumMod val="75000"/>
                    <a:lumOff val="25000"/>
                  </a:schemeClr>
                </a:solidFill>
                <a:ea typeface="+mn-ea"/>
              </a:rPr>
              <a:t> </a:t>
            </a:r>
          </a:p>
        </p:txBody>
      </p:sp>
      <p:sp>
        <p:nvSpPr>
          <p:cNvPr id="88068" name="Rectangle 4"/>
          <p:cNvSpPr>
            <a:spLocks noChangeArrowheads="1"/>
          </p:cNvSpPr>
          <p:nvPr/>
        </p:nvSpPr>
        <p:spPr bwMode="auto">
          <a:xfrm>
            <a:off x="1116013" y="6092825"/>
            <a:ext cx="56610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0000"/>
              </a:lnSpc>
              <a:spcBef>
                <a:spcPct val="20000"/>
              </a:spcBef>
            </a:pPr>
            <a:r>
              <a:rPr lang="en-US" altLang="en-US"/>
              <a:t>Jungheim et. all fertil steril 2010;94:2659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944688" y="623888"/>
            <a:ext cx="6589712" cy="1281112"/>
          </a:xfrm>
        </p:spPr>
        <p:txBody>
          <a:bodyPr/>
          <a:lstStyle/>
          <a:p>
            <a:r>
              <a:rPr lang="en-AU" altLang="en-US" smtClean="0">
                <a:solidFill>
                  <a:srgbClr val="FFC000"/>
                </a:solidFill>
                <a:cs typeface="DilleniaUPC" pitchFamily="18" charset="-34"/>
              </a:rPr>
              <a:t>Laparascopic Ovarian Drilling</a:t>
            </a:r>
            <a:endParaRPr lang="ar-JO" altLang="ar-JO" smtClean="0"/>
          </a:p>
        </p:txBody>
      </p:sp>
      <p:pic>
        <p:nvPicPr>
          <p:cNvPr id="890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170" t="31964" r="24142" b="14903"/>
          <a:stretch>
            <a:fillRect/>
          </a:stretch>
        </p:blipFill>
        <p:spPr>
          <a:xfrm>
            <a:off x="2925763" y="2505075"/>
            <a:ext cx="4625975" cy="30353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944688" y="623888"/>
            <a:ext cx="6589712" cy="1281112"/>
          </a:xfrm>
        </p:spPr>
        <p:txBody>
          <a:bodyPr/>
          <a:lstStyle/>
          <a:p>
            <a:r>
              <a:rPr lang="en-AU" altLang="en-US" smtClean="0">
                <a:solidFill>
                  <a:srgbClr val="FFC000"/>
                </a:solidFill>
                <a:cs typeface="DilleniaUPC" pitchFamily="18" charset="-34"/>
              </a:rPr>
              <a:t>Laparascopic Ovarian Drilling</a:t>
            </a:r>
            <a:endParaRPr lang="ar-JO" altLang="ar-JO" smtClean="0"/>
          </a:p>
        </p:txBody>
      </p:sp>
      <p:sp>
        <p:nvSpPr>
          <p:cNvPr id="90115" name="Content Placeholder 2"/>
          <p:cNvSpPr>
            <a:spLocks noGrp="1"/>
          </p:cNvSpPr>
          <p:nvPr>
            <p:ph idx="1"/>
          </p:nvPr>
        </p:nvSpPr>
        <p:spPr>
          <a:xfrm>
            <a:off x="1943100" y="2133600"/>
            <a:ext cx="6591300" cy="3778250"/>
          </a:xfrm>
        </p:spPr>
        <p:txBody>
          <a:bodyPr/>
          <a:lstStyle/>
          <a:p>
            <a:r>
              <a:rPr lang="en-US" altLang="ar-JO" sz="3200" smtClean="0">
                <a:solidFill>
                  <a:srgbClr val="222222"/>
                </a:solidFill>
                <a:latin typeface="Merriweather"/>
              </a:rPr>
              <a:t>Ovarian drilling breaks through a thick outer layer reduce the amount of testosterone production is directly affected.</a:t>
            </a:r>
          </a:p>
          <a:p>
            <a:r>
              <a:rPr lang="en-US" altLang="ar-JO" sz="3200" smtClean="0">
                <a:solidFill>
                  <a:srgbClr val="222222"/>
                </a:solidFill>
                <a:latin typeface="Merriweather"/>
              </a:rPr>
              <a:t>It is useuful in women with normal BMI and a pregnancy rates reported varied from 30-80%</a:t>
            </a:r>
            <a:endParaRPr lang="ar-JO" altLang="ar-JO" sz="32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44688" y="623888"/>
            <a:ext cx="6589712" cy="1281112"/>
          </a:xfrm>
        </p:spPr>
        <p:txBody>
          <a:bodyPr/>
          <a:lstStyle/>
          <a:p>
            <a:pPr eaLnBrk="1" hangingPunct="1"/>
            <a:r>
              <a:rPr lang="en-AU" altLang="en-US" smtClean="0">
                <a:solidFill>
                  <a:srgbClr val="FFC000"/>
                </a:solidFill>
                <a:cs typeface="DilleniaUPC" pitchFamily="18" charset="-34"/>
              </a:rPr>
              <a:t>Laparascopic Ovarian Drilling complications</a:t>
            </a:r>
          </a:p>
        </p:txBody>
      </p:sp>
      <p:sp>
        <p:nvSpPr>
          <p:cNvPr id="3" name="Content Placeholder 2"/>
          <p:cNvSpPr>
            <a:spLocks noGrp="1"/>
          </p:cNvSpPr>
          <p:nvPr>
            <p:ph idx="1"/>
          </p:nvPr>
        </p:nvSpPr>
        <p:spPr>
          <a:xfrm>
            <a:off x="1943100" y="2133600"/>
            <a:ext cx="6591300" cy="3778250"/>
          </a:xfrm>
        </p:spPr>
        <p:txBody>
          <a:bodyPr rtlCol="0">
            <a:normAutofit/>
          </a:bodyPr>
          <a:lstStyle/>
          <a:p>
            <a:pPr marL="274320" indent="-274320" eaLnBrk="1" fontAlgn="auto" hangingPunct="1">
              <a:spcAft>
                <a:spcPts val="0"/>
              </a:spcAft>
              <a:buClr>
                <a:schemeClr val="accent3"/>
              </a:buClr>
              <a:buFont typeface="Wingdings 2"/>
              <a:buChar char=""/>
              <a:defRPr/>
            </a:pPr>
            <a:r>
              <a:rPr lang="en-AU" sz="2800" dirty="0" err="1">
                <a:solidFill>
                  <a:schemeClr val="tx1">
                    <a:lumMod val="75000"/>
                    <a:lumOff val="25000"/>
                  </a:schemeClr>
                </a:solidFill>
                <a:ea typeface="+mn-ea"/>
              </a:rPr>
              <a:t>Pereovarian</a:t>
            </a:r>
            <a:r>
              <a:rPr lang="en-AU" sz="2800" dirty="0">
                <a:solidFill>
                  <a:schemeClr val="tx1">
                    <a:lumMod val="75000"/>
                    <a:lumOff val="25000"/>
                  </a:schemeClr>
                </a:solidFill>
                <a:ea typeface="+mn-ea"/>
              </a:rPr>
              <a:t> adhesions. </a:t>
            </a:r>
          </a:p>
          <a:p>
            <a:pPr marL="274320" indent="-274320" eaLnBrk="1" fontAlgn="auto" hangingPunct="1">
              <a:spcAft>
                <a:spcPts val="0"/>
              </a:spcAft>
              <a:buClr>
                <a:schemeClr val="accent3"/>
              </a:buClr>
              <a:buFont typeface="Wingdings 2"/>
              <a:buChar char=""/>
              <a:defRPr/>
            </a:pPr>
            <a:r>
              <a:rPr lang="en-AU" sz="2800" dirty="0">
                <a:solidFill>
                  <a:schemeClr val="tx1">
                    <a:lumMod val="75000"/>
                    <a:lumOff val="25000"/>
                  </a:schemeClr>
                </a:solidFill>
                <a:ea typeface="+mn-ea"/>
              </a:rPr>
              <a:t>Premature ovarian failure-very rare.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1944688" y="623888"/>
            <a:ext cx="6589712" cy="1281112"/>
          </a:xfrm>
        </p:spPr>
        <p:txBody>
          <a:bodyPr/>
          <a:lstStyle/>
          <a:p>
            <a:pPr defTabSz="762000" eaLnBrk="1" hangingPunct="1"/>
            <a:r>
              <a:rPr lang="en-US" altLang="en-US" smtClean="0">
                <a:cs typeface="DilleniaUPC" pitchFamily="18" charset="-34"/>
              </a:rPr>
              <a:t>PCOS: </a:t>
            </a:r>
            <a:r>
              <a:rPr lang="en-US" altLang="en-US" i="1" smtClean="0">
                <a:cs typeface="DilleniaUPC" pitchFamily="18" charset="-34"/>
              </a:rPr>
              <a:t>Complications</a:t>
            </a:r>
          </a:p>
        </p:txBody>
      </p:sp>
      <p:sp>
        <p:nvSpPr>
          <p:cNvPr id="12291" name="Rectangle 3"/>
          <p:cNvSpPr>
            <a:spLocks noGrp="1" noChangeArrowheads="1"/>
          </p:cNvSpPr>
          <p:nvPr>
            <p:ph idx="1"/>
          </p:nvPr>
        </p:nvSpPr>
        <p:spPr>
          <a:xfrm>
            <a:off x="533400" y="1484313"/>
            <a:ext cx="8059738" cy="5373687"/>
          </a:xfrm>
        </p:spPr>
        <p:txBody>
          <a:bodyPr rtlCol="0">
            <a:normAutofit fontScale="92500" lnSpcReduction="20000"/>
          </a:bodyPr>
          <a:lstStyle/>
          <a:p>
            <a:pPr marL="0" indent="0" defTabSz="762000" eaLnBrk="1" fontAlgn="auto" hangingPunct="1">
              <a:spcAft>
                <a:spcPct val="10000"/>
              </a:spcAft>
              <a:buFontTx/>
              <a:buNone/>
              <a:defRPr/>
            </a:pPr>
            <a:r>
              <a:rPr lang="en-US" altLang="en-US" sz="2000" dirty="0">
                <a:solidFill>
                  <a:schemeClr val="tx1">
                    <a:lumMod val="75000"/>
                    <a:lumOff val="25000"/>
                  </a:schemeClr>
                </a:solidFill>
                <a:ea typeface="+mn-ea"/>
              </a:rPr>
              <a:t>1. Insulin Resistance</a:t>
            </a:r>
          </a:p>
          <a:p>
            <a:pPr lvl="1" defTabSz="762000" eaLnBrk="1" fontAlgn="auto" hangingPunct="1">
              <a:spcAft>
                <a:spcPct val="10000"/>
              </a:spcAft>
              <a:buFont typeface="Wingdings 3" charset="2"/>
              <a:buChar char=""/>
              <a:defRPr/>
            </a:pPr>
            <a:r>
              <a:rPr lang="en-US" altLang="en-US" sz="2000" dirty="0">
                <a:solidFill>
                  <a:schemeClr val="tx1">
                    <a:lumMod val="75000"/>
                    <a:lumOff val="25000"/>
                  </a:schemeClr>
                </a:solidFill>
                <a:ea typeface="+mn-ea"/>
              </a:rPr>
              <a:t>10% have Type 2 Diabetes</a:t>
            </a:r>
          </a:p>
          <a:p>
            <a:pPr lvl="1" defTabSz="762000" eaLnBrk="1" fontAlgn="auto" hangingPunct="1">
              <a:spcAft>
                <a:spcPct val="10000"/>
              </a:spcAft>
              <a:buFont typeface="Wingdings 3" charset="2"/>
              <a:buChar char=""/>
              <a:defRPr/>
            </a:pPr>
            <a:r>
              <a:rPr lang="en-US" altLang="en-US" sz="2000" dirty="0">
                <a:solidFill>
                  <a:schemeClr val="tx1">
                    <a:lumMod val="75000"/>
                    <a:lumOff val="25000"/>
                  </a:schemeClr>
                </a:solidFill>
                <a:ea typeface="+mn-ea"/>
              </a:rPr>
              <a:t>30%-35% have Impaired Glucose Tolerance (IGT)</a:t>
            </a:r>
          </a:p>
          <a:p>
            <a:pPr marL="0" indent="0" defTabSz="762000" eaLnBrk="1" fontAlgn="auto" hangingPunct="1">
              <a:spcAft>
                <a:spcPct val="10000"/>
              </a:spcAft>
              <a:buFontTx/>
              <a:buNone/>
              <a:defRPr/>
            </a:pPr>
            <a:r>
              <a:rPr lang="en-US" altLang="en-US" sz="2000" dirty="0">
                <a:solidFill>
                  <a:schemeClr val="tx1">
                    <a:lumMod val="75000"/>
                    <a:lumOff val="25000"/>
                  </a:schemeClr>
                </a:solidFill>
                <a:ea typeface="+mn-ea"/>
              </a:rPr>
              <a:t>2. Obesity</a:t>
            </a:r>
          </a:p>
          <a:p>
            <a:pPr marL="457200" lvl="1" indent="0" defTabSz="762000" eaLnBrk="1" fontAlgn="auto" hangingPunct="1">
              <a:spcAft>
                <a:spcPct val="10000"/>
              </a:spcAft>
              <a:buFontTx/>
              <a:buNone/>
              <a:defRPr/>
            </a:pPr>
            <a:r>
              <a:rPr lang="en-US" altLang="en-US" sz="2000" dirty="0">
                <a:solidFill>
                  <a:schemeClr val="tx1">
                    <a:lumMod val="75000"/>
                    <a:lumOff val="25000"/>
                  </a:schemeClr>
                </a:solidFill>
                <a:ea typeface="+mn-ea"/>
              </a:rPr>
              <a:t>50% of PCOD patients are obese</a:t>
            </a:r>
          </a:p>
          <a:p>
            <a:pPr marL="457200" lvl="1" indent="0" defTabSz="762000" eaLnBrk="1" fontAlgn="auto" hangingPunct="1">
              <a:spcAft>
                <a:spcPct val="10000"/>
              </a:spcAft>
              <a:buFontTx/>
              <a:buNone/>
              <a:defRPr/>
            </a:pPr>
            <a:r>
              <a:rPr lang="en-US" altLang="en-US" sz="2000" dirty="0">
                <a:solidFill>
                  <a:schemeClr val="tx1">
                    <a:lumMod val="75000"/>
                    <a:lumOff val="25000"/>
                  </a:schemeClr>
                </a:solidFill>
                <a:ea typeface="+mn-ea"/>
              </a:rPr>
              <a:t>Amplifies biochemical and clinical abnormalities of PCOS</a:t>
            </a:r>
          </a:p>
          <a:p>
            <a:pPr marL="0" indent="0" defTabSz="762000" eaLnBrk="1" fontAlgn="auto" hangingPunct="1">
              <a:spcAft>
                <a:spcPct val="10000"/>
              </a:spcAft>
              <a:buFontTx/>
              <a:buNone/>
              <a:defRPr/>
            </a:pPr>
            <a:r>
              <a:rPr lang="en-US" altLang="en-US" sz="2000" dirty="0">
                <a:solidFill>
                  <a:schemeClr val="tx1">
                    <a:lumMod val="75000"/>
                    <a:lumOff val="25000"/>
                  </a:schemeClr>
                </a:solidFill>
                <a:ea typeface="+mn-ea"/>
              </a:rPr>
              <a:t>3. Endometrial Cancer</a:t>
            </a:r>
          </a:p>
          <a:p>
            <a:pPr lvl="1" defTabSz="762000" eaLnBrk="1" fontAlgn="auto" hangingPunct="1">
              <a:spcAft>
                <a:spcPct val="10000"/>
              </a:spcAft>
              <a:buFont typeface="Wingdings 3" charset="2"/>
              <a:buChar char=""/>
              <a:defRPr/>
            </a:pPr>
            <a:r>
              <a:rPr lang="en-US" altLang="en-US" sz="2000" dirty="0">
                <a:solidFill>
                  <a:schemeClr val="tx1">
                    <a:lumMod val="75000"/>
                    <a:lumOff val="25000"/>
                  </a:schemeClr>
                </a:solidFill>
                <a:ea typeface="+mn-ea"/>
              </a:rPr>
              <a:t>PCOS women found an increased risk of endometrial cancer</a:t>
            </a:r>
          </a:p>
          <a:p>
            <a:pPr marL="0" indent="0" defTabSz="762000" eaLnBrk="1" fontAlgn="auto" hangingPunct="1">
              <a:spcAft>
                <a:spcPts val="0"/>
              </a:spcAft>
              <a:buFontTx/>
              <a:buNone/>
              <a:defRPr/>
            </a:pPr>
            <a:r>
              <a:rPr lang="en-US" altLang="en-US" sz="2000" dirty="0">
                <a:solidFill>
                  <a:schemeClr val="tx1">
                    <a:lumMod val="75000"/>
                    <a:lumOff val="25000"/>
                  </a:schemeClr>
                </a:solidFill>
                <a:ea typeface="+mn-ea"/>
              </a:rPr>
              <a:t>4. Cardiovascular Disease: Increased risk of myocardial infarction in </a:t>
            </a:r>
            <a:r>
              <a:rPr lang="en-US" altLang="en-US" sz="2200" dirty="0">
                <a:solidFill>
                  <a:schemeClr val="tx1">
                    <a:lumMod val="75000"/>
                    <a:lumOff val="25000"/>
                  </a:schemeClr>
                </a:solidFill>
                <a:ea typeface="+mn-ea"/>
              </a:rPr>
              <a:t>5.Sleep Apnea 6. </a:t>
            </a:r>
            <a:r>
              <a:rPr lang="en-US" altLang="en-US" sz="2200" dirty="0" err="1">
                <a:solidFill>
                  <a:schemeClr val="tx1">
                    <a:lumMod val="75000"/>
                    <a:lumOff val="25000"/>
                  </a:schemeClr>
                </a:solidFill>
                <a:ea typeface="+mn-ea"/>
              </a:rPr>
              <a:t>Dyslipidaemia</a:t>
            </a:r>
            <a:r>
              <a:rPr lang="en-US" altLang="en-US" sz="2200" dirty="0">
                <a:solidFill>
                  <a:schemeClr val="tx1">
                    <a:lumMod val="75000"/>
                    <a:lumOff val="25000"/>
                  </a:schemeClr>
                </a:solidFill>
                <a:ea typeface="+mn-ea"/>
              </a:rPr>
              <a:t> 7. Hypertension and Endothelial Dysfunction</a:t>
            </a:r>
          </a:p>
          <a:p>
            <a:pPr marL="0" indent="0" defTabSz="762000" eaLnBrk="1" fontAlgn="auto" hangingPunct="1">
              <a:spcAft>
                <a:spcPts val="0"/>
              </a:spcAft>
              <a:buFontTx/>
              <a:buNone/>
              <a:defRPr/>
            </a:pPr>
            <a:r>
              <a:rPr lang="en-US" altLang="en-US" sz="2200" dirty="0">
                <a:solidFill>
                  <a:schemeClr val="tx1">
                    <a:lumMod val="75000"/>
                    <a:lumOff val="25000"/>
                  </a:schemeClr>
                </a:solidFill>
                <a:ea typeface="+mn-ea"/>
              </a:rPr>
              <a:t>8. Depression</a:t>
            </a:r>
          </a:p>
          <a:p>
            <a:pPr lvl="1" defTabSz="762000" eaLnBrk="1" fontAlgn="auto" hangingPunct="1">
              <a:spcAft>
                <a:spcPts val="0"/>
              </a:spcAft>
              <a:buFont typeface="Wingdings 3" charset="2"/>
              <a:buChar char=""/>
              <a:defRPr/>
            </a:pPr>
            <a:r>
              <a:rPr lang="en-US" altLang="en-US" sz="1900" dirty="0">
                <a:solidFill>
                  <a:schemeClr val="tx1">
                    <a:lumMod val="75000"/>
                    <a:lumOff val="25000"/>
                  </a:schemeClr>
                </a:solidFill>
                <a:ea typeface="+mn-ea"/>
              </a:rPr>
              <a:t>Higher prevalence in PCOS patients, associated with higher body mass index</a:t>
            </a:r>
            <a:endParaRPr lang="en-US" altLang="en-US" sz="2000" dirty="0">
              <a:solidFill>
                <a:schemeClr val="tx1">
                  <a:lumMod val="75000"/>
                  <a:lumOff val="25000"/>
                </a:schemeClr>
              </a:solidFill>
              <a:ea typeface="+mn-ea"/>
            </a:endParaRPr>
          </a:p>
          <a:p>
            <a:pPr marL="0" indent="0" defTabSz="762000" eaLnBrk="1" fontAlgn="auto" hangingPunct="1">
              <a:spcAft>
                <a:spcPct val="10000"/>
              </a:spcAft>
              <a:buFontTx/>
              <a:buNone/>
              <a:defRPr/>
            </a:pPr>
            <a:r>
              <a:rPr lang="en-US" altLang="en-US" sz="2000" dirty="0">
                <a:solidFill>
                  <a:schemeClr val="tx1">
                    <a:lumMod val="75000"/>
                    <a:lumOff val="25000"/>
                  </a:schemeClr>
                </a:solidFill>
                <a:ea typeface="+mn-ea"/>
              </a:rPr>
              <a:t>		</a:t>
            </a:r>
          </a:p>
        </p:txBody>
      </p:sp>
      <p:sp>
        <p:nvSpPr>
          <p:cNvPr id="92164" name="Text Box 4"/>
          <p:cNvSpPr txBox="1">
            <a:spLocks noChangeArrowheads="1"/>
          </p:cNvSpPr>
          <p:nvPr/>
        </p:nvSpPr>
        <p:spPr bwMode="auto">
          <a:xfrm>
            <a:off x="4654550" y="1989138"/>
            <a:ext cx="403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cs typeface="DilleniaUPC" pitchFamily="18" charset="-34"/>
              </a:defRPr>
            </a:lvl1pPr>
            <a:lvl2pPr>
              <a:defRPr sz="1600">
                <a:solidFill>
                  <a:srgbClr val="404040"/>
                </a:solidFill>
                <a:latin typeface="Century Gothic" pitchFamily="34" charset="0"/>
                <a:cs typeface="DilleniaUPC" pitchFamily="18" charset="-34"/>
              </a:defRPr>
            </a:lvl2pPr>
            <a:lvl3pPr>
              <a:defRPr sz="1400">
                <a:solidFill>
                  <a:srgbClr val="404040"/>
                </a:solidFill>
                <a:latin typeface="Century Gothic" pitchFamily="34" charset="0"/>
                <a:cs typeface="DilleniaUPC" pitchFamily="18" charset="-34"/>
              </a:defRPr>
            </a:lvl3pPr>
            <a:lvl4pPr>
              <a:defRPr sz="1200">
                <a:solidFill>
                  <a:srgbClr val="404040"/>
                </a:solidFill>
                <a:latin typeface="Century Gothic" pitchFamily="34" charset="0"/>
                <a:cs typeface="DilleniaUPC" pitchFamily="18" charset="-34"/>
              </a:defRPr>
            </a:lvl4pPr>
            <a:lvl5pPr>
              <a:defRPr sz="1200">
                <a:solidFill>
                  <a:srgbClr val="404040"/>
                </a:solidFill>
                <a:latin typeface="Century Gothic" pitchFamily="34" charset="0"/>
                <a:cs typeface="DilleniaUPC" pitchFamily="18" charset="-34"/>
              </a:defRPr>
            </a:lvl5pPr>
            <a:lvl6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6pPr>
            <a:lvl7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7pPr>
            <a:lvl8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8pPr>
            <a:lvl9pPr eaLnBrk="0" fontAlgn="base" hangingPunct="0">
              <a:spcAft>
                <a:spcPct val="0"/>
              </a:spcAft>
              <a:buFont typeface="Wingdings 3" pitchFamily="18" charset="2"/>
              <a:defRPr sz="1200">
                <a:solidFill>
                  <a:srgbClr val="404040"/>
                </a:solidFill>
                <a:latin typeface="Century Gothic" pitchFamily="34" charset="0"/>
                <a:cs typeface="DilleniaUPC" pitchFamily="18" charset="-34"/>
              </a:defRPr>
            </a:lvl9pPr>
          </a:lstStyle>
          <a:p>
            <a:pPr algn="r" eaLnBrk="1" hangingPunct="1">
              <a:spcBef>
                <a:spcPct val="50000"/>
              </a:spcBef>
            </a:pPr>
            <a:r>
              <a:rPr lang="en-US" altLang="en-US" sz="1200">
                <a:solidFill>
                  <a:schemeClr val="tx1"/>
                </a:solidFill>
                <a:latin typeface="Arial" pitchFamily="34" charset="0"/>
                <a:ea typeface="MS PGothic" pitchFamily="34" charset="-128"/>
                <a:cs typeface="Angsana New" pitchFamily="18" charset="-34"/>
              </a:rPr>
              <a: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755650" y="188913"/>
            <a:ext cx="7848600" cy="895350"/>
          </a:xfrm>
        </p:spPr>
        <p:txBody>
          <a:bodyPr/>
          <a:lstStyle/>
          <a:p>
            <a:pPr defTabSz="762000" eaLnBrk="1" hangingPunct="1"/>
            <a:r>
              <a:rPr lang="en-US" altLang="en-US" smtClean="0">
                <a:cs typeface="DilleniaUPC" pitchFamily="18" charset="-34"/>
              </a:rPr>
              <a:t>Pregnancy Complications</a:t>
            </a:r>
          </a:p>
        </p:txBody>
      </p:sp>
      <p:sp>
        <p:nvSpPr>
          <p:cNvPr id="93187" name="Rectangle 3"/>
          <p:cNvSpPr>
            <a:spLocks noGrp="1" noChangeArrowheads="1"/>
          </p:cNvSpPr>
          <p:nvPr>
            <p:ph idx="1"/>
          </p:nvPr>
        </p:nvSpPr>
        <p:spPr>
          <a:xfrm>
            <a:off x="1943100" y="2133600"/>
            <a:ext cx="6591300" cy="3778250"/>
          </a:xfrm>
        </p:spPr>
        <p:txBody>
          <a:bodyPr rtlCol="0">
            <a:normAutofit fontScale="92500" lnSpcReduction="10000"/>
          </a:bodyPr>
          <a:lstStyle/>
          <a:p>
            <a:pPr defTabSz="762000" eaLnBrk="1" fontAlgn="auto" hangingPunct="1">
              <a:spcAft>
                <a:spcPct val="5000"/>
              </a:spcAft>
              <a:buFont typeface="Wingdings 3" charset="2"/>
              <a:buChar char=""/>
              <a:defRPr/>
            </a:pPr>
            <a:r>
              <a:rPr lang="en-US" altLang="en-US" sz="2200">
                <a:solidFill>
                  <a:schemeClr val="tx1">
                    <a:lumMod val="75000"/>
                    <a:lumOff val="25000"/>
                  </a:schemeClr>
                </a:solidFill>
                <a:ea typeface="+mn-ea"/>
              </a:rPr>
              <a:t>Spontaneous Abortions</a:t>
            </a:r>
          </a:p>
          <a:p>
            <a:pPr lvl="1" defTabSz="762000" eaLnBrk="1" fontAlgn="auto" hangingPunct="1">
              <a:spcAft>
                <a:spcPct val="5000"/>
              </a:spcAft>
              <a:buFont typeface="Wingdings 3" charset="2"/>
              <a:buChar char=""/>
              <a:defRPr/>
            </a:pPr>
            <a:r>
              <a:rPr lang="en-US" altLang="en-US" sz="1800">
                <a:solidFill>
                  <a:schemeClr val="tx1">
                    <a:lumMod val="75000"/>
                    <a:lumOff val="25000"/>
                  </a:schemeClr>
                </a:solidFill>
                <a:ea typeface="+mn-ea"/>
              </a:rPr>
              <a:t>Increased in high BMI/PCOS patients</a:t>
            </a:r>
            <a:endParaRPr lang="en-US" altLang="en-US">
              <a:solidFill>
                <a:schemeClr val="tx1">
                  <a:lumMod val="75000"/>
                  <a:lumOff val="25000"/>
                </a:schemeClr>
              </a:solidFill>
              <a:ea typeface="+mn-ea"/>
            </a:endParaRPr>
          </a:p>
          <a:p>
            <a:pPr algn="r" defTabSz="762000" eaLnBrk="1" fontAlgn="auto" hangingPunct="1">
              <a:spcAft>
                <a:spcPct val="5000"/>
              </a:spcAft>
              <a:buFontTx/>
              <a:buNone/>
              <a:defRPr/>
            </a:pPr>
            <a:endParaRPr lang="en-US" altLang="en-US">
              <a:solidFill>
                <a:schemeClr val="tx1">
                  <a:lumMod val="75000"/>
                  <a:lumOff val="25000"/>
                </a:schemeClr>
              </a:solidFill>
              <a:ea typeface="+mn-ea"/>
            </a:endParaRPr>
          </a:p>
          <a:p>
            <a:pPr defTabSz="762000" eaLnBrk="1" fontAlgn="auto" hangingPunct="1">
              <a:spcAft>
                <a:spcPct val="5000"/>
              </a:spcAft>
              <a:buFont typeface="Wingdings 3" charset="2"/>
              <a:buChar char=""/>
              <a:defRPr/>
            </a:pPr>
            <a:r>
              <a:rPr lang="en-US" altLang="en-US" sz="2200">
                <a:solidFill>
                  <a:schemeClr val="tx1">
                    <a:lumMod val="75000"/>
                    <a:lumOff val="25000"/>
                  </a:schemeClr>
                </a:solidFill>
                <a:ea typeface="+mn-ea"/>
              </a:rPr>
              <a:t>Impaired Glucose Tolerance</a:t>
            </a:r>
          </a:p>
          <a:p>
            <a:pPr algn="r" defTabSz="762000" eaLnBrk="1" fontAlgn="auto" hangingPunct="1">
              <a:spcAft>
                <a:spcPct val="5000"/>
              </a:spcAft>
              <a:buFontTx/>
              <a:buNone/>
              <a:defRPr/>
            </a:pPr>
            <a:endParaRPr lang="en-US" altLang="en-US">
              <a:solidFill>
                <a:schemeClr val="tx1">
                  <a:lumMod val="75000"/>
                  <a:lumOff val="25000"/>
                </a:schemeClr>
              </a:solidFill>
              <a:ea typeface="+mn-ea"/>
            </a:endParaRPr>
          </a:p>
          <a:p>
            <a:pPr defTabSz="762000" eaLnBrk="1" fontAlgn="auto" hangingPunct="1">
              <a:spcAft>
                <a:spcPct val="5000"/>
              </a:spcAft>
              <a:buFont typeface="Wingdings 3" charset="2"/>
              <a:buChar char=""/>
              <a:defRPr/>
            </a:pPr>
            <a:r>
              <a:rPr lang="en-US" altLang="en-US" sz="2200">
                <a:solidFill>
                  <a:schemeClr val="tx1">
                    <a:lumMod val="75000"/>
                    <a:lumOff val="25000"/>
                  </a:schemeClr>
                </a:solidFill>
                <a:ea typeface="+mn-ea"/>
              </a:rPr>
              <a:t>Gestational Diabetes</a:t>
            </a:r>
          </a:p>
          <a:p>
            <a:pPr algn="r" defTabSz="762000" eaLnBrk="1" fontAlgn="auto" hangingPunct="1">
              <a:spcBef>
                <a:spcPct val="10000"/>
              </a:spcBef>
              <a:spcAft>
                <a:spcPct val="5000"/>
              </a:spcAft>
              <a:buFontTx/>
              <a:buNone/>
              <a:defRPr/>
            </a:pPr>
            <a:endParaRPr lang="en-US" altLang="en-US">
              <a:solidFill>
                <a:schemeClr val="tx1">
                  <a:lumMod val="75000"/>
                  <a:lumOff val="25000"/>
                </a:schemeClr>
              </a:solidFill>
              <a:ea typeface="+mn-ea"/>
            </a:endParaRPr>
          </a:p>
          <a:p>
            <a:pPr defTabSz="762000" eaLnBrk="1" fontAlgn="auto" hangingPunct="1">
              <a:spcAft>
                <a:spcPct val="5000"/>
              </a:spcAft>
              <a:buFont typeface="Wingdings 3" charset="2"/>
              <a:buChar char=""/>
              <a:defRPr/>
            </a:pPr>
            <a:r>
              <a:rPr lang="en-US" altLang="en-US" sz="2200">
                <a:solidFill>
                  <a:schemeClr val="tx1">
                    <a:lumMod val="75000"/>
                    <a:lumOff val="25000"/>
                  </a:schemeClr>
                </a:solidFill>
                <a:ea typeface="+mn-ea"/>
              </a:rPr>
              <a:t>Hypertension</a:t>
            </a:r>
          </a:p>
          <a:p>
            <a:pPr algn="r" defTabSz="762000" eaLnBrk="1" fontAlgn="auto" hangingPunct="1">
              <a:spcBef>
                <a:spcPct val="10000"/>
              </a:spcBef>
              <a:spcAft>
                <a:spcPct val="5000"/>
              </a:spcAft>
              <a:buFontTx/>
              <a:buNone/>
              <a:defRPr/>
            </a:pPr>
            <a:endParaRPr lang="en-US" altLang="en-US">
              <a:solidFill>
                <a:schemeClr val="tx1">
                  <a:lumMod val="75000"/>
                  <a:lumOff val="25000"/>
                </a:schemeClr>
              </a:solidFill>
              <a:ea typeface="+mn-ea"/>
            </a:endParaRPr>
          </a:p>
          <a:p>
            <a:pPr defTabSz="762000" eaLnBrk="1" fontAlgn="auto" hangingPunct="1">
              <a:spcAft>
                <a:spcPct val="5000"/>
              </a:spcAft>
              <a:buFont typeface="Wingdings 3" charset="2"/>
              <a:buChar char=""/>
              <a:defRPr/>
            </a:pPr>
            <a:r>
              <a:rPr lang="en-US" altLang="en-US" sz="2200">
                <a:solidFill>
                  <a:schemeClr val="tx1">
                    <a:lumMod val="75000"/>
                    <a:lumOff val="25000"/>
                  </a:schemeClr>
                </a:solidFill>
                <a:ea typeface="+mn-ea"/>
              </a:rPr>
              <a:t>Small for Gestational Age</a:t>
            </a:r>
          </a:p>
          <a:p>
            <a:pPr algn="r" defTabSz="762000" eaLnBrk="1" fontAlgn="auto" hangingPunct="1">
              <a:spcAft>
                <a:spcPts val="0"/>
              </a:spcAft>
              <a:buFontTx/>
              <a:buNone/>
              <a:defRPr/>
            </a:pPr>
            <a:endParaRPr lang="en-US" altLang="en-US" sz="1600">
              <a:solidFill>
                <a:schemeClr val="tx1">
                  <a:lumMod val="75000"/>
                  <a:lumOff val="25000"/>
                </a:schemeClr>
              </a:solidFill>
              <a:ea typeface="+mn-ea"/>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3" name="Content Placeholder 2"/>
          <p:cNvSpPr>
            <a:spLocks noGrp="1"/>
          </p:cNvSpPr>
          <p:nvPr>
            <p:ph idx="1"/>
          </p:nvPr>
        </p:nvSpPr>
        <p:spPr>
          <a:xfrm>
            <a:off x="1943100" y="2133600"/>
            <a:ext cx="6591300" cy="3778250"/>
          </a:xfrm>
        </p:spPr>
        <p:txBody>
          <a:bodyPr rtlCol="0">
            <a:normAutofit lnSpcReduction="10000"/>
          </a:bodyPr>
          <a:lstStyle/>
          <a:p>
            <a:pPr eaLnBrk="1" fontAlgn="auto" hangingPunct="1">
              <a:spcAft>
                <a:spcPts val="0"/>
              </a:spcAft>
              <a:buFont typeface="Wingdings 3" charset="2"/>
              <a:buChar char=""/>
              <a:defRPr/>
            </a:pPr>
            <a:r>
              <a:rPr lang="en-US" dirty="0">
                <a:solidFill>
                  <a:schemeClr val="tx1">
                    <a:lumMod val="75000"/>
                    <a:lumOff val="25000"/>
                  </a:schemeClr>
                </a:solidFill>
                <a:ea typeface="+mn-ea"/>
              </a:rPr>
              <a:t>Hyperprolactinemia is a condition of elevated </a:t>
            </a:r>
            <a:r>
              <a:rPr lang="en-US" i="1" dirty="0">
                <a:solidFill>
                  <a:srgbClr val="FF0000"/>
                </a:solidFill>
                <a:ea typeface="+mn-ea"/>
              </a:rPr>
              <a:t>serum prolactin</a:t>
            </a:r>
            <a:r>
              <a:rPr lang="en-US" dirty="0">
                <a:solidFill>
                  <a:schemeClr val="tx1">
                    <a:lumMod val="75000"/>
                    <a:lumOff val="25000"/>
                  </a:schemeClr>
                </a:solidFill>
                <a:ea typeface="+mn-ea"/>
              </a:rPr>
              <a:t>. Prolactin is a 198-amino acid protein produced in the </a:t>
            </a:r>
            <a:r>
              <a:rPr lang="en-US" dirty="0" err="1">
                <a:solidFill>
                  <a:schemeClr val="tx1">
                    <a:lumMod val="75000"/>
                    <a:lumOff val="25000"/>
                  </a:schemeClr>
                </a:solidFill>
                <a:ea typeface="+mn-ea"/>
              </a:rPr>
              <a:t>lactotroph</a:t>
            </a:r>
            <a:r>
              <a:rPr lang="en-US" dirty="0">
                <a:solidFill>
                  <a:schemeClr val="tx1">
                    <a:lumMod val="75000"/>
                    <a:lumOff val="25000"/>
                  </a:schemeClr>
                </a:solidFill>
                <a:ea typeface="+mn-ea"/>
              </a:rPr>
              <a:t> cells of the anterior pituitary gland. Its primary function is to enhance breast development during pregnancy  and to induce lactation.</a:t>
            </a:r>
          </a:p>
          <a:p>
            <a:pPr marL="0" indent="0" eaLnBrk="1" fontAlgn="auto" hangingPunct="1">
              <a:spcAft>
                <a:spcPts val="0"/>
              </a:spcAft>
              <a:buFont typeface="Wingdings 3" charset="2"/>
              <a:buNone/>
              <a:defRPr/>
            </a:pPr>
            <a:r>
              <a:rPr lang="en-US" dirty="0">
                <a:solidFill>
                  <a:schemeClr val="tx1">
                    <a:lumMod val="75000"/>
                    <a:lumOff val="25000"/>
                  </a:schemeClr>
                </a:solidFill>
                <a:ea typeface="+mn-ea"/>
              </a:rPr>
              <a:t>Secretion is pulsatile; it increases with sleep, stress, pregnancy, and chest wall stimulation or trauma, and therefore must be drawn after fasting. Normal fasting values are generally less than 25-30 ng/mL, </a:t>
            </a:r>
          </a:p>
          <a:p>
            <a:pPr marL="0" indent="0" eaLnBrk="1" fontAlgn="auto" hangingPunct="1">
              <a:spcAft>
                <a:spcPts val="0"/>
              </a:spcAft>
              <a:buFont typeface="Wingdings 3" charset="2"/>
              <a:buNone/>
              <a:defRPr/>
            </a:pPr>
            <a:r>
              <a:rPr lang="en-US" dirty="0">
                <a:solidFill>
                  <a:schemeClr val="tx1">
                    <a:lumMod val="75000"/>
                    <a:lumOff val="25000"/>
                  </a:schemeClr>
                </a:solidFill>
                <a:ea typeface="+mn-ea"/>
              </a:rPr>
              <a:t>Dopamine has the dominant influence over prolactin secretion. Secretion of prolactin is under tonic inhibitory control by dopamine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3" name="Content Placeholder 2"/>
          <p:cNvSpPr>
            <a:spLocks noGrp="1"/>
          </p:cNvSpPr>
          <p:nvPr>
            <p:ph idx="1"/>
          </p:nvPr>
        </p:nvSpPr>
        <p:spPr>
          <a:xfrm>
            <a:off x="1943100" y="2133600"/>
            <a:ext cx="6591300" cy="3778250"/>
          </a:xfrm>
        </p:spPr>
        <p:txBody>
          <a:bodyPr rtlCol="0">
            <a:normAutofit/>
          </a:bodyPr>
          <a:lstStyle/>
          <a:p>
            <a:pPr eaLnBrk="1" fontAlgn="auto" hangingPunct="1">
              <a:spcAft>
                <a:spcPts val="0"/>
              </a:spcAft>
              <a:buFont typeface="Wingdings 3" charset="2"/>
              <a:buChar char=""/>
              <a:defRPr/>
            </a:pPr>
            <a:r>
              <a:rPr lang="en-US" sz="2400" dirty="0">
                <a:solidFill>
                  <a:srgbClr val="7030A0"/>
                </a:solidFill>
                <a:ea typeface="+mn-ea"/>
              </a:rPr>
              <a:t>Incidence</a:t>
            </a:r>
          </a:p>
          <a:p>
            <a:pPr marL="0" indent="0" eaLnBrk="1" fontAlgn="auto" hangingPunct="1">
              <a:spcAft>
                <a:spcPts val="0"/>
              </a:spcAft>
              <a:buFont typeface="Wingdings 3" charset="2"/>
              <a:buNone/>
              <a:defRPr/>
            </a:pPr>
            <a:r>
              <a:rPr lang="en-US" dirty="0">
                <a:solidFill>
                  <a:schemeClr val="tx1">
                    <a:lumMod val="75000"/>
                    <a:lumOff val="25000"/>
                  </a:schemeClr>
                </a:solidFill>
                <a:ea typeface="+mn-ea"/>
              </a:rPr>
              <a:t>This condition occurs in less than 1% of the general population and in 5-14% of patients presenting with secondary amenorrhea. </a:t>
            </a:r>
          </a:p>
          <a:p>
            <a:pPr marL="0" indent="0" eaLnBrk="1" fontAlgn="auto" hangingPunct="1">
              <a:spcAft>
                <a:spcPts val="0"/>
              </a:spcAft>
              <a:buFont typeface="Wingdings 3" charset="2"/>
              <a:buNone/>
              <a:defRPr/>
            </a:pPr>
            <a:r>
              <a:rPr lang="en-US" dirty="0">
                <a:solidFill>
                  <a:schemeClr val="tx1">
                    <a:lumMod val="75000"/>
                    <a:lumOff val="25000"/>
                  </a:schemeClr>
                </a:solidFill>
                <a:ea typeface="+mn-ea"/>
              </a:rPr>
              <a:t>Approximately 75% of patients presenting with </a:t>
            </a:r>
            <a:r>
              <a:rPr lang="en-US" dirty="0" err="1">
                <a:solidFill>
                  <a:srgbClr val="FF0000"/>
                </a:solidFill>
                <a:ea typeface="+mn-ea"/>
              </a:rPr>
              <a:t>galactorrhea</a:t>
            </a:r>
            <a:r>
              <a:rPr lang="en-US" dirty="0">
                <a:solidFill>
                  <a:srgbClr val="FF0000"/>
                </a:solidFill>
                <a:ea typeface="+mn-ea"/>
              </a:rPr>
              <a:t> and amenorrhea </a:t>
            </a:r>
            <a:r>
              <a:rPr lang="en-US" dirty="0">
                <a:solidFill>
                  <a:schemeClr val="tx1">
                    <a:lumMod val="75000"/>
                    <a:lumOff val="25000"/>
                  </a:schemeClr>
                </a:solidFill>
                <a:ea typeface="+mn-ea"/>
              </a:rPr>
              <a:t>have </a:t>
            </a:r>
            <a:r>
              <a:rPr lang="en-US" dirty="0">
                <a:solidFill>
                  <a:srgbClr val="FF0000"/>
                </a:solidFill>
                <a:ea typeface="+mn-ea"/>
              </a:rPr>
              <a:t>hyperprolactinemia</a:t>
            </a:r>
            <a:r>
              <a:rPr lang="en-US" dirty="0">
                <a:solidFill>
                  <a:schemeClr val="tx1">
                    <a:lumMod val="75000"/>
                    <a:lumOff val="25000"/>
                  </a:schemeClr>
                </a:solidFill>
                <a:ea typeface="+mn-ea"/>
              </a:rPr>
              <a:t>. Of these patients, approximately 30% have </a:t>
            </a:r>
            <a:r>
              <a:rPr lang="en-US" dirty="0">
                <a:solidFill>
                  <a:srgbClr val="FF0000"/>
                </a:solidFill>
                <a:ea typeface="+mn-ea"/>
              </a:rPr>
              <a:t>prolactin-secreting tumors</a:t>
            </a:r>
            <a:r>
              <a:rPr lang="en-US" dirty="0">
                <a:solidFill>
                  <a:schemeClr val="tx1">
                    <a:lumMod val="75000"/>
                    <a:lumOff val="25000"/>
                  </a:schemeClr>
                </a:solidFill>
                <a:ea typeface="+mn-e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88" y="623888"/>
            <a:ext cx="6589712" cy="1281112"/>
          </a:xfrm>
        </p:spPr>
        <p:txBody>
          <a:bodyPr rtlCol="0">
            <a:normAutofit/>
          </a:bodyPr>
          <a:lstStyle/>
          <a:p>
            <a:pPr eaLnBrk="1" fontAlgn="auto" hangingPunct="1">
              <a:spcAft>
                <a:spcPts val="0"/>
              </a:spcAft>
              <a:defRPr/>
            </a:pPr>
            <a:r>
              <a:rPr lang="en-US" dirty="0">
                <a:solidFill>
                  <a:schemeClr val="tx2">
                    <a:satMod val="200000"/>
                  </a:schemeClr>
                </a:solidFill>
                <a:ea typeface="+mj-ea"/>
              </a:rPr>
              <a:t>GENETIC LINK</a:t>
            </a:r>
            <a:endParaRPr lang="en-US" dirty="0">
              <a:solidFill>
                <a:schemeClr val="accent2">
                  <a:lumMod val="75000"/>
                </a:schemeClr>
              </a:solidFill>
              <a:ea typeface="+mj-ea"/>
            </a:endParaRPr>
          </a:p>
        </p:txBody>
      </p:sp>
      <p:sp>
        <p:nvSpPr>
          <p:cNvPr id="27651" name="Content Placeholder 2"/>
          <p:cNvSpPr>
            <a:spLocks noGrp="1"/>
          </p:cNvSpPr>
          <p:nvPr>
            <p:ph idx="1"/>
          </p:nvPr>
        </p:nvSpPr>
        <p:spPr>
          <a:xfrm>
            <a:off x="900113" y="1268413"/>
            <a:ext cx="7920037" cy="5329237"/>
          </a:xfrm>
        </p:spPr>
        <p:txBody>
          <a:bodyPr/>
          <a:lstStyle/>
          <a:p>
            <a:pPr defTabSz="762000" eaLnBrk="1" hangingPunct="1">
              <a:spcAft>
                <a:spcPct val="10000"/>
              </a:spcAft>
              <a:buFontTx/>
              <a:buNone/>
            </a:pPr>
            <a:r>
              <a:rPr lang="en-US" altLang="en-US" sz="3600" smtClean="0">
                <a:cs typeface="DilleniaUPC" pitchFamily="18" charset="-34"/>
              </a:rPr>
              <a:t>Familial clustering of PCOS common1</a:t>
            </a:r>
            <a:r>
              <a:rPr lang="en-US" altLang="en-US" sz="3600" baseline="30000" smtClean="0">
                <a:cs typeface="DilleniaUPC" pitchFamily="18" charset="-34"/>
              </a:rPr>
              <a:t>st</a:t>
            </a:r>
            <a:r>
              <a:rPr lang="en-US" altLang="en-US" sz="3600" smtClean="0">
                <a:cs typeface="DilleniaUPC" pitchFamily="18" charset="-34"/>
              </a:rPr>
              <a:t> degree relatives of patients with PCOS may be at high risk for diabetes and glucose intolerance</a:t>
            </a:r>
          </a:p>
          <a:p>
            <a:pPr marL="366713" lvl="1" indent="0" defTabSz="762000" eaLnBrk="1" hangingPunct="1">
              <a:spcAft>
                <a:spcPct val="10000"/>
              </a:spcAft>
              <a:buFont typeface="Wingdings 3" pitchFamily="18" charset="2"/>
              <a:buNone/>
            </a:pPr>
            <a:r>
              <a:rPr lang="en-US" altLang="en-US" sz="3600" smtClean="0">
                <a:cs typeface="DilleniaUPC" pitchFamily="18" charset="-34"/>
              </a:rPr>
              <a:t>Mothers and sisters of PCOS patients have higher androgen levels than control subjects</a:t>
            </a:r>
          </a:p>
          <a:p>
            <a:pPr defTabSz="762000" eaLnBrk="1" hangingPunct="1"/>
            <a:endParaRPr lang="en-US" altLang="en-US" smtClean="0">
              <a:cs typeface="DilleniaUPC" pitchFamily="18" charset="-3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3" name="Content Placeholder 2"/>
          <p:cNvSpPr>
            <a:spLocks noGrp="1"/>
          </p:cNvSpPr>
          <p:nvPr>
            <p:ph idx="1"/>
          </p:nvPr>
        </p:nvSpPr>
        <p:spPr>
          <a:xfrm>
            <a:off x="250825" y="1341438"/>
            <a:ext cx="8713788" cy="5616575"/>
          </a:xfrm>
        </p:spPr>
        <p:txBody>
          <a:bodyPr rtlCol="0">
            <a:normAutofit/>
          </a:bodyPr>
          <a:lstStyle/>
          <a:p>
            <a:pPr eaLnBrk="1" fontAlgn="auto" hangingPunct="1">
              <a:spcAft>
                <a:spcPts val="0"/>
              </a:spcAft>
              <a:buFont typeface="Wingdings 3" charset="2"/>
              <a:buChar char=""/>
              <a:defRPr/>
            </a:pPr>
            <a:r>
              <a:rPr lang="en-US" sz="2800" dirty="0">
                <a:solidFill>
                  <a:srgbClr val="002060"/>
                </a:solidFill>
                <a:ea typeface="+mn-ea"/>
              </a:rPr>
              <a:t>Presentation:</a:t>
            </a:r>
          </a:p>
          <a:p>
            <a:pPr marL="0" indent="0" eaLnBrk="1" fontAlgn="auto" hangingPunct="1">
              <a:spcAft>
                <a:spcPts val="0"/>
              </a:spcAft>
              <a:buFont typeface="Wingdings 3" charset="2"/>
              <a:buNone/>
              <a:defRPr/>
            </a:pPr>
            <a:r>
              <a:rPr lang="en-US" sz="2800" dirty="0">
                <a:solidFill>
                  <a:schemeClr val="tx1">
                    <a:lumMod val="75000"/>
                    <a:lumOff val="25000"/>
                  </a:schemeClr>
                </a:solidFill>
                <a:ea typeface="+mn-ea"/>
              </a:rPr>
              <a:t>Women typically present with a history of </a:t>
            </a:r>
            <a:r>
              <a:rPr lang="en-US" sz="2800" dirty="0" err="1">
                <a:solidFill>
                  <a:srgbClr val="00B050"/>
                </a:solidFill>
                <a:ea typeface="+mn-ea"/>
              </a:rPr>
              <a:t>oligomenorrhea</a:t>
            </a:r>
            <a:r>
              <a:rPr lang="en-US" sz="2800" dirty="0">
                <a:solidFill>
                  <a:schemeClr val="tx1">
                    <a:lumMod val="75000"/>
                    <a:lumOff val="25000"/>
                  </a:schemeClr>
                </a:solidFill>
                <a:ea typeface="+mn-ea"/>
              </a:rPr>
              <a:t>, </a:t>
            </a:r>
            <a:r>
              <a:rPr lang="en-US" sz="2800" dirty="0">
                <a:solidFill>
                  <a:srgbClr val="00B050"/>
                </a:solidFill>
                <a:ea typeface="+mn-ea"/>
              </a:rPr>
              <a:t>amenorrhea</a:t>
            </a:r>
            <a:r>
              <a:rPr lang="en-US" sz="2800" dirty="0">
                <a:solidFill>
                  <a:schemeClr val="tx1">
                    <a:lumMod val="75000"/>
                    <a:lumOff val="25000"/>
                  </a:schemeClr>
                </a:solidFill>
                <a:ea typeface="+mn-ea"/>
              </a:rPr>
              <a:t>, or </a:t>
            </a:r>
            <a:r>
              <a:rPr lang="en-US" sz="2800" dirty="0">
                <a:solidFill>
                  <a:srgbClr val="00B050"/>
                </a:solidFill>
                <a:ea typeface="+mn-ea"/>
              </a:rPr>
              <a:t>infertility</a:t>
            </a:r>
            <a:r>
              <a:rPr lang="en-US" sz="2800" dirty="0">
                <a:solidFill>
                  <a:schemeClr val="tx1">
                    <a:lumMod val="75000"/>
                    <a:lumOff val="25000"/>
                  </a:schemeClr>
                </a:solidFill>
                <a:ea typeface="+mn-ea"/>
              </a:rPr>
              <a:t>, which generally results from prolactin suppression of gonadotropin-releasing hormone (</a:t>
            </a:r>
            <a:r>
              <a:rPr lang="en-US" sz="2800" dirty="0" err="1">
                <a:solidFill>
                  <a:schemeClr val="tx1">
                    <a:lumMod val="75000"/>
                    <a:lumOff val="25000"/>
                  </a:schemeClr>
                </a:solidFill>
                <a:ea typeface="+mn-ea"/>
              </a:rPr>
              <a:t>GnRH</a:t>
            </a:r>
            <a:r>
              <a:rPr lang="en-US" sz="2800" dirty="0">
                <a:solidFill>
                  <a:schemeClr val="tx1">
                    <a:lumMod val="75000"/>
                    <a:lumOff val="25000"/>
                  </a:schemeClr>
                </a:solidFill>
                <a:ea typeface="+mn-ea"/>
              </a:rPr>
              <a:t>). </a:t>
            </a:r>
          </a:p>
          <a:p>
            <a:pPr marL="0" indent="0" eaLnBrk="1" fontAlgn="auto" hangingPunct="1">
              <a:spcAft>
                <a:spcPts val="0"/>
              </a:spcAft>
              <a:buFont typeface="Wingdings 3" charset="2"/>
              <a:buNone/>
              <a:defRPr/>
            </a:pPr>
            <a:r>
              <a:rPr lang="en-US" sz="2800" dirty="0" err="1">
                <a:solidFill>
                  <a:srgbClr val="00B050"/>
                </a:solidFill>
                <a:ea typeface="+mn-ea"/>
              </a:rPr>
              <a:t>Galactorrhea</a:t>
            </a:r>
            <a:r>
              <a:rPr lang="en-US" sz="2800" dirty="0">
                <a:solidFill>
                  <a:schemeClr val="tx1">
                    <a:lumMod val="75000"/>
                    <a:lumOff val="25000"/>
                  </a:schemeClr>
                </a:solidFill>
                <a:ea typeface="+mn-ea"/>
              </a:rPr>
              <a:t> is due to the direct physiologic effect of prolactin on breast epithelial cells. </a:t>
            </a:r>
          </a:p>
          <a:p>
            <a:pPr marL="0" indent="0" eaLnBrk="1" fontAlgn="auto" hangingPunct="1">
              <a:spcAft>
                <a:spcPts val="0"/>
              </a:spcAft>
              <a:buFont typeface="Wingdings 3" charset="2"/>
              <a:buNone/>
              <a:defRPr/>
            </a:pPr>
            <a:r>
              <a:rPr lang="en-US" sz="2800" dirty="0">
                <a:solidFill>
                  <a:schemeClr val="tx1">
                    <a:lumMod val="75000"/>
                    <a:lumOff val="25000"/>
                  </a:schemeClr>
                </a:solidFill>
                <a:ea typeface="+mn-ea"/>
              </a:rPr>
              <a:t>Physical findings most commonly encountered in patients with hyperprolactinemia are </a:t>
            </a:r>
            <a:r>
              <a:rPr lang="en-US" sz="2800" i="1" dirty="0" err="1">
                <a:solidFill>
                  <a:srgbClr val="FF0000"/>
                </a:solidFill>
                <a:ea typeface="+mn-ea"/>
              </a:rPr>
              <a:t>galactorrhea</a:t>
            </a:r>
            <a:r>
              <a:rPr lang="en-US" sz="2800" dirty="0">
                <a:solidFill>
                  <a:schemeClr val="tx1">
                    <a:lumMod val="75000"/>
                    <a:lumOff val="25000"/>
                  </a:schemeClr>
                </a:solidFill>
                <a:ea typeface="+mn-ea"/>
              </a:rPr>
              <a:t> and, in the case of </a:t>
            </a:r>
            <a:r>
              <a:rPr lang="en-US" sz="2800" dirty="0" err="1">
                <a:solidFill>
                  <a:schemeClr val="tx1">
                    <a:lumMod val="75000"/>
                    <a:lumOff val="25000"/>
                  </a:schemeClr>
                </a:solidFill>
                <a:ea typeface="+mn-ea"/>
              </a:rPr>
              <a:t>prolactinomas</a:t>
            </a:r>
            <a:r>
              <a:rPr lang="en-US" sz="2800" dirty="0">
                <a:solidFill>
                  <a:schemeClr val="tx1">
                    <a:lumMod val="75000"/>
                    <a:lumOff val="25000"/>
                  </a:schemeClr>
                </a:solidFill>
                <a:ea typeface="+mn-ea"/>
              </a:rPr>
              <a:t>, </a:t>
            </a:r>
            <a:r>
              <a:rPr lang="en-US" sz="2800" i="1" dirty="0">
                <a:solidFill>
                  <a:srgbClr val="FF0000"/>
                </a:solidFill>
                <a:ea typeface="+mn-ea"/>
              </a:rPr>
              <a:t>visual-field defects</a:t>
            </a:r>
            <a:r>
              <a:rPr lang="en-US" sz="2800" dirty="0">
                <a:solidFill>
                  <a:schemeClr val="tx1">
                    <a:lumMod val="75000"/>
                    <a:lumOff val="25000"/>
                  </a:schemeClr>
                </a:solidFill>
                <a:ea typeface="+mn-ea"/>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3" name="Content Placeholder 2"/>
          <p:cNvSpPr>
            <a:spLocks noGrp="1"/>
          </p:cNvSpPr>
          <p:nvPr>
            <p:ph idx="1"/>
          </p:nvPr>
        </p:nvSpPr>
        <p:spPr>
          <a:xfrm>
            <a:off x="1116013" y="1341438"/>
            <a:ext cx="7848600" cy="5516562"/>
          </a:xfrm>
        </p:spPr>
        <p:txBody>
          <a:bodyPr rtlCol="0">
            <a:normAutofit/>
          </a:bodyPr>
          <a:lstStyle/>
          <a:p>
            <a:pPr eaLnBrk="1" fontAlgn="auto" hangingPunct="1">
              <a:spcAft>
                <a:spcPts val="0"/>
              </a:spcAft>
              <a:buFont typeface="Wingdings 3" charset="2"/>
              <a:buChar char=""/>
              <a:defRPr/>
            </a:pPr>
            <a:r>
              <a:rPr lang="en-US" sz="1600" dirty="0">
                <a:solidFill>
                  <a:schemeClr val="tx1">
                    <a:lumMod val="75000"/>
                    <a:lumOff val="25000"/>
                  </a:schemeClr>
                </a:solidFill>
                <a:ea typeface="+mn-ea"/>
              </a:rPr>
              <a:t>Causes:</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1. Primary Hypothyroidism, </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2. Drug: , usually with prolactin levels of less than 100 ng/</a:t>
            </a:r>
            <a:r>
              <a:rPr lang="en-US" sz="1600" dirty="0" err="1">
                <a:solidFill>
                  <a:schemeClr val="tx1">
                    <a:lumMod val="75000"/>
                    <a:lumOff val="25000"/>
                  </a:schemeClr>
                </a:solidFill>
                <a:ea typeface="+mn-ea"/>
              </a:rPr>
              <a:t>mL.</a:t>
            </a:r>
            <a:r>
              <a:rPr lang="en-US" sz="1600" dirty="0">
                <a:solidFill>
                  <a:schemeClr val="tx1">
                    <a:lumMod val="75000"/>
                    <a:lumOff val="25000"/>
                  </a:schemeClr>
                </a:solidFill>
                <a:ea typeface="+mn-ea"/>
              </a:rPr>
              <a:t> </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a. Dopamine-receptor antagonists (</a:t>
            </a:r>
            <a:r>
              <a:rPr lang="en-US" sz="1600" dirty="0" err="1">
                <a:solidFill>
                  <a:schemeClr val="tx1">
                    <a:lumMod val="75000"/>
                    <a:lumOff val="25000"/>
                  </a:schemeClr>
                </a:solidFill>
                <a:ea typeface="+mn-ea"/>
              </a:rPr>
              <a:t>eg</a:t>
            </a:r>
            <a:r>
              <a:rPr lang="en-US" sz="1600" dirty="0">
                <a:solidFill>
                  <a:schemeClr val="tx1">
                    <a:lumMod val="75000"/>
                    <a:lumOff val="25000"/>
                  </a:schemeClr>
                </a:solidFill>
                <a:ea typeface="+mn-ea"/>
              </a:rPr>
              <a:t>, </a:t>
            </a:r>
            <a:r>
              <a:rPr lang="en-US" sz="1600" dirty="0" err="1">
                <a:solidFill>
                  <a:schemeClr val="tx1">
                    <a:lumMod val="75000"/>
                    <a:lumOff val="25000"/>
                  </a:schemeClr>
                </a:solidFill>
                <a:ea typeface="+mn-ea"/>
              </a:rPr>
              <a:t>phenothiazines</a:t>
            </a:r>
            <a:r>
              <a:rPr lang="en-US" sz="1600" dirty="0">
                <a:solidFill>
                  <a:schemeClr val="tx1">
                    <a:lumMod val="75000"/>
                    <a:lumOff val="25000"/>
                  </a:schemeClr>
                </a:solidFill>
                <a:ea typeface="+mn-ea"/>
              </a:rPr>
              <a:t>, </a:t>
            </a:r>
            <a:r>
              <a:rPr lang="en-US" sz="1600" dirty="0" err="1">
                <a:solidFill>
                  <a:schemeClr val="tx1">
                    <a:lumMod val="75000"/>
                    <a:lumOff val="25000"/>
                  </a:schemeClr>
                </a:solidFill>
                <a:ea typeface="+mn-ea"/>
              </a:rPr>
              <a:t>butyrophenones</a:t>
            </a:r>
            <a:r>
              <a:rPr lang="en-US" sz="1600" dirty="0">
                <a:solidFill>
                  <a:schemeClr val="tx1">
                    <a:lumMod val="75000"/>
                    <a:lumOff val="25000"/>
                  </a:schemeClr>
                </a:solidFill>
                <a:ea typeface="+mn-ea"/>
              </a:rPr>
              <a:t>, </a:t>
            </a:r>
            <a:r>
              <a:rPr lang="en-US" sz="1600" dirty="0" err="1">
                <a:solidFill>
                  <a:schemeClr val="tx1">
                    <a:lumMod val="75000"/>
                    <a:lumOff val="25000"/>
                  </a:schemeClr>
                </a:solidFill>
                <a:ea typeface="+mn-ea"/>
              </a:rPr>
              <a:t>thioxanthenes</a:t>
            </a:r>
            <a:r>
              <a:rPr lang="en-US" sz="1600" dirty="0">
                <a:solidFill>
                  <a:schemeClr val="tx1">
                    <a:lumMod val="75000"/>
                    <a:lumOff val="25000"/>
                  </a:schemeClr>
                </a:solidFill>
                <a:ea typeface="+mn-ea"/>
              </a:rPr>
              <a:t>, risperidone, metoclopramide, </a:t>
            </a:r>
            <a:r>
              <a:rPr lang="en-US" sz="1600" dirty="0" err="1">
                <a:solidFill>
                  <a:schemeClr val="tx1">
                    <a:lumMod val="75000"/>
                    <a:lumOff val="25000"/>
                  </a:schemeClr>
                </a:solidFill>
                <a:ea typeface="+mn-ea"/>
              </a:rPr>
              <a:t>sulpiride</a:t>
            </a:r>
            <a:r>
              <a:rPr lang="en-US" sz="1600" dirty="0">
                <a:solidFill>
                  <a:schemeClr val="tx1">
                    <a:lumMod val="75000"/>
                    <a:lumOff val="25000"/>
                  </a:schemeClr>
                </a:solidFill>
                <a:ea typeface="+mn-ea"/>
              </a:rPr>
              <a:t>, </a:t>
            </a:r>
            <a:r>
              <a:rPr lang="en-US" sz="1600" dirty="0" err="1">
                <a:solidFill>
                  <a:schemeClr val="tx1">
                    <a:lumMod val="75000"/>
                    <a:lumOff val="25000"/>
                  </a:schemeClr>
                </a:solidFill>
                <a:ea typeface="+mn-ea"/>
              </a:rPr>
              <a:t>pimozide</a:t>
            </a:r>
            <a:r>
              <a:rPr lang="en-US" sz="1600" dirty="0">
                <a:solidFill>
                  <a:schemeClr val="tx1">
                    <a:lumMod val="75000"/>
                    <a:lumOff val="25000"/>
                  </a:schemeClr>
                </a:solidFill>
                <a:ea typeface="+mn-ea"/>
              </a:rPr>
              <a:t>)</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b. Dopamine-depleting agents (</a:t>
            </a:r>
            <a:r>
              <a:rPr lang="en-US" sz="1600" dirty="0" err="1">
                <a:solidFill>
                  <a:schemeClr val="tx1">
                    <a:lumMod val="75000"/>
                    <a:lumOff val="25000"/>
                  </a:schemeClr>
                </a:solidFill>
                <a:ea typeface="+mn-ea"/>
              </a:rPr>
              <a:t>eg</a:t>
            </a:r>
            <a:r>
              <a:rPr lang="en-US" sz="1600" dirty="0">
                <a:solidFill>
                  <a:schemeClr val="tx1">
                    <a:lumMod val="75000"/>
                    <a:lumOff val="25000"/>
                  </a:schemeClr>
                </a:solidFill>
                <a:ea typeface="+mn-ea"/>
              </a:rPr>
              <a:t>, methyldopa, reserpine)</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c. Others (</a:t>
            </a:r>
            <a:r>
              <a:rPr lang="en-US" sz="1600" dirty="0" err="1">
                <a:solidFill>
                  <a:schemeClr val="tx1">
                    <a:lumMod val="75000"/>
                    <a:lumOff val="25000"/>
                  </a:schemeClr>
                </a:solidFill>
                <a:ea typeface="+mn-ea"/>
              </a:rPr>
              <a:t>eg</a:t>
            </a:r>
            <a:r>
              <a:rPr lang="en-US" sz="1600" dirty="0">
                <a:solidFill>
                  <a:schemeClr val="tx1">
                    <a:lumMod val="75000"/>
                    <a:lumOff val="25000"/>
                  </a:schemeClr>
                </a:solidFill>
                <a:ea typeface="+mn-ea"/>
              </a:rPr>
              <a:t>, isoniazid, </a:t>
            </a:r>
            <a:r>
              <a:rPr lang="en-US" sz="1600" dirty="0" err="1">
                <a:solidFill>
                  <a:schemeClr val="tx1">
                    <a:lumMod val="75000"/>
                    <a:lumOff val="25000"/>
                  </a:schemeClr>
                </a:solidFill>
                <a:ea typeface="+mn-ea"/>
              </a:rPr>
              <a:t>danazol</a:t>
            </a:r>
            <a:r>
              <a:rPr lang="en-US" sz="1600" dirty="0">
                <a:solidFill>
                  <a:schemeClr val="tx1">
                    <a:lumMod val="75000"/>
                    <a:lumOff val="25000"/>
                  </a:schemeClr>
                </a:solidFill>
                <a:ea typeface="+mn-ea"/>
              </a:rPr>
              <a:t>, tricyclic antidepressants, monoamine </a:t>
            </a:r>
            <a:r>
              <a:rPr lang="en-US" sz="1600" dirty="0" err="1">
                <a:solidFill>
                  <a:schemeClr val="tx1">
                    <a:lumMod val="75000"/>
                    <a:lumOff val="25000"/>
                  </a:schemeClr>
                </a:solidFill>
                <a:ea typeface="+mn-ea"/>
              </a:rPr>
              <a:t>antihypertensives</a:t>
            </a:r>
            <a:r>
              <a:rPr lang="en-US" sz="1600" dirty="0">
                <a:solidFill>
                  <a:schemeClr val="tx1">
                    <a:lumMod val="75000"/>
                    <a:lumOff val="25000"/>
                  </a:schemeClr>
                </a:solidFill>
                <a:ea typeface="+mn-ea"/>
              </a:rPr>
              <a:t>, verapamil, estrogens, antiandrogens, </a:t>
            </a:r>
            <a:r>
              <a:rPr lang="en-US" sz="1600" dirty="0" err="1">
                <a:solidFill>
                  <a:schemeClr val="tx1">
                    <a:lumMod val="75000"/>
                    <a:lumOff val="25000"/>
                  </a:schemeClr>
                </a:solidFill>
                <a:ea typeface="+mn-ea"/>
              </a:rPr>
              <a:t>cyproheptadine</a:t>
            </a:r>
            <a:r>
              <a:rPr lang="en-US" sz="1600" dirty="0">
                <a:solidFill>
                  <a:schemeClr val="tx1">
                    <a:lumMod val="75000"/>
                    <a:lumOff val="25000"/>
                  </a:schemeClr>
                </a:solidFill>
                <a:ea typeface="+mn-ea"/>
              </a:rPr>
              <a:t>, opiates, H2-blockers [cimetidine], cocaine)</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3. If no obvious cause is identified or if a tumor is suspected, MRI should be performed.</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 a </a:t>
            </a:r>
            <a:r>
              <a:rPr lang="en-US" sz="1600" dirty="0" err="1">
                <a:solidFill>
                  <a:schemeClr val="tx1">
                    <a:lumMod val="75000"/>
                    <a:lumOff val="25000"/>
                  </a:schemeClr>
                </a:solidFill>
                <a:ea typeface="+mn-ea"/>
              </a:rPr>
              <a:t>prolactinoma</a:t>
            </a:r>
            <a:r>
              <a:rPr lang="en-US" sz="1600" dirty="0">
                <a:solidFill>
                  <a:schemeClr val="tx1">
                    <a:lumMod val="75000"/>
                    <a:lumOff val="25000"/>
                  </a:schemeClr>
                </a:solidFill>
                <a:ea typeface="+mn-ea"/>
              </a:rPr>
              <a:t> is likely if the prolactin level is greater than 250 ng/mL and less likely if the level is less than 100 ng/</a:t>
            </a:r>
            <a:r>
              <a:rPr lang="en-US" sz="1600" dirty="0" err="1">
                <a:solidFill>
                  <a:schemeClr val="tx1">
                    <a:lumMod val="75000"/>
                    <a:lumOff val="25000"/>
                  </a:schemeClr>
                </a:solidFill>
                <a:ea typeface="+mn-ea"/>
              </a:rPr>
              <a:t>mL.</a:t>
            </a:r>
            <a:r>
              <a:rPr lang="en-US" sz="1600" dirty="0">
                <a:solidFill>
                  <a:schemeClr val="tx1">
                    <a:lumMod val="75000"/>
                    <a:lumOff val="25000"/>
                  </a:schemeClr>
                </a:solidFill>
                <a:ea typeface="+mn-ea"/>
              </a:rPr>
              <a:t> a level of 500 ng/mL or greater is diagnostic of </a:t>
            </a:r>
            <a:r>
              <a:rPr lang="en-US" sz="1600" i="1" dirty="0">
                <a:solidFill>
                  <a:srgbClr val="FF0000"/>
                </a:solidFill>
                <a:ea typeface="+mn-ea"/>
              </a:rPr>
              <a:t>a </a:t>
            </a:r>
            <a:r>
              <a:rPr lang="en-US" sz="1600" i="1" dirty="0" err="1">
                <a:solidFill>
                  <a:srgbClr val="FF0000"/>
                </a:solidFill>
                <a:ea typeface="+mn-ea"/>
              </a:rPr>
              <a:t>macroprolactinoma</a:t>
            </a:r>
            <a:r>
              <a:rPr lang="en-US" sz="1600" dirty="0">
                <a:solidFill>
                  <a:schemeClr val="tx1">
                    <a:lumMod val="75000"/>
                    <a:lumOff val="25000"/>
                  </a:schemeClr>
                </a:solidFill>
                <a:ea typeface="+mn-ea"/>
              </a:rPr>
              <a:t>.</a:t>
            </a:r>
          </a:p>
          <a:p>
            <a:pPr marL="0" indent="0" eaLnBrk="1" fontAlgn="auto" hangingPunct="1">
              <a:spcAft>
                <a:spcPts val="0"/>
              </a:spcAft>
              <a:buFont typeface="Wingdings 3" charset="2"/>
              <a:buNone/>
              <a:defRPr/>
            </a:pPr>
            <a:r>
              <a:rPr lang="en-US" sz="1600" dirty="0">
                <a:solidFill>
                  <a:schemeClr val="tx1">
                    <a:lumMod val="75000"/>
                    <a:lumOff val="25000"/>
                  </a:schemeClr>
                </a:solidFill>
                <a:ea typeface="+mn-ea"/>
              </a:rPr>
              <a:t>Prolactin-secreting adenomas are divided into 2 groups: (1) </a:t>
            </a:r>
            <a:r>
              <a:rPr lang="en-US" sz="1600" dirty="0" err="1">
                <a:solidFill>
                  <a:schemeClr val="tx1">
                    <a:lumMod val="75000"/>
                    <a:lumOff val="25000"/>
                  </a:schemeClr>
                </a:solidFill>
                <a:ea typeface="+mn-ea"/>
              </a:rPr>
              <a:t>microadenomas</a:t>
            </a:r>
            <a:r>
              <a:rPr lang="en-US" sz="1600" dirty="0">
                <a:solidFill>
                  <a:schemeClr val="tx1">
                    <a:lumMod val="75000"/>
                    <a:lumOff val="25000"/>
                  </a:schemeClr>
                </a:solidFill>
                <a:ea typeface="+mn-ea"/>
              </a:rPr>
              <a:t> (more common in premenopausal women), which are smaller than 10 mm and (2) </a:t>
            </a:r>
            <a:r>
              <a:rPr lang="en-US" sz="1600" dirty="0" err="1">
                <a:solidFill>
                  <a:schemeClr val="tx1">
                    <a:lumMod val="75000"/>
                    <a:lumOff val="25000"/>
                  </a:schemeClr>
                </a:solidFill>
                <a:ea typeface="+mn-ea"/>
              </a:rPr>
              <a:t>macroadenomas</a:t>
            </a:r>
            <a:r>
              <a:rPr lang="en-US" sz="1600" dirty="0">
                <a:solidFill>
                  <a:schemeClr val="tx1">
                    <a:lumMod val="75000"/>
                    <a:lumOff val="25000"/>
                  </a:schemeClr>
                </a:solidFill>
                <a:ea typeface="+mn-ea"/>
              </a:rPr>
              <a:t> (more common in men and postmenopausal women), which are 10 mm or larger.</a:t>
            </a:r>
          </a:p>
          <a:p>
            <a:pPr marL="0" indent="0" eaLnBrk="1" fontAlgn="auto" hangingPunct="1">
              <a:spcAft>
                <a:spcPts val="0"/>
              </a:spcAft>
              <a:buFont typeface="Wingdings 3" charset="2"/>
              <a:buNone/>
              <a:defRPr/>
            </a:pPr>
            <a:endParaRPr lang="en-US" sz="1600" dirty="0">
              <a:solidFill>
                <a:schemeClr val="tx1">
                  <a:lumMod val="75000"/>
                  <a:lumOff val="25000"/>
                </a:schemeClr>
              </a:solidFill>
              <a:ea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3" name="Content Placeholder 2"/>
          <p:cNvSpPr>
            <a:spLocks noGrp="1"/>
          </p:cNvSpPr>
          <p:nvPr>
            <p:ph idx="1"/>
          </p:nvPr>
        </p:nvSpPr>
        <p:spPr>
          <a:xfrm>
            <a:off x="179388" y="1341438"/>
            <a:ext cx="8856662" cy="5400675"/>
          </a:xfrm>
        </p:spPr>
        <p:txBody>
          <a:bodyPr rtlCol="0">
            <a:noAutofit/>
          </a:bodyPr>
          <a:lstStyle/>
          <a:p>
            <a:pPr eaLnBrk="1" fontAlgn="auto" hangingPunct="1">
              <a:spcAft>
                <a:spcPts val="0"/>
              </a:spcAft>
              <a:buFont typeface="Wingdings 3" charset="2"/>
              <a:buChar char=""/>
              <a:defRPr/>
            </a:pPr>
            <a:r>
              <a:rPr lang="en-US" sz="3600" dirty="0">
                <a:solidFill>
                  <a:srgbClr val="FF0000"/>
                </a:solidFill>
                <a:ea typeface="+mn-ea"/>
              </a:rPr>
              <a:t>Investigations</a:t>
            </a:r>
          </a:p>
          <a:p>
            <a:pPr marL="0" indent="0" eaLnBrk="1" fontAlgn="auto" hangingPunct="1">
              <a:spcAft>
                <a:spcPts val="0"/>
              </a:spcAft>
              <a:buFont typeface="Wingdings 3" charset="2"/>
              <a:buNone/>
              <a:defRPr/>
            </a:pPr>
            <a:r>
              <a:rPr lang="en-US" sz="3600" dirty="0">
                <a:solidFill>
                  <a:schemeClr val="tx1">
                    <a:lumMod val="75000"/>
                    <a:lumOff val="25000"/>
                  </a:schemeClr>
                </a:solidFill>
                <a:ea typeface="+mn-ea"/>
              </a:rPr>
              <a:t>Pregnancy test as many women present with </a:t>
            </a:r>
            <a:r>
              <a:rPr lang="en-US" sz="3600" dirty="0" err="1">
                <a:solidFill>
                  <a:schemeClr val="tx1">
                    <a:lumMod val="75000"/>
                    <a:lumOff val="25000"/>
                  </a:schemeClr>
                </a:solidFill>
                <a:ea typeface="+mn-ea"/>
              </a:rPr>
              <a:t>ammenorrhoea</a:t>
            </a:r>
            <a:endParaRPr lang="en-US" sz="3600" dirty="0">
              <a:solidFill>
                <a:schemeClr val="tx1">
                  <a:lumMod val="75000"/>
                  <a:lumOff val="25000"/>
                </a:schemeClr>
              </a:solidFill>
              <a:ea typeface="+mn-ea"/>
            </a:endParaRPr>
          </a:p>
          <a:p>
            <a:pPr marL="0" indent="0" eaLnBrk="1" fontAlgn="auto" hangingPunct="1">
              <a:spcAft>
                <a:spcPts val="0"/>
              </a:spcAft>
              <a:buFont typeface="Wingdings 3" charset="2"/>
              <a:buNone/>
              <a:defRPr/>
            </a:pPr>
            <a:r>
              <a:rPr lang="en-US" sz="3600" dirty="0">
                <a:solidFill>
                  <a:schemeClr val="tx1">
                    <a:lumMod val="75000"/>
                    <a:lumOff val="25000"/>
                  </a:schemeClr>
                </a:solidFill>
                <a:ea typeface="+mn-ea"/>
              </a:rPr>
              <a:t>TSH</a:t>
            </a:r>
          </a:p>
          <a:p>
            <a:pPr marL="0" indent="0" eaLnBrk="1" fontAlgn="auto" hangingPunct="1">
              <a:spcAft>
                <a:spcPts val="0"/>
              </a:spcAft>
              <a:buFont typeface="Wingdings 3" charset="2"/>
              <a:buNone/>
              <a:defRPr/>
            </a:pPr>
            <a:r>
              <a:rPr lang="en-US" sz="3600" dirty="0">
                <a:solidFill>
                  <a:schemeClr val="tx1">
                    <a:lumMod val="75000"/>
                    <a:lumOff val="25000"/>
                  </a:schemeClr>
                </a:solidFill>
                <a:ea typeface="+mn-ea"/>
              </a:rPr>
              <a:t>Visual field studies</a:t>
            </a:r>
          </a:p>
          <a:p>
            <a:pPr eaLnBrk="1" fontAlgn="auto" hangingPunct="1">
              <a:spcAft>
                <a:spcPts val="0"/>
              </a:spcAft>
              <a:buFont typeface="Wingdings 3" charset="2"/>
              <a:buChar char=""/>
              <a:defRPr/>
            </a:pPr>
            <a:r>
              <a:rPr lang="en-US" sz="3600" dirty="0">
                <a:solidFill>
                  <a:schemeClr val="tx1">
                    <a:lumMod val="75000"/>
                    <a:lumOff val="25000"/>
                  </a:schemeClr>
                </a:solidFill>
                <a:ea typeface="+mn-ea"/>
              </a:rPr>
              <a:t>Pituitary MRI if prolactin level is high: </a:t>
            </a:r>
            <a:r>
              <a:rPr lang="en-US" sz="3600" dirty="0">
                <a:solidFill>
                  <a:srgbClr val="FF0000"/>
                </a:solidFill>
                <a:ea typeface="+mn-ea"/>
              </a:rPr>
              <a:t>MRI </a:t>
            </a:r>
            <a:r>
              <a:rPr lang="en-US" sz="3600" dirty="0">
                <a:solidFill>
                  <a:schemeClr val="tx1">
                    <a:lumMod val="75000"/>
                    <a:lumOff val="25000"/>
                  </a:schemeClr>
                </a:solidFill>
                <a:ea typeface="+mn-ea"/>
              </a:rPr>
              <a:t>can detect adenomas that are as small as 3-5 mm.</a:t>
            </a:r>
          </a:p>
          <a:p>
            <a:pPr marL="0" indent="0" eaLnBrk="1" fontAlgn="auto" hangingPunct="1">
              <a:spcAft>
                <a:spcPts val="0"/>
              </a:spcAft>
              <a:buFont typeface="Wingdings 3" charset="2"/>
              <a:buNone/>
              <a:defRPr/>
            </a:pPr>
            <a:r>
              <a:rPr lang="en-US" sz="3600" dirty="0">
                <a:solidFill>
                  <a:schemeClr val="tx1">
                    <a:lumMod val="75000"/>
                    <a:lumOff val="25000"/>
                  </a:schemeClr>
                </a:solidFill>
                <a:ea typeface="+mn-ea"/>
              </a:rPr>
              <a:t/>
            </a:r>
            <a:br>
              <a:rPr lang="en-US" sz="3600" dirty="0">
                <a:solidFill>
                  <a:schemeClr val="tx1">
                    <a:lumMod val="75000"/>
                    <a:lumOff val="25000"/>
                  </a:schemeClr>
                </a:solidFill>
                <a:ea typeface="+mn-ea"/>
              </a:rPr>
            </a:br>
            <a:r>
              <a:rPr lang="en-US" sz="3600" dirty="0">
                <a:solidFill>
                  <a:schemeClr val="tx1">
                    <a:lumMod val="75000"/>
                    <a:lumOff val="25000"/>
                  </a:schemeClr>
                </a:solidFill>
                <a:ea typeface="+mn-ea"/>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3" name="Content Placeholder 2"/>
          <p:cNvSpPr>
            <a:spLocks noGrp="1"/>
          </p:cNvSpPr>
          <p:nvPr>
            <p:ph idx="1"/>
          </p:nvPr>
        </p:nvSpPr>
        <p:spPr>
          <a:xfrm>
            <a:off x="179388" y="1341438"/>
            <a:ext cx="8713787" cy="5400675"/>
          </a:xfrm>
        </p:spPr>
        <p:txBody>
          <a:bodyPr rtlCol="0">
            <a:noAutofit/>
          </a:bodyPr>
          <a:lstStyle/>
          <a:p>
            <a:pPr eaLnBrk="1" fontAlgn="auto" hangingPunct="1">
              <a:spcAft>
                <a:spcPts val="0"/>
              </a:spcAft>
              <a:buFont typeface="Wingdings 3" charset="2"/>
              <a:buChar char=""/>
              <a:defRPr/>
            </a:pPr>
            <a:r>
              <a:rPr lang="en-US" sz="2200" dirty="0" err="1">
                <a:solidFill>
                  <a:schemeClr val="tx1">
                    <a:lumMod val="75000"/>
                    <a:lumOff val="25000"/>
                  </a:schemeClr>
                </a:solidFill>
                <a:ea typeface="+mn-ea"/>
              </a:rPr>
              <a:t>Treatement</a:t>
            </a:r>
            <a:endParaRPr lang="en-US" sz="2200" dirty="0">
              <a:solidFill>
                <a:schemeClr val="tx1">
                  <a:lumMod val="75000"/>
                  <a:lumOff val="25000"/>
                </a:schemeClr>
              </a:solidFill>
              <a:ea typeface="+mn-ea"/>
            </a:endParaRPr>
          </a:p>
          <a:p>
            <a:pPr marL="0" indent="0" eaLnBrk="1" fontAlgn="auto" hangingPunct="1">
              <a:spcAft>
                <a:spcPts val="0"/>
              </a:spcAft>
              <a:buFont typeface="Wingdings 3" charset="2"/>
              <a:buNone/>
              <a:defRPr/>
            </a:pPr>
            <a:r>
              <a:rPr lang="en-US" sz="2200" dirty="0">
                <a:solidFill>
                  <a:schemeClr val="tx1">
                    <a:lumMod val="75000"/>
                    <a:lumOff val="25000"/>
                  </a:schemeClr>
                </a:solidFill>
                <a:ea typeface="+mn-ea"/>
              </a:rPr>
              <a:t>When symptoms are present such as </a:t>
            </a:r>
            <a:r>
              <a:rPr lang="en-US" sz="2200" dirty="0" err="1">
                <a:solidFill>
                  <a:schemeClr val="tx1">
                    <a:lumMod val="75000"/>
                    <a:lumOff val="25000"/>
                  </a:schemeClr>
                </a:solidFill>
                <a:ea typeface="+mn-ea"/>
              </a:rPr>
              <a:t>ammenorrhoea</a:t>
            </a:r>
            <a:r>
              <a:rPr lang="en-US" sz="2200" dirty="0">
                <a:solidFill>
                  <a:schemeClr val="tx1">
                    <a:lumMod val="75000"/>
                    <a:lumOff val="25000"/>
                  </a:schemeClr>
                </a:solidFill>
                <a:ea typeface="+mn-ea"/>
              </a:rPr>
              <a:t>, medical therapy is the treatment of choice. Patients with hyperprolactinemia and no symptoms can be monitored without treatment.</a:t>
            </a:r>
          </a:p>
          <a:p>
            <a:pPr marL="0" indent="0" eaLnBrk="1" fontAlgn="auto" hangingPunct="1">
              <a:spcAft>
                <a:spcPts val="0"/>
              </a:spcAft>
              <a:buFont typeface="Wingdings 3" charset="2"/>
              <a:buNone/>
              <a:defRPr/>
            </a:pPr>
            <a:r>
              <a:rPr lang="en-US" sz="2200" dirty="0">
                <a:solidFill>
                  <a:schemeClr val="tx1">
                    <a:lumMod val="75000"/>
                    <a:lumOff val="25000"/>
                  </a:schemeClr>
                </a:solidFill>
                <a:ea typeface="+mn-ea"/>
              </a:rPr>
              <a:t>If the patient had hyperprolactinemia and symptomatic such as </a:t>
            </a:r>
            <a:r>
              <a:rPr lang="en-US" sz="2200" dirty="0" err="1">
                <a:solidFill>
                  <a:schemeClr val="tx1">
                    <a:lumMod val="75000"/>
                    <a:lumOff val="25000"/>
                  </a:schemeClr>
                </a:solidFill>
                <a:ea typeface="+mn-ea"/>
              </a:rPr>
              <a:t>ammenorrhoea</a:t>
            </a:r>
            <a:r>
              <a:rPr lang="en-US" sz="2200" dirty="0">
                <a:solidFill>
                  <a:schemeClr val="tx1">
                    <a:lumMod val="75000"/>
                    <a:lumOff val="25000"/>
                  </a:schemeClr>
                </a:solidFill>
                <a:ea typeface="+mn-ea"/>
              </a:rPr>
              <a:t>, prescribe either </a:t>
            </a:r>
            <a:r>
              <a:rPr lang="en-US" sz="2200" dirty="0" err="1">
                <a:solidFill>
                  <a:schemeClr val="tx1">
                    <a:lumMod val="75000"/>
                    <a:lumOff val="25000"/>
                  </a:schemeClr>
                </a:solidFill>
                <a:ea typeface="+mn-ea"/>
              </a:rPr>
              <a:t>Bromocriptine</a:t>
            </a:r>
            <a:r>
              <a:rPr lang="en-US" sz="2200" dirty="0">
                <a:solidFill>
                  <a:schemeClr val="tx1">
                    <a:lumMod val="75000"/>
                    <a:lumOff val="25000"/>
                  </a:schemeClr>
                </a:solidFill>
                <a:ea typeface="+mn-ea"/>
              </a:rPr>
              <a:t> 2.5 mag once or twice daily wit meals </a:t>
            </a:r>
            <a:r>
              <a:rPr lang="en-US" sz="2200" dirty="0" err="1">
                <a:solidFill>
                  <a:schemeClr val="tx1">
                    <a:lumMod val="75000"/>
                    <a:lumOff val="25000"/>
                  </a:schemeClr>
                </a:solidFill>
                <a:ea typeface="+mn-ea"/>
              </a:rPr>
              <a:t>becuause</a:t>
            </a:r>
            <a:r>
              <a:rPr lang="en-US" sz="2200" dirty="0">
                <a:solidFill>
                  <a:schemeClr val="tx1">
                    <a:lumMod val="75000"/>
                    <a:lumOff val="25000"/>
                  </a:schemeClr>
                </a:solidFill>
                <a:ea typeface="+mn-ea"/>
              </a:rPr>
              <a:t> it has severe side effects such as severe nausea and GIT bleeding, </a:t>
            </a:r>
            <a:r>
              <a:rPr lang="en-US" sz="2200" dirty="0" err="1">
                <a:solidFill>
                  <a:schemeClr val="tx1">
                    <a:lumMod val="75000"/>
                    <a:lumOff val="25000"/>
                  </a:schemeClr>
                </a:solidFill>
                <a:ea typeface="+mn-ea"/>
              </a:rPr>
              <a:t>headach</a:t>
            </a:r>
            <a:r>
              <a:rPr lang="en-US" sz="2200" dirty="0">
                <a:solidFill>
                  <a:schemeClr val="tx1">
                    <a:lumMod val="75000"/>
                    <a:lumOff val="25000"/>
                  </a:schemeClr>
                </a:solidFill>
                <a:ea typeface="+mn-ea"/>
              </a:rPr>
              <a:t>, hypotension, OR</a:t>
            </a:r>
          </a:p>
          <a:p>
            <a:pPr marL="0" indent="0" eaLnBrk="1" fontAlgn="auto" hangingPunct="1">
              <a:spcAft>
                <a:spcPts val="0"/>
              </a:spcAft>
              <a:buFont typeface="Wingdings 3" charset="2"/>
              <a:buNone/>
              <a:defRPr/>
            </a:pPr>
            <a:r>
              <a:rPr lang="en-US" sz="2200" dirty="0" err="1">
                <a:solidFill>
                  <a:schemeClr val="tx1">
                    <a:lumMod val="75000"/>
                    <a:lumOff val="25000"/>
                  </a:schemeClr>
                </a:solidFill>
                <a:ea typeface="+mn-ea"/>
              </a:rPr>
              <a:t>Cabergoline</a:t>
            </a:r>
            <a:r>
              <a:rPr lang="en-US" sz="2200" dirty="0">
                <a:solidFill>
                  <a:schemeClr val="tx1">
                    <a:lumMod val="75000"/>
                    <a:lumOff val="25000"/>
                  </a:schemeClr>
                </a:solidFill>
                <a:ea typeface="+mn-ea"/>
              </a:rPr>
              <a:t> 0.5 mg weekly. Follow up with prolactin level assessment every 2-3 months which had no serious side effect as </a:t>
            </a:r>
            <a:r>
              <a:rPr lang="en-US" sz="2200" dirty="0" err="1">
                <a:solidFill>
                  <a:schemeClr val="tx1">
                    <a:lumMod val="75000"/>
                    <a:lumOff val="25000"/>
                  </a:schemeClr>
                </a:solidFill>
                <a:ea typeface="+mn-ea"/>
              </a:rPr>
              <a:t>bromocriptine</a:t>
            </a:r>
            <a:r>
              <a:rPr lang="en-US" sz="2200" dirty="0">
                <a:solidFill>
                  <a:schemeClr val="tx1">
                    <a:lumMod val="75000"/>
                    <a:lumOff val="25000"/>
                  </a:schemeClr>
                </a:solidFill>
                <a:ea typeface="+mn-ea"/>
              </a:rPr>
              <a:t>.</a:t>
            </a:r>
          </a:p>
          <a:p>
            <a:pPr marL="0" indent="0" eaLnBrk="1" fontAlgn="auto" hangingPunct="1">
              <a:spcAft>
                <a:spcPts val="0"/>
              </a:spcAft>
              <a:buFont typeface="Wingdings 3" charset="2"/>
              <a:buNone/>
              <a:defRPr/>
            </a:pPr>
            <a:r>
              <a:rPr lang="en-US" sz="2200" dirty="0">
                <a:solidFill>
                  <a:schemeClr val="tx1">
                    <a:lumMod val="75000"/>
                    <a:lumOff val="25000"/>
                  </a:schemeClr>
                </a:solidFill>
                <a:ea typeface="+mn-ea"/>
              </a:rPr>
              <a:t>If the woman had primary hypothyroidism: give thyroxine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3" name="Content Placeholder 2"/>
          <p:cNvSpPr>
            <a:spLocks noGrp="1"/>
          </p:cNvSpPr>
          <p:nvPr>
            <p:ph idx="1"/>
          </p:nvPr>
        </p:nvSpPr>
        <p:spPr>
          <a:xfrm>
            <a:off x="179388" y="1268413"/>
            <a:ext cx="9217025" cy="5832475"/>
          </a:xfrm>
        </p:spPr>
        <p:txBody>
          <a:bodyPr rtlCol="0">
            <a:normAutofit/>
          </a:bodyPr>
          <a:lstStyle/>
          <a:p>
            <a:pPr marL="0" indent="0" eaLnBrk="1" fontAlgn="auto" hangingPunct="1">
              <a:spcAft>
                <a:spcPts val="0"/>
              </a:spcAft>
              <a:buFont typeface="Wingdings 3" charset="2"/>
              <a:buNone/>
              <a:defRPr/>
            </a:pPr>
            <a:r>
              <a:rPr lang="en-US" sz="2800" dirty="0">
                <a:solidFill>
                  <a:schemeClr val="tx1">
                    <a:lumMod val="75000"/>
                    <a:lumOff val="25000"/>
                  </a:schemeClr>
                </a:solidFill>
                <a:ea typeface="+mn-ea"/>
              </a:rPr>
              <a:t>TREATMENT</a:t>
            </a:r>
          </a:p>
          <a:p>
            <a:pPr eaLnBrk="1" fontAlgn="auto" hangingPunct="1">
              <a:spcAft>
                <a:spcPts val="0"/>
              </a:spcAft>
              <a:buFont typeface="Wingdings 3" charset="2"/>
              <a:buChar char=""/>
              <a:defRPr/>
            </a:pPr>
            <a:r>
              <a:rPr lang="en-US" sz="2800" dirty="0">
                <a:solidFill>
                  <a:schemeClr val="tx1">
                    <a:lumMod val="75000"/>
                    <a:lumOff val="25000"/>
                  </a:schemeClr>
                </a:solidFill>
                <a:ea typeface="+mn-ea"/>
              </a:rPr>
              <a:t>In cases of pharmacologic-induced hyperprolactinemia, an evaluation of the risk-benefit profile of the causative agent is imperative. Stopping the drug is ideal, but this may not be feasible. </a:t>
            </a:r>
          </a:p>
          <a:p>
            <a:pPr eaLnBrk="1" fontAlgn="auto" hangingPunct="1">
              <a:spcAft>
                <a:spcPts val="0"/>
              </a:spcAft>
              <a:buFont typeface="Wingdings 3" charset="2"/>
              <a:buChar char=""/>
              <a:defRPr/>
            </a:pPr>
            <a:r>
              <a:rPr lang="en-US" sz="2800" dirty="0">
                <a:solidFill>
                  <a:schemeClr val="tx1">
                    <a:lumMod val="75000"/>
                    <a:lumOff val="25000"/>
                  </a:schemeClr>
                </a:solidFill>
                <a:ea typeface="+mn-ea"/>
              </a:rPr>
              <a:t>The persistent </a:t>
            </a:r>
            <a:r>
              <a:rPr lang="en-US" sz="2800" dirty="0">
                <a:solidFill>
                  <a:srgbClr val="FF0000"/>
                </a:solidFill>
                <a:ea typeface="+mn-ea"/>
              </a:rPr>
              <a:t>hypogonadism </a:t>
            </a:r>
            <a:r>
              <a:rPr lang="en-US" sz="2800" dirty="0">
                <a:solidFill>
                  <a:schemeClr val="tx1">
                    <a:lumMod val="75000"/>
                    <a:lumOff val="25000"/>
                  </a:schemeClr>
                </a:solidFill>
                <a:ea typeface="+mn-ea"/>
              </a:rPr>
              <a:t>associated with hyperprolactinemia can lead to osteoporosis. Baseline dual-energy x-ray </a:t>
            </a:r>
            <a:r>
              <a:rPr lang="en-US" sz="2800" dirty="0" err="1">
                <a:solidFill>
                  <a:schemeClr val="tx1">
                    <a:lumMod val="75000"/>
                    <a:lumOff val="25000"/>
                  </a:schemeClr>
                </a:solidFill>
                <a:ea typeface="+mn-ea"/>
              </a:rPr>
              <a:t>absortiometry</a:t>
            </a:r>
            <a:r>
              <a:rPr lang="en-US" sz="2800" dirty="0">
                <a:solidFill>
                  <a:schemeClr val="tx1">
                    <a:lumMod val="75000"/>
                    <a:lumOff val="25000"/>
                  </a:schemeClr>
                </a:solidFill>
                <a:ea typeface="+mn-ea"/>
              </a:rPr>
              <a:t> </a:t>
            </a:r>
            <a:r>
              <a:rPr lang="en-US" sz="2800" dirty="0">
                <a:solidFill>
                  <a:srgbClr val="FF0000"/>
                </a:solidFill>
                <a:ea typeface="+mn-ea"/>
              </a:rPr>
              <a:t>(DEXA) </a:t>
            </a:r>
            <a:r>
              <a:rPr lang="en-US" sz="2800" dirty="0">
                <a:solidFill>
                  <a:schemeClr val="tx1">
                    <a:lumMod val="75000"/>
                    <a:lumOff val="25000"/>
                  </a:schemeClr>
                </a:solidFill>
                <a:ea typeface="+mn-ea"/>
              </a:rPr>
              <a:t>scanning is appropriate. Treatment with </a:t>
            </a:r>
            <a:r>
              <a:rPr lang="en-US" sz="2800" dirty="0">
                <a:solidFill>
                  <a:srgbClr val="FF0000"/>
                </a:solidFill>
                <a:ea typeface="+mn-ea"/>
              </a:rPr>
              <a:t>estrogen </a:t>
            </a:r>
            <a:r>
              <a:rPr lang="en-US" sz="2800" dirty="0" err="1">
                <a:solidFill>
                  <a:schemeClr val="tx1">
                    <a:lumMod val="75000"/>
                    <a:lumOff val="25000"/>
                  </a:schemeClr>
                </a:solidFill>
                <a:ea typeface="+mn-ea"/>
              </a:rPr>
              <a:t>replacent</a:t>
            </a:r>
            <a:r>
              <a:rPr lang="en-US" sz="2800" dirty="0">
                <a:solidFill>
                  <a:schemeClr val="tx1">
                    <a:lumMod val="75000"/>
                    <a:lumOff val="25000"/>
                  </a:schemeClr>
                </a:solidFill>
                <a:ea typeface="+mn-ea"/>
              </a:rPr>
              <a:t> therapy significantly improves the patient's quality of life.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944688" y="623888"/>
            <a:ext cx="6589712" cy="1281112"/>
          </a:xfrm>
        </p:spPr>
        <p:txBody>
          <a:bodyPr/>
          <a:lstStyle/>
          <a:p>
            <a:pPr algn="ctr" eaLnBrk="1" hangingPunct="1"/>
            <a:r>
              <a:rPr lang="en-US" altLang="en-US" smtClean="0">
                <a:cs typeface="DilleniaUPC" pitchFamily="18" charset="-34"/>
              </a:rPr>
              <a:t>Hyperprolactinaemia</a:t>
            </a:r>
            <a:br>
              <a:rPr lang="en-US" altLang="en-US" smtClean="0">
                <a:cs typeface="DilleniaUPC" pitchFamily="18" charset="-34"/>
              </a:rPr>
            </a:br>
            <a:endParaRPr lang="en-US" altLang="en-US" smtClean="0">
              <a:cs typeface="DilleniaUPC" pitchFamily="18" charset="-34"/>
            </a:endParaRPr>
          </a:p>
        </p:txBody>
      </p:sp>
      <p:sp>
        <p:nvSpPr>
          <p:cNvPr id="103427" name="Content Placeholder 2"/>
          <p:cNvSpPr>
            <a:spLocks noGrp="1"/>
          </p:cNvSpPr>
          <p:nvPr>
            <p:ph idx="1"/>
          </p:nvPr>
        </p:nvSpPr>
        <p:spPr>
          <a:xfrm>
            <a:off x="179388" y="1268413"/>
            <a:ext cx="8713787" cy="5473700"/>
          </a:xfrm>
        </p:spPr>
        <p:txBody>
          <a:bodyPr/>
          <a:lstStyle/>
          <a:p>
            <a:pPr eaLnBrk="1" hangingPunct="1"/>
            <a:r>
              <a:rPr lang="en-US" altLang="en-US" sz="4000" smtClean="0">
                <a:cs typeface="DilleniaUPC" pitchFamily="18" charset="-34"/>
              </a:rPr>
              <a:t>TREATMENT</a:t>
            </a:r>
          </a:p>
          <a:p>
            <a:pPr eaLnBrk="1" hangingPunct="1"/>
            <a:r>
              <a:rPr lang="en-US" altLang="en-US" sz="4000" smtClean="0">
                <a:cs typeface="DilleniaUPC" pitchFamily="18" charset="-34"/>
              </a:rPr>
              <a:t>Incase of prolactinoma (either micro or macradenoma) should be treated first with Dopamine agonist, either bromocriptine or caebegoline and monitor the response with prolactin levels.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944688" y="623888"/>
            <a:ext cx="6589712" cy="1281112"/>
          </a:xfrm>
        </p:spPr>
        <p:txBody>
          <a:bodyPr/>
          <a:lstStyle/>
          <a:p>
            <a:pPr eaLnBrk="1" hangingPunct="1"/>
            <a:r>
              <a:rPr lang="en-US" altLang="en-US" smtClean="0">
                <a:cs typeface="DilleniaUPC" pitchFamily="18" charset="-34"/>
              </a:rPr>
              <a:t>Surgical treatment of prolactinoma </a:t>
            </a:r>
          </a:p>
        </p:txBody>
      </p:sp>
      <p:sp>
        <p:nvSpPr>
          <p:cNvPr id="104451" name="Content Placeholder 2"/>
          <p:cNvSpPr>
            <a:spLocks noGrp="1"/>
          </p:cNvSpPr>
          <p:nvPr>
            <p:ph idx="1"/>
          </p:nvPr>
        </p:nvSpPr>
        <p:spPr>
          <a:xfrm>
            <a:off x="107950" y="1773238"/>
            <a:ext cx="9036050" cy="5084762"/>
          </a:xfrm>
        </p:spPr>
        <p:txBody>
          <a:bodyPr/>
          <a:lstStyle/>
          <a:p>
            <a:pPr eaLnBrk="1" hangingPunct="1"/>
            <a:r>
              <a:rPr lang="en-US" altLang="en-US" sz="2400" smtClean="0">
                <a:cs typeface="DilleniaUPC" pitchFamily="18" charset="-34"/>
              </a:rPr>
              <a:t>General indications for pituitary surgery include </a:t>
            </a:r>
          </a:p>
          <a:p>
            <a:pPr eaLnBrk="1" hangingPunct="1"/>
            <a:r>
              <a:rPr lang="en-US" altLang="en-US" sz="2400" smtClean="0">
                <a:cs typeface="DilleniaUPC" pitchFamily="18" charset="-34"/>
              </a:rPr>
              <a:t>1. Patient drug intolerance, </a:t>
            </a:r>
          </a:p>
          <a:p>
            <a:pPr eaLnBrk="1" hangingPunct="1"/>
            <a:r>
              <a:rPr lang="en-US" altLang="en-US" sz="2400" smtClean="0">
                <a:cs typeface="DilleniaUPC" pitchFamily="18" charset="-34"/>
              </a:rPr>
              <a:t>2. Tumors resistant to medical therapy, </a:t>
            </a:r>
          </a:p>
          <a:p>
            <a:pPr eaLnBrk="1" hangingPunct="1"/>
            <a:r>
              <a:rPr lang="en-US" altLang="en-US" sz="2400" smtClean="0">
                <a:cs typeface="DilleniaUPC" pitchFamily="18" charset="-34"/>
              </a:rPr>
              <a:t>3. Patients who have persistent visual-field defects in spite of medical treatment, </a:t>
            </a:r>
          </a:p>
          <a:p>
            <a:pPr eaLnBrk="1" hangingPunct="1"/>
            <a:r>
              <a:rPr lang="en-US" altLang="en-US" sz="2400" smtClean="0">
                <a:cs typeface="DilleniaUPC" pitchFamily="18" charset="-34"/>
              </a:rPr>
              <a:t>4. Patients with large cystic or hemorrhagic tumors.</a:t>
            </a:r>
          </a:p>
          <a:p>
            <a:pPr eaLnBrk="1" hangingPunct="1"/>
            <a:r>
              <a:rPr lang="en-US" altLang="en-US" sz="2400" smtClean="0">
                <a:cs typeface="DilleniaUPC" pitchFamily="18" charset="-34"/>
              </a:rPr>
              <a:t>In patients with symptomatic prolactinomas who are either not responding to high doses of dopamine agonists or cannot tolerate the high doses necessary, transspenoidal surgery has been suggested as the best treatment.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42988" y="1268413"/>
            <a:ext cx="7491412" cy="4105275"/>
          </a:xfrm>
        </p:spPr>
        <p:txBody>
          <a:bodyPr/>
          <a:lstStyle/>
          <a:p>
            <a:pPr eaLnBrk="1" hangingPunct="1"/>
            <a:r>
              <a:rPr lang="en-US" altLang="en-US" smtClean="0">
                <a:cs typeface="DilleniaUPC" pitchFamily="18" charset="-34"/>
              </a:rPr>
              <a:t>DIAGNOSTIC CRITERIA </a:t>
            </a:r>
            <a:br>
              <a:rPr lang="en-US" altLang="en-US" smtClean="0">
                <a:cs typeface="DilleniaUPC" pitchFamily="18" charset="-34"/>
              </a:rPr>
            </a:br>
            <a:r>
              <a:rPr lang="en-US" altLang="en-US" smtClean="0">
                <a:cs typeface="DilleniaUPC" pitchFamily="18" charset="-34"/>
              </a:rPr>
              <a:t>AND </a:t>
            </a:r>
            <a:br>
              <a:rPr lang="en-US" altLang="en-US" smtClean="0">
                <a:cs typeface="DilleniaUPC" pitchFamily="18" charset="-34"/>
              </a:rPr>
            </a:br>
            <a:r>
              <a:rPr lang="en-US" altLang="en-US" smtClean="0">
                <a:cs typeface="DilleniaUPC" pitchFamily="18" charset="-34"/>
              </a:rPr>
              <a:t>CLINICAL MANIFESTATIONS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a:xfrm>
            <a:off x="1944688" y="623888"/>
            <a:ext cx="6589712" cy="1281112"/>
          </a:xfrm>
        </p:spPr>
        <p:txBody>
          <a:bodyPr/>
          <a:lstStyle/>
          <a:p>
            <a:pPr eaLnBrk="1" hangingPunct="1"/>
            <a:r>
              <a:rPr lang="en-US" altLang="en-US" smtClean="0">
                <a:cs typeface="DilleniaUPC" pitchFamily="18" charset="-34"/>
              </a:rPr>
              <a:t>DIAGNOSTIC CRITERIA </a:t>
            </a:r>
            <a:br>
              <a:rPr lang="en-US" altLang="en-US" smtClean="0">
                <a:cs typeface="DilleniaUPC" pitchFamily="18" charset="-34"/>
              </a:rPr>
            </a:br>
            <a:endParaRPr lang="th-TH" altLang="en-US" smtClean="0"/>
          </a:p>
        </p:txBody>
      </p:sp>
      <p:sp>
        <p:nvSpPr>
          <p:cNvPr id="29699" name="Rectangle 3"/>
          <p:cNvSpPr>
            <a:spLocks noGrp="1"/>
          </p:cNvSpPr>
          <p:nvPr>
            <p:ph idx="1"/>
          </p:nvPr>
        </p:nvSpPr>
        <p:spPr>
          <a:xfrm>
            <a:off x="1943100" y="2133600"/>
            <a:ext cx="6591300" cy="3778250"/>
          </a:xfrm>
        </p:spPr>
        <p:txBody>
          <a:bodyPr/>
          <a:lstStyle/>
          <a:p>
            <a:pPr eaLnBrk="1" hangingPunct="1"/>
            <a:r>
              <a:rPr lang="en-US" altLang="en-US" b="1" smtClean="0">
                <a:cs typeface="KodchiangUPC" pitchFamily="18" charset="-34"/>
              </a:rPr>
              <a:t>NIH Criteria </a:t>
            </a:r>
          </a:p>
          <a:p>
            <a:pPr lvl="1" eaLnBrk="1" hangingPunct="1"/>
            <a:r>
              <a:rPr lang="en-US" altLang="en-US" b="1" smtClean="0">
                <a:cs typeface="KodchiangUPC" pitchFamily="18" charset="-34"/>
              </a:rPr>
              <a:t>Menstrual irregularity due to anovulation or oligo-ovulation</a:t>
            </a:r>
          </a:p>
          <a:p>
            <a:pPr lvl="1" eaLnBrk="1" hangingPunct="1"/>
            <a:r>
              <a:rPr lang="en-US" altLang="en-US" b="1" smtClean="0">
                <a:cs typeface="KodchiangUPC" pitchFamily="18" charset="-34"/>
              </a:rPr>
              <a:t>Evidence of clinical or biochemical hyperandrogenism</a:t>
            </a:r>
          </a:p>
          <a:p>
            <a:pPr lvl="2" eaLnBrk="1" hangingPunct="1"/>
            <a:r>
              <a:rPr lang="en-US" altLang="en-US" sz="1800" b="1" smtClean="0">
                <a:cs typeface="KodchiangUPC" pitchFamily="18" charset="-34"/>
              </a:rPr>
              <a:t>Hirsutism, acne, male pattern baldness</a:t>
            </a:r>
          </a:p>
          <a:p>
            <a:pPr lvl="2" eaLnBrk="1" hangingPunct="1"/>
            <a:r>
              <a:rPr lang="en-US" altLang="en-US" sz="1800" b="1" smtClean="0">
                <a:cs typeface="KodchiangUPC" pitchFamily="18" charset="-34"/>
              </a:rPr>
              <a:t>High serum androgen levels</a:t>
            </a:r>
          </a:p>
          <a:p>
            <a:pPr lvl="1" eaLnBrk="1" hangingPunct="1"/>
            <a:r>
              <a:rPr lang="en-US" altLang="en-US" b="1" smtClean="0">
                <a:cs typeface="KodchiangUPC" pitchFamily="18" charset="-34"/>
              </a:rPr>
              <a:t>Exclusion of other causes (CAH, tumors, hyperprolactinemia)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944688" y="623888"/>
            <a:ext cx="6589712" cy="1281112"/>
          </a:xfrm>
        </p:spPr>
        <p:txBody>
          <a:bodyPr/>
          <a:lstStyle/>
          <a:p>
            <a:pPr eaLnBrk="1" hangingPunct="1"/>
            <a:r>
              <a:rPr lang="en-US" altLang="en-US" smtClean="0">
                <a:cs typeface="DilleniaUPC" pitchFamily="18" charset="-34"/>
              </a:rPr>
              <a:t>DIAGNOSTIC CRITERIA </a:t>
            </a:r>
            <a:br>
              <a:rPr lang="en-US" altLang="en-US" smtClean="0">
                <a:cs typeface="DilleniaUPC" pitchFamily="18" charset="-34"/>
              </a:rPr>
            </a:br>
            <a:endParaRPr lang="th-TH" altLang="en-US" smtClean="0"/>
          </a:p>
        </p:txBody>
      </p:sp>
      <p:sp>
        <p:nvSpPr>
          <p:cNvPr id="18435" name="Rectangle 3"/>
          <p:cNvSpPr>
            <a:spLocks noGrp="1" noChangeArrowheads="1"/>
          </p:cNvSpPr>
          <p:nvPr>
            <p:ph idx="1"/>
          </p:nvPr>
        </p:nvSpPr>
        <p:spPr>
          <a:xfrm>
            <a:off x="1943100" y="2133600"/>
            <a:ext cx="6591300" cy="3778250"/>
          </a:xfrm>
        </p:spPr>
        <p:txBody>
          <a:bodyPr rtlCol="0">
            <a:normAutofit lnSpcReduction="10000"/>
          </a:bodyPr>
          <a:lstStyle/>
          <a:p>
            <a:pPr eaLnBrk="1" fontAlgn="auto" hangingPunct="1">
              <a:spcAft>
                <a:spcPts val="0"/>
              </a:spcAft>
              <a:buFont typeface="Wingdings 3" charset="2"/>
              <a:buChar char=""/>
              <a:defRPr/>
            </a:pPr>
            <a:r>
              <a:rPr lang="en-US" altLang="en-US" b="1">
                <a:solidFill>
                  <a:schemeClr val="tx1">
                    <a:lumMod val="75000"/>
                    <a:lumOff val="25000"/>
                  </a:schemeClr>
                </a:solidFill>
                <a:ea typeface="+mn-ea"/>
                <a:cs typeface="KodchiangUPC" pitchFamily="18" charset="-120"/>
                <a:hlinkClick r:id="rId3" action="ppaction://hlinksldjump"/>
              </a:rPr>
              <a:t>Rotterdam</a:t>
            </a:r>
            <a:r>
              <a:rPr lang="en-US" altLang="en-US" b="1">
                <a:solidFill>
                  <a:schemeClr val="tx1">
                    <a:lumMod val="75000"/>
                    <a:lumOff val="25000"/>
                  </a:schemeClr>
                </a:solidFill>
                <a:ea typeface="+mn-ea"/>
                <a:cs typeface="KodchiangUPC" pitchFamily="18" charset="-120"/>
              </a:rPr>
              <a:t> Criteria (2 out of 3)</a:t>
            </a:r>
          </a:p>
          <a:p>
            <a:pPr lvl="1" eaLnBrk="1" fontAlgn="auto" hangingPunct="1">
              <a:spcAft>
                <a:spcPts val="0"/>
              </a:spcAft>
              <a:buFont typeface="Wingdings 3" charset="2"/>
              <a:buChar char=""/>
              <a:defRPr/>
            </a:pPr>
            <a:r>
              <a:rPr lang="en-US" altLang="en-US" b="1">
                <a:solidFill>
                  <a:schemeClr val="tx1">
                    <a:lumMod val="75000"/>
                    <a:lumOff val="25000"/>
                  </a:schemeClr>
                </a:solidFill>
                <a:ea typeface="+mn-ea"/>
                <a:cs typeface="KodchiangUPC" pitchFamily="18" charset="-120"/>
              </a:rPr>
              <a:t>Menstrual irregularity due to anovulation oligo-ovulation</a:t>
            </a:r>
          </a:p>
          <a:p>
            <a:pPr lvl="1" eaLnBrk="1" fontAlgn="auto" hangingPunct="1">
              <a:spcAft>
                <a:spcPts val="0"/>
              </a:spcAft>
              <a:buFont typeface="Wingdings 3" charset="2"/>
              <a:buChar char=""/>
              <a:defRPr/>
            </a:pPr>
            <a:r>
              <a:rPr lang="en-US" altLang="en-US" b="1">
                <a:solidFill>
                  <a:schemeClr val="tx1">
                    <a:lumMod val="75000"/>
                    <a:lumOff val="25000"/>
                  </a:schemeClr>
                </a:solidFill>
                <a:ea typeface="+mn-ea"/>
                <a:cs typeface="KodchiangUPC" pitchFamily="18" charset="-120"/>
              </a:rPr>
              <a:t>Evidence of clinical or biochemical hyperandrogenism</a:t>
            </a:r>
          </a:p>
          <a:p>
            <a:pPr lvl="1" eaLnBrk="1" fontAlgn="auto" hangingPunct="1">
              <a:spcAft>
                <a:spcPts val="0"/>
              </a:spcAft>
              <a:buFont typeface="Wingdings 3" charset="2"/>
              <a:buChar char=""/>
              <a:defRPr/>
            </a:pPr>
            <a:r>
              <a:rPr lang="en-US" altLang="en-US" b="1">
                <a:solidFill>
                  <a:schemeClr val="tx1">
                    <a:lumMod val="75000"/>
                    <a:lumOff val="25000"/>
                  </a:schemeClr>
                </a:solidFill>
                <a:ea typeface="+mn-ea"/>
                <a:cs typeface="KodchiangUPC" pitchFamily="18" charset="-120"/>
              </a:rPr>
              <a:t>Polycystic ovaries by US</a:t>
            </a:r>
          </a:p>
          <a:p>
            <a:pPr lvl="2" eaLnBrk="1" fontAlgn="auto" hangingPunct="1">
              <a:spcAft>
                <a:spcPts val="0"/>
              </a:spcAft>
              <a:buFont typeface="Wingdings 3" charset="2"/>
              <a:buChar char=""/>
              <a:defRPr/>
            </a:pPr>
            <a:r>
              <a:rPr lang="en-US" altLang="en-US" sz="1800" b="1">
                <a:solidFill>
                  <a:schemeClr val="tx1">
                    <a:lumMod val="75000"/>
                    <a:lumOff val="25000"/>
                  </a:schemeClr>
                </a:solidFill>
                <a:ea typeface="+mn-ea"/>
                <a:cs typeface="KodchiangUPC" pitchFamily="18" charset="-120"/>
              </a:rPr>
              <a:t>presence of 12 or more follicles in each ovary measuring 2 to 9 mm in diameter and/or increased ovarian volume</a:t>
            </a:r>
          </a:p>
          <a:p>
            <a:pPr lvl="2" eaLnBrk="1" fontAlgn="auto" hangingPunct="1">
              <a:spcAft>
                <a:spcPts val="0"/>
              </a:spcAft>
              <a:buFont typeface="Wingdings 3" charset="2"/>
              <a:buChar char=""/>
              <a:defRPr/>
            </a:pPr>
            <a:endParaRPr lang="en-US" altLang="en-US" sz="1800" b="1">
              <a:solidFill>
                <a:schemeClr val="tx1">
                  <a:lumMod val="75000"/>
                  <a:lumOff val="25000"/>
                </a:schemeClr>
              </a:solidFill>
              <a:ea typeface="+mn-ea"/>
              <a:cs typeface="KodchiangUPC" pitchFamily="18" charset="-120"/>
            </a:endParaRPr>
          </a:p>
          <a:p>
            <a:pPr lvl="2" eaLnBrk="1" fontAlgn="auto" hangingPunct="1">
              <a:spcAft>
                <a:spcPts val="0"/>
              </a:spcAft>
              <a:buFont typeface="Wingdings" panose="05000000000000000000" pitchFamily="2" charset="2"/>
              <a:buNone/>
              <a:defRPr/>
            </a:pPr>
            <a:r>
              <a:rPr lang="en-US" altLang="en-US" sz="1800" b="1">
                <a:solidFill>
                  <a:schemeClr val="tx1">
                    <a:lumMod val="75000"/>
                    <a:lumOff val="25000"/>
                  </a:schemeClr>
                </a:solidFill>
                <a:ea typeface="+mn-ea"/>
                <a:cs typeface="KodchiangUPC" pitchFamily="18" charset="-120"/>
              </a:rPr>
              <a:t>* In addition, other etiologies (congenital adrenal hyperplasias, androgen-secreting tumors, Cushing's syndrome) must be excluded.</a:t>
            </a:r>
          </a:p>
          <a:p>
            <a:pPr lvl="2" eaLnBrk="1" fontAlgn="auto" hangingPunct="1">
              <a:spcAft>
                <a:spcPts val="0"/>
              </a:spcAft>
              <a:buFont typeface="Wingdings 3" charset="2"/>
              <a:buChar char=""/>
              <a:defRPr/>
            </a:pPr>
            <a:endParaRPr lang="en-US" altLang="en-US" sz="1800" b="1">
              <a:solidFill>
                <a:schemeClr val="tx1">
                  <a:lumMod val="75000"/>
                  <a:lumOff val="25000"/>
                </a:schemeClr>
              </a:solidFill>
              <a:ea typeface="+mn-ea"/>
              <a:cs typeface="KodchiangUPC" pitchFamily="18" charset="-120"/>
            </a:endParaRPr>
          </a:p>
          <a:p>
            <a:pPr lvl="1" eaLnBrk="1" fontAlgn="auto" hangingPunct="1">
              <a:spcAft>
                <a:spcPts val="0"/>
              </a:spcAft>
              <a:buFont typeface="Wingdings 3" charset="2"/>
              <a:buChar char=""/>
              <a:defRPr/>
            </a:pPr>
            <a:endParaRPr lang="en-US" altLang="en-US" b="1">
              <a:solidFill>
                <a:schemeClr val="tx1">
                  <a:lumMod val="75000"/>
                  <a:lumOff val="25000"/>
                </a:schemeClr>
              </a:solidFill>
              <a:ea typeface="+mn-ea"/>
              <a:cs typeface="KodchiangUPC" pitchFamily="18"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ชื่อเรื่อง 1"/>
          <p:cNvSpPr>
            <a:spLocks noGrp="1"/>
          </p:cNvSpPr>
          <p:nvPr>
            <p:ph type="title"/>
          </p:nvPr>
        </p:nvSpPr>
        <p:spPr>
          <a:xfrm>
            <a:off x="1944688" y="623888"/>
            <a:ext cx="6589712" cy="1281112"/>
          </a:xfrm>
        </p:spPr>
        <p:txBody>
          <a:bodyPr/>
          <a:lstStyle/>
          <a:p>
            <a:pPr eaLnBrk="1" hangingPunct="1"/>
            <a:r>
              <a:rPr lang="en-US" altLang="en-US" smtClean="0">
                <a:cs typeface="DilleniaUPC" pitchFamily="18" charset="-34"/>
              </a:rPr>
              <a:t>DIAGNOSTIC CRITERIA </a:t>
            </a:r>
            <a:br>
              <a:rPr lang="en-US" altLang="en-US" smtClean="0">
                <a:cs typeface="DilleniaUPC" pitchFamily="18" charset="-34"/>
              </a:rPr>
            </a:br>
            <a:endParaRPr lang="th-TH" altLang="en-US" smtClean="0"/>
          </a:p>
        </p:txBody>
      </p:sp>
      <p:sp>
        <p:nvSpPr>
          <p:cNvPr id="33795" name="ตัวยึดเนื้อหา 2"/>
          <p:cNvSpPr>
            <a:spLocks noGrp="1"/>
          </p:cNvSpPr>
          <p:nvPr>
            <p:ph idx="1"/>
          </p:nvPr>
        </p:nvSpPr>
        <p:spPr>
          <a:xfrm>
            <a:off x="107950" y="1341438"/>
            <a:ext cx="9036050" cy="5516562"/>
          </a:xfrm>
        </p:spPr>
        <p:txBody>
          <a:bodyPr/>
          <a:lstStyle/>
          <a:p>
            <a:pPr eaLnBrk="1" hangingPunct="1"/>
            <a:r>
              <a:rPr lang="en-US" altLang="en-US" sz="2800" b="1" smtClean="0">
                <a:cs typeface="KodchiangUPC" pitchFamily="18" charset="-34"/>
              </a:rPr>
              <a:t>AES criteria</a:t>
            </a:r>
          </a:p>
          <a:p>
            <a:pPr eaLnBrk="1" hangingPunct="1">
              <a:buFont typeface="Wingdings" pitchFamily="2" charset="2"/>
              <a:buNone/>
            </a:pPr>
            <a:r>
              <a:rPr lang="th-TH" altLang="en-US" sz="2800" b="1" smtClean="0"/>
              <a:t>		</a:t>
            </a:r>
            <a:r>
              <a:rPr lang="en-US" altLang="en-US" sz="2800" b="1" smtClean="0">
                <a:cs typeface="KodchiangUPC" pitchFamily="18" charset="-34"/>
              </a:rPr>
              <a:t>presence of three features</a:t>
            </a:r>
          </a:p>
          <a:p>
            <a:pPr lvl="1" eaLnBrk="1" hangingPunct="1"/>
            <a:r>
              <a:rPr lang="en-US" altLang="en-US" sz="2800" b="1" smtClean="0">
                <a:cs typeface="KodchiangUPC" pitchFamily="18" charset="-34"/>
              </a:rPr>
              <a:t>androgen excess (clinical and/or biochemical hyperandrogenism)</a:t>
            </a:r>
          </a:p>
          <a:p>
            <a:pPr lvl="1" eaLnBrk="1" hangingPunct="1"/>
            <a:r>
              <a:rPr lang="en-US" altLang="en-US" sz="2800" b="1" smtClean="0">
                <a:cs typeface="KodchiangUPC" pitchFamily="18" charset="-34"/>
              </a:rPr>
              <a:t>ovarian dysfunction (oligo-anovulation and/or polycystic ovarian morphology) </a:t>
            </a:r>
          </a:p>
          <a:p>
            <a:pPr lvl="1" eaLnBrk="1" hangingPunct="1"/>
            <a:r>
              <a:rPr lang="en-US" altLang="en-US" sz="2800" b="1" smtClean="0">
                <a:cs typeface="KodchiangUPC" pitchFamily="18" charset="-34"/>
              </a:rPr>
              <a:t>exclusion of other androgen excess or ovulatory disorders</a:t>
            </a:r>
          </a:p>
          <a:p>
            <a:pPr eaLnBrk="1" hangingPunct="1"/>
            <a:endParaRPr lang="th-TH" altLang="en-US" b="1"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6_Wisp 1">
    <a:dk1>
      <a:srgbClr val="000000"/>
    </a:dk1>
    <a:lt1>
      <a:srgbClr val="FFFFFF"/>
    </a:lt1>
    <a:dk2>
      <a:srgbClr val="2E5369"/>
    </a:dk2>
    <a:lt2>
      <a:srgbClr val="CFE2E7"/>
    </a:lt2>
    <a:accent1>
      <a:srgbClr val="353535"/>
    </a:accent1>
    <a:accent2>
      <a:srgbClr val="1CACE3"/>
    </a:accent2>
    <a:accent3>
      <a:srgbClr val="FFFFFF"/>
    </a:accent3>
    <a:accent4>
      <a:srgbClr val="000000"/>
    </a:accent4>
    <a:accent5>
      <a:srgbClr val="AEAEAE"/>
    </a:accent5>
    <a:accent6>
      <a:srgbClr val="189BCE"/>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1758</TotalTime>
  <Words>2965</Words>
  <Application>Microsoft Office PowerPoint</Application>
  <PresentationFormat>On-screen Show (4:3)</PresentationFormat>
  <Paragraphs>385</Paragraphs>
  <Slides>56</Slides>
  <Notes>27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56</vt:i4>
      </vt:variant>
    </vt:vector>
  </HeadingPairs>
  <TitlesOfParts>
    <vt:vector size="73" baseType="lpstr">
      <vt:lpstr>Arial</vt:lpstr>
      <vt:lpstr>Angsana New</vt:lpstr>
      <vt:lpstr>Century Gothic</vt:lpstr>
      <vt:lpstr>DilleniaUPC</vt:lpstr>
      <vt:lpstr>Wingdings 3</vt:lpstr>
      <vt:lpstr>Calibri</vt:lpstr>
      <vt:lpstr>Cordia New</vt:lpstr>
      <vt:lpstr>KodchiangUPC</vt:lpstr>
      <vt:lpstr>Wingdings</vt:lpstr>
      <vt:lpstr>Century Schoolbook</vt:lpstr>
      <vt:lpstr>Courier New</vt:lpstr>
      <vt:lpstr>Wingdings 2</vt:lpstr>
      <vt:lpstr>Times New Roman</vt:lpstr>
      <vt:lpstr>Tahoma</vt:lpstr>
      <vt:lpstr>Merriweather</vt:lpstr>
      <vt:lpstr>MS PGothic</vt:lpstr>
      <vt:lpstr>Wisp</vt:lpstr>
      <vt:lpstr>PCOS &amp; Hyper-prolactinemia</vt:lpstr>
      <vt:lpstr>POLYCYSTIC OVARIAN SYNDROME (PCOS) OVERVIEW</vt:lpstr>
      <vt:lpstr>PCOS and Stein-Leventhal Syndrome</vt:lpstr>
      <vt:lpstr>PowerPoint Presentation</vt:lpstr>
      <vt:lpstr>GENETIC LINK</vt:lpstr>
      <vt:lpstr>DIAGNOSTIC CRITERIA  AND  CLINICAL MANIFESTATIONS</vt:lpstr>
      <vt:lpstr>DIAGNOSTIC CRITERIA  </vt:lpstr>
      <vt:lpstr>DIAGNOSTIC CRITERIA  </vt:lpstr>
      <vt:lpstr>DIAGNOSTIC CRITERIA  </vt:lpstr>
      <vt:lpstr>HYPERANDROGENISM</vt:lpstr>
      <vt:lpstr>manifestation of hyperandrogenism</vt:lpstr>
      <vt:lpstr>HIRSUTISM</vt:lpstr>
      <vt:lpstr>modified Ferriman-Gallwey score </vt:lpstr>
      <vt:lpstr>ACNE AND ANDROGENIC ALOPECIA</vt:lpstr>
      <vt:lpstr>OVARIAN ABNORMALITIES</vt:lpstr>
      <vt:lpstr>PowerPoint Presentation</vt:lpstr>
      <vt:lpstr>PowerPoint Presentation</vt:lpstr>
      <vt:lpstr>INFERTILITY</vt:lpstr>
      <vt:lpstr>OBESITY</vt:lpstr>
      <vt:lpstr>OBESITY AND INSULIN RESISTANCE</vt:lpstr>
      <vt:lpstr>Acanthosis Nigricans </vt:lpstr>
      <vt:lpstr>DIFFERENTIAL DIAGNOSIS</vt:lpstr>
      <vt:lpstr>DIFFERENTIAL DIAGNOSIS</vt:lpstr>
      <vt:lpstr>TESTING</vt:lpstr>
      <vt:lpstr>TESTING</vt:lpstr>
      <vt:lpstr>TREATMENT</vt:lpstr>
      <vt:lpstr>WEIGHT LOSS</vt:lpstr>
      <vt:lpstr>Hirsutism</vt:lpstr>
      <vt:lpstr>Oral Contraceptives</vt:lpstr>
      <vt:lpstr>Anti-androgens</vt:lpstr>
      <vt:lpstr>Oligomenorrhea</vt:lpstr>
      <vt:lpstr>insulin-sensitizing agents</vt:lpstr>
      <vt:lpstr>METFORMIN</vt:lpstr>
      <vt:lpstr>SIDE EFFECTS</vt:lpstr>
      <vt:lpstr>Management of Infertility in PCOS </vt:lpstr>
      <vt:lpstr>Life style management of Weight Reduction  </vt:lpstr>
      <vt:lpstr>Life style management of Weight Reduction  </vt:lpstr>
      <vt:lpstr>One of the following treatments taking into account potential adverse effects, ease and mode of use, the women’s BMI</vt:lpstr>
      <vt:lpstr>Clomifene Citrate</vt:lpstr>
      <vt:lpstr>Experience of Infertility Experts on Role of Metformin in PCOS</vt:lpstr>
      <vt:lpstr>PCOS Patients with  Anovulation &amp; Ovulation disorder  RESISTANT TO CLOMIFENE CITRATE: </vt:lpstr>
      <vt:lpstr>CLOMIFENE CITRATE + Metformin</vt:lpstr>
      <vt:lpstr>Laparascopic Ovarian Drilling</vt:lpstr>
      <vt:lpstr>Laparascopic Ovarian Drilling</vt:lpstr>
      <vt:lpstr>Laparascopic Ovarian Drilling complications</vt:lpstr>
      <vt:lpstr>PCOS: Complications</vt:lpstr>
      <vt:lpstr>Pregnancy Complications</vt:lpstr>
      <vt:lpstr>Hyperprolactinaemia </vt:lpstr>
      <vt:lpstr>Hyperprolactinaemia </vt:lpstr>
      <vt:lpstr>Hyperprolactinaemia </vt:lpstr>
      <vt:lpstr>Hyperprolactinaemia </vt:lpstr>
      <vt:lpstr>Hyperprolactinaemia </vt:lpstr>
      <vt:lpstr>Hyperprolactinaemia </vt:lpstr>
      <vt:lpstr>Hyperprolactinaemia </vt:lpstr>
      <vt:lpstr>Hyperprolactinaemia </vt:lpstr>
      <vt:lpstr>Surgical treatment of prolactinoma </vt:lpstr>
    </vt:vector>
  </TitlesOfParts>
  <Company>MDKKU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PCOS</dc:title>
  <dc:creator>Olarik</dc:creator>
  <cp:lastModifiedBy>Rabai </cp:lastModifiedBy>
  <cp:revision>135</cp:revision>
  <dcterms:created xsi:type="dcterms:W3CDTF">2008-05-25T16:50:08Z</dcterms:created>
  <dcterms:modified xsi:type="dcterms:W3CDTF">2021-02-12T00:07:48Z</dcterms:modified>
</cp:coreProperties>
</file>