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sldIdLst>
    <p:sldId id="256" r:id="rId2"/>
    <p:sldId id="433" r:id="rId3"/>
    <p:sldId id="257" r:id="rId4"/>
    <p:sldId id="261" r:id="rId5"/>
    <p:sldId id="387" r:id="rId6"/>
    <p:sldId id="388" r:id="rId7"/>
    <p:sldId id="259" r:id="rId8"/>
    <p:sldId id="262" r:id="rId9"/>
    <p:sldId id="266" r:id="rId10"/>
    <p:sldId id="269" r:id="rId11"/>
    <p:sldId id="343" r:id="rId12"/>
    <p:sldId id="383" r:id="rId13"/>
    <p:sldId id="271" r:id="rId14"/>
    <p:sldId id="379" r:id="rId15"/>
    <p:sldId id="380" r:id="rId16"/>
    <p:sldId id="272" r:id="rId17"/>
    <p:sldId id="393" r:id="rId18"/>
    <p:sldId id="394" r:id="rId19"/>
    <p:sldId id="396" r:id="rId20"/>
    <p:sldId id="397" r:id="rId21"/>
    <p:sldId id="339" r:id="rId22"/>
    <p:sldId id="340" r:id="rId23"/>
    <p:sldId id="341" r:id="rId24"/>
    <p:sldId id="384" r:id="rId25"/>
    <p:sldId id="398" r:id="rId26"/>
    <p:sldId id="399" r:id="rId27"/>
    <p:sldId id="400" r:id="rId28"/>
    <p:sldId id="401" r:id="rId29"/>
    <p:sldId id="403" r:id="rId30"/>
    <p:sldId id="404" r:id="rId31"/>
    <p:sldId id="373" r:id="rId32"/>
    <p:sldId id="375" r:id="rId33"/>
    <p:sldId id="282" r:id="rId34"/>
    <p:sldId id="425" r:id="rId35"/>
    <p:sldId id="285" r:id="rId36"/>
    <p:sldId id="424" r:id="rId37"/>
    <p:sldId id="426" r:id="rId38"/>
    <p:sldId id="427" r:id="rId39"/>
    <p:sldId id="428" r:id="rId40"/>
    <p:sldId id="429" r:id="rId41"/>
    <p:sldId id="286" r:id="rId42"/>
    <p:sldId id="430" r:id="rId43"/>
    <p:sldId id="431" r:id="rId44"/>
    <p:sldId id="432" r:id="rId45"/>
    <p:sldId id="291" r:id="rId46"/>
    <p:sldId id="293" r:id="rId47"/>
    <p:sldId id="290" r:id="rId48"/>
    <p:sldId id="294" r:id="rId49"/>
    <p:sldId id="295" r:id="rId50"/>
    <p:sldId id="296" r:id="rId51"/>
    <p:sldId id="297" r:id="rId52"/>
    <p:sldId id="298" r:id="rId53"/>
    <p:sldId id="299" r:id="rId54"/>
    <p:sldId id="300" r:id="rId55"/>
    <p:sldId id="303" r:id="rId56"/>
    <p:sldId id="304" r:id="rId57"/>
    <p:sldId id="305" r:id="rId58"/>
    <p:sldId id="405" r:id="rId59"/>
    <p:sldId id="406" r:id="rId60"/>
    <p:sldId id="408" r:id="rId61"/>
    <p:sldId id="409" r:id="rId62"/>
    <p:sldId id="410" r:id="rId63"/>
    <p:sldId id="412" r:id="rId64"/>
    <p:sldId id="414" r:id="rId65"/>
    <p:sldId id="415" r:id="rId66"/>
    <p:sldId id="416" r:id="rId67"/>
    <p:sldId id="418" r:id="rId68"/>
    <p:sldId id="419" r:id="rId69"/>
    <p:sldId id="422" r:id="rId70"/>
    <p:sldId id="423"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im.alhusaini@gmail.com" initials="n"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3CB"/>
    <a:srgbClr val="EDA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0327" autoAdjust="0"/>
  </p:normalViewPr>
  <p:slideViewPr>
    <p:cSldViewPr snapToGrid="0">
      <p:cViewPr varScale="1">
        <p:scale>
          <a:sx n="74" d="100"/>
          <a:sy n="74" d="100"/>
        </p:scale>
        <p:origin x="811" y="77"/>
      </p:cViewPr>
      <p:guideLst>
        <p:guide orient="horz" pos="2160"/>
        <p:guide pos="3840"/>
      </p:guideLst>
    </p:cSldViewPr>
  </p:slideViewPr>
  <p:notesTextViewPr>
    <p:cViewPr>
      <p:scale>
        <a:sx n="1" d="1"/>
        <a:sy n="1" d="1"/>
      </p:scale>
      <p:origin x="0" y="0"/>
    </p:cViewPr>
  </p:notesTextViewPr>
  <p:sorterViewPr>
    <p:cViewPr>
      <p:scale>
        <a:sx n="66" d="100"/>
        <a:sy n="66" d="100"/>
      </p:scale>
      <p:origin x="0" y="14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55022-8D8F-4513-A8B7-CE01B4498E27}" type="doc">
      <dgm:prSet loTypeId="urn:microsoft.com/office/officeart/2005/8/layout/process1" loCatId="process" qsTypeId="urn:microsoft.com/office/officeart/2005/8/quickstyle/simple1" qsCatId="simple" csTypeId="urn:microsoft.com/office/officeart/2005/8/colors/accent1_2" csCatId="accent1" phldr="1"/>
      <dgm:spPr/>
    </dgm:pt>
    <dgm:pt modelId="{0CAC0BF9-C0B1-4EDD-B21A-11D520DCF68A}">
      <dgm:prSet phldrT="[نص]" custT="1"/>
      <dgm:spPr>
        <a:solidFill>
          <a:schemeClr val="accent4">
            <a:lumMod val="75000"/>
          </a:schemeClr>
        </a:solidFill>
      </dgm:spPr>
      <dgm:t>
        <a:bodyPr/>
        <a:lstStyle/>
        <a:p>
          <a:r>
            <a:rPr lang="en-US" sz="2400" b="1" dirty="0">
              <a:latin typeface="Congenial"/>
            </a:rPr>
            <a:t>entry of amniotic fluid into the maternal circulation </a:t>
          </a:r>
        </a:p>
      </dgm:t>
    </dgm:pt>
    <dgm:pt modelId="{9CED17F4-2306-44AD-AF27-93CDC351694A}" type="parTrans" cxnId="{E6AEB37C-A723-4A12-9CA5-7FF340D9135E}">
      <dgm:prSet/>
      <dgm:spPr/>
      <dgm:t>
        <a:bodyPr/>
        <a:lstStyle/>
        <a:p>
          <a:endParaRPr lang="en-US"/>
        </a:p>
      </dgm:t>
    </dgm:pt>
    <dgm:pt modelId="{EF6649C4-126A-4886-97AF-7F6C30852112}" type="sibTrans" cxnId="{E6AEB37C-A723-4A12-9CA5-7FF340D9135E}">
      <dgm:prSet/>
      <dgm:spPr/>
      <dgm:t>
        <a:bodyPr/>
        <a:lstStyle/>
        <a:p>
          <a:endParaRPr lang="en-US"/>
        </a:p>
      </dgm:t>
    </dgm:pt>
    <dgm:pt modelId="{8925EBD6-2786-4B2E-A1EA-379DAA17539F}">
      <dgm:prSet phldrT="[نص]" custT="1"/>
      <dgm:spPr>
        <a:solidFill>
          <a:schemeClr val="accent4">
            <a:lumMod val="60000"/>
            <a:lumOff val="40000"/>
          </a:schemeClr>
        </a:solidFill>
      </dgm:spPr>
      <dgm:t>
        <a:bodyPr/>
        <a:lstStyle/>
        <a:p>
          <a:r>
            <a:rPr lang="en-US" sz="2400" b="1" dirty="0">
              <a:latin typeface="Congenial"/>
            </a:rPr>
            <a:t>activates inflammatory mediators</a:t>
          </a:r>
        </a:p>
      </dgm:t>
    </dgm:pt>
    <dgm:pt modelId="{F46CB9A3-C271-4DA4-846F-B04868B5B9DE}" type="parTrans" cxnId="{49049562-D3C3-48A2-8DFF-694EF5124A51}">
      <dgm:prSet/>
      <dgm:spPr/>
      <dgm:t>
        <a:bodyPr/>
        <a:lstStyle/>
        <a:p>
          <a:endParaRPr lang="en-US"/>
        </a:p>
      </dgm:t>
    </dgm:pt>
    <dgm:pt modelId="{0DEC33AE-7F1A-4BFA-8B1D-DD01F28998C7}" type="sibTrans" cxnId="{49049562-D3C3-48A2-8DFF-694EF5124A51}">
      <dgm:prSet/>
      <dgm:spPr/>
      <dgm:t>
        <a:bodyPr/>
        <a:lstStyle/>
        <a:p>
          <a:endParaRPr lang="en-US"/>
        </a:p>
      </dgm:t>
    </dgm:pt>
    <dgm:pt modelId="{FCC1F027-8487-442C-8B5C-76342C603350}">
      <dgm:prSet phldrT="[نص]" custT="1"/>
      <dgm:spPr>
        <a:solidFill>
          <a:schemeClr val="accent4">
            <a:lumMod val="40000"/>
            <a:lumOff val="60000"/>
          </a:schemeClr>
        </a:solidFill>
      </dgm:spPr>
      <dgm:t>
        <a:bodyPr/>
        <a:lstStyle/>
        <a:p>
          <a:r>
            <a:rPr lang="en-US" sz="2400" b="1" dirty="0">
              <a:latin typeface="Congenial"/>
            </a:rPr>
            <a:t> humoral or immunologic response</a:t>
          </a:r>
        </a:p>
      </dgm:t>
    </dgm:pt>
    <dgm:pt modelId="{3670144B-6DD2-4EC0-84ED-B87041324282}" type="parTrans" cxnId="{40203B5E-5020-4837-93EF-68E75464CF84}">
      <dgm:prSet/>
      <dgm:spPr/>
      <dgm:t>
        <a:bodyPr/>
        <a:lstStyle/>
        <a:p>
          <a:endParaRPr lang="en-US"/>
        </a:p>
      </dgm:t>
    </dgm:pt>
    <dgm:pt modelId="{231CADC0-DDC0-4D12-8A27-1635892E421F}" type="sibTrans" cxnId="{40203B5E-5020-4837-93EF-68E75464CF84}">
      <dgm:prSet/>
      <dgm:spPr/>
      <dgm:t>
        <a:bodyPr/>
        <a:lstStyle/>
        <a:p>
          <a:endParaRPr lang="en-US"/>
        </a:p>
      </dgm:t>
    </dgm:pt>
    <dgm:pt modelId="{5F831935-23B8-4AA1-8CBF-483B3C62CE34}" type="pres">
      <dgm:prSet presAssocID="{EB555022-8D8F-4513-A8B7-CE01B4498E27}" presName="Name0" presStyleCnt="0">
        <dgm:presLayoutVars>
          <dgm:dir/>
          <dgm:resizeHandles val="exact"/>
        </dgm:presLayoutVars>
      </dgm:prSet>
      <dgm:spPr/>
    </dgm:pt>
    <dgm:pt modelId="{DFD0927D-03BB-492D-AB86-6D51CC671A8B}" type="pres">
      <dgm:prSet presAssocID="{0CAC0BF9-C0B1-4EDD-B21A-11D520DCF68A}" presName="node" presStyleLbl="node1" presStyleIdx="0" presStyleCnt="3" custLinFactY="-11734" custLinFactNeighborX="3853" custLinFactNeighborY="-100000">
        <dgm:presLayoutVars>
          <dgm:bulletEnabled val="1"/>
        </dgm:presLayoutVars>
      </dgm:prSet>
      <dgm:spPr/>
    </dgm:pt>
    <dgm:pt modelId="{31254FFF-BE4E-4D6E-A168-5E57F2B949A7}" type="pres">
      <dgm:prSet presAssocID="{EF6649C4-126A-4886-97AF-7F6C30852112}" presName="sibTrans" presStyleLbl="sibTrans2D1" presStyleIdx="0" presStyleCnt="2"/>
      <dgm:spPr/>
    </dgm:pt>
    <dgm:pt modelId="{B7132B9B-B97C-4B1A-9351-9D243201DE1B}" type="pres">
      <dgm:prSet presAssocID="{EF6649C4-126A-4886-97AF-7F6C30852112}" presName="connectorText" presStyleLbl="sibTrans2D1" presStyleIdx="0" presStyleCnt="2"/>
      <dgm:spPr/>
    </dgm:pt>
    <dgm:pt modelId="{673F0975-47AA-42F2-8F3E-F79025E3BF2E}" type="pres">
      <dgm:prSet presAssocID="{8925EBD6-2786-4B2E-A1EA-379DAA17539F}" presName="node" presStyleLbl="node1" presStyleIdx="1" presStyleCnt="3" custLinFactY="-12377" custLinFactNeighborX="-18301" custLinFactNeighborY="-100000">
        <dgm:presLayoutVars>
          <dgm:bulletEnabled val="1"/>
        </dgm:presLayoutVars>
      </dgm:prSet>
      <dgm:spPr/>
    </dgm:pt>
    <dgm:pt modelId="{6EF24924-55B4-43C7-95F9-9CE7FA52F5B8}" type="pres">
      <dgm:prSet presAssocID="{0DEC33AE-7F1A-4BFA-8B1D-DD01F28998C7}" presName="sibTrans" presStyleLbl="sibTrans2D1" presStyleIdx="1" presStyleCnt="2"/>
      <dgm:spPr/>
    </dgm:pt>
    <dgm:pt modelId="{D1A69C0A-8BB9-49F5-91B1-F4714672CEDF}" type="pres">
      <dgm:prSet presAssocID="{0DEC33AE-7F1A-4BFA-8B1D-DD01F28998C7}" presName="connectorText" presStyleLbl="sibTrans2D1" presStyleIdx="1" presStyleCnt="2"/>
      <dgm:spPr/>
    </dgm:pt>
    <dgm:pt modelId="{1B7092D2-6EC1-473B-BE60-9879FB6F554A}" type="pres">
      <dgm:prSet presAssocID="{FCC1F027-8487-442C-8B5C-76342C603350}" presName="node" presStyleLbl="node1" presStyleIdx="2" presStyleCnt="3" custLinFactY="-11092" custLinFactNeighborX="-23117" custLinFactNeighborY="-100000">
        <dgm:presLayoutVars>
          <dgm:bulletEnabled val="1"/>
        </dgm:presLayoutVars>
      </dgm:prSet>
      <dgm:spPr/>
    </dgm:pt>
  </dgm:ptLst>
  <dgm:cxnLst>
    <dgm:cxn modelId="{CA610904-9282-4F4F-8ACD-F279B637F97D}" type="presOf" srcId="{0CAC0BF9-C0B1-4EDD-B21A-11D520DCF68A}" destId="{DFD0927D-03BB-492D-AB86-6D51CC671A8B}" srcOrd="0" destOrd="0" presId="urn:microsoft.com/office/officeart/2005/8/layout/process1"/>
    <dgm:cxn modelId="{F907DA11-9B2B-4997-BFF0-82C188D8D1A9}" type="presOf" srcId="{EF6649C4-126A-4886-97AF-7F6C30852112}" destId="{31254FFF-BE4E-4D6E-A168-5E57F2B949A7}" srcOrd="0" destOrd="0" presId="urn:microsoft.com/office/officeart/2005/8/layout/process1"/>
    <dgm:cxn modelId="{05D79019-B778-4E6B-A287-EF298BB5292A}" type="presOf" srcId="{EF6649C4-126A-4886-97AF-7F6C30852112}" destId="{B7132B9B-B97C-4B1A-9351-9D243201DE1B}" srcOrd="1" destOrd="0" presId="urn:microsoft.com/office/officeart/2005/8/layout/process1"/>
    <dgm:cxn modelId="{40203B5E-5020-4837-93EF-68E75464CF84}" srcId="{EB555022-8D8F-4513-A8B7-CE01B4498E27}" destId="{FCC1F027-8487-442C-8B5C-76342C603350}" srcOrd="2" destOrd="0" parTransId="{3670144B-6DD2-4EC0-84ED-B87041324282}" sibTransId="{231CADC0-DDC0-4D12-8A27-1635892E421F}"/>
    <dgm:cxn modelId="{49049562-D3C3-48A2-8DFF-694EF5124A51}" srcId="{EB555022-8D8F-4513-A8B7-CE01B4498E27}" destId="{8925EBD6-2786-4B2E-A1EA-379DAA17539F}" srcOrd="1" destOrd="0" parTransId="{F46CB9A3-C271-4DA4-846F-B04868B5B9DE}" sibTransId="{0DEC33AE-7F1A-4BFA-8B1D-DD01F28998C7}"/>
    <dgm:cxn modelId="{47EC1A4D-3C4B-4FEA-9CF0-C509B37E2D41}" type="presOf" srcId="{0DEC33AE-7F1A-4BFA-8B1D-DD01F28998C7}" destId="{6EF24924-55B4-43C7-95F9-9CE7FA52F5B8}" srcOrd="0" destOrd="0" presId="urn:microsoft.com/office/officeart/2005/8/layout/process1"/>
    <dgm:cxn modelId="{6E79DD57-DA26-4D1A-90CF-390C1F29999F}" type="presOf" srcId="{EB555022-8D8F-4513-A8B7-CE01B4498E27}" destId="{5F831935-23B8-4AA1-8CBF-483B3C62CE34}" srcOrd="0" destOrd="0" presId="urn:microsoft.com/office/officeart/2005/8/layout/process1"/>
    <dgm:cxn modelId="{E6AEB37C-A723-4A12-9CA5-7FF340D9135E}" srcId="{EB555022-8D8F-4513-A8B7-CE01B4498E27}" destId="{0CAC0BF9-C0B1-4EDD-B21A-11D520DCF68A}" srcOrd="0" destOrd="0" parTransId="{9CED17F4-2306-44AD-AF27-93CDC351694A}" sibTransId="{EF6649C4-126A-4886-97AF-7F6C30852112}"/>
    <dgm:cxn modelId="{DEE79485-462A-4DE7-9D47-F2DB8BC4199B}" type="presOf" srcId="{0DEC33AE-7F1A-4BFA-8B1D-DD01F28998C7}" destId="{D1A69C0A-8BB9-49F5-91B1-F4714672CEDF}" srcOrd="1" destOrd="0" presId="urn:microsoft.com/office/officeart/2005/8/layout/process1"/>
    <dgm:cxn modelId="{0F258FAE-C309-43B4-92A2-6E792BF8729A}" type="presOf" srcId="{8925EBD6-2786-4B2E-A1EA-379DAA17539F}" destId="{673F0975-47AA-42F2-8F3E-F79025E3BF2E}" srcOrd="0" destOrd="0" presId="urn:microsoft.com/office/officeart/2005/8/layout/process1"/>
    <dgm:cxn modelId="{B824F7D1-C321-44C1-B49F-EF7A9E532FE2}" type="presOf" srcId="{FCC1F027-8487-442C-8B5C-76342C603350}" destId="{1B7092D2-6EC1-473B-BE60-9879FB6F554A}" srcOrd="0" destOrd="0" presId="urn:microsoft.com/office/officeart/2005/8/layout/process1"/>
    <dgm:cxn modelId="{9BF44CD9-5B61-424E-AD7D-255F17EA7C95}" type="presParOf" srcId="{5F831935-23B8-4AA1-8CBF-483B3C62CE34}" destId="{DFD0927D-03BB-492D-AB86-6D51CC671A8B}" srcOrd="0" destOrd="0" presId="urn:microsoft.com/office/officeart/2005/8/layout/process1"/>
    <dgm:cxn modelId="{8BFBF753-0D88-4AA1-A363-811790B4EDEF}" type="presParOf" srcId="{5F831935-23B8-4AA1-8CBF-483B3C62CE34}" destId="{31254FFF-BE4E-4D6E-A168-5E57F2B949A7}" srcOrd="1" destOrd="0" presId="urn:microsoft.com/office/officeart/2005/8/layout/process1"/>
    <dgm:cxn modelId="{887032A9-F4EF-4B22-856B-00D830771D17}" type="presParOf" srcId="{31254FFF-BE4E-4D6E-A168-5E57F2B949A7}" destId="{B7132B9B-B97C-4B1A-9351-9D243201DE1B}" srcOrd="0" destOrd="0" presId="urn:microsoft.com/office/officeart/2005/8/layout/process1"/>
    <dgm:cxn modelId="{37733D13-021E-403A-9259-B4161EF9D859}" type="presParOf" srcId="{5F831935-23B8-4AA1-8CBF-483B3C62CE34}" destId="{673F0975-47AA-42F2-8F3E-F79025E3BF2E}" srcOrd="2" destOrd="0" presId="urn:microsoft.com/office/officeart/2005/8/layout/process1"/>
    <dgm:cxn modelId="{C820543A-1885-4694-9026-BF53B7D61723}" type="presParOf" srcId="{5F831935-23B8-4AA1-8CBF-483B3C62CE34}" destId="{6EF24924-55B4-43C7-95F9-9CE7FA52F5B8}" srcOrd="3" destOrd="0" presId="urn:microsoft.com/office/officeart/2005/8/layout/process1"/>
    <dgm:cxn modelId="{5F1A680E-1E86-4D37-80E6-A091392FD41B}" type="presParOf" srcId="{6EF24924-55B4-43C7-95F9-9CE7FA52F5B8}" destId="{D1A69C0A-8BB9-49F5-91B1-F4714672CEDF}" srcOrd="0" destOrd="0" presId="urn:microsoft.com/office/officeart/2005/8/layout/process1"/>
    <dgm:cxn modelId="{B2397F1A-95A6-4B74-84BD-FAF7906C7627}" type="presParOf" srcId="{5F831935-23B8-4AA1-8CBF-483B3C62CE34}" destId="{1B7092D2-6EC1-473B-BE60-9879FB6F554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5537C8-93F7-4BE4-9A71-FFBC74A4237C}" type="doc">
      <dgm:prSet loTypeId="urn:microsoft.com/office/officeart/2005/8/layout/vList4#1" loCatId="list" qsTypeId="urn:microsoft.com/office/officeart/2005/8/quickstyle/3d3" qsCatId="3D" csTypeId="urn:microsoft.com/office/officeart/2005/8/colors/accent1_2" csCatId="accent1" phldr="1"/>
      <dgm:spPr/>
      <dgm:t>
        <a:bodyPr/>
        <a:lstStyle/>
        <a:p>
          <a:endParaRPr lang="en-US"/>
        </a:p>
      </dgm:t>
    </dgm:pt>
    <dgm:pt modelId="{7478CCA0-5469-40C6-91B6-49D6834D8131}" type="pres">
      <dgm:prSet presAssocID="{DA5537C8-93F7-4BE4-9A71-FFBC74A4237C}" presName="linear" presStyleCnt="0">
        <dgm:presLayoutVars>
          <dgm:dir/>
          <dgm:resizeHandles val="exact"/>
        </dgm:presLayoutVars>
      </dgm:prSet>
      <dgm:spPr/>
    </dgm:pt>
  </dgm:ptLst>
  <dgm:cxnLst>
    <dgm:cxn modelId="{7994CEAD-C033-4D5A-AD3B-B401D89E6376}" type="presOf" srcId="{DA5537C8-93F7-4BE4-9A71-FFBC74A4237C}" destId="{7478CCA0-5469-40C6-91B6-49D6834D8131}" srcOrd="0"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88C243-A638-47E0-BED2-771A803D763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B5F935C6-379B-4D96-A581-E8F13F58719C}">
      <dgm:prSet custT="1"/>
      <dgm:spPr>
        <a:solidFill>
          <a:schemeClr val="accent3">
            <a:lumMod val="75000"/>
          </a:schemeClr>
        </a:solidFill>
      </dgm:spPr>
      <dgm:t>
        <a:bodyPr/>
        <a:lstStyle/>
        <a:p>
          <a:r>
            <a:rPr lang="en-US" sz="2000" b="1" dirty="0">
              <a:solidFill>
                <a:schemeClr val="tx1"/>
              </a:solidFill>
              <a:latin typeface="Congenial"/>
            </a:rPr>
            <a:t>initial respiratory reaction</a:t>
          </a:r>
        </a:p>
      </dgm:t>
    </dgm:pt>
    <dgm:pt modelId="{1BC5486A-4CF4-42B3-B75B-C0C0D40C22DD}" type="parTrans" cxnId="{9754F85A-3FF3-4A6D-890D-D498C4797BF5}">
      <dgm:prSet/>
      <dgm:spPr/>
      <dgm:t>
        <a:bodyPr/>
        <a:lstStyle/>
        <a:p>
          <a:endParaRPr lang="en-US"/>
        </a:p>
      </dgm:t>
    </dgm:pt>
    <dgm:pt modelId="{6E9ECB78-68C3-4CF6-9376-4038D319A4D1}" type="sibTrans" cxnId="{9754F85A-3FF3-4A6D-890D-D498C4797BF5}">
      <dgm:prSet/>
      <dgm:spPr/>
      <dgm:t>
        <a:bodyPr/>
        <a:lstStyle/>
        <a:p>
          <a:endParaRPr lang="en-US"/>
        </a:p>
      </dgm:t>
    </dgm:pt>
    <dgm:pt modelId="{F4EC9E84-3F9D-45EB-B76D-15811EE8E0DF}">
      <dgm:prSet custT="1"/>
      <dgm:spPr/>
      <dgm:t>
        <a:bodyPr/>
        <a:lstStyle/>
        <a:p>
          <a:r>
            <a:rPr lang="en-US" sz="1600" b="1" dirty="0">
              <a:solidFill>
                <a:schemeClr val="tx1"/>
              </a:solidFill>
              <a:latin typeface="Congenial"/>
            </a:rPr>
            <a:t>transient pulmonary vasospasm. Vasospasm may be caused by amniotic micro-emboli that trigger the release of arachidonic acid metabolites and leads to pulmonary hypertension, intrapulmonary shunting, </a:t>
          </a:r>
          <a:r>
            <a:rPr lang="en-US" sz="1600" b="1" dirty="0" err="1">
              <a:solidFill>
                <a:schemeClr val="tx1"/>
              </a:solidFill>
              <a:latin typeface="Congenial"/>
            </a:rPr>
            <a:t>bronchoconstrictionand</a:t>
          </a:r>
          <a:r>
            <a:rPr lang="en-US" sz="1600" b="1" dirty="0">
              <a:solidFill>
                <a:schemeClr val="tx1"/>
              </a:solidFill>
              <a:latin typeface="Congenial"/>
            </a:rPr>
            <a:t> severe hypoxia</a:t>
          </a:r>
          <a:r>
            <a:rPr lang="en-US" sz="2000" b="1" dirty="0">
              <a:solidFill>
                <a:schemeClr val="tx1"/>
              </a:solidFill>
              <a:latin typeface="Congenial"/>
            </a:rPr>
            <a:t>.</a:t>
          </a:r>
        </a:p>
      </dgm:t>
    </dgm:pt>
    <dgm:pt modelId="{603C5EA9-7E81-420D-A7E4-B19B2B7945A8}" type="parTrans" cxnId="{E3756CA7-0F69-45D1-9D79-9102E6D64623}">
      <dgm:prSet/>
      <dgm:spPr/>
      <dgm:t>
        <a:bodyPr/>
        <a:lstStyle/>
        <a:p>
          <a:endParaRPr lang="en-US"/>
        </a:p>
      </dgm:t>
    </dgm:pt>
    <dgm:pt modelId="{EB3F40AA-759B-45C1-8AD7-17A4EBB2E829}" type="sibTrans" cxnId="{E3756CA7-0F69-45D1-9D79-9102E6D64623}">
      <dgm:prSet/>
      <dgm:spPr/>
      <dgm:t>
        <a:bodyPr/>
        <a:lstStyle/>
        <a:p>
          <a:endParaRPr lang="en-US"/>
        </a:p>
      </dgm:t>
    </dgm:pt>
    <dgm:pt modelId="{E984DC4F-7640-4861-8F7B-BB9271C3F6EA}">
      <dgm:prSet custT="1"/>
      <dgm:spPr>
        <a:solidFill>
          <a:schemeClr val="accent3">
            <a:lumMod val="60000"/>
            <a:lumOff val="40000"/>
          </a:schemeClr>
        </a:solidFill>
      </dgm:spPr>
      <dgm:t>
        <a:bodyPr/>
        <a:lstStyle/>
        <a:p>
          <a:r>
            <a:rPr lang="en-US" sz="2000" b="1" dirty="0">
              <a:solidFill>
                <a:schemeClr val="tx1"/>
              </a:solidFill>
              <a:latin typeface="Congenial"/>
            </a:rPr>
            <a:t>second manifestation</a:t>
          </a:r>
        </a:p>
      </dgm:t>
    </dgm:pt>
    <dgm:pt modelId="{F7679E28-1620-4C10-9475-AE069CF1EEA8}" type="parTrans" cxnId="{156C7E88-482E-438B-9854-D8F064CDD3CA}">
      <dgm:prSet/>
      <dgm:spPr/>
      <dgm:t>
        <a:bodyPr/>
        <a:lstStyle/>
        <a:p>
          <a:endParaRPr lang="en-US"/>
        </a:p>
      </dgm:t>
    </dgm:pt>
    <dgm:pt modelId="{EF10C1F8-52DE-4C64-9F86-726D1D8FAB49}" type="sibTrans" cxnId="{156C7E88-482E-438B-9854-D8F064CDD3CA}">
      <dgm:prSet/>
      <dgm:spPr/>
      <dgm:t>
        <a:bodyPr/>
        <a:lstStyle/>
        <a:p>
          <a:endParaRPr lang="en-US"/>
        </a:p>
      </dgm:t>
    </dgm:pt>
    <dgm:pt modelId="{551496D4-C6A9-44F8-BD93-22FFDB2D8B2C}">
      <dgm:prSet custT="1"/>
      <dgm:spPr/>
      <dgm:t>
        <a:bodyPr/>
        <a:lstStyle/>
        <a:p>
          <a:r>
            <a:rPr lang="en-US" sz="1600" b="1" dirty="0">
              <a:solidFill>
                <a:schemeClr val="tx1"/>
              </a:solidFill>
              <a:latin typeface="Congenial"/>
            </a:rPr>
            <a:t>negative inotropism and left ventricular failure resulting in increasing pulmonary edema and hypotension quickly leading to shock</a:t>
          </a:r>
          <a:r>
            <a:rPr lang="en-US" sz="2000" b="1" dirty="0">
              <a:solidFill>
                <a:schemeClr val="tx1"/>
              </a:solidFill>
              <a:latin typeface="Congenial"/>
            </a:rPr>
            <a:t>.</a:t>
          </a:r>
        </a:p>
      </dgm:t>
    </dgm:pt>
    <dgm:pt modelId="{37609408-AD1E-4AA4-9ACB-3CFC7ED18266}" type="parTrans" cxnId="{F55325BB-7538-4D1C-9EAA-51878FFD780D}">
      <dgm:prSet/>
      <dgm:spPr/>
      <dgm:t>
        <a:bodyPr/>
        <a:lstStyle/>
        <a:p>
          <a:endParaRPr lang="en-US"/>
        </a:p>
      </dgm:t>
    </dgm:pt>
    <dgm:pt modelId="{D665DBE4-E7AA-4E10-81C6-1B9C9000AEE8}" type="sibTrans" cxnId="{F55325BB-7538-4D1C-9EAA-51878FFD780D}">
      <dgm:prSet/>
      <dgm:spPr/>
      <dgm:t>
        <a:bodyPr/>
        <a:lstStyle/>
        <a:p>
          <a:endParaRPr lang="en-US"/>
        </a:p>
      </dgm:t>
    </dgm:pt>
    <dgm:pt modelId="{76D4BE0C-E1B3-461F-9865-8FD62F84D603}">
      <dgm:prSet custT="1"/>
      <dgm:spPr>
        <a:solidFill>
          <a:schemeClr val="accent3">
            <a:lumMod val="40000"/>
            <a:lumOff val="60000"/>
          </a:schemeClr>
        </a:solidFill>
      </dgm:spPr>
      <dgm:t>
        <a:bodyPr/>
        <a:lstStyle/>
        <a:p>
          <a:r>
            <a:rPr lang="en-US" sz="2000" b="1" dirty="0">
              <a:solidFill>
                <a:schemeClr val="tx1"/>
              </a:solidFill>
              <a:latin typeface="Congenial"/>
            </a:rPr>
            <a:t>The third manifestation </a:t>
          </a:r>
        </a:p>
      </dgm:t>
    </dgm:pt>
    <dgm:pt modelId="{B24AFF88-4C4E-4641-B36E-2233FB1C4695}" type="parTrans" cxnId="{EB1B486D-B742-440D-BC7D-06D3CDEA7E75}">
      <dgm:prSet/>
      <dgm:spPr/>
      <dgm:t>
        <a:bodyPr/>
        <a:lstStyle/>
        <a:p>
          <a:endParaRPr lang="en-US"/>
        </a:p>
      </dgm:t>
    </dgm:pt>
    <dgm:pt modelId="{88179B85-FADB-4CA6-8239-47529EF7EAB8}" type="sibTrans" cxnId="{EB1B486D-B742-440D-BC7D-06D3CDEA7E75}">
      <dgm:prSet/>
      <dgm:spPr/>
      <dgm:t>
        <a:bodyPr/>
        <a:lstStyle/>
        <a:p>
          <a:endParaRPr lang="en-US"/>
        </a:p>
      </dgm:t>
    </dgm:pt>
    <dgm:pt modelId="{DAF83A4D-0135-4924-B8EE-593FB3C28BBB}">
      <dgm:prSet custT="1"/>
      <dgm:spPr/>
      <dgm:t>
        <a:bodyPr/>
        <a:lstStyle/>
        <a:p>
          <a:r>
            <a:rPr lang="en-US" sz="1600" b="1" dirty="0">
              <a:solidFill>
                <a:schemeClr val="tx1"/>
              </a:solidFill>
              <a:latin typeface="Congenial"/>
            </a:rPr>
            <a:t>neurological response to the respiratory and hemodynamic injury, which may include seizures, confusion, or coma</a:t>
          </a:r>
        </a:p>
      </dgm:t>
    </dgm:pt>
    <dgm:pt modelId="{68823F99-82BC-4C64-9341-9D19EEC3F6B8}" type="parTrans" cxnId="{6B6CAC5D-302B-49F2-AF77-934B6E3F9CE7}">
      <dgm:prSet/>
      <dgm:spPr/>
      <dgm:t>
        <a:bodyPr/>
        <a:lstStyle/>
        <a:p>
          <a:endParaRPr lang="en-US"/>
        </a:p>
      </dgm:t>
    </dgm:pt>
    <dgm:pt modelId="{E59A022E-E46A-4F6C-BCEF-8885B3B45B7E}" type="sibTrans" cxnId="{6B6CAC5D-302B-49F2-AF77-934B6E3F9CE7}">
      <dgm:prSet/>
      <dgm:spPr/>
      <dgm:t>
        <a:bodyPr/>
        <a:lstStyle/>
        <a:p>
          <a:endParaRPr lang="en-US"/>
        </a:p>
      </dgm:t>
    </dgm:pt>
    <dgm:pt modelId="{695B4427-87C6-4D7C-A92D-2EC6620064A0}" type="pres">
      <dgm:prSet presAssocID="{3C88C243-A638-47E0-BED2-771A803D7634}" presName="linearFlow" presStyleCnt="0">
        <dgm:presLayoutVars>
          <dgm:dir/>
          <dgm:animLvl val="lvl"/>
          <dgm:resizeHandles val="exact"/>
        </dgm:presLayoutVars>
      </dgm:prSet>
      <dgm:spPr/>
    </dgm:pt>
    <dgm:pt modelId="{47811826-1A17-4F52-8136-180933479EC3}" type="pres">
      <dgm:prSet presAssocID="{B5F935C6-379B-4D96-A581-E8F13F58719C}" presName="composite" presStyleCnt="0"/>
      <dgm:spPr/>
    </dgm:pt>
    <dgm:pt modelId="{BDFCEB27-3970-49F1-BCB8-9421F1F6BBF8}" type="pres">
      <dgm:prSet presAssocID="{B5F935C6-379B-4D96-A581-E8F13F58719C}" presName="parTx" presStyleLbl="node1" presStyleIdx="0" presStyleCnt="3">
        <dgm:presLayoutVars>
          <dgm:chMax val="0"/>
          <dgm:chPref val="0"/>
          <dgm:bulletEnabled val="1"/>
        </dgm:presLayoutVars>
      </dgm:prSet>
      <dgm:spPr/>
    </dgm:pt>
    <dgm:pt modelId="{D215C12A-ECC6-4041-B88B-F10E44DF88D6}" type="pres">
      <dgm:prSet presAssocID="{B5F935C6-379B-4D96-A581-E8F13F58719C}" presName="parSh" presStyleLbl="node1" presStyleIdx="0" presStyleCnt="3"/>
      <dgm:spPr/>
    </dgm:pt>
    <dgm:pt modelId="{5A4A28AD-4D92-4189-B9EF-05C9AB6D8DBD}" type="pres">
      <dgm:prSet presAssocID="{B5F935C6-379B-4D96-A581-E8F13F58719C}" presName="desTx" presStyleLbl="fgAcc1" presStyleIdx="0" presStyleCnt="3">
        <dgm:presLayoutVars>
          <dgm:bulletEnabled val="1"/>
        </dgm:presLayoutVars>
      </dgm:prSet>
      <dgm:spPr/>
    </dgm:pt>
    <dgm:pt modelId="{2FCE0A4F-80E1-4CF1-A403-46F072119693}" type="pres">
      <dgm:prSet presAssocID="{6E9ECB78-68C3-4CF6-9376-4038D319A4D1}" presName="sibTrans" presStyleLbl="sibTrans2D1" presStyleIdx="0" presStyleCnt="2"/>
      <dgm:spPr/>
    </dgm:pt>
    <dgm:pt modelId="{8B9A10BD-0AD0-4D99-87D4-D3F1CFF763DF}" type="pres">
      <dgm:prSet presAssocID="{6E9ECB78-68C3-4CF6-9376-4038D319A4D1}" presName="connTx" presStyleLbl="sibTrans2D1" presStyleIdx="0" presStyleCnt="2"/>
      <dgm:spPr/>
    </dgm:pt>
    <dgm:pt modelId="{2B61AD3F-83C6-407F-ABCB-8712588A68DA}" type="pres">
      <dgm:prSet presAssocID="{E984DC4F-7640-4861-8F7B-BB9271C3F6EA}" presName="composite" presStyleCnt="0"/>
      <dgm:spPr/>
    </dgm:pt>
    <dgm:pt modelId="{46AFDC22-A48A-4A69-85B0-E226296A467B}" type="pres">
      <dgm:prSet presAssocID="{E984DC4F-7640-4861-8F7B-BB9271C3F6EA}" presName="parTx" presStyleLbl="node1" presStyleIdx="0" presStyleCnt="3">
        <dgm:presLayoutVars>
          <dgm:chMax val="0"/>
          <dgm:chPref val="0"/>
          <dgm:bulletEnabled val="1"/>
        </dgm:presLayoutVars>
      </dgm:prSet>
      <dgm:spPr/>
    </dgm:pt>
    <dgm:pt modelId="{7A07FF94-1132-4FE2-BC3F-628F45069C8F}" type="pres">
      <dgm:prSet presAssocID="{E984DC4F-7640-4861-8F7B-BB9271C3F6EA}" presName="parSh" presStyleLbl="node1" presStyleIdx="1" presStyleCnt="3"/>
      <dgm:spPr/>
    </dgm:pt>
    <dgm:pt modelId="{9AD7406B-17FE-45EE-BD2D-88CCEF84537B}" type="pres">
      <dgm:prSet presAssocID="{E984DC4F-7640-4861-8F7B-BB9271C3F6EA}" presName="desTx" presStyleLbl="fgAcc1" presStyleIdx="1" presStyleCnt="3">
        <dgm:presLayoutVars>
          <dgm:bulletEnabled val="1"/>
        </dgm:presLayoutVars>
      </dgm:prSet>
      <dgm:spPr/>
    </dgm:pt>
    <dgm:pt modelId="{CF66E5D9-2102-4DCB-B84A-5B525A42AB4D}" type="pres">
      <dgm:prSet presAssocID="{EF10C1F8-52DE-4C64-9F86-726D1D8FAB49}" presName="sibTrans" presStyleLbl="sibTrans2D1" presStyleIdx="1" presStyleCnt="2"/>
      <dgm:spPr/>
    </dgm:pt>
    <dgm:pt modelId="{73AFF2AF-3F42-4325-B831-3C4BABB49A7A}" type="pres">
      <dgm:prSet presAssocID="{EF10C1F8-52DE-4C64-9F86-726D1D8FAB49}" presName="connTx" presStyleLbl="sibTrans2D1" presStyleIdx="1" presStyleCnt="2"/>
      <dgm:spPr/>
    </dgm:pt>
    <dgm:pt modelId="{8B2504DB-B9CB-4FB2-A393-2BA8AB2C82B3}" type="pres">
      <dgm:prSet presAssocID="{76D4BE0C-E1B3-461F-9865-8FD62F84D603}" presName="composite" presStyleCnt="0"/>
      <dgm:spPr/>
    </dgm:pt>
    <dgm:pt modelId="{DC17150B-6DFA-4FF4-9AD4-47824E68C95F}" type="pres">
      <dgm:prSet presAssocID="{76D4BE0C-E1B3-461F-9865-8FD62F84D603}" presName="parTx" presStyleLbl="node1" presStyleIdx="1" presStyleCnt="3">
        <dgm:presLayoutVars>
          <dgm:chMax val="0"/>
          <dgm:chPref val="0"/>
          <dgm:bulletEnabled val="1"/>
        </dgm:presLayoutVars>
      </dgm:prSet>
      <dgm:spPr/>
    </dgm:pt>
    <dgm:pt modelId="{A62C42E6-5555-4CE8-8C91-9F7898A43274}" type="pres">
      <dgm:prSet presAssocID="{76D4BE0C-E1B3-461F-9865-8FD62F84D603}" presName="parSh" presStyleLbl="node1" presStyleIdx="2" presStyleCnt="3"/>
      <dgm:spPr/>
    </dgm:pt>
    <dgm:pt modelId="{83074D62-58D4-4B41-A64D-4F623FB9F656}" type="pres">
      <dgm:prSet presAssocID="{76D4BE0C-E1B3-461F-9865-8FD62F84D603}" presName="desTx" presStyleLbl="fgAcc1" presStyleIdx="2" presStyleCnt="3">
        <dgm:presLayoutVars>
          <dgm:bulletEnabled val="1"/>
        </dgm:presLayoutVars>
      </dgm:prSet>
      <dgm:spPr/>
    </dgm:pt>
  </dgm:ptLst>
  <dgm:cxnLst>
    <dgm:cxn modelId="{384BD500-FA21-4F93-A0CC-EBC9C181189E}" type="presOf" srcId="{551496D4-C6A9-44F8-BD93-22FFDB2D8B2C}" destId="{9AD7406B-17FE-45EE-BD2D-88CCEF84537B}" srcOrd="0" destOrd="0" presId="urn:microsoft.com/office/officeart/2005/8/layout/process3"/>
    <dgm:cxn modelId="{6A46A60A-D840-4B0B-89EE-05AE83DB5E7C}" type="presOf" srcId="{6E9ECB78-68C3-4CF6-9376-4038D319A4D1}" destId="{8B9A10BD-0AD0-4D99-87D4-D3F1CFF763DF}" srcOrd="1" destOrd="0" presId="urn:microsoft.com/office/officeart/2005/8/layout/process3"/>
    <dgm:cxn modelId="{DA583E30-BE45-447F-B27F-E4A7767FF2E5}" type="presOf" srcId="{EF10C1F8-52DE-4C64-9F86-726D1D8FAB49}" destId="{CF66E5D9-2102-4DCB-B84A-5B525A42AB4D}" srcOrd="0" destOrd="0" presId="urn:microsoft.com/office/officeart/2005/8/layout/process3"/>
    <dgm:cxn modelId="{6B6CAC5D-302B-49F2-AF77-934B6E3F9CE7}" srcId="{76D4BE0C-E1B3-461F-9865-8FD62F84D603}" destId="{DAF83A4D-0135-4924-B8EE-593FB3C28BBB}" srcOrd="0" destOrd="0" parTransId="{68823F99-82BC-4C64-9341-9D19EEC3F6B8}" sibTransId="{E59A022E-E46A-4F6C-BCEF-8885B3B45B7E}"/>
    <dgm:cxn modelId="{EDE70262-964B-4CAC-A3AD-AA710103C833}" type="presOf" srcId="{DAF83A4D-0135-4924-B8EE-593FB3C28BBB}" destId="{83074D62-58D4-4B41-A64D-4F623FB9F656}" srcOrd="0" destOrd="0" presId="urn:microsoft.com/office/officeart/2005/8/layout/process3"/>
    <dgm:cxn modelId="{83C4384B-112B-48F5-B344-2B43A1C02D3D}" type="presOf" srcId="{3C88C243-A638-47E0-BED2-771A803D7634}" destId="{695B4427-87C6-4D7C-A92D-2EC6620064A0}" srcOrd="0" destOrd="0" presId="urn:microsoft.com/office/officeart/2005/8/layout/process3"/>
    <dgm:cxn modelId="{02028D4C-BDE1-4CD4-B0BC-DEE34BA56341}" type="presOf" srcId="{B5F935C6-379B-4D96-A581-E8F13F58719C}" destId="{BDFCEB27-3970-49F1-BCB8-9421F1F6BBF8}" srcOrd="0" destOrd="0" presId="urn:microsoft.com/office/officeart/2005/8/layout/process3"/>
    <dgm:cxn modelId="{BD05C04C-A1C9-4D8E-ACED-1B5121D1DE24}" type="presOf" srcId="{76D4BE0C-E1B3-461F-9865-8FD62F84D603}" destId="{DC17150B-6DFA-4FF4-9AD4-47824E68C95F}" srcOrd="0" destOrd="0" presId="urn:microsoft.com/office/officeart/2005/8/layout/process3"/>
    <dgm:cxn modelId="{880A414D-0208-4E12-AC91-169F5689B346}" type="presOf" srcId="{F4EC9E84-3F9D-45EB-B76D-15811EE8E0DF}" destId="{5A4A28AD-4D92-4189-B9EF-05C9AB6D8DBD}" srcOrd="0" destOrd="0" presId="urn:microsoft.com/office/officeart/2005/8/layout/process3"/>
    <dgm:cxn modelId="{EB1B486D-B742-440D-BC7D-06D3CDEA7E75}" srcId="{3C88C243-A638-47E0-BED2-771A803D7634}" destId="{76D4BE0C-E1B3-461F-9865-8FD62F84D603}" srcOrd="2" destOrd="0" parTransId="{B24AFF88-4C4E-4641-B36E-2233FB1C4695}" sibTransId="{88179B85-FADB-4CA6-8239-47529EF7EAB8}"/>
    <dgm:cxn modelId="{C2BE3353-D2FF-4376-80B2-B17EE334105F}" type="presOf" srcId="{EF10C1F8-52DE-4C64-9F86-726D1D8FAB49}" destId="{73AFF2AF-3F42-4325-B831-3C4BABB49A7A}" srcOrd="1" destOrd="0" presId="urn:microsoft.com/office/officeart/2005/8/layout/process3"/>
    <dgm:cxn modelId="{B6479D76-6A5E-471A-B358-9A0C0B241DEE}" type="presOf" srcId="{B5F935C6-379B-4D96-A581-E8F13F58719C}" destId="{D215C12A-ECC6-4041-B88B-F10E44DF88D6}" srcOrd="1" destOrd="0" presId="urn:microsoft.com/office/officeart/2005/8/layout/process3"/>
    <dgm:cxn modelId="{9754F85A-3FF3-4A6D-890D-D498C4797BF5}" srcId="{3C88C243-A638-47E0-BED2-771A803D7634}" destId="{B5F935C6-379B-4D96-A581-E8F13F58719C}" srcOrd="0" destOrd="0" parTransId="{1BC5486A-4CF4-42B3-B75B-C0C0D40C22DD}" sibTransId="{6E9ECB78-68C3-4CF6-9376-4038D319A4D1}"/>
    <dgm:cxn modelId="{B200FC7A-75DB-4ECA-B09C-01DF74EDFDBB}" type="presOf" srcId="{E984DC4F-7640-4861-8F7B-BB9271C3F6EA}" destId="{7A07FF94-1132-4FE2-BC3F-628F45069C8F}" srcOrd="1" destOrd="0" presId="urn:microsoft.com/office/officeart/2005/8/layout/process3"/>
    <dgm:cxn modelId="{156C7E88-482E-438B-9854-D8F064CDD3CA}" srcId="{3C88C243-A638-47E0-BED2-771A803D7634}" destId="{E984DC4F-7640-4861-8F7B-BB9271C3F6EA}" srcOrd="1" destOrd="0" parTransId="{F7679E28-1620-4C10-9475-AE069CF1EEA8}" sibTransId="{EF10C1F8-52DE-4C64-9F86-726D1D8FAB49}"/>
    <dgm:cxn modelId="{E3756CA7-0F69-45D1-9D79-9102E6D64623}" srcId="{B5F935C6-379B-4D96-A581-E8F13F58719C}" destId="{F4EC9E84-3F9D-45EB-B76D-15811EE8E0DF}" srcOrd="0" destOrd="0" parTransId="{603C5EA9-7E81-420D-A7E4-B19B2B7945A8}" sibTransId="{EB3F40AA-759B-45C1-8AD7-17A4EBB2E829}"/>
    <dgm:cxn modelId="{48C4B4AB-8F19-4E5D-8707-32EF0A12A99D}" type="presOf" srcId="{76D4BE0C-E1B3-461F-9865-8FD62F84D603}" destId="{A62C42E6-5555-4CE8-8C91-9F7898A43274}" srcOrd="1" destOrd="0" presId="urn:microsoft.com/office/officeart/2005/8/layout/process3"/>
    <dgm:cxn modelId="{F55325BB-7538-4D1C-9EAA-51878FFD780D}" srcId="{E984DC4F-7640-4861-8F7B-BB9271C3F6EA}" destId="{551496D4-C6A9-44F8-BD93-22FFDB2D8B2C}" srcOrd="0" destOrd="0" parTransId="{37609408-AD1E-4AA4-9ACB-3CFC7ED18266}" sibTransId="{D665DBE4-E7AA-4E10-81C6-1B9C9000AEE8}"/>
    <dgm:cxn modelId="{567702C6-52B0-4CC6-B717-8786F3003024}" type="presOf" srcId="{6E9ECB78-68C3-4CF6-9376-4038D319A4D1}" destId="{2FCE0A4F-80E1-4CF1-A403-46F072119693}" srcOrd="0" destOrd="0" presId="urn:microsoft.com/office/officeart/2005/8/layout/process3"/>
    <dgm:cxn modelId="{BA0FFEEB-2A54-480E-AB70-968863BA5C93}" type="presOf" srcId="{E984DC4F-7640-4861-8F7B-BB9271C3F6EA}" destId="{46AFDC22-A48A-4A69-85B0-E226296A467B}" srcOrd="0" destOrd="0" presId="urn:microsoft.com/office/officeart/2005/8/layout/process3"/>
    <dgm:cxn modelId="{584767E4-8460-468A-8A53-A3310F97787B}" type="presParOf" srcId="{695B4427-87C6-4D7C-A92D-2EC6620064A0}" destId="{47811826-1A17-4F52-8136-180933479EC3}" srcOrd="0" destOrd="0" presId="urn:microsoft.com/office/officeart/2005/8/layout/process3"/>
    <dgm:cxn modelId="{FAC88E4C-42DA-456F-ABD5-892635AD40BF}" type="presParOf" srcId="{47811826-1A17-4F52-8136-180933479EC3}" destId="{BDFCEB27-3970-49F1-BCB8-9421F1F6BBF8}" srcOrd="0" destOrd="0" presId="urn:microsoft.com/office/officeart/2005/8/layout/process3"/>
    <dgm:cxn modelId="{E499F134-7309-46A6-A796-615B84F5A908}" type="presParOf" srcId="{47811826-1A17-4F52-8136-180933479EC3}" destId="{D215C12A-ECC6-4041-B88B-F10E44DF88D6}" srcOrd="1" destOrd="0" presId="urn:microsoft.com/office/officeart/2005/8/layout/process3"/>
    <dgm:cxn modelId="{E7F0405C-D291-4C65-90DF-32FC470D3926}" type="presParOf" srcId="{47811826-1A17-4F52-8136-180933479EC3}" destId="{5A4A28AD-4D92-4189-B9EF-05C9AB6D8DBD}" srcOrd="2" destOrd="0" presId="urn:microsoft.com/office/officeart/2005/8/layout/process3"/>
    <dgm:cxn modelId="{9D20D601-B503-4225-9ECF-93B59CE42DB6}" type="presParOf" srcId="{695B4427-87C6-4D7C-A92D-2EC6620064A0}" destId="{2FCE0A4F-80E1-4CF1-A403-46F072119693}" srcOrd="1" destOrd="0" presId="urn:microsoft.com/office/officeart/2005/8/layout/process3"/>
    <dgm:cxn modelId="{23B8EBC3-5236-4B22-A1F1-F33D58D52F0A}" type="presParOf" srcId="{2FCE0A4F-80E1-4CF1-A403-46F072119693}" destId="{8B9A10BD-0AD0-4D99-87D4-D3F1CFF763DF}" srcOrd="0" destOrd="0" presId="urn:microsoft.com/office/officeart/2005/8/layout/process3"/>
    <dgm:cxn modelId="{55BC86C3-2114-473B-AAAF-C5282F947DFC}" type="presParOf" srcId="{695B4427-87C6-4D7C-A92D-2EC6620064A0}" destId="{2B61AD3F-83C6-407F-ABCB-8712588A68DA}" srcOrd="2" destOrd="0" presId="urn:microsoft.com/office/officeart/2005/8/layout/process3"/>
    <dgm:cxn modelId="{09F75AB4-FD91-4B9B-96F0-743EF9E9A0F9}" type="presParOf" srcId="{2B61AD3F-83C6-407F-ABCB-8712588A68DA}" destId="{46AFDC22-A48A-4A69-85B0-E226296A467B}" srcOrd="0" destOrd="0" presId="urn:microsoft.com/office/officeart/2005/8/layout/process3"/>
    <dgm:cxn modelId="{9DAC24EE-70E0-4A38-8F5B-E2F7697378C4}" type="presParOf" srcId="{2B61AD3F-83C6-407F-ABCB-8712588A68DA}" destId="{7A07FF94-1132-4FE2-BC3F-628F45069C8F}" srcOrd="1" destOrd="0" presId="urn:microsoft.com/office/officeart/2005/8/layout/process3"/>
    <dgm:cxn modelId="{99095F74-C426-43B7-BE2E-94E491765213}" type="presParOf" srcId="{2B61AD3F-83C6-407F-ABCB-8712588A68DA}" destId="{9AD7406B-17FE-45EE-BD2D-88CCEF84537B}" srcOrd="2" destOrd="0" presId="urn:microsoft.com/office/officeart/2005/8/layout/process3"/>
    <dgm:cxn modelId="{BA24FCB1-30D2-4DEE-A50A-A1979979F976}" type="presParOf" srcId="{695B4427-87C6-4D7C-A92D-2EC6620064A0}" destId="{CF66E5D9-2102-4DCB-B84A-5B525A42AB4D}" srcOrd="3" destOrd="0" presId="urn:microsoft.com/office/officeart/2005/8/layout/process3"/>
    <dgm:cxn modelId="{5517ED66-EAD6-4325-B343-639F254870AC}" type="presParOf" srcId="{CF66E5D9-2102-4DCB-B84A-5B525A42AB4D}" destId="{73AFF2AF-3F42-4325-B831-3C4BABB49A7A}" srcOrd="0" destOrd="0" presId="urn:microsoft.com/office/officeart/2005/8/layout/process3"/>
    <dgm:cxn modelId="{BA3EAC51-7219-4D2A-B181-5949602B33C7}" type="presParOf" srcId="{695B4427-87C6-4D7C-A92D-2EC6620064A0}" destId="{8B2504DB-B9CB-4FB2-A393-2BA8AB2C82B3}" srcOrd="4" destOrd="0" presId="urn:microsoft.com/office/officeart/2005/8/layout/process3"/>
    <dgm:cxn modelId="{C150602A-BC33-42E0-B9E9-A5D5B5DEB44B}" type="presParOf" srcId="{8B2504DB-B9CB-4FB2-A393-2BA8AB2C82B3}" destId="{DC17150B-6DFA-4FF4-9AD4-47824E68C95F}" srcOrd="0" destOrd="0" presId="urn:microsoft.com/office/officeart/2005/8/layout/process3"/>
    <dgm:cxn modelId="{98C6CBF3-CCD3-444A-980E-1233C19E0985}" type="presParOf" srcId="{8B2504DB-B9CB-4FB2-A393-2BA8AB2C82B3}" destId="{A62C42E6-5555-4CE8-8C91-9F7898A43274}" srcOrd="1" destOrd="0" presId="urn:microsoft.com/office/officeart/2005/8/layout/process3"/>
    <dgm:cxn modelId="{A011CC69-DF1F-4E22-A36D-0B1D14EDB941}" type="presParOf" srcId="{8B2504DB-B9CB-4FB2-A393-2BA8AB2C82B3}" destId="{83074D62-58D4-4B41-A64D-4F623FB9F656}"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0927D-03BB-492D-AB86-6D51CC671A8B}">
      <dsp:nvSpPr>
        <dsp:cNvPr id="0" name=""/>
        <dsp:cNvSpPr/>
      </dsp:nvSpPr>
      <dsp:spPr>
        <a:xfrm>
          <a:off x="57073" y="0"/>
          <a:ext cx="3042642" cy="1825585"/>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ongenial"/>
            </a:rPr>
            <a:t>entry of amniotic fluid into the maternal circulation </a:t>
          </a:r>
        </a:p>
      </dsp:txBody>
      <dsp:txXfrm>
        <a:off x="110543" y="53470"/>
        <a:ext cx="2935702" cy="1718645"/>
      </dsp:txXfrm>
    </dsp:sp>
    <dsp:sp modelId="{31254FFF-BE4E-4D6E-A168-5E57F2B949A7}">
      <dsp:nvSpPr>
        <dsp:cNvPr id="0" name=""/>
        <dsp:cNvSpPr/>
      </dsp:nvSpPr>
      <dsp:spPr>
        <a:xfrm>
          <a:off x="3336572" y="535505"/>
          <a:ext cx="502137" cy="754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336572" y="686420"/>
        <a:ext cx="351496" cy="452745"/>
      </dsp:txXfrm>
    </dsp:sp>
    <dsp:sp modelId="{673F0975-47AA-42F2-8F3E-F79025E3BF2E}">
      <dsp:nvSpPr>
        <dsp:cNvPr id="0" name=""/>
        <dsp:cNvSpPr/>
      </dsp:nvSpPr>
      <dsp:spPr>
        <a:xfrm>
          <a:off x="4047145" y="0"/>
          <a:ext cx="3042642" cy="1825585"/>
        </a:xfrm>
        <a:prstGeom prst="roundRect">
          <a:avLst>
            <a:gd name="adj" fmla="val 10000"/>
          </a:avLst>
        </a:prstGeom>
        <a:solidFill>
          <a:schemeClr val="accent4">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ongenial"/>
            </a:rPr>
            <a:t>activates inflammatory mediators</a:t>
          </a:r>
        </a:p>
      </dsp:txBody>
      <dsp:txXfrm>
        <a:off x="4100615" y="53470"/>
        <a:ext cx="2935702" cy="1718645"/>
      </dsp:txXfrm>
    </dsp:sp>
    <dsp:sp modelId="{6EF24924-55B4-43C7-95F9-9CE7FA52F5B8}">
      <dsp:nvSpPr>
        <dsp:cNvPr id="0" name=""/>
        <dsp:cNvSpPr/>
      </dsp:nvSpPr>
      <dsp:spPr>
        <a:xfrm>
          <a:off x="7379398" y="535505"/>
          <a:ext cx="613975" cy="7545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379398" y="686420"/>
        <a:ext cx="429783" cy="452745"/>
      </dsp:txXfrm>
    </dsp:sp>
    <dsp:sp modelId="{1B7092D2-6EC1-473B-BE60-9879FB6F554A}">
      <dsp:nvSpPr>
        <dsp:cNvPr id="0" name=""/>
        <dsp:cNvSpPr/>
      </dsp:nvSpPr>
      <dsp:spPr>
        <a:xfrm>
          <a:off x="8248230" y="0"/>
          <a:ext cx="3042642" cy="1825585"/>
        </a:xfrm>
        <a:prstGeom prst="roundRect">
          <a:avLst>
            <a:gd name="adj" fmla="val 10000"/>
          </a:avLst>
        </a:prstGeom>
        <a:solidFill>
          <a:schemeClr val="accent4">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ongenial"/>
            </a:rPr>
            <a:t> humoral or immunologic response</a:t>
          </a:r>
        </a:p>
      </dsp:txBody>
      <dsp:txXfrm>
        <a:off x="8301700" y="53470"/>
        <a:ext cx="2935702" cy="1718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5C12A-ECC6-4041-B88B-F10E44DF88D6}">
      <dsp:nvSpPr>
        <dsp:cNvPr id="0" name=""/>
        <dsp:cNvSpPr/>
      </dsp:nvSpPr>
      <dsp:spPr>
        <a:xfrm>
          <a:off x="5632" y="305748"/>
          <a:ext cx="2560949" cy="2764800"/>
        </a:xfrm>
        <a:prstGeom prst="roundRect">
          <a:avLst>
            <a:gd name="adj" fmla="val 10000"/>
          </a:avLst>
        </a:prstGeom>
        <a:solidFill>
          <a:schemeClr val="accent3">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Congenial"/>
            </a:rPr>
            <a:t>initial respiratory reaction</a:t>
          </a:r>
        </a:p>
      </dsp:txBody>
      <dsp:txXfrm>
        <a:off x="5632" y="305748"/>
        <a:ext cx="2560949" cy="1024379"/>
      </dsp:txXfrm>
    </dsp:sp>
    <dsp:sp modelId="{5A4A28AD-4D92-4189-B9EF-05C9AB6D8DBD}">
      <dsp:nvSpPr>
        <dsp:cNvPr id="0" name=""/>
        <dsp:cNvSpPr/>
      </dsp:nvSpPr>
      <dsp:spPr>
        <a:xfrm>
          <a:off x="530164" y="1330127"/>
          <a:ext cx="2560949" cy="36864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tx1"/>
              </a:solidFill>
              <a:latin typeface="Congenial"/>
            </a:rPr>
            <a:t>transient pulmonary vasospasm. Vasospasm may be caused by amniotic micro-emboli that trigger the release of arachidonic acid metabolites and leads to pulmonary hypertension, intrapulmonary shunting, </a:t>
          </a:r>
          <a:r>
            <a:rPr lang="en-US" sz="1600" b="1" kern="1200" dirty="0" err="1">
              <a:solidFill>
                <a:schemeClr val="tx1"/>
              </a:solidFill>
              <a:latin typeface="Congenial"/>
            </a:rPr>
            <a:t>bronchoconstrictionand</a:t>
          </a:r>
          <a:r>
            <a:rPr lang="en-US" sz="1600" b="1" kern="1200" dirty="0">
              <a:solidFill>
                <a:schemeClr val="tx1"/>
              </a:solidFill>
              <a:latin typeface="Congenial"/>
            </a:rPr>
            <a:t> severe hypoxia</a:t>
          </a:r>
          <a:r>
            <a:rPr lang="en-US" sz="2000" b="1" kern="1200" dirty="0">
              <a:solidFill>
                <a:schemeClr val="tx1"/>
              </a:solidFill>
              <a:latin typeface="Congenial"/>
            </a:rPr>
            <a:t>.</a:t>
          </a:r>
        </a:p>
      </dsp:txBody>
      <dsp:txXfrm>
        <a:off x="605172" y="1405135"/>
        <a:ext cx="2410933" cy="3536384"/>
      </dsp:txXfrm>
    </dsp:sp>
    <dsp:sp modelId="{2FCE0A4F-80E1-4CF1-A403-46F072119693}">
      <dsp:nvSpPr>
        <dsp:cNvPr id="0" name=""/>
        <dsp:cNvSpPr/>
      </dsp:nvSpPr>
      <dsp:spPr>
        <a:xfrm>
          <a:off x="2954812" y="499136"/>
          <a:ext cx="823049" cy="6376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2954812" y="626656"/>
        <a:ext cx="631768" cy="382562"/>
      </dsp:txXfrm>
    </dsp:sp>
    <dsp:sp modelId="{7A07FF94-1132-4FE2-BC3F-628F45069C8F}">
      <dsp:nvSpPr>
        <dsp:cNvPr id="0" name=""/>
        <dsp:cNvSpPr/>
      </dsp:nvSpPr>
      <dsp:spPr>
        <a:xfrm>
          <a:off x="4119505" y="305748"/>
          <a:ext cx="2560949" cy="2764800"/>
        </a:xfrm>
        <a:prstGeom prst="roundRect">
          <a:avLst>
            <a:gd name="adj" fmla="val 10000"/>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Congenial"/>
            </a:rPr>
            <a:t>second manifestation</a:t>
          </a:r>
        </a:p>
      </dsp:txBody>
      <dsp:txXfrm>
        <a:off x="4119505" y="305748"/>
        <a:ext cx="2560949" cy="1024379"/>
      </dsp:txXfrm>
    </dsp:sp>
    <dsp:sp modelId="{9AD7406B-17FE-45EE-BD2D-88CCEF84537B}">
      <dsp:nvSpPr>
        <dsp:cNvPr id="0" name=""/>
        <dsp:cNvSpPr/>
      </dsp:nvSpPr>
      <dsp:spPr>
        <a:xfrm>
          <a:off x="4644037" y="1330127"/>
          <a:ext cx="2560949" cy="36864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tx1"/>
              </a:solidFill>
              <a:latin typeface="Congenial"/>
            </a:rPr>
            <a:t>negative inotropism and left ventricular failure resulting in increasing pulmonary edema and hypotension quickly leading to shock</a:t>
          </a:r>
          <a:r>
            <a:rPr lang="en-US" sz="2000" b="1" kern="1200" dirty="0">
              <a:solidFill>
                <a:schemeClr val="tx1"/>
              </a:solidFill>
              <a:latin typeface="Congenial"/>
            </a:rPr>
            <a:t>.</a:t>
          </a:r>
        </a:p>
      </dsp:txBody>
      <dsp:txXfrm>
        <a:off x="4719045" y="1405135"/>
        <a:ext cx="2410933" cy="3536384"/>
      </dsp:txXfrm>
    </dsp:sp>
    <dsp:sp modelId="{CF66E5D9-2102-4DCB-B84A-5B525A42AB4D}">
      <dsp:nvSpPr>
        <dsp:cNvPr id="0" name=""/>
        <dsp:cNvSpPr/>
      </dsp:nvSpPr>
      <dsp:spPr>
        <a:xfrm>
          <a:off x="7068685" y="499136"/>
          <a:ext cx="823049" cy="6376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068685" y="626656"/>
        <a:ext cx="631768" cy="382562"/>
      </dsp:txXfrm>
    </dsp:sp>
    <dsp:sp modelId="{A62C42E6-5555-4CE8-8C91-9F7898A43274}">
      <dsp:nvSpPr>
        <dsp:cNvPr id="0" name=""/>
        <dsp:cNvSpPr/>
      </dsp:nvSpPr>
      <dsp:spPr>
        <a:xfrm>
          <a:off x="8233377" y="305748"/>
          <a:ext cx="2560949" cy="2764800"/>
        </a:xfrm>
        <a:prstGeom prst="roundRect">
          <a:avLst>
            <a:gd name="adj" fmla="val 10000"/>
          </a:avLst>
        </a:prstGeom>
        <a:solidFill>
          <a:schemeClr val="accent3">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Congenial"/>
            </a:rPr>
            <a:t>The third manifestation </a:t>
          </a:r>
        </a:p>
      </dsp:txBody>
      <dsp:txXfrm>
        <a:off x="8233377" y="305748"/>
        <a:ext cx="2560949" cy="1024379"/>
      </dsp:txXfrm>
    </dsp:sp>
    <dsp:sp modelId="{83074D62-58D4-4B41-A64D-4F623FB9F656}">
      <dsp:nvSpPr>
        <dsp:cNvPr id="0" name=""/>
        <dsp:cNvSpPr/>
      </dsp:nvSpPr>
      <dsp:spPr>
        <a:xfrm>
          <a:off x="8757909" y="1330127"/>
          <a:ext cx="2560949" cy="36864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tx1"/>
              </a:solidFill>
              <a:latin typeface="Congenial"/>
            </a:rPr>
            <a:t>neurological response to the respiratory and hemodynamic injury, which may include seizures, confusion, or coma</a:t>
          </a:r>
        </a:p>
      </dsp:txBody>
      <dsp:txXfrm>
        <a:off x="8832917" y="1405135"/>
        <a:ext cx="2410933" cy="35363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98419-5F3E-4ACB-B72C-408DD935D952}"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E2634-C1E7-4213-AC6C-173D84829815}" type="slidenum">
              <a:rPr lang="en-US" smtClean="0"/>
              <a:t>‹#›</a:t>
            </a:fld>
            <a:endParaRPr lang="en-US"/>
          </a:p>
        </p:txBody>
      </p:sp>
    </p:spTree>
    <p:extLst>
      <p:ext uri="{BB962C8B-B14F-4D97-AF65-F5344CB8AC3E}">
        <p14:creationId xmlns:p14="http://schemas.microsoft.com/office/powerpoint/2010/main" val="327195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Century Gothic"/>
              </a:rPr>
              <a:t>Oxygen delivery is an interaction of cardiac output, Blood Volume and systemic vascular resistance .</a:t>
            </a:r>
          </a:p>
          <a:p>
            <a:endParaRPr lang="en-US" dirty="0"/>
          </a:p>
        </p:txBody>
      </p:sp>
      <p:sp>
        <p:nvSpPr>
          <p:cNvPr id="4" name="Slide Number Placeholder 3"/>
          <p:cNvSpPr>
            <a:spLocks noGrp="1"/>
          </p:cNvSpPr>
          <p:nvPr>
            <p:ph type="sldNum" sz="quarter" idx="5"/>
          </p:nvPr>
        </p:nvSpPr>
        <p:spPr/>
        <p:txBody>
          <a:bodyPr/>
          <a:lstStyle/>
          <a:p>
            <a:fld id="{7EAE2634-C1E7-4213-AC6C-173D84829815}" type="slidenum">
              <a:rPr lang="en-US" smtClean="0"/>
              <a:t>3</a:t>
            </a:fld>
            <a:endParaRPr lang="en-US"/>
          </a:p>
        </p:txBody>
      </p:sp>
    </p:spTree>
    <p:extLst>
      <p:ext uri="{BB962C8B-B14F-4D97-AF65-F5344CB8AC3E}">
        <p14:creationId xmlns:p14="http://schemas.microsoft.com/office/powerpoint/2010/main" val="1445964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Congenial"/>
                <a:ea typeface="+mn-lt"/>
                <a:cs typeface="+mn-lt"/>
              </a:rPr>
              <a:t>Rare , but a life threatening Obstetrical Emergency If not promptly recognized and treated, uterine inversion can lead to severe hemorrhage and shock, resulting in maternal death.</a:t>
            </a:r>
            <a:endParaRPr lang="en-US" dirty="0"/>
          </a:p>
        </p:txBody>
      </p:sp>
      <p:sp>
        <p:nvSpPr>
          <p:cNvPr id="4" name="Slide Number Placeholder 3"/>
          <p:cNvSpPr>
            <a:spLocks noGrp="1"/>
          </p:cNvSpPr>
          <p:nvPr>
            <p:ph type="sldNum" sz="quarter" idx="5"/>
          </p:nvPr>
        </p:nvSpPr>
        <p:spPr/>
        <p:txBody>
          <a:bodyPr/>
          <a:lstStyle/>
          <a:p>
            <a:fld id="{7EAE2634-C1E7-4213-AC6C-173D84829815}" type="slidenum">
              <a:rPr lang="en-US" smtClean="0"/>
              <a:t>48</a:t>
            </a:fld>
            <a:endParaRPr lang="en-US"/>
          </a:p>
        </p:txBody>
      </p:sp>
    </p:spTree>
    <p:extLst>
      <p:ext uri="{BB962C8B-B14F-4D97-AF65-F5344CB8AC3E}">
        <p14:creationId xmlns:p14="http://schemas.microsoft.com/office/powerpoint/2010/main" val="12899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E2634-C1E7-4213-AC6C-173D84829815}" type="slidenum">
              <a:rPr lang="en-US" smtClean="0"/>
              <a:t>59</a:t>
            </a:fld>
            <a:endParaRPr lang="en-US"/>
          </a:p>
        </p:txBody>
      </p:sp>
    </p:spTree>
    <p:extLst>
      <p:ext uri="{BB962C8B-B14F-4D97-AF65-F5344CB8AC3E}">
        <p14:creationId xmlns:p14="http://schemas.microsoft.com/office/powerpoint/2010/main" val="3673647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8620" indent="-342900">
              <a:buFont typeface="Wingdings" pitchFamily="34" charset="0"/>
              <a:buChar char="v"/>
            </a:pPr>
            <a:r>
              <a:rPr lang="en-US" sz="1200" b="1" dirty="0">
                <a:solidFill>
                  <a:srgbClr val="C00000"/>
                </a:solidFill>
                <a:latin typeface="Congenial"/>
              </a:rPr>
              <a:t>Class I   15%</a:t>
            </a:r>
            <a:endParaRPr lang="en-US" sz="1200" b="1" dirty="0">
              <a:latin typeface="Congenial"/>
              <a:cs typeface="Calibri" panose="020F0502020204030204"/>
            </a:endParaRPr>
          </a:p>
          <a:p>
            <a:r>
              <a:rPr lang="en-US" sz="1200" b="1" dirty="0">
                <a:solidFill>
                  <a:schemeClr val="tx1"/>
                </a:solidFill>
                <a:latin typeface="Congenial"/>
              </a:rPr>
              <a:t>Normal pulse &amp; blood pressure</a:t>
            </a:r>
            <a:r>
              <a:rPr lang="en-US" sz="1200" b="1" dirty="0">
                <a:solidFill>
                  <a:srgbClr val="404040"/>
                </a:solidFill>
                <a:latin typeface="Congenial"/>
              </a:rPr>
              <a:t>.</a:t>
            </a:r>
            <a:br>
              <a:rPr lang="en-US" sz="1200" b="1" dirty="0">
                <a:latin typeface="Congenial"/>
              </a:rPr>
            </a:br>
            <a:r>
              <a:rPr lang="en-US" sz="1200" dirty="0">
                <a:solidFill>
                  <a:srgbClr val="404040"/>
                </a:solidFill>
                <a:latin typeface="Congenial"/>
              </a:rPr>
              <a:t> </a:t>
            </a:r>
            <a:endParaRPr lang="en-US" sz="1200" dirty="0">
              <a:latin typeface="Congenial"/>
            </a:endParaRPr>
          </a:p>
          <a:p>
            <a:pPr marL="388620" indent="-342900">
              <a:buFont typeface="Wingdings" pitchFamily="34" charset="0"/>
              <a:buChar char="v"/>
            </a:pPr>
            <a:r>
              <a:rPr lang="en-US" sz="1200" b="1" dirty="0">
                <a:solidFill>
                  <a:srgbClr val="C00000"/>
                </a:solidFill>
                <a:latin typeface="Congenial"/>
              </a:rPr>
              <a:t>Class II    20-25%</a:t>
            </a:r>
            <a:endParaRPr lang="en-US" sz="1200" b="1" dirty="0">
              <a:latin typeface="Congenial"/>
            </a:endParaRPr>
          </a:p>
          <a:p>
            <a:r>
              <a:rPr lang="en-US" sz="1200" b="1" dirty="0">
                <a:solidFill>
                  <a:schemeClr val="tx1"/>
                </a:solidFill>
                <a:latin typeface="Congenial"/>
              </a:rPr>
              <a:t>Tachycardia.</a:t>
            </a:r>
          </a:p>
          <a:p>
            <a:r>
              <a:rPr lang="en-US" sz="1200" b="1" dirty="0">
                <a:solidFill>
                  <a:schemeClr val="tx1"/>
                </a:solidFill>
                <a:latin typeface="Congenial"/>
              </a:rPr>
              <a:t>Tachypnoea.</a:t>
            </a:r>
          </a:p>
          <a:p>
            <a:r>
              <a:rPr lang="en-US" sz="1200" b="1" dirty="0">
                <a:solidFill>
                  <a:schemeClr val="tx1"/>
                </a:solidFill>
                <a:latin typeface="Congenial"/>
              </a:rPr>
              <a:t>Pulse pressure (&lt;30mmHg).</a:t>
            </a:r>
          </a:p>
          <a:p>
            <a:r>
              <a:rPr lang="en-US" sz="1200" b="1" dirty="0">
                <a:solidFill>
                  <a:schemeClr val="tx1"/>
                </a:solidFill>
                <a:latin typeface="Congenial"/>
              </a:rPr>
              <a:t>Low systolic pressure.</a:t>
            </a:r>
          </a:p>
          <a:p>
            <a:r>
              <a:rPr lang="en-US" sz="1200" b="1" dirty="0">
                <a:solidFill>
                  <a:schemeClr val="tx1"/>
                </a:solidFill>
                <a:latin typeface="Congenial"/>
              </a:rPr>
              <a:t>Delayed capillary filling</a:t>
            </a:r>
            <a:r>
              <a:rPr lang="en-US" sz="1200" b="1" dirty="0">
                <a:solidFill>
                  <a:srgbClr val="404040"/>
                </a:solidFill>
                <a:latin typeface="Congenial"/>
              </a:rPr>
              <a:t>.</a:t>
            </a:r>
          </a:p>
          <a:p>
            <a:endParaRPr lang="en-US" sz="1200" b="1" dirty="0">
              <a:solidFill>
                <a:srgbClr val="404040"/>
              </a:solidFill>
              <a:latin typeface="Congenial"/>
            </a:endParaRPr>
          </a:p>
          <a:p>
            <a:pPr marL="502920" indent="-457200">
              <a:buFont typeface="Wingdings" pitchFamily="34" charset="0"/>
              <a:buChar char="v"/>
            </a:pPr>
            <a:r>
              <a:rPr lang="en-US" sz="1200" b="1" dirty="0">
                <a:solidFill>
                  <a:srgbClr val="C00000"/>
                </a:solidFill>
                <a:latin typeface="Congenial"/>
              </a:rPr>
              <a:t> Class III     30-35%</a:t>
            </a:r>
            <a:endParaRPr lang="en-US" sz="1200" b="1" dirty="0">
              <a:latin typeface="Congenial"/>
              <a:cs typeface="Calibri" panose="020F0502020204030204"/>
            </a:endParaRPr>
          </a:p>
          <a:p>
            <a:r>
              <a:rPr lang="en-US" sz="1200" b="1" dirty="0">
                <a:solidFill>
                  <a:schemeClr val="tx1"/>
                </a:solidFill>
                <a:latin typeface="Congenial"/>
              </a:rPr>
              <a:t>Skin: cold, clammy and pale.</a:t>
            </a:r>
          </a:p>
          <a:p>
            <a:r>
              <a:rPr lang="en-US" sz="1200" b="1" dirty="0">
                <a:solidFill>
                  <a:schemeClr val="tx1"/>
                </a:solidFill>
                <a:latin typeface="Congenial"/>
              </a:rPr>
              <a:t>Severe drop in blood pressure.</a:t>
            </a:r>
          </a:p>
          <a:p>
            <a:r>
              <a:rPr lang="en-US" sz="1200" b="1" dirty="0">
                <a:solidFill>
                  <a:schemeClr val="tx1"/>
                </a:solidFill>
                <a:latin typeface="Congenial"/>
              </a:rPr>
              <a:t>Restlessness.</a:t>
            </a:r>
          </a:p>
          <a:p>
            <a:r>
              <a:rPr lang="en-US" sz="1200" b="1" dirty="0">
                <a:solidFill>
                  <a:schemeClr val="tx1"/>
                </a:solidFill>
                <a:latin typeface="Congenial"/>
              </a:rPr>
              <a:t>Oliguria (&lt;30 ml/hour).</a:t>
            </a:r>
          </a:p>
          <a:p>
            <a:r>
              <a:rPr lang="en-US" sz="1200" b="1" dirty="0">
                <a:solidFill>
                  <a:schemeClr val="tx1"/>
                </a:solidFill>
                <a:latin typeface="Congenial"/>
              </a:rPr>
              <a:t>Metabolic acidosis (blood pH &lt;7.5).</a:t>
            </a:r>
          </a:p>
          <a:p>
            <a:pPr marL="502920" indent="-457200">
              <a:buFont typeface="Wingdings" pitchFamily="34" charset="0"/>
              <a:buChar char="v"/>
            </a:pPr>
            <a:r>
              <a:rPr lang="en-US" sz="1200" b="1" dirty="0">
                <a:solidFill>
                  <a:srgbClr val="C00000"/>
                </a:solidFill>
                <a:latin typeface="Congenial"/>
              </a:rPr>
              <a:t>Class IV    40-45%</a:t>
            </a:r>
            <a:endParaRPr lang="en-US" sz="1200" b="1" dirty="0">
              <a:latin typeface="Congenial"/>
            </a:endParaRPr>
          </a:p>
          <a:p>
            <a:r>
              <a:rPr lang="en-US" sz="1200" b="1" dirty="0">
                <a:solidFill>
                  <a:schemeClr val="tx1"/>
                </a:solidFill>
                <a:latin typeface="Congenial"/>
              </a:rPr>
              <a:t>Profound hypotension.</a:t>
            </a:r>
          </a:p>
          <a:p>
            <a:r>
              <a:rPr lang="en-US" sz="1200" b="1" dirty="0">
                <a:solidFill>
                  <a:schemeClr val="tx1"/>
                </a:solidFill>
                <a:latin typeface="Congenial"/>
              </a:rPr>
              <a:t>The carotid pulse is the only felt one.</a:t>
            </a:r>
          </a:p>
          <a:p>
            <a:r>
              <a:rPr lang="en-US" sz="1200" b="1" dirty="0">
                <a:solidFill>
                  <a:schemeClr val="tx1"/>
                </a:solidFill>
                <a:latin typeface="Congenial"/>
              </a:rPr>
              <a:t>Irreversible shock</a:t>
            </a:r>
            <a:endParaRPr lang="en-US" sz="1200" b="1" dirty="0">
              <a:latin typeface="Congenial"/>
            </a:endParaRPr>
          </a:p>
          <a:p>
            <a:endParaRPr lang="en-US" dirty="0"/>
          </a:p>
        </p:txBody>
      </p:sp>
      <p:sp>
        <p:nvSpPr>
          <p:cNvPr id="4" name="Slide Number Placeholder 3"/>
          <p:cNvSpPr>
            <a:spLocks noGrp="1"/>
          </p:cNvSpPr>
          <p:nvPr>
            <p:ph type="sldNum" sz="quarter" idx="5"/>
          </p:nvPr>
        </p:nvSpPr>
        <p:spPr/>
        <p:txBody>
          <a:bodyPr/>
          <a:lstStyle/>
          <a:p>
            <a:fld id="{7EAE2634-C1E7-4213-AC6C-173D84829815}" type="slidenum">
              <a:rPr lang="en-US" smtClean="0"/>
              <a:t>9</a:t>
            </a:fld>
            <a:endParaRPr lang="en-US"/>
          </a:p>
        </p:txBody>
      </p:sp>
    </p:spTree>
    <p:extLst>
      <p:ext uri="{BB962C8B-B14F-4D97-AF65-F5344CB8AC3E}">
        <p14:creationId xmlns:p14="http://schemas.microsoft.com/office/powerpoint/2010/main" val="163104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genial"/>
              </a:rPr>
              <a:t>(for blood, fluids and drugs infusion which should be given by IV route in shocked patient) ) with </a:t>
            </a:r>
            <a:r>
              <a:rPr lang="en-US" sz="1400" b="1" dirty="0">
                <a:solidFill>
                  <a:schemeClr val="tx1"/>
                </a:solidFill>
                <a:latin typeface="Congenial"/>
              </a:rPr>
              <a:t>blood sample </a:t>
            </a:r>
            <a:r>
              <a:rPr lang="en-US" sz="1200" b="1" dirty="0">
                <a:solidFill>
                  <a:schemeClr val="tx1"/>
                </a:solidFill>
                <a:latin typeface="Congenial"/>
              </a:rPr>
              <a:t>collection for blood grouping, Rh &amp; cross-matching, CBC, electrolytes, liver &amp; kidney function tests, blood sugar and LDH and coagulation profile (PT, PTT, fibrinogen &amp; FDPs).</a:t>
            </a:r>
          </a:p>
          <a:p>
            <a:endParaRPr lang="en-US" dirty="0"/>
          </a:p>
        </p:txBody>
      </p:sp>
      <p:sp>
        <p:nvSpPr>
          <p:cNvPr id="4" name="Slide Number Placeholder 3"/>
          <p:cNvSpPr>
            <a:spLocks noGrp="1"/>
          </p:cNvSpPr>
          <p:nvPr>
            <p:ph type="sldNum" sz="quarter" idx="5"/>
          </p:nvPr>
        </p:nvSpPr>
        <p:spPr/>
        <p:txBody>
          <a:bodyPr/>
          <a:lstStyle/>
          <a:p>
            <a:fld id="{7EAE2634-C1E7-4213-AC6C-173D84829815}" type="slidenum">
              <a:rPr lang="en-US" smtClean="0"/>
              <a:t>10</a:t>
            </a:fld>
            <a:endParaRPr lang="en-US"/>
          </a:p>
        </p:txBody>
      </p:sp>
    </p:spTree>
    <p:extLst>
      <p:ext uri="{BB962C8B-B14F-4D97-AF65-F5344CB8AC3E}">
        <p14:creationId xmlns:p14="http://schemas.microsoft.com/office/powerpoint/2010/main" val="2827907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Congenial"/>
              </a:rPr>
              <a:t>Neurogenic</a:t>
            </a:r>
            <a:r>
              <a:rPr lang="en-US" sz="1200" b="1" dirty="0">
                <a:solidFill>
                  <a:schemeClr val="tx1"/>
                </a:solidFill>
                <a:latin typeface="Congenial"/>
                <a:ea typeface="+mn-lt"/>
                <a:cs typeface="+mn-lt"/>
              </a:rPr>
              <a:t> shock is a condition characterized by the presence of hypotension and bradycardia, due to a loss of sympathetic tone and an unopposed parasympathetic response.</a:t>
            </a:r>
          </a:p>
          <a:p>
            <a:r>
              <a:rPr lang="en-US" sz="1200" b="1" dirty="0">
                <a:solidFill>
                  <a:schemeClr val="tx1"/>
                </a:solidFill>
                <a:latin typeface="Congenial"/>
                <a:ea typeface="+mn-lt"/>
                <a:cs typeface="+mn-lt"/>
              </a:rPr>
              <a:t> It is mainly related to traumatic events involving the spinal cord but can also be related to nontraumatic causes.</a:t>
            </a:r>
          </a:p>
          <a:p>
            <a:r>
              <a:rPr lang="en-US" sz="1200" b="1" dirty="0">
                <a:solidFill>
                  <a:schemeClr val="tx1"/>
                </a:solidFill>
                <a:latin typeface="Congenial"/>
                <a:ea typeface="+mn-lt"/>
                <a:cs typeface="+mn-lt"/>
              </a:rPr>
              <a:t> No definitive test exists; thus, diagnosis is based on clinical history and physical findings. But even in patients with prior history of spine trauma, other common causes of shock may be ruled out first.</a:t>
            </a:r>
            <a:endParaRPr lang="en-US" sz="1200" b="1" dirty="0">
              <a:solidFill>
                <a:schemeClr val="tx1"/>
              </a:solidFill>
              <a:latin typeface="Congenial"/>
            </a:endParaRPr>
          </a:p>
          <a:p>
            <a:pPr>
              <a:buFont typeface="Courier New" pitchFamily="34" charset="0"/>
              <a:buChar char="o"/>
            </a:pPr>
            <a:r>
              <a:rPr lang="en-US" sz="1200" b="1" dirty="0">
                <a:solidFill>
                  <a:schemeClr val="tx1"/>
                </a:solidFill>
                <a:latin typeface="Congenial"/>
                <a:ea typeface="+mn-lt"/>
                <a:cs typeface="+mn-lt"/>
              </a:rPr>
              <a:t>Signs and symptoms of neurogenic and non-neurogenic shock may overlap physiological changes that occur in the cardiovascular system during pregnancy; therefore, knowing these normal changes is vital in order to differentiate hemodynamic parameters altered by pregnancy from the ones altered by an underlying state of shock.</a:t>
            </a:r>
            <a:endParaRPr lang="en-US" sz="1200" b="1" dirty="0">
              <a:solidFill>
                <a:schemeClr val="tx1"/>
              </a:solidFill>
              <a:latin typeface="Congenial"/>
            </a:endParaRPr>
          </a:p>
          <a:p>
            <a:r>
              <a:rPr lang="en-US" sz="1200" b="1" dirty="0">
                <a:solidFill>
                  <a:schemeClr val="tx1"/>
                </a:solidFill>
                <a:latin typeface="Congenial"/>
                <a:ea typeface="+mn-lt"/>
                <a:cs typeface="+mn-lt"/>
              </a:rPr>
              <a:t>When approaching a pregnant woman with neurogenic shock in addition to physiological changes, </a:t>
            </a:r>
            <a:r>
              <a:rPr lang="en-US" sz="1200" b="1" i="1" dirty="0">
                <a:solidFill>
                  <a:schemeClr val="accent2">
                    <a:lumMod val="75000"/>
                  </a:schemeClr>
                </a:solidFill>
                <a:latin typeface="Congenial"/>
                <a:ea typeface="+mn-lt"/>
                <a:cs typeface="+mn-lt"/>
              </a:rPr>
              <a:t>gestational age must be taken in account.</a:t>
            </a:r>
          </a:p>
          <a:p>
            <a:endParaRPr lang="en-US" dirty="0"/>
          </a:p>
        </p:txBody>
      </p:sp>
      <p:sp>
        <p:nvSpPr>
          <p:cNvPr id="4" name="Slide Number Placeholder 3"/>
          <p:cNvSpPr>
            <a:spLocks noGrp="1"/>
          </p:cNvSpPr>
          <p:nvPr>
            <p:ph type="sldNum" sz="quarter" idx="5"/>
          </p:nvPr>
        </p:nvSpPr>
        <p:spPr/>
        <p:txBody>
          <a:bodyPr/>
          <a:lstStyle/>
          <a:p>
            <a:fld id="{7EAE2634-C1E7-4213-AC6C-173D84829815}" type="slidenum">
              <a:rPr lang="en-US" smtClean="0"/>
              <a:t>19</a:t>
            </a:fld>
            <a:endParaRPr lang="en-US"/>
          </a:p>
        </p:txBody>
      </p:sp>
    </p:spTree>
    <p:extLst>
      <p:ext uri="{BB962C8B-B14F-4D97-AF65-F5344CB8AC3E}">
        <p14:creationId xmlns:p14="http://schemas.microsoft.com/office/powerpoint/2010/main" val="1780243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2920" indent="-457200"/>
            <a:r>
              <a:rPr lang="en-US" sz="1200" b="1" dirty="0">
                <a:solidFill>
                  <a:schemeClr val="tx1"/>
                </a:solidFill>
                <a:latin typeface="Congenial"/>
                <a:ea typeface="Cambria"/>
              </a:rPr>
              <a:t>Anaphylaxis may also trigger maternal hypotension and hypoxemia. Maternal hypoxemia and hypotension are potentially life‐threatening to both mother and fetus. Maternal hypoxemia can lead to intrapartum asphyxia, and maternal hypotension and vasoconstriction can result in decreased uterine blood flow.</a:t>
            </a:r>
          </a:p>
          <a:p>
            <a:pPr marL="502920" indent="-457200"/>
            <a:r>
              <a:rPr lang="en-US" sz="1200" b="1" dirty="0">
                <a:solidFill>
                  <a:schemeClr val="tx1"/>
                </a:solidFill>
                <a:latin typeface="Congenial"/>
                <a:ea typeface="Cambria"/>
              </a:rPr>
              <a:t>Risks to the fetus include hypoxic–ischemic encephalopathy, severe central nervous system damage, or death.</a:t>
            </a: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7EAE2634-C1E7-4213-AC6C-173D84829815}" type="slidenum">
              <a:rPr lang="en-US" smtClean="0"/>
              <a:t>29</a:t>
            </a:fld>
            <a:endParaRPr lang="en-US"/>
          </a:p>
        </p:txBody>
      </p:sp>
    </p:spTree>
    <p:extLst>
      <p:ext uri="{BB962C8B-B14F-4D97-AF65-F5344CB8AC3E}">
        <p14:creationId xmlns:p14="http://schemas.microsoft.com/office/powerpoint/2010/main" val="1358496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12121"/>
                </a:solidFill>
                <a:latin typeface="Congenial"/>
                <a:ea typeface="Cambria"/>
              </a:rPr>
              <a:t>- In cases of anaphylaxis during pregnancy, both mother and fetus must be treated. Therefore, the patient must be seen by a specialist team comprising obstetrics, neonatology, and anesthesiology for medical and surgical obstetric management, such as fetal monitoring, maternal treatment of threatened preterm labor, and preparing cesarean delivery.</a:t>
            </a:r>
            <a:endParaRPr lang="en-US" sz="1200" b="1" dirty="0">
              <a:solidFill>
                <a:srgbClr val="A6B727"/>
              </a:solidFill>
              <a:latin typeface="Congenial"/>
              <a:ea typeface="Cambria"/>
            </a:endParaRPr>
          </a:p>
          <a:p>
            <a:endParaRPr lang="en-US" dirty="0"/>
          </a:p>
        </p:txBody>
      </p:sp>
      <p:sp>
        <p:nvSpPr>
          <p:cNvPr id="4" name="Slide Number Placeholder 3"/>
          <p:cNvSpPr>
            <a:spLocks noGrp="1"/>
          </p:cNvSpPr>
          <p:nvPr>
            <p:ph type="sldNum" sz="quarter" idx="5"/>
          </p:nvPr>
        </p:nvSpPr>
        <p:spPr/>
        <p:txBody>
          <a:bodyPr/>
          <a:lstStyle/>
          <a:p>
            <a:fld id="{7EAE2634-C1E7-4213-AC6C-173D84829815}" type="slidenum">
              <a:rPr lang="en-US" smtClean="0"/>
              <a:t>30</a:t>
            </a:fld>
            <a:endParaRPr lang="en-US"/>
          </a:p>
        </p:txBody>
      </p:sp>
    </p:spTree>
    <p:extLst>
      <p:ext uri="{BB962C8B-B14F-4D97-AF65-F5344CB8AC3E}">
        <p14:creationId xmlns:p14="http://schemas.microsoft.com/office/powerpoint/2010/main" val="217148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genial"/>
                <a:ea typeface="+mn-lt"/>
                <a:cs typeface="+mn-lt"/>
              </a:rPr>
              <a:t>If the first suture at the vaginal apex of the episiotomy incision does not incorporate the cut and retracted arterioles, these can continue to bleed, creating a hematoma that can dissect cephalad into the retroperitoneal space. This may cause shock without external evidence of blood loss.</a:t>
            </a:r>
          </a:p>
          <a:p>
            <a:endParaRPr lang="en-US" dirty="0"/>
          </a:p>
        </p:txBody>
      </p:sp>
      <p:sp>
        <p:nvSpPr>
          <p:cNvPr id="4" name="Slide Number Placeholder 3"/>
          <p:cNvSpPr>
            <a:spLocks noGrp="1"/>
          </p:cNvSpPr>
          <p:nvPr>
            <p:ph type="sldNum" sz="quarter" idx="5"/>
          </p:nvPr>
        </p:nvSpPr>
        <p:spPr/>
        <p:txBody>
          <a:bodyPr/>
          <a:lstStyle/>
          <a:p>
            <a:fld id="{7EAE2634-C1E7-4213-AC6C-173D84829815}" type="slidenum">
              <a:rPr lang="en-US" smtClean="0"/>
              <a:t>31</a:t>
            </a:fld>
            <a:endParaRPr lang="en-US"/>
          </a:p>
        </p:txBody>
      </p:sp>
    </p:spTree>
    <p:extLst>
      <p:ext uri="{BB962C8B-B14F-4D97-AF65-F5344CB8AC3E}">
        <p14:creationId xmlns:p14="http://schemas.microsoft.com/office/powerpoint/2010/main" val="178528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genial"/>
                <a:ea typeface="+mn-lt"/>
                <a:cs typeface="+mn-lt"/>
              </a:rPr>
              <a:t> During a massive hemorrhage, morbidity and/or mortality are reduced with an emphasis on early blood product replacement rather than crystalloid based resuscitation</a:t>
            </a:r>
            <a:endParaRPr lang="en-US" sz="1200" b="1" u="sng" dirty="0">
              <a:solidFill>
                <a:schemeClr val="tx1"/>
              </a:solidFill>
              <a:latin typeface="Congenial"/>
              <a:ea typeface="+mn-lt"/>
              <a:cs typeface="+mn-lt"/>
            </a:endParaRPr>
          </a:p>
          <a:p>
            <a:endParaRPr lang="en-US" dirty="0"/>
          </a:p>
        </p:txBody>
      </p:sp>
      <p:sp>
        <p:nvSpPr>
          <p:cNvPr id="4" name="Slide Number Placeholder 3"/>
          <p:cNvSpPr>
            <a:spLocks noGrp="1"/>
          </p:cNvSpPr>
          <p:nvPr>
            <p:ph type="sldNum" sz="quarter" idx="5"/>
          </p:nvPr>
        </p:nvSpPr>
        <p:spPr/>
        <p:txBody>
          <a:bodyPr/>
          <a:lstStyle/>
          <a:p>
            <a:fld id="{7EAE2634-C1E7-4213-AC6C-173D84829815}" type="slidenum">
              <a:rPr lang="en-US" smtClean="0"/>
              <a:t>32</a:t>
            </a:fld>
            <a:endParaRPr lang="en-US"/>
          </a:p>
        </p:txBody>
      </p:sp>
    </p:spTree>
    <p:extLst>
      <p:ext uri="{BB962C8B-B14F-4D97-AF65-F5344CB8AC3E}">
        <p14:creationId xmlns:p14="http://schemas.microsoft.com/office/powerpoint/2010/main" val="215634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Congenial"/>
              </a:rPr>
              <a:t>Recent evidence suggests that the occurrence of AFE is not a consequence of the “simple” mechanical respiratory obstruction, but a humoral effect causing anaphylactoid reactions or complement activation.</a:t>
            </a:r>
          </a:p>
          <a:p>
            <a:endParaRPr lang="en-US" dirty="0"/>
          </a:p>
        </p:txBody>
      </p:sp>
      <p:sp>
        <p:nvSpPr>
          <p:cNvPr id="4" name="Slide Number Placeholder 3"/>
          <p:cNvSpPr>
            <a:spLocks noGrp="1"/>
          </p:cNvSpPr>
          <p:nvPr>
            <p:ph type="sldNum" sz="quarter" idx="5"/>
          </p:nvPr>
        </p:nvSpPr>
        <p:spPr/>
        <p:txBody>
          <a:bodyPr/>
          <a:lstStyle/>
          <a:p>
            <a:fld id="{7EAE2634-C1E7-4213-AC6C-173D84829815}" type="slidenum">
              <a:rPr lang="en-US" smtClean="0"/>
              <a:t>36</a:t>
            </a:fld>
            <a:endParaRPr lang="en-US"/>
          </a:p>
        </p:txBody>
      </p:sp>
    </p:spTree>
    <p:extLst>
      <p:ext uri="{BB962C8B-B14F-4D97-AF65-F5344CB8AC3E}">
        <p14:creationId xmlns:p14="http://schemas.microsoft.com/office/powerpoint/2010/main" val="386777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pPr/>
              <a:t>8/23/2023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02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pPr/>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7078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pPr/>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3868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pPr/>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8010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90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pPr/>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2278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pPr/>
              <a:t>8/23/2023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6929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pPr/>
              <a:t>8/23/2023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8205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pPr/>
              <a:t>8/23/2023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89303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0864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6642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8/23/2023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06499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uptodate.com/contents/puerperal-uterine-inversion/abstract/10"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uptodate.com/contents/puerperal-uterine-inversion/abstract/1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7630" y="586153"/>
            <a:ext cx="9966960" cy="1313874"/>
          </a:xfrm>
        </p:spPr>
        <p:txBody>
          <a:bodyPr/>
          <a:lstStyle/>
          <a:p>
            <a:r>
              <a:rPr lang="en-US" sz="6600" b="1" cap="all" dirty="0">
                <a:solidFill>
                  <a:schemeClr val="accent2">
                    <a:lumMod val="75000"/>
                  </a:schemeClr>
                </a:solidFill>
                <a:latin typeface="Comic Sans MS"/>
              </a:rPr>
              <a:t>obstetric shock</a:t>
            </a:r>
            <a:r>
              <a:rPr lang="en-US" sz="6600" b="1" cap="all" dirty="0">
                <a:solidFill>
                  <a:srgbClr val="EDA024"/>
                </a:solidFill>
                <a:latin typeface="Comic Sans MS"/>
              </a:rPr>
              <a:t> </a:t>
            </a:r>
            <a:endParaRPr lang="en-US" sz="6600" dirty="0">
              <a:solidFill>
                <a:srgbClr val="EDA024"/>
              </a:solidFill>
              <a:latin typeface="Comic Sans MS"/>
            </a:endParaRPr>
          </a:p>
        </p:txBody>
      </p:sp>
      <p:sp>
        <p:nvSpPr>
          <p:cNvPr id="3" name="Subtitle 2"/>
          <p:cNvSpPr>
            <a:spLocks noGrp="1"/>
          </p:cNvSpPr>
          <p:nvPr>
            <p:ph type="subTitle" idx="1"/>
          </p:nvPr>
        </p:nvSpPr>
        <p:spPr>
          <a:xfrm>
            <a:off x="1567180" y="3388988"/>
            <a:ext cx="8767860" cy="1388165"/>
          </a:xfrm>
        </p:spPr>
        <p:txBody>
          <a:bodyPr>
            <a:noAutofit/>
          </a:bodyPr>
          <a:lstStyle/>
          <a:p>
            <a:r>
              <a:rPr lang="en-US" sz="1600" dirty="0"/>
              <a:t>Done by :</a:t>
            </a:r>
          </a:p>
          <a:p>
            <a:r>
              <a:rPr lang="en-US" sz="1600" dirty="0"/>
              <a:t>Rand Mbaidin </a:t>
            </a:r>
          </a:p>
          <a:p>
            <a:r>
              <a:rPr lang="en-US" sz="1600" dirty="0"/>
              <a:t>Leen Mbaidin </a:t>
            </a:r>
          </a:p>
          <a:p>
            <a:r>
              <a:rPr lang="en-US" sz="1600" dirty="0"/>
              <a:t>Laith Haddadin</a:t>
            </a:r>
          </a:p>
          <a:p>
            <a:r>
              <a:rPr lang="en-US" sz="1600" dirty="0"/>
              <a:t>Weaam Maaitah </a:t>
            </a:r>
          </a:p>
          <a:p>
            <a:r>
              <a:rPr lang="en-US" sz="1600" dirty="0"/>
              <a:t> Michael Rabadi</a:t>
            </a:r>
          </a:p>
          <a:p>
            <a:r>
              <a:rPr lang="en-US" sz="1600" dirty="0"/>
              <a:t>Jeries Haddadin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FD19-D9ED-E93D-7B7A-C32E48FA98C9}"/>
              </a:ext>
            </a:extLst>
          </p:cNvPr>
          <p:cNvSpPr>
            <a:spLocks noGrp="1"/>
          </p:cNvSpPr>
          <p:nvPr>
            <p:ph type="title"/>
          </p:nvPr>
        </p:nvSpPr>
        <p:spPr>
          <a:xfrm>
            <a:off x="582283" y="250166"/>
            <a:ext cx="9875520" cy="1356360"/>
          </a:xfrm>
        </p:spPr>
        <p:txBody>
          <a:bodyPr/>
          <a:lstStyle/>
          <a:p>
            <a:r>
              <a:rPr lang="en-US" sz="3600" b="1" dirty="0">
                <a:solidFill>
                  <a:schemeClr val="accent2"/>
                </a:solidFill>
                <a:latin typeface="Comic Sans MS"/>
              </a:rPr>
              <a:t>Management: </a:t>
            </a:r>
            <a:br>
              <a:rPr lang="en-US" sz="3600" b="1" dirty="0">
                <a:latin typeface="Comic Sans MS"/>
              </a:rPr>
            </a:br>
            <a:r>
              <a:rPr lang="en-US" sz="3300" b="1" dirty="0">
                <a:solidFill>
                  <a:srgbClr val="C00000"/>
                </a:solidFill>
                <a:latin typeface="Century Gothic"/>
              </a:rPr>
              <a:t> </a:t>
            </a:r>
            <a:endParaRPr lang="en-US" dirty="0"/>
          </a:p>
        </p:txBody>
      </p:sp>
      <p:sp>
        <p:nvSpPr>
          <p:cNvPr id="3" name="Content Placeholder 2">
            <a:extLst>
              <a:ext uri="{FF2B5EF4-FFF2-40B4-BE49-F238E27FC236}">
                <a16:creationId xmlns:a16="http://schemas.microsoft.com/office/drawing/2014/main" id="{6F97AB6D-1A04-2A18-F019-FF752E8B2F22}"/>
              </a:ext>
            </a:extLst>
          </p:cNvPr>
          <p:cNvSpPr>
            <a:spLocks noGrp="1"/>
          </p:cNvSpPr>
          <p:nvPr>
            <p:ph idx="1"/>
          </p:nvPr>
        </p:nvSpPr>
        <p:spPr>
          <a:xfrm>
            <a:off x="353291" y="1111463"/>
            <a:ext cx="11550769" cy="5055828"/>
          </a:xfrm>
        </p:spPr>
        <p:txBody>
          <a:bodyPr vert="horz" lIns="91440" tIns="45720" rIns="91440" bIns="45720" rtlCol="0" anchor="t">
            <a:normAutofit/>
          </a:bodyPr>
          <a:lstStyle/>
          <a:p>
            <a:r>
              <a:rPr lang="en-US" sz="3600" b="1" dirty="0">
                <a:solidFill>
                  <a:schemeClr val="tx1"/>
                </a:solidFill>
                <a:latin typeface="Congenial"/>
              </a:rPr>
              <a:t>Start ABC</a:t>
            </a:r>
            <a:endParaRPr lang="en-US" sz="2400" b="1" dirty="0">
              <a:solidFill>
                <a:schemeClr val="tx1"/>
              </a:solidFill>
              <a:latin typeface="Congenial"/>
              <a:cs typeface="Calibri" panose="020F0502020204030204"/>
            </a:endParaRPr>
          </a:p>
          <a:p>
            <a:r>
              <a:rPr lang="en-US" sz="2400" b="1" dirty="0">
                <a:solidFill>
                  <a:schemeClr val="tx1"/>
                </a:solidFill>
                <a:latin typeface="Congenial"/>
              </a:rPr>
              <a:t>Adequate ventilation providing </a:t>
            </a:r>
            <a:r>
              <a:rPr lang="en-US" sz="3600" b="1" dirty="0">
                <a:solidFill>
                  <a:schemeClr val="tx1"/>
                </a:solidFill>
                <a:latin typeface="Congenial"/>
              </a:rPr>
              <a:t>oxygen</a:t>
            </a:r>
            <a:r>
              <a:rPr lang="en-US" sz="2400" b="1" dirty="0">
                <a:solidFill>
                  <a:schemeClr val="tx1"/>
                </a:solidFill>
                <a:latin typeface="Congenial"/>
              </a:rPr>
              <a:t> by mask, nasal tube  or tracheal intubation if needed.</a:t>
            </a:r>
          </a:p>
          <a:p>
            <a:r>
              <a:rPr lang="en-US" sz="2800" b="1" dirty="0">
                <a:solidFill>
                  <a:schemeClr val="tx1"/>
                </a:solidFill>
                <a:latin typeface="Congenial"/>
              </a:rPr>
              <a:t>two large bore cannulas </a:t>
            </a:r>
          </a:p>
          <a:p>
            <a:r>
              <a:rPr lang="en-US" sz="2800" b="1" dirty="0">
                <a:solidFill>
                  <a:schemeClr val="tx1"/>
                </a:solidFill>
                <a:latin typeface="Congenial"/>
              </a:rPr>
              <a:t>Star IV FLUID </a:t>
            </a:r>
          </a:p>
          <a:p>
            <a:r>
              <a:rPr lang="en-US" sz="2800" b="1" dirty="0" err="1">
                <a:solidFill>
                  <a:schemeClr val="tx1"/>
                </a:solidFill>
                <a:latin typeface="Congenial"/>
              </a:rPr>
              <a:t>Folys</a:t>
            </a:r>
            <a:r>
              <a:rPr lang="en-US" sz="2800" b="1" dirty="0">
                <a:solidFill>
                  <a:schemeClr val="tx1"/>
                </a:solidFill>
                <a:latin typeface="Congenial"/>
              </a:rPr>
              <a:t> catheter</a:t>
            </a:r>
            <a:endParaRPr lang="en-US" sz="2400" b="1" dirty="0">
              <a:solidFill>
                <a:schemeClr val="tx1"/>
              </a:solidFill>
              <a:latin typeface="Congenial"/>
            </a:endParaRPr>
          </a:p>
          <a:p>
            <a:r>
              <a:rPr lang="en-US" sz="2400" b="1" dirty="0">
                <a:solidFill>
                  <a:schemeClr val="tx1"/>
                </a:solidFill>
                <a:latin typeface="Congenial"/>
              </a:rPr>
              <a:t>At least 4 Blood Unit and FFP</a:t>
            </a:r>
          </a:p>
          <a:p>
            <a:r>
              <a:rPr lang="en-US" sz="2400" b="1" dirty="0">
                <a:solidFill>
                  <a:schemeClr val="tx1"/>
                </a:solidFill>
                <a:latin typeface="Congenial"/>
              </a:rPr>
              <a:t>Warmth, recumbent position with legs slightly elevated.</a:t>
            </a:r>
          </a:p>
          <a:p>
            <a:r>
              <a:rPr lang="en-US" sz="2400" b="1" dirty="0">
                <a:solidFill>
                  <a:schemeClr val="tx1"/>
                </a:solidFill>
                <a:latin typeface="Congenial"/>
              </a:rPr>
              <a:t>Morphine to alleviate pain and apprehension if needed.</a:t>
            </a:r>
          </a:p>
          <a:p>
            <a:endParaRPr lang="en-US" sz="2400" b="1" dirty="0">
              <a:solidFill>
                <a:srgbClr val="A6B727"/>
              </a:solidFill>
              <a:latin typeface="Congenial"/>
              <a:cs typeface="Calibri"/>
            </a:endParaRPr>
          </a:p>
        </p:txBody>
      </p:sp>
    </p:spTree>
    <p:extLst>
      <p:ext uri="{BB962C8B-B14F-4D97-AF65-F5344CB8AC3E}">
        <p14:creationId xmlns:p14="http://schemas.microsoft.com/office/powerpoint/2010/main" val="408487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79FEE-CA1B-7454-BEFB-94478167FA41}"/>
              </a:ext>
            </a:extLst>
          </p:cNvPr>
          <p:cNvSpPr>
            <a:spLocks noGrp="1"/>
          </p:cNvSpPr>
          <p:nvPr>
            <p:ph sz="half" idx="1"/>
          </p:nvPr>
        </p:nvSpPr>
        <p:spPr>
          <a:xfrm>
            <a:off x="395378" y="562154"/>
            <a:ext cx="5473747" cy="5274190"/>
          </a:xfrm>
        </p:spPr>
        <p:txBody>
          <a:bodyPr vert="horz" lIns="91440" tIns="45720" rIns="91440" bIns="45720" rtlCol="0" anchor="t">
            <a:normAutofit/>
          </a:bodyPr>
          <a:lstStyle/>
          <a:p>
            <a:r>
              <a:rPr lang="en-US" sz="2800" b="1" u="sng" dirty="0">
                <a:solidFill>
                  <a:schemeClr val="accent2"/>
                </a:solidFill>
                <a:latin typeface="Comic Sans MS"/>
              </a:rPr>
              <a:t>History</a:t>
            </a:r>
            <a:endParaRPr lang="en-US" sz="2800" b="1" dirty="0">
              <a:solidFill>
                <a:schemeClr val="accent2"/>
              </a:solidFill>
              <a:latin typeface="Comic Sans MS"/>
            </a:endParaRPr>
          </a:p>
          <a:p>
            <a:r>
              <a:rPr lang="en-US" sz="2400" b="1" dirty="0">
                <a:solidFill>
                  <a:srgbClr val="000000"/>
                </a:solidFill>
                <a:latin typeface="Congenial"/>
              </a:rPr>
              <a:t>Bleeding (Amount )</a:t>
            </a:r>
          </a:p>
          <a:p>
            <a:r>
              <a:rPr lang="en-US" sz="2400" b="1" dirty="0">
                <a:solidFill>
                  <a:srgbClr val="000000"/>
                </a:solidFill>
                <a:latin typeface="Congenial"/>
              </a:rPr>
              <a:t>Triggering factors (e.g. postcoital bleed).</a:t>
            </a:r>
          </a:p>
          <a:p>
            <a:r>
              <a:rPr lang="en-US" sz="2400" b="1" dirty="0">
                <a:solidFill>
                  <a:srgbClr val="000000"/>
                </a:solidFill>
                <a:latin typeface="Congenial"/>
              </a:rPr>
              <a:t> Associated with abdominal pain or contractions?</a:t>
            </a:r>
          </a:p>
          <a:p>
            <a:r>
              <a:rPr lang="en-US" sz="2400" b="1" dirty="0">
                <a:solidFill>
                  <a:srgbClr val="000000"/>
                </a:solidFill>
                <a:latin typeface="Congenial"/>
              </a:rPr>
              <a:t>Fetal movement?</a:t>
            </a:r>
          </a:p>
          <a:p>
            <a:r>
              <a:rPr lang="en-US" sz="2400" b="1" dirty="0">
                <a:solidFill>
                  <a:srgbClr val="000000"/>
                </a:solidFill>
                <a:latin typeface="Congenial"/>
              </a:rPr>
              <a:t>Abdominal Trauma ?</a:t>
            </a:r>
          </a:p>
          <a:p>
            <a:r>
              <a:rPr lang="en-US" sz="2400" b="1" dirty="0">
                <a:solidFill>
                  <a:srgbClr val="000000"/>
                </a:solidFill>
                <a:latin typeface="Congenial"/>
              </a:rPr>
              <a:t>Smoking?</a:t>
            </a:r>
          </a:p>
          <a:p>
            <a:r>
              <a:rPr lang="en-US" sz="2400" b="1" dirty="0">
                <a:solidFill>
                  <a:srgbClr val="000000"/>
                </a:solidFill>
                <a:latin typeface="Congenial"/>
              </a:rPr>
              <a:t>Last cervical smear (date/normal or abnormal)?</a:t>
            </a:r>
          </a:p>
          <a:p>
            <a:endParaRPr lang="en-US" dirty="0"/>
          </a:p>
        </p:txBody>
      </p:sp>
      <p:sp>
        <p:nvSpPr>
          <p:cNvPr id="4" name="Content Placeholder 3">
            <a:extLst>
              <a:ext uri="{FF2B5EF4-FFF2-40B4-BE49-F238E27FC236}">
                <a16:creationId xmlns:a16="http://schemas.microsoft.com/office/drawing/2014/main" id="{D73357E4-207F-2E15-1A0A-3F4D7B161D6A}"/>
              </a:ext>
            </a:extLst>
          </p:cNvPr>
          <p:cNvSpPr>
            <a:spLocks noGrp="1"/>
          </p:cNvSpPr>
          <p:nvPr>
            <p:ph sz="half" idx="2"/>
          </p:nvPr>
        </p:nvSpPr>
        <p:spPr>
          <a:xfrm>
            <a:off x="5807537" y="619664"/>
            <a:ext cx="5675030" cy="5274190"/>
          </a:xfrm>
        </p:spPr>
        <p:txBody>
          <a:bodyPr vert="horz" lIns="91440" tIns="45720" rIns="91440" bIns="45720" rtlCol="0" anchor="t">
            <a:normAutofit/>
          </a:bodyPr>
          <a:lstStyle/>
          <a:p>
            <a:r>
              <a:rPr lang="en-US" sz="2800" b="1" u="sng" dirty="0">
                <a:solidFill>
                  <a:schemeClr val="accent2"/>
                </a:solidFill>
                <a:latin typeface="Comic Sans MS"/>
              </a:rPr>
              <a:t>Examination</a:t>
            </a:r>
            <a:endParaRPr lang="en-US" sz="2800" dirty="0">
              <a:solidFill>
                <a:schemeClr val="accent2"/>
              </a:solidFill>
              <a:latin typeface="Comic Sans MS"/>
            </a:endParaRPr>
          </a:p>
          <a:p>
            <a:r>
              <a:rPr lang="en-US" sz="2400" b="1" dirty="0">
                <a:solidFill>
                  <a:srgbClr val="000000"/>
                </a:solidFill>
                <a:latin typeface="Congenial"/>
              </a:rPr>
              <a:t>General : Pale , Confused</a:t>
            </a:r>
          </a:p>
          <a:p>
            <a:r>
              <a:rPr lang="en-US" sz="2400" b="1" dirty="0">
                <a:solidFill>
                  <a:srgbClr val="000000"/>
                </a:solidFill>
                <a:latin typeface="Congenial"/>
              </a:rPr>
              <a:t>Pulse, blood pressure.</a:t>
            </a:r>
            <a:endParaRPr lang="en-US" sz="2400" b="1" dirty="0">
              <a:latin typeface="Congenial"/>
            </a:endParaRPr>
          </a:p>
          <a:p>
            <a:r>
              <a:rPr lang="en-US" sz="2400" b="1" dirty="0">
                <a:solidFill>
                  <a:srgbClr val="000000"/>
                </a:solidFill>
                <a:latin typeface="Congenial"/>
              </a:rPr>
              <a:t>Is the uterus soft or tender and firm?</a:t>
            </a:r>
            <a:endParaRPr lang="en-US" sz="2400" b="1" dirty="0">
              <a:latin typeface="Congenial"/>
            </a:endParaRPr>
          </a:p>
          <a:p>
            <a:r>
              <a:rPr lang="en-US" sz="2400" b="1" dirty="0">
                <a:solidFill>
                  <a:srgbClr val="000000"/>
                </a:solidFill>
                <a:latin typeface="Congenial"/>
              </a:rPr>
              <a:t>Fetal heart auscultation/CTG.</a:t>
            </a:r>
            <a:endParaRPr lang="en-US" sz="2400" b="1" dirty="0">
              <a:latin typeface="Congenial"/>
            </a:endParaRPr>
          </a:p>
          <a:p>
            <a:r>
              <a:rPr lang="en-US" sz="2800" b="1" u="sng" dirty="0">
                <a:solidFill>
                  <a:schemeClr val="accent2">
                    <a:lumMod val="75000"/>
                  </a:schemeClr>
                </a:solidFill>
                <a:latin typeface="Congenial"/>
              </a:rPr>
              <a:t>Speculum vaginal examination (</a:t>
            </a:r>
            <a:r>
              <a:rPr lang="en-US" sz="2800" b="1" u="sng" dirty="0" err="1">
                <a:solidFill>
                  <a:schemeClr val="accent2">
                    <a:lumMod val="75000"/>
                  </a:schemeClr>
                </a:solidFill>
                <a:latin typeface="Congenial"/>
              </a:rPr>
              <a:t>Bivalved</a:t>
            </a:r>
            <a:r>
              <a:rPr lang="en-US" sz="2800" b="1" u="sng" dirty="0">
                <a:solidFill>
                  <a:schemeClr val="accent2">
                    <a:lumMod val="75000"/>
                  </a:schemeClr>
                </a:solidFill>
                <a:latin typeface="Congenial"/>
              </a:rPr>
              <a:t>)</a:t>
            </a:r>
            <a:r>
              <a:rPr lang="en-US" sz="2800" b="1" dirty="0">
                <a:solidFill>
                  <a:srgbClr val="000000"/>
                </a:solidFill>
                <a:latin typeface="Congenial"/>
              </a:rPr>
              <a:t>, </a:t>
            </a:r>
            <a:r>
              <a:rPr lang="en-US" sz="2400" b="1" dirty="0">
                <a:solidFill>
                  <a:srgbClr val="000000"/>
                </a:solidFill>
                <a:latin typeface="Congenial"/>
              </a:rPr>
              <a:t>with particular importance placed on visualizing the cervix (having established that placenta is not a previa, preferably using a portable ultrasound machine).</a:t>
            </a:r>
            <a:endParaRPr lang="en-US" sz="2400" b="1" dirty="0">
              <a:latin typeface="Congenial"/>
            </a:endParaRPr>
          </a:p>
          <a:p>
            <a:endParaRPr lang="en-US" sz="2400" b="1" dirty="0">
              <a:latin typeface="Congenial"/>
            </a:endParaRPr>
          </a:p>
        </p:txBody>
      </p:sp>
    </p:spTree>
    <p:extLst>
      <p:ext uri="{BB962C8B-B14F-4D97-AF65-F5344CB8AC3E}">
        <p14:creationId xmlns:p14="http://schemas.microsoft.com/office/powerpoint/2010/main" val="225363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77982" y="415637"/>
            <a:ext cx="4754880" cy="5498868"/>
          </a:xfrm>
        </p:spPr>
        <p:txBody>
          <a:bodyPr>
            <a:noAutofit/>
          </a:bodyPr>
          <a:lstStyle/>
          <a:p>
            <a:r>
              <a:rPr lang="en-US" sz="6000" b="1" u="sng" dirty="0">
                <a:solidFill>
                  <a:schemeClr val="tx1"/>
                </a:solidFill>
              </a:rPr>
              <a:t>US :</a:t>
            </a:r>
          </a:p>
          <a:p>
            <a:r>
              <a:rPr lang="en-US" sz="2800" b="1" dirty="0">
                <a:solidFill>
                  <a:schemeClr val="tx1"/>
                </a:solidFill>
              </a:rPr>
              <a:t>Check fetal HR (Doppler)</a:t>
            </a:r>
          </a:p>
          <a:p>
            <a:r>
              <a:rPr lang="en-US" sz="2800" b="1" dirty="0">
                <a:solidFill>
                  <a:schemeClr val="tx1"/>
                </a:solidFill>
              </a:rPr>
              <a:t>Fetal presentation , EFW</a:t>
            </a:r>
          </a:p>
          <a:p>
            <a:r>
              <a:rPr lang="en-US" sz="2800" b="1" dirty="0">
                <a:solidFill>
                  <a:schemeClr val="tx1"/>
                </a:solidFill>
              </a:rPr>
              <a:t>Amniotic fluid index</a:t>
            </a:r>
          </a:p>
          <a:p>
            <a:r>
              <a:rPr lang="en-US" sz="2800" b="1" dirty="0">
                <a:solidFill>
                  <a:schemeClr val="tx1"/>
                </a:solidFill>
              </a:rPr>
              <a:t>Placental site </a:t>
            </a:r>
          </a:p>
          <a:p>
            <a:r>
              <a:rPr lang="en-US" sz="2800" b="1" dirty="0">
                <a:solidFill>
                  <a:schemeClr val="tx1"/>
                </a:solidFill>
              </a:rPr>
              <a:t>Check  for retro placental hemorrhage</a:t>
            </a:r>
          </a:p>
          <a:p>
            <a:r>
              <a:rPr lang="en-US" sz="2800" b="1" dirty="0">
                <a:solidFill>
                  <a:schemeClr val="tx1"/>
                </a:solidFill>
              </a:rPr>
              <a:t> </a:t>
            </a:r>
            <a:endParaRPr lang="ar-JO" sz="2800"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F16B4-82C7-E9FF-A817-A42D7917D300}"/>
              </a:ext>
            </a:extLst>
          </p:cNvPr>
          <p:cNvSpPr>
            <a:spLocks noGrp="1"/>
          </p:cNvSpPr>
          <p:nvPr>
            <p:ph idx="1"/>
          </p:nvPr>
        </p:nvSpPr>
        <p:spPr>
          <a:xfrm>
            <a:off x="406879" y="344757"/>
            <a:ext cx="11464505" cy="5918470"/>
          </a:xfrm>
        </p:spPr>
        <p:txBody>
          <a:bodyPr vert="horz" lIns="91440" tIns="45720" rIns="91440" bIns="45720" rtlCol="0" anchor="t">
            <a:normAutofit/>
          </a:bodyPr>
          <a:lstStyle/>
          <a:p>
            <a:pPr marL="45720" indent="0">
              <a:buNone/>
            </a:pPr>
            <a:r>
              <a:rPr lang="en-US" sz="2800" b="1" dirty="0">
                <a:solidFill>
                  <a:schemeClr val="accent2"/>
                </a:solidFill>
                <a:latin typeface="Comic Sans MS"/>
              </a:rPr>
              <a:t>Drug therapy</a:t>
            </a:r>
            <a:endParaRPr lang="en-US" sz="2800" b="1" dirty="0">
              <a:solidFill>
                <a:schemeClr val="accent2"/>
              </a:solidFill>
              <a:latin typeface="Comic Sans MS"/>
              <a:cs typeface="Calibri" panose="020F0502020204030204"/>
            </a:endParaRPr>
          </a:p>
          <a:p>
            <a:r>
              <a:rPr lang="en-US" sz="2400" b="1" dirty="0">
                <a:solidFill>
                  <a:srgbClr val="404040"/>
                </a:solidFill>
                <a:latin typeface="Congenial"/>
              </a:rPr>
              <a:t>Analgesics:10- 15 mg </a:t>
            </a:r>
            <a:r>
              <a:rPr lang="en-US" sz="2400" b="1" dirty="0">
                <a:solidFill>
                  <a:srgbClr val="FF0000"/>
                </a:solidFill>
                <a:latin typeface="Congenial"/>
              </a:rPr>
              <a:t>morphine</a:t>
            </a:r>
            <a:r>
              <a:rPr lang="en-US" sz="2400" b="1" dirty="0">
                <a:solidFill>
                  <a:srgbClr val="404040"/>
                </a:solidFill>
                <a:latin typeface="Congenial"/>
              </a:rPr>
              <a:t> IV if there is pain, tissue damage or irritability.</a:t>
            </a:r>
            <a:endParaRPr lang="en-US" sz="2400" b="1" dirty="0">
              <a:latin typeface="Congenial"/>
            </a:endParaRPr>
          </a:p>
          <a:p>
            <a:r>
              <a:rPr lang="en-US" sz="2400" b="1" dirty="0">
                <a:solidFill>
                  <a:srgbClr val="FF0000"/>
                </a:solidFill>
                <a:latin typeface="Congenial"/>
              </a:rPr>
              <a:t>Sodium bicarbonate</a:t>
            </a:r>
            <a:r>
              <a:rPr lang="en-US" sz="2400" b="1" dirty="0">
                <a:solidFill>
                  <a:srgbClr val="404040"/>
                </a:solidFill>
                <a:latin typeface="Congenial"/>
              </a:rPr>
              <a:t>: if metabolic acidosis is demonstrated.</a:t>
            </a:r>
            <a:endParaRPr lang="en-US" sz="2400" b="1" dirty="0">
              <a:latin typeface="Congenial"/>
            </a:endParaRPr>
          </a:p>
          <a:p>
            <a:r>
              <a:rPr lang="en-US" sz="2400" b="1" dirty="0">
                <a:solidFill>
                  <a:srgbClr val="FF0000"/>
                </a:solidFill>
                <a:latin typeface="Congenial"/>
              </a:rPr>
              <a:t>Vasopressors</a:t>
            </a:r>
            <a:r>
              <a:rPr lang="en-US" sz="2400" b="1" dirty="0">
                <a:solidFill>
                  <a:srgbClr val="404040"/>
                </a:solidFill>
                <a:latin typeface="Congenial"/>
              </a:rPr>
              <a:t>: to increase the blood pressure so maintain renal perfusion.</a:t>
            </a:r>
            <a:endParaRPr lang="en-US" sz="2400" b="1" dirty="0">
              <a:latin typeface="Congenial"/>
            </a:endParaRPr>
          </a:p>
          <a:p>
            <a:r>
              <a:rPr lang="en-US" sz="2800" b="1" dirty="0">
                <a:solidFill>
                  <a:srgbClr val="FF0000"/>
                </a:solidFill>
                <a:latin typeface="Congenial"/>
              </a:rPr>
              <a:t>Dopamine</a:t>
            </a:r>
            <a:r>
              <a:rPr lang="en-US" sz="2800" b="1" dirty="0">
                <a:solidFill>
                  <a:srgbClr val="404040"/>
                </a:solidFill>
                <a:latin typeface="Congenial"/>
              </a:rPr>
              <a:t>: </a:t>
            </a:r>
            <a:r>
              <a:rPr lang="en-US" sz="2800" b="1" u="sng" dirty="0">
                <a:solidFill>
                  <a:srgbClr val="404040"/>
                </a:solidFill>
                <a:latin typeface="Congenial"/>
              </a:rPr>
              <a:t>is the drug of choice.</a:t>
            </a:r>
            <a:endParaRPr lang="en-US" sz="2800" b="1" u="sng" dirty="0">
              <a:latin typeface="Congenial"/>
            </a:endParaRPr>
          </a:p>
          <a:p>
            <a:r>
              <a:rPr lang="en-US" sz="2400" b="1" dirty="0">
                <a:solidFill>
                  <a:srgbClr val="FF0000"/>
                </a:solidFill>
                <a:latin typeface="Congenial"/>
              </a:rPr>
              <a:t>ß -adrenergic stimulant: isoprenaline</a:t>
            </a:r>
            <a:r>
              <a:rPr lang="en-US" sz="2400" b="1" dirty="0">
                <a:solidFill>
                  <a:srgbClr val="FFFF00"/>
                </a:solidFill>
                <a:latin typeface="Congenial"/>
              </a:rPr>
              <a:t>.</a:t>
            </a:r>
          </a:p>
          <a:p>
            <a:r>
              <a:rPr lang="en-US" sz="2400" b="1" dirty="0">
                <a:solidFill>
                  <a:srgbClr val="404040"/>
                </a:solidFill>
                <a:latin typeface="Congenial"/>
              </a:rPr>
              <a:t>Corticosteroids: </a:t>
            </a:r>
            <a:r>
              <a:rPr lang="en-US" sz="2400" b="1" dirty="0">
                <a:solidFill>
                  <a:srgbClr val="FF0000"/>
                </a:solidFill>
                <a:latin typeface="Congenial"/>
              </a:rPr>
              <a:t>Hydrocortisone</a:t>
            </a:r>
            <a:r>
              <a:rPr lang="en-US" sz="2400" b="1" dirty="0">
                <a:solidFill>
                  <a:srgbClr val="404040"/>
                </a:solidFill>
                <a:latin typeface="Congenial"/>
              </a:rPr>
              <a:t> 200 mg daily.</a:t>
            </a:r>
            <a:endParaRPr lang="en-US" sz="2400" b="1" dirty="0">
              <a:solidFill>
                <a:srgbClr val="A6B727"/>
              </a:solidFill>
              <a:latin typeface="Congenial"/>
            </a:endParaRPr>
          </a:p>
          <a:p>
            <a:pPr marL="45720" indent="0">
              <a:buNone/>
            </a:pPr>
            <a:r>
              <a:rPr lang="en-US" sz="2400" b="1" dirty="0">
                <a:solidFill>
                  <a:srgbClr val="404040"/>
                </a:solidFill>
                <a:latin typeface="Congenial"/>
              </a:rPr>
              <a:t>- Its mode of action is controversial; it may decrease peripheral resistance and potentiate cardiac response so it improves tissue perfusion.</a:t>
            </a:r>
            <a:endParaRPr lang="en-US" sz="2400" b="1" dirty="0">
              <a:latin typeface="Congenial"/>
            </a:endParaRPr>
          </a:p>
          <a:p>
            <a:endParaRPr lang="en-US" dirty="0">
              <a:cs typeface="Calibri"/>
            </a:endParaRPr>
          </a:p>
        </p:txBody>
      </p:sp>
    </p:spTree>
    <p:extLst>
      <p:ext uri="{BB962C8B-B14F-4D97-AF65-F5344CB8AC3E}">
        <p14:creationId xmlns:p14="http://schemas.microsoft.com/office/powerpoint/2010/main" val="423278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9006" y="0"/>
            <a:ext cx="5812971" cy="664079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Clr>
                <a:srgbClr val="A50021"/>
              </a:buClr>
              <a:buFont typeface="Arial" pitchFamily="34" charset="0"/>
              <a:buChar char="•"/>
            </a:pPr>
            <a:r>
              <a:rPr lang="en-US" sz="2400" b="1" dirty="0"/>
              <a:t>H—Ask for </a:t>
            </a:r>
            <a:r>
              <a:rPr lang="en-US" sz="2400" b="1" dirty="0">
                <a:solidFill>
                  <a:srgbClr val="FF0000"/>
                </a:solidFill>
              </a:rPr>
              <a:t>h</a:t>
            </a:r>
            <a:r>
              <a:rPr lang="en-US" sz="2400" b="1" dirty="0"/>
              <a:t>elp and </a:t>
            </a:r>
            <a:r>
              <a:rPr lang="en-US" sz="2400" b="1" dirty="0">
                <a:solidFill>
                  <a:srgbClr val="FF0000"/>
                </a:solidFill>
              </a:rPr>
              <a:t>h</a:t>
            </a:r>
            <a:r>
              <a:rPr lang="en-US" sz="2400" b="1" dirty="0"/>
              <a:t>ands on uterus (uterine massage</a:t>
            </a:r>
          </a:p>
          <a:p>
            <a:pPr marL="342900" indent="-342900">
              <a:buClr>
                <a:srgbClr val="A50021"/>
              </a:buClr>
              <a:buFont typeface="Arial" pitchFamily="34" charset="0"/>
              <a:buChar char="•"/>
            </a:pPr>
            <a:r>
              <a:rPr lang="en-US" sz="2400" b="1" dirty="0"/>
              <a:t>A—Assess (that is, ABC) and resuscitate (that is, intravenous fluids  crystalloid , send CBC ,X </a:t>
            </a:r>
            <a:r>
              <a:rPr lang="en-US" sz="2400" b="1" dirty="0" err="1"/>
              <a:t>mach</a:t>
            </a:r>
            <a:r>
              <a:rPr lang="en-US" sz="2400" b="1" dirty="0"/>
              <a:t>, Coagulation screen </a:t>
            </a:r>
          </a:p>
          <a:p>
            <a:pPr marL="342900" indent="-342900">
              <a:buClr>
                <a:srgbClr val="A50021"/>
              </a:buClr>
              <a:buFont typeface="Arial" pitchFamily="34" charset="0"/>
              <a:buChar char="•"/>
            </a:pPr>
            <a:r>
              <a:rPr lang="en-US" sz="2400" b="1" dirty="0"/>
              <a:t>E—Establish etiology, ensure availability of blood, and ecbolic (drugs that induce contractions of the uterus, oxytocin or ergometrine)</a:t>
            </a:r>
          </a:p>
          <a:p>
            <a:pPr marL="342900" indent="-342900">
              <a:buClr>
                <a:srgbClr val="A50021"/>
              </a:buClr>
              <a:buFont typeface="Arial" pitchFamily="34" charset="0"/>
              <a:buChar char="•"/>
            </a:pPr>
            <a:r>
              <a:rPr lang="en-US" sz="2400" b="1" dirty="0"/>
              <a:t>M—Massage the uterus</a:t>
            </a:r>
          </a:p>
          <a:p>
            <a:pPr marL="342900" indent="-342900">
              <a:buClr>
                <a:srgbClr val="A50021"/>
              </a:buClr>
              <a:buFont typeface="Arial" pitchFamily="34" charset="0"/>
              <a:buChar char="•"/>
            </a:pPr>
            <a:r>
              <a:rPr lang="en-US" sz="2400" b="1" dirty="0"/>
              <a:t>O—Oxytocin infusion (10 U/hour) or intramuscular prostaglandins (250 </a:t>
            </a:r>
            <a:r>
              <a:rPr lang="el-GR" sz="2400" b="1" dirty="0"/>
              <a:t>μ</a:t>
            </a:r>
            <a:r>
              <a:rPr lang="en-US" sz="2400" b="1" dirty="0"/>
              <a:t>g)</a:t>
            </a:r>
          </a:p>
          <a:p>
            <a:pPr marL="342900" indent="-342900">
              <a:buClr>
                <a:srgbClr val="A50021"/>
              </a:buClr>
              <a:buFont typeface="Arial" pitchFamily="34" charset="0"/>
              <a:buChar char="•"/>
            </a:pPr>
            <a:r>
              <a:rPr lang="en-US" sz="2400" b="1" dirty="0"/>
              <a:t>S—Shift to theatre, with aortic compression, bimanual compression, or anti-shock garment (for low resource settings before transfer to a tertiary center) as appropriate</a:t>
            </a:r>
          </a:p>
        </p:txBody>
      </p:sp>
      <p:sp>
        <p:nvSpPr>
          <p:cNvPr id="5" name="Rectangle 2"/>
          <p:cNvSpPr/>
          <p:nvPr/>
        </p:nvSpPr>
        <p:spPr>
          <a:xfrm>
            <a:off x="6021976" y="0"/>
            <a:ext cx="6170024" cy="655564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Clr>
                <a:srgbClr val="A50021"/>
              </a:buClr>
              <a:buFont typeface="Arial" pitchFamily="34" charset="0"/>
              <a:buChar char="•"/>
            </a:pPr>
            <a:r>
              <a:rPr lang="en-US" sz="2800" b="1" dirty="0"/>
              <a:t> T—</a:t>
            </a:r>
            <a:r>
              <a:rPr lang="en-US" sz="2800" b="1" dirty="0" err="1">
                <a:solidFill>
                  <a:srgbClr val="FF0000"/>
                </a:solidFill>
              </a:rPr>
              <a:t>T</a:t>
            </a:r>
            <a:r>
              <a:rPr lang="en-US" sz="2800" b="1" dirty="0" err="1"/>
              <a:t>amponade</a:t>
            </a:r>
            <a:r>
              <a:rPr lang="en-US" sz="2800" b="1" dirty="0"/>
              <a:t>  by balloon or uterine packing after exclusion of retained tissue and trauma. Administer intravenous </a:t>
            </a:r>
            <a:r>
              <a:rPr lang="en-US" sz="2800" b="1" dirty="0" err="1">
                <a:solidFill>
                  <a:srgbClr val="FF0000"/>
                </a:solidFill>
              </a:rPr>
              <a:t>t</a:t>
            </a:r>
            <a:r>
              <a:rPr lang="en-US" sz="2800" b="1" dirty="0" err="1"/>
              <a:t>ranexamic</a:t>
            </a:r>
            <a:r>
              <a:rPr lang="en-US" sz="2800" b="1" dirty="0"/>
              <a:t> acid (1 g)</a:t>
            </a:r>
          </a:p>
          <a:p>
            <a:pPr marL="342900" indent="-342900">
              <a:buClr>
                <a:srgbClr val="A50021"/>
              </a:buClr>
              <a:buFont typeface="Arial" pitchFamily="34" charset="0"/>
              <a:buChar char="•"/>
            </a:pPr>
            <a:r>
              <a:rPr lang="en-US" sz="2800" b="1" dirty="0"/>
              <a:t>A—Apply compression sutures on the uterus (B-Lynch or modified technique)</a:t>
            </a:r>
          </a:p>
          <a:p>
            <a:pPr marL="342900" indent="-342900">
              <a:buClr>
                <a:srgbClr val="A50021"/>
              </a:buClr>
              <a:buFont typeface="Arial" pitchFamily="34" charset="0"/>
              <a:buChar char="•"/>
            </a:pPr>
            <a:r>
              <a:rPr lang="en-US" sz="2800" b="1" dirty="0"/>
              <a:t>S—Systematic pelvic revascularization (uterine, ovarian, quadruple. or internal iliac)</a:t>
            </a:r>
          </a:p>
          <a:p>
            <a:pPr marL="342900" indent="-342900">
              <a:buClr>
                <a:srgbClr val="A50021"/>
              </a:buClr>
              <a:buFont typeface="Arial" pitchFamily="34" charset="0"/>
              <a:buChar char="•"/>
            </a:pPr>
            <a:r>
              <a:rPr lang="en-US" sz="2800" b="1" dirty="0"/>
              <a:t>I—Interventional radiology and, if appropriate, uterine artery embolization</a:t>
            </a:r>
          </a:p>
          <a:p>
            <a:pPr marL="342900" indent="-342900">
              <a:buClr>
                <a:srgbClr val="A50021"/>
              </a:buClr>
              <a:buFont typeface="Arial" pitchFamily="34" charset="0"/>
              <a:buChar char="•"/>
            </a:pPr>
            <a:r>
              <a:rPr lang="en-US" sz="2800" b="1" dirty="0"/>
              <a:t>S—Subtotal or total abdominal hysterectomy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4" name="Content Placeholder 3">
            <a:extLst>
              <a:ext uri="{FF2B5EF4-FFF2-40B4-BE49-F238E27FC236}">
                <a16:creationId xmlns:a16="http://schemas.microsoft.com/office/drawing/2014/main" id="{AF9B4594-CC52-084E-9559-BBE2990E354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083" b="71944" l="4958" r="89802"/>
                    </a14:imgEffect>
                  </a14:imgLayer>
                </a14:imgProps>
              </a:ext>
            </a:extLst>
          </a:blip>
          <a:srcRect b="26449"/>
          <a:stretch/>
        </p:blipFill>
        <p:spPr>
          <a:xfrm>
            <a:off x="0" y="0"/>
            <a:ext cx="5995452" cy="4051949"/>
          </a:xfrm>
          <a:prstGeom prst="rect">
            <a:avLst/>
          </a:prstGeom>
        </p:spPr>
      </p:pic>
      <p:pic>
        <p:nvPicPr>
          <p:cNvPr id="5" name="Picture 13"/>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backgroundRemoval t="534" b="98932" l="2676" r="95318"/>
                    </a14:imgEffect>
                  </a14:imgLayer>
                </a14:imgProps>
              </a:ext>
              <a:ext uri="{28A0092B-C50C-407E-A947-70E740481C1C}">
                <a14:useLocalDpi xmlns:a14="http://schemas.microsoft.com/office/drawing/2010/main" val="0"/>
              </a:ext>
            </a:extLst>
          </a:blip>
          <a:srcRect/>
          <a:stretch>
            <a:fillRect/>
          </a:stretch>
        </p:blipFill>
        <p:spPr bwMode="auto">
          <a:xfrm>
            <a:off x="7032774" y="360987"/>
            <a:ext cx="4632358" cy="267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JaypeeDigital | eBook Reade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70479" y1="25600" x2="70479" y2="25600"/>
                        <a14:foregroundMark x1="32979" y1="96000" x2="32979" y2="96000"/>
                        <a14:foregroundMark x1="44149" y1="94600" x2="44149" y2="94600"/>
                        <a14:foregroundMark x1="52128" y1="94600" x2="52128" y2="94600"/>
                        <a14:foregroundMark x1="48138" y1="93800" x2="48138" y2="93800"/>
                        <a14:foregroundMark x1="9309" y1="86200" x2="9309" y2="86200"/>
                        <a14:foregroundMark x1="9309" y1="86200" x2="9309" y2="86200"/>
                        <a14:foregroundMark x1="6649" y1="87200" x2="6649" y2="87200"/>
                        <a14:foregroundMark x1="71543" y1="39000" x2="71543" y2="39000"/>
                      </a14:backgroundRemoval>
                    </a14:imgEffect>
                  </a14:imgLayer>
                </a14:imgProps>
              </a:ext>
              <a:ext uri="{28A0092B-C50C-407E-A947-70E740481C1C}">
                <a14:useLocalDpi xmlns:a14="http://schemas.microsoft.com/office/drawing/2010/main" val="0"/>
              </a:ext>
            </a:extLst>
          </a:blip>
          <a:srcRect/>
          <a:stretch>
            <a:fillRect/>
          </a:stretch>
        </p:blipFill>
        <p:spPr bwMode="auto">
          <a:xfrm>
            <a:off x="6876522" y="3235979"/>
            <a:ext cx="4192073" cy="32040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820" b="98413" l="2421" r="94600">
                        <a14:foregroundMark x1="40410" y1="8201" x2="40410" y2="8201"/>
                        <a14:foregroundMark x1="43389" y1="8730" x2="43389" y2="8730"/>
                        <a14:foregroundMark x1="21974" y1="42328" x2="21974" y2="42328"/>
                        <a14:backgroundMark x1="23277" y1="66402" x2="23277" y2="66402"/>
                      </a14:backgroundRemoval>
                    </a14:imgEffect>
                  </a14:imgLayer>
                </a14:imgProps>
              </a:ext>
              <a:ext uri="{28A0092B-C50C-407E-A947-70E740481C1C}">
                <a14:useLocalDpi xmlns:a14="http://schemas.microsoft.com/office/drawing/2010/main" val="0"/>
              </a:ext>
            </a:extLst>
          </a:blip>
          <a:srcRect/>
          <a:stretch>
            <a:fillRect/>
          </a:stretch>
        </p:blipFill>
        <p:spPr bwMode="auto">
          <a:xfrm>
            <a:off x="2429692" y="4167051"/>
            <a:ext cx="3984171" cy="216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ED34-ECA0-3126-1148-1D369A7D7365}"/>
              </a:ext>
            </a:extLst>
          </p:cNvPr>
          <p:cNvSpPr>
            <a:spLocks noGrp="1"/>
          </p:cNvSpPr>
          <p:nvPr>
            <p:ph type="title"/>
          </p:nvPr>
        </p:nvSpPr>
        <p:spPr>
          <a:xfrm>
            <a:off x="467265" y="609600"/>
            <a:ext cx="11399519" cy="1356360"/>
          </a:xfrm>
        </p:spPr>
        <p:txBody>
          <a:bodyPr>
            <a:noAutofit/>
          </a:bodyPr>
          <a:lstStyle/>
          <a:p>
            <a:r>
              <a:rPr lang="en-US" sz="4800" b="1" dirty="0">
                <a:solidFill>
                  <a:srgbClr val="C00000"/>
                </a:solidFill>
                <a:latin typeface="Comic Sans MS"/>
              </a:rPr>
              <a:t>Complications of Hypovolemic shock </a:t>
            </a:r>
            <a:endParaRPr lang="en-US" sz="4800" b="1">
              <a:latin typeface="Comic Sans MS"/>
            </a:endParaRPr>
          </a:p>
          <a:p>
            <a:endParaRPr lang="en-US" sz="4800" b="1" dirty="0">
              <a:latin typeface="Comic Sans MS"/>
            </a:endParaRPr>
          </a:p>
        </p:txBody>
      </p:sp>
      <p:sp>
        <p:nvSpPr>
          <p:cNvPr id="3" name="Content Placeholder 2">
            <a:extLst>
              <a:ext uri="{FF2B5EF4-FFF2-40B4-BE49-F238E27FC236}">
                <a16:creationId xmlns:a16="http://schemas.microsoft.com/office/drawing/2014/main" id="{9A79F195-D80F-C5F7-763E-3183C3E39F1E}"/>
              </a:ext>
            </a:extLst>
          </p:cNvPr>
          <p:cNvSpPr>
            <a:spLocks noGrp="1"/>
          </p:cNvSpPr>
          <p:nvPr>
            <p:ph idx="1"/>
          </p:nvPr>
        </p:nvSpPr>
        <p:spPr>
          <a:xfrm>
            <a:off x="611038" y="1439174"/>
            <a:ext cx="10404833" cy="4656826"/>
          </a:xfrm>
        </p:spPr>
        <p:txBody>
          <a:bodyPr vert="horz" lIns="91440" tIns="45720" rIns="91440" bIns="45720" rtlCol="0" anchor="t">
            <a:normAutofit/>
          </a:bodyPr>
          <a:lstStyle/>
          <a:p>
            <a:pPr marL="45720" indent="0">
              <a:buNone/>
            </a:pPr>
            <a:r>
              <a:rPr lang="en-US" sz="2800" b="1" dirty="0">
                <a:solidFill>
                  <a:schemeClr val="tx1"/>
                </a:solidFill>
                <a:latin typeface="Congenial"/>
              </a:rPr>
              <a:t>1)  Acute renal failure.  </a:t>
            </a:r>
          </a:p>
          <a:p>
            <a:pPr marL="45720" indent="0">
              <a:buNone/>
            </a:pPr>
            <a:r>
              <a:rPr lang="en-US" sz="2800" b="1" dirty="0">
                <a:solidFill>
                  <a:schemeClr val="tx1"/>
                </a:solidFill>
                <a:latin typeface="Congenial"/>
              </a:rPr>
              <a:t>2)  Pituitary necrosis (</a:t>
            </a:r>
            <a:r>
              <a:rPr lang="en-US" sz="2800" b="1" dirty="0" err="1">
                <a:solidFill>
                  <a:schemeClr val="tx1"/>
                </a:solidFill>
                <a:latin typeface="Congenial"/>
              </a:rPr>
              <a:t>Sheehan‟s</a:t>
            </a:r>
            <a:r>
              <a:rPr lang="en-US" sz="2800" b="1" dirty="0">
                <a:solidFill>
                  <a:schemeClr val="tx1"/>
                </a:solidFill>
                <a:latin typeface="Congenial"/>
              </a:rPr>
              <a:t> syndrome) in PPH </a:t>
            </a:r>
          </a:p>
          <a:p>
            <a:pPr marL="45720" indent="0">
              <a:buNone/>
            </a:pPr>
            <a:r>
              <a:rPr lang="en-US" sz="2800" b="1" dirty="0">
                <a:solidFill>
                  <a:schemeClr val="tx1"/>
                </a:solidFill>
                <a:latin typeface="Congenial"/>
              </a:rPr>
              <a:t>3)  Disseminated intravascular coagulation (DIC)</a:t>
            </a:r>
          </a:p>
          <a:p>
            <a:pPr marL="45720" indent="0">
              <a:buNone/>
            </a:pPr>
            <a:r>
              <a:rPr lang="en-US" sz="2800" b="1" dirty="0">
                <a:solidFill>
                  <a:schemeClr val="tx1"/>
                </a:solidFill>
                <a:latin typeface="Congenial"/>
              </a:rPr>
              <a:t>4) Death </a:t>
            </a:r>
          </a:p>
          <a:p>
            <a:endParaRPr lang="en-US" dirty="0">
              <a:solidFill>
                <a:schemeClr val="tx1"/>
              </a:solidFill>
            </a:endParaRPr>
          </a:p>
        </p:txBody>
      </p:sp>
    </p:spTree>
    <p:extLst>
      <p:ext uri="{BB962C8B-B14F-4D97-AF65-F5344CB8AC3E}">
        <p14:creationId xmlns:p14="http://schemas.microsoft.com/office/powerpoint/2010/main" val="4022254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0E6A-9F02-32ED-80F8-F3058F1BB1F1}"/>
              </a:ext>
            </a:extLst>
          </p:cNvPr>
          <p:cNvSpPr>
            <a:spLocks noGrp="1"/>
          </p:cNvSpPr>
          <p:nvPr>
            <p:ph type="title"/>
          </p:nvPr>
        </p:nvSpPr>
        <p:spPr>
          <a:xfrm>
            <a:off x="596660" y="207034"/>
            <a:ext cx="9875520" cy="1356360"/>
          </a:xfrm>
        </p:spPr>
        <p:txBody>
          <a:bodyPr>
            <a:normAutofit/>
          </a:bodyPr>
          <a:lstStyle/>
          <a:p>
            <a:pPr algn="ctr"/>
            <a:r>
              <a:rPr lang="en-US" sz="4800" b="1" dirty="0">
                <a:solidFill>
                  <a:schemeClr val="accent2"/>
                </a:solidFill>
                <a:latin typeface="Comic Sans MS"/>
                <a:ea typeface="+mj-lt"/>
                <a:cs typeface="+mj-lt"/>
              </a:rPr>
              <a:t>Cardiogenic shock</a:t>
            </a:r>
            <a:endParaRPr lang="en-US" sz="4800" b="1">
              <a:solidFill>
                <a:schemeClr val="accent2"/>
              </a:solidFill>
              <a:latin typeface="Comic Sans MS"/>
            </a:endParaRPr>
          </a:p>
        </p:txBody>
      </p:sp>
      <p:sp>
        <p:nvSpPr>
          <p:cNvPr id="3" name="Content Placeholder 2">
            <a:extLst>
              <a:ext uri="{FF2B5EF4-FFF2-40B4-BE49-F238E27FC236}">
                <a16:creationId xmlns:a16="http://schemas.microsoft.com/office/drawing/2014/main" id="{062AE205-4DE4-BE91-1952-46AEDC7C906F}"/>
              </a:ext>
            </a:extLst>
          </p:cNvPr>
          <p:cNvSpPr>
            <a:spLocks noGrp="1"/>
          </p:cNvSpPr>
          <p:nvPr>
            <p:ph idx="1"/>
          </p:nvPr>
        </p:nvSpPr>
        <p:spPr>
          <a:xfrm>
            <a:off x="323491" y="1281024"/>
            <a:ext cx="11569398" cy="5634484"/>
          </a:xfrm>
        </p:spPr>
        <p:txBody>
          <a:bodyPr vert="horz" lIns="91440" tIns="45720" rIns="91440" bIns="45720" rtlCol="0" anchor="t">
            <a:normAutofit/>
          </a:bodyPr>
          <a:lstStyle/>
          <a:p>
            <a:r>
              <a:rPr lang="en-US" sz="2400" b="1" dirty="0">
                <a:solidFill>
                  <a:schemeClr val="tx1"/>
                </a:solidFill>
                <a:latin typeface="Congenial"/>
                <a:ea typeface="+mn-lt"/>
                <a:cs typeface="+mn-lt"/>
              </a:rPr>
              <a:t>Life threatening condition resulting from inadequate circulation of blood.</a:t>
            </a:r>
            <a:endParaRPr lang="en-US" sz="2400" b="1" dirty="0">
              <a:solidFill>
                <a:schemeClr val="tx1"/>
              </a:solidFill>
              <a:latin typeface="Congenial"/>
            </a:endParaRPr>
          </a:p>
          <a:p>
            <a:r>
              <a:rPr lang="en-US" sz="2400" b="1" dirty="0">
                <a:solidFill>
                  <a:schemeClr val="tx1"/>
                </a:solidFill>
                <a:latin typeface="Congenial"/>
                <a:ea typeface="+mn-lt"/>
                <a:cs typeface="+mn-lt"/>
              </a:rPr>
              <a:t>Rare in </a:t>
            </a:r>
            <a:r>
              <a:rPr lang="en-US" sz="2400" b="1" dirty="0" err="1">
                <a:solidFill>
                  <a:schemeClr val="tx1"/>
                </a:solidFill>
                <a:latin typeface="Congenial"/>
                <a:ea typeface="+mn-lt"/>
                <a:cs typeface="+mn-lt"/>
              </a:rPr>
              <a:t>prgnanacy</a:t>
            </a:r>
            <a:endParaRPr lang="en-US" sz="2400" b="1" dirty="0">
              <a:solidFill>
                <a:schemeClr val="tx1"/>
              </a:solidFill>
              <a:latin typeface="Congenial"/>
              <a:ea typeface="+mn-lt"/>
              <a:cs typeface="+mn-lt"/>
            </a:endParaRPr>
          </a:p>
          <a:p>
            <a:pPr>
              <a:buFont typeface="Wingdings" pitchFamily="34" charset="0"/>
              <a:buChar char="Ø"/>
            </a:pPr>
            <a:r>
              <a:rPr lang="en-US" sz="2400" b="1" dirty="0">
                <a:solidFill>
                  <a:schemeClr val="tx1"/>
                </a:solidFill>
                <a:latin typeface="Congenial"/>
                <a:ea typeface="+mn-lt"/>
                <a:cs typeface="+mn-lt"/>
              </a:rPr>
              <a:t> What precipitate this condition? </a:t>
            </a:r>
          </a:p>
          <a:p>
            <a:pPr marL="45720" indent="0">
              <a:buNone/>
            </a:pPr>
            <a:r>
              <a:rPr lang="en-US" sz="2400" b="1" dirty="0">
                <a:solidFill>
                  <a:schemeClr val="tx1"/>
                </a:solidFill>
                <a:latin typeface="Congenial"/>
                <a:ea typeface="+mn-lt"/>
                <a:cs typeface="+mn-lt"/>
              </a:rPr>
              <a:t> 1.Pregnancy puts a progressive strain on the heart as progresses. </a:t>
            </a:r>
          </a:p>
          <a:p>
            <a:pPr marL="45720" indent="0">
              <a:buNone/>
            </a:pPr>
            <a:r>
              <a:rPr lang="en-US" sz="2400" b="1" dirty="0">
                <a:solidFill>
                  <a:schemeClr val="tx1"/>
                </a:solidFill>
                <a:latin typeface="Congenial"/>
                <a:ea typeface="+mn-lt"/>
                <a:cs typeface="+mn-lt"/>
              </a:rPr>
              <a:t> 2.Preexisting heart disease increase the risk </a:t>
            </a:r>
          </a:p>
          <a:p>
            <a:pPr marL="0" indent="0">
              <a:buNone/>
            </a:pPr>
            <a:r>
              <a:rPr lang="en-US" sz="2400" b="1" dirty="0">
                <a:solidFill>
                  <a:schemeClr val="tx1"/>
                </a:solidFill>
                <a:latin typeface="Congenial"/>
                <a:ea typeface="+mn-lt"/>
                <a:cs typeface="+mn-lt"/>
              </a:rPr>
              <a:t>  3.Due to ineffective contraction of the cardiac muscle</a:t>
            </a:r>
          </a:p>
          <a:p>
            <a:pPr marL="0" indent="0">
              <a:buNone/>
            </a:pPr>
            <a:r>
              <a:rPr lang="en-US" sz="2400" b="1" dirty="0">
                <a:solidFill>
                  <a:schemeClr val="tx1"/>
                </a:solidFill>
                <a:latin typeface="Congenial"/>
                <a:ea typeface="+mn-lt"/>
                <a:cs typeface="+mn-lt"/>
              </a:rPr>
              <a:t> due to Myocardial infarction, Heart failure.</a:t>
            </a:r>
          </a:p>
          <a:p>
            <a:r>
              <a:rPr lang="en-US" sz="2400" b="1" dirty="0">
                <a:solidFill>
                  <a:schemeClr val="tx1"/>
                </a:solidFill>
                <a:latin typeface="Congenial"/>
                <a:ea typeface="+mn-lt"/>
                <a:cs typeface="+mn-lt"/>
              </a:rPr>
              <a:t> Incidence: Cardiac related mortality is the </a:t>
            </a:r>
            <a:r>
              <a:rPr lang="en-US" sz="2400" b="1" dirty="0">
                <a:solidFill>
                  <a:schemeClr val="accent2">
                    <a:lumMod val="50000"/>
                  </a:schemeClr>
                </a:solidFill>
                <a:latin typeface="Congenial"/>
                <a:ea typeface="+mn-lt"/>
                <a:cs typeface="+mn-lt"/>
              </a:rPr>
              <a:t>second most common </a:t>
            </a:r>
            <a:r>
              <a:rPr lang="en-US" sz="2400" b="1" dirty="0">
                <a:solidFill>
                  <a:schemeClr val="tx1"/>
                </a:solidFill>
                <a:latin typeface="Congenial"/>
                <a:ea typeface="+mn-lt"/>
                <a:cs typeface="+mn-lt"/>
              </a:rPr>
              <a:t>cause of death in pregnancy</a:t>
            </a:r>
          </a:p>
          <a:p>
            <a:endParaRPr lang="en-US" sz="2400" b="1" dirty="0">
              <a:solidFill>
                <a:schemeClr val="tx1"/>
              </a:solidFill>
              <a:latin typeface="Congenial"/>
            </a:endParaRPr>
          </a:p>
        </p:txBody>
      </p:sp>
    </p:spTree>
    <p:extLst>
      <p:ext uri="{BB962C8B-B14F-4D97-AF65-F5344CB8AC3E}">
        <p14:creationId xmlns:p14="http://schemas.microsoft.com/office/powerpoint/2010/main" val="3184273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48EE65-98B6-E290-CA9C-AB0839665CF9}"/>
              </a:ext>
            </a:extLst>
          </p:cNvPr>
          <p:cNvSpPr>
            <a:spLocks noGrp="1"/>
          </p:cNvSpPr>
          <p:nvPr>
            <p:ph sz="half" idx="1"/>
          </p:nvPr>
        </p:nvSpPr>
        <p:spPr>
          <a:xfrm>
            <a:off x="496019" y="490267"/>
            <a:ext cx="4754880" cy="5590492"/>
          </a:xfrm>
        </p:spPr>
        <p:txBody>
          <a:bodyPr vert="horz" lIns="91440" tIns="45720" rIns="91440" bIns="45720" rtlCol="0" anchor="t">
            <a:normAutofit/>
          </a:bodyPr>
          <a:lstStyle/>
          <a:p>
            <a:pPr>
              <a:buFont typeface="Wingdings" pitchFamily="34" charset="0"/>
              <a:buChar char="v"/>
            </a:pPr>
            <a:r>
              <a:rPr lang="en-US" sz="3200" b="1" dirty="0">
                <a:solidFill>
                  <a:schemeClr val="accent2"/>
                </a:solidFill>
                <a:latin typeface="Comic Sans MS"/>
                <a:ea typeface="+mn-lt"/>
                <a:cs typeface="+mn-lt"/>
              </a:rPr>
              <a:t>Signs and symptoms</a:t>
            </a:r>
            <a:endParaRPr lang="en-US" sz="3200" b="1" dirty="0">
              <a:solidFill>
                <a:schemeClr val="accent2"/>
              </a:solidFill>
              <a:latin typeface="Comic Sans MS"/>
            </a:endParaRPr>
          </a:p>
          <a:p>
            <a:r>
              <a:rPr lang="en-US" sz="2000" b="1" dirty="0">
                <a:solidFill>
                  <a:schemeClr val="tx1"/>
                </a:solidFill>
                <a:latin typeface="Congenial"/>
                <a:ea typeface="+mn-lt"/>
                <a:cs typeface="+mn-lt"/>
              </a:rPr>
              <a:t>  Chest pain </a:t>
            </a:r>
          </a:p>
          <a:p>
            <a:r>
              <a:rPr lang="en-US" sz="2000" b="1" dirty="0">
                <a:solidFill>
                  <a:schemeClr val="tx1"/>
                </a:solidFill>
                <a:latin typeface="Congenial"/>
                <a:ea typeface="+mn-lt"/>
                <a:cs typeface="+mn-lt"/>
              </a:rPr>
              <a:t>Nausea and vomiting. </a:t>
            </a:r>
          </a:p>
          <a:p>
            <a:r>
              <a:rPr lang="en-US" sz="2000" b="1" dirty="0">
                <a:solidFill>
                  <a:schemeClr val="tx1"/>
                </a:solidFill>
                <a:latin typeface="Congenial"/>
                <a:ea typeface="+mn-lt"/>
                <a:cs typeface="+mn-lt"/>
              </a:rPr>
              <a:t>SOB</a:t>
            </a:r>
          </a:p>
          <a:p>
            <a:r>
              <a:rPr lang="en-US" sz="2000" b="1" dirty="0">
                <a:solidFill>
                  <a:schemeClr val="tx1"/>
                </a:solidFill>
                <a:latin typeface="Congenial"/>
                <a:ea typeface="+mn-lt"/>
                <a:cs typeface="+mn-lt"/>
              </a:rPr>
              <a:t> Profuse sweating </a:t>
            </a:r>
          </a:p>
          <a:p>
            <a:r>
              <a:rPr lang="en-US" sz="2000" b="1" dirty="0">
                <a:solidFill>
                  <a:schemeClr val="tx1"/>
                </a:solidFill>
                <a:latin typeface="Congenial"/>
                <a:ea typeface="+mn-lt"/>
                <a:cs typeface="+mn-lt"/>
              </a:rPr>
              <a:t> Confusion </a:t>
            </a:r>
          </a:p>
          <a:p>
            <a:r>
              <a:rPr lang="en-US" sz="2000" b="1" dirty="0">
                <a:solidFill>
                  <a:schemeClr val="tx1"/>
                </a:solidFill>
                <a:latin typeface="Congenial"/>
                <a:ea typeface="+mn-lt"/>
                <a:cs typeface="+mn-lt"/>
              </a:rPr>
              <a:t>Palpitation ,tachycardia </a:t>
            </a:r>
          </a:p>
          <a:p>
            <a:r>
              <a:rPr lang="en-US" sz="2000" b="1" dirty="0">
                <a:solidFill>
                  <a:schemeClr val="tx1"/>
                </a:solidFill>
                <a:latin typeface="Congenial"/>
                <a:ea typeface="+mn-lt"/>
                <a:cs typeface="+mn-lt"/>
              </a:rPr>
              <a:t>Syncope </a:t>
            </a:r>
          </a:p>
          <a:p>
            <a:r>
              <a:rPr lang="en-US" sz="2000" b="1" dirty="0">
                <a:solidFill>
                  <a:schemeClr val="tx1"/>
                </a:solidFill>
                <a:latin typeface="Congenial"/>
                <a:ea typeface="+mn-lt"/>
                <a:cs typeface="+mn-lt"/>
              </a:rPr>
              <a:t>Pale cold skin (low capillary refill) </a:t>
            </a:r>
          </a:p>
          <a:p>
            <a:r>
              <a:rPr lang="en-US" sz="2000" b="1" dirty="0">
                <a:solidFill>
                  <a:schemeClr val="tx1"/>
                </a:solidFill>
                <a:latin typeface="Congenial"/>
                <a:ea typeface="+mn-lt"/>
                <a:cs typeface="+mn-lt"/>
              </a:rPr>
              <a:t>Hypotension  </a:t>
            </a:r>
          </a:p>
          <a:p>
            <a:r>
              <a:rPr lang="en-US" sz="2000" b="1" dirty="0">
                <a:solidFill>
                  <a:schemeClr val="tx1"/>
                </a:solidFill>
                <a:latin typeface="Congenial"/>
                <a:ea typeface="+mn-lt"/>
                <a:cs typeface="+mn-lt"/>
              </a:rPr>
              <a:t>  Oliguria</a:t>
            </a:r>
            <a:endParaRPr lang="en-US" sz="2000" b="1" dirty="0">
              <a:solidFill>
                <a:schemeClr val="tx1"/>
              </a:solidFill>
              <a:latin typeface="Congenial"/>
            </a:endParaRPr>
          </a:p>
          <a:p>
            <a:endParaRPr lang="en-US" dirty="0"/>
          </a:p>
        </p:txBody>
      </p:sp>
      <p:sp>
        <p:nvSpPr>
          <p:cNvPr id="5" name="Content Placeholder 4">
            <a:extLst>
              <a:ext uri="{FF2B5EF4-FFF2-40B4-BE49-F238E27FC236}">
                <a16:creationId xmlns:a16="http://schemas.microsoft.com/office/drawing/2014/main" id="{744D2EC9-3E64-5187-D0A0-5A9253284512}"/>
              </a:ext>
            </a:extLst>
          </p:cNvPr>
          <p:cNvSpPr>
            <a:spLocks noGrp="1"/>
          </p:cNvSpPr>
          <p:nvPr>
            <p:ph sz="half" idx="2"/>
          </p:nvPr>
        </p:nvSpPr>
        <p:spPr>
          <a:xfrm>
            <a:off x="5246820" y="533401"/>
            <a:ext cx="5775672" cy="5547359"/>
          </a:xfrm>
        </p:spPr>
        <p:txBody>
          <a:bodyPr vert="horz" lIns="91440" tIns="45720" rIns="91440" bIns="45720" rtlCol="0" anchor="t">
            <a:normAutofit/>
          </a:bodyPr>
          <a:lstStyle/>
          <a:p>
            <a:pPr>
              <a:buFont typeface="Wingdings" pitchFamily="34" charset="0"/>
              <a:buChar char="v"/>
            </a:pPr>
            <a:r>
              <a:rPr lang="en-US" sz="3200" b="1" dirty="0">
                <a:solidFill>
                  <a:schemeClr val="accent2"/>
                </a:solidFill>
                <a:latin typeface="Comic Sans MS"/>
              </a:rPr>
              <a:t>How to treat?</a:t>
            </a:r>
          </a:p>
          <a:p>
            <a:pPr marL="45720" indent="0">
              <a:buNone/>
            </a:pPr>
            <a:r>
              <a:rPr lang="en-US" sz="2000" b="1" dirty="0">
                <a:solidFill>
                  <a:schemeClr val="tx1"/>
                </a:solidFill>
                <a:latin typeface="Congenial"/>
              </a:rPr>
              <a:t>o IV Fluids</a:t>
            </a:r>
          </a:p>
          <a:p>
            <a:pPr marL="45720" indent="0">
              <a:buNone/>
            </a:pPr>
            <a:r>
              <a:rPr lang="en-US" sz="2000" b="1" dirty="0">
                <a:solidFill>
                  <a:schemeClr val="tx1"/>
                </a:solidFill>
                <a:latin typeface="Congenial"/>
              </a:rPr>
              <a:t>o O2 supply </a:t>
            </a:r>
          </a:p>
          <a:p>
            <a:pPr marL="45720" indent="0">
              <a:buNone/>
            </a:pPr>
            <a:r>
              <a:rPr lang="en-US" sz="2000" b="1" dirty="0">
                <a:solidFill>
                  <a:schemeClr val="tx1"/>
                </a:solidFill>
                <a:latin typeface="Congenial"/>
              </a:rPr>
              <a:t>o Cardiac drugs as needed (dopamine, </a:t>
            </a:r>
            <a:r>
              <a:rPr lang="en-US" sz="2000" b="1" dirty="0" err="1">
                <a:solidFill>
                  <a:schemeClr val="tx1"/>
                </a:solidFill>
                <a:latin typeface="Congenial"/>
              </a:rPr>
              <a:t>doputamine</a:t>
            </a:r>
            <a:r>
              <a:rPr lang="en-US" sz="2000" b="1" dirty="0">
                <a:solidFill>
                  <a:schemeClr val="tx1"/>
                </a:solidFill>
                <a:latin typeface="Congenial"/>
              </a:rPr>
              <a:t>, epinephrine, NE</a:t>
            </a:r>
          </a:p>
          <a:p>
            <a:endParaRPr lang="en-US" sz="2000" b="1" dirty="0">
              <a:latin typeface="Congenial"/>
            </a:endParaRPr>
          </a:p>
        </p:txBody>
      </p:sp>
    </p:spTree>
    <p:extLst>
      <p:ext uri="{BB962C8B-B14F-4D97-AF65-F5344CB8AC3E}">
        <p14:creationId xmlns:p14="http://schemas.microsoft.com/office/powerpoint/2010/main" val="267482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E6FD07-108F-2740-928D-22F36578D1FC}"/>
              </a:ext>
            </a:extLst>
          </p:cNvPr>
          <p:cNvSpPr>
            <a:spLocks noGrp="1"/>
          </p:cNvSpPr>
          <p:nvPr>
            <p:ph idx="1"/>
          </p:nvPr>
        </p:nvSpPr>
        <p:spPr>
          <a:xfrm>
            <a:off x="596660" y="691551"/>
            <a:ext cx="11195587" cy="5749505"/>
          </a:xfrm>
        </p:spPr>
        <p:txBody>
          <a:bodyPr vert="horz" lIns="91440" tIns="45720" rIns="91440" bIns="45720" rtlCol="0" anchor="t">
            <a:normAutofit/>
          </a:bodyPr>
          <a:lstStyle/>
          <a:p>
            <a:pPr marL="45720" indent="0">
              <a:buNone/>
            </a:pPr>
            <a:r>
              <a:rPr lang="en-US" sz="2400" b="1" dirty="0">
                <a:solidFill>
                  <a:schemeClr val="accent2"/>
                </a:solidFill>
                <a:latin typeface="Comic Sans MS"/>
              </a:rPr>
              <a:t>Neurogenic shock due to uterine inversion: </a:t>
            </a:r>
          </a:p>
          <a:p>
            <a:r>
              <a:rPr lang="en-US" sz="2400" b="1" dirty="0">
                <a:solidFill>
                  <a:schemeClr val="tx1"/>
                </a:solidFill>
                <a:latin typeface="Congenial"/>
              </a:rPr>
              <a:t>Stretching of the broad ligament or compression of the ovaries ( traction of suspensory ligaments  as they are drawn together results in a parasympathetic reflex, which contributes to the acute symptoms (neurogenic shock).</a:t>
            </a:r>
          </a:p>
          <a:p>
            <a:r>
              <a:rPr lang="en-US" sz="2400" b="1" dirty="0">
                <a:solidFill>
                  <a:schemeClr val="tx1"/>
                </a:solidFill>
                <a:latin typeface="Congenial"/>
              </a:rPr>
              <a:t>the extent of the observed bleeding varies depending on the degree of prolapse.</a:t>
            </a:r>
          </a:p>
          <a:p>
            <a:r>
              <a:rPr lang="en-US" sz="2400" b="1" dirty="0">
                <a:solidFill>
                  <a:schemeClr val="tx1"/>
                </a:solidFill>
                <a:latin typeface="Congenial"/>
              </a:rPr>
              <a:t>the extent of shock is more than that attributable to the observed blood loss alone.</a:t>
            </a:r>
          </a:p>
          <a:p>
            <a:r>
              <a:rPr lang="en-US" sz="2400" b="1" dirty="0">
                <a:solidFill>
                  <a:schemeClr val="tx1"/>
                </a:solidFill>
                <a:latin typeface="Congenial"/>
              </a:rPr>
              <a:t>So the shock is Neurogenic in nature</a:t>
            </a:r>
          </a:p>
          <a:p>
            <a:pPr marL="45720" indent="0">
              <a:buNone/>
            </a:pPr>
            <a:r>
              <a:rPr lang="en-US" sz="2400" b="1" dirty="0">
                <a:solidFill>
                  <a:schemeClr val="tx1"/>
                </a:solidFill>
                <a:latin typeface="Congenial"/>
              </a:rPr>
              <a:t>Mx:</a:t>
            </a:r>
          </a:p>
          <a:p>
            <a:pPr marL="45720" indent="0">
              <a:buNone/>
            </a:pPr>
            <a:r>
              <a:rPr lang="en-US" sz="2400" b="1" dirty="0">
                <a:solidFill>
                  <a:schemeClr val="tx1"/>
                </a:solidFill>
                <a:latin typeface="Congenial"/>
              </a:rPr>
              <a:t>-Resuscitation</a:t>
            </a:r>
          </a:p>
          <a:p>
            <a:pPr marL="45720" indent="0">
              <a:buNone/>
            </a:pPr>
            <a:r>
              <a:rPr lang="en-US" sz="2400" b="1" dirty="0">
                <a:solidFill>
                  <a:schemeClr val="tx1"/>
                </a:solidFill>
                <a:latin typeface="Congenial"/>
              </a:rPr>
              <a:t>-Atropine and  vasopressor agent may required due to bradycardia </a:t>
            </a:r>
          </a:p>
          <a:p>
            <a:endParaRPr lang="en-US" sz="2400" b="1" dirty="0">
              <a:solidFill>
                <a:schemeClr val="tx1"/>
              </a:solidFill>
              <a:latin typeface="Congenial"/>
            </a:endParaRPr>
          </a:p>
          <a:p>
            <a:endParaRPr lang="en-US" dirty="0"/>
          </a:p>
        </p:txBody>
      </p:sp>
    </p:spTree>
    <p:extLst>
      <p:ext uri="{BB962C8B-B14F-4D97-AF65-F5344CB8AC3E}">
        <p14:creationId xmlns:p14="http://schemas.microsoft.com/office/powerpoint/2010/main" val="360697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7383" y="463732"/>
            <a:ext cx="11364686" cy="4038600"/>
          </a:xfrm>
        </p:spPr>
        <p:txBody>
          <a:bodyPr>
            <a:noAutofit/>
          </a:bodyPr>
          <a:lstStyle/>
          <a:p>
            <a:r>
              <a:rPr lang="en-US" sz="2800" b="1" dirty="0">
                <a:solidFill>
                  <a:schemeClr val="tx1"/>
                </a:solidFill>
                <a:latin typeface="Times New Roman" panose="02020603050405020304" pitchFamily="18" charset="0"/>
                <a:cs typeface="Times New Roman" panose="02020603050405020304" pitchFamily="18" charset="0"/>
              </a:rPr>
              <a:t>Mrs. is a 33year old female patient married G3P3 . The patient was admitted for IOL due to PROM at 39weeks of gestation .After 12 hours from admission . she get delivered by vaginal delivery that was assisted by Episiotomy. The outcome was healthy boy weighted 3.8kg with no NICU admission. Patient was transferred to the ward .</a:t>
            </a:r>
          </a:p>
          <a:p>
            <a:r>
              <a:rPr lang="en-US" sz="2800" b="1" dirty="0">
                <a:solidFill>
                  <a:schemeClr val="tx1"/>
                </a:solidFill>
                <a:latin typeface="Times New Roman" panose="02020603050405020304" pitchFamily="18" charset="0"/>
                <a:cs typeface="Times New Roman" panose="02020603050405020304" pitchFamily="18" charset="0"/>
              </a:rPr>
              <a:t> Physical examination was done 2 hours post delivery . The patient was looking pale with shortness of breath .BP:80/60  PR : 108 b/min .</a:t>
            </a:r>
            <a:r>
              <a:rPr lang="en-US" sz="2800" b="1" dirty="0" err="1">
                <a:solidFill>
                  <a:schemeClr val="tx1"/>
                </a:solidFill>
                <a:latin typeface="Times New Roman" panose="02020603050405020304" pitchFamily="18" charset="0"/>
                <a:cs typeface="Times New Roman" panose="02020603050405020304" pitchFamily="18" charset="0"/>
              </a:rPr>
              <a:t>Hb</a:t>
            </a:r>
            <a:r>
              <a:rPr lang="en-US" sz="2800" b="1" dirty="0">
                <a:solidFill>
                  <a:schemeClr val="tx1"/>
                </a:solidFill>
                <a:latin typeface="Times New Roman" panose="02020603050405020304" pitchFamily="18" charset="0"/>
                <a:cs typeface="Times New Roman" panose="02020603050405020304" pitchFamily="18" charset="0"/>
              </a:rPr>
              <a:t>: 9 mg/ dl .other labs was normal . Abdominal palpation : soft lax abdomen with the uterus was 5 cm above the level of umbilicus. Vaginal examination showed active vaginal bleeding .</a:t>
            </a:r>
            <a:endParaRPr lang="ar-JO" sz="2800" b="1" dirty="0">
              <a:solidFill>
                <a:schemeClr val="tx1"/>
              </a:solidFill>
              <a:latin typeface="Times New Roman" panose="02020603050405020304" pitchFamily="18" charset="0"/>
              <a:cs typeface="Times New Roman" panose="02020603050405020304" pitchFamily="18" charset="0"/>
            </a:endParaRPr>
          </a:p>
        </p:txBody>
      </p:sp>
      <p:sp>
        <p:nvSpPr>
          <p:cNvPr id="2" name="عنصر نائب للمحتوى 2">
            <a:extLst>
              <a:ext uri="{FF2B5EF4-FFF2-40B4-BE49-F238E27FC236}">
                <a16:creationId xmlns:a16="http://schemas.microsoft.com/office/drawing/2014/main" id="{66B46B13-631F-BBA0-7137-4F58582BAFA6}"/>
              </a:ext>
            </a:extLst>
          </p:cNvPr>
          <p:cNvSpPr txBox="1">
            <a:spLocks/>
          </p:cNvSpPr>
          <p:nvPr/>
        </p:nvSpPr>
        <p:spPr>
          <a:xfrm>
            <a:off x="484810" y="4757667"/>
            <a:ext cx="9872871"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sz="2400" b="1" dirty="0">
                <a:solidFill>
                  <a:schemeClr val="tx1"/>
                </a:solidFill>
              </a:rPr>
              <a:t>The patient was immediately transferred to the operating room . During this time uterine massaging was started and uterine packing was done . The patient was infused with 2 units of PRBCs and IV fluid. The bleeding was controlled .1 hour after , the patients vital sign was stable</a:t>
            </a:r>
            <a:endParaRPr lang="ar-JO"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B31A-6244-1EB3-8F03-28FC5706611A}"/>
              </a:ext>
            </a:extLst>
          </p:cNvPr>
          <p:cNvSpPr>
            <a:spLocks noGrp="1"/>
          </p:cNvSpPr>
          <p:nvPr>
            <p:ph type="title"/>
          </p:nvPr>
        </p:nvSpPr>
        <p:spPr>
          <a:xfrm>
            <a:off x="654170" y="106392"/>
            <a:ext cx="9472954" cy="1356360"/>
          </a:xfrm>
        </p:spPr>
        <p:txBody>
          <a:bodyPr>
            <a:normAutofit/>
          </a:bodyPr>
          <a:lstStyle/>
          <a:p>
            <a:r>
              <a:rPr lang="en-US" sz="3200" b="1" dirty="0">
                <a:solidFill>
                  <a:schemeClr val="accent2"/>
                </a:solidFill>
                <a:latin typeface="Comic Sans MS"/>
              </a:rPr>
              <a:t>Endotoxic (septic) shock </a:t>
            </a:r>
          </a:p>
        </p:txBody>
      </p:sp>
      <p:sp>
        <p:nvSpPr>
          <p:cNvPr id="3" name="Content Placeholder 2">
            <a:extLst>
              <a:ext uri="{FF2B5EF4-FFF2-40B4-BE49-F238E27FC236}">
                <a16:creationId xmlns:a16="http://schemas.microsoft.com/office/drawing/2014/main" id="{112816AB-F7E0-B6B3-3AFD-F5CD2015D398}"/>
              </a:ext>
            </a:extLst>
          </p:cNvPr>
          <p:cNvSpPr>
            <a:spLocks noGrp="1"/>
          </p:cNvSpPr>
          <p:nvPr>
            <p:ph idx="1"/>
          </p:nvPr>
        </p:nvSpPr>
        <p:spPr>
          <a:xfrm>
            <a:off x="524774" y="1166005"/>
            <a:ext cx="11181210" cy="4929995"/>
          </a:xfrm>
        </p:spPr>
        <p:txBody>
          <a:bodyPr vert="horz" lIns="91440" tIns="45720" rIns="91440" bIns="45720" rtlCol="0" anchor="t">
            <a:normAutofit/>
          </a:bodyPr>
          <a:lstStyle/>
          <a:p>
            <a:r>
              <a:rPr lang="en-US" sz="2000" b="1" dirty="0">
                <a:solidFill>
                  <a:schemeClr val="tx1"/>
                </a:solidFill>
                <a:latin typeface="Congenial"/>
                <a:ea typeface="+mn-lt"/>
                <a:cs typeface="+mn-lt"/>
              </a:rPr>
              <a:t>Remains an important cause of maternal death due to group A streptococcal infection contributing significantly.</a:t>
            </a:r>
          </a:p>
          <a:p>
            <a:pPr>
              <a:buFont typeface="Wingdings" pitchFamily="34" charset="0"/>
              <a:buChar char="Ø"/>
            </a:pPr>
            <a:r>
              <a:rPr lang="en-US" sz="2000" b="1" dirty="0">
                <a:solidFill>
                  <a:schemeClr val="tx1"/>
                </a:solidFill>
                <a:latin typeface="Congenial"/>
                <a:ea typeface="+mn-lt"/>
                <a:cs typeface="+mn-lt"/>
              </a:rPr>
              <a:t>To diagnose:</a:t>
            </a:r>
          </a:p>
          <a:p>
            <a:pPr marL="45720" indent="0">
              <a:buNone/>
            </a:pPr>
            <a:r>
              <a:rPr lang="en-US" sz="2000" b="1" dirty="0">
                <a:solidFill>
                  <a:schemeClr val="tx1"/>
                </a:solidFill>
                <a:latin typeface="Congenial"/>
                <a:ea typeface="+mn-lt"/>
                <a:cs typeface="+mn-lt"/>
              </a:rPr>
              <a:t> 1- positive blood culture </a:t>
            </a:r>
            <a:endParaRPr lang="en-US" sz="2000" b="1" dirty="0">
              <a:solidFill>
                <a:schemeClr val="tx1"/>
              </a:solidFill>
              <a:latin typeface="Congenial"/>
            </a:endParaRPr>
          </a:p>
          <a:p>
            <a:pPr marL="45720" indent="0">
              <a:buNone/>
            </a:pPr>
            <a:r>
              <a:rPr lang="en-US" sz="2000" b="1" dirty="0">
                <a:solidFill>
                  <a:schemeClr val="tx1"/>
                </a:solidFill>
                <a:latin typeface="Congenial"/>
                <a:ea typeface="+mn-lt"/>
                <a:cs typeface="+mn-lt"/>
              </a:rPr>
              <a:t>2- hypotension despite of </a:t>
            </a:r>
            <a:r>
              <a:rPr lang="en-US" sz="2000" b="1" dirty="0" err="1">
                <a:solidFill>
                  <a:schemeClr val="tx1"/>
                </a:solidFill>
                <a:latin typeface="Congenial"/>
                <a:ea typeface="+mn-lt"/>
                <a:cs typeface="+mn-lt"/>
              </a:rPr>
              <a:t>adeqate</a:t>
            </a:r>
            <a:r>
              <a:rPr lang="en-US" sz="2000" b="1" dirty="0">
                <a:solidFill>
                  <a:schemeClr val="tx1"/>
                </a:solidFill>
                <a:latin typeface="Congenial"/>
                <a:ea typeface="+mn-lt"/>
                <a:cs typeface="+mn-lt"/>
              </a:rPr>
              <a:t> fluid </a:t>
            </a:r>
            <a:r>
              <a:rPr lang="en-US" sz="2000" b="1" dirty="0" err="1">
                <a:solidFill>
                  <a:schemeClr val="tx1"/>
                </a:solidFill>
                <a:latin typeface="Congenial"/>
                <a:ea typeface="+mn-lt"/>
                <a:cs typeface="+mn-lt"/>
              </a:rPr>
              <a:t>resustation</a:t>
            </a:r>
            <a:r>
              <a:rPr lang="en-US" sz="2000" b="1" dirty="0">
                <a:solidFill>
                  <a:schemeClr val="tx1"/>
                </a:solidFill>
                <a:latin typeface="Congenial"/>
                <a:ea typeface="+mn-lt"/>
                <a:cs typeface="+mn-lt"/>
              </a:rPr>
              <a:t> </a:t>
            </a:r>
            <a:endParaRPr lang="en-US" sz="2000" b="1" dirty="0">
              <a:solidFill>
                <a:schemeClr val="tx1"/>
              </a:solidFill>
              <a:latin typeface="Congenial"/>
            </a:endParaRPr>
          </a:p>
          <a:p>
            <a:pPr>
              <a:buFont typeface="Wingdings" pitchFamily="34" charset="0"/>
              <a:buChar char="q"/>
            </a:pPr>
            <a:r>
              <a:rPr lang="en-US" sz="2800" b="1" i="1" dirty="0">
                <a:latin typeface="Congenial"/>
                <a:ea typeface="+mn-lt"/>
                <a:cs typeface="+mn-lt"/>
              </a:rPr>
              <a:t>Risk factors:</a:t>
            </a:r>
            <a:r>
              <a:rPr lang="en-US" sz="2000" b="1" i="1" dirty="0">
                <a:latin typeface="Congenial"/>
                <a:ea typeface="+mn-lt"/>
                <a:cs typeface="+mn-lt"/>
              </a:rPr>
              <a:t> </a:t>
            </a:r>
          </a:p>
          <a:p>
            <a:r>
              <a:rPr lang="en-US" sz="2000" b="1" dirty="0">
                <a:solidFill>
                  <a:schemeClr val="tx1"/>
                </a:solidFill>
                <a:latin typeface="Congenial"/>
                <a:ea typeface="+mn-lt"/>
                <a:cs typeface="+mn-lt"/>
              </a:rPr>
              <a:t>ruptured membranes, amniocentesis and other invasive procedures, cervical cerclage, </a:t>
            </a:r>
          </a:p>
          <a:p>
            <a:r>
              <a:rPr lang="en-US" sz="2000" b="1" dirty="0">
                <a:solidFill>
                  <a:schemeClr val="tx1"/>
                </a:solidFill>
                <a:latin typeface="Congenial"/>
                <a:ea typeface="+mn-lt"/>
                <a:cs typeface="+mn-lt"/>
              </a:rPr>
              <a:t> immunocompromised patients, immunosuppressant, obesity, diabetes, anemia.  urinary tract infections, vaginal discharge, previous pelvic infection, group B streptococcal infection, group A streptococcal infection in close contacts.</a:t>
            </a:r>
            <a:endParaRPr lang="en-US" sz="2000" b="1" dirty="0">
              <a:solidFill>
                <a:schemeClr val="tx1"/>
              </a:solidFill>
              <a:latin typeface="Congenial"/>
            </a:endParaRPr>
          </a:p>
        </p:txBody>
      </p:sp>
    </p:spTree>
    <p:extLst>
      <p:ext uri="{BB962C8B-B14F-4D97-AF65-F5344CB8AC3E}">
        <p14:creationId xmlns:p14="http://schemas.microsoft.com/office/powerpoint/2010/main" val="3720309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382EF3-4A4E-79BD-69C6-AB834727D7A0}"/>
              </a:ext>
            </a:extLst>
          </p:cNvPr>
          <p:cNvSpPr>
            <a:spLocks noGrp="1"/>
          </p:cNvSpPr>
          <p:nvPr>
            <p:ph idx="1"/>
          </p:nvPr>
        </p:nvSpPr>
        <p:spPr>
          <a:xfrm>
            <a:off x="596661" y="605287"/>
            <a:ext cx="10534229" cy="5418826"/>
          </a:xfrm>
        </p:spPr>
        <p:txBody>
          <a:bodyPr vert="horz" lIns="91440" tIns="45720" rIns="91440" bIns="45720" rtlCol="0" anchor="t">
            <a:normAutofit/>
          </a:bodyPr>
          <a:lstStyle/>
          <a:p>
            <a:pPr marL="45720" indent="0">
              <a:buNone/>
            </a:pPr>
            <a:r>
              <a:rPr lang="en-US" sz="3200" b="1" dirty="0">
                <a:solidFill>
                  <a:schemeClr val="accent2"/>
                </a:solidFill>
                <a:latin typeface="Comic Sans MS"/>
              </a:rPr>
              <a:t>Obstetric Causes</a:t>
            </a:r>
            <a:endParaRPr lang="en-US" sz="3200">
              <a:solidFill>
                <a:schemeClr val="accent2"/>
              </a:solidFill>
              <a:latin typeface="Comic Sans MS"/>
            </a:endParaRPr>
          </a:p>
          <a:p>
            <a:r>
              <a:rPr lang="en-US" sz="2100" b="1" dirty="0">
                <a:solidFill>
                  <a:schemeClr val="tx1"/>
                </a:solidFill>
                <a:latin typeface="Century Gothic"/>
              </a:rPr>
              <a:t>Septic abortion.</a:t>
            </a:r>
            <a:endParaRPr lang="en-US">
              <a:solidFill>
                <a:schemeClr val="tx1"/>
              </a:solidFill>
            </a:endParaRPr>
          </a:p>
          <a:p>
            <a:r>
              <a:rPr lang="en-US" sz="2100" b="1" dirty="0">
                <a:solidFill>
                  <a:schemeClr val="tx1"/>
                </a:solidFill>
                <a:latin typeface="Century Gothic"/>
              </a:rPr>
              <a:t>Prolonged rupture of membranes.</a:t>
            </a:r>
            <a:endParaRPr lang="en-US">
              <a:solidFill>
                <a:schemeClr val="tx1"/>
              </a:solidFill>
            </a:endParaRPr>
          </a:p>
          <a:p>
            <a:r>
              <a:rPr lang="en-US" sz="2100" b="1" dirty="0">
                <a:solidFill>
                  <a:schemeClr val="tx1"/>
                </a:solidFill>
                <a:latin typeface="Century Gothic"/>
              </a:rPr>
              <a:t>Manipulations and instrumentations.</a:t>
            </a:r>
            <a:endParaRPr lang="en-US">
              <a:solidFill>
                <a:schemeClr val="tx1"/>
              </a:solidFill>
              <a:latin typeface="Corbel" panose="020B0503020204020204"/>
            </a:endParaRPr>
          </a:p>
          <a:p>
            <a:r>
              <a:rPr lang="en-US" sz="2100" b="1" dirty="0">
                <a:solidFill>
                  <a:schemeClr val="tx1"/>
                </a:solidFill>
                <a:latin typeface="Century Gothic"/>
              </a:rPr>
              <a:t>Trauma.</a:t>
            </a:r>
            <a:endParaRPr lang="en-US">
              <a:solidFill>
                <a:schemeClr val="tx1"/>
              </a:solidFill>
            </a:endParaRPr>
          </a:p>
          <a:p>
            <a:r>
              <a:rPr lang="en-US" sz="2100" b="1" dirty="0">
                <a:solidFill>
                  <a:schemeClr val="tx1"/>
                </a:solidFill>
                <a:latin typeface="Century Gothic"/>
              </a:rPr>
              <a:t>Retained placental tissues.</a:t>
            </a:r>
            <a:endParaRPr lang="en-US">
              <a:solidFill>
                <a:schemeClr val="tx1"/>
              </a:solidFill>
            </a:endParaRPr>
          </a:p>
          <a:p>
            <a:r>
              <a:rPr lang="en-US" sz="2100" b="1" dirty="0">
                <a:solidFill>
                  <a:schemeClr val="tx1"/>
                </a:solidFill>
                <a:latin typeface="Century Gothic"/>
              </a:rPr>
              <a:t>Toxic shock syndrome</a:t>
            </a:r>
            <a:endParaRPr lang="en-US">
              <a:solidFill>
                <a:schemeClr val="tx1"/>
              </a:solidFill>
            </a:endParaRPr>
          </a:p>
          <a:p>
            <a:r>
              <a:rPr lang="en-US" sz="2100" b="1" dirty="0">
                <a:solidFill>
                  <a:schemeClr val="tx1"/>
                </a:solidFill>
                <a:latin typeface="Century Gothic"/>
              </a:rPr>
              <a:t>Severe acute pyelonephritis.</a:t>
            </a:r>
            <a:endParaRPr lang="en-US">
              <a:solidFill>
                <a:schemeClr val="tx1"/>
              </a:solidFill>
            </a:endParaRPr>
          </a:p>
          <a:p>
            <a:endParaRPr lang="en-US" dirty="0">
              <a:solidFill>
                <a:srgbClr val="A6B727"/>
              </a:solidFill>
              <a:latin typeface="Corbel" panose="020B0503020204020204"/>
            </a:endParaRPr>
          </a:p>
        </p:txBody>
      </p:sp>
    </p:spTree>
    <p:extLst>
      <p:ext uri="{BB962C8B-B14F-4D97-AF65-F5344CB8AC3E}">
        <p14:creationId xmlns:p14="http://schemas.microsoft.com/office/powerpoint/2010/main" val="2650161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709B-6FD2-BFD4-C522-8CC4C702105E}"/>
              </a:ext>
            </a:extLst>
          </p:cNvPr>
          <p:cNvSpPr>
            <a:spLocks noGrp="1"/>
          </p:cNvSpPr>
          <p:nvPr>
            <p:ph type="title"/>
          </p:nvPr>
        </p:nvSpPr>
        <p:spPr>
          <a:xfrm>
            <a:off x="567906" y="393940"/>
            <a:ext cx="9875520" cy="1356360"/>
          </a:xfrm>
        </p:spPr>
        <p:txBody>
          <a:bodyPr/>
          <a:lstStyle/>
          <a:p>
            <a:r>
              <a:rPr lang="en-US" sz="3200" b="1" dirty="0">
                <a:solidFill>
                  <a:schemeClr val="accent2"/>
                </a:solidFill>
                <a:latin typeface="Comic Sans MS"/>
              </a:rPr>
              <a:t>Septic shock passes with 2 main stages:</a:t>
            </a:r>
            <a:br>
              <a:rPr lang="en-US" sz="3200" b="1" dirty="0">
                <a:solidFill>
                  <a:schemeClr val="accent2"/>
                </a:solidFill>
                <a:latin typeface="Comic Sans MS"/>
              </a:rPr>
            </a:br>
            <a:r>
              <a:rPr lang="en-US" sz="2700" b="1" dirty="0">
                <a:solidFill>
                  <a:schemeClr val="accent2"/>
                </a:solidFill>
                <a:latin typeface="Century Gothic"/>
              </a:rPr>
              <a:t> </a:t>
            </a:r>
            <a:endParaRPr lang="en-US">
              <a:solidFill>
                <a:schemeClr val="accent2"/>
              </a:solidFill>
            </a:endParaRPr>
          </a:p>
        </p:txBody>
      </p:sp>
      <p:sp>
        <p:nvSpPr>
          <p:cNvPr id="5" name="Text Placeholder 4">
            <a:extLst>
              <a:ext uri="{FF2B5EF4-FFF2-40B4-BE49-F238E27FC236}">
                <a16:creationId xmlns:a16="http://schemas.microsoft.com/office/drawing/2014/main" id="{0E7126E4-DFD8-ECBA-11B7-974847BC61AA}"/>
              </a:ext>
            </a:extLst>
          </p:cNvPr>
          <p:cNvSpPr>
            <a:spLocks noGrp="1"/>
          </p:cNvSpPr>
          <p:nvPr>
            <p:ph type="body" idx="1"/>
          </p:nvPr>
        </p:nvSpPr>
        <p:spPr>
          <a:xfrm>
            <a:off x="496019" y="1368907"/>
            <a:ext cx="7270916" cy="777240"/>
          </a:xfrm>
        </p:spPr>
        <p:txBody>
          <a:bodyPr>
            <a:normAutofit/>
          </a:bodyPr>
          <a:lstStyle/>
          <a:p>
            <a:pPr marL="457200" indent="-457200">
              <a:buFont typeface="Wingdings" pitchFamily="34" charset="0"/>
              <a:buChar char="v"/>
            </a:pPr>
            <a:r>
              <a:rPr lang="en-US" sz="2800" i="1" dirty="0">
                <a:solidFill>
                  <a:schemeClr val="tx1"/>
                </a:solidFill>
                <a:latin typeface="Comic Sans MS"/>
              </a:rPr>
              <a:t>Reversible stage: it has 2 phases:</a:t>
            </a:r>
            <a:endParaRPr lang="en-US" sz="2800" dirty="0">
              <a:solidFill>
                <a:schemeClr val="tx1"/>
              </a:solidFill>
              <a:latin typeface="Comic Sans MS"/>
            </a:endParaRPr>
          </a:p>
          <a:p>
            <a:endParaRPr lang="en-US" sz="2800" dirty="0">
              <a:solidFill>
                <a:schemeClr val="tx1"/>
              </a:solidFill>
              <a:latin typeface="Comic Sans MS"/>
            </a:endParaRPr>
          </a:p>
        </p:txBody>
      </p:sp>
      <p:sp>
        <p:nvSpPr>
          <p:cNvPr id="3" name="Content Placeholder 2">
            <a:extLst>
              <a:ext uri="{FF2B5EF4-FFF2-40B4-BE49-F238E27FC236}">
                <a16:creationId xmlns:a16="http://schemas.microsoft.com/office/drawing/2014/main" id="{BDC9E5AC-BDD6-C3C5-1A1E-3DB959C1A6D4}"/>
              </a:ext>
            </a:extLst>
          </p:cNvPr>
          <p:cNvSpPr>
            <a:spLocks noGrp="1"/>
          </p:cNvSpPr>
          <p:nvPr>
            <p:ph sz="half" idx="2"/>
          </p:nvPr>
        </p:nvSpPr>
        <p:spPr>
          <a:xfrm>
            <a:off x="567906" y="2088879"/>
            <a:ext cx="4754880" cy="3800223"/>
          </a:xfrm>
        </p:spPr>
        <p:txBody>
          <a:bodyPr vert="horz" lIns="91440" tIns="45720" rIns="91440" bIns="45720" rtlCol="0" anchor="t">
            <a:normAutofit lnSpcReduction="10000"/>
          </a:bodyPr>
          <a:lstStyle/>
          <a:p>
            <a:pPr>
              <a:buFont typeface="Wingdings" pitchFamily="34" charset="0"/>
              <a:buChar char="Ø"/>
            </a:pPr>
            <a:r>
              <a:rPr lang="en-US" sz="2400" b="1" dirty="0">
                <a:solidFill>
                  <a:schemeClr val="accent1">
                    <a:lumMod val="75000"/>
                  </a:schemeClr>
                </a:solidFill>
                <a:latin typeface="Comic Sans MS"/>
                <a:ea typeface="Segoe UI Historic"/>
                <a:cs typeface="Segoe UI Historic"/>
              </a:rPr>
              <a:t>Early (warm) phase: there are;</a:t>
            </a:r>
            <a:endParaRPr lang="en-US" sz="2400" b="1">
              <a:solidFill>
                <a:schemeClr val="accent1">
                  <a:lumMod val="75000"/>
                </a:schemeClr>
              </a:solidFill>
              <a:latin typeface="Comic Sans MS"/>
              <a:ea typeface="Segoe UI Historic"/>
              <a:cs typeface="Segoe UI Historic"/>
            </a:endParaRPr>
          </a:p>
          <a:p>
            <a:r>
              <a:rPr lang="en-US" sz="2000" b="1" dirty="0">
                <a:solidFill>
                  <a:srgbClr val="000000"/>
                </a:solidFill>
                <a:latin typeface="Congenial"/>
              </a:rPr>
              <a:t>hypotension, (vasodilation )</a:t>
            </a:r>
            <a:endParaRPr lang="en-US" sz="2000" b="1" dirty="0">
              <a:latin typeface="Congenial"/>
            </a:endParaRPr>
          </a:p>
          <a:p>
            <a:r>
              <a:rPr lang="en-US" sz="2000" b="1" dirty="0">
                <a:solidFill>
                  <a:srgbClr val="000000"/>
                </a:solidFill>
                <a:latin typeface="Congenial"/>
              </a:rPr>
              <a:t>tachycardia,</a:t>
            </a:r>
            <a:endParaRPr lang="en-US" sz="2000" b="1">
              <a:latin typeface="Congenial"/>
            </a:endParaRPr>
          </a:p>
          <a:p>
            <a:r>
              <a:rPr lang="en-US" sz="2000" b="1" dirty="0">
                <a:solidFill>
                  <a:srgbClr val="000000"/>
                </a:solidFill>
                <a:latin typeface="Congenial"/>
              </a:rPr>
              <a:t>pyrexia,</a:t>
            </a:r>
            <a:endParaRPr lang="en-US" sz="2000" b="1">
              <a:latin typeface="Congenial"/>
            </a:endParaRPr>
          </a:p>
          <a:p>
            <a:r>
              <a:rPr lang="en-US" sz="2000" b="1" dirty="0">
                <a:solidFill>
                  <a:srgbClr val="000000"/>
                </a:solidFill>
                <a:latin typeface="Congenial"/>
              </a:rPr>
              <a:t>rigors,</a:t>
            </a:r>
            <a:endParaRPr lang="en-US" sz="2000" b="1">
              <a:latin typeface="Congenial"/>
            </a:endParaRPr>
          </a:p>
          <a:p>
            <a:r>
              <a:rPr lang="en-US" sz="2000" b="1" dirty="0">
                <a:solidFill>
                  <a:srgbClr val="000000"/>
                </a:solidFill>
                <a:latin typeface="Congenial"/>
              </a:rPr>
              <a:t>flushed skin,</a:t>
            </a:r>
            <a:endParaRPr lang="en-US" sz="2000" b="1">
              <a:latin typeface="Congenial"/>
            </a:endParaRPr>
          </a:p>
          <a:p>
            <a:r>
              <a:rPr lang="en-US" sz="2000" b="1" dirty="0">
                <a:solidFill>
                  <a:srgbClr val="000000"/>
                </a:solidFill>
                <a:latin typeface="Congenial"/>
              </a:rPr>
              <a:t>patient is alert,</a:t>
            </a:r>
            <a:endParaRPr lang="en-US" sz="2000" b="1">
              <a:latin typeface="Congenial"/>
            </a:endParaRPr>
          </a:p>
          <a:p>
            <a:r>
              <a:rPr lang="en-US" sz="2000" b="1" err="1">
                <a:solidFill>
                  <a:srgbClr val="000000"/>
                </a:solidFill>
                <a:latin typeface="Congenial"/>
              </a:rPr>
              <a:t>leucocytosis</a:t>
            </a:r>
            <a:r>
              <a:rPr lang="en-US" sz="2000" b="1" dirty="0">
                <a:solidFill>
                  <a:srgbClr val="000000"/>
                </a:solidFill>
                <a:latin typeface="Congenial"/>
              </a:rPr>
              <a:t> develops within hours.</a:t>
            </a:r>
            <a:endParaRPr lang="en-US" sz="2000" b="1">
              <a:latin typeface="Congenial"/>
            </a:endParaRPr>
          </a:p>
          <a:p>
            <a:endParaRPr lang="en-US" dirty="0"/>
          </a:p>
        </p:txBody>
      </p:sp>
      <p:sp>
        <p:nvSpPr>
          <p:cNvPr id="4" name="Content Placeholder 3">
            <a:extLst>
              <a:ext uri="{FF2B5EF4-FFF2-40B4-BE49-F238E27FC236}">
                <a16:creationId xmlns:a16="http://schemas.microsoft.com/office/drawing/2014/main" id="{24AAC4A5-B17E-AA88-8EF6-48644AABD8D6}"/>
              </a:ext>
            </a:extLst>
          </p:cNvPr>
          <p:cNvSpPr>
            <a:spLocks noGrp="1"/>
          </p:cNvSpPr>
          <p:nvPr>
            <p:ph sz="quarter" idx="4"/>
          </p:nvPr>
        </p:nvSpPr>
        <p:spPr>
          <a:xfrm>
            <a:off x="5809098" y="2144228"/>
            <a:ext cx="4754880" cy="3814600"/>
          </a:xfrm>
        </p:spPr>
        <p:txBody>
          <a:bodyPr vert="horz" lIns="91440" tIns="45720" rIns="91440" bIns="45720" rtlCol="0" anchor="t">
            <a:normAutofit lnSpcReduction="10000"/>
          </a:bodyPr>
          <a:lstStyle/>
          <a:p>
            <a:pPr>
              <a:buFont typeface="Wingdings" pitchFamily="34" charset="0"/>
              <a:buChar char="Ø"/>
            </a:pPr>
            <a:r>
              <a:rPr lang="en-US" sz="2400" b="1" dirty="0">
                <a:solidFill>
                  <a:schemeClr val="accent1">
                    <a:lumMod val="75000"/>
                  </a:schemeClr>
                </a:solidFill>
                <a:latin typeface="Comic Sans MS"/>
              </a:rPr>
              <a:t>Late (cold) phase: there are</a:t>
            </a:r>
            <a:r>
              <a:rPr lang="en-US" sz="1800" b="1" dirty="0">
                <a:solidFill>
                  <a:schemeClr val="accent1">
                    <a:lumMod val="75000"/>
                  </a:schemeClr>
                </a:solidFill>
                <a:latin typeface="Comic Sans MS"/>
              </a:rPr>
              <a:t>;</a:t>
            </a:r>
            <a:endParaRPr lang="en-US">
              <a:solidFill>
                <a:schemeClr val="accent1">
                  <a:lumMod val="75000"/>
                </a:schemeClr>
              </a:solidFill>
              <a:latin typeface="Comic Sans MS"/>
            </a:endParaRPr>
          </a:p>
          <a:p>
            <a:r>
              <a:rPr lang="en-US" sz="2000" b="1" dirty="0">
                <a:solidFill>
                  <a:srgbClr val="000000"/>
                </a:solidFill>
                <a:latin typeface="Congenial"/>
              </a:rPr>
              <a:t>cold and clammy skin,</a:t>
            </a:r>
            <a:endParaRPr lang="en-US" sz="2000" b="1">
              <a:latin typeface="Congenial"/>
            </a:endParaRPr>
          </a:p>
          <a:p>
            <a:r>
              <a:rPr lang="en-US" sz="2000" b="1" dirty="0">
                <a:solidFill>
                  <a:srgbClr val="000000"/>
                </a:solidFill>
                <a:latin typeface="Congenial"/>
              </a:rPr>
              <a:t>mottled cyanosis,   </a:t>
            </a:r>
            <a:endParaRPr lang="en-US" sz="2000" b="1">
              <a:latin typeface="Congenial"/>
            </a:endParaRPr>
          </a:p>
          <a:p>
            <a:r>
              <a:rPr lang="en-US" sz="2000" b="1" dirty="0">
                <a:solidFill>
                  <a:srgbClr val="000000"/>
                </a:solidFill>
                <a:latin typeface="Congenial"/>
              </a:rPr>
              <a:t>purpura,</a:t>
            </a:r>
            <a:endParaRPr lang="en-US" sz="2000" b="1">
              <a:latin typeface="Congenial"/>
            </a:endParaRPr>
          </a:p>
          <a:p>
            <a:r>
              <a:rPr lang="en-US" sz="2000" b="1" dirty="0">
                <a:solidFill>
                  <a:srgbClr val="000000"/>
                </a:solidFill>
                <a:latin typeface="Congenial"/>
              </a:rPr>
              <a:t>jaundice,</a:t>
            </a:r>
            <a:endParaRPr lang="en-US" sz="2000" b="1">
              <a:latin typeface="Congenial"/>
            </a:endParaRPr>
          </a:p>
          <a:p>
            <a:r>
              <a:rPr lang="en-US" sz="2000" b="1" dirty="0">
                <a:solidFill>
                  <a:srgbClr val="000000"/>
                </a:solidFill>
                <a:latin typeface="Congenial"/>
              </a:rPr>
              <a:t>progressive mental confusion,</a:t>
            </a:r>
            <a:endParaRPr lang="en-US" sz="2000" b="1">
              <a:latin typeface="Congenial"/>
            </a:endParaRPr>
          </a:p>
          <a:p>
            <a:r>
              <a:rPr lang="en-US" sz="2000" b="1" dirty="0">
                <a:solidFill>
                  <a:srgbClr val="000000"/>
                </a:solidFill>
                <a:latin typeface="Congenial"/>
              </a:rPr>
              <a:t>coma.</a:t>
            </a:r>
            <a:endParaRPr lang="en-US" sz="2000" b="1">
              <a:latin typeface="Congenial"/>
            </a:endParaRPr>
          </a:p>
          <a:p>
            <a:endParaRPr lang="en-US" dirty="0"/>
          </a:p>
        </p:txBody>
      </p:sp>
    </p:spTree>
    <p:extLst>
      <p:ext uri="{BB962C8B-B14F-4D97-AF65-F5344CB8AC3E}">
        <p14:creationId xmlns:p14="http://schemas.microsoft.com/office/powerpoint/2010/main" val="3983524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AD4F5-1FFD-E028-BCC6-48CB734C6B5D}"/>
              </a:ext>
            </a:extLst>
          </p:cNvPr>
          <p:cNvSpPr>
            <a:spLocks noGrp="1"/>
          </p:cNvSpPr>
          <p:nvPr>
            <p:ph type="title"/>
          </p:nvPr>
        </p:nvSpPr>
        <p:spPr>
          <a:xfrm>
            <a:off x="510396" y="523336"/>
            <a:ext cx="9875520" cy="1356360"/>
          </a:xfrm>
        </p:spPr>
        <p:txBody>
          <a:bodyPr/>
          <a:lstStyle/>
          <a:p>
            <a:pPr marL="457200" indent="-457200">
              <a:buFont typeface="Wingdings"/>
              <a:buChar char="v"/>
            </a:pPr>
            <a:r>
              <a:rPr lang="en-US" sz="2800" b="1" i="1" dirty="0">
                <a:solidFill>
                  <a:schemeClr val="tx1"/>
                </a:solidFill>
                <a:latin typeface="Comic Sans MS"/>
              </a:rPr>
              <a:t>Irreversible stage:</a:t>
            </a:r>
            <a:br>
              <a:rPr lang="en-US" sz="2800" b="1" i="1" dirty="0">
                <a:latin typeface="Comic Sans MS"/>
              </a:rPr>
            </a:br>
            <a:r>
              <a:rPr lang="en-US" sz="2700" b="1" dirty="0">
                <a:solidFill>
                  <a:schemeClr val="accent2"/>
                </a:solidFill>
                <a:latin typeface="Century Gothic"/>
              </a:rPr>
              <a:t> </a:t>
            </a:r>
            <a:endParaRPr lang="en-US">
              <a:solidFill>
                <a:schemeClr val="accent2"/>
              </a:solidFill>
            </a:endParaRPr>
          </a:p>
        </p:txBody>
      </p:sp>
      <p:sp>
        <p:nvSpPr>
          <p:cNvPr id="4" name="Content Placeholder 3">
            <a:extLst>
              <a:ext uri="{FF2B5EF4-FFF2-40B4-BE49-F238E27FC236}">
                <a16:creationId xmlns:a16="http://schemas.microsoft.com/office/drawing/2014/main" id="{0ED57A1B-F5CE-5D70-30B9-89F4A790C7B8}"/>
              </a:ext>
            </a:extLst>
          </p:cNvPr>
          <p:cNvSpPr>
            <a:spLocks noGrp="1"/>
          </p:cNvSpPr>
          <p:nvPr>
            <p:ph idx="1"/>
          </p:nvPr>
        </p:nvSpPr>
        <p:spPr>
          <a:xfrm>
            <a:off x="452887" y="1611702"/>
            <a:ext cx="10562984" cy="4484298"/>
          </a:xfrm>
        </p:spPr>
        <p:txBody>
          <a:bodyPr vert="horz" lIns="91440" tIns="45720" rIns="91440" bIns="45720" rtlCol="0" anchor="t">
            <a:normAutofit/>
          </a:bodyPr>
          <a:lstStyle/>
          <a:p>
            <a:r>
              <a:rPr lang="en-US" sz="2000" b="1" dirty="0">
                <a:solidFill>
                  <a:schemeClr val="tx1"/>
                </a:solidFill>
                <a:latin typeface="Congenial"/>
              </a:rPr>
              <a:t>Prolonged cellular hypoxia leads to:</a:t>
            </a:r>
            <a:endParaRPr lang="en-US" sz="2000" b="1">
              <a:solidFill>
                <a:schemeClr val="tx1"/>
              </a:solidFill>
              <a:latin typeface="Congenial"/>
            </a:endParaRPr>
          </a:p>
          <a:p>
            <a:r>
              <a:rPr lang="en-US" sz="2000" b="1" dirty="0">
                <a:solidFill>
                  <a:schemeClr val="tx1"/>
                </a:solidFill>
                <a:latin typeface="Congenial"/>
              </a:rPr>
              <a:t>metabolic acidosis,</a:t>
            </a:r>
            <a:endParaRPr lang="en-US" sz="2000" b="1">
              <a:solidFill>
                <a:schemeClr val="tx1"/>
              </a:solidFill>
              <a:latin typeface="Congenial"/>
            </a:endParaRPr>
          </a:p>
          <a:p>
            <a:r>
              <a:rPr lang="en-US" sz="2000" b="1" dirty="0">
                <a:solidFill>
                  <a:schemeClr val="tx1"/>
                </a:solidFill>
                <a:latin typeface="Congenial"/>
              </a:rPr>
              <a:t>acute renal failure,   </a:t>
            </a:r>
            <a:endParaRPr lang="en-US" sz="2000" b="1">
              <a:solidFill>
                <a:schemeClr val="tx1"/>
              </a:solidFill>
              <a:latin typeface="Congenial"/>
            </a:endParaRPr>
          </a:p>
          <a:p>
            <a:r>
              <a:rPr lang="en-US" sz="2000" b="1" dirty="0">
                <a:solidFill>
                  <a:schemeClr val="tx1"/>
                </a:solidFill>
                <a:latin typeface="Congenial"/>
              </a:rPr>
              <a:t>cardiac failure,</a:t>
            </a:r>
          </a:p>
          <a:p>
            <a:r>
              <a:rPr lang="en-US" sz="2000" b="1" dirty="0">
                <a:solidFill>
                  <a:schemeClr val="tx1"/>
                </a:solidFill>
                <a:latin typeface="Congenial"/>
              </a:rPr>
              <a:t>pulmonary oedema,   </a:t>
            </a:r>
            <a:endParaRPr lang="en-US" sz="2000" b="1">
              <a:solidFill>
                <a:schemeClr val="tx1"/>
              </a:solidFill>
              <a:latin typeface="Congenial"/>
            </a:endParaRPr>
          </a:p>
          <a:p>
            <a:r>
              <a:rPr lang="en-US" sz="2000" b="1" dirty="0">
                <a:solidFill>
                  <a:schemeClr val="tx1"/>
                </a:solidFill>
                <a:latin typeface="Congenial"/>
              </a:rPr>
              <a:t>adrenal failure and ultimately death.</a:t>
            </a:r>
          </a:p>
          <a:p>
            <a:endParaRPr lang="en-US" sz="2000" b="1" dirty="0">
              <a:solidFill>
                <a:srgbClr val="A6B727"/>
              </a:solidFill>
              <a:latin typeface="Congenial"/>
            </a:endParaRPr>
          </a:p>
        </p:txBody>
      </p:sp>
    </p:spTree>
    <p:extLst>
      <p:ext uri="{BB962C8B-B14F-4D97-AF65-F5344CB8AC3E}">
        <p14:creationId xmlns:p14="http://schemas.microsoft.com/office/powerpoint/2010/main" val="4059292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lstStyle/>
          <a:p>
            <a:endParaRPr lang="ar-JO"/>
          </a:p>
        </p:txBody>
      </p:sp>
      <p:pic>
        <p:nvPicPr>
          <p:cNvPr id="3074" name="Picture 2"/>
          <p:cNvPicPr>
            <a:picLocks noChangeAspect="1" noChangeArrowheads="1"/>
          </p:cNvPicPr>
          <p:nvPr/>
        </p:nvPicPr>
        <p:blipFill>
          <a:blip r:embed="rId2"/>
          <a:srcRect/>
          <a:stretch>
            <a:fillRect/>
          </a:stretch>
        </p:blipFill>
        <p:spPr bwMode="auto">
          <a:xfrm>
            <a:off x="152400" y="394855"/>
            <a:ext cx="11887200" cy="604751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553CC8-2D9E-3EA9-EA3B-D90D398D4F1F}"/>
              </a:ext>
            </a:extLst>
          </p:cNvPr>
          <p:cNvSpPr>
            <a:spLocks noGrp="1"/>
          </p:cNvSpPr>
          <p:nvPr>
            <p:ph idx="1"/>
          </p:nvPr>
        </p:nvSpPr>
        <p:spPr>
          <a:xfrm>
            <a:off x="582284" y="461514"/>
            <a:ext cx="11281851" cy="5634486"/>
          </a:xfrm>
        </p:spPr>
        <p:txBody>
          <a:bodyPr vert="horz" lIns="91440" tIns="45720" rIns="91440" bIns="45720" rtlCol="0" anchor="t">
            <a:normAutofit/>
          </a:bodyPr>
          <a:lstStyle/>
          <a:p>
            <a:pPr marL="45720" indent="0">
              <a:buNone/>
            </a:pPr>
            <a:r>
              <a:rPr lang="en-US" sz="3600" b="1" u="sng" dirty="0">
                <a:solidFill>
                  <a:schemeClr val="accent2"/>
                </a:solidFill>
                <a:latin typeface="Comic Sans MS"/>
              </a:rPr>
              <a:t>Severe sepsis may be defined as:</a:t>
            </a:r>
            <a:endParaRPr lang="en-US" sz="3600" b="1" dirty="0">
              <a:solidFill>
                <a:schemeClr val="accent2"/>
              </a:solidFill>
              <a:latin typeface="Comic Sans MS"/>
            </a:endParaRPr>
          </a:p>
          <a:p>
            <a:r>
              <a:rPr lang="en-US" sz="2400" b="1" dirty="0">
                <a:solidFill>
                  <a:srgbClr val="210F17"/>
                </a:solidFill>
                <a:latin typeface="Congenial"/>
              </a:rPr>
              <a:t>Temperature &gt;38oC or &lt;36oC.</a:t>
            </a:r>
            <a:endParaRPr lang="en-US" sz="2400" b="1" dirty="0">
              <a:latin typeface="Congenial"/>
            </a:endParaRPr>
          </a:p>
          <a:p>
            <a:r>
              <a:rPr lang="en-US" sz="2400" b="1" dirty="0">
                <a:solidFill>
                  <a:srgbClr val="210F17"/>
                </a:solidFill>
                <a:latin typeface="Congenial"/>
              </a:rPr>
              <a:t>Heart rate &gt;100 beats per minute.</a:t>
            </a:r>
            <a:endParaRPr lang="en-US" sz="2400" b="1" dirty="0">
              <a:latin typeface="Congenial"/>
            </a:endParaRPr>
          </a:p>
          <a:p>
            <a:r>
              <a:rPr lang="en-US" sz="2400" b="1" dirty="0">
                <a:solidFill>
                  <a:srgbClr val="210F17"/>
                </a:solidFill>
                <a:latin typeface="Congenial"/>
              </a:rPr>
              <a:t>Respiratory rate &gt;20 respirations per minute.</a:t>
            </a:r>
            <a:endParaRPr lang="en-US" sz="2400" b="1" dirty="0">
              <a:latin typeface="Congenial"/>
            </a:endParaRPr>
          </a:p>
          <a:p>
            <a:r>
              <a:rPr lang="en-US" sz="2400" b="1" dirty="0">
                <a:solidFill>
                  <a:srgbClr val="210F17"/>
                </a:solidFill>
                <a:latin typeface="Congenial"/>
              </a:rPr>
              <a:t>White cell count &gt;12 × 109/l or &lt;4 × 109/l with &gt;10% immature band forms.</a:t>
            </a:r>
            <a:endParaRPr lang="en-US" sz="2400" b="1" dirty="0">
              <a:latin typeface="Congenial"/>
            </a:endParaRPr>
          </a:p>
          <a:p>
            <a:pPr marL="45720" indent="0">
              <a:buNone/>
            </a:pPr>
            <a:endParaRPr lang="en-US" sz="2400" b="1" dirty="0">
              <a:solidFill>
                <a:srgbClr val="210F17"/>
              </a:solidFill>
              <a:latin typeface="Congenial"/>
            </a:endParaRPr>
          </a:p>
          <a:p>
            <a:pPr>
              <a:buFont typeface="Wingdings" pitchFamily="34" charset="0"/>
              <a:buChar char="Ø"/>
            </a:pPr>
            <a:r>
              <a:rPr lang="en-US" sz="2400" b="1" dirty="0">
                <a:solidFill>
                  <a:srgbClr val="210F17"/>
                </a:solidFill>
                <a:latin typeface="Congenial"/>
              </a:rPr>
              <a:t>Severe sepsis has a higher maternity mortality and requires aggressive prompt treatment and timely involvement of the multidisciplinary team</a:t>
            </a:r>
            <a:r>
              <a:rPr lang="en-US" sz="2400" b="1" dirty="0">
                <a:solidFill>
                  <a:srgbClr val="000000"/>
                </a:solidFill>
                <a:latin typeface="Congenial"/>
              </a:rPr>
              <a:t>.</a:t>
            </a:r>
            <a:endParaRPr lang="en-US" sz="2400" b="1" dirty="0">
              <a:latin typeface="Congenial"/>
            </a:endParaRPr>
          </a:p>
          <a:p>
            <a:endParaRPr lang="en-US" dirty="0"/>
          </a:p>
        </p:txBody>
      </p:sp>
    </p:spTree>
    <p:extLst>
      <p:ext uri="{BB962C8B-B14F-4D97-AF65-F5344CB8AC3E}">
        <p14:creationId xmlns:p14="http://schemas.microsoft.com/office/powerpoint/2010/main" val="386769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087335-558D-937A-AF5F-9ED9B826A527}"/>
              </a:ext>
            </a:extLst>
          </p:cNvPr>
          <p:cNvSpPr>
            <a:spLocks noGrp="1"/>
          </p:cNvSpPr>
          <p:nvPr>
            <p:ph idx="1"/>
          </p:nvPr>
        </p:nvSpPr>
        <p:spPr>
          <a:xfrm>
            <a:off x="395378" y="519023"/>
            <a:ext cx="11310606" cy="5964903"/>
          </a:xfrm>
        </p:spPr>
        <p:txBody>
          <a:bodyPr vert="horz" lIns="91440" tIns="45720" rIns="91440" bIns="45720" rtlCol="0" anchor="t">
            <a:normAutofit lnSpcReduction="10000"/>
          </a:bodyPr>
          <a:lstStyle/>
          <a:p>
            <a:r>
              <a:rPr lang="en-US" sz="2600" b="1" dirty="0">
                <a:solidFill>
                  <a:schemeClr val="tx1"/>
                </a:solidFill>
                <a:latin typeface="Congenial"/>
              </a:rPr>
              <a:t>The Surviving Sepsis Campaign Resuscitation bundles have key points in the timely management of sepsis:</a:t>
            </a:r>
            <a:endParaRPr lang="en-US" sz="1800" b="1" dirty="0">
              <a:solidFill>
                <a:schemeClr val="tx1"/>
              </a:solidFill>
              <a:latin typeface="Congenial"/>
            </a:endParaRPr>
          </a:p>
          <a:p>
            <a:pPr marL="45720" indent="0">
              <a:buNone/>
            </a:pPr>
            <a:r>
              <a:rPr lang="en-US" sz="2600" b="1" dirty="0">
                <a:solidFill>
                  <a:schemeClr val="tx1"/>
                </a:solidFill>
                <a:latin typeface="Congenial"/>
              </a:rPr>
              <a:t>1.Obtain blood cultures prior to antibiotic administration.</a:t>
            </a:r>
            <a:endParaRPr lang="en-US" b="1" dirty="0">
              <a:solidFill>
                <a:schemeClr val="tx1"/>
              </a:solidFill>
              <a:latin typeface="Congenial"/>
            </a:endParaRPr>
          </a:p>
          <a:p>
            <a:pPr marL="45720" indent="0">
              <a:buNone/>
            </a:pPr>
            <a:r>
              <a:rPr lang="en-US" sz="2600" b="1" dirty="0">
                <a:solidFill>
                  <a:schemeClr val="tx1"/>
                </a:solidFill>
                <a:latin typeface="Congenial"/>
              </a:rPr>
              <a:t>2.Administer broad-spectrum antibiotic within 1 hour of recognition of severe sepsis.</a:t>
            </a:r>
            <a:endParaRPr lang="en-US" b="1" dirty="0">
              <a:solidFill>
                <a:schemeClr val="tx1"/>
              </a:solidFill>
              <a:latin typeface="Congenial"/>
            </a:endParaRPr>
          </a:p>
          <a:p>
            <a:pPr marL="45720" indent="0">
              <a:buNone/>
            </a:pPr>
            <a:r>
              <a:rPr lang="en-US" sz="2600" b="1" dirty="0">
                <a:solidFill>
                  <a:schemeClr val="tx1"/>
                </a:solidFill>
                <a:latin typeface="Congenial"/>
              </a:rPr>
              <a:t>-Every 1 hour delay in administrating antibiotics increases mortality by approximately 8%.</a:t>
            </a:r>
            <a:endParaRPr lang="en-US" b="1" dirty="0">
              <a:solidFill>
                <a:schemeClr val="tx1"/>
              </a:solidFill>
              <a:latin typeface="Congenial"/>
            </a:endParaRPr>
          </a:p>
          <a:p>
            <a:pPr marL="45720" indent="0">
              <a:buNone/>
            </a:pPr>
            <a:r>
              <a:rPr lang="en-US" sz="2600" b="1" dirty="0">
                <a:solidFill>
                  <a:schemeClr val="tx1"/>
                </a:solidFill>
                <a:latin typeface="Congenial"/>
              </a:rPr>
              <a:t>3.measure serum lactate</a:t>
            </a:r>
          </a:p>
          <a:p>
            <a:r>
              <a:rPr lang="en-US" sz="1900" b="1" u="sng" dirty="0">
                <a:solidFill>
                  <a:schemeClr val="tx1"/>
                </a:solidFill>
                <a:latin typeface="Congenial"/>
              </a:rPr>
              <a:t>In the event of hypotension and/or a serum lactate ≥4 mmol/l :  </a:t>
            </a:r>
            <a:r>
              <a:rPr lang="en-US" sz="1900" b="1" dirty="0">
                <a:solidFill>
                  <a:schemeClr val="tx1"/>
                </a:solidFill>
                <a:latin typeface="Congenial"/>
              </a:rPr>
              <a:t>deliver an initial minimum 20 ml/kg of crystalloid or an equivalent.</a:t>
            </a:r>
          </a:p>
          <a:p>
            <a:r>
              <a:rPr lang="en-US" sz="1900" b="1" u="sng" dirty="0">
                <a:solidFill>
                  <a:schemeClr val="tx1"/>
                </a:solidFill>
                <a:latin typeface="Congenial"/>
              </a:rPr>
              <a:t>If there is no response:   </a:t>
            </a:r>
            <a:r>
              <a:rPr lang="en-US" sz="1900" b="1" dirty="0">
                <a:solidFill>
                  <a:schemeClr val="tx1"/>
                </a:solidFill>
                <a:latin typeface="Congenial"/>
              </a:rPr>
              <a:t>administer vasopressors for hypotension that is not responding to initial fluid resuscitation to maintain mean arterial pressure (MAP) ≥65 mmHg.</a:t>
            </a:r>
          </a:p>
          <a:p>
            <a:r>
              <a:rPr lang="en-US" sz="1900" b="1" dirty="0">
                <a:solidFill>
                  <a:schemeClr val="tx1"/>
                </a:solidFill>
                <a:latin typeface="Congenial"/>
              </a:rPr>
              <a:t>In the event of persistent hypotension despite fluid resuscitation and/or lactate ≥4 mmol/l, aim to achieve a central venous pressure (CVP) of ≥8 mmHg or a central venous oxygen saturation ≥70% or mixed venous oxygen saturation ≥65%.</a:t>
            </a:r>
          </a:p>
          <a:p>
            <a:pPr marL="45720" indent="0">
              <a:buNone/>
            </a:pPr>
            <a:endParaRPr lang="en-US" b="1" dirty="0">
              <a:solidFill>
                <a:schemeClr val="tx1"/>
              </a:solidFill>
              <a:latin typeface="Congenial"/>
            </a:endParaRPr>
          </a:p>
        </p:txBody>
      </p:sp>
      <p:sp>
        <p:nvSpPr>
          <p:cNvPr id="2" name="Arrow: Right 1">
            <a:extLst>
              <a:ext uri="{FF2B5EF4-FFF2-40B4-BE49-F238E27FC236}">
                <a16:creationId xmlns:a16="http://schemas.microsoft.com/office/drawing/2014/main" id="{B5A99C53-C7C7-43E1-3CD3-A076880273D6}"/>
              </a:ext>
            </a:extLst>
          </p:cNvPr>
          <p:cNvSpPr/>
          <p:nvPr/>
        </p:nvSpPr>
        <p:spPr>
          <a:xfrm>
            <a:off x="8031413" y="484683"/>
            <a:ext cx="503208" cy="1725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997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405CBD-12E8-4FB4-8EF6-915B0B3D263B}"/>
              </a:ext>
            </a:extLst>
          </p:cNvPr>
          <p:cNvSpPr>
            <a:spLocks noGrp="1"/>
          </p:cNvSpPr>
          <p:nvPr>
            <p:ph idx="1"/>
          </p:nvPr>
        </p:nvSpPr>
        <p:spPr>
          <a:xfrm>
            <a:off x="280359" y="418381"/>
            <a:ext cx="11684416" cy="5735128"/>
          </a:xfrm>
        </p:spPr>
        <p:txBody>
          <a:bodyPr vert="horz" lIns="91440" tIns="45720" rIns="91440" bIns="45720" rtlCol="0" anchor="t">
            <a:normAutofit/>
          </a:bodyPr>
          <a:lstStyle/>
          <a:p>
            <a:pPr>
              <a:buFont typeface="Wingdings" pitchFamily="34" charset="0"/>
              <a:buChar char="q"/>
            </a:pPr>
            <a:r>
              <a:rPr lang="en-US" sz="3200" b="1" dirty="0">
                <a:solidFill>
                  <a:schemeClr val="accent1">
                    <a:lumMod val="50000"/>
                  </a:schemeClr>
                </a:solidFill>
                <a:latin typeface="Congenial"/>
              </a:rPr>
              <a:t>Surgical treatment:</a:t>
            </a:r>
          </a:p>
          <a:p>
            <a:r>
              <a:rPr lang="en-US" sz="2000" b="1" dirty="0">
                <a:solidFill>
                  <a:schemeClr val="tx1"/>
                </a:solidFill>
                <a:latin typeface="Congenial"/>
              </a:rPr>
              <a:t>Is indicated when there is retained infected tissues as in septic abortion. It should be removed as soon as antibiotic therapy and resuscitative measures have been started by:</a:t>
            </a:r>
          </a:p>
          <a:p>
            <a:r>
              <a:rPr lang="en-US" sz="2000" b="1" dirty="0">
                <a:solidFill>
                  <a:schemeClr val="tx1"/>
                </a:solidFill>
                <a:latin typeface="Congenial"/>
              </a:rPr>
              <a:t>suction evacuation,</a:t>
            </a:r>
          </a:p>
          <a:p>
            <a:pPr marL="45720" indent="0">
              <a:buNone/>
            </a:pPr>
            <a:r>
              <a:rPr lang="en-US" sz="2000" b="1" dirty="0">
                <a:solidFill>
                  <a:schemeClr val="tx1"/>
                </a:solidFill>
                <a:latin typeface="Congenial"/>
              </a:rPr>
              <a:t>or</a:t>
            </a:r>
          </a:p>
          <a:p>
            <a:r>
              <a:rPr lang="en-US" sz="2000" b="1" dirty="0">
                <a:solidFill>
                  <a:schemeClr val="tx1"/>
                </a:solidFill>
                <a:latin typeface="Congenial"/>
              </a:rPr>
              <a:t>hysterectomy in advanced infection.</a:t>
            </a:r>
          </a:p>
          <a:p>
            <a:endParaRPr lang="en-US" sz="2000" b="1" dirty="0">
              <a:latin typeface="Congenial"/>
            </a:endParaRPr>
          </a:p>
        </p:txBody>
      </p:sp>
    </p:spTree>
    <p:extLst>
      <p:ext uri="{BB962C8B-B14F-4D97-AF65-F5344CB8AC3E}">
        <p14:creationId xmlns:p14="http://schemas.microsoft.com/office/powerpoint/2010/main" val="244303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35B3D-54F7-9EBB-91AF-68DB4D889436}"/>
              </a:ext>
            </a:extLst>
          </p:cNvPr>
          <p:cNvSpPr>
            <a:spLocks noGrp="1"/>
          </p:cNvSpPr>
          <p:nvPr>
            <p:ph idx="1"/>
          </p:nvPr>
        </p:nvSpPr>
        <p:spPr>
          <a:xfrm>
            <a:off x="438510" y="634042"/>
            <a:ext cx="11281851" cy="5461958"/>
          </a:xfrm>
        </p:spPr>
        <p:txBody>
          <a:bodyPr vert="horz" lIns="91440" tIns="45720" rIns="91440" bIns="45720" rtlCol="0" anchor="t">
            <a:normAutofit/>
          </a:bodyPr>
          <a:lstStyle/>
          <a:p>
            <a:pPr marL="45720" indent="0">
              <a:buNone/>
            </a:pPr>
            <a:r>
              <a:rPr lang="en-US" sz="2800" b="1" u="sng" dirty="0">
                <a:solidFill>
                  <a:schemeClr val="accent2"/>
                </a:solidFill>
                <a:latin typeface="Comic Sans MS"/>
              </a:rPr>
              <a:t>Antibiotic use:</a:t>
            </a:r>
            <a:endParaRPr lang="en-US" sz="2800" dirty="0">
              <a:solidFill>
                <a:schemeClr val="accent2"/>
              </a:solidFill>
              <a:latin typeface="Comic Sans MS"/>
            </a:endParaRPr>
          </a:p>
          <a:p>
            <a:r>
              <a:rPr lang="en-US" sz="2400" b="1" dirty="0">
                <a:solidFill>
                  <a:srgbClr val="000000"/>
                </a:solidFill>
                <a:latin typeface="Congenial"/>
              </a:rPr>
              <a:t>The selection of antibiotics should be guided by risk factors and potential sources of sepsis.</a:t>
            </a:r>
            <a:endParaRPr lang="en-US" sz="2400" b="1" dirty="0">
              <a:solidFill>
                <a:srgbClr val="A6B727"/>
              </a:solidFill>
              <a:latin typeface="Congenial"/>
            </a:endParaRPr>
          </a:p>
          <a:p>
            <a:r>
              <a:rPr lang="en-US" sz="2400" b="1" dirty="0">
                <a:solidFill>
                  <a:srgbClr val="000000"/>
                </a:solidFill>
                <a:latin typeface="Congenial"/>
              </a:rPr>
              <a:t> </a:t>
            </a:r>
            <a:r>
              <a:rPr lang="en-US" sz="2400" b="1" dirty="0">
                <a:solidFill>
                  <a:schemeClr val="accent3"/>
                </a:solidFill>
                <a:latin typeface="Congenial"/>
              </a:rPr>
              <a:t>piperacillin/tazobactam or a carbapenem plus clindamycin </a:t>
            </a:r>
          </a:p>
          <a:p>
            <a:r>
              <a:rPr lang="en-US" sz="2400" b="1" dirty="0">
                <a:solidFill>
                  <a:schemeClr val="accent3"/>
                </a:solidFill>
                <a:latin typeface="Congenial"/>
              </a:rPr>
              <a:t>Co-amoxiclav</a:t>
            </a:r>
            <a:r>
              <a:rPr lang="en-US" sz="2400" b="1" dirty="0">
                <a:solidFill>
                  <a:schemeClr val="tx1"/>
                </a:solidFill>
                <a:latin typeface="Congenial"/>
              </a:rPr>
              <a:t>:.</a:t>
            </a:r>
          </a:p>
          <a:p>
            <a:pPr marL="45720" indent="0">
              <a:buNone/>
            </a:pPr>
            <a:r>
              <a:rPr lang="en-US" sz="2400" b="1" dirty="0">
                <a:solidFill>
                  <a:schemeClr val="tx1"/>
                </a:solidFill>
                <a:latin typeface="Congenial"/>
              </a:rPr>
              <a:t>- Does not cover methicillin-resistant Staphylococcus aureus (MRSA), Pseudomonas or extended spectrum β-lactamase-(ESBL) producing organisms.</a:t>
            </a:r>
          </a:p>
          <a:p>
            <a:r>
              <a:rPr lang="en-US" sz="2400" b="1" dirty="0">
                <a:solidFill>
                  <a:schemeClr val="accent3"/>
                </a:solidFill>
                <a:latin typeface="Congenial"/>
              </a:rPr>
              <a:t>Metronidazole</a:t>
            </a:r>
            <a:r>
              <a:rPr lang="en-US" sz="2400" b="1" dirty="0">
                <a:solidFill>
                  <a:schemeClr val="tx1"/>
                </a:solidFill>
                <a:latin typeface="Congenial"/>
              </a:rPr>
              <a:t>: </a:t>
            </a:r>
          </a:p>
          <a:p>
            <a:r>
              <a:rPr lang="en-US" sz="2400" b="1" dirty="0">
                <a:solidFill>
                  <a:schemeClr val="accent3"/>
                </a:solidFill>
                <a:latin typeface="Congenial"/>
              </a:rPr>
              <a:t>Clindamycin</a:t>
            </a:r>
            <a:r>
              <a:rPr lang="en-US" sz="2400" b="1" dirty="0">
                <a:solidFill>
                  <a:schemeClr val="tx1"/>
                </a:solidFill>
                <a:latin typeface="Congenial"/>
              </a:rPr>
              <a:t>: covers streptococci and staphylococci including MRSA. Clindamycin also switches off exotoxin production.</a:t>
            </a:r>
          </a:p>
          <a:p>
            <a:r>
              <a:rPr lang="en-US" sz="2400" b="1" dirty="0">
                <a:solidFill>
                  <a:schemeClr val="accent3"/>
                </a:solidFill>
                <a:latin typeface="Congenial"/>
              </a:rPr>
              <a:t>Gentamicin</a:t>
            </a:r>
            <a:r>
              <a:rPr lang="en-US" sz="2400" b="1" dirty="0">
                <a:solidFill>
                  <a:schemeClr val="tx1"/>
                </a:solidFill>
                <a:latin typeface="Congenial"/>
              </a:rPr>
              <a:t>:</a:t>
            </a:r>
          </a:p>
          <a:p>
            <a:endParaRPr lang="en-US" sz="2400" b="1" dirty="0">
              <a:latin typeface="Congenial"/>
            </a:endParaRPr>
          </a:p>
        </p:txBody>
      </p:sp>
    </p:spTree>
    <p:extLst>
      <p:ext uri="{BB962C8B-B14F-4D97-AF65-F5344CB8AC3E}">
        <p14:creationId xmlns:p14="http://schemas.microsoft.com/office/powerpoint/2010/main" val="2186215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C477C6-CC95-9489-CF10-80792FA2EA0A}"/>
              </a:ext>
            </a:extLst>
          </p:cNvPr>
          <p:cNvSpPr>
            <a:spLocks noGrp="1"/>
          </p:cNvSpPr>
          <p:nvPr>
            <p:ph idx="1"/>
          </p:nvPr>
        </p:nvSpPr>
        <p:spPr>
          <a:xfrm>
            <a:off x="553529" y="519023"/>
            <a:ext cx="11181209" cy="5576977"/>
          </a:xfrm>
        </p:spPr>
        <p:txBody>
          <a:bodyPr vert="horz" lIns="91440" tIns="45720" rIns="91440" bIns="45720" rtlCol="0" anchor="t">
            <a:normAutofit/>
          </a:bodyPr>
          <a:lstStyle/>
          <a:p>
            <a:pPr marL="45720" indent="0" algn="l" rtl="0">
              <a:buNone/>
            </a:pPr>
            <a:r>
              <a:rPr lang="en-US" sz="3600" b="1" i="0" kern="1200" dirty="0">
                <a:solidFill>
                  <a:schemeClr val="accent2"/>
                </a:solidFill>
                <a:latin typeface="Comic Sans MS"/>
              </a:rPr>
              <a:t>Anaphylactic shock</a:t>
            </a:r>
            <a:r>
              <a:rPr lang="en-US" sz="3600" b="0" i="0" kern="1200" dirty="0">
                <a:solidFill>
                  <a:schemeClr val="accent2"/>
                </a:solidFill>
                <a:latin typeface="Comic Sans MS"/>
              </a:rPr>
              <a:t>:</a:t>
            </a:r>
          </a:p>
          <a:p>
            <a:pPr marL="502920" indent="-457200"/>
            <a:r>
              <a:rPr lang="en-US" sz="2000" b="1" dirty="0">
                <a:solidFill>
                  <a:schemeClr val="tx1"/>
                </a:solidFill>
                <a:latin typeface="Congenial"/>
                <a:ea typeface="Cambria"/>
              </a:rPr>
              <a:t>Anaphylaxis is a rare event during pregnancy, but its onset may trigger maternal hypotension leading to intrapartum asphyxia and, eventually, the risk of severe fetal brain damage. Furthermore, the risk of cesarean delivery in anaphylactic patients in pregnancy is high (74%).</a:t>
            </a:r>
          </a:p>
          <a:p>
            <a:pPr marL="502920" indent="-457200"/>
            <a:r>
              <a:rPr lang="en-US" sz="2000" b="1" dirty="0">
                <a:solidFill>
                  <a:schemeClr val="tx1"/>
                </a:solidFill>
                <a:latin typeface="Congenial"/>
                <a:ea typeface="Cambria"/>
              </a:rPr>
              <a:t>Symptoms of anaphylaxis:</a:t>
            </a:r>
          </a:p>
          <a:p>
            <a:pPr marL="502920" indent="-457200"/>
            <a:r>
              <a:rPr lang="en-US" sz="2000" b="1" dirty="0">
                <a:solidFill>
                  <a:schemeClr val="tx1"/>
                </a:solidFill>
                <a:latin typeface="Congenial"/>
                <a:ea typeface="Cambria"/>
              </a:rPr>
              <a:t>respiratory (e.g., wheeze, dyspnea)</a:t>
            </a:r>
          </a:p>
          <a:p>
            <a:pPr marL="502920" indent="-457200"/>
            <a:r>
              <a:rPr lang="en-US" sz="2000" b="1" dirty="0">
                <a:solidFill>
                  <a:schemeClr val="tx1"/>
                </a:solidFill>
                <a:latin typeface="Congenial"/>
                <a:ea typeface="Cambria"/>
              </a:rPr>
              <a:t> gastrointestinal (e.g., vomiting, abdominal pain)</a:t>
            </a:r>
          </a:p>
          <a:p>
            <a:pPr marL="502920" indent="-457200"/>
            <a:r>
              <a:rPr lang="en-US" sz="2000" b="1" dirty="0">
                <a:solidFill>
                  <a:schemeClr val="tx1"/>
                </a:solidFill>
                <a:latin typeface="Congenial"/>
                <a:ea typeface="Cambria"/>
              </a:rPr>
              <a:t>skin and mucosal (e.g., </a:t>
            </a:r>
            <a:r>
              <a:rPr lang="en-US" sz="2000" b="1" dirty="0" err="1">
                <a:solidFill>
                  <a:schemeClr val="tx1"/>
                </a:solidFill>
                <a:latin typeface="Congenial"/>
                <a:ea typeface="Cambria"/>
              </a:rPr>
              <a:t>uritcaria</a:t>
            </a:r>
            <a:r>
              <a:rPr lang="en-US" sz="2000" b="1" dirty="0">
                <a:solidFill>
                  <a:schemeClr val="tx1"/>
                </a:solidFill>
                <a:latin typeface="Congenial"/>
                <a:ea typeface="Cambria"/>
              </a:rPr>
              <a:t>, itchy rash, swelling of lips)</a:t>
            </a:r>
          </a:p>
          <a:p>
            <a:pPr marL="502920" indent="-457200"/>
            <a:r>
              <a:rPr lang="en-US" sz="2000" b="1" dirty="0">
                <a:solidFill>
                  <a:schemeClr val="tx1"/>
                </a:solidFill>
                <a:latin typeface="Congenial"/>
                <a:ea typeface="Cambria"/>
              </a:rPr>
              <a:t>cardiovascular and central nervous systems (e.g., reduced blood pressure, feeling faint, headache).</a:t>
            </a:r>
          </a:p>
          <a:p>
            <a:pPr marL="502920" indent="-457200"/>
            <a:r>
              <a:rPr lang="en-US" sz="2000" b="1" dirty="0">
                <a:solidFill>
                  <a:schemeClr val="tx1"/>
                </a:solidFill>
                <a:latin typeface="Congenial"/>
                <a:ea typeface="Cambria"/>
              </a:rPr>
              <a:t> Potential pregnancy‐related symptoms and signs of anaphylaxis are lower back pain, fetal distress, uterine cramps, preterm labor, and vulvar or vaginal itching</a:t>
            </a:r>
          </a:p>
          <a:p>
            <a:pPr marL="502920" indent="-457200"/>
            <a:r>
              <a:rPr lang="en-US" sz="2000" b="1" dirty="0">
                <a:solidFill>
                  <a:schemeClr val="tx1"/>
                </a:solidFill>
                <a:latin typeface="Congenial"/>
                <a:ea typeface="Cambria"/>
              </a:rPr>
              <a:t> </a:t>
            </a:r>
            <a:endParaRPr lang="en-US" dirty="0">
              <a:solidFill>
                <a:schemeClr val="tx1"/>
              </a:solidFill>
            </a:endParaRPr>
          </a:p>
        </p:txBody>
      </p:sp>
    </p:spTree>
    <p:extLst>
      <p:ext uri="{BB962C8B-B14F-4D97-AF65-F5344CB8AC3E}">
        <p14:creationId xmlns:p14="http://schemas.microsoft.com/office/powerpoint/2010/main" val="2219109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F9F6FF8-9908-368D-1A59-229299609981}"/>
              </a:ext>
            </a:extLst>
          </p:cNvPr>
          <p:cNvSpPr>
            <a:spLocks noGrp="1"/>
          </p:cNvSpPr>
          <p:nvPr>
            <p:ph type="title"/>
          </p:nvPr>
        </p:nvSpPr>
        <p:spPr>
          <a:xfrm>
            <a:off x="927339" y="580846"/>
            <a:ext cx="9875520" cy="1310299"/>
          </a:xfrm>
        </p:spPr>
        <p:txBody>
          <a:bodyPr>
            <a:normAutofit fontScale="90000"/>
          </a:bodyPr>
          <a:lstStyle/>
          <a:p>
            <a:endParaRPr lang="en-US" dirty="0">
              <a:solidFill>
                <a:srgbClr val="FFFFFF"/>
              </a:solidFill>
            </a:endParaRPr>
          </a:p>
          <a:p>
            <a:r>
              <a:rPr lang="en-US" sz="4800" b="1" dirty="0">
                <a:solidFill>
                  <a:schemeClr val="accent2"/>
                </a:solidFill>
                <a:latin typeface="Comic Sans MS"/>
              </a:rPr>
              <a:t>Definition of shock</a:t>
            </a:r>
            <a:r>
              <a:rPr lang="en-US" sz="4800" b="1" dirty="0">
                <a:solidFill>
                  <a:srgbClr val="FFFFFF"/>
                </a:solidFill>
                <a:latin typeface="Comic Sans MS"/>
              </a:rPr>
              <a:t>  </a:t>
            </a:r>
            <a:endParaRPr lang="en-US" sz="4800" dirty="0">
              <a:solidFill>
                <a:srgbClr val="FFFFFF"/>
              </a:solidFill>
              <a:latin typeface="Comic Sans MS"/>
              <a:cs typeface="Calibri Light"/>
            </a:endParaRPr>
          </a:p>
        </p:txBody>
      </p:sp>
      <p:sp useBgFill="1">
        <p:nvSpPr>
          <p:cNvPr id="13" name="Rectangle 12">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FFCBDA-A77F-6B37-7A93-976C5CB43AF8}"/>
              </a:ext>
            </a:extLst>
          </p:cNvPr>
          <p:cNvSpPr>
            <a:spLocks noGrp="1"/>
          </p:cNvSpPr>
          <p:nvPr>
            <p:ph idx="1"/>
          </p:nvPr>
        </p:nvSpPr>
        <p:spPr>
          <a:xfrm>
            <a:off x="321732" y="2529840"/>
            <a:ext cx="11548533" cy="4234642"/>
          </a:xfrm>
        </p:spPr>
        <p:txBody>
          <a:bodyPr vert="horz" lIns="91440" tIns="45720" rIns="91440" bIns="45720" rtlCol="0" anchor="t">
            <a:normAutofit/>
          </a:bodyPr>
          <a:lstStyle/>
          <a:p>
            <a:r>
              <a:rPr lang="en-US" b="1" dirty="0">
                <a:solidFill>
                  <a:schemeClr val="tx1"/>
                </a:solidFill>
                <a:latin typeface="Congenial"/>
                <a:ea typeface="Cambria"/>
                <a:cs typeface="Calibri Light"/>
              </a:rPr>
              <a:t>Shock </a:t>
            </a:r>
            <a:r>
              <a:rPr lang="en-US" dirty="0">
                <a:solidFill>
                  <a:schemeClr val="tx1"/>
                </a:solidFill>
                <a:latin typeface="Congenial"/>
                <a:ea typeface="Cambria"/>
                <a:cs typeface="Calibri Light"/>
              </a:rPr>
              <a:t> </a:t>
            </a:r>
            <a:r>
              <a:rPr lang="en-US" b="1" dirty="0">
                <a:solidFill>
                  <a:schemeClr val="tx1"/>
                </a:solidFill>
                <a:latin typeface="Congenial"/>
                <a:ea typeface="Cambria"/>
                <a:cs typeface="Calibri Light"/>
              </a:rPr>
              <a:t>is an acute circulatory failure leading to inadequate perfusion and delivery of oxygen to vital organs. </a:t>
            </a:r>
          </a:p>
          <a:p>
            <a:r>
              <a:rPr lang="en-US" sz="2400" b="1" dirty="0">
                <a:solidFill>
                  <a:schemeClr val="accent2"/>
                </a:solidFill>
                <a:latin typeface="Comic Sans MS"/>
              </a:rPr>
              <a:t>Types and causes</a:t>
            </a:r>
            <a:r>
              <a:rPr lang="en-US" sz="2400" b="1" dirty="0">
                <a:solidFill>
                  <a:srgbClr val="EBEBEB"/>
                </a:solidFill>
                <a:latin typeface="Comic Sans MS"/>
              </a:rPr>
              <a:t>  </a:t>
            </a:r>
            <a:endParaRPr lang="en-US" b="1" dirty="0">
              <a:solidFill>
                <a:schemeClr val="tx1"/>
              </a:solidFill>
              <a:latin typeface="Congenial"/>
              <a:ea typeface="Cambria"/>
              <a:cs typeface="Calibri Light"/>
            </a:endParaRPr>
          </a:p>
          <a:p>
            <a:pPr>
              <a:buNone/>
            </a:pPr>
            <a:r>
              <a:rPr lang="en-US" sz="2400" b="1" dirty="0">
                <a:solidFill>
                  <a:schemeClr val="accent1">
                    <a:lumMod val="75000"/>
                  </a:schemeClr>
                </a:solidFill>
                <a:latin typeface="Comic Sans MS"/>
                <a:ea typeface="+mn-lt"/>
                <a:cs typeface="+mn-lt"/>
              </a:rPr>
              <a:t>1)Hypovolemic Shock</a:t>
            </a:r>
          </a:p>
          <a:p>
            <a:pPr>
              <a:buNone/>
            </a:pPr>
            <a:r>
              <a:rPr lang="en-US" sz="2400" b="1" dirty="0">
                <a:solidFill>
                  <a:schemeClr val="accent1">
                    <a:lumMod val="75000"/>
                  </a:schemeClr>
                </a:solidFill>
                <a:latin typeface="Comic Sans MS"/>
                <a:ea typeface="+mn-lt"/>
                <a:cs typeface="+mn-lt"/>
              </a:rPr>
              <a:t>2)Cardiogenic Shock</a:t>
            </a:r>
          </a:p>
          <a:p>
            <a:pPr>
              <a:buNone/>
            </a:pPr>
            <a:r>
              <a:rPr lang="en-US" sz="2400" b="1" dirty="0">
                <a:solidFill>
                  <a:schemeClr val="accent1">
                    <a:lumMod val="75000"/>
                  </a:schemeClr>
                </a:solidFill>
                <a:latin typeface="Comic Sans MS"/>
                <a:ea typeface="+mn-lt"/>
                <a:cs typeface="+mn-lt"/>
              </a:rPr>
              <a:t>3)</a:t>
            </a:r>
            <a:r>
              <a:rPr lang="en-US" sz="2400" b="1" dirty="0" err="1">
                <a:solidFill>
                  <a:schemeClr val="accent1">
                    <a:lumMod val="75000"/>
                  </a:schemeClr>
                </a:solidFill>
                <a:latin typeface="Comic Sans MS"/>
                <a:ea typeface="+mn-lt"/>
                <a:cs typeface="+mn-lt"/>
              </a:rPr>
              <a:t>Obestructive</a:t>
            </a:r>
            <a:r>
              <a:rPr lang="en-US" sz="2400" b="1" dirty="0">
                <a:solidFill>
                  <a:schemeClr val="accent1">
                    <a:lumMod val="75000"/>
                  </a:schemeClr>
                </a:solidFill>
                <a:latin typeface="Comic Sans MS"/>
                <a:ea typeface="+mn-lt"/>
                <a:cs typeface="+mn-lt"/>
              </a:rPr>
              <a:t> Shock</a:t>
            </a:r>
          </a:p>
          <a:p>
            <a:pPr>
              <a:buNone/>
            </a:pPr>
            <a:r>
              <a:rPr lang="en-US" sz="2400" b="1" dirty="0">
                <a:solidFill>
                  <a:schemeClr val="accent1">
                    <a:lumMod val="75000"/>
                  </a:schemeClr>
                </a:solidFill>
                <a:latin typeface="Comic Sans MS"/>
                <a:ea typeface="+mn-lt"/>
                <a:cs typeface="+mn-lt"/>
              </a:rPr>
              <a:t>4)Distributive Shock </a:t>
            </a:r>
          </a:p>
          <a:p>
            <a:pPr>
              <a:buNone/>
            </a:pPr>
            <a:endParaRPr lang="en-US" sz="2400" b="1" dirty="0">
              <a:solidFill>
                <a:schemeClr val="accent1">
                  <a:lumMod val="75000"/>
                </a:schemeClr>
              </a:solidFill>
              <a:latin typeface="Comic Sans MS"/>
              <a:ea typeface="+mn-lt"/>
              <a:cs typeface="+mn-lt"/>
            </a:endParaRPr>
          </a:p>
          <a:p>
            <a:pPr>
              <a:buFont typeface="Wingdings" panose="020B0604020202020204" pitchFamily="34" charset="0"/>
              <a:buChar char="Ø"/>
            </a:pPr>
            <a:r>
              <a:rPr lang="en-US" sz="2000" b="1" dirty="0">
                <a:solidFill>
                  <a:srgbClr val="C00000"/>
                </a:solidFill>
                <a:latin typeface="Comic Sans MS"/>
                <a:cs typeface="Calibri"/>
              </a:rPr>
              <a:t>In Obstetric cases shock is most commonly due to either hemorrhage or sepsis </a:t>
            </a:r>
          </a:p>
          <a:p>
            <a:endParaRPr lang="en-US" b="1" dirty="0">
              <a:solidFill>
                <a:schemeClr val="tx1"/>
              </a:solidFill>
              <a:latin typeface="Century Gothic"/>
            </a:endParaRPr>
          </a:p>
          <a:p>
            <a:endParaRPr lang="en-US" b="1" dirty="0">
              <a:solidFill>
                <a:schemeClr val="tx1"/>
              </a:solidFill>
              <a:latin typeface="Century Gothic"/>
            </a:endParaRPr>
          </a:p>
        </p:txBody>
      </p:sp>
    </p:spTree>
    <p:extLst>
      <p:ext uri="{BB962C8B-B14F-4D97-AF65-F5344CB8AC3E}">
        <p14:creationId xmlns:p14="http://schemas.microsoft.com/office/powerpoint/2010/main" val="2040961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D9E8B-C330-30AB-9DE0-DFB79D53ED6F}"/>
              </a:ext>
            </a:extLst>
          </p:cNvPr>
          <p:cNvSpPr>
            <a:spLocks noGrp="1"/>
          </p:cNvSpPr>
          <p:nvPr>
            <p:ph idx="1"/>
          </p:nvPr>
        </p:nvSpPr>
        <p:spPr>
          <a:xfrm>
            <a:off x="265981" y="231476"/>
            <a:ext cx="11655663" cy="6094562"/>
          </a:xfrm>
        </p:spPr>
        <p:txBody>
          <a:bodyPr vert="horz" lIns="91440" tIns="45720" rIns="91440" bIns="45720" rtlCol="0" anchor="t">
            <a:noAutofit/>
          </a:bodyPr>
          <a:lstStyle/>
          <a:p>
            <a:r>
              <a:rPr lang="en-US" sz="2400" b="1" dirty="0">
                <a:solidFill>
                  <a:srgbClr val="212121"/>
                </a:solidFill>
                <a:latin typeface="Congenial"/>
                <a:ea typeface="Cambria"/>
              </a:rPr>
              <a:t>Initial treatment includes </a:t>
            </a:r>
            <a:endParaRPr lang="en-US" sz="2400" b="1" dirty="0">
              <a:solidFill>
                <a:srgbClr val="A6B727"/>
              </a:solidFill>
              <a:latin typeface="Congenial"/>
              <a:ea typeface="Cambria"/>
            </a:endParaRPr>
          </a:p>
          <a:p>
            <a:pPr marL="502920" indent="-457200">
              <a:buAutoNum type="arabicPeriod"/>
            </a:pPr>
            <a:r>
              <a:rPr lang="en-US" sz="2400" b="1" dirty="0">
                <a:solidFill>
                  <a:srgbClr val="212121"/>
                </a:solidFill>
                <a:latin typeface="Congenial"/>
                <a:ea typeface="Cambria"/>
              </a:rPr>
              <a:t>improving maternal airway, breathing, and circulation, removing causative agents, and injecting epinephrine in the mid‐outer thigh.</a:t>
            </a:r>
            <a:endParaRPr lang="en-US" sz="2400" b="1" dirty="0">
              <a:solidFill>
                <a:srgbClr val="A6B727"/>
              </a:solidFill>
              <a:latin typeface="Congenial"/>
              <a:ea typeface="Cambria"/>
            </a:endParaRPr>
          </a:p>
          <a:p>
            <a:pPr marL="502920" indent="-457200">
              <a:buAutoNum type="arabicPeriod"/>
            </a:pPr>
            <a:r>
              <a:rPr lang="en-US" sz="2400" b="1" dirty="0">
                <a:solidFill>
                  <a:srgbClr val="212121"/>
                </a:solidFill>
                <a:latin typeface="Congenial"/>
                <a:ea typeface="Cambria"/>
              </a:rPr>
              <a:t> It is important to re‐evaluate the allergic symptoms of the patient, to prevent permanent damage to the fetus. If allergy symptoms recur or do not improve, epinephrine injection can be needed repeatedly every 5–15 min.  </a:t>
            </a:r>
            <a:endParaRPr lang="en-US" sz="2400" b="1" dirty="0">
              <a:solidFill>
                <a:srgbClr val="A6B727"/>
              </a:solidFill>
              <a:latin typeface="Congenial"/>
              <a:ea typeface="Cambria"/>
            </a:endParaRPr>
          </a:p>
          <a:p>
            <a:pPr marL="502920" indent="-457200">
              <a:buAutoNum type="arabicPeriod"/>
            </a:pPr>
            <a:r>
              <a:rPr lang="en-US" sz="2400" b="1" dirty="0">
                <a:solidFill>
                  <a:srgbClr val="212121"/>
                </a:solidFill>
                <a:latin typeface="Congenial"/>
                <a:ea typeface="Cambria"/>
              </a:rPr>
              <a:t>Patients may require cesarean delivery to avoid fetal hypoxemia and prevent severe fetus damage.</a:t>
            </a:r>
            <a:endParaRPr lang="en-US" sz="2400" b="1" dirty="0">
              <a:solidFill>
                <a:srgbClr val="A6B727"/>
              </a:solidFill>
              <a:latin typeface="Congenial"/>
              <a:ea typeface="Cambria"/>
            </a:endParaRPr>
          </a:p>
          <a:p>
            <a:pPr marL="45720" indent="0">
              <a:buNone/>
            </a:pPr>
            <a:r>
              <a:rPr lang="en-US" sz="2400" b="1" dirty="0">
                <a:solidFill>
                  <a:srgbClr val="212121"/>
                </a:solidFill>
                <a:latin typeface="Congenial"/>
                <a:ea typeface="Cambria"/>
              </a:rPr>
              <a:t>-The epinephrine auto‐injector should be prepared for pregnant women who has potential risk of anaphylaxis.</a:t>
            </a:r>
            <a:endParaRPr lang="en-US" sz="2400" b="1" dirty="0">
              <a:latin typeface="Congenial"/>
            </a:endParaRPr>
          </a:p>
        </p:txBody>
      </p:sp>
    </p:spTree>
    <p:extLst>
      <p:ext uri="{BB962C8B-B14F-4D97-AF65-F5344CB8AC3E}">
        <p14:creationId xmlns:p14="http://schemas.microsoft.com/office/powerpoint/2010/main" val="576949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B081-60BA-97EB-C7B4-29A245E20E95}"/>
              </a:ext>
            </a:extLst>
          </p:cNvPr>
          <p:cNvSpPr>
            <a:spLocks noGrp="1"/>
          </p:cNvSpPr>
          <p:nvPr>
            <p:ph type="title"/>
          </p:nvPr>
        </p:nvSpPr>
        <p:spPr>
          <a:xfrm>
            <a:off x="323491" y="139793"/>
            <a:ext cx="9875520" cy="1356360"/>
          </a:xfrm>
        </p:spPr>
        <p:txBody>
          <a:bodyPr>
            <a:normAutofit/>
          </a:bodyPr>
          <a:lstStyle/>
          <a:p>
            <a:r>
              <a:rPr lang="en-US" sz="4800" b="1" dirty="0">
                <a:solidFill>
                  <a:schemeClr val="accent2"/>
                </a:solidFill>
                <a:latin typeface="Comic Sans MS"/>
                <a:ea typeface="+mj-lt"/>
                <a:cs typeface="+mj-lt"/>
              </a:rPr>
              <a:t>Obstetric</a:t>
            </a:r>
            <a:r>
              <a:rPr lang="en-US" sz="4800" b="1" dirty="0">
                <a:solidFill>
                  <a:schemeClr val="accent2"/>
                </a:solidFill>
                <a:latin typeface="Congenial"/>
                <a:ea typeface="+mj-lt"/>
                <a:cs typeface="+mj-lt"/>
              </a:rPr>
              <a:t> Shock</a:t>
            </a:r>
            <a:endParaRPr lang="en-US" sz="4800" b="1" dirty="0">
              <a:solidFill>
                <a:schemeClr val="accent2"/>
              </a:solidFill>
              <a:latin typeface="Congenial"/>
            </a:endParaRPr>
          </a:p>
        </p:txBody>
      </p:sp>
      <p:sp>
        <p:nvSpPr>
          <p:cNvPr id="3" name="Content Placeholder 2">
            <a:extLst>
              <a:ext uri="{FF2B5EF4-FFF2-40B4-BE49-F238E27FC236}">
                <a16:creationId xmlns:a16="http://schemas.microsoft.com/office/drawing/2014/main" id="{C350D9E2-D7AE-21A6-5886-AFDCC64EFB9B}"/>
              </a:ext>
            </a:extLst>
          </p:cNvPr>
          <p:cNvSpPr>
            <a:spLocks noGrp="1"/>
          </p:cNvSpPr>
          <p:nvPr>
            <p:ph idx="1"/>
          </p:nvPr>
        </p:nvSpPr>
        <p:spPr>
          <a:xfrm>
            <a:off x="323491" y="1295401"/>
            <a:ext cx="11166832" cy="5375693"/>
          </a:xfrm>
        </p:spPr>
        <p:txBody>
          <a:bodyPr vert="horz" lIns="91440" tIns="45720" rIns="91440" bIns="45720" rtlCol="0" anchor="t">
            <a:normAutofit/>
          </a:bodyPr>
          <a:lstStyle/>
          <a:p>
            <a:r>
              <a:rPr lang="en-US" sz="2400" b="1" dirty="0">
                <a:solidFill>
                  <a:schemeClr val="tx1"/>
                </a:solidFill>
                <a:latin typeface="Congenial"/>
                <a:ea typeface="+mn-lt"/>
                <a:cs typeface="+mn-lt"/>
              </a:rPr>
              <a:t>Hypotension without significant external bleeding may occasionally develop in an obstetric patient. This condition is called </a:t>
            </a:r>
            <a:r>
              <a:rPr lang="en-US" sz="2400" b="1" dirty="0">
                <a:solidFill>
                  <a:schemeClr val="accent2"/>
                </a:solidFill>
                <a:latin typeface="Congenial"/>
                <a:ea typeface="+mn-lt"/>
                <a:cs typeface="+mn-lt"/>
              </a:rPr>
              <a:t>obstetric shock.</a:t>
            </a:r>
          </a:p>
          <a:p>
            <a:r>
              <a:rPr lang="en-US" sz="2400" b="1" dirty="0">
                <a:solidFill>
                  <a:schemeClr val="tx1"/>
                </a:solidFill>
                <a:latin typeface="Congenial"/>
                <a:ea typeface="+mn-lt"/>
                <a:cs typeface="+mn-lt"/>
              </a:rPr>
              <a:t>The causes of obstetric shock include </a:t>
            </a:r>
          </a:p>
          <a:p>
            <a:pPr marL="502920" indent="-457200">
              <a:buFont typeface="+mj-lt"/>
              <a:buAutoNum type="arabicPeriod"/>
            </a:pPr>
            <a:r>
              <a:rPr lang="en-US" sz="2400" b="1" dirty="0">
                <a:solidFill>
                  <a:schemeClr val="tx1"/>
                </a:solidFill>
                <a:latin typeface="Congenial"/>
                <a:ea typeface="+mn-lt"/>
                <a:cs typeface="+mn-lt"/>
              </a:rPr>
              <a:t>concealed hemorrhage within the uterus</a:t>
            </a:r>
          </a:p>
          <a:p>
            <a:pPr marL="502920" indent="-457200">
              <a:buFont typeface="+mj-lt"/>
              <a:buAutoNum type="arabicPeriod"/>
            </a:pPr>
            <a:r>
              <a:rPr lang="en-US" sz="2400" b="1" dirty="0">
                <a:solidFill>
                  <a:schemeClr val="tx1"/>
                </a:solidFill>
                <a:latin typeface="Congenial"/>
                <a:ea typeface="+mn-lt"/>
                <a:cs typeface="+mn-lt"/>
              </a:rPr>
              <a:t> uterine inversion</a:t>
            </a:r>
          </a:p>
          <a:p>
            <a:pPr marL="502920" indent="-457200">
              <a:buFont typeface="+mj-lt"/>
              <a:buAutoNum type="arabicPeriod"/>
            </a:pPr>
            <a:r>
              <a:rPr lang="en-US" sz="2400" b="1" dirty="0">
                <a:solidFill>
                  <a:schemeClr val="tx1"/>
                </a:solidFill>
                <a:latin typeface="Congenial"/>
                <a:ea typeface="+mn-lt"/>
                <a:cs typeface="+mn-lt"/>
              </a:rPr>
              <a:t>amniotic fluid embolism.</a:t>
            </a:r>
          </a:p>
          <a:p>
            <a:pPr marL="502920" indent="-457200">
              <a:buFont typeface="+mj-lt"/>
              <a:buAutoNum type="arabicPeriod"/>
            </a:pPr>
            <a:r>
              <a:rPr lang="en-US" sz="2400" b="1" dirty="0">
                <a:solidFill>
                  <a:schemeClr val="tx1"/>
                </a:solidFill>
                <a:latin typeface="Congenial"/>
                <a:ea typeface="+mn-lt"/>
                <a:cs typeface="+mn-lt"/>
              </a:rPr>
              <a:t>An improperly sutured episiotomy can lead to a concealed PPH</a:t>
            </a:r>
          </a:p>
          <a:p>
            <a:pPr marL="502920" indent="-457200">
              <a:buFont typeface="+mj-lt"/>
              <a:buAutoNum type="arabicPeriod"/>
            </a:pPr>
            <a:r>
              <a:rPr lang="en-US" sz="2400" b="1" dirty="0">
                <a:solidFill>
                  <a:schemeClr val="tx1"/>
                </a:solidFill>
                <a:latin typeface="Congenial"/>
              </a:rPr>
              <a:t>A soft tissue hematoma, usually of the vulva, may occur following delivery in the absence of any laceration. </a:t>
            </a:r>
            <a:endParaRPr lang="en-US" sz="2400" dirty="0">
              <a:solidFill>
                <a:schemeClr val="tx1"/>
              </a:solidFill>
            </a:endParaRPr>
          </a:p>
          <a:p>
            <a:pPr marL="502920" indent="-457200">
              <a:buFont typeface="+mj-lt"/>
              <a:buAutoNum type="arabicPeriod"/>
            </a:pPr>
            <a:r>
              <a:rPr lang="en-US" sz="2400" b="1" dirty="0">
                <a:solidFill>
                  <a:schemeClr val="tx1"/>
                </a:solidFill>
                <a:latin typeface="Congenial"/>
              </a:rPr>
              <a:t>Uterine rupture can also occur secondary to blunt abdominal trauma at the time of an automobile accident</a:t>
            </a:r>
          </a:p>
          <a:p>
            <a:pPr marL="502920" indent="-457200">
              <a:buAutoNum type="arabicPeriod"/>
            </a:pPr>
            <a:endParaRPr lang="en-US" sz="2400" b="1" dirty="0">
              <a:solidFill>
                <a:schemeClr val="tx1"/>
              </a:solidFill>
              <a:latin typeface="Congenial"/>
              <a:ea typeface="+mn-lt"/>
              <a:cs typeface="+mn-lt"/>
            </a:endParaRPr>
          </a:p>
        </p:txBody>
      </p:sp>
    </p:spTree>
    <p:extLst>
      <p:ext uri="{BB962C8B-B14F-4D97-AF65-F5344CB8AC3E}">
        <p14:creationId xmlns:p14="http://schemas.microsoft.com/office/powerpoint/2010/main" val="2400602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20CA-E743-C437-C7D1-8FDDF7840CD5}"/>
              </a:ext>
            </a:extLst>
          </p:cNvPr>
          <p:cNvSpPr>
            <a:spLocks noGrp="1"/>
          </p:cNvSpPr>
          <p:nvPr>
            <p:ph type="title"/>
          </p:nvPr>
        </p:nvSpPr>
        <p:spPr>
          <a:xfrm>
            <a:off x="611038" y="408317"/>
            <a:ext cx="9875520" cy="1356360"/>
          </a:xfrm>
        </p:spPr>
        <p:txBody>
          <a:bodyPr>
            <a:normAutofit/>
          </a:bodyPr>
          <a:lstStyle/>
          <a:p>
            <a:r>
              <a:rPr lang="en-US" sz="3200" b="1" dirty="0">
                <a:solidFill>
                  <a:srgbClr val="DF5327"/>
                </a:solidFill>
                <a:latin typeface="Comic Sans MS"/>
                <a:ea typeface="+mj-lt"/>
                <a:cs typeface="+mj-lt"/>
              </a:rPr>
              <a:t>Management</a:t>
            </a:r>
            <a:endParaRPr lang="en-US" sz="3200" b="1" dirty="0">
              <a:solidFill>
                <a:srgbClr val="DF5327"/>
              </a:solidFill>
              <a:latin typeface="Comic Sans MS"/>
            </a:endParaRPr>
          </a:p>
        </p:txBody>
      </p:sp>
      <p:sp>
        <p:nvSpPr>
          <p:cNvPr id="3" name="Content Placeholder 2">
            <a:extLst>
              <a:ext uri="{FF2B5EF4-FFF2-40B4-BE49-F238E27FC236}">
                <a16:creationId xmlns:a16="http://schemas.microsoft.com/office/drawing/2014/main" id="{1773CAE2-E05F-8A28-D654-04FB36C5195A}"/>
              </a:ext>
            </a:extLst>
          </p:cNvPr>
          <p:cNvSpPr>
            <a:spLocks noGrp="1"/>
          </p:cNvSpPr>
          <p:nvPr>
            <p:ph idx="1"/>
          </p:nvPr>
        </p:nvSpPr>
        <p:spPr>
          <a:xfrm>
            <a:off x="309114" y="1597325"/>
            <a:ext cx="11555021" cy="5116901"/>
          </a:xfrm>
        </p:spPr>
        <p:txBody>
          <a:bodyPr vert="horz" lIns="91440" tIns="45720" rIns="91440" bIns="45720" rtlCol="0" anchor="t">
            <a:normAutofit/>
          </a:bodyPr>
          <a:lstStyle/>
          <a:p>
            <a:r>
              <a:rPr lang="en-US" sz="2000" b="1" dirty="0">
                <a:solidFill>
                  <a:schemeClr val="tx1"/>
                </a:solidFill>
                <a:latin typeface="Congenial"/>
                <a:ea typeface="+mn-lt"/>
                <a:cs typeface="+mn-lt"/>
              </a:rPr>
              <a:t>During the diagnostic workup of an established hemorrhage, the patient’s vital signs must be monitored closely. However, young healthy women may tolerate and mask hypovolemia well. </a:t>
            </a:r>
          </a:p>
          <a:p>
            <a:r>
              <a:rPr lang="en-US" sz="2000" b="1" dirty="0">
                <a:solidFill>
                  <a:schemeClr val="tx1"/>
                </a:solidFill>
                <a:latin typeface="Congenial"/>
                <a:ea typeface="+mn-lt"/>
                <a:cs typeface="+mn-lt"/>
              </a:rPr>
              <a:t>The sensitivity and specificity of the vital signs are not absolute.</a:t>
            </a:r>
          </a:p>
          <a:p>
            <a:r>
              <a:rPr lang="en-US" sz="2000" b="1" dirty="0">
                <a:solidFill>
                  <a:schemeClr val="tx1"/>
                </a:solidFill>
                <a:latin typeface="Congenial"/>
                <a:ea typeface="+mn-lt"/>
                <a:cs typeface="+mn-lt"/>
              </a:rPr>
              <a:t> The estimated blood loss is commonly underestimated, and it should be replaced by</a:t>
            </a:r>
            <a:r>
              <a:rPr lang="en-US" sz="2000" b="1" u="sng" dirty="0">
                <a:solidFill>
                  <a:schemeClr val="tx1"/>
                </a:solidFill>
                <a:latin typeface="Congenial"/>
                <a:ea typeface="+mn-lt"/>
                <a:cs typeface="+mn-lt"/>
              </a:rPr>
              <a:t> quantitated blood loss, where sponges and pads are weighed and measured.</a:t>
            </a:r>
          </a:p>
          <a:p>
            <a:r>
              <a:rPr lang="en-US" sz="2000" b="1" dirty="0">
                <a:solidFill>
                  <a:schemeClr val="tx1"/>
                </a:solidFill>
                <a:latin typeface="Congenial"/>
                <a:ea typeface="+mn-lt"/>
                <a:cs typeface="+mn-lt"/>
              </a:rPr>
              <a:t>Multiple units of packed red blood cells must be typed and crossmatched, and IV crystalloids (such as normal saline or lactated Ringer solution) infused to restore intravascular volume. </a:t>
            </a:r>
            <a:endParaRPr lang="en-US" sz="2000" b="1" u="sng" dirty="0">
              <a:solidFill>
                <a:schemeClr val="tx1"/>
              </a:solidFill>
              <a:latin typeface="Congenial"/>
              <a:ea typeface="+mn-lt"/>
              <a:cs typeface="+mn-lt"/>
            </a:endParaRPr>
          </a:p>
          <a:p>
            <a:r>
              <a:rPr lang="en-US" sz="2000" b="1" dirty="0">
                <a:solidFill>
                  <a:schemeClr val="tx1"/>
                </a:solidFill>
                <a:latin typeface="Congenial"/>
                <a:ea typeface="+mn-lt"/>
                <a:cs typeface="+mn-lt"/>
              </a:rPr>
              <a:t>Resuscitation with normal saline usually requires a volume of </a:t>
            </a:r>
            <a:r>
              <a:rPr lang="en-US" sz="2000" b="1" dirty="0">
                <a:solidFill>
                  <a:schemeClr val="accent2">
                    <a:lumMod val="75000"/>
                  </a:schemeClr>
                </a:solidFill>
                <a:latin typeface="Congenial"/>
                <a:ea typeface="+mn-lt"/>
                <a:cs typeface="+mn-lt"/>
              </a:rPr>
              <a:t>three times </a:t>
            </a:r>
            <a:r>
              <a:rPr lang="en-US" sz="2000" b="1" dirty="0">
                <a:solidFill>
                  <a:schemeClr val="tx1"/>
                </a:solidFill>
                <a:latin typeface="Congenial"/>
                <a:ea typeface="+mn-lt"/>
                <a:cs typeface="+mn-lt"/>
              </a:rPr>
              <a:t>the estimated blood loss to replace the intravascular volume.</a:t>
            </a:r>
            <a:endParaRPr lang="en-US" sz="2000" b="1" u="sng" dirty="0">
              <a:solidFill>
                <a:schemeClr val="tx1"/>
              </a:solidFill>
              <a:latin typeface="Congenial"/>
              <a:ea typeface="+mn-lt"/>
              <a:cs typeface="+mn-lt"/>
            </a:endParaRPr>
          </a:p>
        </p:txBody>
      </p:sp>
    </p:spTree>
    <p:extLst>
      <p:ext uri="{BB962C8B-B14F-4D97-AF65-F5344CB8AC3E}">
        <p14:creationId xmlns:p14="http://schemas.microsoft.com/office/powerpoint/2010/main" val="1691940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0DE1-8EB0-746A-21B9-BEA918CDF910}"/>
              </a:ext>
            </a:extLst>
          </p:cNvPr>
          <p:cNvSpPr>
            <a:spLocks noGrp="1"/>
          </p:cNvSpPr>
          <p:nvPr>
            <p:ph type="title"/>
          </p:nvPr>
        </p:nvSpPr>
        <p:spPr>
          <a:xfrm>
            <a:off x="337868" y="-46581"/>
            <a:ext cx="9875520" cy="1356360"/>
          </a:xfrm>
        </p:spPr>
        <p:txBody>
          <a:bodyPr/>
          <a:lstStyle/>
          <a:p>
            <a:r>
              <a:rPr lang="en-US" b="1" dirty="0">
                <a:solidFill>
                  <a:schemeClr val="accent2"/>
                </a:solidFill>
                <a:latin typeface="Comic Sans MS"/>
                <a:ea typeface="+mj-lt"/>
                <a:cs typeface="+mj-lt"/>
              </a:rPr>
              <a:t>Amniotic fluid embolism</a:t>
            </a:r>
            <a:endParaRPr lang="en-US" b="1" dirty="0">
              <a:solidFill>
                <a:schemeClr val="accent2"/>
              </a:solidFill>
              <a:latin typeface="Comic Sans MS"/>
            </a:endParaRPr>
          </a:p>
        </p:txBody>
      </p:sp>
      <p:sp>
        <p:nvSpPr>
          <p:cNvPr id="3" name="Content Placeholder 2">
            <a:extLst>
              <a:ext uri="{FF2B5EF4-FFF2-40B4-BE49-F238E27FC236}">
                <a16:creationId xmlns:a16="http://schemas.microsoft.com/office/drawing/2014/main" id="{5F63246C-8A51-A2AB-0BFF-8769AF1D9B7C}"/>
              </a:ext>
            </a:extLst>
          </p:cNvPr>
          <p:cNvSpPr>
            <a:spLocks noGrp="1"/>
          </p:cNvSpPr>
          <p:nvPr>
            <p:ph idx="1"/>
          </p:nvPr>
        </p:nvSpPr>
        <p:spPr>
          <a:xfrm>
            <a:off x="232360" y="899472"/>
            <a:ext cx="11339361" cy="2441606"/>
          </a:xfrm>
        </p:spPr>
        <p:txBody>
          <a:bodyPr vert="horz" lIns="91440" tIns="45720" rIns="91440" bIns="45720" rtlCol="0" anchor="t">
            <a:noAutofit/>
          </a:bodyPr>
          <a:lstStyle/>
          <a:p>
            <a:r>
              <a:rPr lang="en-US" sz="2000" b="1" dirty="0">
                <a:solidFill>
                  <a:srgbClr val="000000"/>
                </a:solidFill>
                <a:latin typeface="Congenial"/>
                <a:cs typeface="Arial"/>
              </a:rPr>
              <a:t>Amniotic fluid embolism (AFE) is a life-threatening obstetric emergency</a:t>
            </a:r>
            <a:endParaRPr lang="en-US" sz="2000" b="1" dirty="0">
              <a:solidFill>
                <a:srgbClr val="B13F9A"/>
              </a:solidFill>
              <a:latin typeface="Congenial"/>
            </a:endParaRPr>
          </a:p>
          <a:p>
            <a:r>
              <a:rPr lang="en-US" sz="2000" b="1" dirty="0">
                <a:solidFill>
                  <a:schemeClr val="tx1"/>
                </a:solidFill>
                <a:latin typeface="Congenial"/>
                <a:cs typeface="Arial"/>
              </a:rPr>
              <a:t>It happens due to entering of amniotic fluid ,fetal cells  hair and amniotic debris entering the maternal circulation causing cardio-pulmonary collapse .</a:t>
            </a:r>
          </a:p>
          <a:p>
            <a:r>
              <a:rPr lang="en-US" sz="2000" b="1" dirty="0">
                <a:solidFill>
                  <a:schemeClr val="tx1"/>
                </a:solidFill>
                <a:latin typeface="Congenial"/>
                <a:cs typeface="Arial"/>
              </a:rPr>
              <a:t>incidence of AFE is estimated to occur between 1 in 8000 and 1 in 80,000 deliveries. The true incidence is unknown because of inaccurate diagnosis and inconsistent reporting of nonfatal cases.</a:t>
            </a:r>
          </a:p>
          <a:p>
            <a:endParaRPr lang="en-US" sz="2000" b="1" dirty="0">
              <a:solidFill>
                <a:schemeClr val="tx1"/>
              </a:solidFill>
              <a:latin typeface="Congenial"/>
              <a:cs typeface="Arial"/>
            </a:endParaRPr>
          </a:p>
          <a:p>
            <a:r>
              <a:rPr lang="en-US" sz="2000" b="1" dirty="0">
                <a:solidFill>
                  <a:schemeClr val="tx1"/>
                </a:solidFill>
                <a:latin typeface="Congenial"/>
              </a:rPr>
              <a:t>Previous studies revealed mortality rates as high as </a:t>
            </a:r>
            <a:r>
              <a:rPr lang="en-US" sz="2000" b="1" dirty="0">
                <a:solidFill>
                  <a:schemeClr val="accent3"/>
                </a:solidFill>
                <a:latin typeface="Congenial"/>
              </a:rPr>
              <a:t>61-86%</a:t>
            </a:r>
            <a:r>
              <a:rPr lang="en-US" sz="2000" b="1" dirty="0">
                <a:solidFill>
                  <a:schemeClr val="tx1"/>
                </a:solidFill>
                <a:latin typeface="Congenial"/>
              </a:rPr>
              <a:t>, but recent estimates suggest a case fatality of </a:t>
            </a:r>
            <a:r>
              <a:rPr lang="en-US" sz="2000" b="1" dirty="0">
                <a:solidFill>
                  <a:schemeClr val="accent3"/>
                </a:solidFill>
                <a:latin typeface="Congenial"/>
              </a:rPr>
              <a:t>13-26%</a:t>
            </a:r>
            <a:r>
              <a:rPr lang="en-US" sz="2000" b="1" dirty="0">
                <a:solidFill>
                  <a:schemeClr val="tx1"/>
                </a:solidFill>
                <a:latin typeface="Congenial"/>
              </a:rPr>
              <a:t>. This decrease in risk for maternal mortality from AFE may be the result of early diagnosis and better resuscitative care as well as changes in case inclusion criteria</a:t>
            </a:r>
          </a:p>
          <a:p>
            <a:r>
              <a:rPr lang="en-US" sz="2000" b="1" dirty="0">
                <a:solidFill>
                  <a:schemeClr val="tx1"/>
                </a:solidFill>
                <a:latin typeface="Congenial"/>
              </a:rPr>
              <a:t>Neonatal survival </a:t>
            </a:r>
            <a:r>
              <a:rPr lang="en-US" sz="2000" b="1" dirty="0">
                <a:solidFill>
                  <a:schemeClr val="accent3"/>
                </a:solidFill>
                <a:latin typeface="Congenial"/>
              </a:rPr>
              <a:t>70%</a:t>
            </a:r>
          </a:p>
          <a:p>
            <a:endParaRPr lang="en-US" sz="2000" b="1" dirty="0">
              <a:solidFill>
                <a:schemeClr val="tx1"/>
              </a:solidFill>
              <a:latin typeface="Congenial"/>
              <a:cs typeface="Arial"/>
            </a:endParaRPr>
          </a:p>
          <a:p>
            <a:endParaRPr lang="en-US" dirty="0">
              <a:solidFill>
                <a:srgbClr val="A6B727"/>
              </a:solidFill>
              <a:latin typeface="Corbel" panose="020B0503020204020204"/>
            </a:endParaRPr>
          </a:p>
        </p:txBody>
      </p:sp>
      <p:pic>
        <p:nvPicPr>
          <p:cNvPr id="4" name="صورة 3"/>
          <p:cNvPicPr>
            <a:picLocks noChangeAspect="1"/>
          </p:cNvPicPr>
          <p:nvPr/>
        </p:nvPicPr>
        <p:blipFill>
          <a:blip r:embed="rId2"/>
          <a:stretch>
            <a:fillRect/>
          </a:stretch>
        </p:blipFill>
        <p:spPr>
          <a:xfrm>
            <a:off x="6330705" y="2895600"/>
            <a:ext cx="5099538" cy="3643678"/>
          </a:xfrm>
          <a:prstGeom prst="rect">
            <a:avLst/>
          </a:prstGeom>
        </p:spPr>
      </p:pic>
    </p:spTree>
    <p:extLst>
      <p:ext uri="{BB962C8B-B14F-4D97-AF65-F5344CB8AC3E}">
        <p14:creationId xmlns:p14="http://schemas.microsoft.com/office/powerpoint/2010/main" val="2976805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50986" y="715108"/>
            <a:ext cx="10464886" cy="5380892"/>
          </a:xfrm>
        </p:spPr>
        <p:txBody>
          <a:bodyPr/>
          <a:lstStyle/>
          <a:p>
            <a:r>
              <a:rPr lang="en-US" b="1" dirty="0">
                <a:solidFill>
                  <a:schemeClr val="tx1"/>
                </a:solidFill>
                <a:latin typeface="Congenial"/>
              </a:rPr>
              <a:t>Can't be predicted or prevented from occurring / Often isn't diagnosed until autopsy</a:t>
            </a:r>
          </a:p>
          <a:p>
            <a:r>
              <a:rPr lang="en-US" b="1" dirty="0">
                <a:solidFill>
                  <a:schemeClr val="tx1"/>
                </a:solidFill>
                <a:latin typeface="Congenial"/>
              </a:rPr>
              <a:t>Time of event :</a:t>
            </a:r>
          </a:p>
          <a:p>
            <a:pPr marL="45720" indent="0">
              <a:buNone/>
            </a:pPr>
            <a:r>
              <a:rPr lang="en-US" b="1" dirty="0">
                <a:solidFill>
                  <a:schemeClr val="tx1"/>
                </a:solidFill>
                <a:latin typeface="Congenial"/>
              </a:rPr>
              <a:t>- During labor / During CS / After normal vaginal delivery.</a:t>
            </a:r>
          </a:p>
          <a:p>
            <a:pPr>
              <a:buFontTx/>
              <a:buChar char="-"/>
            </a:pPr>
            <a:r>
              <a:rPr lang="en-US" b="1" dirty="0">
                <a:solidFill>
                  <a:schemeClr val="tx1"/>
                </a:solidFill>
                <a:latin typeface="Congenial"/>
              </a:rPr>
              <a:t>During second trimester .</a:t>
            </a:r>
          </a:p>
          <a:p>
            <a:pPr>
              <a:buFontTx/>
              <a:buChar char="-"/>
            </a:pPr>
            <a:r>
              <a:rPr lang="en-US" b="1" dirty="0">
                <a:solidFill>
                  <a:schemeClr val="tx1"/>
                </a:solidFill>
                <a:latin typeface="Congenial"/>
              </a:rPr>
              <a:t>it may also occur up to 48 h post delivery. </a:t>
            </a:r>
          </a:p>
          <a:p>
            <a:pPr>
              <a:buFontTx/>
              <a:buChar char="-"/>
            </a:pPr>
            <a:r>
              <a:rPr lang="en-US" b="1" dirty="0">
                <a:solidFill>
                  <a:schemeClr val="tx1"/>
                </a:solidFill>
                <a:latin typeface="Congenial"/>
              </a:rPr>
              <a:t>It can also occur during abortion, after abdominal trauma, and during </a:t>
            </a:r>
            <a:r>
              <a:rPr lang="en-US" b="1" dirty="0" err="1">
                <a:solidFill>
                  <a:schemeClr val="tx1"/>
                </a:solidFill>
                <a:latin typeface="Congenial"/>
              </a:rPr>
              <a:t>amnioinfusion</a:t>
            </a:r>
            <a:r>
              <a:rPr lang="en-US" b="1" dirty="0">
                <a:solidFill>
                  <a:schemeClr val="tx1"/>
                </a:solidFill>
                <a:latin typeface="Congenial"/>
              </a:rPr>
              <a:t> </a:t>
            </a:r>
          </a:p>
        </p:txBody>
      </p:sp>
    </p:spTree>
    <p:extLst>
      <p:ext uri="{BB962C8B-B14F-4D97-AF65-F5344CB8AC3E}">
        <p14:creationId xmlns:p14="http://schemas.microsoft.com/office/powerpoint/2010/main" val="3170721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9E78-D043-C388-5A8B-850043831AEA}"/>
              </a:ext>
            </a:extLst>
          </p:cNvPr>
          <p:cNvSpPr>
            <a:spLocks noGrp="1"/>
          </p:cNvSpPr>
          <p:nvPr>
            <p:ph type="title"/>
          </p:nvPr>
        </p:nvSpPr>
        <p:spPr>
          <a:xfrm>
            <a:off x="539151" y="437072"/>
            <a:ext cx="9875520" cy="867530"/>
          </a:xfrm>
        </p:spPr>
        <p:txBody>
          <a:bodyPr/>
          <a:lstStyle/>
          <a:p>
            <a:r>
              <a:rPr lang="en-US" b="1" dirty="0">
                <a:solidFill>
                  <a:schemeClr val="accent2"/>
                </a:solidFill>
                <a:latin typeface="Comic Sans MS"/>
                <a:ea typeface="+mj-lt"/>
                <a:cs typeface="+mj-lt"/>
              </a:rPr>
              <a:t>Risk factors: </a:t>
            </a:r>
            <a:endParaRPr lang="en-US" b="1" dirty="0">
              <a:solidFill>
                <a:schemeClr val="accent2"/>
              </a:solidFill>
              <a:latin typeface="Comic Sans MS"/>
            </a:endParaRPr>
          </a:p>
        </p:txBody>
      </p:sp>
      <p:sp>
        <p:nvSpPr>
          <p:cNvPr id="3" name="Content Placeholder 2">
            <a:extLst>
              <a:ext uri="{FF2B5EF4-FFF2-40B4-BE49-F238E27FC236}">
                <a16:creationId xmlns:a16="http://schemas.microsoft.com/office/drawing/2014/main" id="{C75BFCFD-60B7-054D-70DA-43FCDD6C708E}"/>
              </a:ext>
            </a:extLst>
          </p:cNvPr>
          <p:cNvSpPr>
            <a:spLocks noGrp="1"/>
          </p:cNvSpPr>
          <p:nvPr>
            <p:ph idx="1"/>
          </p:nvPr>
        </p:nvSpPr>
        <p:spPr>
          <a:xfrm>
            <a:off x="467265" y="1309778"/>
            <a:ext cx="11126858" cy="4786222"/>
          </a:xfrm>
        </p:spPr>
        <p:txBody>
          <a:bodyPr vert="horz" lIns="91440" tIns="45720" rIns="91440" bIns="45720" rtlCol="0" anchor="t">
            <a:normAutofit/>
          </a:bodyPr>
          <a:lstStyle/>
          <a:p>
            <a:r>
              <a:rPr lang="en-US" sz="2400" b="1" dirty="0">
                <a:solidFill>
                  <a:schemeClr val="tx1"/>
                </a:solidFill>
                <a:latin typeface="Congenial"/>
                <a:ea typeface="+mn-lt"/>
                <a:cs typeface="+mn-lt"/>
              </a:rPr>
              <a:t>Older maternal age. </a:t>
            </a:r>
          </a:p>
          <a:p>
            <a:r>
              <a:rPr lang="en-US" sz="2400" b="1" dirty="0">
                <a:solidFill>
                  <a:schemeClr val="tx1"/>
                </a:solidFill>
                <a:latin typeface="Congenial"/>
                <a:ea typeface="+mn-lt"/>
                <a:cs typeface="+mn-lt"/>
              </a:rPr>
              <a:t>Multiparty.</a:t>
            </a:r>
          </a:p>
          <a:p>
            <a:r>
              <a:rPr lang="en-US" sz="2400" b="1" dirty="0">
                <a:solidFill>
                  <a:schemeClr val="tx1"/>
                </a:solidFill>
                <a:latin typeface="Congenial"/>
                <a:ea typeface="+mn-lt"/>
                <a:cs typeface="+mn-lt"/>
              </a:rPr>
              <a:t>Intense contractions during labor.</a:t>
            </a:r>
          </a:p>
          <a:p>
            <a:r>
              <a:rPr lang="en-US" sz="2400" b="1" dirty="0">
                <a:solidFill>
                  <a:schemeClr val="tx1"/>
                </a:solidFill>
                <a:latin typeface="Congenial"/>
                <a:ea typeface="+mn-lt"/>
                <a:cs typeface="+mn-lt"/>
              </a:rPr>
              <a:t> Abdominal trauma </a:t>
            </a:r>
            <a:endParaRPr lang="en-US" dirty="0">
              <a:solidFill>
                <a:schemeClr val="tx1"/>
              </a:solidFill>
            </a:endParaRPr>
          </a:p>
          <a:p>
            <a:r>
              <a:rPr lang="en-US" sz="2400" b="1" dirty="0">
                <a:solidFill>
                  <a:schemeClr val="tx1"/>
                </a:solidFill>
                <a:latin typeface="Congenial"/>
                <a:ea typeface="+mn-lt"/>
                <a:cs typeface="+mn-lt"/>
              </a:rPr>
              <a:t>Cesarean section.</a:t>
            </a:r>
          </a:p>
          <a:p>
            <a:r>
              <a:rPr lang="en-US" sz="2400" b="1" dirty="0">
                <a:solidFill>
                  <a:schemeClr val="tx1"/>
                </a:solidFill>
                <a:latin typeface="Congenial"/>
                <a:ea typeface="+mn-lt"/>
                <a:cs typeface="+mn-lt"/>
              </a:rPr>
              <a:t>Induction of labor. </a:t>
            </a:r>
          </a:p>
          <a:p>
            <a:r>
              <a:rPr lang="en-US" sz="2400" b="1" dirty="0">
                <a:solidFill>
                  <a:schemeClr val="tx1"/>
                </a:solidFill>
                <a:latin typeface="Congenial"/>
                <a:ea typeface="+mn-lt"/>
                <a:cs typeface="+mn-lt"/>
              </a:rPr>
              <a:t>Placenta Previa.</a:t>
            </a:r>
          </a:p>
          <a:p>
            <a:r>
              <a:rPr lang="en-US" sz="2400" b="1" dirty="0">
                <a:solidFill>
                  <a:schemeClr val="tx1"/>
                </a:solidFill>
                <a:latin typeface="Congenial"/>
                <a:ea typeface="+mn-lt"/>
                <a:cs typeface="+mn-lt"/>
              </a:rPr>
              <a:t>Eclampsia. </a:t>
            </a:r>
          </a:p>
          <a:p>
            <a:r>
              <a:rPr lang="en-US" sz="2400" b="1" dirty="0">
                <a:solidFill>
                  <a:schemeClr val="tx1"/>
                </a:solidFill>
                <a:latin typeface="Congenial"/>
                <a:ea typeface="+mn-lt"/>
                <a:cs typeface="+mn-lt"/>
              </a:rPr>
              <a:t>Multiple pregnancy</a:t>
            </a:r>
            <a:endParaRPr lang="en-US" sz="2400" b="1" dirty="0">
              <a:solidFill>
                <a:schemeClr val="tx1"/>
              </a:solidFill>
              <a:latin typeface="Congenial"/>
            </a:endParaRPr>
          </a:p>
        </p:txBody>
      </p:sp>
      <p:sp>
        <p:nvSpPr>
          <p:cNvPr id="4" name="مستطيل مستدير الزوايا 3"/>
          <p:cNvSpPr/>
          <p:nvPr/>
        </p:nvSpPr>
        <p:spPr>
          <a:xfrm>
            <a:off x="7022123" y="1304602"/>
            <a:ext cx="3392548" cy="32087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ongenial"/>
              </a:rPr>
              <a:t>Fetal factors:</a:t>
            </a:r>
          </a:p>
          <a:p>
            <a:pPr algn="ctr"/>
            <a:endParaRPr lang="en-US" sz="2800" dirty="0">
              <a:solidFill>
                <a:schemeClr val="bg1"/>
              </a:solidFill>
              <a:latin typeface="Congenial"/>
            </a:endParaRPr>
          </a:p>
          <a:p>
            <a:pPr marL="457200" indent="-457200">
              <a:buFont typeface="Wingdings" panose="05000000000000000000" pitchFamily="2" charset="2"/>
              <a:buChar char="§"/>
            </a:pPr>
            <a:r>
              <a:rPr lang="en-US" sz="2800" dirty="0">
                <a:solidFill>
                  <a:schemeClr val="bg1"/>
                </a:solidFill>
                <a:latin typeface="Congenial"/>
              </a:rPr>
              <a:t>Fetal distress.</a:t>
            </a:r>
          </a:p>
          <a:p>
            <a:pPr marL="457200" indent="-457200">
              <a:buFont typeface="Wingdings" panose="05000000000000000000" pitchFamily="2" charset="2"/>
              <a:buChar char="§"/>
            </a:pPr>
            <a:r>
              <a:rPr lang="en-US" sz="2800" dirty="0">
                <a:solidFill>
                  <a:schemeClr val="bg1"/>
                </a:solidFill>
                <a:latin typeface="Congenial"/>
              </a:rPr>
              <a:t>Fetal death.</a:t>
            </a:r>
          </a:p>
          <a:p>
            <a:pPr marL="457200" indent="-457200">
              <a:buFont typeface="Wingdings" panose="05000000000000000000" pitchFamily="2" charset="2"/>
              <a:buChar char="§"/>
            </a:pPr>
            <a:r>
              <a:rPr lang="en-US" sz="2800" dirty="0">
                <a:solidFill>
                  <a:schemeClr val="bg1"/>
                </a:solidFill>
                <a:latin typeface="Congenial"/>
              </a:rPr>
              <a:t>Male baby.</a:t>
            </a:r>
          </a:p>
        </p:txBody>
      </p:sp>
    </p:spTree>
    <p:extLst>
      <p:ext uri="{BB962C8B-B14F-4D97-AF65-F5344CB8AC3E}">
        <p14:creationId xmlns:p14="http://schemas.microsoft.com/office/powerpoint/2010/main" val="3998401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9954" y="527538"/>
            <a:ext cx="9875520" cy="750277"/>
          </a:xfrm>
        </p:spPr>
        <p:txBody>
          <a:bodyPr>
            <a:normAutofit/>
          </a:bodyPr>
          <a:lstStyle/>
          <a:p>
            <a:r>
              <a:rPr lang="en-US" sz="4800" b="1" dirty="0">
                <a:solidFill>
                  <a:schemeClr val="accent2"/>
                </a:solidFill>
                <a:latin typeface="Comic Sans MS" panose="030F0702030302020204" pitchFamily="66" charset="0"/>
              </a:rPr>
              <a:t>Pathophysiology:</a:t>
            </a:r>
          </a:p>
        </p:txBody>
      </p:sp>
      <p:sp>
        <p:nvSpPr>
          <p:cNvPr id="3" name="عنصر نائب للمحتوى 2"/>
          <p:cNvSpPr>
            <a:spLocks noGrp="1"/>
          </p:cNvSpPr>
          <p:nvPr>
            <p:ph idx="1"/>
          </p:nvPr>
        </p:nvSpPr>
        <p:spPr>
          <a:xfrm>
            <a:off x="269631" y="1277815"/>
            <a:ext cx="11383108" cy="5052646"/>
          </a:xfrm>
        </p:spPr>
        <p:txBody>
          <a:bodyPr>
            <a:normAutofit/>
          </a:bodyPr>
          <a:lstStyle/>
          <a:p>
            <a:r>
              <a:rPr lang="en-US" sz="2400" b="1" dirty="0">
                <a:solidFill>
                  <a:schemeClr val="tx1"/>
                </a:solidFill>
                <a:latin typeface="Congenial"/>
              </a:rPr>
              <a:t>the exact pathophysiology is still unknown.</a:t>
            </a:r>
          </a:p>
          <a:p>
            <a:r>
              <a:rPr lang="en-US" sz="2400" b="1" dirty="0">
                <a:solidFill>
                  <a:schemeClr val="tx1"/>
                </a:solidFill>
                <a:latin typeface="Congenial"/>
              </a:rPr>
              <a:t>The process is similar to anaphylaxis than to embolism, so also termed as </a:t>
            </a:r>
            <a:r>
              <a:rPr lang="en-US" sz="2400" b="1" i="1" u="sng" dirty="0">
                <a:solidFill>
                  <a:schemeClr val="accent3">
                    <a:lumMod val="75000"/>
                  </a:schemeClr>
                </a:solidFill>
                <a:latin typeface="Congenial"/>
              </a:rPr>
              <a:t>anaphylactic syndrome of pregnancy </a:t>
            </a:r>
            <a:r>
              <a:rPr lang="en-US" sz="2400" b="1" dirty="0">
                <a:solidFill>
                  <a:schemeClr val="tx1"/>
                </a:solidFill>
                <a:latin typeface="Congenial"/>
              </a:rPr>
              <a:t>because fetal tissue or amniotic fluid components are not universally found in women who present with signs and symptoms attributable to AFE. In some women, AFE may lead to a mild degree of organ dysfunction while in others it may lead to coagulopathy, cardiovascular collapse, and death.</a:t>
            </a:r>
          </a:p>
        </p:txBody>
      </p:sp>
    </p:spTree>
    <p:extLst>
      <p:ext uri="{BB962C8B-B14F-4D97-AF65-F5344CB8AC3E}">
        <p14:creationId xmlns:p14="http://schemas.microsoft.com/office/powerpoint/2010/main" val="617146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idx="1"/>
          </p:nvPr>
        </p:nvSpPr>
        <p:spPr>
          <a:xfrm>
            <a:off x="140677" y="2708030"/>
            <a:ext cx="11781692" cy="3774831"/>
          </a:xfrm>
        </p:spPr>
        <p:txBody>
          <a:bodyPr>
            <a:noAutofit/>
          </a:bodyPr>
          <a:lstStyle/>
          <a:p>
            <a:pPr marL="342900" indent="-342900" algn="l">
              <a:buFont typeface="Arial" panose="020B0604020202020204" pitchFamily="34" charset="0"/>
              <a:buChar char="•"/>
            </a:pPr>
            <a:r>
              <a:rPr lang="en-US" sz="2000" b="1" dirty="0">
                <a:solidFill>
                  <a:schemeClr val="tx1"/>
                </a:solidFill>
                <a:latin typeface="Congenial"/>
              </a:rPr>
              <a:t>This theory is supported by the fact that amniotic fluid contains vasoactive and pro- coagulant products including platelet-activating factor, cytokines, bradykinin, thromboxane, leukotrienes, and arachidonic acid.</a:t>
            </a:r>
          </a:p>
          <a:p>
            <a:pPr marL="342900" indent="-342900" algn="l">
              <a:buFont typeface="Arial" panose="020B0604020202020204" pitchFamily="34" charset="0"/>
              <a:buChar char="•"/>
            </a:pPr>
            <a:r>
              <a:rPr lang="en-US" sz="2000" b="1" dirty="0">
                <a:solidFill>
                  <a:schemeClr val="tx1"/>
                </a:solidFill>
                <a:latin typeface="Congenial"/>
              </a:rPr>
              <a:t> Concentrations of tissue factor and tissue factor pathway inhibitor, which trigger intravascular coagulation, are higher in amniotic fluid than in maternal serum</a:t>
            </a:r>
          </a:p>
          <a:p>
            <a:pPr marL="342900" indent="-342900" algn="l">
              <a:buFont typeface="Arial" panose="020B0604020202020204" pitchFamily="34" charset="0"/>
              <a:buChar char="•"/>
            </a:pPr>
            <a:r>
              <a:rPr lang="en-US" sz="2000" b="1" dirty="0">
                <a:solidFill>
                  <a:schemeClr val="tx1"/>
                </a:solidFill>
                <a:latin typeface="Congenial"/>
              </a:rPr>
              <a:t> It is speculated that maternal plasma endothelin concentrations are increased by entry of amniotic fluid into the systemic vasculature. Endothelin acts as a Broncho constrictor as well as a pulmonary and coronary vasoconstrictor, which may contribute to respiratory and cardiovascular collapse</a:t>
            </a:r>
          </a:p>
          <a:p>
            <a:pPr marL="342900" indent="-342900" algn="l">
              <a:buFont typeface="Arial" panose="020B0604020202020204" pitchFamily="34" charset="0"/>
              <a:buChar char="•"/>
            </a:pPr>
            <a:r>
              <a:rPr lang="en-US" sz="2000" b="1" dirty="0">
                <a:solidFill>
                  <a:schemeClr val="tx1"/>
                </a:solidFill>
                <a:latin typeface="Congenial"/>
              </a:rPr>
              <a:t> The direct pro-coagulant property of amniotic fluid may explain the prevalence of disseminated intravascular clotting (DIC) in AFE.</a:t>
            </a:r>
          </a:p>
        </p:txBody>
      </p:sp>
      <p:graphicFrame>
        <p:nvGraphicFramePr>
          <p:cNvPr id="4" name="عنصر نائب للمحتوى 3"/>
          <p:cNvGraphicFramePr>
            <a:graphicFrameLocks noGrp="1"/>
          </p:cNvGraphicFramePr>
          <p:nvPr>
            <p:ph idx="4294967295"/>
            <p:extLst>
              <p:ext uri="{D42A27DB-BD31-4B8C-83A1-F6EECF244321}">
                <p14:modId xmlns:p14="http://schemas.microsoft.com/office/powerpoint/2010/main" val="1896607183"/>
              </p:ext>
            </p:extLst>
          </p:nvPr>
        </p:nvGraphicFramePr>
        <p:xfrm>
          <a:off x="363416" y="362927"/>
          <a:ext cx="11582400" cy="2497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1391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2548061845"/>
              </p:ext>
            </p:extLst>
          </p:nvPr>
        </p:nvGraphicFramePr>
        <p:xfrm>
          <a:off x="325549" y="1207477"/>
          <a:ext cx="11549927" cy="5298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لنص 2"/>
          <p:cNvSpPr>
            <a:spLocks noGrp="1"/>
          </p:cNvSpPr>
          <p:nvPr>
            <p:ph type="body" idx="1"/>
          </p:nvPr>
        </p:nvSpPr>
        <p:spPr>
          <a:xfrm>
            <a:off x="457200" y="262458"/>
            <a:ext cx="11230708" cy="687111"/>
          </a:xfrm>
        </p:spPr>
        <p:txBody>
          <a:bodyPr>
            <a:noAutofit/>
          </a:bodyPr>
          <a:lstStyle/>
          <a:p>
            <a:r>
              <a:rPr lang="en-US" sz="2000" dirty="0">
                <a:solidFill>
                  <a:schemeClr val="accent2"/>
                </a:solidFill>
                <a:latin typeface="Comic Sans MS" panose="030F0702030302020204" pitchFamily="66" charset="0"/>
              </a:rPr>
              <a:t>The cause of AFE-associated reactions is explained by two hypothesis: The effect of amniotic fluid itself or a host idiosyncrasy ("hypersensitivity" reaction)</a:t>
            </a:r>
          </a:p>
        </p:txBody>
      </p:sp>
      <p:graphicFrame>
        <p:nvGraphicFramePr>
          <p:cNvPr id="7" name="رسم تخطيطي 6"/>
          <p:cNvGraphicFramePr/>
          <p:nvPr>
            <p:extLst>
              <p:ext uri="{D42A27DB-BD31-4B8C-83A1-F6EECF244321}">
                <p14:modId xmlns:p14="http://schemas.microsoft.com/office/powerpoint/2010/main" val="3040108477"/>
              </p:ext>
            </p:extLst>
          </p:nvPr>
        </p:nvGraphicFramePr>
        <p:xfrm>
          <a:off x="457200" y="949569"/>
          <a:ext cx="11324492" cy="53222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49769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375139" y="492369"/>
            <a:ext cx="7760676" cy="5967046"/>
          </a:xfrm>
        </p:spPr>
        <p:txBody>
          <a:bodyPr>
            <a:noAutofit/>
          </a:bodyPr>
          <a:lstStyle/>
          <a:p>
            <a:pPr marL="45720" indent="0">
              <a:buNone/>
            </a:pPr>
            <a:r>
              <a:rPr lang="en-US" sz="2000" b="1" dirty="0">
                <a:solidFill>
                  <a:schemeClr val="tx1"/>
                </a:solidFill>
                <a:latin typeface="Congenial"/>
              </a:rPr>
              <a:t>There are two clinical forms of AFE exist typical and atypical. </a:t>
            </a:r>
          </a:p>
          <a:p>
            <a:r>
              <a:rPr lang="en-US" sz="2400" b="1" u="sng" dirty="0">
                <a:solidFill>
                  <a:schemeClr val="accent2"/>
                </a:solidFill>
                <a:latin typeface="Congenial"/>
              </a:rPr>
              <a:t>Typical, (classic) with three phases</a:t>
            </a:r>
            <a:r>
              <a:rPr lang="en-US" sz="2000" b="1" dirty="0">
                <a:solidFill>
                  <a:schemeClr val="accent2"/>
                </a:solidFill>
                <a:latin typeface="Congenial"/>
              </a:rPr>
              <a:t>: </a:t>
            </a:r>
          </a:p>
          <a:p>
            <a:r>
              <a:rPr lang="en-US" sz="2000" b="1" dirty="0">
                <a:solidFill>
                  <a:schemeClr val="tx1"/>
                </a:solidFill>
                <a:latin typeface="Congenial"/>
              </a:rPr>
              <a:t>Phase 1-respiratory and circulatory disorders</a:t>
            </a:r>
          </a:p>
          <a:p>
            <a:r>
              <a:rPr lang="en-US" sz="2000" b="1" dirty="0">
                <a:solidFill>
                  <a:schemeClr val="tx1"/>
                </a:solidFill>
                <a:latin typeface="Congenial"/>
              </a:rPr>
              <a:t>Phase 2-coagulation disturbances of maternal hemostasis</a:t>
            </a:r>
          </a:p>
          <a:p>
            <a:r>
              <a:rPr lang="en-US" sz="2000" b="1" dirty="0">
                <a:solidFill>
                  <a:schemeClr val="tx1"/>
                </a:solidFill>
                <a:latin typeface="Congenial"/>
              </a:rPr>
              <a:t> Phase 3-acute renal failure and acute respiratory distress syndrome (ARDS), and leading to cardiopulmonary collapse.</a:t>
            </a:r>
          </a:p>
          <a:p>
            <a:r>
              <a:rPr lang="en-US" sz="2400" b="1" u="sng" dirty="0">
                <a:solidFill>
                  <a:schemeClr val="accent2"/>
                </a:solidFill>
                <a:latin typeface="Congenial"/>
              </a:rPr>
              <a:t>Atypical:</a:t>
            </a:r>
            <a:r>
              <a:rPr lang="en-US" sz="2000" b="1" dirty="0">
                <a:solidFill>
                  <a:schemeClr val="tx1"/>
                </a:solidFill>
                <a:latin typeface="Congenial"/>
              </a:rPr>
              <a:t> </a:t>
            </a:r>
          </a:p>
          <a:p>
            <a:pPr marL="45720" indent="0">
              <a:buNone/>
            </a:pPr>
            <a:r>
              <a:rPr lang="en-US" sz="2000" b="1" dirty="0">
                <a:solidFill>
                  <a:schemeClr val="tx1"/>
                </a:solidFill>
                <a:latin typeface="Congenial"/>
              </a:rPr>
              <a:t>In contrast to typical embolism</a:t>
            </a:r>
          </a:p>
          <a:p>
            <a:r>
              <a:rPr lang="en-US" sz="2000" b="1" dirty="0">
                <a:solidFill>
                  <a:schemeClr val="tx1"/>
                </a:solidFill>
                <a:latin typeface="Congenial"/>
              </a:rPr>
              <a:t> cardiopulmonary collapse does not occur in atypical embolism but the first symptom </a:t>
            </a:r>
            <a:r>
              <a:rPr lang="en-US" sz="2000" b="1" dirty="0">
                <a:solidFill>
                  <a:schemeClr val="accent3"/>
                </a:solidFill>
                <a:latin typeface="Congenial"/>
              </a:rPr>
              <a:t>is life threatening hemorrhage due to DIC.</a:t>
            </a:r>
          </a:p>
          <a:p>
            <a:r>
              <a:rPr lang="en-US" sz="2000" b="1" dirty="0">
                <a:solidFill>
                  <a:schemeClr val="tx1"/>
                </a:solidFill>
                <a:latin typeface="Congenial"/>
              </a:rPr>
              <a:t>atypical embolism was observed during caesarean section or immediately after it, in cases of profound rupture of uterine cervix, as well as in the course of placenta abruption and in association with induced mid-trimester abortion.</a:t>
            </a:r>
          </a:p>
        </p:txBody>
      </p:sp>
      <p:pic>
        <p:nvPicPr>
          <p:cNvPr id="6" name="صورة 5"/>
          <p:cNvPicPr>
            <a:picLocks noChangeAspect="1"/>
          </p:cNvPicPr>
          <p:nvPr/>
        </p:nvPicPr>
        <p:blipFill>
          <a:blip r:embed="rId2"/>
          <a:stretch>
            <a:fillRect/>
          </a:stretch>
        </p:blipFill>
        <p:spPr>
          <a:xfrm>
            <a:off x="8135815" y="492369"/>
            <a:ext cx="3716216" cy="5756031"/>
          </a:xfrm>
          <a:prstGeom prst="rect">
            <a:avLst/>
          </a:prstGeom>
        </p:spPr>
      </p:pic>
    </p:spTree>
    <p:extLst>
      <p:ext uri="{BB962C8B-B14F-4D97-AF65-F5344CB8AC3E}">
        <p14:creationId xmlns:p14="http://schemas.microsoft.com/office/powerpoint/2010/main" val="7736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D49E-8A42-5EA1-B843-E189184BE025}"/>
              </a:ext>
            </a:extLst>
          </p:cNvPr>
          <p:cNvSpPr>
            <a:spLocks noGrp="1"/>
          </p:cNvSpPr>
          <p:nvPr>
            <p:ph type="title"/>
          </p:nvPr>
        </p:nvSpPr>
        <p:spPr/>
        <p:txBody>
          <a:bodyPr>
            <a:normAutofit/>
          </a:bodyPr>
          <a:lstStyle/>
          <a:p>
            <a:r>
              <a:rPr lang="en-US" sz="4800" b="1" dirty="0">
                <a:solidFill>
                  <a:schemeClr val="accent2"/>
                </a:solidFill>
                <a:latin typeface="Comic Sans MS"/>
              </a:rPr>
              <a:t>1) </a:t>
            </a:r>
            <a:r>
              <a:rPr lang="en-US" sz="4800" b="1" dirty="0" err="1">
                <a:solidFill>
                  <a:schemeClr val="accent2"/>
                </a:solidFill>
                <a:latin typeface="Comic Sans MS"/>
              </a:rPr>
              <a:t>Hypovolemic</a:t>
            </a:r>
            <a:r>
              <a:rPr lang="en-US" sz="4800" b="1" dirty="0">
                <a:solidFill>
                  <a:schemeClr val="accent2"/>
                </a:solidFill>
                <a:latin typeface="Comic Sans MS"/>
              </a:rPr>
              <a:t> Shock</a:t>
            </a:r>
          </a:p>
        </p:txBody>
      </p:sp>
      <p:sp>
        <p:nvSpPr>
          <p:cNvPr id="3" name="Content Placeholder 2">
            <a:extLst>
              <a:ext uri="{FF2B5EF4-FFF2-40B4-BE49-F238E27FC236}">
                <a16:creationId xmlns:a16="http://schemas.microsoft.com/office/drawing/2014/main" id="{65D164A7-CE27-9B36-F34F-4DE152F70A99}"/>
              </a:ext>
            </a:extLst>
          </p:cNvPr>
          <p:cNvSpPr>
            <a:spLocks noGrp="1"/>
          </p:cNvSpPr>
          <p:nvPr>
            <p:ph idx="1"/>
          </p:nvPr>
        </p:nvSpPr>
        <p:spPr>
          <a:xfrm>
            <a:off x="611038" y="1712344"/>
            <a:ext cx="11051814" cy="4038600"/>
          </a:xfrm>
        </p:spPr>
        <p:txBody>
          <a:bodyPr vert="horz" lIns="91440" tIns="45720" rIns="91440" bIns="45720" rtlCol="0" anchor="t">
            <a:normAutofit/>
          </a:bodyPr>
          <a:lstStyle/>
          <a:p>
            <a:endParaRPr lang="en-US" sz="2800" b="1" dirty="0">
              <a:solidFill>
                <a:schemeClr val="tx1"/>
              </a:solidFill>
              <a:latin typeface="Congenial"/>
              <a:ea typeface="+mn-lt"/>
              <a:cs typeface="+mn-lt"/>
            </a:endParaRPr>
          </a:p>
          <a:p>
            <a:r>
              <a:rPr lang="en-US" sz="2800" b="1" dirty="0">
                <a:solidFill>
                  <a:schemeClr val="tx1"/>
                </a:solidFill>
                <a:latin typeface="Congenial"/>
                <a:ea typeface="+mn-lt"/>
                <a:cs typeface="+mn-lt"/>
              </a:rPr>
              <a:t>Definition: medical or surgical condition in which rapid fluid loss results in multiple organ failure due to inadequate circulating volume and subsequent inadequate perfusion.</a:t>
            </a:r>
            <a:endParaRPr lang="en-US" sz="2800" b="1" dirty="0">
              <a:solidFill>
                <a:schemeClr val="tx1"/>
              </a:solidFill>
              <a:latin typeface="Congenial"/>
            </a:endParaRPr>
          </a:p>
        </p:txBody>
      </p:sp>
    </p:spTree>
    <p:extLst>
      <p:ext uri="{BB962C8B-B14F-4D97-AF65-F5344CB8AC3E}">
        <p14:creationId xmlns:p14="http://schemas.microsoft.com/office/powerpoint/2010/main" val="188941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23447"/>
            <a:ext cx="10596489" cy="1160584"/>
          </a:xfrm>
        </p:spPr>
        <p:txBody>
          <a:bodyPr/>
          <a:lstStyle/>
          <a:p>
            <a:r>
              <a:rPr lang="en-US" dirty="0">
                <a:solidFill>
                  <a:schemeClr val="accent2"/>
                </a:solidFill>
                <a:latin typeface="Comic Sans MS" panose="030F0702030302020204" pitchFamily="66" charset="0"/>
              </a:rPr>
              <a:t>Clinical presentation</a:t>
            </a:r>
          </a:p>
        </p:txBody>
      </p:sp>
      <p:sp>
        <p:nvSpPr>
          <p:cNvPr id="3" name="عنصر نائب للمحتوى 2"/>
          <p:cNvSpPr>
            <a:spLocks noGrp="1"/>
          </p:cNvSpPr>
          <p:nvPr>
            <p:ph idx="1"/>
          </p:nvPr>
        </p:nvSpPr>
        <p:spPr>
          <a:xfrm>
            <a:off x="304800" y="1184031"/>
            <a:ext cx="11547231" cy="5345723"/>
          </a:xfrm>
        </p:spPr>
        <p:txBody>
          <a:bodyPr>
            <a:normAutofit fontScale="85000" lnSpcReduction="20000"/>
          </a:bodyPr>
          <a:lstStyle/>
          <a:p>
            <a:pPr>
              <a:buFont typeface="Courier New" panose="02070309020205020404" pitchFamily="49" charset="0"/>
              <a:buChar char="o"/>
            </a:pPr>
            <a:r>
              <a:rPr lang="en-US" sz="2400" b="1" dirty="0">
                <a:solidFill>
                  <a:schemeClr val="tx1"/>
                </a:solidFill>
                <a:latin typeface="Congenial"/>
              </a:rPr>
              <a:t>Acute or sudden dyspnea (manifested as cough )</a:t>
            </a:r>
          </a:p>
          <a:p>
            <a:pPr>
              <a:buFont typeface="Courier New" panose="02070309020205020404" pitchFamily="49" charset="0"/>
              <a:buChar char="o"/>
            </a:pPr>
            <a:r>
              <a:rPr lang="en-US" sz="2400" b="1" dirty="0">
                <a:solidFill>
                  <a:schemeClr val="tx1"/>
                </a:solidFill>
                <a:latin typeface="Congenial"/>
              </a:rPr>
              <a:t>sudden chills, shivering, sweating</a:t>
            </a:r>
          </a:p>
          <a:p>
            <a:pPr>
              <a:buFont typeface="Courier New" panose="02070309020205020404" pitchFamily="49" charset="0"/>
              <a:buChar char="o"/>
            </a:pPr>
            <a:r>
              <a:rPr lang="en-US" sz="2400" b="1" dirty="0">
                <a:solidFill>
                  <a:schemeClr val="tx1"/>
                </a:solidFill>
                <a:latin typeface="Congenial"/>
              </a:rPr>
              <a:t>Altered mental status.</a:t>
            </a:r>
          </a:p>
          <a:p>
            <a:pPr>
              <a:buFont typeface="Courier New" panose="02070309020205020404" pitchFamily="49" charset="0"/>
              <a:buChar char="o"/>
            </a:pPr>
            <a:r>
              <a:rPr lang="en-US" sz="2400" b="1" dirty="0">
                <a:solidFill>
                  <a:schemeClr val="tx1"/>
                </a:solidFill>
                <a:latin typeface="Congenial"/>
              </a:rPr>
              <a:t>Hypotension: is the most common presenting sign and symptom (100%).</a:t>
            </a:r>
          </a:p>
          <a:p>
            <a:pPr>
              <a:buFont typeface="Courier New" panose="02070309020205020404" pitchFamily="49" charset="0"/>
              <a:buChar char="o"/>
            </a:pPr>
            <a:r>
              <a:rPr lang="en-US" sz="2400" b="1" dirty="0">
                <a:solidFill>
                  <a:schemeClr val="tx1"/>
                </a:solidFill>
                <a:latin typeface="Congenial"/>
              </a:rPr>
              <a:t>Cyanosis: Ventilation-perfusion mismatching as a result of pulmonary vascular constriction at the onset of AFE may explain sudden hypoxia and respiratory arrest.</a:t>
            </a:r>
          </a:p>
          <a:p>
            <a:pPr>
              <a:buFont typeface="Courier New" panose="02070309020205020404" pitchFamily="49" charset="0"/>
              <a:buChar char="o"/>
            </a:pPr>
            <a:r>
              <a:rPr lang="en-US" sz="2400" b="1" dirty="0">
                <a:solidFill>
                  <a:schemeClr val="tx1"/>
                </a:solidFill>
                <a:latin typeface="Congenial"/>
              </a:rPr>
              <a:t>Uterine atony : </a:t>
            </a:r>
          </a:p>
          <a:p>
            <a:pPr>
              <a:buFont typeface="Courier New" panose="02070309020205020404" pitchFamily="49" charset="0"/>
              <a:buChar char="o"/>
            </a:pPr>
            <a:r>
              <a:rPr lang="en-US" sz="2400" b="1" dirty="0">
                <a:solidFill>
                  <a:schemeClr val="tx1"/>
                </a:solidFill>
                <a:latin typeface="Congenial"/>
              </a:rPr>
              <a:t>Acute pulmonary hypertension and vasospasm results in right ventricular failure, hypoxia, and cardiac arrest</a:t>
            </a:r>
          </a:p>
          <a:p>
            <a:pPr>
              <a:buFont typeface="Courier New" panose="02070309020205020404" pitchFamily="49" charset="0"/>
              <a:buChar char="o"/>
            </a:pPr>
            <a:r>
              <a:rPr lang="en-US" sz="2400" b="1" dirty="0">
                <a:solidFill>
                  <a:schemeClr val="tx1"/>
                </a:solidFill>
                <a:latin typeface="Congenial"/>
              </a:rPr>
              <a:t>Coagulopathy or severe hemorrhage: Coagulation disorders are a prominent feature of the amniotic fluid syndrome. DIC is present in more than 83% of patients with AFE. The onset can occur as quickly as 10-30 min from the onset of symptoms or may be delayed by as long as 4 h.</a:t>
            </a:r>
          </a:p>
          <a:p>
            <a:pPr>
              <a:buFont typeface="Courier New" panose="02070309020205020404" pitchFamily="49" charset="0"/>
              <a:buChar char="o"/>
            </a:pPr>
            <a:r>
              <a:rPr lang="en-US" sz="2400" b="1" dirty="0">
                <a:solidFill>
                  <a:schemeClr val="tx1"/>
                </a:solidFill>
                <a:latin typeface="Congenial"/>
              </a:rPr>
              <a:t>Fetal bradycardia: In response to the hypoxic insult</a:t>
            </a:r>
          </a:p>
          <a:p>
            <a:pPr>
              <a:buFont typeface="Courier New" panose="02070309020205020404" pitchFamily="49" charset="0"/>
              <a:buChar char="o"/>
            </a:pPr>
            <a:r>
              <a:rPr lang="en-US" sz="2400" b="1" dirty="0">
                <a:solidFill>
                  <a:schemeClr val="tx1"/>
                </a:solidFill>
                <a:latin typeface="Congenial"/>
              </a:rPr>
              <a:t>Encephalopathy associated with AFE is thought to be secondary to hypoxia and includes a spectrum of symptoms ranging from altered mental state to seizures. Tonic-</a:t>
            </a:r>
            <a:r>
              <a:rPr lang="en-US" sz="2400" b="1" dirty="0" err="1">
                <a:solidFill>
                  <a:schemeClr val="tx1"/>
                </a:solidFill>
                <a:latin typeface="Congenial"/>
              </a:rPr>
              <a:t>clonic</a:t>
            </a:r>
            <a:r>
              <a:rPr lang="en-US" sz="2400" b="1" dirty="0">
                <a:solidFill>
                  <a:schemeClr val="tx1"/>
                </a:solidFill>
                <a:latin typeface="Congenial"/>
              </a:rPr>
              <a:t> seizures are seen in 10-50% of patients</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929645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of an embolism with arrows&#10;&#10;Description automatically generated">
            <a:extLst>
              <a:ext uri="{FF2B5EF4-FFF2-40B4-BE49-F238E27FC236}">
                <a16:creationId xmlns:a16="http://schemas.microsoft.com/office/drawing/2014/main" id="{3BA039DF-D6B3-C380-9F57-0A88B9F59982}"/>
              </a:ext>
            </a:extLst>
          </p:cNvPr>
          <p:cNvPicPr>
            <a:picLocks noChangeAspect="1"/>
          </p:cNvPicPr>
          <p:nvPr/>
        </p:nvPicPr>
        <p:blipFill>
          <a:blip r:embed="rId2"/>
          <a:stretch>
            <a:fillRect/>
          </a:stretch>
        </p:blipFill>
        <p:spPr>
          <a:xfrm>
            <a:off x="885646" y="562709"/>
            <a:ext cx="10578860" cy="5761154"/>
          </a:xfrm>
          <a:prstGeom prst="rect">
            <a:avLst/>
          </a:prstGeom>
        </p:spPr>
      </p:pic>
    </p:spTree>
    <p:extLst>
      <p:ext uri="{BB962C8B-B14F-4D97-AF65-F5344CB8AC3E}">
        <p14:creationId xmlns:p14="http://schemas.microsoft.com/office/powerpoint/2010/main" val="156212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69277" y="451339"/>
            <a:ext cx="11330354" cy="5656384"/>
          </a:xfrm>
        </p:spPr>
        <p:txBody>
          <a:bodyPr>
            <a:normAutofit/>
          </a:bodyPr>
          <a:lstStyle/>
          <a:p>
            <a:pPr>
              <a:buFont typeface="Wingdings" panose="05000000000000000000" pitchFamily="2" charset="2"/>
              <a:buChar char="q"/>
            </a:pPr>
            <a:r>
              <a:rPr lang="en-US" sz="3200" b="1" dirty="0">
                <a:solidFill>
                  <a:schemeClr val="accent2"/>
                </a:solidFill>
                <a:latin typeface="Congenial"/>
              </a:rPr>
              <a:t>Four criteria must be present to make the diagnosis of AFE:</a:t>
            </a:r>
          </a:p>
          <a:p>
            <a:r>
              <a:rPr lang="en-US" b="1" dirty="0">
                <a:solidFill>
                  <a:schemeClr val="tx1"/>
                </a:solidFill>
                <a:latin typeface="Congenial"/>
              </a:rPr>
              <a:t>Acute hypotension or cardiac arrest.</a:t>
            </a:r>
          </a:p>
          <a:p>
            <a:r>
              <a:rPr lang="en-US" b="1" dirty="0">
                <a:solidFill>
                  <a:schemeClr val="tx1"/>
                </a:solidFill>
                <a:latin typeface="Congenial"/>
              </a:rPr>
              <a:t>Acute hypoxia.</a:t>
            </a:r>
          </a:p>
          <a:p>
            <a:r>
              <a:rPr lang="en-US" b="1" dirty="0">
                <a:solidFill>
                  <a:schemeClr val="tx1"/>
                </a:solidFill>
                <a:latin typeface="Congenial"/>
              </a:rPr>
              <a:t>Coagulopathy or severe hemorrhage in the absence of other explanations.</a:t>
            </a:r>
          </a:p>
          <a:p>
            <a:r>
              <a:rPr lang="en-US" b="1" dirty="0">
                <a:solidFill>
                  <a:schemeClr val="tx1"/>
                </a:solidFill>
                <a:latin typeface="Congenial"/>
              </a:rPr>
              <a:t>All of these occurring during labor, cesarean delivery, dilation and evacuation, or within 30 min postpartum with no other explanation of findings.</a:t>
            </a:r>
          </a:p>
        </p:txBody>
      </p:sp>
    </p:spTree>
    <p:extLst>
      <p:ext uri="{BB962C8B-B14F-4D97-AF65-F5344CB8AC3E}">
        <p14:creationId xmlns:p14="http://schemas.microsoft.com/office/powerpoint/2010/main" val="2159473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0324" y="0"/>
            <a:ext cx="9875520" cy="1356360"/>
          </a:xfrm>
        </p:spPr>
        <p:txBody>
          <a:bodyPr>
            <a:normAutofit/>
          </a:bodyPr>
          <a:lstStyle/>
          <a:p>
            <a:r>
              <a:rPr lang="en-US" sz="4800" b="1" dirty="0">
                <a:solidFill>
                  <a:schemeClr val="accent2"/>
                </a:solidFill>
                <a:latin typeface="Comic Sans MS" panose="030F0702030302020204" pitchFamily="66" charset="0"/>
              </a:rPr>
              <a:t>Diagnosis</a:t>
            </a:r>
          </a:p>
        </p:txBody>
      </p:sp>
      <p:sp>
        <p:nvSpPr>
          <p:cNvPr id="3" name="عنصر نائب للمحتوى 2"/>
          <p:cNvSpPr>
            <a:spLocks noGrp="1"/>
          </p:cNvSpPr>
          <p:nvPr>
            <p:ph idx="1"/>
          </p:nvPr>
        </p:nvSpPr>
        <p:spPr>
          <a:xfrm>
            <a:off x="457200" y="1043353"/>
            <a:ext cx="11453446" cy="5451231"/>
          </a:xfrm>
        </p:spPr>
        <p:txBody>
          <a:bodyPr>
            <a:normAutofit lnSpcReduction="10000"/>
          </a:bodyPr>
          <a:lstStyle/>
          <a:p>
            <a:r>
              <a:rPr lang="en-US" b="1" dirty="0">
                <a:solidFill>
                  <a:schemeClr val="tx1"/>
                </a:solidFill>
                <a:latin typeface="Congenial"/>
              </a:rPr>
              <a:t>continuous pulse oximetry and arterial blood gas (ABG</a:t>
            </a:r>
          </a:p>
          <a:p>
            <a:r>
              <a:rPr lang="en-US" b="1" dirty="0">
                <a:solidFill>
                  <a:schemeClr val="tx1"/>
                </a:solidFill>
                <a:latin typeface="Congenial"/>
              </a:rPr>
              <a:t>Serial complete blood counts and coagulation studies</a:t>
            </a:r>
          </a:p>
          <a:p>
            <a:r>
              <a:rPr lang="en-US" b="1" dirty="0">
                <a:solidFill>
                  <a:schemeClr val="tx1"/>
                </a:solidFill>
                <a:latin typeface="Congenial"/>
              </a:rPr>
              <a:t>Blood type and screen </a:t>
            </a:r>
          </a:p>
          <a:p>
            <a:r>
              <a:rPr lang="en-US" b="1" dirty="0">
                <a:solidFill>
                  <a:schemeClr val="tx1"/>
                </a:solidFill>
                <a:latin typeface="Congenial"/>
              </a:rPr>
              <a:t>Chest radiograph </a:t>
            </a:r>
            <a:r>
              <a:rPr lang="en-US" sz="1400" b="1" dirty="0">
                <a:solidFill>
                  <a:schemeClr val="tx1"/>
                </a:solidFill>
                <a:latin typeface="Congenial"/>
              </a:rPr>
              <a:t>postero-anterior and lateral findings are usually nonspecific.</a:t>
            </a:r>
          </a:p>
          <a:p>
            <a:r>
              <a:rPr lang="en-US" b="1" dirty="0">
                <a:solidFill>
                  <a:schemeClr val="tx1"/>
                </a:solidFill>
                <a:latin typeface="Congenial"/>
              </a:rPr>
              <a:t>A 12-lead electrocardiogram may show tachycardia, ST-segment and T-wave changes, and findings consistent with right ventricle strain.</a:t>
            </a:r>
          </a:p>
          <a:p>
            <a:r>
              <a:rPr lang="en-US" b="1" dirty="0">
                <a:solidFill>
                  <a:schemeClr val="tx1"/>
                </a:solidFill>
                <a:latin typeface="Congenial"/>
              </a:rPr>
              <a:t>Lung scan may demonstrate some areas of reduced radioactivity in the lung field.</a:t>
            </a:r>
          </a:p>
          <a:p>
            <a:r>
              <a:rPr lang="en-US" b="1" dirty="0">
                <a:solidFill>
                  <a:schemeClr val="tx1"/>
                </a:solidFill>
                <a:latin typeface="Congenial"/>
              </a:rPr>
              <a:t>Increased serum tryptase, urinary histamine concentrations and significantly lower complement concentrations suggest an anaphylactoid process.</a:t>
            </a:r>
          </a:p>
          <a:p>
            <a:r>
              <a:rPr lang="en-US" b="1" dirty="0">
                <a:solidFill>
                  <a:schemeClr val="tx1"/>
                </a:solidFill>
                <a:latin typeface="Congenial"/>
              </a:rPr>
              <a:t>Decreased serum levels of C3 and C4 complement had sensitivities between 88% and 100% and a specificity of 100%.</a:t>
            </a:r>
          </a:p>
          <a:p>
            <a:r>
              <a:rPr lang="en-US" b="1" dirty="0">
                <a:solidFill>
                  <a:schemeClr val="tx1"/>
                </a:solidFill>
                <a:latin typeface="Congenial"/>
              </a:rPr>
              <a:t>Bedside trans-esophageal echocardiography may aid early diagnosis by showing acute pulmonary vasoconstriction, right ventricular dilation, and a collapsed left ventricle with leftward deviation of the intra-ventricular septum</a:t>
            </a:r>
          </a:p>
        </p:txBody>
      </p:sp>
    </p:spTree>
    <p:extLst>
      <p:ext uri="{BB962C8B-B14F-4D97-AF65-F5344CB8AC3E}">
        <p14:creationId xmlns:p14="http://schemas.microsoft.com/office/powerpoint/2010/main" val="3070144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284983"/>
            <a:ext cx="11254153" cy="2954215"/>
          </a:xfrm>
        </p:spPr>
        <p:txBody>
          <a:bodyPr>
            <a:normAutofit/>
          </a:bodyPr>
          <a:lstStyle/>
          <a:p>
            <a:r>
              <a:rPr lang="en-US" sz="2000" b="1" dirty="0">
                <a:solidFill>
                  <a:schemeClr val="tx1"/>
                </a:solidFill>
                <a:latin typeface="Congenial"/>
              </a:rPr>
              <a:t>The most significant pathologic findings at autopsy are limited to the lungs.</a:t>
            </a:r>
          </a:p>
          <a:p>
            <a:r>
              <a:rPr lang="en-US" sz="2000" b="1" dirty="0">
                <a:solidFill>
                  <a:schemeClr val="tx1"/>
                </a:solidFill>
                <a:latin typeface="Congenial"/>
              </a:rPr>
              <a:t> Grossly, the lungs show evidence of pulmonary edema (in 70% of the cases). </a:t>
            </a:r>
          </a:p>
          <a:p>
            <a:r>
              <a:rPr lang="en-US" sz="2000" b="1" dirty="0">
                <a:solidFill>
                  <a:schemeClr val="tx1"/>
                </a:solidFill>
                <a:latin typeface="Congenial"/>
              </a:rPr>
              <a:t>Alveolar hemorrhage and pulmonary embolism of amniotic fluid materials are present; the presence of embolic particles is essential for diagnosis, but on histology they may be missed because of their small size.</a:t>
            </a:r>
          </a:p>
        </p:txBody>
      </p:sp>
      <p:pic>
        <p:nvPicPr>
          <p:cNvPr id="4" name="صورة 3"/>
          <p:cNvPicPr>
            <a:picLocks noChangeAspect="1"/>
          </p:cNvPicPr>
          <p:nvPr/>
        </p:nvPicPr>
        <p:blipFill>
          <a:blip r:embed="rId2"/>
          <a:stretch>
            <a:fillRect/>
          </a:stretch>
        </p:blipFill>
        <p:spPr>
          <a:xfrm>
            <a:off x="6835247" y="2116016"/>
            <a:ext cx="3117645" cy="2781981"/>
          </a:xfrm>
          <a:prstGeom prst="rect">
            <a:avLst/>
          </a:prstGeom>
        </p:spPr>
      </p:pic>
      <p:pic>
        <p:nvPicPr>
          <p:cNvPr id="5" name="صورة 4"/>
          <p:cNvPicPr>
            <a:picLocks noChangeAspect="1"/>
          </p:cNvPicPr>
          <p:nvPr/>
        </p:nvPicPr>
        <p:blipFill>
          <a:blip r:embed="rId3"/>
          <a:stretch>
            <a:fillRect/>
          </a:stretch>
        </p:blipFill>
        <p:spPr>
          <a:xfrm>
            <a:off x="514949" y="2141268"/>
            <a:ext cx="3446585" cy="3225312"/>
          </a:xfrm>
          <a:prstGeom prst="rect">
            <a:avLst/>
          </a:prstGeom>
        </p:spPr>
      </p:pic>
      <p:sp>
        <p:nvSpPr>
          <p:cNvPr id="6" name="مستطيل 5"/>
          <p:cNvSpPr/>
          <p:nvPr/>
        </p:nvSpPr>
        <p:spPr>
          <a:xfrm>
            <a:off x="433754" y="5402736"/>
            <a:ext cx="6096000" cy="923330"/>
          </a:xfrm>
          <a:prstGeom prst="rect">
            <a:avLst/>
          </a:prstGeom>
        </p:spPr>
        <p:txBody>
          <a:bodyPr>
            <a:spAutoFit/>
          </a:bodyPr>
          <a:lstStyle/>
          <a:p>
            <a:r>
              <a:rPr lang="en-US" b="1" dirty="0">
                <a:latin typeface="Baskerville Old Face" panose="02020602080505020303" pitchFamily="18" charset="0"/>
              </a:rPr>
              <a:t>Alveolar tissue section. A fetal squamous</a:t>
            </a:r>
          </a:p>
          <a:p>
            <a:r>
              <a:rPr lang="en-US" b="1" dirty="0">
                <a:latin typeface="Baskerville Old Face" panose="02020602080505020303" pitchFamily="18" charset="0"/>
              </a:rPr>
              <a:t>epithelial cell (arrow) derived from amniotic fluid is seen</a:t>
            </a:r>
          </a:p>
          <a:p>
            <a:r>
              <a:rPr lang="en-US" b="1" dirty="0">
                <a:latin typeface="Baskerville Old Face" panose="02020602080505020303" pitchFamily="18" charset="0"/>
              </a:rPr>
              <a:t>in the pulmonary vasculature</a:t>
            </a:r>
          </a:p>
        </p:txBody>
      </p:sp>
      <p:sp>
        <p:nvSpPr>
          <p:cNvPr id="7" name="مستطيل 6"/>
          <p:cNvSpPr/>
          <p:nvPr/>
        </p:nvSpPr>
        <p:spPr>
          <a:xfrm>
            <a:off x="6529754" y="4997248"/>
            <a:ext cx="3836307" cy="369332"/>
          </a:xfrm>
          <a:prstGeom prst="rect">
            <a:avLst/>
          </a:prstGeom>
        </p:spPr>
        <p:txBody>
          <a:bodyPr wrap="none">
            <a:spAutoFit/>
          </a:bodyPr>
          <a:lstStyle/>
          <a:p>
            <a:r>
              <a:rPr lang="en-US" b="1" dirty="0">
                <a:latin typeface="Baskerville Old Face" panose="02020602080505020303" pitchFamily="18" charset="0"/>
              </a:rPr>
              <a:t>Squamous within a pulmonary arteriole</a:t>
            </a:r>
            <a:r>
              <a:rPr lang="en-US" dirty="0"/>
              <a:t>.</a:t>
            </a:r>
          </a:p>
        </p:txBody>
      </p:sp>
    </p:spTree>
    <p:extLst>
      <p:ext uri="{BB962C8B-B14F-4D97-AF65-F5344CB8AC3E}">
        <p14:creationId xmlns:p14="http://schemas.microsoft.com/office/powerpoint/2010/main" val="1994525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21DF-95DB-6EC9-7B3D-8CD228837642}"/>
              </a:ext>
            </a:extLst>
          </p:cNvPr>
          <p:cNvSpPr>
            <a:spLocks noGrp="1"/>
          </p:cNvSpPr>
          <p:nvPr>
            <p:ph type="title"/>
          </p:nvPr>
        </p:nvSpPr>
        <p:spPr>
          <a:xfrm>
            <a:off x="682925" y="451449"/>
            <a:ext cx="9875520" cy="1356360"/>
          </a:xfrm>
        </p:spPr>
        <p:txBody>
          <a:bodyPr>
            <a:normAutofit/>
          </a:bodyPr>
          <a:lstStyle/>
          <a:p>
            <a:r>
              <a:rPr lang="en-US" sz="3200" b="1" dirty="0">
                <a:solidFill>
                  <a:schemeClr val="accent2"/>
                </a:solidFill>
                <a:latin typeface="Comic Sans MS"/>
              </a:rPr>
              <a:t>Management goals : </a:t>
            </a:r>
            <a:endParaRPr lang="en-US" sz="3200" dirty="0">
              <a:solidFill>
                <a:schemeClr val="accent2"/>
              </a:solidFill>
              <a:latin typeface="Comic Sans MS"/>
            </a:endParaRPr>
          </a:p>
          <a:p>
            <a:endParaRPr lang="en-US" sz="3200" dirty="0">
              <a:solidFill>
                <a:srgbClr val="FF0000"/>
              </a:solidFill>
              <a:latin typeface="Comic Sans MS"/>
            </a:endParaRPr>
          </a:p>
          <a:p>
            <a:endParaRPr lang="en-US" sz="3200" dirty="0">
              <a:latin typeface="Comic Sans MS"/>
            </a:endParaRPr>
          </a:p>
        </p:txBody>
      </p:sp>
      <p:sp>
        <p:nvSpPr>
          <p:cNvPr id="3" name="Content Placeholder 2">
            <a:extLst>
              <a:ext uri="{FF2B5EF4-FFF2-40B4-BE49-F238E27FC236}">
                <a16:creationId xmlns:a16="http://schemas.microsoft.com/office/drawing/2014/main" id="{89A9E561-6F7F-25C3-3D25-A4E45AF959E4}"/>
              </a:ext>
            </a:extLst>
          </p:cNvPr>
          <p:cNvSpPr>
            <a:spLocks noGrp="1"/>
          </p:cNvSpPr>
          <p:nvPr>
            <p:ph idx="1"/>
          </p:nvPr>
        </p:nvSpPr>
        <p:spPr>
          <a:xfrm>
            <a:off x="467264" y="1223513"/>
            <a:ext cx="10634871" cy="4814977"/>
          </a:xfrm>
        </p:spPr>
        <p:txBody>
          <a:bodyPr vert="horz" lIns="91440" tIns="45720" rIns="91440" bIns="45720" rtlCol="0" anchor="t">
            <a:normAutofit/>
          </a:bodyPr>
          <a:lstStyle/>
          <a:p>
            <a:r>
              <a:rPr lang="en-US" sz="2800" b="1" dirty="0">
                <a:solidFill>
                  <a:schemeClr val="tx1"/>
                </a:solidFill>
                <a:latin typeface="Congenial"/>
              </a:rPr>
              <a:t>Restoration of cardiovascular and pulmonary equilibrium immediately </a:t>
            </a:r>
            <a:endParaRPr lang="en-US" sz="2800" dirty="0">
              <a:solidFill>
                <a:schemeClr val="tx1"/>
              </a:solidFill>
              <a:latin typeface="Congenial"/>
            </a:endParaRPr>
          </a:p>
          <a:p>
            <a:r>
              <a:rPr lang="en-US" sz="2800" b="1" dirty="0">
                <a:solidFill>
                  <a:schemeClr val="tx1"/>
                </a:solidFill>
                <a:latin typeface="Congenial"/>
              </a:rPr>
              <a:t>Maintain systolic blood pressure &gt; 90 mm Hg</a:t>
            </a:r>
            <a:endParaRPr lang="en-US" sz="2800" dirty="0">
              <a:solidFill>
                <a:schemeClr val="tx1"/>
              </a:solidFill>
              <a:latin typeface="Congenial"/>
            </a:endParaRPr>
          </a:p>
          <a:p>
            <a:r>
              <a:rPr lang="en-US" sz="2800" b="1" dirty="0">
                <a:solidFill>
                  <a:schemeClr val="tx1"/>
                </a:solidFill>
                <a:latin typeface="Congenial"/>
              </a:rPr>
              <a:t>Urine output &gt; 25 ml/hr.</a:t>
            </a:r>
            <a:endParaRPr lang="en-US" sz="2800" dirty="0">
              <a:solidFill>
                <a:schemeClr val="tx1"/>
              </a:solidFill>
              <a:latin typeface="Congenial"/>
            </a:endParaRPr>
          </a:p>
          <a:p>
            <a:r>
              <a:rPr lang="en-US" sz="2800" b="1" dirty="0">
                <a:solidFill>
                  <a:schemeClr val="tx1"/>
                </a:solidFill>
                <a:latin typeface="Congenial"/>
              </a:rPr>
              <a:t>Arterial pO2 &gt; 60 mm Hg.</a:t>
            </a:r>
            <a:endParaRPr lang="en-US" sz="2800" dirty="0">
              <a:solidFill>
                <a:schemeClr val="tx1"/>
              </a:solidFill>
              <a:latin typeface="Congenial"/>
            </a:endParaRPr>
          </a:p>
          <a:p>
            <a:r>
              <a:rPr lang="en-US" sz="2800" b="1" dirty="0">
                <a:solidFill>
                  <a:schemeClr val="tx1"/>
                </a:solidFill>
                <a:latin typeface="Congenial"/>
              </a:rPr>
              <a:t>Re-establishing uterine tone</a:t>
            </a:r>
            <a:endParaRPr lang="en-US" sz="2800" dirty="0">
              <a:solidFill>
                <a:schemeClr val="tx1"/>
              </a:solidFill>
              <a:latin typeface="Congenial"/>
            </a:endParaRPr>
          </a:p>
          <a:p>
            <a:r>
              <a:rPr lang="en-US" sz="2800" b="1" dirty="0">
                <a:solidFill>
                  <a:schemeClr val="tx1"/>
                </a:solidFill>
                <a:latin typeface="Congenial"/>
              </a:rPr>
              <a:t>Correct coagulation abnormalities</a:t>
            </a:r>
            <a:endParaRPr lang="en-US" sz="2800" dirty="0">
              <a:solidFill>
                <a:schemeClr val="tx1"/>
              </a:solidFill>
              <a:latin typeface="Congenial"/>
            </a:endParaRPr>
          </a:p>
          <a:p>
            <a:pPr marL="45720" indent="0">
              <a:buNone/>
            </a:pPr>
            <a:endParaRPr lang="en-US" sz="2800" dirty="0">
              <a:solidFill>
                <a:srgbClr val="B01513"/>
              </a:solidFill>
              <a:latin typeface="Congenial"/>
            </a:endParaRPr>
          </a:p>
          <a:p>
            <a:endParaRPr lang="en-US" dirty="0"/>
          </a:p>
        </p:txBody>
      </p:sp>
    </p:spTree>
    <p:extLst>
      <p:ext uri="{BB962C8B-B14F-4D97-AF65-F5344CB8AC3E}">
        <p14:creationId xmlns:p14="http://schemas.microsoft.com/office/powerpoint/2010/main" val="2502043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D68A-B667-FBEF-FB3C-D6D2EB471014}"/>
              </a:ext>
            </a:extLst>
          </p:cNvPr>
          <p:cNvSpPr>
            <a:spLocks noGrp="1"/>
          </p:cNvSpPr>
          <p:nvPr>
            <p:ph type="title"/>
          </p:nvPr>
        </p:nvSpPr>
        <p:spPr>
          <a:xfrm>
            <a:off x="711679" y="350808"/>
            <a:ext cx="9875520" cy="1356360"/>
          </a:xfrm>
        </p:spPr>
        <p:txBody>
          <a:bodyPr/>
          <a:lstStyle/>
          <a:p>
            <a:r>
              <a:rPr lang="en-US" sz="3200" b="1" dirty="0">
                <a:solidFill>
                  <a:schemeClr val="accent2"/>
                </a:solidFill>
                <a:latin typeface="Comic Sans MS"/>
              </a:rPr>
              <a:t>IMMEDIATE  MEASURES :</a:t>
            </a:r>
            <a:br>
              <a:rPr lang="en-US" sz="3200" b="1" dirty="0">
                <a:solidFill>
                  <a:schemeClr val="accent2"/>
                </a:solidFill>
                <a:latin typeface="Comic Sans MS"/>
              </a:rPr>
            </a:br>
            <a:r>
              <a:rPr lang="en-US" sz="2400" b="1" dirty="0">
                <a:solidFill>
                  <a:srgbClr val="FF0000"/>
                </a:solidFill>
                <a:latin typeface="Comic Sans MS"/>
              </a:rPr>
              <a:t> </a:t>
            </a:r>
            <a:endParaRPr lang="en-US" dirty="0"/>
          </a:p>
        </p:txBody>
      </p:sp>
      <p:sp>
        <p:nvSpPr>
          <p:cNvPr id="3" name="Content Placeholder 2">
            <a:extLst>
              <a:ext uri="{FF2B5EF4-FFF2-40B4-BE49-F238E27FC236}">
                <a16:creationId xmlns:a16="http://schemas.microsoft.com/office/drawing/2014/main" id="{2A0D0212-53F2-7CBC-DE62-4E44270C4B3E}"/>
              </a:ext>
            </a:extLst>
          </p:cNvPr>
          <p:cNvSpPr>
            <a:spLocks noGrp="1"/>
          </p:cNvSpPr>
          <p:nvPr>
            <p:ph idx="1"/>
          </p:nvPr>
        </p:nvSpPr>
        <p:spPr>
          <a:xfrm>
            <a:off x="524774" y="1352909"/>
            <a:ext cx="11109323" cy="4038600"/>
          </a:xfrm>
        </p:spPr>
        <p:txBody>
          <a:bodyPr vert="horz" lIns="91440" tIns="45720" rIns="91440" bIns="45720" rtlCol="0" anchor="t">
            <a:normAutofit/>
          </a:bodyPr>
          <a:lstStyle/>
          <a:p>
            <a:pPr marL="45720" indent="0">
              <a:buNone/>
            </a:pPr>
            <a:r>
              <a:rPr lang="en-US" sz="2400" b="1" dirty="0">
                <a:solidFill>
                  <a:schemeClr val="tx1"/>
                </a:solidFill>
                <a:latin typeface="Congenial"/>
              </a:rPr>
              <a:t>Set up IV Infusion, O2 administration.</a:t>
            </a:r>
            <a:endParaRPr lang="en-US"/>
          </a:p>
          <a:p>
            <a:pPr marL="45720" indent="0">
              <a:buNone/>
            </a:pPr>
            <a:r>
              <a:rPr lang="en-US" sz="2400" b="1" dirty="0">
                <a:solidFill>
                  <a:schemeClr val="tx1"/>
                </a:solidFill>
                <a:latin typeface="Congenial"/>
              </a:rPr>
              <a:t>- Airway control : endotracheal intubation</a:t>
            </a:r>
          </a:p>
          <a:p>
            <a:pPr marL="45720" indent="0">
              <a:buNone/>
            </a:pPr>
            <a:r>
              <a:rPr lang="en-US" sz="2400" b="1" dirty="0">
                <a:solidFill>
                  <a:schemeClr val="tx1"/>
                </a:solidFill>
                <a:latin typeface="Congenial"/>
              </a:rPr>
              <a:t>- maximal ventilation and oxygenation.  </a:t>
            </a:r>
          </a:p>
          <a:p>
            <a:pPr marL="45720" indent="0">
              <a:buNone/>
            </a:pPr>
            <a:endParaRPr lang="en-US" sz="2400" b="1" dirty="0">
              <a:solidFill>
                <a:schemeClr val="tx1"/>
              </a:solidFill>
              <a:latin typeface="Congenial"/>
            </a:endParaRPr>
          </a:p>
          <a:p>
            <a:pPr>
              <a:buFont typeface="Wingdings" pitchFamily="34" charset="0"/>
              <a:buChar char="Ø"/>
            </a:pPr>
            <a:r>
              <a:rPr lang="en-US" sz="2400" b="1" dirty="0">
                <a:solidFill>
                  <a:schemeClr val="tx1"/>
                </a:solidFill>
                <a:latin typeface="Congenial"/>
              </a:rPr>
              <a:t> LABS : CBC , ABG , PT , PTT , fibrinogen, Fibrin degradation products (FDP) </a:t>
            </a:r>
          </a:p>
          <a:p>
            <a:endParaRPr lang="en-US" sz="2400" b="1" dirty="0">
              <a:solidFill>
                <a:schemeClr val="tx1"/>
              </a:solidFill>
              <a:latin typeface="Congenial"/>
            </a:endParaRPr>
          </a:p>
        </p:txBody>
      </p:sp>
    </p:spTree>
    <p:extLst>
      <p:ext uri="{BB962C8B-B14F-4D97-AF65-F5344CB8AC3E}">
        <p14:creationId xmlns:p14="http://schemas.microsoft.com/office/powerpoint/2010/main" val="1001929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2DE53-939D-8993-9DE8-444250D0C8CC}"/>
              </a:ext>
            </a:extLst>
          </p:cNvPr>
          <p:cNvSpPr>
            <a:spLocks noGrp="1"/>
          </p:cNvSpPr>
          <p:nvPr>
            <p:ph idx="1"/>
          </p:nvPr>
        </p:nvSpPr>
        <p:spPr>
          <a:xfrm>
            <a:off x="424133" y="432761"/>
            <a:ext cx="11353738" cy="5993919"/>
          </a:xfrm>
        </p:spPr>
        <p:txBody>
          <a:bodyPr vert="horz" lIns="91440" tIns="45720" rIns="91440" bIns="45720" rtlCol="0" anchor="t">
            <a:normAutofit/>
          </a:bodyPr>
          <a:lstStyle/>
          <a:p>
            <a:pPr marL="45720" indent="0">
              <a:buNone/>
            </a:pPr>
            <a:r>
              <a:rPr lang="en-US" sz="3200" b="1" dirty="0">
                <a:solidFill>
                  <a:schemeClr val="accent2"/>
                </a:solidFill>
                <a:latin typeface="Comic Sans MS"/>
              </a:rPr>
              <a:t>Management :</a:t>
            </a:r>
          </a:p>
          <a:p>
            <a:pPr marL="388620" indent="-342900"/>
            <a:r>
              <a:rPr lang="en-US" sz="2400" b="1" dirty="0">
                <a:solidFill>
                  <a:schemeClr val="tx1"/>
                </a:solidFill>
                <a:latin typeface="Congenial"/>
              </a:rPr>
              <a:t>Oxygen</a:t>
            </a:r>
            <a:r>
              <a:rPr lang="en-US" sz="2400" dirty="0">
                <a:solidFill>
                  <a:schemeClr val="tx1"/>
                </a:solidFill>
                <a:latin typeface="Congenial"/>
              </a:rPr>
              <a:t>: endotracheal intubation and positive pressure respiration is usually indicated as the patient is often unconscious</a:t>
            </a:r>
            <a:endParaRPr lang="en-US" dirty="0">
              <a:solidFill>
                <a:schemeClr val="tx1"/>
              </a:solidFill>
            </a:endParaRPr>
          </a:p>
          <a:p>
            <a:pPr marL="388620" indent="-342900"/>
            <a:r>
              <a:rPr lang="en-US" sz="2400" dirty="0">
                <a:solidFill>
                  <a:schemeClr val="tx1"/>
                </a:solidFill>
                <a:latin typeface="Congenial"/>
              </a:rPr>
              <a:t> </a:t>
            </a:r>
            <a:r>
              <a:rPr lang="en-US" sz="2400" b="1" dirty="0">
                <a:solidFill>
                  <a:schemeClr val="tx1"/>
                </a:solidFill>
                <a:latin typeface="Congenial"/>
              </a:rPr>
              <a:t>Aminophylline</a:t>
            </a:r>
            <a:r>
              <a:rPr lang="en-US" sz="2400" dirty="0">
                <a:solidFill>
                  <a:schemeClr val="tx1"/>
                </a:solidFill>
                <a:latin typeface="Congenial"/>
              </a:rPr>
              <a:t>: to reduce bronchospasm.</a:t>
            </a:r>
          </a:p>
          <a:p>
            <a:pPr marL="388620" indent="-342900"/>
            <a:r>
              <a:rPr lang="en-US" sz="2400" dirty="0">
                <a:solidFill>
                  <a:schemeClr val="tx1"/>
                </a:solidFill>
                <a:latin typeface="Congenial"/>
              </a:rPr>
              <a:t> </a:t>
            </a:r>
            <a:r>
              <a:rPr lang="en-US" sz="2400" b="1" dirty="0">
                <a:solidFill>
                  <a:schemeClr val="tx1"/>
                </a:solidFill>
                <a:latin typeface="Congenial"/>
              </a:rPr>
              <a:t>Isoprenaline</a:t>
            </a:r>
            <a:r>
              <a:rPr lang="en-US" sz="2400" dirty="0">
                <a:solidFill>
                  <a:schemeClr val="tx1"/>
                </a:solidFill>
                <a:latin typeface="Congenial"/>
              </a:rPr>
              <a:t>: to improve pulmonary blood flow and cardiac activity.</a:t>
            </a:r>
            <a:endParaRPr lang="en-US" dirty="0">
              <a:solidFill>
                <a:schemeClr val="tx1"/>
              </a:solidFill>
            </a:endParaRPr>
          </a:p>
          <a:p>
            <a:pPr marL="388620" indent="-342900"/>
            <a:r>
              <a:rPr lang="en-US" sz="2400" dirty="0">
                <a:solidFill>
                  <a:schemeClr val="tx1"/>
                </a:solidFill>
                <a:latin typeface="Congenial"/>
              </a:rPr>
              <a:t> </a:t>
            </a:r>
            <a:r>
              <a:rPr lang="en-US" sz="2400" b="1" dirty="0">
                <a:solidFill>
                  <a:schemeClr val="tx1"/>
                </a:solidFill>
                <a:latin typeface="Congenial"/>
              </a:rPr>
              <a:t>Digoxin</a:t>
            </a:r>
            <a:r>
              <a:rPr lang="en-US" sz="2400" dirty="0">
                <a:solidFill>
                  <a:schemeClr val="tx1"/>
                </a:solidFill>
                <a:latin typeface="Congenial"/>
              </a:rPr>
              <a:t> and atropine: if central venous pressure is raised and pulmonary </a:t>
            </a:r>
          </a:p>
          <a:p>
            <a:pPr marL="45720" indent="0">
              <a:buNone/>
            </a:pPr>
            <a:r>
              <a:rPr lang="en-US" sz="2400" dirty="0">
                <a:solidFill>
                  <a:schemeClr val="tx1"/>
                </a:solidFill>
                <a:latin typeface="Congenial"/>
              </a:rPr>
              <a:t>secretions are excessive</a:t>
            </a:r>
          </a:p>
          <a:p>
            <a:pPr marL="342900" indent="-342900">
              <a:buFont typeface="Corbel"/>
              <a:buChar char="•"/>
            </a:pPr>
            <a:r>
              <a:rPr lang="en-US" sz="2400" b="1" dirty="0" err="1">
                <a:solidFill>
                  <a:schemeClr val="tx1"/>
                </a:solidFill>
                <a:latin typeface="Congenial"/>
              </a:rPr>
              <a:t>Hydrocortisone</a:t>
            </a:r>
            <a:r>
              <a:rPr lang="en-US" sz="2400" dirty="0" err="1">
                <a:solidFill>
                  <a:schemeClr val="tx1"/>
                </a:solidFill>
                <a:latin typeface="Congenial"/>
              </a:rPr>
              <a:t>:to</a:t>
            </a:r>
            <a:r>
              <a:rPr lang="en-US" sz="2400" dirty="0">
                <a:solidFill>
                  <a:schemeClr val="tx1"/>
                </a:solidFill>
                <a:latin typeface="Congenial"/>
              </a:rPr>
              <a:t> cause vasodilatation and improves tissue perfusion </a:t>
            </a:r>
          </a:p>
          <a:p>
            <a:pPr marL="342900" indent="-342900">
              <a:buFont typeface="Corbel"/>
              <a:buChar char="•"/>
            </a:pPr>
            <a:r>
              <a:rPr lang="en-US" sz="2400" dirty="0">
                <a:solidFill>
                  <a:schemeClr val="tx1"/>
                </a:solidFill>
                <a:latin typeface="Congenial"/>
              </a:rPr>
              <a:t> </a:t>
            </a:r>
            <a:r>
              <a:rPr lang="en-US" sz="2400" b="1" dirty="0">
                <a:solidFill>
                  <a:schemeClr val="tx1"/>
                </a:solidFill>
                <a:latin typeface="Congenial"/>
              </a:rPr>
              <a:t>Bicarbonate solution</a:t>
            </a:r>
            <a:r>
              <a:rPr lang="en-US" sz="2400" dirty="0">
                <a:solidFill>
                  <a:schemeClr val="tx1"/>
                </a:solidFill>
                <a:latin typeface="Congenial"/>
              </a:rPr>
              <a:t>: if there is respiratory acidosis.</a:t>
            </a:r>
          </a:p>
          <a:p>
            <a:pPr marL="342900" indent="-342900"/>
            <a:r>
              <a:rPr lang="en-US" sz="2400" dirty="0">
                <a:solidFill>
                  <a:schemeClr val="tx1"/>
                </a:solidFill>
                <a:latin typeface="Congenial"/>
              </a:rPr>
              <a:t> </a:t>
            </a:r>
            <a:r>
              <a:rPr lang="en-US" sz="2400" b="1" dirty="0">
                <a:solidFill>
                  <a:schemeClr val="tx1"/>
                </a:solidFill>
                <a:latin typeface="Congenial"/>
              </a:rPr>
              <a:t>Low molecular weight dextran</a:t>
            </a:r>
            <a:r>
              <a:rPr lang="en-US" sz="2400" dirty="0">
                <a:solidFill>
                  <a:schemeClr val="tx1"/>
                </a:solidFill>
                <a:latin typeface="Congenial"/>
              </a:rPr>
              <a:t>: reduces platelets aggregation in vital organ.</a:t>
            </a:r>
          </a:p>
          <a:p>
            <a:pPr marL="342900" indent="-342900"/>
            <a:r>
              <a:rPr lang="en-US" sz="2400" dirty="0">
                <a:solidFill>
                  <a:schemeClr val="tx1"/>
                </a:solidFill>
                <a:latin typeface="Congenial"/>
              </a:rPr>
              <a:t> </a:t>
            </a:r>
            <a:r>
              <a:rPr lang="en-US" sz="2400" b="1" dirty="0">
                <a:solidFill>
                  <a:schemeClr val="tx1"/>
                </a:solidFill>
                <a:latin typeface="Congenial"/>
              </a:rPr>
              <a:t>Heparin</a:t>
            </a:r>
            <a:r>
              <a:rPr lang="en-US" sz="2400" dirty="0">
                <a:solidFill>
                  <a:schemeClr val="tx1"/>
                </a:solidFill>
                <a:latin typeface="Congenial"/>
              </a:rPr>
              <a:t>: for treatment of DIC if there is no active bleeding.</a:t>
            </a:r>
          </a:p>
          <a:p>
            <a:pPr marL="342900" indent="-342900"/>
            <a:r>
              <a:rPr lang="en-US" sz="2400" dirty="0">
                <a:solidFill>
                  <a:schemeClr val="tx1"/>
                </a:solidFill>
                <a:latin typeface="Congenial"/>
              </a:rPr>
              <a:t> </a:t>
            </a:r>
            <a:r>
              <a:rPr lang="en-US" sz="2400" b="1" dirty="0">
                <a:solidFill>
                  <a:schemeClr val="tx1"/>
                </a:solidFill>
                <a:latin typeface="Congenial"/>
              </a:rPr>
              <a:t>Vaginal delivery</a:t>
            </a:r>
            <a:r>
              <a:rPr lang="en-US" sz="2400" dirty="0">
                <a:solidFill>
                  <a:schemeClr val="tx1"/>
                </a:solidFill>
                <a:latin typeface="Congenial"/>
              </a:rPr>
              <a:t>: is safer than C.S. if the baby is not yet delivered</a:t>
            </a:r>
          </a:p>
          <a:p>
            <a:pPr marL="45720" indent="0">
              <a:buNone/>
            </a:pPr>
            <a:endParaRPr lang="en-US" sz="2400" dirty="0">
              <a:solidFill>
                <a:schemeClr val="tx1"/>
              </a:solidFill>
              <a:latin typeface="Congenial"/>
            </a:endParaRPr>
          </a:p>
          <a:p>
            <a:endParaRPr lang="en-US" sz="2400" dirty="0">
              <a:solidFill>
                <a:schemeClr val="tx1"/>
              </a:solidFill>
              <a:latin typeface="Congenial"/>
            </a:endParaRPr>
          </a:p>
        </p:txBody>
      </p:sp>
    </p:spTree>
    <p:extLst>
      <p:ext uri="{BB962C8B-B14F-4D97-AF65-F5344CB8AC3E}">
        <p14:creationId xmlns:p14="http://schemas.microsoft.com/office/powerpoint/2010/main" val="212969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1CE6E-E57C-A4BE-9FB4-CFF3CE6DEFC9}"/>
              </a:ext>
            </a:extLst>
          </p:cNvPr>
          <p:cNvSpPr>
            <a:spLocks noGrp="1"/>
          </p:cNvSpPr>
          <p:nvPr>
            <p:ph type="title"/>
          </p:nvPr>
        </p:nvSpPr>
        <p:spPr>
          <a:xfrm>
            <a:off x="611038" y="293298"/>
            <a:ext cx="9875520" cy="1356360"/>
          </a:xfrm>
        </p:spPr>
        <p:txBody>
          <a:bodyPr/>
          <a:lstStyle/>
          <a:p>
            <a:r>
              <a:rPr lang="en-US" b="1" dirty="0">
                <a:solidFill>
                  <a:schemeClr val="accent2"/>
                </a:solidFill>
                <a:latin typeface="Comic Sans MS"/>
                <a:ea typeface="+mj-lt"/>
                <a:cs typeface="+mj-lt"/>
              </a:rPr>
              <a:t>Uterine Inversion</a:t>
            </a:r>
            <a:endParaRPr lang="en-US" b="1">
              <a:solidFill>
                <a:schemeClr val="accent2"/>
              </a:solidFill>
              <a:latin typeface="Comic Sans MS"/>
            </a:endParaRPr>
          </a:p>
        </p:txBody>
      </p:sp>
      <p:sp>
        <p:nvSpPr>
          <p:cNvPr id="3" name="Content Placeholder 2">
            <a:extLst>
              <a:ext uri="{FF2B5EF4-FFF2-40B4-BE49-F238E27FC236}">
                <a16:creationId xmlns:a16="http://schemas.microsoft.com/office/drawing/2014/main" id="{7114E132-4CF4-DCF1-F89C-DF2543DA1D4E}"/>
              </a:ext>
            </a:extLst>
          </p:cNvPr>
          <p:cNvSpPr>
            <a:spLocks noGrp="1"/>
          </p:cNvSpPr>
          <p:nvPr>
            <p:ph idx="1"/>
          </p:nvPr>
        </p:nvSpPr>
        <p:spPr>
          <a:xfrm>
            <a:off x="510396" y="1338532"/>
            <a:ext cx="11339361" cy="4872486"/>
          </a:xfrm>
        </p:spPr>
        <p:txBody>
          <a:bodyPr vert="horz" lIns="91440" tIns="45720" rIns="91440" bIns="45720" rtlCol="0" anchor="t">
            <a:normAutofit/>
          </a:bodyPr>
          <a:lstStyle/>
          <a:p>
            <a:r>
              <a:rPr lang="en-US" sz="2000" b="1" dirty="0">
                <a:solidFill>
                  <a:schemeClr val="tx1"/>
                </a:solidFill>
                <a:latin typeface="Congenial"/>
                <a:ea typeface="+mn-lt"/>
                <a:cs typeface="+mn-lt"/>
              </a:rPr>
              <a:t>Uterine inversion occurs when the uterine fundus turns partially or completely inside out the endometrial cavity  in the third stage of labor</a:t>
            </a:r>
          </a:p>
          <a:p>
            <a:r>
              <a:rPr lang="en-US" sz="2000" b="1" dirty="0">
                <a:solidFill>
                  <a:schemeClr val="tx1"/>
                </a:solidFill>
                <a:latin typeface="Congenial"/>
                <a:ea typeface="+mn-lt"/>
                <a:cs typeface="+mn-lt"/>
              </a:rPr>
              <a:t> Just after the second stage of labor, the uterus is somewhat atonic, the cervix open, and the placenta attached.</a:t>
            </a:r>
          </a:p>
          <a:p>
            <a:r>
              <a:rPr lang="en-US" sz="2000" b="1" dirty="0">
                <a:solidFill>
                  <a:schemeClr val="tx1"/>
                </a:solidFill>
                <a:latin typeface="Congenial"/>
              </a:rPr>
              <a:t></a:t>
            </a:r>
            <a:r>
              <a:rPr lang="en-US" sz="2000" b="1" dirty="0">
                <a:solidFill>
                  <a:schemeClr val="tx1"/>
                </a:solidFill>
                <a:latin typeface="Congenial"/>
                <a:ea typeface="+mn-lt"/>
                <a:cs typeface="+mn-lt"/>
              </a:rPr>
              <a:t>It’s estimated to occur in 1 in 2500 deliveries.</a:t>
            </a:r>
            <a:endParaRPr lang="en-US" sz="2000" b="1" dirty="0">
              <a:solidFill>
                <a:schemeClr val="tx1"/>
              </a:solidFill>
              <a:latin typeface="Congenial"/>
            </a:endParaRPr>
          </a:p>
          <a:p>
            <a:r>
              <a:rPr lang="en-US" sz="2000" b="1" dirty="0">
                <a:solidFill>
                  <a:schemeClr val="tx1"/>
                </a:solidFill>
                <a:latin typeface="Congenial"/>
              </a:rPr>
              <a:t></a:t>
            </a:r>
            <a:r>
              <a:rPr lang="en-US" sz="2000" b="1" dirty="0">
                <a:solidFill>
                  <a:schemeClr val="tx1"/>
                </a:solidFill>
                <a:latin typeface="Congenial"/>
                <a:ea typeface="Segoe UI Historic"/>
                <a:cs typeface="Segoe UI Historic"/>
              </a:rPr>
              <a:t>It may occur with Vaginal or CS deliveries .</a:t>
            </a:r>
            <a:endParaRPr lang="en-US" sz="2000" b="1" dirty="0">
              <a:solidFill>
                <a:schemeClr val="tx1"/>
              </a:solidFill>
              <a:latin typeface="Congenial"/>
            </a:endParaRPr>
          </a:p>
          <a:p>
            <a:r>
              <a:rPr lang="en-US" sz="2000" b="1" dirty="0">
                <a:solidFill>
                  <a:schemeClr val="tx1"/>
                </a:solidFill>
                <a:latin typeface="Congenial"/>
                <a:ea typeface="+mn-lt"/>
                <a:cs typeface="+mn-lt"/>
              </a:rPr>
              <a:t> </a:t>
            </a:r>
            <a:endParaRPr lang="en-US" sz="2000" b="1" dirty="0">
              <a:solidFill>
                <a:schemeClr val="tx1"/>
              </a:solidFill>
              <a:latin typeface="Congenial"/>
            </a:endParaRPr>
          </a:p>
        </p:txBody>
      </p:sp>
    </p:spTree>
    <p:extLst>
      <p:ext uri="{BB962C8B-B14F-4D97-AF65-F5344CB8AC3E}">
        <p14:creationId xmlns:p14="http://schemas.microsoft.com/office/powerpoint/2010/main" val="1613196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D312BD-93FE-E88F-CDFC-B2137662163F}"/>
              </a:ext>
            </a:extLst>
          </p:cNvPr>
          <p:cNvSpPr>
            <a:spLocks noGrp="1"/>
          </p:cNvSpPr>
          <p:nvPr>
            <p:ph idx="1"/>
          </p:nvPr>
        </p:nvSpPr>
        <p:spPr>
          <a:xfrm>
            <a:off x="582284" y="504646"/>
            <a:ext cx="11310604" cy="5950787"/>
          </a:xfrm>
        </p:spPr>
        <p:txBody>
          <a:bodyPr vert="horz" lIns="91440" tIns="45720" rIns="91440" bIns="45720" rtlCol="0" anchor="t">
            <a:normAutofit/>
          </a:bodyPr>
          <a:lstStyle/>
          <a:p>
            <a:r>
              <a:rPr lang="en-US" sz="2400" dirty="0">
                <a:solidFill>
                  <a:schemeClr val="tx1"/>
                </a:solidFill>
                <a:latin typeface="Congenial"/>
                <a:ea typeface="+mn-lt"/>
                <a:cs typeface="+mn-lt"/>
              </a:rPr>
              <a:t> Improper management of the third stage of labor can cause an iatrogenic uterine inversion</a:t>
            </a:r>
          </a:p>
          <a:p>
            <a:r>
              <a:rPr lang="en-US" sz="2400" dirty="0">
                <a:solidFill>
                  <a:schemeClr val="tx1"/>
                </a:solidFill>
                <a:latin typeface="Congenial"/>
                <a:ea typeface="+mn-lt"/>
                <a:cs typeface="+mn-lt"/>
              </a:rPr>
              <a:t> If the inexperienced physician exerts fundal pressure while pulling on the umbilical cord before complete placental separation (particularly with a fundal implantation of the placenta), uterine inversion may occur.</a:t>
            </a:r>
          </a:p>
          <a:p>
            <a:r>
              <a:rPr lang="en-US" sz="2400" dirty="0">
                <a:solidFill>
                  <a:schemeClr val="tx1"/>
                </a:solidFill>
                <a:latin typeface="Congenial"/>
                <a:ea typeface="+mn-lt"/>
                <a:cs typeface="+mn-lt"/>
              </a:rPr>
              <a:t> As the fundus of the uterus moves through the vagina</a:t>
            </a:r>
            <a:r>
              <a:rPr lang="en-US" sz="2400" u="sng" dirty="0">
                <a:solidFill>
                  <a:schemeClr val="tx1"/>
                </a:solidFill>
                <a:latin typeface="Congenial"/>
                <a:ea typeface="+mn-lt"/>
                <a:cs typeface="+mn-lt"/>
              </a:rPr>
              <a:t>, t</a:t>
            </a:r>
            <a:r>
              <a:rPr lang="en-US" sz="2400" dirty="0">
                <a:solidFill>
                  <a:schemeClr val="tx1"/>
                </a:solidFill>
                <a:latin typeface="Congenial"/>
                <a:ea typeface="+mn-lt"/>
                <a:cs typeface="+mn-lt"/>
              </a:rPr>
              <a:t>he inversion exerts traction on peritoneal structures, which can elicit a profound vasovagal response. </a:t>
            </a:r>
          </a:p>
          <a:p>
            <a:r>
              <a:rPr lang="en-US" sz="2400" dirty="0">
                <a:solidFill>
                  <a:schemeClr val="tx1"/>
                </a:solidFill>
                <a:latin typeface="Congenial"/>
                <a:ea typeface="+mn-lt"/>
                <a:cs typeface="+mn-lt"/>
              </a:rPr>
              <a:t>The resulting vasodilation increases bleeding and the risk of hypovolemic shock.</a:t>
            </a:r>
            <a:endParaRPr lang="en-US" sz="2400" dirty="0">
              <a:solidFill>
                <a:schemeClr val="tx1"/>
              </a:solidFill>
              <a:latin typeface="Congenial"/>
            </a:endParaRPr>
          </a:p>
          <a:p>
            <a:r>
              <a:rPr lang="en-US" sz="2400" dirty="0">
                <a:solidFill>
                  <a:schemeClr val="tx1"/>
                </a:solidFill>
                <a:latin typeface="Congenial"/>
                <a:ea typeface="+mn-lt"/>
                <a:cs typeface="+mn-lt"/>
              </a:rPr>
              <a:t> If the placenta is completely or partially separated, the uterine atony may cause profuse </a:t>
            </a:r>
            <a:r>
              <a:rPr lang="en-US" sz="2400" u="sng" dirty="0">
                <a:solidFill>
                  <a:schemeClr val="tx1"/>
                </a:solidFill>
                <a:latin typeface="Congenial"/>
                <a:ea typeface="+mn-lt"/>
                <a:cs typeface="+mn-lt"/>
              </a:rPr>
              <a:t>bleeding</a:t>
            </a:r>
            <a:r>
              <a:rPr lang="en-US" sz="2400" dirty="0">
                <a:solidFill>
                  <a:schemeClr val="tx1"/>
                </a:solidFill>
                <a:latin typeface="Congenial"/>
                <a:ea typeface="+mn-lt"/>
                <a:cs typeface="+mn-lt"/>
              </a:rPr>
              <a:t>, which compounds the vasovagal shock.</a:t>
            </a:r>
            <a:endParaRPr lang="en-US" sz="2400" dirty="0">
              <a:solidFill>
                <a:schemeClr val="tx1"/>
              </a:solidFill>
              <a:latin typeface="Congenial"/>
            </a:endParaRPr>
          </a:p>
          <a:p>
            <a:endParaRPr lang="en-US" dirty="0"/>
          </a:p>
        </p:txBody>
      </p:sp>
      <p:sp>
        <p:nvSpPr>
          <p:cNvPr id="4" name="Arrow: Down 3">
            <a:extLst>
              <a:ext uri="{FF2B5EF4-FFF2-40B4-BE49-F238E27FC236}">
                <a16:creationId xmlns:a16="http://schemas.microsoft.com/office/drawing/2014/main" id="{44B79A7D-BF29-EA3C-90B6-E1BCB11B272C}"/>
              </a:ext>
            </a:extLst>
          </p:cNvPr>
          <p:cNvSpPr/>
          <p:nvPr/>
        </p:nvSpPr>
        <p:spPr>
          <a:xfrm>
            <a:off x="3795346" y="3282461"/>
            <a:ext cx="273169" cy="3450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05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8DA5-C2DE-AD7D-C89E-1EC94194A09B}"/>
              </a:ext>
            </a:extLst>
          </p:cNvPr>
          <p:cNvSpPr>
            <a:spLocks noGrp="1"/>
          </p:cNvSpPr>
          <p:nvPr>
            <p:ph type="title"/>
          </p:nvPr>
        </p:nvSpPr>
        <p:spPr>
          <a:xfrm>
            <a:off x="478766" y="321993"/>
            <a:ext cx="10515600" cy="951752"/>
          </a:xfrm>
        </p:spPr>
        <p:txBody>
          <a:bodyPr>
            <a:noAutofit/>
          </a:bodyPr>
          <a:lstStyle/>
          <a:p>
            <a:r>
              <a:rPr lang="en-US" sz="3200" b="1" dirty="0">
                <a:solidFill>
                  <a:srgbClr val="C00000"/>
                </a:solidFill>
                <a:latin typeface="Comic Sans MS"/>
              </a:rPr>
              <a:t>*Phases of Hemorrhagic Shock</a:t>
            </a:r>
            <a:br>
              <a:rPr lang="en-US" sz="3200" b="1" dirty="0">
                <a:latin typeface="Comic Sans MS"/>
              </a:rPr>
            </a:br>
            <a:r>
              <a:rPr lang="en-US" sz="3200" b="1" dirty="0">
                <a:solidFill>
                  <a:srgbClr val="C00000"/>
                </a:solidFill>
                <a:latin typeface="Century Gothic"/>
              </a:rPr>
              <a:t> </a:t>
            </a:r>
            <a:endParaRPr lang="en-US" sz="3200" dirty="0"/>
          </a:p>
        </p:txBody>
      </p:sp>
      <p:sp>
        <p:nvSpPr>
          <p:cNvPr id="3" name="Content Placeholder 2">
            <a:extLst>
              <a:ext uri="{FF2B5EF4-FFF2-40B4-BE49-F238E27FC236}">
                <a16:creationId xmlns:a16="http://schemas.microsoft.com/office/drawing/2014/main" id="{DBCE6AD0-C33D-E4B9-1F32-2C38D8667813}"/>
              </a:ext>
            </a:extLst>
          </p:cNvPr>
          <p:cNvSpPr>
            <a:spLocks noGrp="1"/>
          </p:cNvSpPr>
          <p:nvPr>
            <p:ph idx="1"/>
          </p:nvPr>
        </p:nvSpPr>
        <p:spPr>
          <a:xfrm>
            <a:off x="334993" y="1279286"/>
            <a:ext cx="11550769" cy="4897677"/>
          </a:xfrm>
        </p:spPr>
        <p:txBody>
          <a:bodyPr vert="horz" lIns="91440" tIns="45720" rIns="91440" bIns="45720" rtlCol="0" anchor="t">
            <a:normAutofit lnSpcReduction="10000"/>
          </a:bodyPr>
          <a:lstStyle/>
          <a:p>
            <a:pPr>
              <a:buFont typeface="Courier New" pitchFamily="34" charset="0"/>
              <a:buChar char="o"/>
            </a:pPr>
            <a:r>
              <a:rPr lang="en-US" sz="2800" b="1" dirty="0">
                <a:solidFill>
                  <a:schemeClr val="accent1">
                    <a:lumMod val="75000"/>
                  </a:schemeClr>
                </a:solidFill>
                <a:latin typeface="Congenial"/>
              </a:rPr>
              <a:t>Phase of compensation ( </a:t>
            </a:r>
            <a:r>
              <a:rPr lang="en-US" sz="2800" b="1" dirty="0" err="1">
                <a:solidFill>
                  <a:schemeClr val="accent1">
                    <a:lumMod val="75000"/>
                  </a:schemeClr>
                </a:solidFill>
                <a:latin typeface="Congenial"/>
              </a:rPr>
              <a:t>pre_shock</a:t>
            </a:r>
            <a:r>
              <a:rPr lang="en-US" sz="2800" b="1" dirty="0">
                <a:solidFill>
                  <a:schemeClr val="accent1">
                    <a:lumMod val="75000"/>
                  </a:schemeClr>
                </a:solidFill>
                <a:latin typeface="Congenial"/>
              </a:rPr>
              <a:t> state ):</a:t>
            </a:r>
            <a:endParaRPr lang="en-US" sz="2800" b="1" dirty="0">
              <a:solidFill>
                <a:schemeClr val="accent1">
                  <a:lumMod val="75000"/>
                </a:schemeClr>
              </a:solidFill>
              <a:latin typeface="Congenial"/>
              <a:cs typeface="Calibri" panose="020F0502020204030204"/>
            </a:endParaRPr>
          </a:p>
          <a:p>
            <a:r>
              <a:rPr lang="en-US" sz="2000" b="1" u="sng" dirty="0">
                <a:solidFill>
                  <a:schemeClr val="tx1"/>
                </a:solidFill>
                <a:latin typeface="Congenial"/>
              </a:rPr>
              <a:t>Sympathetic stimulation:</a:t>
            </a:r>
            <a:r>
              <a:rPr lang="en-US" sz="2000" b="1" dirty="0">
                <a:solidFill>
                  <a:schemeClr val="tx1"/>
                </a:solidFill>
                <a:latin typeface="Congenial"/>
              </a:rPr>
              <a:t> It is the initial response to blood loss leading to </a:t>
            </a:r>
            <a:r>
              <a:rPr lang="en-US" sz="2000" b="1" dirty="0">
                <a:solidFill>
                  <a:schemeClr val="accent2">
                    <a:lumMod val="75000"/>
                  </a:schemeClr>
                </a:solidFill>
                <a:latin typeface="Congenial"/>
              </a:rPr>
              <a:t>peripheral vasoconstriction</a:t>
            </a:r>
            <a:r>
              <a:rPr lang="en-US" sz="2000" b="1" dirty="0">
                <a:solidFill>
                  <a:schemeClr val="tx1"/>
                </a:solidFill>
                <a:latin typeface="Congenial"/>
              </a:rPr>
              <a:t> to maintain blood supply to the vital organs.</a:t>
            </a:r>
          </a:p>
          <a:p>
            <a:r>
              <a:rPr lang="en-US" sz="2000" b="1" dirty="0">
                <a:solidFill>
                  <a:schemeClr val="tx1"/>
                </a:solidFill>
                <a:latin typeface="Congenial"/>
              </a:rPr>
              <a:t>Clinical picture: Pallor, </a:t>
            </a:r>
            <a:r>
              <a:rPr lang="en-US" sz="2800" b="1" u="sng" dirty="0">
                <a:solidFill>
                  <a:schemeClr val="tx1"/>
                </a:solidFill>
                <a:latin typeface="Congenial"/>
              </a:rPr>
              <a:t>tachycardia</a:t>
            </a:r>
            <a:r>
              <a:rPr lang="en-US" sz="2000" b="1" dirty="0">
                <a:solidFill>
                  <a:schemeClr val="tx1"/>
                </a:solidFill>
                <a:latin typeface="Congenial"/>
              </a:rPr>
              <a:t>, tachypnoea</a:t>
            </a:r>
          </a:p>
          <a:p>
            <a:pPr>
              <a:buFont typeface="Courier New" pitchFamily="34" charset="0"/>
              <a:buChar char="o"/>
            </a:pPr>
            <a:r>
              <a:rPr lang="en-US" sz="2800" b="1" dirty="0">
                <a:solidFill>
                  <a:schemeClr val="accent1">
                    <a:lumMod val="75000"/>
                  </a:schemeClr>
                </a:solidFill>
                <a:latin typeface="Congenial"/>
              </a:rPr>
              <a:t>Phase of </a:t>
            </a:r>
            <a:r>
              <a:rPr lang="en-US" sz="2800" b="1" dirty="0" err="1">
                <a:solidFill>
                  <a:schemeClr val="accent1">
                    <a:lumMod val="75000"/>
                  </a:schemeClr>
                </a:solidFill>
                <a:latin typeface="Congenial"/>
              </a:rPr>
              <a:t>decompensation</a:t>
            </a:r>
            <a:r>
              <a:rPr lang="en-US" sz="2800" b="1" dirty="0">
                <a:solidFill>
                  <a:schemeClr val="accent1">
                    <a:lumMod val="75000"/>
                  </a:schemeClr>
                </a:solidFill>
                <a:latin typeface="Congenial"/>
              </a:rPr>
              <a:t> ( Shock state):</a:t>
            </a:r>
          </a:p>
          <a:p>
            <a:r>
              <a:rPr lang="en-US" sz="2000" b="1" dirty="0">
                <a:solidFill>
                  <a:schemeClr val="tx1"/>
                </a:solidFill>
                <a:latin typeface="Congenial"/>
              </a:rPr>
              <a:t>Blood loss exceeds 1000 ml in normal patient or less if other adverse factors are operating.</a:t>
            </a:r>
          </a:p>
          <a:p>
            <a:r>
              <a:rPr lang="en-US" sz="2000" b="1" dirty="0">
                <a:solidFill>
                  <a:schemeClr val="tx1"/>
                </a:solidFill>
                <a:latin typeface="Congenial"/>
              </a:rPr>
              <a:t>Clinical picture: is the classic clinical picture of shock.</a:t>
            </a:r>
          </a:p>
          <a:p>
            <a:r>
              <a:rPr lang="en-US" sz="2000" b="1" dirty="0">
                <a:solidFill>
                  <a:schemeClr val="tx1"/>
                </a:solidFill>
                <a:latin typeface="Congenial"/>
              </a:rPr>
              <a:t>Adequate treatment at this phase improves the condition rapidly without residual adverse effects</a:t>
            </a:r>
            <a:r>
              <a:rPr lang="en-US" sz="1400" b="1" dirty="0">
                <a:solidFill>
                  <a:srgbClr val="404040"/>
                </a:solidFill>
                <a:latin typeface="Congenial"/>
              </a:rPr>
              <a:t>.</a:t>
            </a:r>
            <a:endParaRPr lang="en-US" b="1" dirty="0">
              <a:latin typeface="Congenial"/>
            </a:endParaRPr>
          </a:p>
          <a:p>
            <a:pPr>
              <a:buFont typeface="Wingdings" pitchFamily="34" charset="0"/>
              <a:buChar char="Ø"/>
            </a:pPr>
            <a:r>
              <a:rPr lang="en-US" sz="2400" b="1" dirty="0">
                <a:solidFill>
                  <a:srgbClr val="000000"/>
                </a:solidFill>
                <a:latin typeface="Congenial"/>
                <a:cs typeface="Calibri" panose="020F0502020204030204"/>
              </a:rPr>
              <a:t>The normal pregnant woman can withstand blood loss of 500 ml and even up to 1000 ml during delivery without obvious danger due to</a:t>
            </a:r>
            <a:r>
              <a:rPr lang="en-US" sz="2400" b="1" u="sng" dirty="0">
                <a:solidFill>
                  <a:schemeClr val="accent2">
                    <a:lumMod val="75000"/>
                  </a:schemeClr>
                </a:solidFill>
                <a:latin typeface="Congenial"/>
                <a:cs typeface="Calibri" panose="020F0502020204030204"/>
              </a:rPr>
              <a:t> physiological cardiovascular and </a:t>
            </a:r>
            <a:r>
              <a:rPr lang="en-US" sz="2400" b="1" u="sng" dirty="0" err="1">
                <a:solidFill>
                  <a:schemeClr val="accent2">
                    <a:lumMod val="75000"/>
                  </a:schemeClr>
                </a:solidFill>
                <a:latin typeface="Congenial"/>
                <a:cs typeface="Calibri" panose="020F0502020204030204"/>
              </a:rPr>
              <a:t>haematological</a:t>
            </a:r>
            <a:r>
              <a:rPr lang="en-US" sz="2400" b="1" u="sng" dirty="0">
                <a:solidFill>
                  <a:schemeClr val="accent2">
                    <a:lumMod val="75000"/>
                  </a:schemeClr>
                </a:solidFill>
                <a:latin typeface="Congenial"/>
                <a:cs typeface="Calibri" panose="020F0502020204030204"/>
              </a:rPr>
              <a:t> adaptations during pregnancy.</a:t>
            </a:r>
            <a:endParaRPr lang="en-US" sz="1400" b="1" u="sng" dirty="0">
              <a:solidFill>
                <a:schemeClr val="accent2">
                  <a:lumMod val="75000"/>
                </a:schemeClr>
              </a:solidFill>
              <a:latin typeface="Congenial"/>
              <a:cs typeface="Calibri" panose="020F0502020204030204"/>
            </a:endParaRPr>
          </a:p>
          <a:p>
            <a:pPr>
              <a:buFont typeface="Wingdings,Sans-Serif" panose="020B0604020202020204" pitchFamily="34" charset="0"/>
              <a:buChar char="q"/>
            </a:pPr>
            <a:endParaRPr lang="en-US" b="1" dirty="0">
              <a:solidFill>
                <a:srgbClr val="000000"/>
              </a:solidFill>
              <a:latin typeface="Congenial"/>
              <a:cs typeface="Calibri" panose="020F0502020204030204"/>
            </a:endParaRPr>
          </a:p>
          <a:p>
            <a:endParaRPr lang="en-US" dirty="0">
              <a:solidFill>
                <a:srgbClr val="000000"/>
              </a:solidFill>
              <a:latin typeface="Calibri" panose="020F0502020204030204"/>
              <a:cs typeface="Calibri" panose="020F0502020204030204"/>
            </a:endParaRPr>
          </a:p>
        </p:txBody>
      </p:sp>
    </p:spTree>
    <p:extLst>
      <p:ext uri="{BB962C8B-B14F-4D97-AF65-F5344CB8AC3E}">
        <p14:creationId xmlns:p14="http://schemas.microsoft.com/office/powerpoint/2010/main" val="2007990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2711-A8A6-EE67-5290-7477C20E697A}"/>
              </a:ext>
            </a:extLst>
          </p:cNvPr>
          <p:cNvSpPr>
            <a:spLocks noGrp="1"/>
          </p:cNvSpPr>
          <p:nvPr>
            <p:ph type="title"/>
          </p:nvPr>
        </p:nvSpPr>
        <p:spPr>
          <a:xfrm>
            <a:off x="596660" y="293298"/>
            <a:ext cx="9875520" cy="1356360"/>
          </a:xfrm>
        </p:spPr>
        <p:txBody>
          <a:bodyPr/>
          <a:lstStyle/>
          <a:p>
            <a:r>
              <a:rPr lang="en-US" sz="3600" b="1" cap="all" dirty="0">
                <a:solidFill>
                  <a:schemeClr val="accent2"/>
                </a:solidFill>
                <a:latin typeface="Comic Sans MS"/>
              </a:rPr>
              <a:t>Pathogenesis:</a:t>
            </a:r>
            <a:endParaRPr lang="en-US" sz="3600" b="1">
              <a:solidFill>
                <a:schemeClr val="accent2"/>
              </a:solidFill>
              <a:latin typeface="Comic Sans MS"/>
            </a:endParaRPr>
          </a:p>
        </p:txBody>
      </p:sp>
      <p:sp>
        <p:nvSpPr>
          <p:cNvPr id="3" name="Content Placeholder 2">
            <a:extLst>
              <a:ext uri="{FF2B5EF4-FFF2-40B4-BE49-F238E27FC236}">
                <a16:creationId xmlns:a16="http://schemas.microsoft.com/office/drawing/2014/main" id="{3060EC68-B05D-6EDE-D4B6-C15C9C30B8A5}"/>
              </a:ext>
            </a:extLst>
          </p:cNvPr>
          <p:cNvSpPr>
            <a:spLocks noGrp="1"/>
          </p:cNvSpPr>
          <p:nvPr>
            <p:ph idx="1"/>
          </p:nvPr>
        </p:nvSpPr>
        <p:spPr>
          <a:xfrm>
            <a:off x="424133" y="1396042"/>
            <a:ext cx="11382492" cy="4699958"/>
          </a:xfrm>
        </p:spPr>
        <p:txBody>
          <a:bodyPr vert="horz" lIns="91440" tIns="45720" rIns="91440" bIns="45720" rtlCol="0" anchor="t">
            <a:normAutofit/>
          </a:bodyPr>
          <a:lstStyle/>
          <a:p>
            <a:r>
              <a:rPr lang="en-US" sz="2400" b="1" dirty="0">
                <a:solidFill>
                  <a:schemeClr val="tx1"/>
                </a:solidFill>
                <a:latin typeface="Congenial"/>
                <a:ea typeface="+mn-lt"/>
                <a:cs typeface="+mn-lt"/>
              </a:rPr>
              <a:t>The pathogenesis of uterine inversion is incompletely understood.</a:t>
            </a:r>
          </a:p>
          <a:p>
            <a:r>
              <a:rPr lang="en-US" sz="2400" b="1" dirty="0">
                <a:solidFill>
                  <a:schemeClr val="tx1"/>
                </a:solidFill>
                <a:latin typeface="Congenial"/>
                <a:ea typeface="+mn-lt"/>
                <a:cs typeface="+mn-lt"/>
              </a:rPr>
              <a:t> It has been attributed to use of excessive cord traction and fundal pressure (</a:t>
            </a:r>
            <a:r>
              <a:rPr lang="en-US" sz="2400" b="1" dirty="0" err="1">
                <a:solidFill>
                  <a:schemeClr val="tx1"/>
                </a:solidFill>
                <a:latin typeface="Congenial"/>
                <a:ea typeface="+mn-lt"/>
                <a:cs typeface="+mn-lt"/>
              </a:rPr>
              <a:t>Credé</a:t>
            </a:r>
            <a:r>
              <a:rPr lang="en-US" sz="2400" b="1" dirty="0">
                <a:solidFill>
                  <a:schemeClr val="tx1"/>
                </a:solidFill>
                <a:latin typeface="Congenial"/>
                <a:ea typeface="+mn-lt"/>
                <a:cs typeface="+mn-lt"/>
              </a:rPr>
              <a:t> maneuver) during the third stage of labor, especially in the setting of an atonic uterus with fundal implantation of the placenta.</a:t>
            </a:r>
            <a:endParaRPr lang="en-US" sz="2400" b="1">
              <a:solidFill>
                <a:schemeClr val="tx1"/>
              </a:solidFill>
              <a:latin typeface="Congenial"/>
            </a:endParaRPr>
          </a:p>
          <a:p>
            <a:r>
              <a:rPr lang="en-US" sz="2400" b="1" dirty="0">
                <a:solidFill>
                  <a:schemeClr val="tx1"/>
                </a:solidFill>
                <a:latin typeface="Congenial"/>
                <a:ea typeface="+mn-lt"/>
                <a:cs typeface="+mn-lt"/>
              </a:rPr>
              <a:t>It is likely that other factors play a role since spontaneous inversions occur and inversion is rare even though cord traction and the </a:t>
            </a:r>
            <a:r>
              <a:rPr lang="en-US" sz="2400" b="1" err="1">
                <a:solidFill>
                  <a:schemeClr val="tx1"/>
                </a:solidFill>
                <a:latin typeface="Congenial"/>
                <a:ea typeface="+mn-lt"/>
                <a:cs typeface="+mn-lt"/>
              </a:rPr>
              <a:t>Credé</a:t>
            </a:r>
            <a:r>
              <a:rPr lang="en-US" sz="2400" b="1" dirty="0">
                <a:solidFill>
                  <a:schemeClr val="tx1"/>
                </a:solidFill>
                <a:latin typeface="Congenial"/>
                <a:ea typeface="+mn-lt"/>
                <a:cs typeface="+mn-lt"/>
              </a:rPr>
              <a:t> maneuver are common</a:t>
            </a:r>
            <a:endParaRPr lang="en-US" sz="2400" b="1">
              <a:solidFill>
                <a:schemeClr val="tx1"/>
              </a:solidFill>
              <a:latin typeface="Congenial"/>
            </a:endParaRPr>
          </a:p>
        </p:txBody>
      </p:sp>
    </p:spTree>
    <p:extLst>
      <p:ext uri="{BB962C8B-B14F-4D97-AF65-F5344CB8AC3E}">
        <p14:creationId xmlns:p14="http://schemas.microsoft.com/office/powerpoint/2010/main" val="2667514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human body&#10;&#10;Description automatically generated">
            <a:extLst>
              <a:ext uri="{FF2B5EF4-FFF2-40B4-BE49-F238E27FC236}">
                <a16:creationId xmlns:a16="http://schemas.microsoft.com/office/drawing/2014/main" id="{C06B0FFE-90DB-8B6E-5A08-223EADD3AA93}"/>
              </a:ext>
            </a:extLst>
          </p:cNvPr>
          <p:cNvPicPr>
            <a:picLocks noChangeAspect="1"/>
          </p:cNvPicPr>
          <p:nvPr/>
        </p:nvPicPr>
        <p:blipFill>
          <a:blip r:embed="rId2"/>
          <a:stretch>
            <a:fillRect/>
          </a:stretch>
        </p:blipFill>
        <p:spPr>
          <a:xfrm>
            <a:off x="1101306" y="521976"/>
            <a:ext cx="10032520" cy="5842802"/>
          </a:xfrm>
          <a:prstGeom prst="rect">
            <a:avLst/>
          </a:prstGeom>
        </p:spPr>
      </p:pic>
    </p:spTree>
    <p:extLst>
      <p:ext uri="{BB962C8B-B14F-4D97-AF65-F5344CB8AC3E}">
        <p14:creationId xmlns:p14="http://schemas.microsoft.com/office/powerpoint/2010/main" val="3881902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BCBC3-2F47-F9A4-6FCE-37DC9A62B739}"/>
              </a:ext>
            </a:extLst>
          </p:cNvPr>
          <p:cNvSpPr>
            <a:spLocks noGrp="1"/>
          </p:cNvSpPr>
          <p:nvPr>
            <p:ph idx="1"/>
          </p:nvPr>
        </p:nvSpPr>
        <p:spPr>
          <a:xfrm>
            <a:off x="1143000" y="605287"/>
            <a:ext cx="10663625" cy="5490713"/>
          </a:xfrm>
        </p:spPr>
        <p:txBody>
          <a:bodyPr vert="horz" lIns="91440" tIns="45720" rIns="91440" bIns="45720" rtlCol="0" anchor="t">
            <a:normAutofit/>
          </a:bodyPr>
          <a:lstStyle/>
          <a:p>
            <a:pPr marL="45720" indent="0">
              <a:buNone/>
            </a:pPr>
            <a:r>
              <a:rPr lang="en-US" sz="3200" b="1" dirty="0">
                <a:solidFill>
                  <a:schemeClr val="accent2"/>
                </a:solidFill>
                <a:latin typeface="Comic Sans MS"/>
                <a:ea typeface="+mn-lt"/>
                <a:cs typeface="+mn-lt"/>
              </a:rPr>
              <a:t>Risk factors that predispose to Uterine inversion :</a:t>
            </a:r>
            <a:endParaRPr lang="en-US" sz="3200" b="1" dirty="0">
              <a:solidFill>
                <a:schemeClr val="accent2"/>
              </a:solidFill>
              <a:latin typeface="Comic Sans MS"/>
            </a:endParaRPr>
          </a:p>
          <a:p>
            <a:pPr marL="388620" indent="-342900">
              <a:buFont typeface="Wingdings" pitchFamily="34" charset="0"/>
              <a:buChar char="Ø"/>
            </a:pPr>
            <a:r>
              <a:rPr lang="en-US" sz="2400" b="1" dirty="0">
                <a:solidFill>
                  <a:schemeClr val="tx1"/>
                </a:solidFill>
                <a:latin typeface="Congenial"/>
                <a:ea typeface="+mn-lt"/>
                <a:cs typeface="+mn-lt"/>
              </a:rPr>
              <a:t>They are present in fewer than 50 percent of inversion cases.</a:t>
            </a:r>
          </a:p>
          <a:p>
            <a:pPr marL="45720" indent="0">
              <a:buNone/>
            </a:pPr>
            <a:r>
              <a:rPr lang="en-US" sz="2400" b="1" dirty="0">
                <a:solidFill>
                  <a:schemeClr val="tx1"/>
                </a:solidFill>
                <a:latin typeface="Congenial"/>
                <a:ea typeface="+mn-lt"/>
                <a:cs typeface="+mn-lt"/>
              </a:rPr>
              <a:t>1- </a:t>
            </a:r>
            <a:r>
              <a:rPr lang="en-US" sz="2400" b="1" dirty="0" err="1">
                <a:solidFill>
                  <a:schemeClr val="tx1"/>
                </a:solidFill>
                <a:latin typeface="Congenial"/>
                <a:ea typeface="+mn-lt"/>
                <a:cs typeface="+mn-lt"/>
              </a:rPr>
              <a:t>Macrosomia</a:t>
            </a:r>
            <a:endParaRPr lang="en-US" sz="2400" b="1" dirty="0">
              <a:solidFill>
                <a:schemeClr val="tx1"/>
              </a:solidFill>
              <a:latin typeface="Congenial"/>
              <a:ea typeface="+mn-lt"/>
              <a:cs typeface="+mn-lt"/>
            </a:endParaRPr>
          </a:p>
          <a:p>
            <a:pPr marL="45720" indent="0">
              <a:buNone/>
            </a:pPr>
            <a:r>
              <a:rPr lang="en-US" sz="2400" b="1" dirty="0">
                <a:solidFill>
                  <a:schemeClr val="tx1"/>
                </a:solidFill>
                <a:latin typeface="Congenial"/>
                <a:ea typeface="+mn-lt"/>
                <a:cs typeface="+mn-lt"/>
              </a:rPr>
              <a:t>2- Rapid or prolonged labor.</a:t>
            </a:r>
            <a:endParaRPr lang="en-US" sz="2400" b="1" dirty="0">
              <a:solidFill>
                <a:schemeClr val="tx1"/>
              </a:solidFill>
              <a:latin typeface="Congenial"/>
            </a:endParaRPr>
          </a:p>
          <a:p>
            <a:pPr marL="45720" indent="0">
              <a:buNone/>
            </a:pPr>
            <a:r>
              <a:rPr lang="en-US" sz="2400" b="1" dirty="0">
                <a:solidFill>
                  <a:schemeClr val="tx1"/>
                </a:solidFill>
                <a:latin typeface="Congenial"/>
                <a:ea typeface="+mn-lt"/>
                <a:cs typeface="+mn-lt"/>
              </a:rPr>
              <a:t>3- Usage of uterine relaxant(tocolytics).</a:t>
            </a:r>
          </a:p>
          <a:p>
            <a:pPr marL="45720" indent="0">
              <a:buNone/>
            </a:pPr>
            <a:r>
              <a:rPr lang="en-US" sz="2400" b="1" dirty="0">
                <a:solidFill>
                  <a:schemeClr val="tx1"/>
                </a:solidFill>
                <a:latin typeface="Congenial"/>
                <a:ea typeface="+mn-lt"/>
                <a:cs typeface="+mn-lt"/>
              </a:rPr>
              <a:t>4-  short </a:t>
            </a:r>
            <a:r>
              <a:rPr lang="en-US" sz="2400" b="1" dirty="0" err="1">
                <a:solidFill>
                  <a:schemeClr val="tx1"/>
                </a:solidFill>
                <a:latin typeface="Congenial"/>
                <a:ea typeface="+mn-lt"/>
                <a:cs typeface="+mn-lt"/>
              </a:rPr>
              <a:t>umblical</a:t>
            </a:r>
            <a:r>
              <a:rPr lang="en-US" sz="2400" b="1" dirty="0">
                <a:solidFill>
                  <a:schemeClr val="tx1"/>
                </a:solidFill>
                <a:latin typeface="Congenial"/>
                <a:ea typeface="+mn-lt"/>
                <a:cs typeface="+mn-lt"/>
              </a:rPr>
              <a:t> cord</a:t>
            </a:r>
            <a:endParaRPr lang="en-US" sz="2400" b="1" dirty="0">
              <a:solidFill>
                <a:schemeClr val="tx1"/>
              </a:solidFill>
              <a:latin typeface="Congenial"/>
            </a:endParaRPr>
          </a:p>
          <a:p>
            <a:pPr marL="45720" indent="0">
              <a:buNone/>
            </a:pPr>
            <a:r>
              <a:rPr lang="en-US" sz="2400" b="1" dirty="0">
                <a:solidFill>
                  <a:schemeClr val="tx1"/>
                </a:solidFill>
                <a:latin typeface="Congenial"/>
                <a:ea typeface="+mn-lt"/>
                <a:cs typeface="+mn-lt"/>
              </a:rPr>
              <a:t>5- </a:t>
            </a:r>
            <a:r>
              <a:rPr lang="en-US" sz="2400" b="1" dirty="0" err="1">
                <a:solidFill>
                  <a:schemeClr val="tx1"/>
                </a:solidFill>
                <a:latin typeface="Congenial"/>
                <a:ea typeface="+mn-lt"/>
                <a:cs typeface="+mn-lt"/>
              </a:rPr>
              <a:t>Nullparity</a:t>
            </a:r>
            <a:endParaRPr lang="en-US" sz="2400" b="1" dirty="0">
              <a:solidFill>
                <a:schemeClr val="tx1"/>
              </a:solidFill>
              <a:latin typeface="Congenial"/>
            </a:endParaRPr>
          </a:p>
          <a:p>
            <a:pPr marL="45720" indent="0">
              <a:buNone/>
            </a:pPr>
            <a:r>
              <a:rPr lang="en-US" sz="2400" b="1" dirty="0">
                <a:solidFill>
                  <a:schemeClr val="tx1"/>
                </a:solidFill>
                <a:latin typeface="Congenial"/>
                <a:ea typeface="+mn-lt"/>
                <a:cs typeface="+mn-lt"/>
              </a:rPr>
              <a:t>6- placenta accreta</a:t>
            </a:r>
            <a:endParaRPr lang="en-US" sz="2400" b="1" dirty="0">
              <a:solidFill>
                <a:schemeClr val="tx1"/>
              </a:solidFill>
              <a:latin typeface="Congenial"/>
            </a:endParaRPr>
          </a:p>
          <a:p>
            <a:endParaRPr lang="en-US" sz="2400" b="1" dirty="0">
              <a:solidFill>
                <a:schemeClr val="tx1"/>
              </a:solidFill>
              <a:latin typeface="Congenial"/>
            </a:endParaRPr>
          </a:p>
          <a:p>
            <a:endParaRPr lang="en-US" dirty="0"/>
          </a:p>
        </p:txBody>
      </p:sp>
    </p:spTree>
    <p:extLst>
      <p:ext uri="{BB962C8B-B14F-4D97-AF65-F5344CB8AC3E}">
        <p14:creationId xmlns:p14="http://schemas.microsoft.com/office/powerpoint/2010/main" val="3792891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BEB0D-64F4-0D22-8214-4ACCEE1BAEFC}"/>
              </a:ext>
            </a:extLst>
          </p:cNvPr>
          <p:cNvSpPr>
            <a:spLocks noGrp="1"/>
          </p:cNvSpPr>
          <p:nvPr>
            <p:ph type="title"/>
          </p:nvPr>
        </p:nvSpPr>
        <p:spPr/>
        <p:txBody>
          <a:bodyPr>
            <a:normAutofit/>
          </a:bodyPr>
          <a:lstStyle/>
          <a:p>
            <a:pPr marL="457200" indent="-457200">
              <a:buFont typeface="Wingdings"/>
              <a:buChar char="Ø"/>
            </a:pPr>
            <a:r>
              <a:rPr lang="en-US" sz="3200" b="1" cap="all" dirty="0">
                <a:solidFill>
                  <a:schemeClr val="accent2"/>
                </a:solidFill>
                <a:latin typeface="Comic Sans MS"/>
              </a:rPr>
              <a:t>CLASSIFICATION: </a:t>
            </a:r>
            <a:endParaRPr lang="en-US" sz="3200" dirty="0">
              <a:solidFill>
                <a:schemeClr val="accent2"/>
              </a:solidFill>
              <a:latin typeface="Comic Sans MS"/>
            </a:endParaRPr>
          </a:p>
        </p:txBody>
      </p:sp>
      <p:sp>
        <p:nvSpPr>
          <p:cNvPr id="3" name="Content Placeholder 2">
            <a:extLst>
              <a:ext uri="{FF2B5EF4-FFF2-40B4-BE49-F238E27FC236}">
                <a16:creationId xmlns:a16="http://schemas.microsoft.com/office/drawing/2014/main" id="{78858613-D9DE-433B-65FE-52B1FF21C2E2}"/>
              </a:ext>
            </a:extLst>
          </p:cNvPr>
          <p:cNvSpPr>
            <a:spLocks noGrp="1"/>
          </p:cNvSpPr>
          <p:nvPr>
            <p:ph idx="1"/>
          </p:nvPr>
        </p:nvSpPr>
        <p:spPr>
          <a:xfrm>
            <a:off x="639793" y="1755476"/>
            <a:ext cx="10376078" cy="4340524"/>
          </a:xfrm>
        </p:spPr>
        <p:txBody>
          <a:bodyPr vert="horz" lIns="91440" tIns="45720" rIns="91440" bIns="45720" rtlCol="0" anchor="t">
            <a:normAutofit/>
          </a:bodyPr>
          <a:lstStyle/>
          <a:p>
            <a:r>
              <a:rPr lang="en-US" sz="2800" b="1" dirty="0">
                <a:solidFill>
                  <a:schemeClr val="tx1"/>
                </a:solidFill>
                <a:latin typeface="Congenial"/>
                <a:ea typeface="+mn-lt"/>
                <a:cs typeface="+mn-lt"/>
              </a:rPr>
              <a:t>Uterine inversion classified according to:</a:t>
            </a:r>
            <a:endParaRPr lang="en-US" sz="2800" b="1">
              <a:solidFill>
                <a:schemeClr val="tx1"/>
              </a:solidFill>
              <a:latin typeface="Congenial"/>
            </a:endParaRPr>
          </a:p>
          <a:p>
            <a:pPr marL="45720" indent="0" algn="just">
              <a:buNone/>
            </a:pPr>
            <a:r>
              <a:rPr lang="en-US" sz="2800" b="1" dirty="0">
                <a:solidFill>
                  <a:schemeClr val="tx1"/>
                </a:solidFill>
                <a:latin typeface="Congenial"/>
                <a:ea typeface="+mn-lt"/>
                <a:cs typeface="+mn-lt"/>
              </a:rPr>
              <a:t>1.Severity of uterine inversion.</a:t>
            </a:r>
            <a:endParaRPr lang="en-US" sz="2800" b="1">
              <a:solidFill>
                <a:schemeClr val="tx1"/>
              </a:solidFill>
              <a:latin typeface="Congenial"/>
            </a:endParaRPr>
          </a:p>
          <a:p>
            <a:pPr marL="45720" indent="0" algn="just">
              <a:buNone/>
            </a:pPr>
            <a:r>
              <a:rPr lang="en-US" sz="2800" b="1">
                <a:solidFill>
                  <a:schemeClr val="tx1"/>
                </a:solidFill>
                <a:latin typeface="Congenial"/>
                <a:ea typeface="+mn-lt"/>
                <a:cs typeface="+mn-lt"/>
              </a:rPr>
              <a:t>2.Timing of the event.</a:t>
            </a:r>
            <a:endParaRPr lang="en-US" sz="2800" b="1">
              <a:solidFill>
                <a:schemeClr val="tx1"/>
              </a:solidFill>
              <a:latin typeface="Congenial"/>
            </a:endParaRPr>
          </a:p>
          <a:p>
            <a:endParaRPr lang="en-US" dirty="0"/>
          </a:p>
        </p:txBody>
      </p:sp>
    </p:spTree>
    <p:extLst>
      <p:ext uri="{BB962C8B-B14F-4D97-AF65-F5344CB8AC3E}">
        <p14:creationId xmlns:p14="http://schemas.microsoft.com/office/powerpoint/2010/main" val="2360070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0818-AF12-824F-2366-9174458CAAAB}"/>
              </a:ext>
            </a:extLst>
          </p:cNvPr>
          <p:cNvSpPr>
            <a:spLocks noGrp="1"/>
          </p:cNvSpPr>
          <p:nvPr>
            <p:ph type="title"/>
          </p:nvPr>
        </p:nvSpPr>
        <p:spPr>
          <a:xfrm>
            <a:off x="571501" y="384535"/>
            <a:ext cx="5199926" cy="1443269"/>
          </a:xfrm>
        </p:spPr>
        <p:txBody>
          <a:bodyPr>
            <a:normAutofit/>
          </a:bodyPr>
          <a:lstStyle/>
          <a:p>
            <a:r>
              <a:rPr lang="en-US" sz="2400" b="1" dirty="0">
                <a:latin typeface="Comic Sans MS"/>
                <a:ea typeface="+mj-lt"/>
                <a:cs typeface="+mj-lt"/>
              </a:rPr>
              <a:t>Severity of uterine inversion:</a:t>
            </a:r>
            <a:endParaRPr lang="en-US" sz="2400" b="1" dirty="0">
              <a:latin typeface="Comic Sans MS"/>
            </a:endParaRPr>
          </a:p>
        </p:txBody>
      </p:sp>
      <p:sp>
        <p:nvSpPr>
          <p:cNvPr id="3" name="Content Placeholder 2">
            <a:extLst>
              <a:ext uri="{FF2B5EF4-FFF2-40B4-BE49-F238E27FC236}">
                <a16:creationId xmlns:a16="http://schemas.microsoft.com/office/drawing/2014/main" id="{8D6C2EF2-EA0B-9E66-E5C1-050734934C16}"/>
              </a:ext>
            </a:extLst>
          </p:cNvPr>
          <p:cNvSpPr>
            <a:spLocks noGrp="1"/>
          </p:cNvSpPr>
          <p:nvPr>
            <p:ph idx="1"/>
          </p:nvPr>
        </p:nvSpPr>
        <p:spPr>
          <a:xfrm>
            <a:off x="471080" y="1480627"/>
            <a:ext cx="6044020" cy="4816264"/>
          </a:xfrm>
        </p:spPr>
        <p:txBody>
          <a:bodyPr vert="horz" lIns="91440" tIns="45720" rIns="91440" bIns="45720" rtlCol="0">
            <a:normAutofit lnSpcReduction="10000"/>
          </a:bodyPr>
          <a:lstStyle/>
          <a:p>
            <a:r>
              <a:rPr lang="en-US" sz="2000" b="1" dirty="0">
                <a:latin typeface="Congenial"/>
                <a:ea typeface="+mn-lt"/>
                <a:cs typeface="+mn-lt"/>
              </a:rPr>
              <a:t>First Degree (incomplete) :</a:t>
            </a:r>
          </a:p>
          <a:p>
            <a:pPr marL="45720" indent="0">
              <a:buNone/>
            </a:pPr>
            <a:r>
              <a:rPr lang="en-US" sz="2000" b="1" dirty="0">
                <a:latin typeface="Congenial"/>
                <a:ea typeface="+mn-lt"/>
                <a:cs typeface="+mn-lt"/>
              </a:rPr>
              <a:t>-Inverted uterine wall extends to but not through the cervix -</a:t>
            </a:r>
            <a:r>
              <a:rPr lang="en-US" sz="2000" b="1" dirty="0">
                <a:latin typeface="Congenial"/>
                <a:ea typeface="+mn-lt"/>
                <a:cs typeface="Calibri"/>
              </a:rPr>
              <a:t>The fundus is within the endometrial cavity</a:t>
            </a:r>
            <a:endParaRPr lang="en-US" sz="2000" b="1" dirty="0">
              <a:latin typeface="Congenial"/>
              <a:ea typeface="+mn-lt"/>
              <a:cs typeface="+mn-lt"/>
            </a:endParaRPr>
          </a:p>
          <a:p>
            <a:r>
              <a:rPr lang="en-US" sz="2000" b="1" dirty="0">
                <a:latin typeface="Congenial"/>
                <a:ea typeface="+mn-lt"/>
                <a:cs typeface="+mn-lt"/>
              </a:rPr>
              <a:t> Second Degree (complete):</a:t>
            </a:r>
          </a:p>
          <a:p>
            <a:pPr marL="45720" indent="0">
              <a:buNone/>
            </a:pPr>
            <a:r>
              <a:rPr lang="en-US" sz="2000" b="1" dirty="0">
                <a:latin typeface="Congenial"/>
                <a:ea typeface="+mn-lt"/>
                <a:cs typeface="+mn-lt"/>
              </a:rPr>
              <a:t>-Inverted uterine wall protrudes through the cervix </a:t>
            </a:r>
            <a:r>
              <a:rPr lang="en-US" sz="2000" b="1" dirty="0" err="1">
                <a:latin typeface="Congenial"/>
                <a:ea typeface="+mn-lt"/>
                <a:cs typeface="+mn-lt"/>
              </a:rPr>
              <a:t>os</a:t>
            </a:r>
            <a:r>
              <a:rPr lang="en-US" sz="2000" b="1" dirty="0">
                <a:latin typeface="Congenial"/>
                <a:ea typeface="+mn-lt"/>
                <a:cs typeface="+mn-lt"/>
              </a:rPr>
              <a:t> but remains in the vagina.</a:t>
            </a:r>
          </a:p>
          <a:p>
            <a:r>
              <a:rPr lang="en-US" sz="2000" b="1" dirty="0">
                <a:latin typeface="Congenial"/>
                <a:ea typeface="+mn-lt"/>
                <a:cs typeface="Calibri"/>
              </a:rPr>
              <a:t> </a:t>
            </a:r>
            <a:r>
              <a:rPr lang="en-US" sz="2000" b="1" dirty="0">
                <a:latin typeface="Congenial"/>
                <a:ea typeface="+mn-lt"/>
                <a:cs typeface="+mn-lt"/>
              </a:rPr>
              <a:t>  Third Degree (prolapsed ):</a:t>
            </a:r>
          </a:p>
          <a:p>
            <a:pPr marL="45720" indent="0">
              <a:buNone/>
            </a:pPr>
            <a:r>
              <a:rPr lang="en-US" sz="2000" b="1" dirty="0">
                <a:latin typeface="Congenial"/>
                <a:ea typeface="+mn-lt"/>
                <a:cs typeface="+mn-lt"/>
              </a:rPr>
              <a:t>- Inverted uterine fundus extends outside the vagina.</a:t>
            </a:r>
            <a:endParaRPr lang="en-US" sz="2000" b="1" dirty="0">
              <a:latin typeface="Congenial"/>
            </a:endParaRPr>
          </a:p>
          <a:p>
            <a:r>
              <a:rPr lang="en-US" sz="2000" b="1" dirty="0">
                <a:latin typeface="Congenial"/>
                <a:ea typeface="+mn-lt"/>
                <a:cs typeface="+mn-lt"/>
              </a:rPr>
              <a:t>  Fourth Degree(total):</a:t>
            </a:r>
            <a:endParaRPr lang="en-US" sz="2000" b="1" dirty="0">
              <a:latin typeface="Congenial"/>
              <a:ea typeface="+mn-lt"/>
              <a:cs typeface="Calibri"/>
            </a:endParaRPr>
          </a:p>
          <a:p>
            <a:pPr marL="45720" indent="0">
              <a:buNone/>
            </a:pPr>
            <a:r>
              <a:rPr lang="en-US" sz="2000" b="1" dirty="0">
                <a:latin typeface="Congenial"/>
                <a:ea typeface="+mn-lt"/>
                <a:cs typeface="Calibri"/>
              </a:rPr>
              <a:t> -</a:t>
            </a:r>
            <a:r>
              <a:rPr lang="en-US" sz="2000" b="1" dirty="0">
                <a:latin typeface="Congenial"/>
                <a:ea typeface="+mn-lt"/>
                <a:cs typeface="+mn-lt"/>
              </a:rPr>
              <a:t>Total inversion; both the vagina and uterus are inverted </a:t>
            </a:r>
            <a:endParaRPr lang="en-US" sz="2000" b="1" dirty="0">
              <a:latin typeface="Congenial"/>
            </a:endParaRPr>
          </a:p>
          <a:p>
            <a:pPr marL="45720" indent="0">
              <a:buNone/>
            </a:pPr>
            <a:endParaRPr lang="en-US" sz="1400" b="1" dirty="0">
              <a:latin typeface="Congenial"/>
              <a:cs typeface="Calibri"/>
            </a:endParaRPr>
          </a:p>
          <a:p>
            <a:endParaRPr lang="en-US" sz="1400" b="1" dirty="0">
              <a:latin typeface="Congenial"/>
            </a:endParaRPr>
          </a:p>
        </p:txBody>
      </p:sp>
      <p:pic>
        <p:nvPicPr>
          <p:cNvPr id="4" name="Picture 3" descr="A diagram of a person&amp;#39;s body">
            <a:extLst>
              <a:ext uri="{FF2B5EF4-FFF2-40B4-BE49-F238E27FC236}">
                <a16:creationId xmlns:a16="http://schemas.microsoft.com/office/drawing/2014/main" id="{AF27CA67-C7F6-2F31-BDA6-FFD6C893BA27}"/>
              </a:ext>
            </a:extLst>
          </p:cNvPr>
          <p:cNvPicPr>
            <a:picLocks noChangeAspect="1"/>
          </p:cNvPicPr>
          <p:nvPr/>
        </p:nvPicPr>
        <p:blipFill rotWithShape="1">
          <a:blip r:embed="rId2"/>
          <a:srcRect l="6635" r="16598"/>
          <a:stretch/>
        </p:blipFill>
        <p:spPr>
          <a:xfrm>
            <a:off x="6636742" y="498764"/>
            <a:ext cx="5084177" cy="5964381"/>
          </a:xfrm>
          <a:prstGeom prst="rect">
            <a:avLst/>
          </a:prstGeom>
        </p:spPr>
      </p:pic>
    </p:spTree>
    <p:extLst>
      <p:ext uri="{BB962C8B-B14F-4D97-AF65-F5344CB8AC3E}">
        <p14:creationId xmlns:p14="http://schemas.microsoft.com/office/powerpoint/2010/main" val="15941105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5B3F-4CAB-4990-ABDF-D0BE7AACBBF6}"/>
              </a:ext>
            </a:extLst>
          </p:cNvPr>
          <p:cNvSpPr>
            <a:spLocks noGrp="1"/>
          </p:cNvSpPr>
          <p:nvPr>
            <p:ph type="title"/>
          </p:nvPr>
        </p:nvSpPr>
        <p:spPr>
          <a:xfrm>
            <a:off x="596660" y="192657"/>
            <a:ext cx="9875520" cy="1356360"/>
          </a:xfrm>
        </p:spPr>
        <p:txBody>
          <a:bodyPr>
            <a:normAutofit/>
          </a:bodyPr>
          <a:lstStyle/>
          <a:p>
            <a:r>
              <a:rPr lang="en-US" sz="3600" b="1" cap="all" dirty="0">
                <a:solidFill>
                  <a:schemeClr val="accent2"/>
                </a:solidFill>
                <a:latin typeface="Comic Sans MS"/>
              </a:rPr>
              <a:t>Clinical presentation:</a:t>
            </a:r>
            <a:endParaRPr lang="en-US" sz="3600" dirty="0">
              <a:solidFill>
                <a:schemeClr val="accent2"/>
              </a:solidFill>
              <a:latin typeface="Comic Sans MS"/>
            </a:endParaRPr>
          </a:p>
        </p:txBody>
      </p:sp>
      <p:sp>
        <p:nvSpPr>
          <p:cNvPr id="3" name="Content Placeholder 2">
            <a:extLst>
              <a:ext uri="{FF2B5EF4-FFF2-40B4-BE49-F238E27FC236}">
                <a16:creationId xmlns:a16="http://schemas.microsoft.com/office/drawing/2014/main" id="{BA01E3BD-151A-94C9-E20D-0E455B288205}"/>
              </a:ext>
            </a:extLst>
          </p:cNvPr>
          <p:cNvSpPr>
            <a:spLocks noGrp="1"/>
          </p:cNvSpPr>
          <p:nvPr>
            <p:ph idx="1"/>
          </p:nvPr>
        </p:nvSpPr>
        <p:spPr>
          <a:xfrm>
            <a:off x="726057" y="1309778"/>
            <a:ext cx="10922417" cy="4786222"/>
          </a:xfrm>
        </p:spPr>
        <p:txBody>
          <a:bodyPr vert="horz" lIns="91440" tIns="45720" rIns="91440" bIns="45720" rtlCol="0" anchor="t">
            <a:normAutofit/>
          </a:bodyPr>
          <a:lstStyle/>
          <a:p>
            <a:pPr marL="45720" indent="0">
              <a:buNone/>
            </a:pPr>
            <a:r>
              <a:rPr lang="en-US" sz="2400" b="1" dirty="0">
                <a:solidFill>
                  <a:schemeClr val="tx1"/>
                </a:solidFill>
                <a:latin typeface="Congenial"/>
              </a:rPr>
              <a:t></a:t>
            </a:r>
            <a:r>
              <a:rPr lang="en-US" sz="2400" b="1" dirty="0">
                <a:solidFill>
                  <a:schemeClr val="tx1"/>
                </a:solidFill>
                <a:latin typeface="Congenial"/>
                <a:ea typeface="+mn-lt"/>
                <a:cs typeface="+mn-lt"/>
              </a:rPr>
              <a:t>Signs and symptoms include one or more of the following:</a:t>
            </a:r>
            <a:endParaRPr lang="en-US" sz="2400" b="1" dirty="0">
              <a:solidFill>
                <a:schemeClr val="tx1"/>
              </a:solidFill>
              <a:latin typeface="Congenial"/>
            </a:endParaRPr>
          </a:p>
          <a:p>
            <a:pPr marL="45720" indent="0">
              <a:buNone/>
            </a:pPr>
            <a:r>
              <a:rPr lang="en-US" sz="2400" b="1" dirty="0">
                <a:solidFill>
                  <a:schemeClr val="tx1"/>
                </a:solidFill>
                <a:latin typeface="Congenial"/>
                <a:ea typeface="+mn-lt"/>
                <a:cs typeface="+mn-lt"/>
              </a:rPr>
              <a:t>1)Mild to severe vaginal bleeding.</a:t>
            </a:r>
          </a:p>
          <a:p>
            <a:pPr marL="45720" indent="0">
              <a:buNone/>
            </a:pPr>
            <a:r>
              <a:rPr lang="en-US" sz="2400" b="1" dirty="0">
                <a:solidFill>
                  <a:schemeClr val="tx1"/>
                </a:solidFill>
                <a:latin typeface="Congenial"/>
                <a:ea typeface="+mn-lt"/>
                <a:cs typeface="+mn-lt"/>
              </a:rPr>
              <a:t>2)Mild to severe lower abdominal pain.</a:t>
            </a:r>
            <a:endParaRPr lang="en-US" sz="2400" b="1" dirty="0">
              <a:solidFill>
                <a:schemeClr val="tx1"/>
              </a:solidFill>
              <a:latin typeface="Congenial"/>
            </a:endParaRPr>
          </a:p>
          <a:p>
            <a:pPr marL="45720" indent="0">
              <a:buNone/>
            </a:pPr>
            <a:r>
              <a:rPr lang="en-US" sz="2400" b="1" dirty="0">
                <a:solidFill>
                  <a:schemeClr val="tx1"/>
                </a:solidFill>
                <a:latin typeface="Congenial"/>
                <a:ea typeface="+mn-lt"/>
                <a:cs typeface="+mn-lt"/>
              </a:rPr>
              <a:t>3)A smooth, round mass protruding from the cervix or vagina. </a:t>
            </a:r>
            <a:endParaRPr lang="en-US" sz="2400" b="1" dirty="0">
              <a:solidFill>
                <a:schemeClr val="tx1"/>
              </a:solidFill>
              <a:latin typeface="Congenial"/>
            </a:endParaRPr>
          </a:p>
          <a:p>
            <a:pPr marL="45720" indent="0">
              <a:buNone/>
            </a:pPr>
            <a:r>
              <a:rPr lang="en-US" sz="2400" b="1" dirty="0">
                <a:solidFill>
                  <a:schemeClr val="tx1"/>
                </a:solidFill>
                <a:latin typeface="Congenial"/>
                <a:ea typeface="+mn-lt"/>
                <a:cs typeface="+mn-lt"/>
              </a:rPr>
              <a:t>4)On abdominal examination, absence of uterine fundus.</a:t>
            </a:r>
            <a:endParaRPr lang="en-US" sz="2400" b="1" dirty="0">
              <a:solidFill>
                <a:schemeClr val="tx1"/>
              </a:solidFill>
              <a:latin typeface="Congenial"/>
            </a:endParaRPr>
          </a:p>
          <a:p>
            <a:pPr marL="45720" indent="0">
              <a:buNone/>
            </a:pPr>
            <a:r>
              <a:rPr lang="en-US" sz="2400" b="1" dirty="0">
                <a:solidFill>
                  <a:schemeClr val="tx1"/>
                </a:solidFill>
                <a:latin typeface="Congenial"/>
                <a:ea typeface="+mn-lt"/>
                <a:cs typeface="+mn-lt"/>
              </a:rPr>
              <a:t>5)urinary retention.</a:t>
            </a:r>
            <a:endParaRPr lang="en-US" sz="2400" b="1" dirty="0">
              <a:solidFill>
                <a:schemeClr val="tx1"/>
              </a:solidFill>
              <a:latin typeface="Congenial"/>
            </a:endParaRPr>
          </a:p>
          <a:p>
            <a:endParaRPr lang="en-US" dirty="0"/>
          </a:p>
        </p:txBody>
      </p:sp>
    </p:spTree>
    <p:extLst>
      <p:ext uri="{BB962C8B-B14F-4D97-AF65-F5344CB8AC3E}">
        <p14:creationId xmlns:p14="http://schemas.microsoft.com/office/powerpoint/2010/main" val="2305912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952B0-ED73-3109-8E60-9D4AD9D66932}"/>
              </a:ext>
            </a:extLst>
          </p:cNvPr>
          <p:cNvSpPr>
            <a:spLocks noGrp="1"/>
          </p:cNvSpPr>
          <p:nvPr>
            <p:ph idx="1"/>
          </p:nvPr>
        </p:nvSpPr>
        <p:spPr>
          <a:xfrm>
            <a:off x="496019" y="447137"/>
            <a:ext cx="11411248" cy="5648863"/>
          </a:xfrm>
        </p:spPr>
        <p:txBody>
          <a:bodyPr vert="horz" lIns="91440" tIns="45720" rIns="91440" bIns="45720" rtlCol="0" anchor="t">
            <a:normAutofit/>
          </a:bodyPr>
          <a:lstStyle/>
          <a:p>
            <a:r>
              <a:rPr lang="en-US" sz="2400" b="1" dirty="0">
                <a:solidFill>
                  <a:schemeClr val="tx1"/>
                </a:solidFill>
                <a:latin typeface="Congenial"/>
              </a:rPr>
              <a:t></a:t>
            </a:r>
            <a:r>
              <a:rPr lang="en-US" sz="2400" b="1" dirty="0">
                <a:solidFill>
                  <a:schemeClr val="tx1"/>
                </a:solidFill>
                <a:latin typeface="Congenial"/>
                <a:ea typeface="+mn-lt"/>
                <a:cs typeface="+mn-lt"/>
              </a:rPr>
              <a:t>The most common presentation is </a:t>
            </a:r>
            <a:r>
              <a:rPr lang="en-US" sz="2400" b="1" i="1" u="sng" dirty="0">
                <a:solidFill>
                  <a:schemeClr val="tx1"/>
                </a:solidFill>
                <a:latin typeface="Congenial"/>
                <a:ea typeface="+mn-lt"/>
                <a:cs typeface="+mn-lt"/>
              </a:rPr>
              <a:t>complete uterine inversion</a:t>
            </a:r>
            <a:r>
              <a:rPr lang="en-US" sz="2400" b="1" dirty="0">
                <a:solidFill>
                  <a:schemeClr val="tx1"/>
                </a:solidFill>
                <a:latin typeface="Congenial"/>
                <a:ea typeface="+mn-lt"/>
                <a:cs typeface="+mn-lt"/>
              </a:rPr>
              <a:t> </a:t>
            </a:r>
            <a:r>
              <a:rPr lang="en-US" sz="2400" b="1" i="1" u="sng" dirty="0">
                <a:solidFill>
                  <a:schemeClr val="tx1"/>
                </a:solidFill>
                <a:latin typeface="Congenial"/>
                <a:ea typeface="+mn-lt"/>
                <a:cs typeface="+mn-lt"/>
              </a:rPr>
              <a:t>with severe postpartum hemorrhage</a:t>
            </a:r>
            <a:r>
              <a:rPr lang="en-US" sz="2400" b="1" dirty="0">
                <a:solidFill>
                  <a:schemeClr val="tx1"/>
                </a:solidFill>
                <a:latin typeface="Congenial"/>
                <a:ea typeface="+mn-lt"/>
                <a:cs typeface="+mn-lt"/>
              </a:rPr>
              <a:t>, often leading to hypovolemic shock. </a:t>
            </a:r>
            <a:endParaRPr lang="en-US" sz="2400" b="1">
              <a:solidFill>
                <a:schemeClr val="tx1"/>
              </a:solidFill>
              <a:latin typeface="Congenial"/>
            </a:endParaRPr>
          </a:p>
          <a:p>
            <a:r>
              <a:rPr lang="en-US" sz="2400" b="1" dirty="0">
                <a:solidFill>
                  <a:schemeClr val="tx1"/>
                </a:solidFill>
                <a:latin typeface="Congenial"/>
              </a:rPr>
              <a:t></a:t>
            </a:r>
            <a:r>
              <a:rPr lang="en-US" sz="2400" b="1" dirty="0">
                <a:solidFill>
                  <a:schemeClr val="tx1"/>
                </a:solidFill>
                <a:latin typeface="Congenial"/>
                <a:ea typeface="+mn-lt"/>
                <a:cs typeface="+mn-lt"/>
              </a:rPr>
              <a:t>Shock out of proportion to blood loss has been described and attributed to increased vagal tone from stretching of the pelvic parasympathetic nerves by Stretching of the broad ligament or compression of the ovaries as they are drawn together  (neurogenic shock), </a:t>
            </a:r>
            <a:endParaRPr lang="en-US" sz="2400" b="1">
              <a:solidFill>
                <a:schemeClr val="tx1"/>
              </a:solidFill>
              <a:latin typeface="Congenial"/>
              <a:ea typeface="+mn-lt"/>
              <a:cs typeface="+mn-lt"/>
            </a:endParaRPr>
          </a:p>
          <a:p>
            <a:r>
              <a:rPr lang="en-US" sz="2400" b="1" dirty="0">
                <a:solidFill>
                  <a:schemeClr val="tx1"/>
                </a:solidFill>
                <a:latin typeface="Congenial"/>
                <a:ea typeface="+mn-lt"/>
                <a:cs typeface="+mn-lt"/>
              </a:rPr>
              <a:t>but this is controversial and may just reflect underestimation of blood loss</a:t>
            </a:r>
            <a:endParaRPr lang="en-US" sz="2400" b="1" dirty="0">
              <a:solidFill>
                <a:schemeClr val="tx1"/>
              </a:solidFill>
              <a:latin typeface="Congenial"/>
            </a:endParaRPr>
          </a:p>
          <a:p>
            <a:r>
              <a:rPr lang="en-US" sz="2400" b="1" u="sng" dirty="0">
                <a:latin typeface="Congenial"/>
                <a:ea typeface="+mn-lt"/>
                <a:cs typeface="+mn-lt"/>
              </a:rPr>
              <a:t>On vaginal examination</a:t>
            </a:r>
            <a:r>
              <a:rPr lang="en-US" sz="2400" b="1" dirty="0">
                <a:solidFill>
                  <a:schemeClr val="tx1"/>
                </a:solidFill>
                <a:latin typeface="Congenial"/>
                <a:ea typeface="+mn-lt"/>
                <a:cs typeface="+mn-lt"/>
              </a:rPr>
              <a:t>, the inverted fundus fills the vagina, and providers may initially misdiagnose it as a protruding fibroid; however, on </a:t>
            </a:r>
            <a:r>
              <a:rPr lang="en-US" sz="2400" b="1" u="sng" dirty="0">
                <a:latin typeface="Congenial"/>
                <a:ea typeface="+mn-lt"/>
                <a:cs typeface="+mn-lt"/>
              </a:rPr>
              <a:t>transabdominal palpation</a:t>
            </a:r>
            <a:r>
              <a:rPr lang="en-US" sz="2400" b="1" dirty="0">
                <a:solidFill>
                  <a:schemeClr val="tx1"/>
                </a:solidFill>
                <a:latin typeface="Congenial"/>
                <a:ea typeface="+mn-lt"/>
                <a:cs typeface="+mn-lt"/>
              </a:rPr>
              <a:t>, the uterine fundus is absent at its expected periumbilical position</a:t>
            </a:r>
            <a:endParaRPr lang="en-US" sz="2400" b="1">
              <a:solidFill>
                <a:schemeClr val="tx1"/>
              </a:solidFill>
              <a:latin typeface="Congenial"/>
            </a:endParaRPr>
          </a:p>
        </p:txBody>
      </p:sp>
    </p:spTree>
    <p:extLst>
      <p:ext uri="{BB962C8B-B14F-4D97-AF65-F5344CB8AC3E}">
        <p14:creationId xmlns:p14="http://schemas.microsoft.com/office/powerpoint/2010/main" val="175108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226584-20A0-1DA8-1840-0B0A4511A0B5}"/>
              </a:ext>
            </a:extLst>
          </p:cNvPr>
          <p:cNvSpPr>
            <a:spLocks noGrp="1"/>
          </p:cNvSpPr>
          <p:nvPr>
            <p:ph idx="1"/>
          </p:nvPr>
        </p:nvSpPr>
        <p:spPr>
          <a:xfrm>
            <a:off x="366623" y="461515"/>
            <a:ext cx="11583776" cy="6022673"/>
          </a:xfrm>
        </p:spPr>
        <p:txBody>
          <a:bodyPr vert="horz" lIns="91440" tIns="45720" rIns="91440" bIns="45720" rtlCol="0" anchor="t">
            <a:noAutofit/>
          </a:bodyPr>
          <a:lstStyle/>
          <a:p>
            <a:r>
              <a:rPr lang="en-US" sz="2400" b="1" dirty="0">
                <a:solidFill>
                  <a:schemeClr val="tx1"/>
                </a:solidFill>
                <a:latin typeface="Congenial"/>
              </a:rPr>
              <a:t></a:t>
            </a:r>
            <a:r>
              <a:rPr lang="en-US" sz="2400" b="1" u="sng" dirty="0">
                <a:solidFill>
                  <a:schemeClr val="tx1"/>
                </a:solidFill>
                <a:latin typeface="Congenial"/>
                <a:ea typeface="+mn-lt"/>
                <a:cs typeface="+mn-lt"/>
              </a:rPr>
              <a:t>Incomplete uterine inversion occurs in approximately</a:t>
            </a:r>
            <a:r>
              <a:rPr lang="en-US" sz="2400" b="1" u="sng" dirty="0">
                <a:solidFill>
                  <a:schemeClr val="accent2">
                    <a:lumMod val="60000"/>
                    <a:lumOff val="40000"/>
                  </a:schemeClr>
                </a:solidFill>
                <a:latin typeface="Congenial"/>
                <a:ea typeface="+mn-lt"/>
                <a:cs typeface="+mn-lt"/>
              </a:rPr>
              <a:t> 10 percent</a:t>
            </a:r>
            <a:endParaRPr lang="en-US" sz="2400" b="1" dirty="0">
              <a:solidFill>
                <a:schemeClr val="tx1"/>
              </a:solidFill>
              <a:latin typeface="Congenial"/>
            </a:endParaRPr>
          </a:p>
          <a:p>
            <a:r>
              <a:rPr lang="en-US" sz="2400" b="1" dirty="0">
                <a:solidFill>
                  <a:schemeClr val="tx1"/>
                </a:solidFill>
                <a:latin typeface="Congenial"/>
              </a:rPr>
              <a:t></a:t>
            </a:r>
            <a:r>
              <a:rPr lang="en-US" sz="2400" b="1" u="sng" dirty="0">
                <a:solidFill>
                  <a:schemeClr val="tx1"/>
                </a:solidFill>
                <a:latin typeface="Congenial"/>
                <a:ea typeface="+mn-lt"/>
                <a:cs typeface="+mn-lt"/>
                <a:hlinkClick r:id="rId2">
                  <a:extLst>
                    <a:ext uri="{A12FA001-AC4F-418D-AE19-62706E023703}">
                      <ahyp:hlinkClr xmlns:ahyp="http://schemas.microsoft.com/office/drawing/2018/hyperlinkcolor" val="tx"/>
                    </a:ext>
                  </a:extLst>
                </a:hlinkClick>
              </a:rPr>
              <a:t>In contrast to complete inversion, blood loss may be minimal. </a:t>
            </a:r>
            <a:endParaRPr lang="en-US" sz="2400" b="1" u="sng" dirty="0">
              <a:solidFill>
                <a:schemeClr val="tx1"/>
              </a:solidFill>
              <a:latin typeface="Congenial"/>
              <a:ea typeface="+mn-lt"/>
              <a:cs typeface="+mn-lt"/>
            </a:endParaRPr>
          </a:p>
          <a:p>
            <a:r>
              <a:rPr lang="en-US" sz="2400" b="1" u="sng" dirty="0">
                <a:solidFill>
                  <a:schemeClr val="tx1"/>
                </a:solidFill>
                <a:latin typeface="Congenial"/>
                <a:ea typeface="+mn-lt"/>
                <a:cs typeface="+mn-lt"/>
                <a:hlinkClick r:id="rId2">
                  <a:extLst>
                    <a:ext uri="{A12FA001-AC4F-418D-AE19-62706E023703}">
                      <ahyp:hlinkClr xmlns:ahyp="http://schemas.microsoft.com/office/drawing/2018/hyperlinkcolor" val="tx"/>
                    </a:ext>
                  </a:extLst>
                </a:hlinkClick>
              </a:rPr>
              <a:t>Examination through the dilated cervix reveals a mass (ie, fundus) in the uterine cavity; on abdominal examination, a cup-like defect (fundal notch) may be palpated in the area of the normally globular fundus. </a:t>
            </a:r>
            <a:endParaRPr lang="en-US" sz="2400" b="1" u="sng" dirty="0">
              <a:solidFill>
                <a:schemeClr val="tx1"/>
              </a:solidFill>
              <a:latin typeface="Congenial"/>
              <a:ea typeface="+mn-lt"/>
              <a:cs typeface="+mn-lt"/>
            </a:endParaRPr>
          </a:p>
          <a:p>
            <a:r>
              <a:rPr lang="en-US" sz="2400" b="1" dirty="0">
                <a:solidFill>
                  <a:schemeClr val="tx1"/>
                </a:solidFill>
                <a:latin typeface="Congenial"/>
              </a:rPr>
              <a:t></a:t>
            </a:r>
            <a:r>
              <a:rPr lang="en-US" sz="2400" b="1" dirty="0">
                <a:solidFill>
                  <a:schemeClr val="tx1"/>
                </a:solidFill>
                <a:latin typeface="Congenial"/>
                <a:ea typeface="+mn-lt"/>
                <a:cs typeface="+mn-lt"/>
                <a:hlinkClick r:id="rId2">
                  <a:extLst>
                    <a:ext uri="{A12FA001-AC4F-418D-AE19-62706E023703}">
                      <ahyp:hlinkClr xmlns:ahyp="http://schemas.microsoft.com/office/drawing/2018/hyperlinkcolor" val="tx"/>
                    </a:ext>
                  </a:extLst>
                </a:hlinkClick>
              </a:rPr>
              <a:t>In incomplete inversion there will be absence of heavy bleeding or careful examination of the fundus, these patients may not be identified for days or weeks.</a:t>
            </a:r>
            <a:r>
              <a:rPr lang="en-US" sz="2400" b="1" dirty="0">
                <a:solidFill>
                  <a:schemeClr val="tx1"/>
                </a:solidFill>
                <a:latin typeface="Congenial"/>
              </a:rPr>
              <a:t></a:t>
            </a:r>
          </a:p>
          <a:p>
            <a:r>
              <a:rPr lang="en-US" sz="2400" b="1" dirty="0">
                <a:solidFill>
                  <a:schemeClr val="tx1"/>
                </a:solidFill>
                <a:latin typeface="Congenial"/>
              </a:rPr>
              <a:t></a:t>
            </a:r>
            <a:r>
              <a:rPr lang="en-US" sz="2400" b="1" dirty="0">
                <a:solidFill>
                  <a:schemeClr val="tx1"/>
                </a:solidFill>
                <a:latin typeface="Congenial"/>
                <a:ea typeface="+mn-lt"/>
                <a:cs typeface="+mn-lt"/>
                <a:hlinkClick r:id="rId2">
                  <a:extLst>
                    <a:ext uri="{A12FA001-AC4F-418D-AE19-62706E023703}">
                      <ahyp:hlinkClr xmlns:ahyp="http://schemas.microsoft.com/office/drawing/2018/hyperlinkcolor" val="tx"/>
                    </a:ext>
                  </a:extLst>
                </a:hlinkClick>
              </a:rPr>
              <a:t> Because of increasing cervical constriction over time, delayed recognition of inversion is more likely to require surgical intervention to replace the uterus, and the uterus may become edematous and infected.</a:t>
            </a:r>
            <a:endParaRPr lang="en-US" sz="2400" b="1" dirty="0">
              <a:solidFill>
                <a:schemeClr val="tx1"/>
              </a:solidFill>
              <a:latin typeface="Congenial"/>
            </a:endParaRPr>
          </a:p>
          <a:p>
            <a:endParaRPr lang="en-US" u="sng" dirty="0">
              <a:solidFill>
                <a:srgbClr val="874396"/>
              </a:solidFill>
            </a:endParaRPr>
          </a:p>
          <a:p>
            <a:endParaRPr lang="en-US" dirty="0"/>
          </a:p>
        </p:txBody>
      </p:sp>
    </p:spTree>
    <p:extLst>
      <p:ext uri="{BB962C8B-B14F-4D97-AF65-F5344CB8AC3E}">
        <p14:creationId xmlns:p14="http://schemas.microsoft.com/office/powerpoint/2010/main" val="3184561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F997-405B-F9CB-0D02-4BB3ABFBC673}"/>
              </a:ext>
            </a:extLst>
          </p:cNvPr>
          <p:cNvSpPr>
            <a:spLocks noGrp="1"/>
          </p:cNvSpPr>
          <p:nvPr>
            <p:ph type="title"/>
          </p:nvPr>
        </p:nvSpPr>
        <p:spPr>
          <a:xfrm>
            <a:off x="553529" y="250166"/>
            <a:ext cx="9875520" cy="1356360"/>
          </a:xfrm>
        </p:spPr>
        <p:txBody>
          <a:bodyPr>
            <a:normAutofit/>
          </a:bodyPr>
          <a:lstStyle/>
          <a:p>
            <a:r>
              <a:rPr lang="en-US" sz="3600" b="1" cap="all" dirty="0">
                <a:solidFill>
                  <a:schemeClr val="accent2"/>
                </a:solidFill>
                <a:latin typeface="Comic Sans MS"/>
              </a:rPr>
              <a:t>Diagnosis:</a:t>
            </a:r>
            <a:endParaRPr lang="en-US" sz="3600" b="1" dirty="0">
              <a:solidFill>
                <a:schemeClr val="accent2"/>
              </a:solidFill>
              <a:latin typeface="Comic Sans MS"/>
            </a:endParaRPr>
          </a:p>
        </p:txBody>
      </p:sp>
      <p:sp>
        <p:nvSpPr>
          <p:cNvPr id="3" name="Content Placeholder 2">
            <a:extLst>
              <a:ext uri="{FF2B5EF4-FFF2-40B4-BE49-F238E27FC236}">
                <a16:creationId xmlns:a16="http://schemas.microsoft.com/office/drawing/2014/main" id="{E9B282E9-4DAE-68A5-806B-555A439E6F14}"/>
              </a:ext>
            </a:extLst>
          </p:cNvPr>
          <p:cNvSpPr>
            <a:spLocks noGrp="1"/>
          </p:cNvSpPr>
          <p:nvPr>
            <p:ph idx="1"/>
          </p:nvPr>
        </p:nvSpPr>
        <p:spPr>
          <a:xfrm>
            <a:off x="452887" y="1611702"/>
            <a:ext cx="11181210" cy="4929996"/>
          </a:xfrm>
        </p:spPr>
        <p:txBody>
          <a:bodyPr vert="horz" lIns="91440" tIns="45720" rIns="91440" bIns="45720" rtlCol="0" anchor="t">
            <a:normAutofit/>
          </a:bodyPr>
          <a:lstStyle/>
          <a:p>
            <a:pPr>
              <a:buFont typeface="Wingdings" pitchFamily="34" charset="0"/>
              <a:buChar char="v"/>
            </a:pPr>
            <a:r>
              <a:rPr lang="en-US" sz="2400" b="1" dirty="0">
                <a:solidFill>
                  <a:schemeClr val="tx1"/>
                </a:solidFill>
                <a:latin typeface="Congenial"/>
                <a:ea typeface="+mn-lt"/>
                <a:cs typeface="+mn-lt"/>
              </a:rPr>
              <a:t>Mainly Clinically  </a:t>
            </a:r>
            <a:endParaRPr lang="en-US" sz="2400" b="1" dirty="0">
              <a:solidFill>
                <a:schemeClr val="tx1"/>
              </a:solidFill>
              <a:latin typeface="Congenial"/>
            </a:endParaRPr>
          </a:p>
          <a:p>
            <a:pPr marL="45720" indent="0">
              <a:buNone/>
            </a:pPr>
            <a:r>
              <a:rPr lang="en-US" sz="2400" b="1" dirty="0">
                <a:solidFill>
                  <a:schemeClr val="tx1"/>
                </a:solidFill>
                <a:latin typeface="Congenial"/>
                <a:ea typeface="+mn-lt"/>
                <a:cs typeface="+mn-lt"/>
              </a:rPr>
              <a:t>-- Classic observations include : </a:t>
            </a:r>
            <a:endParaRPr lang="en-US" sz="2400" b="1" dirty="0">
              <a:solidFill>
                <a:schemeClr val="tx1"/>
              </a:solidFill>
              <a:latin typeface="Congenial"/>
            </a:endParaRPr>
          </a:p>
          <a:p>
            <a:pPr marL="45720" indent="0">
              <a:buNone/>
            </a:pPr>
            <a:r>
              <a:rPr lang="en-US" sz="2400" b="1" dirty="0">
                <a:solidFill>
                  <a:schemeClr val="tx1"/>
                </a:solidFill>
                <a:latin typeface="Congenial"/>
                <a:ea typeface="+mn-lt"/>
                <a:cs typeface="+mn-lt"/>
              </a:rPr>
              <a:t>1- Vaginal bleeding potentially leading to shock </a:t>
            </a:r>
            <a:endParaRPr lang="en-US" sz="2400" b="1" dirty="0">
              <a:solidFill>
                <a:schemeClr val="tx1"/>
              </a:solidFill>
              <a:latin typeface="Congenial"/>
            </a:endParaRPr>
          </a:p>
          <a:p>
            <a:pPr marL="45720" indent="0">
              <a:buNone/>
            </a:pPr>
            <a:r>
              <a:rPr lang="en-US" sz="2400" b="1" dirty="0">
                <a:solidFill>
                  <a:schemeClr val="tx1"/>
                </a:solidFill>
                <a:latin typeface="Congenial"/>
                <a:ea typeface="+mn-lt"/>
                <a:cs typeface="+mn-lt"/>
              </a:rPr>
              <a:t>2- appearance of a smooth rounded mass protruding from the cervix or vagina </a:t>
            </a:r>
            <a:endParaRPr lang="en-US" sz="2400" b="1" dirty="0">
              <a:solidFill>
                <a:schemeClr val="tx1"/>
              </a:solidFill>
              <a:latin typeface="Congenial"/>
            </a:endParaRPr>
          </a:p>
          <a:p>
            <a:pPr marL="45720" indent="0">
              <a:buNone/>
            </a:pPr>
            <a:r>
              <a:rPr lang="en-US" sz="2400" b="1" dirty="0">
                <a:solidFill>
                  <a:schemeClr val="tx1"/>
                </a:solidFill>
                <a:latin typeface="Congenial"/>
                <a:ea typeface="+mn-lt"/>
                <a:cs typeface="+mn-lt"/>
              </a:rPr>
              <a:t>3- Lack of palpation of fundus in its normal position .</a:t>
            </a:r>
            <a:endParaRPr lang="en-US" sz="2400" b="1" dirty="0">
              <a:solidFill>
                <a:schemeClr val="tx1"/>
              </a:solidFill>
              <a:latin typeface="Congenial"/>
            </a:endParaRPr>
          </a:p>
          <a:p>
            <a:endParaRPr lang="en-US" dirty="0"/>
          </a:p>
        </p:txBody>
      </p:sp>
    </p:spTree>
    <p:extLst>
      <p:ext uri="{BB962C8B-B14F-4D97-AF65-F5344CB8AC3E}">
        <p14:creationId xmlns:p14="http://schemas.microsoft.com/office/powerpoint/2010/main" val="2853643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939EF0-CA92-3EF8-CAA0-BAB254954589}"/>
              </a:ext>
            </a:extLst>
          </p:cNvPr>
          <p:cNvSpPr>
            <a:spLocks noGrp="1"/>
          </p:cNvSpPr>
          <p:nvPr>
            <p:ph idx="1"/>
          </p:nvPr>
        </p:nvSpPr>
        <p:spPr>
          <a:xfrm>
            <a:off x="218209" y="706582"/>
            <a:ext cx="6008971" cy="5389418"/>
          </a:xfrm>
        </p:spPr>
        <p:txBody>
          <a:bodyPr vert="horz" lIns="91440" tIns="45720" rIns="91440" bIns="45720" rtlCol="0">
            <a:normAutofit/>
          </a:bodyPr>
          <a:lstStyle/>
          <a:p>
            <a:pPr marL="388620" indent="-342900">
              <a:buFont typeface="Wingdings" pitchFamily="34" charset="0"/>
              <a:buChar char="v"/>
            </a:pPr>
            <a:r>
              <a:rPr lang="en-US" sz="2000" b="1" dirty="0">
                <a:latin typeface="Congenial"/>
                <a:ea typeface="+mn-lt"/>
                <a:cs typeface="+mn-lt"/>
              </a:rPr>
              <a:t>In incomplete inversions : </a:t>
            </a:r>
            <a:endParaRPr lang="en-US" sz="2000" b="1" dirty="0">
              <a:latin typeface="Congenial"/>
            </a:endParaRPr>
          </a:p>
          <a:p>
            <a:r>
              <a:rPr lang="en-US" sz="2000" b="1" dirty="0">
                <a:latin typeface="Congenial"/>
              </a:rPr>
              <a:t></a:t>
            </a:r>
            <a:r>
              <a:rPr lang="en-US" sz="2000" b="1" dirty="0">
                <a:latin typeface="Congenial"/>
                <a:ea typeface="+mn-lt"/>
                <a:cs typeface="+mn-lt"/>
              </a:rPr>
              <a:t>a mass may not be seen externally, and postpartum hemorrhage is usually the most striking symptom.</a:t>
            </a:r>
            <a:endParaRPr lang="en-US" sz="2000" b="1" dirty="0">
              <a:latin typeface="Congenial"/>
            </a:endParaRPr>
          </a:p>
          <a:p>
            <a:pPr marL="388620" indent="-342900">
              <a:buFont typeface="Wingdings" pitchFamily="34" charset="0"/>
              <a:buChar char="Ø"/>
            </a:pPr>
            <a:r>
              <a:rPr lang="en-US" sz="2000" b="1" dirty="0">
                <a:latin typeface="Congenial"/>
                <a:ea typeface="+mn-lt"/>
                <a:cs typeface="+mn-lt"/>
              </a:rPr>
              <a:t>Radiographic imaging (</a:t>
            </a:r>
            <a:r>
              <a:rPr lang="en-US" sz="2000" b="1" dirty="0" err="1">
                <a:latin typeface="Congenial"/>
                <a:ea typeface="+mn-lt"/>
                <a:cs typeface="+mn-lt"/>
              </a:rPr>
              <a:t>eg</a:t>
            </a:r>
            <a:r>
              <a:rPr lang="en-US" sz="2000" b="1" dirty="0">
                <a:latin typeface="Congenial"/>
                <a:ea typeface="+mn-lt"/>
                <a:cs typeface="+mn-lt"/>
              </a:rPr>
              <a:t>, ultrasound, magnetic resonance) is rarely necessary, but has been used to confirm inversion when the diagnosis was uncertain, and the patient was hemodynamically stable.</a:t>
            </a:r>
            <a:endParaRPr lang="en-US" sz="2000" b="1" dirty="0">
              <a:latin typeface="Congenial"/>
            </a:endParaRPr>
          </a:p>
          <a:p>
            <a:r>
              <a:rPr lang="en-US" sz="2000" b="1" dirty="0">
                <a:latin typeface="Congenial"/>
              </a:rPr>
              <a:t></a:t>
            </a:r>
            <a:r>
              <a:rPr lang="en-US" sz="2000" b="1" dirty="0">
                <a:latin typeface="Congenial"/>
                <a:ea typeface="+mn-lt"/>
                <a:cs typeface="+mn-lt"/>
                <a:hlinkClick r:id="rId3">
                  <a:extLst>
                    <a:ext uri="{A12FA001-AC4F-418D-AE19-62706E023703}">
                      <ahyp:hlinkClr xmlns:ahyp="http://schemas.microsoft.com/office/drawing/2018/hyperlinkcolor" val="tx"/>
                    </a:ext>
                  </a:extLst>
                </a:hlinkClick>
              </a:rPr>
              <a:t> Importantly, in women with significant vaginal bleeding, treatment should not be delayed for radiologic confirmation.</a:t>
            </a:r>
            <a:endParaRPr lang="en-US" sz="2000" b="1" dirty="0">
              <a:latin typeface="Congenial"/>
              <a:hlinkClick r:id="rId3">
                <a:extLst>
                  <a:ext uri="{A12FA001-AC4F-418D-AE19-62706E023703}">
                    <ahyp:hlinkClr xmlns:ahyp="http://schemas.microsoft.com/office/drawing/2018/hyperlinkcolor" val="tx"/>
                  </a:ext>
                </a:extLst>
              </a:hlinkClick>
            </a:endParaRPr>
          </a:p>
          <a:p>
            <a:pPr marL="45720" indent="0">
              <a:buNone/>
            </a:pPr>
            <a:endParaRPr lang="en-US" sz="1700" dirty="0"/>
          </a:p>
        </p:txBody>
      </p:sp>
      <p:pic>
        <p:nvPicPr>
          <p:cNvPr id="2" name="Main graphic">
            <a:extLst>
              <a:ext uri="{FF2B5EF4-FFF2-40B4-BE49-F238E27FC236}">
                <a16:creationId xmlns:a16="http://schemas.microsoft.com/office/drawing/2014/main" id="{DB70E27A-500E-57CC-122E-9A26C744700F}"/>
              </a:ext>
            </a:extLst>
          </p:cNvPr>
          <p:cNvPicPr>
            <a:picLocks/>
          </p:cNvPicPr>
          <p:nvPr/>
        </p:nvPicPr>
        <p:blipFill rotWithShape="1">
          <a:blip r:embed="rId4"/>
          <a:srcRect t="13089" b="26023"/>
          <a:stretch/>
        </p:blipFill>
        <p:spPr>
          <a:xfrm>
            <a:off x="6636742" y="1872332"/>
            <a:ext cx="4741120" cy="4493060"/>
          </a:xfrm>
          <a:prstGeom prst="rect">
            <a:avLst/>
          </a:prstGeom>
        </p:spPr>
      </p:pic>
      <p:sp>
        <p:nvSpPr>
          <p:cNvPr id="4" name="TextBox 3">
            <a:extLst>
              <a:ext uri="{FF2B5EF4-FFF2-40B4-BE49-F238E27FC236}">
                <a16:creationId xmlns:a16="http://schemas.microsoft.com/office/drawing/2014/main" id="{8DC75504-AD36-2FA9-5535-06715BD02699}"/>
              </a:ext>
            </a:extLst>
          </p:cNvPr>
          <p:cNvSpPr txBox="1"/>
          <p:nvPr/>
        </p:nvSpPr>
        <p:spPr>
          <a:xfrm>
            <a:off x="6591906" y="199387"/>
            <a:ext cx="4830793" cy="1200329"/>
          </a:xfrm>
          <a:prstGeom prst="rect">
            <a:avLst/>
          </a:prstGeom>
          <a:noFill/>
        </p:spPr>
        <p:txBody>
          <a:bodyPr wrap="square" rtlCol="0">
            <a:spAutoFit/>
          </a:bodyPr>
          <a:lstStyle/>
          <a:p>
            <a:r>
              <a:rPr lang="en-US" spc="-1" dirty="0">
                <a:latin typeface="Arial"/>
              </a:rPr>
              <a:t>Ultrasound images of the uterus showing the inverted fundus as a central crater‐like depression (arrow) (a) and in the axial plane showing the constriction ring (arrows) (b). </a:t>
            </a:r>
          </a:p>
        </p:txBody>
      </p:sp>
    </p:spTree>
    <p:extLst>
      <p:ext uri="{BB962C8B-B14F-4D97-AF65-F5344CB8AC3E}">
        <p14:creationId xmlns:p14="http://schemas.microsoft.com/office/powerpoint/2010/main" val="390183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FE4066-0830-B57E-695C-D1336D43358B}"/>
              </a:ext>
            </a:extLst>
          </p:cNvPr>
          <p:cNvSpPr>
            <a:spLocks noGrp="1"/>
          </p:cNvSpPr>
          <p:nvPr>
            <p:ph idx="1"/>
          </p:nvPr>
        </p:nvSpPr>
        <p:spPr>
          <a:xfrm>
            <a:off x="309114" y="533400"/>
            <a:ext cx="11583775" cy="5562600"/>
          </a:xfrm>
        </p:spPr>
        <p:txBody>
          <a:bodyPr vert="horz" lIns="91440" tIns="45720" rIns="91440" bIns="45720" rtlCol="0" anchor="t">
            <a:normAutofit/>
          </a:bodyPr>
          <a:lstStyle/>
          <a:p>
            <a:pPr>
              <a:buFont typeface="Courier New" pitchFamily="34" charset="0"/>
              <a:buChar char="o"/>
            </a:pPr>
            <a:r>
              <a:rPr lang="en-US" sz="2800" b="1" dirty="0">
                <a:solidFill>
                  <a:schemeClr val="accent1">
                    <a:lumMod val="75000"/>
                  </a:schemeClr>
                </a:solidFill>
                <a:latin typeface="Congenial"/>
              </a:rPr>
              <a:t>Phase of cellular damage and danger of death:</a:t>
            </a:r>
          </a:p>
          <a:p>
            <a:pPr>
              <a:buNone/>
            </a:pPr>
            <a:endParaRPr lang="en-US" sz="2800" dirty="0">
              <a:solidFill>
                <a:schemeClr val="accent1">
                  <a:lumMod val="75000"/>
                </a:schemeClr>
              </a:solidFill>
              <a:latin typeface="Congenial"/>
              <a:cs typeface="Calibri" panose="020F0502020204030204"/>
            </a:endParaRPr>
          </a:p>
          <a:p>
            <a:r>
              <a:rPr lang="en-US" sz="2000" b="1" dirty="0">
                <a:solidFill>
                  <a:schemeClr val="accent3"/>
                </a:solidFill>
                <a:latin typeface="Congenial"/>
              </a:rPr>
              <a:t>Metabolic acidosis:</a:t>
            </a:r>
            <a:r>
              <a:rPr lang="en-US" sz="2000" b="1" dirty="0">
                <a:solidFill>
                  <a:srgbClr val="404040"/>
                </a:solidFill>
                <a:latin typeface="Congenial"/>
              </a:rPr>
              <a:t> due to </a:t>
            </a:r>
            <a:r>
              <a:rPr lang="en-US" sz="2000" b="1" u="sng" dirty="0">
                <a:solidFill>
                  <a:srgbClr val="404040"/>
                </a:solidFill>
                <a:latin typeface="Congenial"/>
              </a:rPr>
              <a:t>anaerobic metabolism </a:t>
            </a:r>
            <a:r>
              <a:rPr lang="en-US" sz="2000" b="1" dirty="0">
                <a:solidFill>
                  <a:srgbClr val="404040"/>
                </a:solidFill>
                <a:latin typeface="Congenial"/>
              </a:rPr>
              <a:t>initiated after lack of oxygen.</a:t>
            </a:r>
            <a:endParaRPr lang="en-US" sz="2000" b="1" dirty="0">
              <a:latin typeface="Congenial"/>
            </a:endParaRPr>
          </a:p>
          <a:p>
            <a:r>
              <a:rPr lang="en-US" sz="2000" b="1" dirty="0">
                <a:solidFill>
                  <a:schemeClr val="accent3"/>
                </a:solidFill>
                <a:latin typeface="Congenial"/>
              </a:rPr>
              <a:t>Arteriolar dilatation:</a:t>
            </a:r>
            <a:r>
              <a:rPr lang="en-US" sz="2000" b="1" dirty="0">
                <a:solidFill>
                  <a:srgbClr val="404040"/>
                </a:solidFill>
                <a:latin typeface="Congenial"/>
              </a:rPr>
              <a:t> caused by accumulation of metabolites leading to pooling and stagnation of blood in the capillaries and leakage of fluid into the tissues.</a:t>
            </a:r>
          </a:p>
          <a:p>
            <a:endParaRPr lang="en-US" sz="2000" b="1" dirty="0">
              <a:latin typeface="Congenial"/>
            </a:endParaRPr>
          </a:p>
          <a:p>
            <a:r>
              <a:rPr lang="en-US" sz="2000" b="1" dirty="0">
                <a:solidFill>
                  <a:schemeClr val="accent3"/>
                </a:solidFill>
                <a:latin typeface="Congenial"/>
              </a:rPr>
              <a:t>Disseminated intravascular coagulation:</a:t>
            </a:r>
            <a:r>
              <a:rPr lang="en-US" sz="2000" b="1" dirty="0">
                <a:solidFill>
                  <a:srgbClr val="404040"/>
                </a:solidFill>
                <a:latin typeface="Congenial"/>
              </a:rPr>
              <a:t> caused by release of thromboplastin from the damaged tissues.</a:t>
            </a:r>
            <a:endParaRPr lang="en-US" sz="2000" b="1" dirty="0">
              <a:latin typeface="Congenial"/>
            </a:endParaRPr>
          </a:p>
          <a:p>
            <a:r>
              <a:rPr lang="en-US" sz="2000" b="1" dirty="0">
                <a:solidFill>
                  <a:schemeClr val="accent3"/>
                </a:solidFill>
                <a:latin typeface="Congenial"/>
              </a:rPr>
              <a:t>Cardiac failure:</a:t>
            </a:r>
            <a:r>
              <a:rPr lang="en-US" sz="2000" b="1" dirty="0">
                <a:solidFill>
                  <a:srgbClr val="404040"/>
                </a:solidFill>
                <a:latin typeface="Congenial"/>
              </a:rPr>
              <a:t> due to diminished coronary blood flow.</a:t>
            </a:r>
            <a:endParaRPr lang="en-US" sz="2000" b="1" dirty="0">
              <a:latin typeface="Congenial"/>
            </a:endParaRPr>
          </a:p>
          <a:p>
            <a:pPr>
              <a:buFont typeface="Wingdings" pitchFamily="34" charset="0"/>
              <a:buChar char="Ø"/>
            </a:pPr>
            <a:r>
              <a:rPr lang="en-US" sz="2000" b="1" dirty="0">
                <a:solidFill>
                  <a:srgbClr val="404040"/>
                </a:solidFill>
                <a:latin typeface="Congenial"/>
              </a:rPr>
              <a:t>In this phase death is imminent, transfusion alone is inadequate and if recovery from acute phase occurs , residual tissue damage as renal and/ or pituitary necrosis will occur.</a:t>
            </a:r>
            <a:endParaRPr lang="en-US" sz="2000" b="1" dirty="0">
              <a:latin typeface="Congenial"/>
            </a:endParaRPr>
          </a:p>
          <a:p>
            <a:endParaRPr lang="en-US" sz="2000" b="1" dirty="0">
              <a:latin typeface="Congenial"/>
              <a:cs typeface="Calibri"/>
            </a:endParaRPr>
          </a:p>
        </p:txBody>
      </p:sp>
    </p:spTree>
    <p:extLst>
      <p:ext uri="{BB962C8B-B14F-4D97-AF65-F5344CB8AC3E}">
        <p14:creationId xmlns:p14="http://schemas.microsoft.com/office/powerpoint/2010/main" val="1424735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9C2D-89CB-73F8-343C-0B9DB22281D6}"/>
              </a:ext>
            </a:extLst>
          </p:cNvPr>
          <p:cNvSpPr>
            <a:spLocks noGrp="1"/>
          </p:cNvSpPr>
          <p:nvPr>
            <p:ph type="title"/>
          </p:nvPr>
        </p:nvSpPr>
        <p:spPr>
          <a:xfrm>
            <a:off x="481642" y="293298"/>
            <a:ext cx="9875520" cy="1356360"/>
          </a:xfrm>
        </p:spPr>
        <p:txBody>
          <a:bodyPr>
            <a:normAutofit/>
          </a:bodyPr>
          <a:lstStyle/>
          <a:p>
            <a:r>
              <a:rPr lang="en-US" sz="3600" b="1" cap="all" dirty="0">
                <a:solidFill>
                  <a:schemeClr val="accent2"/>
                </a:solidFill>
                <a:latin typeface="Comic Sans MS"/>
              </a:rPr>
              <a:t>Differential diagnosis:</a:t>
            </a:r>
            <a:endParaRPr lang="en-US" sz="3600" b="1" dirty="0">
              <a:solidFill>
                <a:schemeClr val="accent2"/>
              </a:solidFill>
              <a:latin typeface="Comic Sans MS"/>
            </a:endParaRPr>
          </a:p>
        </p:txBody>
      </p:sp>
      <p:sp>
        <p:nvSpPr>
          <p:cNvPr id="3" name="Content Placeholder 2">
            <a:extLst>
              <a:ext uri="{FF2B5EF4-FFF2-40B4-BE49-F238E27FC236}">
                <a16:creationId xmlns:a16="http://schemas.microsoft.com/office/drawing/2014/main" id="{D633BB4A-0F1B-AA36-42D8-120BAA0BD082}"/>
              </a:ext>
            </a:extLst>
          </p:cNvPr>
          <p:cNvSpPr>
            <a:spLocks noGrp="1"/>
          </p:cNvSpPr>
          <p:nvPr>
            <p:ph idx="1"/>
          </p:nvPr>
        </p:nvSpPr>
        <p:spPr>
          <a:xfrm>
            <a:off x="424132" y="1539816"/>
            <a:ext cx="10864908" cy="4311769"/>
          </a:xfrm>
        </p:spPr>
        <p:txBody>
          <a:bodyPr vert="horz" lIns="91440" tIns="45720" rIns="91440" bIns="45720" rtlCol="0" anchor="t">
            <a:normAutofit/>
          </a:bodyPr>
          <a:lstStyle/>
          <a:p>
            <a:pPr marL="502920" indent="-457200">
              <a:buFont typeface="Wingdings" pitchFamily="34" charset="0"/>
              <a:buChar char="v"/>
            </a:pPr>
            <a:r>
              <a:rPr lang="en-US" sz="2400" b="1" u="sng" dirty="0">
                <a:solidFill>
                  <a:srgbClr val="000000"/>
                </a:solidFill>
                <a:latin typeface="Congenial"/>
                <a:ea typeface="+mn-lt"/>
                <a:cs typeface="+mn-lt"/>
              </a:rPr>
              <a:t>Prolapsed fibroid</a:t>
            </a:r>
            <a:endParaRPr lang="en-US" sz="2400" b="1" dirty="0">
              <a:solidFill>
                <a:srgbClr val="A6B727"/>
              </a:solidFill>
              <a:latin typeface="Congenial"/>
              <a:ea typeface="+mn-lt"/>
              <a:cs typeface="+mn-lt"/>
            </a:endParaRPr>
          </a:p>
          <a:p>
            <a:pPr>
              <a:buFontTx/>
              <a:buChar char="-"/>
            </a:pPr>
            <a:r>
              <a:rPr lang="en-US" sz="2400" b="1" dirty="0">
                <a:solidFill>
                  <a:srgbClr val="000000"/>
                </a:solidFill>
                <a:latin typeface="Congenial"/>
                <a:ea typeface="+mn-lt"/>
                <a:cs typeface="+mn-lt"/>
              </a:rPr>
              <a:t>(differentiated through abdominal examination for the fundus or by US).</a:t>
            </a:r>
          </a:p>
          <a:p>
            <a:pPr marL="388620" indent="-342900">
              <a:buFont typeface="Wingdings" pitchFamily="34" charset="0"/>
              <a:buChar char="v"/>
            </a:pPr>
            <a:r>
              <a:rPr lang="en-US" sz="2400" b="1" dirty="0">
                <a:solidFill>
                  <a:srgbClr val="B13F9A"/>
                </a:solidFill>
                <a:latin typeface="Congenial"/>
              </a:rPr>
              <a:t></a:t>
            </a:r>
            <a:r>
              <a:rPr lang="en-US" sz="2400" b="1" dirty="0">
                <a:solidFill>
                  <a:srgbClr val="000000"/>
                </a:solidFill>
                <a:latin typeface="Congenial"/>
                <a:ea typeface="+mn-lt"/>
                <a:cs typeface="+mn-lt"/>
              </a:rPr>
              <a:t>Severe uterine  atony.</a:t>
            </a:r>
            <a:endParaRPr lang="en-US" sz="2400" b="1" dirty="0">
              <a:solidFill>
                <a:srgbClr val="A6B727"/>
              </a:solidFill>
              <a:latin typeface="Congenial"/>
              <a:ea typeface="+mn-lt"/>
              <a:cs typeface="+mn-lt"/>
            </a:endParaRPr>
          </a:p>
          <a:p>
            <a:pPr marL="502920" indent="-457200">
              <a:buFont typeface="Wingdings" pitchFamily="34" charset="0"/>
              <a:buChar char="v"/>
            </a:pPr>
            <a:r>
              <a:rPr lang="en-US" sz="2400" b="1" dirty="0">
                <a:solidFill>
                  <a:srgbClr val="000000"/>
                </a:solidFill>
                <a:latin typeface="Congenial"/>
                <a:ea typeface="+mn-lt"/>
                <a:cs typeface="+mn-lt"/>
              </a:rPr>
              <a:t>Uterine rupture</a:t>
            </a:r>
            <a:endParaRPr lang="en-US" sz="2400" b="1" dirty="0">
              <a:latin typeface="Congenial"/>
            </a:endParaRPr>
          </a:p>
        </p:txBody>
      </p:sp>
    </p:spTree>
    <p:extLst>
      <p:ext uri="{BB962C8B-B14F-4D97-AF65-F5344CB8AC3E}">
        <p14:creationId xmlns:p14="http://schemas.microsoft.com/office/powerpoint/2010/main" val="14568504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2794960" y="189061"/>
            <a:ext cx="6021238" cy="6449960"/>
          </a:xfrm>
          <a:prstGeom prst="rect">
            <a:avLst/>
          </a:prstGeom>
        </p:spPr>
      </p:pic>
    </p:spTree>
    <p:extLst>
      <p:ext uri="{BB962C8B-B14F-4D97-AF65-F5344CB8AC3E}">
        <p14:creationId xmlns:p14="http://schemas.microsoft.com/office/powerpoint/2010/main" val="22632018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DBCE-F5FB-254A-B2F3-984F78B8512C}"/>
              </a:ext>
            </a:extLst>
          </p:cNvPr>
          <p:cNvSpPr>
            <a:spLocks noGrp="1"/>
          </p:cNvSpPr>
          <p:nvPr>
            <p:ph type="title"/>
          </p:nvPr>
        </p:nvSpPr>
        <p:spPr>
          <a:xfrm>
            <a:off x="280554" y="162791"/>
            <a:ext cx="9875520" cy="886756"/>
          </a:xfrm>
        </p:spPr>
        <p:txBody>
          <a:bodyPr>
            <a:normAutofit/>
          </a:bodyPr>
          <a:lstStyle/>
          <a:p>
            <a:r>
              <a:rPr lang="en-US" sz="2400" b="1" cap="all" dirty="0">
                <a:solidFill>
                  <a:schemeClr val="accent2"/>
                </a:solidFill>
                <a:latin typeface="Comic Sans MS"/>
              </a:rPr>
              <a:t>Management:</a:t>
            </a:r>
            <a:endParaRPr lang="en-US" sz="2400" dirty="0">
              <a:solidFill>
                <a:schemeClr val="accent2"/>
              </a:solidFill>
              <a:latin typeface="Comic Sans MS"/>
            </a:endParaRPr>
          </a:p>
        </p:txBody>
      </p:sp>
      <p:sp>
        <p:nvSpPr>
          <p:cNvPr id="3" name="Content Placeholder 2">
            <a:extLst>
              <a:ext uri="{FF2B5EF4-FFF2-40B4-BE49-F238E27FC236}">
                <a16:creationId xmlns:a16="http://schemas.microsoft.com/office/drawing/2014/main" id="{BF28548A-654E-4F8D-CE53-9066A9EC47CF}"/>
              </a:ext>
            </a:extLst>
          </p:cNvPr>
          <p:cNvSpPr>
            <a:spLocks noGrp="1"/>
          </p:cNvSpPr>
          <p:nvPr>
            <p:ph idx="1"/>
          </p:nvPr>
        </p:nvSpPr>
        <p:spPr>
          <a:xfrm>
            <a:off x="384464" y="1049547"/>
            <a:ext cx="10142577" cy="1828735"/>
          </a:xfrm>
        </p:spPr>
        <p:txBody>
          <a:bodyPr vert="horz" lIns="91440" tIns="45720" rIns="91440" bIns="45720" rtlCol="0" anchor="t">
            <a:normAutofit/>
          </a:bodyPr>
          <a:lstStyle/>
          <a:p>
            <a:pPr marL="617220" indent="-571500">
              <a:buFont typeface="Wingdings" pitchFamily="34" charset="0"/>
              <a:buChar char="Ø"/>
            </a:pPr>
            <a:r>
              <a:rPr lang="en-US" sz="2400" b="1" cap="all" dirty="0">
                <a:solidFill>
                  <a:schemeClr val="tx1"/>
                </a:solidFill>
                <a:latin typeface="Comic Sans MS"/>
              </a:rPr>
              <a:t>Goals:</a:t>
            </a:r>
            <a:endParaRPr lang="en-US" sz="2400" b="1" dirty="0">
              <a:solidFill>
                <a:schemeClr val="tx1"/>
              </a:solidFill>
              <a:latin typeface="Comic Sans MS"/>
            </a:endParaRPr>
          </a:p>
          <a:p>
            <a:r>
              <a:rPr lang="en-US" sz="2000" b="1" cap="all" dirty="0">
                <a:solidFill>
                  <a:schemeClr val="tx1"/>
                </a:solidFill>
                <a:latin typeface="Comic Sans MS"/>
              </a:rPr>
              <a:t>Manage postpartum hemorrhage and shock, if present</a:t>
            </a:r>
          </a:p>
          <a:p>
            <a:r>
              <a:rPr lang="en-US" sz="2000" b="1" cap="all" dirty="0">
                <a:solidFill>
                  <a:schemeClr val="tx1"/>
                </a:solidFill>
                <a:latin typeface="Comic Sans MS"/>
              </a:rPr>
              <a:t>Replace the uterus to its correct position</a:t>
            </a:r>
            <a:endParaRPr lang="en-US" sz="2000" b="1" dirty="0">
              <a:solidFill>
                <a:schemeClr val="tx1"/>
              </a:solidFill>
              <a:latin typeface="Comic Sans MS"/>
            </a:endParaRPr>
          </a:p>
          <a:p>
            <a:r>
              <a:rPr lang="en-US" sz="2000" b="1" cap="all" dirty="0">
                <a:solidFill>
                  <a:schemeClr val="tx1"/>
                </a:solidFill>
                <a:latin typeface="Comic Sans MS"/>
              </a:rPr>
              <a:t>Prevent recurrent inversion</a:t>
            </a:r>
            <a:endParaRPr lang="en-US" sz="2000" b="1" dirty="0">
              <a:solidFill>
                <a:schemeClr val="tx1"/>
              </a:solidFill>
              <a:latin typeface="Comic Sans MS"/>
            </a:endParaRPr>
          </a:p>
          <a:p>
            <a:endParaRPr lang="en-US" sz="2400" b="1" cap="all" dirty="0">
              <a:solidFill>
                <a:schemeClr val="tx1"/>
              </a:solidFill>
              <a:latin typeface="Comic Sans MS"/>
            </a:endParaRPr>
          </a:p>
        </p:txBody>
      </p:sp>
      <p:sp>
        <p:nvSpPr>
          <p:cNvPr id="5" name="TextBox 4">
            <a:extLst>
              <a:ext uri="{FF2B5EF4-FFF2-40B4-BE49-F238E27FC236}">
                <a16:creationId xmlns:a16="http://schemas.microsoft.com/office/drawing/2014/main" id="{020280BE-7BA6-CB69-A43A-545B9961E150}"/>
              </a:ext>
            </a:extLst>
          </p:cNvPr>
          <p:cNvSpPr txBox="1"/>
          <p:nvPr/>
        </p:nvSpPr>
        <p:spPr>
          <a:xfrm>
            <a:off x="384464" y="2878282"/>
            <a:ext cx="11544300" cy="3785652"/>
          </a:xfrm>
          <a:prstGeom prst="rect">
            <a:avLst/>
          </a:prstGeom>
          <a:noFill/>
        </p:spPr>
        <p:txBody>
          <a:bodyPr wrap="square">
            <a:spAutoFit/>
          </a:bodyPr>
          <a:lstStyle/>
          <a:p>
            <a:pPr marL="388620" indent="-342900" algn="just">
              <a:buFont typeface="Wingdings" pitchFamily="34" charset="0"/>
              <a:buChar char="Ø"/>
            </a:pPr>
            <a:r>
              <a:rPr lang="en-US" sz="2000" b="1" dirty="0">
                <a:solidFill>
                  <a:schemeClr val="tx1"/>
                </a:solidFill>
                <a:latin typeface="Congenial"/>
              </a:rPr>
              <a:t>Discontinue uterotonic drugs ( oxytocin )</a:t>
            </a:r>
            <a:r>
              <a:rPr lang="en-US" sz="2000" b="1" dirty="0">
                <a:solidFill>
                  <a:schemeClr val="tx1"/>
                </a:solidFill>
                <a:latin typeface="Congenial"/>
                <a:ea typeface="+mn-lt"/>
                <a:cs typeface="+mn-lt"/>
              </a:rPr>
              <a:t> </a:t>
            </a:r>
          </a:p>
          <a:p>
            <a:pPr marL="45720" algn="just"/>
            <a:r>
              <a:rPr lang="en-US" sz="2000" b="1" dirty="0">
                <a:solidFill>
                  <a:schemeClr val="tx1"/>
                </a:solidFill>
                <a:latin typeface="Congenial"/>
              </a:rPr>
              <a:t></a:t>
            </a:r>
            <a:endParaRPr lang="en-US" sz="2000" dirty="0"/>
          </a:p>
          <a:p>
            <a:pPr marL="45720" algn="just"/>
            <a:r>
              <a:rPr lang="en-US" sz="2000" b="1" dirty="0">
                <a:solidFill>
                  <a:schemeClr val="accent2">
                    <a:lumMod val="75000"/>
                  </a:schemeClr>
                </a:solidFill>
                <a:latin typeface="Congenial"/>
                <a:cs typeface="Times New Roman"/>
              </a:rPr>
              <a:t>Nitroglycerin (glyceryl trinitrate administered IV) </a:t>
            </a:r>
          </a:p>
          <a:p>
            <a:pPr>
              <a:spcBef>
                <a:spcPct val="0"/>
              </a:spcBef>
              <a:buFontTx/>
              <a:buChar char="-"/>
            </a:pPr>
            <a:r>
              <a:rPr lang="en-US" sz="2000" dirty="0"/>
              <a:t> </a:t>
            </a:r>
            <a:r>
              <a:rPr lang="en-US" sz="2000" b="1" dirty="0">
                <a:solidFill>
                  <a:schemeClr val="accent2"/>
                </a:solidFill>
              </a:rPr>
              <a:t>Magnesium sulfate</a:t>
            </a:r>
            <a:r>
              <a:rPr lang="en-US" sz="2000" dirty="0"/>
              <a:t> </a:t>
            </a:r>
          </a:p>
          <a:p>
            <a:pPr>
              <a:spcBef>
                <a:spcPct val="0"/>
              </a:spcBef>
              <a:buFontTx/>
              <a:buChar char="-"/>
            </a:pPr>
            <a:endParaRPr lang="en-US" sz="2000" b="1" dirty="0">
              <a:solidFill>
                <a:schemeClr val="tx1"/>
              </a:solidFill>
              <a:latin typeface="Congenial"/>
            </a:endParaRPr>
          </a:p>
          <a:p>
            <a:pPr>
              <a:spcBef>
                <a:spcPct val="0"/>
              </a:spcBef>
              <a:buFontTx/>
              <a:buChar char="-"/>
            </a:pPr>
            <a:r>
              <a:rPr lang="en-US" sz="2000" b="1" dirty="0">
                <a:solidFill>
                  <a:schemeClr val="tx1"/>
                </a:solidFill>
                <a:latin typeface="Congenial"/>
              </a:rPr>
              <a:t>Call for immediate assistance</a:t>
            </a:r>
          </a:p>
          <a:p>
            <a:pPr>
              <a:spcBef>
                <a:spcPct val="0"/>
              </a:spcBef>
              <a:buFontTx/>
              <a:buChar char="-"/>
            </a:pPr>
            <a:endParaRPr lang="en-US" sz="2000" b="1" dirty="0">
              <a:solidFill>
                <a:schemeClr val="tx1"/>
              </a:solidFill>
              <a:latin typeface="Congenial"/>
            </a:endParaRPr>
          </a:p>
          <a:p>
            <a:pPr algn="just"/>
            <a:r>
              <a:rPr lang="en-US" sz="2000" b="1" dirty="0">
                <a:solidFill>
                  <a:schemeClr val="tx1"/>
                </a:solidFill>
                <a:latin typeface="Congenial"/>
              </a:rPr>
              <a:t>place two large bore cannulas and begin infusion of crystalloid to support blood pressure</a:t>
            </a:r>
          </a:p>
          <a:p>
            <a:pPr algn="just"/>
            <a:endParaRPr lang="en-US" sz="2000" b="1" dirty="0">
              <a:solidFill>
                <a:schemeClr val="tx1"/>
              </a:solidFill>
              <a:latin typeface="Congenial"/>
            </a:endParaRPr>
          </a:p>
          <a:p>
            <a:pPr marL="388620" indent="-342900" algn="just">
              <a:buFont typeface="Wingdings" pitchFamily="34" charset="0"/>
              <a:buChar char="Ø"/>
            </a:pPr>
            <a:r>
              <a:rPr lang="en-US" sz="2000" b="1" dirty="0">
                <a:solidFill>
                  <a:schemeClr val="tx1"/>
                </a:solidFill>
                <a:latin typeface="Congenial"/>
              </a:rPr>
              <a:t> Management of the placenta — do not remove the placenta until the uterus has been replaced. Removing the placenta before replacing the uterus increases blood loss, which may be severe </a:t>
            </a:r>
            <a:endParaRPr lang="en-US" sz="2000" dirty="0">
              <a:solidFill>
                <a:schemeClr val="tx1"/>
              </a:solidFill>
            </a:endParaRPr>
          </a:p>
        </p:txBody>
      </p:sp>
    </p:spTree>
    <p:extLst>
      <p:ext uri="{BB962C8B-B14F-4D97-AF65-F5344CB8AC3E}">
        <p14:creationId xmlns:p14="http://schemas.microsoft.com/office/powerpoint/2010/main" val="21320317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AC24E-606E-D104-EB88-D69EA6B2139E}"/>
              </a:ext>
            </a:extLst>
          </p:cNvPr>
          <p:cNvSpPr>
            <a:spLocks noGrp="1"/>
          </p:cNvSpPr>
          <p:nvPr>
            <p:ph idx="1"/>
          </p:nvPr>
        </p:nvSpPr>
        <p:spPr>
          <a:xfrm>
            <a:off x="665020" y="915057"/>
            <a:ext cx="5642262" cy="4816490"/>
          </a:xfrm>
        </p:spPr>
        <p:txBody>
          <a:bodyPr vert="horz" lIns="91440" tIns="45720" rIns="91440" bIns="45720" rtlCol="0">
            <a:normAutofit/>
          </a:bodyPr>
          <a:lstStyle/>
          <a:p>
            <a:r>
              <a:rPr lang="en-US" sz="2000" b="1" dirty="0">
                <a:latin typeface="Arial"/>
                <a:cs typeface="Arial"/>
              </a:rPr>
              <a:t>Immediately attempt to manually replace the inverted uterus to its normal position:</a:t>
            </a:r>
            <a:endParaRPr lang="en-US" sz="2000" dirty="0">
              <a:latin typeface="Arial"/>
              <a:cs typeface="Arial"/>
            </a:endParaRPr>
          </a:p>
          <a:p>
            <a:r>
              <a:rPr lang="en-US" sz="2000" b="1" dirty="0">
                <a:latin typeface="Arial"/>
                <a:cs typeface="Arial"/>
              </a:rPr>
              <a:t>-This is best accomplished by placing a hand inside the vagina and pushing the fundus with the fist along the long axis of the vagina toward the umbilicus (Johnson maneuver).</a:t>
            </a:r>
          </a:p>
          <a:p>
            <a:endParaRPr lang="en-US" sz="2000" b="1" dirty="0">
              <a:latin typeface="Arial"/>
              <a:cs typeface="Arial"/>
            </a:endParaRPr>
          </a:p>
          <a:p>
            <a:pPr marL="388620" indent="-342900">
              <a:spcBef>
                <a:spcPct val="0"/>
              </a:spcBef>
              <a:buFont typeface="Wingdings" pitchFamily="34" charset="0"/>
              <a:buChar char="Ø"/>
            </a:pPr>
            <a:r>
              <a:rPr lang="en-US" sz="2000" b="1" dirty="0">
                <a:latin typeface="Congenial"/>
                <a:cs typeface="Segoe UI"/>
              </a:rPr>
              <a:t>the management of a uterine inversion requires quick thinking. The patient rapidly goes into shock, and immediate intravascular volume expansion with IV crystalloids is required</a:t>
            </a:r>
            <a:endParaRPr lang="en-US" sz="2000" dirty="0">
              <a:latin typeface="Congenial"/>
              <a:cs typeface="Segoe UI"/>
            </a:endParaRPr>
          </a:p>
          <a:p>
            <a:pPr>
              <a:spcBef>
                <a:spcPct val="0"/>
              </a:spcBef>
            </a:pPr>
            <a:endParaRPr lang="en-US" sz="1700" dirty="0">
              <a:latin typeface="Segoe UI"/>
              <a:cs typeface="Segoe UI"/>
            </a:endParaRPr>
          </a:p>
          <a:p>
            <a:pPr marL="388620" indent="-342900">
              <a:buFont typeface="Wingdings" pitchFamily="34" charset="0"/>
              <a:buChar char="Ø"/>
            </a:pPr>
            <a:endParaRPr lang="en-US" sz="1700" b="1" dirty="0">
              <a:latin typeface="Arial"/>
              <a:cs typeface="Arial"/>
            </a:endParaRPr>
          </a:p>
        </p:txBody>
      </p:sp>
      <p:pic>
        <p:nvPicPr>
          <p:cNvPr id="2" name="Picture 1" descr="A diagram of a person&amp;#39;s uterus&#10;&#10;Description automatically generated">
            <a:extLst>
              <a:ext uri="{FF2B5EF4-FFF2-40B4-BE49-F238E27FC236}">
                <a16:creationId xmlns:a16="http://schemas.microsoft.com/office/drawing/2014/main" id="{BB20BC65-E317-1CCA-0B15-889D085465FB}"/>
              </a:ext>
            </a:extLst>
          </p:cNvPr>
          <p:cNvPicPr>
            <a:picLocks noChangeAspect="1"/>
          </p:cNvPicPr>
          <p:nvPr/>
        </p:nvPicPr>
        <p:blipFill rotWithShape="1">
          <a:blip r:embed="rId2"/>
          <a:srcRect t="3789" r="2" b="2"/>
          <a:stretch/>
        </p:blipFill>
        <p:spPr>
          <a:xfrm>
            <a:off x="6636742" y="685800"/>
            <a:ext cx="4890237" cy="5715000"/>
          </a:xfrm>
          <a:prstGeom prst="rect">
            <a:avLst/>
          </a:prstGeom>
        </p:spPr>
      </p:pic>
    </p:spTree>
    <p:extLst>
      <p:ext uri="{BB962C8B-B14F-4D97-AF65-F5344CB8AC3E}">
        <p14:creationId xmlns:p14="http://schemas.microsoft.com/office/powerpoint/2010/main" val="22091397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177D2-B79A-5D31-F383-80386CB7F383}"/>
              </a:ext>
            </a:extLst>
          </p:cNvPr>
          <p:cNvSpPr>
            <a:spLocks noGrp="1"/>
          </p:cNvSpPr>
          <p:nvPr>
            <p:ph type="title"/>
          </p:nvPr>
        </p:nvSpPr>
        <p:spPr>
          <a:xfrm>
            <a:off x="524774" y="609600"/>
            <a:ext cx="10493746" cy="1356360"/>
          </a:xfrm>
        </p:spPr>
        <p:txBody>
          <a:bodyPr/>
          <a:lstStyle/>
          <a:p>
            <a:pPr marL="285750" indent="-285750">
              <a:spcBef>
                <a:spcPts val="1400"/>
              </a:spcBef>
              <a:buFont typeface="Arial"/>
              <a:buChar char="•"/>
            </a:pPr>
            <a:r>
              <a:rPr lang="en-US" b="1" dirty="0">
                <a:solidFill>
                  <a:schemeClr val="accent2"/>
                </a:solidFill>
                <a:latin typeface="Comic Sans MS"/>
              </a:rPr>
              <a:t>Secondary (surgical) interventions:</a:t>
            </a:r>
          </a:p>
          <a:p>
            <a:endParaRPr lang="en-US" dirty="0"/>
          </a:p>
        </p:txBody>
      </p:sp>
      <p:sp>
        <p:nvSpPr>
          <p:cNvPr id="3" name="Content Placeholder 2">
            <a:extLst>
              <a:ext uri="{FF2B5EF4-FFF2-40B4-BE49-F238E27FC236}">
                <a16:creationId xmlns:a16="http://schemas.microsoft.com/office/drawing/2014/main" id="{5E82D753-1D2A-700E-D4EF-54731AB8E4C4}"/>
              </a:ext>
            </a:extLst>
          </p:cNvPr>
          <p:cNvSpPr>
            <a:spLocks noGrp="1"/>
          </p:cNvSpPr>
          <p:nvPr>
            <p:ph idx="1"/>
          </p:nvPr>
        </p:nvSpPr>
        <p:spPr>
          <a:xfrm>
            <a:off x="639792" y="1640456"/>
            <a:ext cx="9872871" cy="4038600"/>
          </a:xfrm>
        </p:spPr>
        <p:txBody>
          <a:bodyPr vert="horz" lIns="91440" tIns="45720" rIns="91440" bIns="45720" rtlCol="0" anchor="t">
            <a:normAutofit/>
          </a:bodyPr>
          <a:lstStyle/>
          <a:p>
            <a:pPr marL="45720" indent="0">
              <a:buNone/>
            </a:pPr>
            <a:r>
              <a:rPr lang="en-US" dirty="0">
                <a:ea typeface="+mn-lt"/>
                <a:cs typeface="+mn-lt"/>
              </a:rPr>
              <a:t> </a:t>
            </a:r>
            <a:r>
              <a:rPr lang="en-US" sz="2800" b="1" dirty="0">
                <a:solidFill>
                  <a:schemeClr val="tx1"/>
                </a:solidFill>
                <a:latin typeface="Congenial"/>
                <a:ea typeface="+mn-lt"/>
                <a:cs typeface="+mn-lt"/>
              </a:rPr>
              <a:t>1) Huntington procedure. </a:t>
            </a:r>
            <a:endParaRPr lang="en-US" sz="2800" b="1" dirty="0">
              <a:solidFill>
                <a:schemeClr val="tx1"/>
              </a:solidFill>
              <a:latin typeface="Congenial"/>
            </a:endParaRPr>
          </a:p>
          <a:p>
            <a:pPr marL="45720" indent="0">
              <a:buNone/>
            </a:pPr>
            <a:r>
              <a:rPr lang="en-US" sz="2800" b="1" dirty="0">
                <a:solidFill>
                  <a:schemeClr val="tx1"/>
                </a:solidFill>
                <a:latin typeface="Congenial"/>
                <a:ea typeface="+mn-lt"/>
                <a:cs typeface="+mn-lt"/>
              </a:rPr>
              <a:t>2) Haultain procedure. </a:t>
            </a:r>
          </a:p>
          <a:p>
            <a:pPr marL="45720" indent="0">
              <a:buNone/>
            </a:pPr>
            <a:r>
              <a:rPr lang="en-US" sz="2800" b="1" dirty="0">
                <a:solidFill>
                  <a:schemeClr val="tx1"/>
                </a:solidFill>
                <a:latin typeface="Congenial"/>
                <a:ea typeface="+mn-lt"/>
                <a:cs typeface="+mn-lt"/>
              </a:rPr>
              <a:t>3) Hydrostatic reduction (if both are not possible)</a:t>
            </a:r>
            <a:endParaRPr lang="en-US" sz="2800" b="1" dirty="0">
              <a:solidFill>
                <a:schemeClr val="tx1"/>
              </a:solidFill>
              <a:latin typeface="Congenial"/>
            </a:endParaRPr>
          </a:p>
        </p:txBody>
      </p:sp>
    </p:spTree>
    <p:extLst>
      <p:ext uri="{BB962C8B-B14F-4D97-AF65-F5344CB8AC3E}">
        <p14:creationId xmlns:p14="http://schemas.microsoft.com/office/powerpoint/2010/main" val="38697069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6A08-55BC-9043-23C3-FB3986D16668}"/>
              </a:ext>
            </a:extLst>
          </p:cNvPr>
          <p:cNvSpPr>
            <a:spLocks noGrp="1"/>
          </p:cNvSpPr>
          <p:nvPr>
            <p:ph type="title"/>
          </p:nvPr>
        </p:nvSpPr>
        <p:spPr>
          <a:xfrm>
            <a:off x="625415" y="207034"/>
            <a:ext cx="9875520" cy="1356360"/>
          </a:xfrm>
        </p:spPr>
        <p:txBody>
          <a:bodyPr>
            <a:normAutofit/>
          </a:bodyPr>
          <a:lstStyle/>
          <a:p>
            <a:r>
              <a:rPr lang="en-US" sz="3600" b="1" dirty="0">
                <a:solidFill>
                  <a:schemeClr val="accent2"/>
                </a:solidFill>
                <a:latin typeface="Comic Sans MS"/>
              </a:rPr>
              <a:t>Hydrostatic reduction</a:t>
            </a:r>
          </a:p>
        </p:txBody>
      </p:sp>
      <p:sp>
        <p:nvSpPr>
          <p:cNvPr id="3" name="Content Placeholder 2">
            <a:extLst>
              <a:ext uri="{FF2B5EF4-FFF2-40B4-BE49-F238E27FC236}">
                <a16:creationId xmlns:a16="http://schemas.microsoft.com/office/drawing/2014/main" id="{698D0B5E-0133-44C6-8D83-BF886210FEAE}"/>
              </a:ext>
            </a:extLst>
          </p:cNvPr>
          <p:cNvSpPr>
            <a:spLocks noGrp="1"/>
          </p:cNvSpPr>
          <p:nvPr>
            <p:ph idx="1"/>
          </p:nvPr>
        </p:nvSpPr>
        <p:spPr>
          <a:xfrm>
            <a:off x="424133" y="1166005"/>
            <a:ext cx="11540642" cy="5231919"/>
          </a:xfrm>
        </p:spPr>
        <p:txBody>
          <a:bodyPr vert="horz" lIns="91440" tIns="45720" rIns="91440" bIns="45720" rtlCol="0" anchor="t">
            <a:normAutofit/>
          </a:bodyPr>
          <a:lstStyle/>
          <a:p>
            <a:pPr>
              <a:buChar char="u"/>
            </a:pPr>
            <a:endParaRPr lang="en-US" sz="1800" dirty="0">
              <a:solidFill>
                <a:schemeClr val="tx1"/>
              </a:solidFill>
              <a:latin typeface="Arial Rounded MT Bold"/>
            </a:endParaRPr>
          </a:p>
          <a:p>
            <a:pPr>
              <a:buChar char="u"/>
            </a:pPr>
            <a:r>
              <a:rPr lang="en-US" sz="1800" dirty="0">
                <a:solidFill>
                  <a:schemeClr val="tx1"/>
                </a:solidFill>
                <a:latin typeface="Times New Roman"/>
                <a:cs typeface="Times New Roman"/>
              </a:rPr>
              <a:t>I</a:t>
            </a:r>
            <a:r>
              <a:rPr lang="en-US" sz="2400" b="1" dirty="0">
                <a:solidFill>
                  <a:schemeClr val="tx1"/>
                </a:solidFill>
                <a:latin typeface="Congenial"/>
                <a:cs typeface="Times New Roman"/>
              </a:rPr>
              <a:t>f manual reduction alone is not successful and surgical intervention is not possible.</a:t>
            </a:r>
          </a:p>
          <a:p>
            <a:pPr>
              <a:buChar char="u"/>
            </a:pPr>
            <a:r>
              <a:rPr lang="en-US" sz="2400" b="1" dirty="0">
                <a:solidFill>
                  <a:schemeClr val="tx1"/>
                </a:solidFill>
                <a:latin typeface="Congenial"/>
                <a:cs typeface="Times New Roman"/>
              </a:rPr>
              <a:t> simple hydrostatic pressure may be of great assistance in pushing the fundus back to its normal anatomical position</a:t>
            </a:r>
            <a:endParaRPr lang="en-US" sz="2400" b="1" dirty="0">
              <a:solidFill>
                <a:schemeClr val="tx1"/>
              </a:solidFill>
              <a:latin typeface="Congenial"/>
            </a:endParaRPr>
          </a:p>
          <a:p>
            <a:pPr>
              <a:buChar char="u"/>
            </a:pPr>
            <a:r>
              <a:rPr lang="en-US" sz="2400" b="1" dirty="0">
                <a:solidFill>
                  <a:schemeClr val="tx1"/>
                </a:solidFill>
                <a:latin typeface="Congenial"/>
                <a:cs typeface="Times New Roman"/>
              </a:rPr>
              <a:t>The possible complications associated with the procedure include: infection, failure of the procedure, and saline embolus.</a:t>
            </a:r>
            <a:endParaRPr lang="en-US" sz="2400" b="1" dirty="0">
              <a:solidFill>
                <a:schemeClr val="tx1"/>
              </a:solidFill>
              <a:latin typeface="Congenial"/>
            </a:endParaRPr>
          </a:p>
          <a:p>
            <a:pPr algn="l" rtl="0"/>
            <a:r>
              <a:rPr lang="en-US" sz="2400" b="1" i="0" kern="1200" dirty="0">
                <a:solidFill>
                  <a:schemeClr val="tx1"/>
                </a:solidFill>
                <a:latin typeface="Congenial"/>
              </a:rPr>
              <a:t>The main problem with hydrostatic replacement is developing a good enough water seal to allow generation of adequate hydrostatic pressures to allow uterine replacement</a:t>
            </a:r>
            <a:endParaRPr lang="en-US" sz="2400" b="1" dirty="0">
              <a:solidFill>
                <a:schemeClr val="tx1"/>
              </a:solidFill>
              <a:latin typeface="Congenial"/>
            </a:endParaRPr>
          </a:p>
        </p:txBody>
      </p:sp>
    </p:spTree>
    <p:extLst>
      <p:ext uri="{BB962C8B-B14F-4D97-AF65-F5344CB8AC3E}">
        <p14:creationId xmlns:p14="http://schemas.microsoft.com/office/powerpoint/2010/main" val="2531398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535B2B-BB00-321E-6184-CD43F8FCA014}"/>
              </a:ext>
            </a:extLst>
          </p:cNvPr>
          <p:cNvSpPr>
            <a:spLocks noGrp="1"/>
          </p:cNvSpPr>
          <p:nvPr>
            <p:ph idx="1"/>
          </p:nvPr>
        </p:nvSpPr>
        <p:spPr>
          <a:xfrm>
            <a:off x="366625" y="418581"/>
            <a:ext cx="6924478" cy="6065607"/>
          </a:xfrm>
        </p:spPr>
        <p:txBody>
          <a:bodyPr vert="horz" lIns="91440" tIns="45720" rIns="91440" bIns="45720" rtlCol="0" anchor="t">
            <a:noAutofit/>
          </a:bodyPr>
          <a:lstStyle/>
          <a:p>
            <a:r>
              <a:rPr lang="en-US" sz="2400" b="1" dirty="0">
                <a:solidFill>
                  <a:schemeClr val="tx1"/>
                </a:solidFill>
                <a:latin typeface="Congenial"/>
              </a:rPr>
              <a:t>The patient is placed in reversed Trendelenburg -lithotomy position. </a:t>
            </a:r>
          </a:p>
          <a:p>
            <a:r>
              <a:rPr lang="en-US" sz="2400" b="1" dirty="0">
                <a:solidFill>
                  <a:schemeClr val="tx1"/>
                </a:solidFill>
                <a:latin typeface="Congenial"/>
                <a:cs typeface="Times New Roman"/>
              </a:rPr>
              <a:t>Warmed sterile saline is infused into the vagina.</a:t>
            </a:r>
          </a:p>
          <a:p>
            <a:r>
              <a:rPr lang="en-US" sz="2400" b="1" dirty="0">
                <a:solidFill>
                  <a:schemeClr val="tx1"/>
                </a:solidFill>
                <a:latin typeface="Congenial"/>
                <a:cs typeface="Times New Roman"/>
              </a:rPr>
              <a:t>The clinician’s hand or a silicone ventouse cup is used as a fluid retainer to generate intravaginal hydrostatic pressure and resultant correction of the inversion.</a:t>
            </a:r>
          </a:p>
          <a:p>
            <a:r>
              <a:rPr lang="en-US" sz="2400" b="1" dirty="0">
                <a:solidFill>
                  <a:schemeClr val="tx1"/>
                </a:solidFill>
                <a:latin typeface="Congenial"/>
                <a:cs typeface="Times New Roman"/>
              </a:rPr>
              <a:t> The bag of fluid should be elevated about 100 to 150 cm above the vagina to guarantee sufficient pressure for insufflation</a:t>
            </a:r>
            <a:endParaRPr lang="en-US" sz="2400" b="1">
              <a:solidFill>
                <a:schemeClr val="tx1"/>
              </a:solidFill>
              <a:latin typeface="Congenial"/>
            </a:endParaRPr>
          </a:p>
          <a:p>
            <a:r>
              <a:rPr lang="en-US" sz="2400" b="1" dirty="0">
                <a:solidFill>
                  <a:schemeClr val="tx1"/>
                </a:solidFill>
                <a:latin typeface="Congenial"/>
              </a:rPr>
              <a:t>The resulting intravaginal hydrostatic pressure may force the inverted fundus back to its normal position. </a:t>
            </a:r>
          </a:p>
          <a:p>
            <a:r>
              <a:rPr lang="en-US" sz="2400" b="1" dirty="0">
                <a:solidFill>
                  <a:schemeClr val="tx1"/>
                </a:solidFill>
                <a:latin typeface="Congenial"/>
              </a:rPr>
              <a:t>2 to 5 liters of fluid may be needed</a:t>
            </a:r>
          </a:p>
        </p:txBody>
      </p:sp>
      <p:pic>
        <p:nvPicPr>
          <p:cNvPr id="4" name="Picture 3" descr="A diagram of a person&amp;#39;s body&#10;&#10;Description automatically generated">
            <a:extLst>
              <a:ext uri="{FF2B5EF4-FFF2-40B4-BE49-F238E27FC236}">
                <a16:creationId xmlns:a16="http://schemas.microsoft.com/office/drawing/2014/main" id="{34D0800C-8DEE-0E0B-2253-699FF59EA2E8}"/>
              </a:ext>
            </a:extLst>
          </p:cNvPr>
          <p:cNvPicPr>
            <a:picLocks noChangeAspect="1"/>
          </p:cNvPicPr>
          <p:nvPr/>
        </p:nvPicPr>
        <p:blipFill rotWithShape="1">
          <a:blip r:embed="rId2"/>
          <a:srcRect t="6853" r="3" b="2172"/>
          <a:stretch/>
        </p:blipFill>
        <p:spPr>
          <a:xfrm>
            <a:off x="7168706" y="778411"/>
            <a:ext cx="4741120" cy="4493060"/>
          </a:xfrm>
          <a:prstGeom prst="rect">
            <a:avLst/>
          </a:prstGeom>
        </p:spPr>
      </p:pic>
    </p:spTree>
    <p:extLst>
      <p:ext uri="{BB962C8B-B14F-4D97-AF65-F5344CB8AC3E}">
        <p14:creationId xmlns:p14="http://schemas.microsoft.com/office/powerpoint/2010/main" val="942051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5D0A5-E7CE-D94D-6E98-CEBE5F8B26A0}"/>
              </a:ext>
            </a:extLst>
          </p:cNvPr>
          <p:cNvSpPr>
            <a:spLocks noGrp="1"/>
          </p:cNvSpPr>
          <p:nvPr>
            <p:ph type="title"/>
          </p:nvPr>
        </p:nvSpPr>
        <p:spPr>
          <a:xfrm>
            <a:off x="524774" y="278921"/>
            <a:ext cx="10953821" cy="1068813"/>
          </a:xfrm>
        </p:spPr>
        <p:txBody>
          <a:bodyPr>
            <a:noAutofit/>
          </a:bodyPr>
          <a:lstStyle/>
          <a:p>
            <a:r>
              <a:rPr lang="en-US" sz="3600" b="1" dirty="0">
                <a:solidFill>
                  <a:schemeClr val="accent2"/>
                </a:solidFill>
                <a:latin typeface="Comic Sans MS"/>
                <a:cs typeface="Times New Roman"/>
              </a:rPr>
              <a:t>Surgical options include Huntington and Haultain procedures:</a:t>
            </a:r>
            <a:endParaRPr lang="en-US" sz="3600" b="1" dirty="0">
              <a:solidFill>
                <a:schemeClr val="accent2"/>
              </a:solidFill>
              <a:latin typeface="Comic Sans MS"/>
            </a:endParaRPr>
          </a:p>
        </p:txBody>
      </p:sp>
      <p:sp>
        <p:nvSpPr>
          <p:cNvPr id="3" name="Content Placeholder 2">
            <a:extLst>
              <a:ext uri="{FF2B5EF4-FFF2-40B4-BE49-F238E27FC236}">
                <a16:creationId xmlns:a16="http://schemas.microsoft.com/office/drawing/2014/main" id="{959710D1-918C-687C-488B-59ADCD33F3D8}"/>
              </a:ext>
            </a:extLst>
          </p:cNvPr>
          <p:cNvSpPr>
            <a:spLocks noGrp="1"/>
          </p:cNvSpPr>
          <p:nvPr>
            <p:ph idx="1"/>
          </p:nvPr>
        </p:nvSpPr>
        <p:spPr>
          <a:xfrm>
            <a:off x="524774" y="1309778"/>
            <a:ext cx="11224342" cy="5260674"/>
          </a:xfrm>
        </p:spPr>
        <p:txBody>
          <a:bodyPr vert="horz" lIns="91440" tIns="45720" rIns="91440" bIns="45720" rtlCol="0" anchor="t">
            <a:noAutofit/>
          </a:bodyPr>
          <a:lstStyle/>
          <a:p>
            <a:r>
              <a:rPr lang="en-US" sz="2400" b="1" dirty="0">
                <a:solidFill>
                  <a:schemeClr val="tx1"/>
                </a:solidFill>
                <a:latin typeface="Congenial"/>
                <a:cs typeface="Times New Roman"/>
              </a:rPr>
              <a:t>laparoscopic-assisted repositioning, and cervical incisions with manual uterine repositioning.</a:t>
            </a:r>
          </a:p>
          <a:p>
            <a:r>
              <a:rPr lang="en-US" sz="2400" b="1" dirty="0">
                <a:solidFill>
                  <a:schemeClr val="tx1"/>
                </a:solidFill>
                <a:latin typeface="Congenial"/>
                <a:cs typeface="Times New Roman"/>
              </a:rPr>
              <a:t> The Huntington procedure involves laparotomy by gradually pulling on the round ligaments to restore the uterus to its proper position. In case the cervical ring is very tight, repositioning may be more easily achieved by incising the ring posteriorly with a vertical incision along with manual pushing of the fundus.</a:t>
            </a:r>
          </a:p>
          <a:p>
            <a:r>
              <a:rPr lang="en-US" sz="2400" b="1" dirty="0">
                <a:solidFill>
                  <a:schemeClr val="tx1"/>
                </a:solidFill>
                <a:latin typeface="Congenial"/>
                <a:cs typeface="Times New Roman"/>
              </a:rPr>
              <a:t> As with manual repositioning, after replacing the fundus, the anesthetic agent used to relax the myometrium is stopped, and uterotonic therapy is administered immediately, followed by repair of uterine incision. If these procedures are performed, then pregnancies in the future will require a cesarean delivery.</a:t>
            </a:r>
            <a:endParaRPr lang="en-US" sz="2400" b="1">
              <a:solidFill>
                <a:schemeClr val="tx1"/>
              </a:solidFill>
              <a:latin typeface="Congenial"/>
            </a:endParaRPr>
          </a:p>
          <a:p>
            <a:r>
              <a:rPr lang="en-US" sz="2400" b="1" dirty="0">
                <a:solidFill>
                  <a:schemeClr val="tx1"/>
                </a:solidFill>
                <a:latin typeface="Congenial"/>
                <a:cs typeface="Times New Roman"/>
              </a:rPr>
              <a:t>If the placenta is not separated from the uterus, then a hysterectomy may be necessary.</a:t>
            </a:r>
            <a:endParaRPr lang="en-US" sz="2400" b="1">
              <a:solidFill>
                <a:schemeClr val="tx1"/>
              </a:solidFill>
              <a:latin typeface="Congenial"/>
            </a:endParaRPr>
          </a:p>
          <a:p>
            <a:endParaRPr lang="en-US" sz="2400" dirty="0"/>
          </a:p>
        </p:txBody>
      </p:sp>
    </p:spTree>
    <p:extLst>
      <p:ext uri="{BB962C8B-B14F-4D97-AF65-F5344CB8AC3E}">
        <p14:creationId xmlns:p14="http://schemas.microsoft.com/office/powerpoint/2010/main" val="18895878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382" y="549214"/>
            <a:ext cx="5178436" cy="5817080"/>
          </a:xfrm>
        </p:spPr>
        <p:txBody>
          <a:bodyPr>
            <a:noAutofit/>
          </a:bodyPr>
          <a:lstStyle/>
          <a:p>
            <a:r>
              <a:rPr lang="en-US" sz="2000" b="1" dirty="0">
                <a:solidFill>
                  <a:schemeClr val="tx1"/>
                </a:solidFill>
              </a:rPr>
              <a:t>•Locate the cup formed by the inversion</a:t>
            </a:r>
            <a:br>
              <a:rPr lang="en-US" sz="2000" b="1" dirty="0">
                <a:solidFill>
                  <a:schemeClr val="tx1"/>
                </a:solidFill>
              </a:rPr>
            </a:br>
            <a:r>
              <a:rPr lang="en-US" sz="2000" b="1" dirty="0">
                <a:solidFill>
                  <a:schemeClr val="tx1"/>
                </a:solidFill>
              </a:rPr>
              <a:t>•Place a clamp, such as an Allis or Babcock clamp, on each round ligament entering the cup, approximately 2 cm deep in the cup. Clamp the myometrium if the round ligaments cannot be identified.</a:t>
            </a:r>
            <a:br>
              <a:rPr lang="en-US" sz="2000" b="1" dirty="0">
                <a:solidFill>
                  <a:schemeClr val="tx1"/>
                </a:solidFill>
              </a:rPr>
            </a:br>
            <a:r>
              <a:rPr lang="en-US" sz="2000" b="1" dirty="0">
                <a:solidFill>
                  <a:schemeClr val="tx1"/>
                </a:solidFill>
              </a:rPr>
              <a:t>•Gently pull on the clamps to exert upward traction on the inverted fundus </a:t>
            </a:r>
            <a:br>
              <a:rPr lang="en-US" sz="2000" b="1" dirty="0">
                <a:solidFill>
                  <a:schemeClr val="tx1"/>
                </a:solidFill>
              </a:rPr>
            </a:br>
            <a:r>
              <a:rPr lang="en-US" sz="2000" b="1" dirty="0">
                <a:solidFill>
                  <a:schemeClr val="tx1"/>
                </a:solidFill>
              </a:rPr>
              <a:t>•Repeatedly clamp in 2 cm increments along the ligament and exert traction until the inversion is corrected. This procedure is similar to the hand-over-hand movements used when pulling </a:t>
            </a:r>
            <a:r>
              <a:rPr lang="en-GB" sz="2000" b="1" dirty="0">
                <a:solidFill>
                  <a:schemeClr val="tx1"/>
                </a:solidFill>
              </a:rPr>
              <a:t>a</a:t>
            </a:r>
            <a:r>
              <a:rPr lang="en-US" sz="2000" b="1" dirty="0">
                <a:solidFill>
                  <a:schemeClr val="tx1"/>
                </a:solidFill>
              </a:rPr>
              <a:t> line.</a:t>
            </a:r>
            <a:br>
              <a:rPr lang="en-US" sz="2000" b="1" dirty="0">
                <a:solidFill>
                  <a:schemeClr val="tx1"/>
                </a:solidFill>
              </a:rPr>
            </a:br>
            <a:r>
              <a:rPr lang="en-US" sz="2000" b="1" dirty="0">
                <a:solidFill>
                  <a:schemeClr val="tx1"/>
                </a:solidFill>
              </a:rPr>
              <a:t>If available, a second operator can place a hand in the vagina and apply upward pressure on the fundus to facilitate the procedure, or they can pull one of the clamps while the first operator pulls the other clamp.</a:t>
            </a:r>
            <a:br>
              <a:rPr lang="en-US" sz="2000" b="1" dirty="0">
                <a:solidFill>
                  <a:schemeClr val="tx1"/>
                </a:solidFill>
              </a:rPr>
            </a:br>
            <a:endParaRPr lang="en-US" sz="2000" b="1"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1143000" y="609600"/>
            <a:ext cx="4841295" cy="5003755"/>
          </a:xfrm>
          <a:prstGeom prst="rect">
            <a:avLst/>
          </a:prstGeom>
        </p:spPr>
      </p:pic>
    </p:spTree>
    <p:extLst>
      <p:ext uri="{BB962C8B-B14F-4D97-AF65-F5344CB8AC3E}">
        <p14:creationId xmlns:p14="http://schemas.microsoft.com/office/powerpoint/2010/main" val="34907667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B83E-5718-4839-F42C-AA1592958310}"/>
              </a:ext>
            </a:extLst>
          </p:cNvPr>
          <p:cNvSpPr>
            <a:spLocks noGrp="1"/>
          </p:cNvSpPr>
          <p:nvPr>
            <p:ph type="title"/>
          </p:nvPr>
        </p:nvSpPr>
        <p:spPr>
          <a:xfrm>
            <a:off x="711679" y="451449"/>
            <a:ext cx="9875520" cy="1356360"/>
          </a:xfrm>
        </p:spPr>
        <p:txBody>
          <a:bodyPr>
            <a:normAutofit/>
          </a:bodyPr>
          <a:lstStyle/>
          <a:p>
            <a:pPr marL="685800" indent="-685800">
              <a:buFont typeface="Wingdings"/>
              <a:buChar char="ü"/>
            </a:pPr>
            <a:r>
              <a:rPr lang="en-US" sz="4800" b="1" dirty="0">
                <a:solidFill>
                  <a:schemeClr val="accent2"/>
                </a:solidFill>
                <a:latin typeface="Comic Sans MS"/>
                <a:ea typeface="+mj-lt"/>
                <a:cs typeface="+mj-lt"/>
              </a:rPr>
              <a:t>Management of the placenta:</a:t>
            </a:r>
            <a:endParaRPr lang="en-US" sz="4800" b="1" dirty="0">
              <a:solidFill>
                <a:schemeClr val="accent2"/>
              </a:solidFill>
              <a:latin typeface="Comic Sans MS"/>
            </a:endParaRPr>
          </a:p>
        </p:txBody>
      </p:sp>
      <p:sp>
        <p:nvSpPr>
          <p:cNvPr id="3" name="Content Placeholder 2">
            <a:extLst>
              <a:ext uri="{FF2B5EF4-FFF2-40B4-BE49-F238E27FC236}">
                <a16:creationId xmlns:a16="http://schemas.microsoft.com/office/drawing/2014/main" id="{CEB9EF27-1598-51D0-58C9-EEEED7A8544A}"/>
              </a:ext>
            </a:extLst>
          </p:cNvPr>
          <p:cNvSpPr>
            <a:spLocks noGrp="1"/>
          </p:cNvSpPr>
          <p:nvPr>
            <p:ph idx="1"/>
          </p:nvPr>
        </p:nvSpPr>
        <p:spPr>
          <a:xfrm>
            <a:off x="510396" y="1669212"/>
            <a:ext cx="10965550" cy="4556184"/>
          </a:xfrm>
        </p:spPr>
        <p:txBody>
          <a:bodyPr vert="horz" lIns="91440" tIns="45720" rIns="91440" bIns="45720" rtlCol="0" anchor="t">
            <a:normAutofit/>
          </a:bodyPr>
          <a:lstStyle/>
          <a:p>
            <a:r>
              <a:rPr lang="en-US" sz="2400" b="1" dirty="0">
                <a:solidFill>
                  <a:schemeClr val="tx1"/>
                </a:solidFill>
                <a:latin typeface="Congenial"/>
                <a:ea typeface="+mn-lt"/>
                <a:cs typeface="+mn-lt"/>
              </a:rPr>
              <a:t>After the uterus has been replaced, the most conservative approach is to wait a spontaneous separation of the placenta, and performing manual extraction for usual obstetric indications (hemorrhage, prolonged third stage)</a:t>
            </a:r>
            <a:endParaRPr lang="en-US" dirty="0">
              <a:solidFill>
                <a:schemeClr val="tx1"/>
              </a:solidFill>
              <a:latin typeface="Corbel" panose="020B0503020204020204"/>
            </a:endParaRPr>
          </a:p>
          <a:p>
            <a:pPr>
              <a:buFont typeface="Wingdings" pitchFamily="34" charset="0"/>
              <a:buChar char="ü"/>
            </a:pPr>
            <a:r>
              <a:rPr lang="en-US" sz="4800" b="1" dirty="0">
                <a:solidFill>
                  <a:schemeClr val="accent2"/>
                </a:solidFill>
                <a:latin typeface="Comic Sans MS"/>
              </a:rPr>
              <a:t> Prevent recurrent inversion: </a:t>
            </a:r>
            <a:endParaRPr lang="en-US" dirty="0">
              <a:solidFill>
                <a:schemeClr val="accent2"/>
              </a:solidFill>
              <a:latin typeface="Corbel" panose="020B0503020204020204"/>
            </a:endParaRPr>
          </a:p>
          <a:p>
            <a:pPr marL="285750" indent="-285750">
              <a:buFont typeface="Corbel"/>
              <a:buChar char="•"/>
            </a:pPr>
            <a:r>
              <a:rPr lang="en-US" sz="2400" b="1" dirty="0">
                <a:solidFill>
                  <a:schemeClr val="tx1"/>
                </a:solidFill>
                <a:latin typeface="Congenial"/>
              </a:rPr>
              <a:t>Atony is common after restoration of the normal uterine position.</a:t>
            </a:r>
          </a:p>
          <a:p>
            <a:pPr marL="285750" indent="-285750">
              <a:buFont typeface="Corbel"/>
              <a:buChar char="•"/>
            </a:pPr>
            <a:r>
              <a:rPr lang="en-US" sz="2400" b="1" dirty="0">
                <a:solidFill>
                  <a:schemeClr val="tx1"/>
                </a:solidFill>
                <a:latin typeface="Congenial"/>
              </a:rPr>
              <a:t> Once placental removal has been successfully accomplished, uterotonic agents are administered to induce myometrial contraction and maintain uterine involution, thereby impeding reinversion and reducing the risk of hemorrhage</a:t>
            </a:r>
            <a:endParaRPr lang="en-US" dirty="0">
              <a:solidFill>
                <a:schemeClr val="tx1"/>
              </a:solidFill>
            </a:endParaRPr>
          </a:p>
          <a:p>
            <a:pPr marL="45720" indent="0">
              <a:buNone/>
            </a:pPr>
            <a:endParaRPr lang="en-US" sz="2400" b="1" dirty="0">
              <a:solidFill>
                <a:schemeClr val="tx1"/>
              </a:solidFill>
              <a:latin typeface="Congenial"/>
            </a:endParaRPr>
          </a:p>
        </p:txBody>
      </p:sp>
    </p:spTree>
    <p:extLst>
      <p:ext uri="{BB962C8B-B14F-4D97-AF65-F5344CB8AC3E}">
        <p14:creationId xmlns:p14="http://schemas.microsoft.com/office/powerpoint/2010/main" val="86994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EB7A-20E4-CE8E-94C9-FC736E664C0E}"/>
              </a:ext>
            </a:extLst>
          </p:cNvPr>
          <p:cNvSpPr>
            <a:spLocks noGrp="1"/>
          </p:cNvSpPr>
          <p:nvPr>
            <p:ph type="title"/>
          </p:nvPr>
        </p:nvSpPr>
        <p:spPr>
          <a:xfrm>
            <a:off x="682924" y="278921"/>
            <a:ext cx="9861143" cy="1356360"/>
          </a:xfrm>
        </p:spPr>
        <p:txBody>
          <a:bodyPr>
            <a:noAutofit/>
          </a:bodyPr>
          <a:lstStyle/>
          <a:p>
            <a:r>
              <a:rPr lang="en-US" sz="4800" b="1" dirty="0">
                <a:solidFill>
                  <a:schemeClr val="accent2"/>
                </a:solidFill>
                <a:latin typeface="Comic Sans MS"/>
                <a:ea typeface="+mj-lt"/>
                <a:cs typeface="+mj-lt"/>
              </a:rPr>
              <a:t>Classic Clinical Picture of Shock</a:t>
            </a:r>
            <a:endParaRPr lang="en-US" sz="4800" b="1">
              <a:solidFill>
                <a:schemeClr val="accent2"/>
              </a:solidFill>
              <a:latin typeface="Comic Sans MS"/>
            </a:endParaRPr>
          </a:p>
        </p:txBody>
      </p:sp>
      <p:sp>
        <p:nvSpPr>
          <p:cNvPr id="3" name="Content Placeholder 2">
            <a:extLst>
              <a:ext uri="{FF2B5EF4-FFF2-40B4-BE49-F238E27FC236}">
                <a16:creationId xmlns:a16="http://schemas.microsoft.com/office/drawing/2014/main" id="{B5DA0D6E-21D0-A557-D9AC-BCCCAE8846D3}"/>
              </a:ext>
            </a:extLst>
          </p:cNvPr>
          <p:cNvSpPr>
            <a:spLocks noGrp="1"/>
          </p:cNvSpPr>
          <p:nvPr>
            <p:ph idx="1"/>
          </p:nvPr>
        </p:nvSpPr>
        <p:spPr>
          <a:xfrm>
            <a:off x="464389" y="1538078"/>
            <a:ext cx="10731261" cy="4509488"/>
          </a:xfrm>
        </p:spPr>
        <p:txBody>
          <a:bodyPr vert="horz" lIns="91440" tIns="45720" rIns="91440" bIns="45720" rtlCol="0" anchor="t">
            <a:normAutofit lnSpcReduction="10000"/>
          </a:bodyPr>
          <a:lstStyle/>
          <a:p>
            <a:r>
              <a:rPr lang="en-US" b="1" dirty="0">
                <a:solidFill>
                  <a:schemeClr val="tx1"/>
                </a:solidFill>
                <a:latin typeface="Congenial"/>
                <a:ea typeface="+mn-lt"/>
                <a:cs typeface="+mn-lt"/>
              </a:rPr>
              <a:t>Low blood pressure (not an absolute requirement)</a:t>
            </a:r>
          </a:p>
          <a:p>
            <a:r>
              <a:rPr lang="en-US" b="1" dirty="0">
                <a:solidFill>
                  <a:schemeClr val="tx1"/>
                </a:solidFill>
                <a:latin typeface="Congenial"/>
                <a:ea typeface="+mn-lt"/>
                <a:cs typeface="+mn-lt"/>
                <a:sym typeface="Wingdings" pitchFamily="2" charset="2"/>
              </a:rPr>
              <a:t>    </a:t>
            </a:r>
            <a:r>
              <a:rPr lang="en-US" b="1" dirty="0">
                <a:solidFill>
                  <a:schemeClr val="tx1"/>
                </a:solidFill>
                <a:latin typeface="Congenial"/>
                <a:ea typeface="+mn-lt"/>
                <a:cs typeface="+mn-lt"/>
              </a:rPr>
              <a:t> SBP &lt;90 mmHg, not seen in </a:t>
            </a:r>
            <a:r>
              <a:rPr lang="en-US" b="1" dirty="0" err="1">
                <a:solidFill>
                  <a:schemeClr val="tx1"/>
                </a:solidFill>
                <a:latin typeface="Congenial"/>
                <a:ea typeface="+mn-lt"/>
                <a:cs typeface="+mn-lt"/>
              </a:rPr>
              <a:t>preshock</a:t>
            </a:r>
            <a:r>
              <a:rPr lang="en-US" b="1" dirty="0">
                <a:solidFill>
                  <a:schemeClr val="tx1"/>
                </a:solidFill>
                <a:latin typeface="Congenial"/>
                <a:ea typeface="+mn-lt"/>
                <a:cs typeface="+mn-lt"/>
              </a:rPr>
              <a:t> state</a:t>
            </a:r>
          </a:p>
          <a:p>
            <a:r>
              <a:rPr lang="en-US" b="1" dirty="0">
                <a:solidFill>
                  <a:schemeClr val="tx1"/>
                </a:solidFill>
                <a:latin typeface="Congenial"/>
                <a:ea typeface="+mn-lt"/>
                <a:cs typeface="+mn-lt"/>
              </a:rPr>
              <a:t>Rapid weak (thready) pulse ( not in all type )</a:t>
            </a:r>
          </a:p>
          <a:p>
            <a:r>
              <a:rPr lang="en-US" b="1" dirty="0">
                <a:solidFill>
                  <a:schemeClr val="tx1"/>
                </a:solidFill>
                <a:latin typeface="Congenial"/>
                <a:ea typeface="+mn-lt"/>
                <a:cs typeface="+mn-lt"/>
              </a:rPr>
              <a:t>Cool Skin </a:t>
            </a:r>
          </a:p>
          <a:p>
            <a:pPr>
              <a:buNone/>
            </a:pPr>
            <a:r>
              <a:rPr lang="en-US" b="1" dirty="0">
                <a:solidFill>
                  <a:schemeClr val="tx1"/>
                </a:solidFill>
                <a:latin typeface="Congenial"/>
                <a:ea typeface="+mn-lt"/>
                <a:cs typeface="+mn-lt"/>
              </a:rPr>
              <a:t>      </a:t>
            </a:r>
            <a:r>
              <a:rPr lang="en-US" b="1" dirty="0">
                <a:solidFill>
                  <a:schemeClr val="tx1"/>
                </a:solidFill>
                <a:latin typeface="Congenial"/>
                <a:ea typeface="+mn-lt"/>
                <a:cs typeface="+mn-lt"/>
                <a:sym typeface="Wingdings" pitchFamily="2" charset="2"/>
              </a:rPr>
              <a:t></a:t>
            </a:r>
            <a:r>
              <a:rPr lang="en-US" b="1" dirty="0">
                <a:solidFill>
                  <a:schemeClr val="tx1"/>
                </a:solidFill>
                <a:latin typeface="Congenial"/>
                <a:ea typeface="+mn-lt"/>
                <a:cs typeface="+mn-lt"/>
              </a:rPr>
              <a:t>   vasoconstriction mechanisms to redirect blood from periphery to vital organs. </a:t>
            </a:r>
          </a:p>
          <a:p>
            <a:pPr>
              <a:buNone/>
            </a:pPr>
            <a:r>
              <a:rPr lang="en-US" b="1" dirty="0">
                <a:solidFill>
                  <a:schemeClr val="tx1"/>
                </a:solidFill>
                <a:latin typeface="Congenial"/>
                <a:ea typeface="+mn-lt"/>
                <a:cs typeface="+mn-lt"/>
              </a:rPr>
              <a:t>     </a:t>
            </a:r>
            <a:r>
              <a:rPr lang="en-US" b="1" dirty="0">
                <a:solidFill>
                  <a:schemeClr val="tx1"/>
                </a:solidFill>
                <a:latin typeface="Congenial"/>
                <a:ea typeface="+mn-lt"/>
                <a:cs typeface="+mn-lt"/>
                <a:sym typeface="Wingdings" pitchFamily="2" charset="2"/>
              </a:rPr>
              <a:t></a:t>
            </a:r>
            <a:r>
              <a:rPr lang="en-US" b="1" dirty="0">
                <a:solidFill>
                  <a:schemeClr val="tx1"/>
                </a:solidFill>
                <a:latin typeface="Congenial"/>
                <a:ea typeface="+mn-lt"/>
                <a:cs typeface="+mn-lt"/>
              </a:rPr>
              <a:t> Exception is warm skin in early distribution shock.</a:t>
            </a:r>
          </a:p>
          <a:p>
            <a:r>
              <a:rPr lang="en-US" b="1" dirty="0">
                <a:solidFill>
                  <a:schemeClr val="tx1"/>
                </a:solidFill>
                <a:latin typeface="Congenial"/>
                <a:ea typeface="+mn-lt"/>
                <a:cs typeface="+mn-lt"/>
              </a:rPr>
              <a:t> </a:t>
            </a:r>
            <a:r>
              <a:rPr lang="en-US" b="1" dirty="0" err="1">
                <a:solidFill>
                  <a:schemeClr val="tx1"/>
                </a:solidFill>
                <a:latin typeface="Congenial"/>
                <a:ea typeface="+mn-lt"/>
                <a:cs typeface="+mn-lt"/>
              </a:rPr>
              <a:t>Alterd</a:t>
            </a:r>
            <a:r>
              <a:rPr lang="en-US" b="1" dirty="0">
                <a:solidFill>
                  <a:schemeClr val="tx1"/>
                </a:solidFill>
                <a:latin typeface="Congenial"/>
                <a:ea typeface="+mn-lt"/>
                <a:cs typeface="+mn-lt"/>
              </a:rPr>
              <a:t> Mental Status . </a:t>
            </a:r>
          </a:p>
          <a:p>
            <a:r>
              <a:rPr lang="en-US" b="1" dirty="0">
                <a:solidFill>
                  <a:schemeClr val="tx1"/>
                </a:solidFill>
                <a:latin typeface="Congenial"/>
                <a:ea typeface="+mn-lt"/>
                <a:cs typeface="+mn-lt"/>
              </a:rPr>
              <a:t> Oliguria or </a:t>
            </a:r>
            <a:r>
              <a:rPr lang="en-US" b="1" dirty="0" err="1">
                <a:solidFill>
                  <a:schemeClr val="tx1"/>
                </a:solidFill>
                <a:latin typeface="Congenial"/>
                <a:ea typeface="+mn-lt"/>
                <a:cs typeface="+mn-lt"/>
              </a:rPr>
              <a:t>anuria</a:t>
            </a:r>
            <a:r>
              <a:rPr lang="en-US" b="1" dirty="0">
                <a:solidFill>
                  <a:schemeClr val="tx1"/>
                </a:solidFill>
                <a:latin typeface="Congenial"/>
                <a:ea typeface="+mn-lt"/>
                <a:cs typeface="+mn-lt"/>
              </a:rPr>
              <a:t> (decrease kidney perfusion )</a:t>
            </a:r>
          </a:p>
          <a:p>
            <a:r>
              <a:rPr lang="en-US" b="1" dirty="0">
                <a:solidFill>
                  <a:schemeClr val="tx1"/>
                </a:solidFill>
                <a:latin typeface="Congenial"/>
                <a:ea typeface="+mn-lt"/>
                <a:cs typeface="+mn-lt"/>
              </a:rPr>
              <a:t>Metabolic Acidosis </a:t>
            </a:r>
            <a:endParaRPr lang="en-US" b="1" dirty="0">
              <a:solidFill>
                <a:schemeClr val="tx1"/>
              </a:solidFill>
              <a:latin typeface="Congenial"/>
              <a:cs typeface="Calibri"/>
            </a:endParaRPr>
          </a:p>
        </p:txBody>
      </p:sp>
    </p:spTree>
    <p:extLst>
      <p:ext uri="{BB962C8B-B14F-4D97-AF65-F5344CB8AC3E}">
        <p14:creationId xmlns:p14="http://schemas.microsoft.com/office/powerpoint/2010/main" val="12193537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726A94-1EF0-4D91-B7BF-C033E3D6E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lumMod val="75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Aerial view of a highway near the ocean">
            <a:extLst>
              <a:ext uri="{FF2B5EF4-FFF2-40B4-BE49-F238E27FC236}">
                <a16:creationId xmlns:a16="http://schemas.microsoft.com/office/drawing/2014/main" id="{92078FE9-999A-F4B7-BF13-4559E051E860}"/>
              </a:ext>
            </a:extLst>
          </p:cNvPr>
          <p:cNvPicPr>
            <a:picLocks noChangeAspect="1"/>
          </p:cNvPicPr>
          <p:nvPr/>
        </p:nvPicPr>
        <p:blipFill rotWithShape="1">
          <a:blip r:embed="rId2">
            <a:duotone>
              <a:schemeClr val="accent1">
                <a:shade val="45000"/>
                <a:satMod val="135000"/>
              </a:schemeClr>
              <a:prstClr val="white"/>
            </a:duotone>
            <a:alphaModFix amt="60000"/>
          </a:blip>
          <a:srcRect t="7719" r="-2" b="17231"/>
          <a:stretch/>
        </p:blipFill>
        <p:spPr>
          <a:xfrm>
            <a:off x="20" y="-1"/>
            <a:ext cx="12191980" cy="6858001"/>
          </a:xfrm>
          <a:prstGeom prst="rect">
            <a:avLst/>
          </a:prstGeom>
        </p:spPr>
      </p:pic>
      <p:cxnSp>
        <p:nvCxnSpPr>
          <p:cNvPr id="16" name="Straight Connector 15">
            <a:extLst>
              <a:ext uri="{FF2B5EF4-FFF2-40B4-BE49-F238E27FC236}">
                <a16:creationId xmlns:a16="http://schemas.microsoft.com/office/drawing/2014/main" id="{98F0650C-11DF-45E6-8EC2-E3B298F0D8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4FB4153-1E3E-4AE9-8306-E8C292894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679AB7B-5654-2D60-66C4-B30E21E3E6D8}"/>
              </a:ext>
            </a:extLst>
          </p:cNvPr>
          <p:cNvSpPr>
            <a:spLocks noGrp="1"/>
          </p:cNvSpPr>
          <p:nvPr>
            <p:ph type="title"/>
          </p:nvPr>
        </p:nvSpPr>
        <p:spPr>
          <a:xfrm>
            <a:off x="1109980" y="882376"/>
            <a:ext cx="9966960" cy="2926080"/>
          </a:xfrm>
        </p:spPr>
        <p:txBody>
          <a:bodyPr vert="horz" lIns="91440" tIns="45720" rIns="91440" bIns="45720" rtlCol="0" anchor="b">
            <a:normAutofit/>
          </a:bodyPr>
          <a:lstStyle/>
          <a:p>
            <a:pPr algn="ctr">
              <a:lnSpc>
                <a:spcPct val="85000"/>
              </a:lnSpc>
            </a:pPr>
            <a:r>
              <a:rPr lang="en-US" sz="9600" b="1" i="1" cap="all" dirty="0">
                <a:solidFill>
                  <a:schemeClr val="accent2"/>
                </a:solidFill>
                <a:latin typeface="Dreaming Outloud Script Pro"/>
                <a:ea typeface="ADLaM Display"/>
                <a:cs typeface="ADLaM Display"/>
              </a:rPr>
              <a:t>THANK YOU</a:t>
            </a:r>
          </a:p>
        </p:txBody>
      </p:sp>
    </p:spTree>
    <p:extLst>
      <p:ext uri="{BB962C8B-B14F-4D97-AF65-F5344CB8AC3E}">
        <p14:creationId xmlns:p14="http://schemas.microsoft.com/office/powerpoint/2010/main" val="237143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3094-CDD9-EC84-95E2-60070F431280}"/>
              </a:ext>
            </a:extLst>
          </p:cNvPr>
          <p:cNvSpPr>
            <a:spLocks noGrp="1"/>
          </p:cNvSpPr>
          <p:nvPr>
            <p:ph type="title"/>
          </p:nvPr>
        </p:nvSpPr>
        <p:spPr>
          <a:xfrm>
            <a:off x="507521" y="120710"/>
            <a:ext cx="10515600" cy="1325563"/>
          </a:xfrm>
        </p:spPr>
        <p:txBody>
          <a:bodyPr>
            <a:normAutofit/>
          </a:bodyPr>
          <a:lstStyle/>
          <a:p>
            <a:pPr>
              <a:spcBef>
                <a:spcPts val="1000"/>
              </a:spcBef>
            </a:pPr>
            <a:r>
              <a:rPr lang="en-US" sz="4800" b="1" dirty="0">
                <a:latin typeface="Comic Sans MS"/>
              </a:rPr>
              <a:t>Causes in pregnancy</a:t>
            </a:r>
          </a:p>
        </p:txBody>
      </p:sp>
      <p:sp>
        <p:nvSpPr>
          <p:cNvPr id="3" name="Content Placeholder 2">
            <a:extLst>
              <a:ext uri="{FF2B5EF4-FFF2-40B4-BE49-F238E27FC236}">
                <a16:creationId xmlns:a16="http://schemas.microsoft.com/office/drawing/2014/main" id="{6FB0B32F-EA1C-01BE-E6B4-20EDD521516F}"/>
              </a:ext>
            </a:extLst>
          </p:cNvPr>
          <p:cNvSpPr>
            <a:spLocks noGrp="1"/>
          </p:cNvSpPr>
          <p:nvPr>
            <p:ph idx="1"/>
          </p:nvPr>
        </p:nvSpPr>
        <p:spPr>
          <a:xfrm>
            <a:off x="363747" y="1178645"/>
            <a:ext cx="10515600" cy="5357752"/>
          </a:xfrm>
        </p:spPr>
        <p:txBody>
          <a:bodyPr vert="horz" lIns="91440" tIns="45720" rIns="91440" bIns="45720" rtlCol="0" anchor="t">
            <a:normAutofit fontScale="62500" lnSpcReduction="20000"/>
          </a:bodyPr>
          <a:lstStyle/>
          <a:p>
            <a:pPr marL="45720" indent="0">
              <a:buNone/>
            </a:pPr>
            <a:r>
              <a:rPr lang="en-US" sz="4400" b="1" dirty="0">
                <a:solidFill>
                  <a:schemeClr val="accent2"/>
                </a:solidFill>
                <a:latin typeface="Comic Sans MS"/>
                <a:cs typeface="Calibri" panose="020F0502020204030204"/>
              </a:rPr>
              <a:t>1-Blood loss (obstetric hemorrhage)</a:t>
            </a:r>
            <a:endParaRPr lang="en-US" sz="4400" dirty="0">
              <a:solidFill>
                <a:schemeClr val="accent2"/>
              </a:solidFill>
              <a:latin typeface="Comic Sans MS"/>
              <a:cs typeface="Calibri" panose="020F0502020204030204"/>
            </a:endParaRPr>
          </a:p>
          <a:p>
            <a:pPr marL="45720" indent="0">
              <a:buNone/>
            </a:pPr>
            <a:r>
              <a:rPr lang="en-US" sz="1900" dirty="0">
                <a:ea typeface="+mn-lt"/>
                <a:cs typeface="+mn-lt"/>
              </a:rPr>
              <a:t> </a:t>
            </a:r>
            <a:r>
              <a:rPr lang="en-US" sz="2800" b="1" dirty="0">
                <a:solidFill>
                  <a:schemeClr val="tx1"/>
                </a:solidFill>
                <a:latin typeface="Congenial"/>
                <a:ea typeface="+mn-lt"/>
                <a:cs typeface="+mn-lt"/>
              </a:rPr>
              <a:t>In Jordan , HEMORRHGE  is the leading cause of Maternal mortality .</a:t>
            </a:r>
            <a:endParaRPr lang="en-US" sz="2800" b="1" dirty="0">
              <a:solidFill>
                <a:schemeClr val="tx1"/>
              </a:solidFill>
              <a:latin typeface="Congenial"/>
            </a:endParaRPr>
          </a:p>
          <a:p>
            <a:pPr marL="514350" indent="-514350">
              <a:buAutoNum type="alphaUcParenR"/>
            </a:pPr>
            <a:r>
              <a:rPr lang="en-US" sz="3200" b="1" dirty="0">
                <a:solidFill>
                  <a:schemeClr val="accent4">
                    <a:lumMod val="75000"/>
                  </a:schemeClr>
                </a:solidFill>
                <a:latin typeface="Comic Sans MS"/>
                <a:cs typeface="Calibri" panose="020F0502020204030204"/>
              </a:rPr>
              <a:t>Bleeding in early pregnancy </a:t>
            </a:r>
          </a:p>
          <a:p>
            <a:pPr marL="514350" indent="-514350">
              <a:buFont typeface="Corbel" pitchFamily="34" charset="0"/>
              <a:buAutoNum type="alphaUcParenR"/>
            </a:pPr>
            <a:r>
              <a:rPr lang="en-US" sz="3200" b="1" dirty="0">
                <a:solidFill>
                  <a:schemeClr val="accent4">
                    <a:lumMod val="75000"/>
                  </a:schemeClr>
                </a:solidFill>
                <a:latin typeface="Comic Sans MS"/>
              </a:rPr>
              <a:t>Antepartum hemorrhage :</a:t>
            </a:r>
          </a:p>
          <a:p>
            <a:pPr marL="514350" indent="-514350">
              <a:buFont typeface="Corbel" pitchFamily="34" charset="0"/>
              <a:buAutoNum type="alphaUcParenR"/>
            </a:pPr>
            <a:r>
              <a:rPr lang="en-US" sz="3200" b="1" dirty="0">
                <a:solidFill>
                  <a:schemeClr val="accent4">
                    <a:lumMod val="75000"/>
                  </a:schemeClr>
                </a:solidFill>
                <a:latin typeface="Comic Sans MS"/>
              </a:rPr>
              <a:t>Post partum hemorrhage </a:t>
            </a:r>
          </a:p>
          <a:p>
            <a:pPr marL="45720" indent="0">
              <a:buNone/>
            </a:pPr>
            <a:r>
              <a:rPr lang="en-US" sz="4000" b="1" dirty="0">
                <a:solidFill>
                  <a:schemeClr val="accent2"/>
                </a:solidFill>
                <a:latin typeface="Comic Sans MS"/>
              </a:rPr>
              <a:t>2-Fluid loss</a:t>
            </a:r>
            <a:r>
              <a:rPr lang="en-US" sz="2800" b="1" dirty="0">
                <a:solidFill>
                  <a:srgbClr val="C00000"/>
                </a:solidFill>
                <a:latin typeface="Century Gothic"/>
              </a:rPr>
              <a:t> </a:t>
            </a:r>
            <a:endParaRPr lang="en-US" sz="3200" dirty="0"/>
          </a:p>
          <a:p>
            <a:pPr marL="45720" indent="0">
              <a:buNone/>
            </a:pPr>
            <a:r>
              <a:rPr lang="en-US" sz="4000" b="1" dirty="0">
                <a:solidFill>
                  <a:schemeClr val="accent2"/>
                </a:solidFill>
                <a:latin typeface="Comic Sans MS"/>
              </a:rPr>
              <a:t>3-Supine hypotension syndrome . </a:t>
            </a:r>
          </a:p>
          <a:p>
            <a:pPr marL="45720" indent="0">
              <a:buNone/>
            </a:pPr>
            <a:r>
              <a:rPr lang="en-US" sz="4000" b="1" dirty="0">
                <a:solidFill>
                  <a:schemeClr val="accent2"/>
                </a:solidFill>
                <a:latin typeface="Comic Sans MS"/>
              </a:rPr>
              <a:t>4-Splanchnic shock</a:t>
            </a:r>
            <a:r>
              <a:rPr lang="en-US" sz="4000" b="1" dirty="0">
                <a:solidFill>
                  <a:srgbClr val="C00000"/>
                </a:solidFill>
                <a:latin typeface="Century Gothic"/>
              </a:rPr>
              <a:t> </a:t>
            </a:r>
            <a:endParaRPr lang="en-US" sz="4000" dirty="0">
              <a:solidFill>
                <a:srgbClr val="404040"/>
              </a:solidFill>
              <a:latin typeface="Congenial"/>
            </a:endParaRPr>
          </a:p>
          <a:p>
            <a:pPr marL="45720" indent="0">
              <a:buNone/>
            </a:pPr>
            <a:r>
              <a:rPr lang="en-US" sz="2400" b="1" dirty="0">
                <a:solidFill>
                  <a:srgbClr val="404040"/>
                </a:solidFill>
                <a:latin typeface="Century Gothic"/>
              </a:rPr>
              <a:t> </a:t>
            </a:r>
            <a:r>
              <a:rPr lang="en-US" sz="3200" b="1" dirty="0">
                <a:solidFill>
                  <a:srgbClr val="404040"/>
                </a:solidFill>
                <a:latin typeface="Congenial"/>
              </a:rPr>
              <a:t>Rapid evacuation of the uterine contents as in precipitate </a:t>
            </a:r>
            <a:r>
              <a:rPr lang="en-US" sz="3200" b="1" dirty="0" err="1">
                <a:solidFill>
                  <a:srgbClr val="404040"/>
                </a:solidFill>
                <a:latin typeface="Congenial"/>
              </a:rPr>
              <a:t>labour</a:t>
            </a:r>
            <a:r>
              <a:rPr lang="en-US" sz="3200" b="1" dirty="0">
                <a:solidFill>
                  <a:srgbClr val="404040"/>
                </a:solidFill>
                <a:latin typeface="Congenial"/>
              </a:rPr>
              <a:t> and rupture of membranes in polyhydramnios. This is accompanied by rapid accumulation of blood in the splanchnic area due to sudden relief of pressure.</a:t>
            </a:r>
            <a:endParaRPr lang="en-US" sz="3200" dirty="0">
              <a:solidFill>
                <a:srgbClr val="404040"/>
              </a:solidFill>
              <a:latin typeface="Congenial"/>
            </a:endParaRPr>
          </a:p>
          <a:p>
            <a:pPr marL="45720" indent="0">
              <a:buNone/>
            </a:pPr>
            <a:r>
              <a:rPr lang="en-US" sz="4000" b="1" dirty="0">
                <a:solidFill>
                  <a:schemeClr val="accent2"/>
                </a:solidFill>
                <a:latin typeface="Comic Sans MS"/>
              </a:rPr>
              <a:t>5-Trauma</a:t>
            </a:r>
            <a:r>
              <a:rPr lang="en-US" sz="4000" b="1" dirty="0">
                <a:solidFill>
                  <a:srgbClr val="C00000"/>
                </a:solidFill>
                <a:latin typeface="Century Gothic"/>
              </a:rPr>
              <a:t> </a:t>
            </a:r>
            <a:endParaRPr lang="en-US" sz="4000" dirty="0">
              <a:solidFill>
                <a:srgbClr val="002060"/>
              </a:solidFill>
              <a:latin typeface="Century Gothic"/>
            </a:endParaRPr>
          </a:p>
          <a:p>
            <a:pPr marL="502920" indent="-457200">
              <a:buFont typeface="Wingdings" pitchFamily="34" charset="0"/>
              <a:buChar char="q"/>
            </a:pPr>
            <a:r>
              <a:rPr lang="en-US" sz="3600" b="1" i="1" u="sng" dirty="0">
                <a:solidFill>
                  <a:srgbClr val="C00000"/>
                </a:solidFill>
                <a:latin typeface="Century Gothic"/>
              </a:rPr>
              <a:t>The most common form of hypovolemic shock in obstetrics is hemorrhagic shock </a:t>
            </a:r>
            <a:endParaRPr lang="en-US" sz="3200" dirty="0">
              <a:solidFill>
                <a:srgbClr val="A6B727"/>
              </a:solidFill>
            </a:endParaRPr>
          </a:p>
          <a:p>
            <a:pPr marL="514350" indent="-514350">
              <a:buFont typeface="Corbel" pitchFamily="34" charset="0"/>
              <a:buAutoNum type="alphaUcParenR"/>
            </a:pPr>
            <a:endParaRPr lang="en-US" sz="3200" dirty="0">
              <a:solidFill>
                <a:schemeClr val="accent4">
                  <a:lumMod val="75000"/>
                </a:schemeClr>
              </a:solidFill>
              <a:latin typeface="Comic Sans MS"/>
            </a:endParaRPr>
          </a:p>
          <a:p>
            <a:pPr marL="514350" indent="-514350">
              <a:buFont typeface="Corbel" pitchFamily="34" charset="0"/>
              <a:buAutoNum type="alphaUcParenR"/>
            </a:pPr>
            <a:endParaRPr lang="en-US" sz="1600" b="1" dirty="0">
              <a:solidFill>
                <a:schemeClr val="accent4">
                  <a:lumMod val="75000"/>
                </a:schemeClr>
              </a:solidFill>
              <a:latin typeface="Comic Sans MS"/>
            </a:endParaRPr>
          </a:p>
          <a:p>
            <a:pPr marL="514350" indent="-514350">
              <a:buAutoNum type="alphaUcParenR"/>
            </a:pPr>
            <a:endParaRPr lang="en-US" sz="3200" dirty="0">
              <a:solidFill>
                <a:schemeClr val="accent4">
                  <a:lumMod val="75000"/>
                </a:schemeClr>
              </a:solidFill>
              <a:latin typeface="Comic Sans MS"/>
              <a:cs typeface="Calibri" panose="020F0502020204030204"/>
            </a:endParaRPr>
          </a:p>
          <a:p>
            <a:pPr>
              <a:buFont typeface="Wingdings" panose="020B0604020202020204" pitchFamily="34" charset="0"/>
              <a:buChar char="q"/>
            </a:pPr>
            <a:endParaRPr lang="en-US" sz="1800" b="1" dirty="0">
              <a:solidFill>
                <a:srgbClr val="404040"/>
              </a:solidFill>
              <a:latin typeface="Century Gothic"/>
              <a:cs typeface="Calibri" panose="020F0502020204030204"/>
            </a:endParaRPr>
          </a:p>
        </p:txBody>
      </p:sp>
    </p:spTree>
    <p:extLst>
      <p:ext uri="{BB962C8B-B14F-4D97-AF65-F5344CB8AC3E}">
        <p14:creationId xmlns:p14="http://schemas.microsoft.com/office/powerpoint/2010/main" val="305228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EB2D-6D40-54C8-6C86-0145CA37BC3E}"/>
              </a:ext>
            </a:extLst>
          </p:cNvPr>
          <p:cNvSpPr>
            <a:spLocks noGrp="1"/>
          </p:cNvSpPr>
          <p:nvPr>
            <p:ph type="title"/>
          </p:nvPr>
        </p:nvSpPr>
        <p:spPr>
          <a:xfrm>
            <a:off x="398417" y="248194"/>
            <a:ext cx="9875520" cy="1356360"/>
          </a:xfrm>
        </p:spPr>
        <p:txBody>
          <a:bodyPr/>
          <a:lstStyle/>
          <a:p>
            <a:r>
              <a:rPr lang="en-US" sz="2800" b="1" dirty="0">
                <a:solidFill>
                  <a:schemeClr val="accent2"/>
                </a:solidFill>
                <a:latin typeface="Comic Sans MS"/>
              </a:rPr>
              <a:t>Classification of hemorrhagic shock (summary)</a:t>
            </a:r>
            <a:endParaRPr lang="en-US" dirty="0">
              <a:solidFill>
                <a:schemeClr val="accent2"/>
              </a:solidFill>
              <a:latin typeface="Comic Sans MS"/>
            </a:endParaRPr>
          </a:p>
          <a:p>
            <a:endParaRPr lang="en-US" dirty="0">
              <a:cs typeface="Calibri Light"/>
            </a:endParaRPr>
          </a:p>
        </p:txBody>
      </p:sp>
      <p:graphicFrame>
        <p:nvGraphicFramePr>
          <p:cNvPr id="5" name="Content Placeholder 4">
            <a:extLst>
              <a:ext uri="{FF2B5EF4-FFF2-40B4-BE49-F238E27FC236}">
                <a16:creationId xmlns:a16="http://schemas.microsoft.com/office/drawing/2014/main" id="{CE0CC63B-03A2-F51C-B3A6-EF9B8EBB0BA9}"/>
              </a:ext>
            </a:extLst>
          </p:cNvPr>
          <p:cNvGraphicFramePr>
            <a:graphicFrameLocks noGrp="1"/>
          </p:cNvGraphicFramePr>
          <p:nvPr>
            <p:ph idx="1"/>
            <p:extLst>
              <p:ext uri="{D42A27DB-BD31-4B8C-83A1-F6EECF244321}">
                <p14:modId xmlns:p14="http://schemas.microsoft.com/office/powerpoint/2010/main" val="986883897"/>
              </p:ext>
            </p:extLst>
          </p:nvPr>
        </p:nvGraphicFramePr>
        <p:xfrm>
          <a:off x="338567" y="1108617"/>
          <a:ext cx="11411445" cy="4414820"/>
        </p:xfrm>
        <a:graphic>
          <a:graphicData uri="http://schemas.openxmlformats.org/drawingml/2006/table">
            <a:tbl>
              <a:tblPr firstRow="1" bandRow="1">
                <a:tableStyleId>{5C22544A-7EE6-4342-B048-85BDC9FD1C3A}</a:tableStyleId>
              </a:tblPr>
              <a:tblGrid>
                <a:gridCol w="2282289">
                  <a:extLst>
                    <a:ext uri="{9D8B030D-6E8A-4147-A177-3AD203B41FA5}">
                      <a16:colId xmlns:a16="http://schemas.microsoft.com/office/drawing/2014/main" val="424108038"/>
                    </a:ext>
                  </a:extLst>
                </a:gridCol>
                <a:gridCol w="2282289">
                  <a:extLst>
                    <a:ext uri="{9D8B030D-6E8A-4147-A177-3AD203B41FA5}">
                      <a16:colId xmlns:a16="http://schemas.microsoft.com/office/drawing/2014/main" val="844019015"/>
                    </a:ext>
                  </a:extLst>
                </a:gridCol>
                <a:gridCol w="2282289">
                  <a:extLst>
                    <a:ext uri="{9D8B030D-6E8A-4147-A177-3AD203B41FA5}">
                      <a16:colId xmlns:a16="http://schemas.microsoft.com/office/drawing/2014/main" val="3999331851"/>
                    </a:ext>
                  </a:extLst>
                </a:gridCol>
                <a:gridCol w="2282289">
                  <a:extLst>
                    <a:ext uri="{9D8B030D-6E8A-4147-A177-3AD203B41FA5}">
                      <a16:colId xmlns:a16="http://schemas.microsoft.com/office/drawing/2014/main" val="1444363970"/>
                    </a:ext>
                  </a:extLst>
                </a:gridCol>
                <a:gridCol w="2282289">
                  <a:extLst>
                    <a:ext uri="{9D8B030D-6E8A-4147-A177-3AD203B41FA5}">
                      <a16:colId xmlns:a16="http://schemas.microsoft.com/office/drawing/2014/main" val="676455519"/>
                    </a:ext>
                  </a:extLst>
                </a:gridCol>
              </a:tblGrid>
              <a:tr h="740949">
                <a:tc>
                  <a:txBody>
                    <a:bodyPr/>
                    <a:lstStyle/>
                    <a:p>
                      <a:pPr marL="0" algn="ctr" rtl="0" eaLnBrk="1" latinLnBrk="0" hangingPunct="1">
                        <a:spcBef>
                          <a:spcPts val="0"/>
                        </a:spcBef>
                        <a:spcAft>
                          <a:spcPts val="0"/>
                        </a:spcAft>
                      </a:pPr>
                      <a:r>
                        <a:rPr lang="en-US" sz="2000" b="1" kern="1200" dirty="0">
                          <a:effectLst/>
                          <a:latin typeface="Congenial"/>
                        </a:rPr>
                        <a:t>Classes </a:t>
                      </a:r>
                      <a:endParaRPr lang="en-US" sz="2000" b="1" dirty="0">
                        <a:effectLst/>
                        <a:latin typeface="Congenial"/>
                      </a:endParaRPr>
                    </a:p>
                  </a:txBody>
                  <a:tcPr marL="0" marR="0" marT="0" marB="0" anchor="ctr"/>
                </a:tc>
                <a:tc>
                  <a:txBody>
                    <a:bodyPr/>
                    <a:lstStyle/>
                    <a:p>
                      <a:pPr marL="0" algn="ctr" rtl="0" eaLnBrk="1" latinLnBrk="0" hangingPunct="1">
                        <a:spcBef>
                          <a:spcPts val="0"/>
                        </a:spcBef>
                        <a:spcAft>
                          <a:spcPts val="0"/>
                        </a:spcAft>
                      </a:pPr>
                      <a:r>
                        <a:rPr lang="az-Cyrl-AZ" sz="2000" b="1" kern="1200">
                          <a:effectLst/>
                        </a:rPr>
                        <a:t>І</a:t>
                      </a:r>
                      <a:endParaRPr lang="az-Cyrl-AZ" sz="2000" b="1">
                        <a:effectLst/>
                      </a:endParaRPr>
                    </a:p>
                  </a:txBody>
                  <a:tcPr marL="0" marR="0" marT="0" marB="0" anchor="ctr"/>
                </a:tc>
                <a:tc>
                  <a:txBody>
                    <a:bodyPr/>
                    <a:lstStyle/>
                    <a:p>
                      <a:pPr marL="0" algn="ctr" rtl="0" eaLnBrk="1" latinLnBrk="0" hangingPunct="1">
                        <a:spcBef>
                          <a:spcPts val="0"/>
                        </a:spcBef>
                        <a:spcAft>
                          <a:spcPts val="0"/>
                        </a:spcAft>
                      </a:pPr>
                      <a:r>
                        <a:rPr lang="az-Cyrl-AZ" sz="2000" b="1" kern="1200">
                          <a:effectLst/>
                        </a:rPr>
                        <a:t>ІІ</a:t>
                      </a:r>
                      <a:endParaRPr lang="az-Cyrl-AZ" sz="2000" b="1">
                        <a:effectLst/>
                      </a:endParaRPr>
                    </a:p>
                  </a:txBody>
                  <a:tcPr marL="0" marR="0" marT="0" marB="0" anchor="ctr"/>
                </a:tc>
                <a:tc>
                  <a:txBody>
                    <a:bodyPr/>
                    <a:lstStyle/>
                    <a:p>
                      <a:pPr marL="0" algn="ctr" rtl="0" eaLnBrk="1" latinLnBrk="0" hangingPunct="1">
                        <a:spcBef>
                          <a:spcPts val="0"/>
                        </a:spcBef>
                        <a:spcAft>
                          <a:spcPts val="0"/>
                        </a:spcAft>
                      </a:pPr>
                      <a:r>
                        <a:rPr lang="az-Cyrl-AZ" sz="2000" b="1" kern="1200">
                          <a:effectLst/>
                        </a:rPr>
                        <a:t>ІІІ</a:t>
                      </a:r>
                      <a:endParaRPr lang="az-Cyrl-AZ" sz="2000" b="1">
                        <a:effectLst/>
                      </a:endParaRPr>
                    </a:p>
                  </a:txBody>
                  <a:tcPr marL="0" marR="0" marT="0" marB="0" anchor="ctr"/>
                </a:tc>
                <a:tc>
                  <a:txBody>
                    <a:bodyPr/>
                    <a:lstStyle/>
                    <a:p>
                      <a:pPr marL="0" algn="ctr" rtl="0" eaLnBrk="1" latinLnBrk="0" hangingPunct="1">
                        <a:spcBef>
                          <a:spcPts val="0"/>
                        </a:spcBef>
                        <a:spcAft>
                          <a:spcPts val="0"/>
                        </a:spcAft>
                      </a:pPr>
                      <a:r>
                        <a:rPr lang="az-Cyrl-AZ" sz="2000" b="1" kern="1200">
                          <a:effectLst/>
                        </a:rPr>
                        <a:t>І</a:t>
                      </a:r>
                      <a:r>
                        <a:rPr lang="en-US" sz="2000" b="1" kern="1200" dirty="0">
                          <a:effectLst/>
                          <a:latin typeface="Congenial"/>
                        </a:rPr>
                        <a:t>V</a:t>
                      </a:r>
                      <a:endParaRPr lang="en-US" sz="2000" b="1">
                        <a:effectLst/>
                        <a:latin typeface="Congenial"/>
                      </a:endParaRPr>
                    </a:p>
                  </a:txBody>
                  <a:tcPr marL="0" marR="0" marT="0" marB="0" anchor="ctr"/>
                </a:tc>
                <a:extLst>
                  <a:ext uri="{0D108BD9-81ED-4DB2-BD59-A6C34878D82A}">
                    <a16:rowId xmlns:a16="http://schemas.microsoft.com/office/drawing/2014/main" val="513914188"/>
                  </a:ext>
                </a:extLst>
              </a:tr>
              <a:tr h="648330">
                <a:tc>
                  <a:txBody>
                    <a:bodyPr/>
                    <a:lstStyle/>
                    <a:p>
                      <a:pPr marL="0" algn="ctr" rtl="0" eaLnBrk="1" latinLnBrk="0" hangingPunct="1">
                        <a:spcBef>
                          <a:spcPts val="0"/>
                        </a:spcBef>
                        <a:spcAft>
                          <a:spcPts val="0"/>
                        </a:spcAft>
                      </a:pPr>
                      <a:r>
                        <a:rPr lang="en-US" sz="2000" b="1" kern="1200" dirty="0">
                          <a:effectLst/>
                          <a:latin typeface="Congenial"/>
                        </a:rPr>
                        <a:t>Pulse </a:t>
                      </a:r>
                      <a:endParaRPr lang="en-US" sz="2000" b="1">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&lt; 100 b/min </a:t>
                      </a:r>
                      <a:endParaRPr lang="en-US" sz="2000" b="1">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100 - 120 b/min</a:t>
                      </a:r>
                      <a:endParaRPr lang="en-US" sz="2000" b="1">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120 - 140 b/min</a:t>
                      </a:r>
                      <a:endParaRPr lang="en-US" sz="2000" b="1" dirty="0">
                        <a:effectLst/>
                        <a:latin typeface="Congenial"/>
                      </a:endParaRPr>
                    </a:p>
                  </a:txBody>
                  <a:tcPr marL="0" marR="0" marT="0" marB="0" anchor="ctr"/>
                </a:tc>
                <a:tc>
                  <a:txBody>
                    <a:bodyPr/>
                    <a:lstStyle/>
                    <a:p>
                      <a:pPr marL="0" marR="0" indent="0" algn="ctr" rtl="0" eaLnBrk="1" fontAlgn="auto" latinLnBrk="0" hangingPunct="1">
                        <a:spcBef>
                          <a:spcPts val="0"/>
                        </a:spcBef>
                        <a:spcAft>
                          <a:spcPts val="0"/>
                        </a:spcAft>
                      </a:pPr>
                      <a:r>
                        <a:rPr lang="en-US" sz="2000" b="1" kern="1200" dirty="0">
                          <a:effectLst/>
                          <a:latin typeface="Congenial"/>
                        </a:rPr>
                        <a:t>&gt; 140 b/min</a:t>
                      </a:r>
                      <a:endParaRPr lang="en-US" sz="2000" b="1">
                        <a:effectLst/>
                        <a:latin typeface="Congenial"/>
                      </a:endParaRPr>
                    </a:p>
                  </a:txBody>
                  <a:tcPr marL="0" marR="0" marT="0" marB="0" anchor="ctr"/>
                </a:tc>
                <a:extLst>
                  <a:ext uri="{0D108BD9-81ED-4DB2-BD59-A6C34878D82A}">
                    <a16:rowId xmlns:a16="http://schemas.microsoft.com/office/drawing/2014/main" val="2914642350"/>
                  </a:ext>
                </a:extLst>
              </a:tr>
              <a:tr h="740949">
                <a:tc>
                  <a:txBody>
                    <a:bodyPr/>
                    <a:lstStyle/>
                    <a:p>
                      <a:pPr marL="0" algn="ctr" rtl="0" eaLnBrk="1" latinLnBrk="0" hangingPunct="1">
                        <a:spcBef>
                          <a:spcPts val="0"/>
                        </a:spcBef>
                        <a:spcAft>
                          <a:spcPts val="0"/>
                        </a:spcAft>
                      </a:pPr>
                      <a:r>
                        <a:rPr lang="en-US" sz="2000" b="1" kern="1200" dirty="0">
                          <a:effectLst/>
                          <a:latin typeface="Congenial"/>
                        </a:rPr>
                        <a:t>Bp</a:t>
                      </a:r>
                      <a:endParaRPr lang="en-US" sz="2000" b="1">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normal</a:t>
                      </a:r>
                      <a:endParaRPr lang="en-US" sz="2000" b="1">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Normal </a:t>
                      </a:r>
                      <a:endParaRPr lang="en-US" sz="2000" b="1">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a:t>
                      </a:r>
                      <a:endParaRPr lang="en-US" sz="2000" b="1">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a:t>
                      </a:r>
                      <a:endParaRPr lang="en-US" sz="2000" b="1">
                        <a:effectLst/>
                        <a:latin typeface="Congenial"/>
                      </a:endParaRPr>
                    </a:p>
                  </a:txBody>
                  <a:tcPr marL="0" marR="0" marT="0" marB="0" anchor="ctr"/>
                </a:tc>
                <a:extLst>
                  <a:ext uri="{0D108BD9-81ED-4DB2-BD59-A6C34878D82A}">
                    <a16:rowId xmlns:a16="http://schemas.microsoft.com/office/drawing/2014/main" val="1812377355"/>
                  </a:ext>
                </a:extLst>
              </a:tr>
              <a:tr h="802694">
                <a:tc>
                  <a:txBody>
                    <a:bodyPr/>
                    <a:lstStyle/>
                    <a:p>
                      <a:pPr marL="0" algn="ctr" rtl="0" eaLnBrk="1" latinLnBrk="0" hangingPunct="1">
                        <a:spcBef>
                          <a:spcPts val="0"/>
                        </a:spcBef>
                        <a:spcAft>
                          <a:spcPts val="0"/>
                        </a:spcAft>
                      </a:pPr>
                      <a:r>
                        <a:rPr lang="en-US" sz="2000" b="1" kern="1200" dirty="0">
                          <a:effectLst/>
                          <a:latin typeface="Congenial"/>
                        </a:rPr>
                        <a:t>Urine</a:t>
                      </a:r>
                      <a:r>
                        <a:rPr lang="en-US" sz="2000" b="1" kern="1200" baseline="0" dirty="0">
                          <a:effectLst/>
                          <a:latin typeface="Congenial"/>
                        </a:rPr>
                        <a:t> output</a:t>
                      </a:r>
                      <a:endParaRPr lang="en-US" sz="2000" b="1">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Normal( &gt; 30 ml / </a:t>
                      </a:r>
                      <a:r>
                        <a:rPr lang="en-US" sz="2000" b="1" kern="1200" err="1">
                          <a:effectLst/>
                          <a:latin typeface="Congenial"/>
                        </a:rPr>
                        <a:t>hr</a:t>
                      </a:r>
                      <a:r>
                        <a:rPr lang="en-US" sz="2000" b="1" kern="1200" dirty="0">
                          <a:effectLst/>
                          <a:latin typeface="Congenial"/>
                        </a:rPr>
                        <a:t> )</a:t>
                      </a:r>
                      <a:endParaRPr lang="en-US" sz="2000" b="1">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15-30 ml/</a:t>
                      </a:r>
                      <a:r>
                        <a:rPr lang="en-US" sz="2000" b="1" kern="1200" err="1">
                          <a:effectLst/>
                          <a:latin typeface="Congenial"/>
                        </a:rPr>
                        <a:t>hr</a:t>
                      </a:r>
                      <a:endParaRPr lang="en-US" sz="2000" b="1">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5-15 ml/</a:t>
                      </a:r>
                      <a:r>
                        <a:rPr lang="en-US" sz="2000" b="1" kern="1200" err="1">
                          <a:effectLst/>
                          <a:latin typeface="Congenial"/>
                        </a:rPr>
                        <a:t>hr</a:t>
                      </a:r>
                      <a:endParaRPr lang="en-US" sz="2000" b="1">
                        <a:effectLst/>
                        <a:latin typeface="Congenial"/>
                      </a:endParaRPr>
                    </a:p>
                  </a:txBody>
                  <a:tcPr marL="0" marR="0" marT="0" marB="0" anchor="ctr"/>
                </a:tc>
                <a:tc>
                  <a:txBody>
                    <a:bodyPr/>
                    <a:lstStyle/>
                    <a:p>
                      <a:pPr marL="0" marR="0" indent="0" algn="ctr" rtl="0" eaLnBrk="1" fontAlgn="auto" latinLnBrk="0" hangingPunct="1">
                        <a:spcBef>
                          <a:spcPts val="0"/>
                        </a:spcBef>
                        <a:spcAft>
                          <a:spcPts val="0"/>
                        </a:spcAft>
                      </a:pPr>
                      <a:r>
                        <a:rPr lang="en-US" sz="2000" b="1" kern="1200" dirty="0">
                          <a:effectLst/>
                          <a:latin typeface="Congenial"/>
                        </a:rPr>
                        <a:t>&lt; 5 ml / hr</a:t>
                      </a:r>
                      <a:endParaRPr lang="en-US" sz="2000" b="1" dirty="0">
                        <a:effectLst/>
                        <a:latin typeface="Congenial"/>
                      </a:endParaRPr>
                    </a:p>
                  </a:txBody>
                  <a:tcPr marL="0" marR="0" marT="0" marB="0" anchor="ctr"/>
                </a:tc>
                <a:extLst>
                  <a:ext uri="{0D108BD9-81ED-4DB2-BD59-A6C34878D82A}">
                    <a16:rowId xmlns:a16="http://schemas.microsoft.com/office/drawing/2014/main" val="4073264549"/>
                  </a:ext>
                </a:extLst>
              </a:tr>
              <a:tr h="740949">
                <a:tc>
                  <a:txBody>
                    <a:bodyPr/>
                    <a:lstStyle/>
                    <a:p>
                      <a:pPr marL="0" algn="ctr" rtl="0" eaLnBrk="1" latinLnBrk="0" hangingPunct="1">
                        <a:spcBef>
                          <a:spcPts val="0"/>
                        </a:spcBef>
                        <a:spcAft>
                          <a:spcPts val="0"/>
                        </a:spcAft>
                      </a:pPr>
                      <a:r>
                        <a:rPr lang="en-US" sz="2000" b="1" kern="1200" dirty="0">
                          <a:effectLst/>
                          <a:latin typeface="Congenial"/>
                        </a:rPr>
                        <a:t>% blood loss</a:t>
                      </a:r>
                      <a:endParaRPr lang="en-US" sz="2000" b="1">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Mild/(&lt; 15 % )</a:t>
                      </a:r>
                      <a:endParaRPr lang="en-US" sz="2000" b="1">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15 -30 % </a:t>
                      </a:r>
                      <a:endParaRPr lang="en-US" sz="2000" b="1">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30 -40 % </a:t>
                      </a:r>
                      <a:endParaRPr lang="en-US" sz="2000" b="1">
                        <a:effectLst/>
                        <a:latin typeface="Congenial"/>
                      </a:endParaRPr>
                    </a:p>
                  </a:txBody>
                  <a:tcPr marL="0" marR="0" marT="0" marB="0" anchor="ctr"/>
                </a:tc>
                <a:tc>
                  <a:txBody>
                    <a:bodyPr/>
                    <a:lstStyle/>
                    <a:p>
                      <a:pPr marL="0" marR="0" indent="0" algn="ctr" rtl="0" eaLnBrk="1" fontAlgn="auto" latinLnBrk="0" hangingPunct="1">
                        <a:spcBef>
                          <a:spcPts val="0"/>
                        </a:spcBef>
                        <a:spcAft>
                          <a:spcPts val="0"/>
                        </a:spcAft>
                      </a:pPr>
                      <a:r>
                        <a:rPr lang="en-US" sz="2000" b="1" kern="1200" dirty="0">
                          <a:effectLst/>
                          <a:latin typeface="Congenial"/>
                        </a:rPr>
                        <a:t>&gt; 40%</a:t>
                      </a:r>
                      <a:endParaRPr lang="en-US" sz="2000" b="1" dirty="0">
                        <a:effectLst/>
                        <a:latin typeface="Congenial"/>
                      </a:endParaRPr>
                    </a:p>
                  </a:txBody>
                  <a:tcPr marL="0" marR="0" marT="0" marB="0" anchor="ctr"/>
                </a:tc>
                <a:extLst>
                  <a:ext uri="{0D108BD9-81ED-4DB2-BD59-A6C34878D82A}">
                    <a16:rowId xmlns:a16="http://schemas.microsoft.com/office/drawing/2014/main" val="824927071"/>
                  </a:ext>
                </a:extLst>
              </a:tr>
              <a:tr h="740949">
                <a:tc>
                  <a:txBody>
                    <a:bodyPr/>
                    <a:lstStyle/>
                    <a:p>
                      <a:pPr marL="0" algn="ctr" rtl="0" eaLnBrk="1" latinLnBrk="0" hangingPunct="1">
                        <a:spcBef>
                          <a:spcPts val="0"/>
                        </a:spcBef>
                        <a:spcAft>
                          <a:spcPts val="0"/>
                        </a:spcAft>
                      </a:pPr>
                      <a:r>
                        <a:rPr lang="en-US" sz="2000" b="1" kern="1200" dirty="0">
                          <a:effectLst/>
                          <a:latin typeface="Congenial"/>
                        </a:rPr>
                        <a:t>Mental state</a:t>
                      </a:r>
                      <a:endParaRPr lang="en-US" sz="2000" b="1">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Anxious</a:t>
                      </a:r>
                      <a:r>
                        <a:rPr lang="en-US" sz="2000" b="1" kern="1200" baseline="0" dirty="0">
                          <a:effectLst/>
                          <a:latin typeface="Congenial"/>
                        </a:rPr>
                        <a:t> </a:t>
                      </a:r>
                      <a:endParaRPr lang="en-US" sz="2000" b="1" dirty="0">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Agitated</a:t>
                      </a:r>
                      <a:endParaRPr lang="en-US" sz="2000" b="1">
                        <a:effectLst/>
                        <a:latin typeface="Congenial"/>
                      </a:endParaRPr>
                    </a:p>
                  </a:txBody>
                  <a:tcPr marL="0" marR="0" marT="0" marB="0" anchor="ctr"/>
                </a:tc>
                <a:tc>
                  <a:txBody>
                    <a:bodyPr/>
                    <a:lstStyle/>
                    <a:p>
                      <a:pPr marL="0" algn="ctr" rtl="0" eaLnBrk="1" latinLnBrk="0" hangingPunct="1">
                        <a:spcBef>
                          <a:spcPts val="0"/>
                        </a:spcBef>
                        <a:spcAft>
                          <a:spcPts val="0"/>
                        </a:spcAft>
                      </a:pPr>
                      <a:r>
                        <a:rPr lang="en-US" sz="2000" b="1" kern="1200" dirty="0">
                          <a:effectLst/>
                          <a:latin typeface="Congenial"/>
                        </a:rPr>
                        <a:t>confused</a:t>
                      </a:r>
                      <a:endParaRPr lang="en-US" sz="2000" b="1">
                        <a:effectLst/>
                        <a:latin typeface="Congenial"/>
                      </a:endParaRPr>
                    </a:p>
                  </a:txBody>
                  <a:tcPr marL="0" marR="0" marT="0" marB="0" anchor="ctr"/>
                </a:tc>
                <a:tc>
                  <a:txBody>
                    <a:bodyPr/>
                    <a:lstStyle/>
                    <a:p>
                      <a:pPr marL="0" marR="0" indent="0" algn="ctr" rtl="0" eaLnBrk="1" fontAlgn="auto" latinLnBrk="0" hangingPunct="1">
                        <a:spcBef>
                          <a:spcPts val="0"/>
                        </a:spcBef>
                        <a:spcAft>
                          <a:spcPts val="0"/>
                        </a:spcAft>
                      </a:pPr>
                      <a:r>
                        <a:rPr lang="en-US" sz="2000" b="1" kern="1200" dirty="0">
                          <a:effectLst/>
                          <a:latin typeface="Congenial"/>
                        </a:rPr>
                        <a:t>drowsy or lethargic</a:t>
                      </a:r>
                      <a:endParaRPr lang="en-US" sz="2000" b="1" dirty="0">
                        <a:effectLst/>
                        <a:latin typeface="Congenial"/>
                      </a:endParaRPr>
                    </a:p>
                  </a:txBody>
                  <a:tcPr marL="0" marR="0" marT="0" marB="0" anchor="ctr"/>
                </a:tc>
                <a:extLst>
                  <a:ext uri="{0D108BD9-81ED-4DB2-BD59-A6C34878D82A}">
                    <a16:rowId xmlns:a16="http://schemas.microsoft.com/office/drawing/2014/main" val="106621760"/>
                  </a:ext>
                </a:extLst>
              </a:tr>
            </a:tbl>
          </a:graphicData>
        </a:graphic>
      </p:graphicFrame>
      <p:sp>
        <p:nvSpPr>
          <p:cNvPr id="6" name="TextBox 5">
            <a:extLst>
              <a:ext uri="{FF2B5EF4-FFF2-40B4-BE49-F238E27FC236}">
                <a16:creationId xmlns:a16="http://schemas.microsoft.com/office/drawing/2014/main" id="{89CB8BA5-9D80-74DD-5B81-7EFDA794E34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071300235"/>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TotalTime>
  <Words>6066</Words>
  <Application>Microsoft Office PowerPoint</Application>
  <PresentationFormat>Widescreen</PresentationFormat>
  <Paragraphs>549</Paragraphs>
  <Slides>70</Slides>
  <Notes>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70</vt:i4>
      </vt:variant>
    </vt:vector>
  </HeadingPairs>
  <TitlesOfParts>
    <vt:vector size="85" baseType="lpstr">
      <vt:lpstr>Arial</vt:lpstr>
      <vt:lpstr>Arial Rounded MT Bold</vt:lpstr>
      <vt:lpstr>Baskerville Old Face</vt:lpstr>
      <vt:lpstr>Calibri</vt:lpstr>
      <vt:lpstr>Century Gothic</vt:lpstr>
      <vt:lpstr>Comic Sans MS</vt:lpstr>
      <vt:lpstr>Congenial</vt:lpstr>
      <vt:lpstr>Corbel</vt:lpstr>
      <vt:lpstr>Courier New</vt:lpstr>
      <vt:lpstr>Dreaming Outloud Script Pro</vt:lpstr>
      <vt:lpstr>Segoe UI</vt:lpstr>
      <vt:lpstr>Times New Roman</vt:lpstr>
      <vt:lpstr>Wingdings</vt:lpstr>
      <vt:lpstr>Wingdings,Sans-Serif</vt:lpstr>
      <vt:lpstr>Basis</vt:lpstr>
      <vt:lpstr>obstetric shock </vt:lpstr>
      <vt:lpstr>PowerPoint Presentation</vt:lpstr>
      <vt:lpstr> Definition of shock  </vt:lpstr>
      <vt:lpstr>1) Hypovolemic Shock</vt:lpstr>
      <vt:lpstr>*Phases of Hemorrhagic Shock  </vt:lpstr>
      <vt:lpstr>PowerPoint Presentation</vt:lpstr>
      <vt:lpstr>Classic Clinical Picture of Shock</vt:lpstr>
      <vt:lpstr>Causes in pregnancy</vt:lpstr>
      <vt:lpstr>Classification of hemorrhagic shock (summary) </vt:lpstr>
      <vt:lpstr>Management:   </vt:lpstr>
      <vt:lpstr>PowerPoint Presentation</vt:lpstr>
      <vt:lpstr>PowerPoint Presentation</vt:lpstr>
      <vt:lpstr>PowerPoint Presentation</vt:lpstr>
      <vt:lpstr>PowerPoint Presentation</vt:lpstr>
      <vt:lpstr>PowerPoint Presentation</vt:lpstr>
      <vt:lpstr>Complications of Hypovolemic shock  </vt:lpstr>
      <vt:lpstr>Cardiogenic shock</vt:lpstr>
      <vt:lpstr>PowerPoint Presentation</vt:lpstr>
      <vt:lpstr>PowerPoint Presentation</vt:lpstr>
      <vt:lpstr>Endotoxic (septic) shock </vt:lpstr>
      <vt:lpstr>PowerPoint Presentation</vt:lpstr>
      <vt:lpstr>Septic shock passes with 2 main stages:  </vt:lpstr>
      <vt:lpstr>Irreversible stage: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Obstetric Shock</vt:lpstr>
      <vt:lpstr>Management</vt:lpstr>
      <vt:lpstr>Amniotic fluid embolism</vt:lpstr>
      <vt:lpstr>PowerPoint Presentation</vt:lpstr>
      <vt:lpstr>Risk factors: </vt:lpstr>
      <vt:lpstr>Pathophysiology:</vt:lpstr>
      <vt:lpstr>PowerPoint Presentation</vt:lpstr>
      <vt:lpstr>PowerPoint Presentation</vt:lpstr>
      <vt:lpstr>PowerPoint Presentation</vt:lpstr>
      <vt:lpstr>Clinical presentation</vt:lpstr>
      <vt:lpstr>PowerPoint Presentation</vt:lpstr>
      <vt:lpstr>PowerPoint Presentation</vt:lpstr>
      <vt:lpstr>Diagnosis</vt:lpstr>
      <vt:lpstr>PowerPoint Presentation</vt:lpstr>
      <vt:lpstr>Management goals :   </vt:lpstr>
      <vt:lpstr>IMMEDIATE  MEASURES :  </vt:lpstr>
      <vt:lpstr>PowerPoint Presentation</vt:lpstr>
      <vt:lpstr>Uterine Inversion</vt:lpstr>
      <vt:lpstr>PowerPoint Presentation</vt:lpstr>
      <vt:lpstr>Pathogenesis:</vt:lpstr>
      <vt:lpstr>PowerPoint Presentation</vt:lpstr>
      <vt:lpstr>PowerPoint Presentation</vt:lpstr>
      <vt:lpstr>CLASSIFICATION: </vt:lpstr>
      <vt:lpstr>Severity of uterine inversion:</vt:lpstr>
      <vt:lpstr>Clinical presentation:</vt:lpstr>
      <vt:lpstr>PowerPoint Presentation</vt:lpstr>
      <vt:lpstr>PowerPoint Presentation</vt:lpstr>
      <vt:lpstr>Diagnosis:</vt:lpstr>
      <vt:lpstr>PowerPoint Presentation</vt:lpstr>
      <vt:lpstr>Differential diagnosis:</vt:lpstr>
      <vt:lpstr>PowerPoint Presentation</vt:lpstr>
      <vt:lpstr>Management:</vt:lpstr>
      <vt:lpstr>PowerPoint Presentation</vt:lpstr>
      <vt:lpstr>Secondary (surgical) interventions: </vt:lpstr>
      <vt:lpstr>Hydrostatic reduction</vt:lpstr>
      <vt:lpstr>PowerPoint Presentation</vt:lpstr>
      <vt:lpstr>Surgical options include Huntington and Haultain procedures:</vt:lpstr>
      <vt:lpstr>•Locate the cup formed by the inversion •Place a clamp, such as an Allis or Babcock clamp, on each round ligament entering the cup, approximately 2 cm deep in the cup. Clamp the myometrium if the round ligaments cannot be identified. •Gently pull on the clamps to exert upward traction on the inverted fundus  •Repeatedly clamp in 2 cm increments along the ligament and exert traction until the inversion is corrected. This procedure is similar to the hand-over-hand movements used when pulling a line. If available, a second operator can place a hand in the vagina and apply upward pressure on the fundus to facilitate the procedure, or they can pull one of the clamps while the first operator pulls the other clamp. </vt:lpstr>
      <vt:lpstr>Management of the placenta: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Odai For Computer</dc:creator>
  <cp:lastModifiedBy>ahlam Mahmou. Al-Kharabsheh</cp:lastModifiedBy>
  <cp:revision>2162</cp:revision>
  <dcterms:created xsi:type="dcterms:W3CDTF">2023-08-11T14:11:49Z</dcterms:created>
  <dcterms:modified xsi:type="dcterms:W3CDTF">2023-08-23T04:54:16Z</dcterms:modified>
</cp:coreProperties>
</file>