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3"/>
  </p:notesMasterIdLst>
  <p:sldIdLst>
    <p:sldId id="256" r:id="rId2"/>
    <p:sldId id="259" r:id="rId3"/>
    <p:sldId id="257" r:id="rId4"/>
    <p:sldId id="298" r:id="rId5"/>
    <p:sldId id="265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297" r:id="rId17"/>
    <p:sldId id="299" r:id="rId18"/>
    <p:sldId id="300" r:id="rId19"/>
    <p:sldId id="301" r:id="rId20"/>
    <p:sldId id="302" r:id="rId21"/>
    <p:sldId id="269" r:id="rId22"/>
  </p:sldIdLst>
  <p:sldSz cx="9144000" cy="5143500" type="screen16x9"/>
  <p:notesSz cx="6858000" cy="9144000"/>
  <p:embeddedFontLst>
    <p:embeddedFont>
      <p:font typeface="Marvel" charset="0"/>
      <p:regular r:id="rId24"/>
      <p:bold r:id="rId25"/>
      <p:italic r:id="rId26"/>
      <p:boldItalic r:id="rId27"/>
    </p:embeddedFont>
    <p:embeddedFont>
      <p:font typeface="Thasadith" charset="-34"/>
      <p:regular r:id="rId28"/>
      <p:bold r:id="rId29"/>
      <p:italic r:id="rId30"/>
      <p:boldItalic r:id="rId31"/>
    </p:embeddedFont>
    <p:embeddedFont>
      <p:font typeface="PT Serif" charset="0"/>
      <p:regular r:id="rId32"/>
      <p:bold r:id="rId33"/>
      <p:italic r:id="rId34"/>
      <p:boldItalic r:id="rId35"/>
    </p:embeddedFont>
    <p:embeddedFont>
      <p:font typeface="Assistant Light" charset="-79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A027EDC-7535-4325-9D9D-A18F30055D9A}">
  <a:tblStyle styleId="{2A027EDC-7535-4325-9D9D-A18F30055D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48" autoAdjust="0"/>
  </p:normalViewPr>
  <p:slideViewPr>
    <p:cSldViewPr>
      <p:cViewPr>
        <p:scale>
          <a:sx n="75" d="100"/>
          <a:sy n="75" d="100"/>
        </p:scale>
        <p:origin x="-1016" y="-2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03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02598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07c3e161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07c3e161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0a131ff5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0a131ff5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0a131ff51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70a131ff51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12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6bd6ebcaa4_2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6bd6ebcaa4_2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04675" y="-232625"/>
            <a:ext cx="7994100" cy="4113900"/>
          </a:xfrm>
          <a:prstGeom prst="roundRect">
            <a:avLst>
              <a:gd name="adj" fmla="val 16667"/>
            </a:avLst>
          </a:prstGeom>
          <a:solidFill>
            <a:srgbClr val="EE8C94">
              <a:alpha val="6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413900" y="2822600"/>
            <a:ext cx="2913300" cy="26100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7898825" y="407700"/>
            <a:ext cx="2111400" cy="19524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 rot="896">
            <a:off x="1043701" y="907800"/>
            <a:ext cx="69042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 rot="1416">
            <a:off x="5456962" y="3940825"/>
            <a:ext cx="29133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4064375" y="3780725"/>
            <a:ext cx="5877000" cy="96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-219000" y="1904250"/>
            <a:ext cx="2558400" cy="13350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000575" y="1587725"/>
            <a:ext cx="4276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Raleway SemiBold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70850" y="2302053"/>
            <a:ext cx="3155400" cy="8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 flipH="1">
            <a:off x="5623705" y="1995919"/>
            <a:ext cx="15606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 flipH="1">
            <a:off x="5623768" y="2402167"/>
            <a:ext cx="2516100" cy="17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ctrTitle" idx="2"/>
          </p:nvPr>
        </p:nvSpPr>
        <p:spPr>
          <a:xfrm flipH="1">
            <a:off x="1702544" y="1995914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 flipH="1">
            <a:off x="1004132" y="2402167"/>
            <a:ext cx="2516100" cy="17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4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1"/>
          </p:nvPr>
        </p:nvSpPr>
        <p:spPr>
          <a:xfrm flipH="1">
            <a:off x="624750" y="1321800"/>
            <a:ext cx="7704000" cy="33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594657" y="355641"/>
            <a:ext cx="31554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/>
          <p:nvPr/>
        </p:nvSpPr>
        <p:spPr>
          <a:xfrm flipH="1">
            <a:off x="1860825" y="-83950"/>
            <a:ext cx="7823400" cy="4096500"/>
          </a:xfrm>
          <a:prstGeom prst="roundRect">
            <a:avLst>
              <a:gd name="adj" fmla="val 16667"/>
            </a:avLst>
          </a:prstGeom>
          <a:solidFill>
            <a:srgbClr val="EE8C94">
              <a:alpha val="6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8"/>
          <p:cNvSpPr/>
          <p:nvPr/>
        </p:nvSpPr>
        <p:spPr>
          <a:xfrm flipH="1">
            <a:off x="-355425" y="2689375"/>
            <a:ext cx="2915400" cy="18354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8"/>
          <p:cNvSpPr/>
          <p:nvPr/>
        </p:nvSpPr>
        <p:spPr>
          <a:xfrm rot="-5400000" flipH="1">
            <a:off x="6573275" y="4327150"/>
            <a:ext cx="2111400" cy="19524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2961225" y="997550"/>
            <a:ext cx="3739800" cy="1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614730" y="2131575"/>
            <a:ext cx="25059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5420751" y="422799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 hasCustomPrompt="1"/>
          </p:nvPr>
        </p:nvSpPr>
        <p:spPr>
          <a:xfrm rot="121">
            <a:off x="345816" y="2356616"/>
            <a:ext cx="85206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>
            <a:spLocks noGrp="1"/>
          </p:cNvSpPr>
          <p:nvPr>
            <p:ph type="subTitle" idx="1"/>
          </p:nvPr>
        </p:nvSpPr>
        <p:spPr>
          <a:xfrm flipH="1">
            <a:off x="3482150" y="1567376"/>
            <a:ext cx="21798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15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/>
          <p:nvPr/>
        </p:nvSpPr>
        <p:spPr>
          <a:xfrm>
            <a:off x="-479225" y="1792700"/>
            <a:ext cx="3395100" cy="2385600"/>
          </a:xfrm>
          <a:prstGeom prst="roundRect">
            <a:avLst>
              <a:gd name="adj" fmla="val 13861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1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2585266" y="2021066"/>
            <a:ext cx="5375700" cy="27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4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594651" y="355650"/>
            <a:ext cx="58881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Light"/>
              <a:buChar char="●"/>
              <a:defRPr sz="18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Light"/>
              <a:buChar char="○"/>
              <a:defRPr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8" r:id="rId7"/>
    <p:sldLayoutId id="2147483667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subTitle" idx="1"/>
          </p:nvPr>
        </p:nvSpPr>
        <p:spPr>
          <a:xfrm rot="1416">
            <a:off x="5457165" y="2952804"/>
            <a:ext cx="2913300" cy="17806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Done by 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Lana Alhusban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Jude Al shawabkeh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Areen</a:t>
            </a:r>
            <a:r>
              <a:rPr lang="en-US" dirty="0" smtClean="0"/>
              <a:t> </a:t>
            </a:r>
            <a:r>
              <a:rPr lang="en-US" dirty="0" smtClean="0"/>
              <a:t>Gharaibeh</a:t>
            </a:r>
            <a:endParaRPr dirty="0"/>
          </a:p>
        </p:txBody>
      </p:sp>
      <p:sp>
        <p:nvSpPr>
          <p:cNvPr id="156" name="Google Shape;156;p28"/>
          <p:cNvSpPr txBox="1">
            <a:spLocks noGrp="1"/>
          </p:cNvSpPr>
          <p:nvPr>
            <p:ph type="ctrTitle"/>
          </p:nvPr>
        </p:nvSpPr>
        <p:spPr>
          <a:xfrm rot="896">
            <a:off x="914667" y="1277249"/>
            <a:ext cx="69042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7200" dirty="0"/>
              <a:t>DYSPHAGIA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609600" y="666750"/>
            <a:ext cx="7704000" cy="3360600"/>
          </a:xfrm>
        </p:spPr>
        <p:txBody>
          <a:bodyPr/>
          <a:lstStyle/>
          <a:p>
            <a:pPr marL="114300" indent="0">
              <a:buNone/>
            </a:pPr>
            <a:r>
              <a:rPr lang="en-US" sz="1600" b="1" dirty="0" smtClean="0"/>
              <a:t>2.       Neurological </a:t>
            </a:r>
            <a:r>
              <a:rPr lang="en-US" sz="1600" b="1" dirty="0"/>
              <a:t>(Propulsive) causes :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Stroke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Parkinson's disease (in 80% of patients)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Motor neuron disease: 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A neurodegenerative disease affecting </a:t>
            </a:r>
            <a:r>
              <a:rPr lang="en-US" dirty="0" smtClean="0"/>
              <a:t>motor neuron </a:t>
            </a:r>
            <a:r>
              <a:rPr lang="en-US" dirty="0"/>
              <a:t>fibers causing 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Muscle weakness </a:t>
            </a:r>
            <a:r>
              <a:rPr lang="en-US" dirty="0"/>
              <a:t>and atrophy, such as ALS</a:t>
            </a:r>
          </a:p>
          <a:p>
            <a:endParaRPr lang="en-US" dirty="0" smtClean="0"/>
          </a:p>
          <a:p>
            <a:endParaRPr lang="en-US" dirty="0"/>
          </a:p>
          <a:p>
            <a:pPr marL="400050" indent="-285750">
              <a:buFont typeface="Arial" pitchFamily="34" charset="0"/>
              <a:buChar char="•"/>
            </a:pPr>
            <a:r>
              <a:rPr lang="en-US" dirty="0" smtClean="0"/>
              <a:t>Myasthenia </a:t>
            </a:r>
            <a:r>
              <a:rPr lang="en-US" dirty="0"/>
              <a:t>gravis ( usually dysphagia is the only  presenting symptom especially in old ages)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Multiple sclerosis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9550"/>
            <a:ext cx="2870058" cy="232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68508"/>
            <a:ext cx="3048000" cy="184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647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Patient can initiate swallowing but there is a sensation of discomfort in mid-sternal region.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Usually</a:t>
            </a:r>
            <a:r>
              <a:rPr lang="en-US" dirty="0"/>
              <a:t>, the site of sensation of discomfort is poorly correlated with the       true site of obstruction.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Occurs </a:t>
            </a:r>
            <a:r>
              <a:rPr lang="en-US" dirty="0"/>
              <a:t>after the 1st second of swallowing process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Caused </a:t>
            </a:r>
            <a:r>
              <a:rPr lang="en-US" dirty="0"/>
              <a:t>by disorders that lead to obstruction or narrowing the esophageal lumen or by affecting its motility.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Usually </a:t>
            </a:r>
            <a:r>
              <a:rPr lang="en-US" dirty="0"/>
              <a:t>swallowing of liquids doesn’t affect until the narrowing becomes   extreme.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Same </a:t>
            </a:r>
            <a:r>
              <a:rPr lang="en-US" dirty="0"/>
              <a:t>as </a:t>
            </a:r>
            <a:r>
              <a:rPr lang="en-US" dirty="0"/>
              <a:t>oropharyngeal</a:t>
            </a:r>
            <a:r>
              <a:rPr lang="en-US" dirty="0"/>
              <a:t> dysphagia, esophageal dysphagia could be due  to structural or neurological causes 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Esophageal dysphagia </a:t>
            </a:r>
          </a:p>
        </p:txBody>
      </p:sp>
    </p:spTree>
    <p:extLst>
      <p:ext uri="{BB962C8B-B14F-4D97-AF65-F5344CB8AC3E}">
        <p14:creationId xmlns:p14="http://schemas.microsoft.com/office/powerpoint/2010/main" val="87468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609600" y="666750"/>
            <a:ext cx="7704000" cy="3360600"/>
          </a:xfrm>
        </p:spPr>
        <p:txBody>
          <a:bodyPr/>
          <a:lstStyle/>
          <a:p>
            <a:r>
              <a:rPr lang="en-US" sz="1600" b="1" dirty="0"/>
              <a:t>Structural (obstructive) causes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b="1" dirty="0" smtClean="0"/>
              <a:t>A. Internal </a:t>
            </a:r>
            <a:r>
              <a:rPr lang="en-US" b="1" dirty="0"/>
              <a:t>obstruction 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Esophageal carcinoma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Peptic strictures (could be due to long standing esophagitis or GERD)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foreign bodies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Lower esophageal (</a:t>
            </a:r>
            <a:r>
              <a:rPr lang="en-US" dirty="0"/>
              <a:t>Schatzki</a:t>
            </a:r>
            <a:r>
              <a:rPr lang="en-US" dirty="0"/>
              <a:t>) ring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Diverticula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Eosinophilic</a:t>
            </a:r>
            <a:r>
              <a:rPr lang="en-US" dirty="0"/>
              <a:t> esophagitis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Medication-induced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 marL="114300" indent="0">
              <a:buNone/>
            </a:pPr>
            <a:r>
              <a:rPr lang="en-US" b="1" dirty="0" smtClean="0"/>
              <a:t>B. External </a:t>
            </a:r>
            <a:r>
              <a:rPr lang="en-US" b="1" dirty="0"/>
              <a:t>compression 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Mediastinal</a:t>
            </a:r>
            <a:r>
              <a:rPr lang="en-US" dirty="0"/>
              <a:t> masses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Vascular compression (like aortic aneurysm)</a:t>
            </a:r>
          </a:p>
        </p:txBody>
      </p:sp>
    </p:spTree>
    <p:extLst>
      <p:ext uri="{BB962C8B-B14F-4D97-AF65-F5344CB8AC3E}">
        <p14:creationId xmlns:p14="http://schemas.microsoft.com/office/powerpoint/2010/main" val="304240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609600" y="590550"/>
            <a:ext cx="7704000" cy="3886200"/>
          </a:xfrm>
        </p:spPr>
        <p:txBody>
          <a:bodyPr/>
          <a:lstStyle/>
          <a:p>
            <a:pPr>
              <a:buAutoNum type="arabicPeriod" startAt="2"/>
            </a:pPr>
            <a:r>
              <a:rPr lang="en-US" sz="1800" b="1" dirty="0" smtClean="0"/>
              <a:t>Neurological </a:t>
            </a:r>
            <a:r>
              <a:rPr lang="en-US" sz="1800" b="1" dirty="0"/>
              <a:t>(Propulsive) causes </a:t>
            </a:r>
            <a:endParaRPr lang="en-US" sz="1800" b="1" dirty="0" smtClean="0"/>
          </a:p>
          <a:p>
            <a:pPr>
              <a:buAutoNum type="arabicPeriod" startAt="2"/>
            </a:pPr>
            <a:endParaRPr lang="en-US" dirty="0" smtClean="0"/>
          </a:p>
          <a:p>
            <a:pPr>
              <a:buAutoNum type="arabicPeriod" startAt="2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1600" dirty="0"/>
              <a:t>Achalasia (impaired relaxation of lower esophageal sphincter)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Hypercontractile</a:t>
            </a:r>
            <a:r>
              <a:rPr lang="en-US" sz="1600" dirty="0"/>
              <a:t> esophagus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Scleroderma (decrease motility of any part of GIT especially distal         esophagus)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Reflux-related </a:t>
            </a:r>
            <a:r>
              <a:rPr lang="en-US" sz="1600" dirty="0" err="1"/>
              <a:t>dysmotility</a:t>
            </a: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1600" dirty="0" err="1"/>
              <a:t>Chagas</a:t>
            </a:r>
            <a:r>
              <a:rPr lang="en-US" sz="1600" dirty="0"/>
              <a:t>’ disease 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/>
              <a:t>Achalasia (impaired relaxation of lower esophageal sphincter)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err="1"/>
              <a:t>Hypercontractile</a:t>
            </a:r>
            <a:r>
              <a:rPr lang="en-US" sz="1600" dirty="0"/>
              <a:t> esophagus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Scleroderma (decrease motility of any part of GIT especially distal         esophagus)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Reflux-related </a:t>
            </a:r>
            <a:r>
              <a:rPr lang="en-US" sz="1600" dirty="0" err="1"/>
              <a:t>dysmotility</a:t>
            </a: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1600" dirty="0" err="1"/>
              <a:t>Chagas</a:t>
            </a:r>
            <a:r>
              <a:rPr lang="en-US" sz="1600" dirty="0"/>
              <a:t>’ disease </a:t>
            </a:r>
          </a:p>
          <a:p>
            <a:pPr>
              <a:buFont typeface="Arial" pitchFamily="34" charset="0"/>
              <a:buChar char="•"/>
            </a:pP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31461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495300"/>
            <a:ext cx="8132763" cy="41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341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624750" y="2800350"/>
            <a:ext cx="7704000" cy="1882050"/>
          </a:xfrm>
        </p:spPr>
        <p:txBody>
          <a:bodyPr/>
          <a:lstStyle/>
          <a:p>
            <a:pPr marL="114300" indent="0">
              <a:buNone/>
            </a:pPr>
            <a:r>
              <a:rPr lang="en-US" sz="1600" b="1" dirty="0"/>
              <a:t>Complications of dysphagia </a:t>
            </a:r>
            <a:r>
              <a:rPr lang="en-US" sz="1600" b="1" dirty="0" smtClean="0"/>
              <a:t>:</a:t>
            </a:r>
          </a:p>
          <a:p>
            <a:pPr marL="114300" indent="0">
              <a:buNone/>
            </a:pPr>
            <a:endParaRPr lang="en-US" sz="1600" b="1" dirty="0" smtClean="0"/>
          </a:p>
          <a:p>
            <a:pPr marL="400050" indent="-285750">
              <a:buFont typeface="Arial" pitchFamily="34" charset="0"/>
              <a:buChar char="•"/>
            </a:pPr>
            <a:r>
              <a:rPr lang="en-US" sz="1600" dirty="0"/>
              <a:t>Choking</a:t>
            </a:r>
          </a:p>
          <a:p>
            <a:pPr marL="400050" indent="-285750">
              <a:buFont typeface="Arial" pitchFamily="34" charset="0"/>
              <a:buChar char="•"/>
            </a:pPr>
            <a:r>
              <a:rPr lang="en-US" sz="1600" dirty="0"/>
              <a:t>Dehydration </a:t>
            </a:r>
          </a:p>
          <a:p>
            <a:pPr marL="400050" indent="-285750">
              <a:buFont typeface="Arial" pitchFamily="34" charset="0"/>
              <a:buChar char="•"/>
            </a:pPr>
            <a:r>
              <a:rPr lang="en-US" sz="1600" dirty="0"/>
              <a:t>Malnutrition &amp; weight loss</a:t>
            </a:r>
          </a:p>
          <a:p>
            <a:pPr marL="400050" indent="-285750">
              <a:buFont typeface="Arial" pitchFamily="34" charset="0"/>
              <a:buChar char="•"/>
            </a:pPr>
            <a:r>
              <a:rPr lang="en-US" sz="1600" dirty="0"/>
              <a:t>Aspiration pneumonia </a:t>
            </a:r>
          </a:p>
          <a:p>
            <a:pPr marL="400050" indent="-285750">
              <a:buFont typeface="Arial" pitchFamily="34" charset="0"/>
              <a:buChar char="•"/>
            </a:pPr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189419"/>
              </p:ext>
            </p:extLst>
          </p:nvPr>
        </p:nvGraphicFramePr>
        <p:xfrm>
          <a:off x="1371600" y="895350"/>
          <a:ext cx="6096000" cy="1112520"/>
        </p:xfrm>
        <a:graphic>
          <a:graphicData uri="http://schemas.openxmlformats.org/drawingml/2006/table">
            <a:tbl>
              <a:tblPr firstRow="1" bandRow="1">
                <a:tableStyleId>{2A027EDC-7535-4325-9D9D-A18F30055D9A}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Oropharyngeal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Esophageal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Failure of initiation of  swallowing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There is initiation of   swallowing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Within the 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second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After the 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second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722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609600" y="3867150"/>
            <a:ext cx="7704000" cy="815250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***</a:t>
            </a:r>
            <a:r>
              <a:rPr lang="en-US" dirty="0"/>
              <a:t> dysphagia of solid food usually refers to structural causes while dysphagia of liquids &amp;   food usually refers to neurological causes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b="1" dirty="0" smtClean="0"/>
              <a:t>***</a:t>
            </a:r>
            <a:r>
              <a:rPr lang="en-US" dirty="0" smtClean="0"/>
              <a:t> </a:t>
            </a:r>
            <a:r>
              <a:rPr lang="en-US" dirty="0"/>
              <a:t>Progressive dysphagia that begins with solids and progresses into liquids may indicate malignancy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656" y="355641"/>
            <a:ext cx="6491943" cy="1261800"/>
          </a:xfrm>
        </p:spPr>
        <p:txBody>
          <a:bodyPr/>
          <a:lstStyle/>
          <a:p>
            <a:r>
              <a:rPr lang="en-US" dirty="0"/>
              <a:t>Diagnosis and investigation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1" y="1047750"/>
            <a:ext cx="5283199" cy="267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454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381000" y="1200150"/>
            <a:ext cx="7947750" cy="3482250"/>
          </a:xfrm>
        </p:spPr>
        <p:txBody>
          <a:bodyPr/>
          <a:lstStyle/>
          <a:p>
            <a:r>
              <a:rPr lang="en-US" b="1" dirty="0"/>
              <a:t>barium swallow study</a:t>
            </a:r>
          </a:p>
          <a:p>
            <a:endParaRPr lang="en-US" dirty="0" smtClean="0"/>
          </a:p>
          <a:p>
            <a:pPr marL="114300" indent="0">
              <a:buNone/>
            </a:pPr>
            <a:r>
              <a:rPr lang="en-US" b="1" dirty="0" smtClean="0"/>
              <a:t>*</a:t>
            </a:r>
            <a:r>
              <a:rPr lang="en-US" dirty="0" smtClean="0"/>
              <a:t> </a:t>
            </a:r>
            <a:r>
              <a:rPr lang="en-US" dirty="0"/>
              <a:t>looks at how you swallow different liquids and food, preferred when.          a neurological cause is suspected)</a:t>
            </a:r>
          </a:p>
          <a:p>
            <a:pPr marL="114300" indent="0">
              <a:buNone/>
            </a:pPr>
            <a:r>
              <a:rPr lang="en-US" b="1" dirty="0"/>
              <a:t>*</a:t>
            </a:r>
            <a:r>
              <a:rPr lang="en-US" dirty="0"/>
              <a:t> ideal first test as its readily available, cost effective and quick</a:t>
            </a:r>
          </a:p>
          <a:p>
            <a:pPr marL="114300" indent="0">
              <a:buNone/>
            </a:pPr>
            <a:r>
              <a:rPr lang="en-US" b="1" dirty="0"/>
              <a:t>*</a:t>
            </a:r>
            <a:r>
              <a:rPr lang="en-US" dirty="0"/>
              <a:t> It’s performed after an overnight fast.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AutoNum type="arabicPeriod" startAt="2"/>
            </a:pPr>
            <a:r>
              <a:rPr lang="en-US" b="1" dirty="0" smtClean="0"/>
              <a:t>Barium X-Ray</a:t>
            </a:r>
          </a:p>
          <a:p>
            <a:pPr>
              <a:buAutoNum type="arabicPeriod" startAt="2"/>
            </a:pPr>
            <a:endParaRPr lang="en-US" b="1" dirty="0"/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en-US" b="1" dirty="0"/>
          </a:p>
          <a:p>
            <a:pPr>
              <a:buAutoNum type="arabicPeriod" startAt="2"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656" y="355641"/>
            <a:ext cx="6110943" cy="615909"/>
          </a:xfrm>
        </p:spPr>
        <p:txBody>
          <a:bodyPr/>
          <a:lstStyle/>
          <a:p>
            <a:r>
              <a:rPr lang="en-US" dirty="0"/>
              <a:t>Diagnosis and investigation </a:t>
            </a:r>
          </a:p>
        </p:txBody>
      </p:sp>
    </p:spTree>
    <p:extLst>
      <p:ext uri="{BB962C8B-B14F-4D97-AF65-F5344CB8AC3E}">
        <p14:creationId xmlns:p14="http://schemas.microsoft.com/office/powerpoint/2010/main" val="3001423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609600" y="1047750"/>
            <a:ext cx="7704000" cy="3360600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3. </a:t>
            </a:r>
            <a:r>
              <a:rPr lang="en-US" b="1" dirty="0" smtClean="0"/>
              <a:t>      Upper </a:t>
            </a:r>
            <a:r>
              <a:rPr lang="en-US" b="1" dirty="0"/>
              <a:t>endoscopy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b="1" dirty="0" smtClean="0"/>
              <a:t>*</a:t>
            </a:r>
            <a:r>
              <a:rPr lang="en-US" dirty="0" smtClean="0"/>
              <a:t> </a:t>
            </a:r>
            <a:r>
              <a:rPr lang="en-US" dirty="0"/>
              <a:t>( preferred when a structural cause is suspected )</a:t>
            </a:r>
          </a:p>
          <a:p>
            <a:pPr marL="114300" indent="0">
              <a:buNone/>
            </a:pPr>
            <a:r>
              <a:rPr lang="en-US" b="1" dirty="0" smtClean="0"/>
              <a:t>*</a:t>
            </a:r>
            <a:r>
              <a:rPr lang="en-US" dirty="0" smtClean="0"/>
              <a:t> allows </a:t>
            </a:r>
            <a:r>
              <a:rPr lang="en-US" dirty="0"/>
              <a:t>for visual assessment of the mucosa</a:t>
            </a:r>
          </a:p>
          <a:p>
            <a:pPr marL="114300" indent="0">
              <a:buNone/>
            </a:pPr>
            <a:r>
              <a:rPr lang="en-US" b="1" dirty="0" smtClean="0"/>
              <a:t>*</a:t>
            </a:r>
            <a:r>
              <a:rPr lang="en-US" dirty="0" smtClean="0"/>
              <a:t> can </a:t>
            </a:r>
            <a:r>
              <a:rPr lang="en-US" dirty="0"/>
              <a:t>be diagnostic for example taking biopsies and therapeutic such as </a:t>
            </a:r>
            <a:r>
              <a:rPr lang="en-US" dirty="0" smtClean="0"/>
              <a:t>dilations</a:t>
            </a:r>
          </a:p>
          <a:p>
            <a:pPr marL="400050" indent="-285750">
              <a:buFont typeface="Arial" charset="0"/>
              <a:buChar char="•"/>
            </a:pPr>
            <a:endParaRPr lang="en-US" dirty="0"/>
          </a:p>
          <a:p>
            <a:pPr marL="400050" indent="-285750">
              <a:buFont typeface="Arial" charset="0"/>
              <a:buChar char="•"/>
            </a:pPr>
            <a:endParaRPr lang="en-US" dirty="0" smtClean="0"/>
          </a:p>
          <a:p>
            <a:pPr marL="114300" indent="0">
              <a:buNone/>
            </a:pPr>
            <a:r>
              <a:rPr lang="en-US" b="1" dirty="0" smtClean="0"/>
              <a:t>4</a:t>
            </a:r>
            <a:r>
              <a:rPr lang="en-US" b="1" dirty="0"/>
              <a:t>. </a:t>
            </a:r>
            <a:r>
              <a:rPr lang="en-US" b="1" dirty="0" smtClean="0"/>
              <a:t>      Other </a:t>
            </a:r>
            <a:r>
              <a:rPr lang="en-US" b="1" dirty="0"/>
              <a:t>diagnostic approaches include: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114300" indent="0">
              <a:buNone/>
            </a:pPr>
            <a:r>
              <a:rPr lang="en-US" b="1" dirty="0" smtClean="0"/>
              <a:t>*</a:t>
            </a:r>
            <a:r>
              <a:rPr lang="en-US" dirty="0" smtClean="0"/>
              <a:t> esophageal </a:t>
            </a:r>
            <a:r>
              <a:rPr lang="en-US" dirty="0" err="1"/>
              <a:t>manometry</a:t>
            </a:r>
            <a:r>
              <a:rPr lang="en-US" dirty="0"/>
              <a:t> (measures esophageal muscle contractions) </a:t>
            </a:r>
          </a:p>
          <a:p>
            <a:pPr marL="114300" indent="0">
              <a:buNone/>
            </a:pPr>
            <a:r>
              <a:rPr lang="en-US" b="1" dirty="0" smtClean="0"/>
              <a:t>*</a:t>
            </a:r>
            <a:r>
              <a:rPr lang="en-US" dirty="0" smtClean="0"/>
              <a:t> For </a:t>
            </a:r>
            <a:r>
              <a:rPr lang="en-US" dirty="0"/>
              <a:t>nutcracker </a:t>
            </a:r>
            <a:r>
              <a:rPr lang="en-US" dirty="0" err="1"/>
              <a:t>oesophagus</a:t>
            </a:r>
            <a:r>
              <a:rPr lang="en-US" dirty="0"/>
              <a:t> and </a:t>
            </a:r>
            <a:r>
              <a:rPr lang="en-US" dirty="0" err="1"/>
              <a:t>oesophageal</a:t>
            </a:r>
            <a:r>
              <a:rPr lang="en-US" dirty="0"/>
              <a:t> spasm </a:t>
            </a:r>
          </a:p>
          <a:p>
            <a:pPr marL="114300" indent="0">
              <a:buNone/>
            </a:pPr>
            <a:r>
              <a:rPr lang="en-US" b="1" dirty="0" smtClean="0"/>
              <a:t>*</a:t>
            </a:r>
            <a:r>
              <a:rPr lang="en-US" dirty="0" smtClean="0"/>
              <a:t> pH </a:t>
            </a:r>
            <a:r>
              <a:rPr lang="en-US" dirty="0"/>
              <a:t>monitoring ( in case of reflux esophagitis)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44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27617"/>
            <a:ext cx="1871663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46667"/>
            <a:ext cx="24257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4152900"/>
            <a:ext cx="10342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ssistant Light" charset="-79"/>
                <a:cs typeface="Assistant Light" charset="-79"/>
              </a:rPr>
              <a:t>Achalasia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33796" y="4171950"/>
            <a:ext cx="21002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ssistant Light" charset="-79"/>
                <a:cs typeface="Assistant Light" charset="-79"/>
              </a:rPr>
              <a:t>Proximal esophageal web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19148"/>
            <a:ext cx="201771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13" y="817033"/>
            <a:ext cx="1920875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99180" y="4171950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err="1">
                <a:latin typeface="Assistant Light" charset="-79"/>
                <a:cs typeface="Assistant Light" charset="-79"/>
              </a:rPr>
              <a:t>schatzki</a:t>
            </a:r>
            <a:r>
              <a:rPr lang="en-US" sz="1800" b="1" dirty="0">
                <a:latin typeface="Assistant Light" charset="-79"/>
                <a:cs typeface="Assistant Light" charset="-79"/>
              </a:rPr>
              <a:t> ring</a:t>
            </a:r>
          </a:p>
        </p:txBody>
      </p:sp>
    </p:spTree>
    <p:extLst>
      <p:ext uri="{BB962C8B-B14F-4D97-AF65-F5344CB8AC3E}">
        <p14:creationId xmlns:p14="http://schemas.microsoft.com/office/powerpoint/2010/main" val="403894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xfrm>
            <a:off x="670850" y="2302053"/>
            <a:ext cx="3155400" cy="8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 dirty="0"/>
          </a:p>
        </p:txBody>
      </p:sp>
      <p:sp>
        <p:nvSpPr>
          <p:cNvPr id="185" name="Google Shape;185;p31"/>
          <p:cNvSpPr txBox="1">
            <a:spLocks noGrp="1"/>
          </p:cNvSpPr>
          <p:nvPr>
            <p:ph type="body" idx="1"/>
          </p:nvPr>
        </p:nvSpPr>
        <p:spPr>
          <a:xfrm>
            <a:off x="3962400" y="1123950"/>
            <a:ext cx="4276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b="1" dirty="0"/>
              <a:t>Dysphagia</a:t>
            </a:r>
            <a:r>
              <a:rPr lang="en-US" dirty="0"/>
              <a:t> </a:t>
            </a:r>
            <a:r>
              <a:rPr lang="en-US" dirty="0" smtClean="0"/>
              <a:t> defined </a:t>
            </a:r>
            <a:r>
              <a:rPr lang="en-US" dirty="0"/>
              <a:t>as </a:t>
            </a:r>
            <a:r>
              <a:rPr lang="en-US" dirty="0" smtClean="0"/>
              <a:t>having difficulty </a:t>
            </a:r>
            <a:r>
              <a:rPr lang="en-US" dirty="0"/>
              <a:t>or abnormality </a:t>
            </a:r>
            <a:r>
              <a:rPr lang="en-US" dirty="0" smtClean="0"/>
              <a:t>in </a:t>
            </a:r>
            <a:r>
              <a:rPr lang="en-US" dirty="0"/>
              <a:t>swallowing which may affect any part of the swallowing pathway - so patient pay more time and effort in swallowing.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dirty="0" smtClean="0"/>
              <a:t>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dirty="0"/>
              <a:t>Patients complain that foods or liquids are no longer being swallowed easily and there is a sensation of food sticking .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dirty="0"/>
          </a:p>
          <a:p>
            <a:pPr marL="0" lvl="0" indent="0">
              <a:lnSpc>
                <a:spcPct val="100000"/>
              </a:lnSpc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38400" y="1885950"/>
            <a:ext cx="6400800" cy="2727300"/>
          </a:xfrm>
        </p:spPr>
        <p:txBody>
          <a:bodyPr/>
          <a:lstStyle/>
          <a:p>
            <a:r>
              <a:rPr lang="en-US" dirty="0"/>
              <a:t>Treating underlying causes </a:t>
            </a:r>
          </a:p>
          <a:p>
            <a:r>
              <a:rPr lang="en-US" dirty="0"/>
              <a:t>Dietary changes </a:t>
            </a:r>
          </a:p>
          <a:p>
            <a:r>
              <a:rPr lang="en-US" dirty="0"/>
              <a:t>Swallowing exercise</a:t>
            </a:r>
          </a:p>
          <a:p>
            <a:r>
              <a:rPr lang="en-US" dirty="0"/>
              <a:t>Esophageal dilatation (for achalasia and peptic strictures by upper         endoscopy) </a:t>
            </a:r>
          </a:p>
          <a:p>
            <a:r>
              <a:rPr lang="en-US" dirty="0"/>
              <a:t>Surgery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dysphagia </a:t>
            </a:r>
          </a:p>
        </p:txBody>
      </p:sp>
    </p:spTree>
    <p:extLst>
      <p:ext uri="{BB962C8B-B14F-4D97-AF65-F5344CB8AC3E}">
        <p14:creationId xmlns:p14="http://schemas.microsoft.com/office/powerpoint/2010/main" val="2951936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1"/>
          <p:cNvSpPr txBox="1">
            <a:spLocks noGrp="1"/>
          </p:cNvSpPr>
          <p:nvPr>
            <p:ph type="title"/>
          </p:nvPr>
        </p:nvSpPr>
        <p:spPr>
          <a:xfrm>
            <a:off x="2961225" y="997550"/>
            <a:ext cx="3739800" cy="1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THANK YOU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594646" y="355650"/>
            <a:ext cx="48441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Physiology of swallowing:</a:t>
            </a:r>
            <a:endParaRPr b="1" dirty="0"/>
          </a:p>
        </p:txBody>
      </p:sp>
      <p:sp>
        <p:nvSpPr>
          <p:cNvPr id="162" name="Google Shape;162;p29"/>
          <p:cNvSpPr txBox="1">
            <a:spLocks noGrp="1"/>
          </p:cNvSpPr>
          <p:nvPr>
            <p:ph type="subTitle" idx="1"/>
          </p:nvPr>
        </p:nvSpPr>
        <p:spPr>
          <a:xfrm flipH="1">
            <a:off x="624750" y="1321800"/>
            <a:ext cx="7704000" cy="33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The normal process of swallowing is anatomically classified into 3 phases </a:t>
            </a:r>
            <a:r>
              <a:rPr lang="en-US" dirty="0" smtClean="0"/>
              <a:t>:</a:t>
            </a:r>
          </a:p>
          <a:p>
            <a:pPr marL="0" lvl="0" indent="0">
              <a:buNone/>
            </a:pPr>
            <a:endParaRPr lang="en-US" dirty="0"/>
          </a:p>
          <a:p>
            <a:pPr marL="342900"/>
            <a:r>
              <a:rPr lang="en-US" b="1" dirty="0" smtClean="0"/>
              <a:t>Oral phase :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voluntary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/>
              <a:t>formation of food bolus and passing it into oropharynx.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/>
              <a:t>The nerves involved are V &amp; VII Nerves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1733550"/>
            <a:ext cx="1295400" cy="181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381000" y="673100"/>
            <a:ext cx="7704000" cy="3360600"/>
          </a:xfrm>
        </p:spPr>
        <p:txBody>
          <a:bodyPr/>
          <a:lstStyle/>
          <a:p>
            <a:pPr>
              <a:buAutoNum type="arabicPeriod" startAt="2"/>
            </a:pPr>
            <a:r>
              <a:rPr lang="en-US" b="1" dirty="0" smtClean="0"/>
              <a:t>Pharyngeal phase :</a:t>
            </a:r>
          </a:p>
          <a:p>
            <a:pPr>
              <a:buAutoNum type="arabicPeriod" startAt="2"/>
            </a:pPr>
            <a:endParaRPr lang="en-US" b="1" dirty="0"/>
          </a:p>
          <a:p>
            <a:pPr marL="114300" indent="0">
              <a:buNone/>
            </a:pPr>
            <a:r>
              <a:rPr lang="en-US" dirty="0" smtClean="0"/>
              <a:t>- involuntary</a:t>
            </a:r>
            <a:endParaRPr lang="en-US" dirty="0"/>
          </a:p>
          <a:p>
            <a:pPr marL="114300" indent="0">
              <a:buNone/>
            </a:pPr>
            <a:r>
              <a:rPr lang="en-US" dirty="0" smtClean="0"/>
              <a:t>- </a:t>
            </a:r>
            <a:r>
              <a:rPr lang="en-US" dirty="0"/>
              <a:t>Closure of epiglottis and relaxation of upper esophageal sphincter. </a:t>
            </a:r>
          </a:p>
          <a:p>
            <a:pPr marL="400050" indent="-285750"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nerve involved is IX </a:t>
            </a:r>
            <a:r>
              <a:rPr lang="en-US" dirty="0" smtClean="0"/>
              <a:t>nerve</a:t>
            </a:r>
          </a:p>
          <a:p>
            <a:pPr marL="400050" indent="-285750">
              <a:buFontTx/>
              <a:buChar char="-"/>
            </a:pPr>
            <a:endParaRPr lang="en-US" dirty="0"/>
          </a:p>
          <a:p>
            <a:pPr marL="400050" indent="-285750">
              <a:buFontTx/>
              <a:buChar char="-"/>
            </a:pPr>
            <a:endParaRPr lang="en-US" dirty="0" smtClean="0"/>
          </a:p>
          <a:p>
            <a:pPr marL="400050" indent="-285750">
              <a:buFontTx/>
              <a:buChar char="-"/>
            </a:pPr>
            <a:endParaRPr lang="en-US" dirty="0"/>
          </a:p>
          <a:p>
            <a:pPr marL="400050" indent="-285750">
              <a:buFontTx/>
              <a:buChar char="-"/>
            </a:pPr>
            <a:endParaRPr lang="en-US" dirty="0" smtClean="0"/>
          </a:p>
          <a:p>
            <a:pPr>
              <a:buAutoNum type="arabicPeriod" startAt="3"/>
            </a:pPr>
            <a:r>
              <a:rPr lang="en-US" b="1" dirty="0" smtClean="0"/>
              <a:t>Esophageal phase :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- involuntary</a:t>
            </a:r>
            <a:endParaRPr lang="en-US" dirty="0"/>
          </a:p>
          <a:p>
            <a:pPr marL="114300" indent="0">
              <a:buNone/>
            </a:pPr>
            <a:r>
              <a:rPr lang="en-US" dirty="0" smtClean="0"/>
              <a:t>- </a:t>
            </a:r>
            <a:r>
              <a:rPr lang="en-US" dirty="0"/>
              <a:t>movement of bolus by gravity or peristalsis and relaxation of lower </a:t>
            </a:r>
            <a:r>
              <a:rPr lang="en-US" dirty="0" smtClean="0"/>
              <a:t> esophageal </a:t>
            </a:r>
            <a:r>
              <a:rPr lang="en-US" dirty="0"/>
              <a:t>sphincter.</a:t>
            </a:r>
          </a:p>
          <a:p>
            <a:pPr marL="114300" indent="0">
              <a:buNone/>
            </a:pPr>
            <a:r>
              <a:rPr lang="en-US" dirty="0" smtClean="0"/>
              <a:t>- </a:t>
            </a:r>
            <a:r>
              <a:rPr lang="en-US" dirty="0"/>
              <a:t>The nerve involved is X nerve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66750"/>
            <a:ext cx="1697869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181350"/>
            <a:ext cx="1395147" cy="16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1948" y="4324350"/>
            <a:ext cx="3692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latin typeface="Marvel" charset="0"/>
              </a:rPr>
              <a:t>***it occurs within approximately 10 seconds</a:t>
            </a:r>
          </a:p>
        </p:txBody>
      </p:sp>
    </p:spTree>
    <p:extLst>
      <p:ext uri="{BB962C8B-B14F-4D97-AF65-F5344CB8AC3E}">
        <p14:creationId xmlns:p14="http://schemas.microsoft.com/office/powerpoint/2010/main" val="1653598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>
            <a:spLocks noGrp="1"/>
          </p:cNvSpPr>
          <p:nvPr>
            <p:ph type="title"/>
          </p:nvPr>
        </p:nvSpPr>
        <p:spPr>
          <a:xfrm>
            <a:off x="594651" y="355650"/>
            <a:ext cx="58881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Symptoms of dysphagia</a:t>
            </a:r>
            <a:endParaRPr dirty="0"/>
          </a:p>
        </p:txBody>
      </p:sp>
      <p:sp>
        <p:nvSpPr>
          <p:cNvPr id="277" name="Google Shape;277;p37"/>
          <p:cNvSpPr txBox="1">
            <a:spLocks noGrp="1"/>
          </p:cNvSpPr>
          <p:nvPr>
            <p:ph type="body" idx="1"/>
          </p:nvPr>
        </p:nvSpPr>
        <p:spPr>
          <a:xfrm>
            <a:off x="2590800" y="1733550"/>
            <a:ext cx="5375700" cy="27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546100">
              <a:buClr>
                <a:schemeClr val="lt1"/>
              </a:buClr>
              <a:buSzPts val="1400"/>
            </a:pPr>
            <a:r>
              <a:rPr lang="en-US" dirty="0"/>
              <a:t>Sensation that food is stuck in throat or chest</a:t>
            </a:r>
          </a:p>
          <a:p>
            <a:pPr lvl="0" indent="-546100">
              <a:buClr>
                <a:schemeClr val="lt1"/>
              </a:buClr>
              <a:buSzPts val="1400"/>
            </a:pPr>
            <a:r>
              <a:rPr lang="en-US" dirty="0"/>
              <a:t>Coughing and choking </a:t>
            </a:r>
          </a:p>
          <a:p>
            <a:pPr lvl="0" indent="-546100">
              <a:buClr>
                <a:schemeClr val="lt1"/>
              </a:buClr>
              <a:buSzPts val="1400"/>
            </a:pPr>
            <a:r>
              <a:rPr lang="en-US" dirty="0" smtClean="0"/>
              <a:t>Odynophagia </a:t>
            </a:r>
            <a:endParaRPr dirty="0">
              <a:solidFill>
                <a:schemeClr val="dk1"/>
              </a:solidFill>
            </a:endParaRPr>
          </a:p>
          <a:p>
            <a:pPr lvl="0" indent="-546100">
              <a:buClr>
                <a:schemeClr val="lt1"/>
              </a:buClr>
              <a:buSzPts val="1400"/>
            </a:pPr>
            <a:r>
              <a:rPr lang="en-US" dirty="0"/>
              <a:t>Drooling of saliva </a:t>
            </a:r>
          </a:p>
          <a:p>
            <a:pPr lvl="0" indent="-546100">
              <a:buClr>
                <a:schemeClr val="lt1"/>
              </a:buClr>
              <a:buSzPts val="1400"/>
            </a:pPr>
            <a:r>
              <a:rPr lang="en-US" dirty="0"/>
              <a:t>Food regurgitation</a:t>
            </a:r>
          </a:p>
          <a:p>
            <a:pPr lvl="0" indent="-546100">
              <a:buClr>
                <a:schemeClr val="lt1"/>
              </a:buClr>
              <a:buSzPts val="1400"/>
            </a:pPr>
            <a:r>
              <a:rPr lang="en-US" dirty="0"/>
              <a:t>Frequent heartburn</a:t>
            </a:r>
          </a:p>
          <a:p>
            <a:pPr lvl="0" indent="-546100">
              <a:buClr>
                <a:schemeClr val="lt1"/>
              </a:buClr>
              <a:buSzPts val="1400"/>
            </a:pPr>
            <a:r>
              <a:rPr lang="en-US" dirty="0"/>
              <a:t>Weight loss (if persistent)</a:t>
            </a:r>
          </a:p>
          <a:p>
            <a:pPr lvl="0" indent="-546100">
              <a:buClr>
                <a:schemeClr val="lt1"/>
              </a:buClr>
              <a:buSzPts val="1400"/>
            </a:pPr>
            <a:endParaRPr lang="en-US" dirty="0"/>
          </a:p>
          <a:p>
            <a:pPr lvl="0" indent="-546100">
              <a:buClr>
                <a:schemeClr val="lt1"/>
              </a:buClr>
              <a:buSzPts val="1400"/>
            </a:pPr>
            <a:endParaRPr lang="en-US" dirty="0"/>
          </a:p>
          <a:p>
            <a:pPr lvl="0" indent="-546100">
              <a:buClr>
                <a:schemeClr val="lt1"/>
              </a:buClr>
              <a:buSzPts val="1400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Based on the location &amp; cause of swallowing impairment, dysphagia can be classified into the following categories 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Oropharyngeal</a:t>
            </a:r>
            <a:r>
              <a:rPr lang="en-US" dirty="0"/>
              <a:t> Dysphagia                     </a:t>
            </a:r>
            <a:r>
              <a:rPr lang="en-US" dirty="0" smtClean="0"/>
              <a:t>                      </a:t>
            </a:r>
            <a:r>
              <a:rPr lang="en-US" b="1" dirty="0" smtClean="0"/>
              <a:t>structural  </a:t>
            </a:r>
            <a:endParaRPr lang="en-US" b="1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Esophageal Dysphagia                         </a:t>
            </a:r>
            <a:r>
              <a:rPr lang="en-US" dirty="0" smtClean="0"/>
              <a:t>                        </a:t>
            </a:r>
            <a:r>
              <a:rPr lang="en-US" b="1" dirty="0"/>
              <a:t>neurological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656" y="355641"/>
            <a:ext cx="6415743" cy="768309"/>
          </a:xfrm>
        </p:spPr>
        <p:txBody>
          <a:bodyPr/>
          <a:lstStyle/>
          <a:p>
            <a:r>
              <a:rPr lang="en-US" dirty="0"/>
              <a:t>Classification of dysphagia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20938"/>
            <a:ext cx="1128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369" y="3562350"/>
            <a:ext cx="1493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6749">
            <a:off x="3058482" y="2988718"/>
            <a:ext cx="1493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3436">
            <a:off x="2931677" y="3016931"/>
            <a:ext cx="1493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111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The inability to propel a food bolus successfully from the </a:t>
            </a:r>
            <a:r>
              <a:rPr lang="en-US" dirty="0"/>
              <a:t>hypopharyngeal</a:t>
            </a:r>
            <a:r>
              <a:rPr lang="en-US" dirty="0"/>
              <a:t>  area through the upper esophageal sphincter into the esophageal body.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Patient </a:t>
            </a:r>
            <a:r>
              <a:rPr lang="en-US" dirty="0"/>
              <a:t>presents with choking, nasopharyngeal regurgitation or tracheal      aspiration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Usually </a:t>
            </a:r>
            <a:r>
              <a:rPr lang="en-US" dirty="0"/>
              <a:t>occurs immediately within the 1st second after swallowing attempt.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09550"/>
            <a:ext cx="7025343" cy="692109"/>
          </a:xfrm>
        </p:spPr>
        <p:txBody>
          <a:bodyPr/>
          <a:lstStyle/>
          <a:p>
            <a:r>
              <a:rPr lang="en-US" dirty="0" smtClean="0"/>
              <a:t>Oropharyngeal</a:t>
            </a:r>
            <a:r>
              <a:rPr lang="en-US" dirty="0" smtClean="0"/>
              <a:t> </a:t>
            </a:r>
            <a:r>
              <a:rPr lang="en-US" dirty="0"/>
              <a:t>dysphagia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00350"/>
            <a:ext cx="4419600" cy="209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561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609600" y="590550"/>
            <a:ext cx="7704000" cy="3360600"/>
          </a:xfrm>
        </p:spPr>
        <p:txBody>
          <a:bodyPr/>
          <a:lstStyle/>
          <a:p>
            <a:pPr marL="114300" indent="0">
              <a:buNone/>
            </a:pPr>
            <a:r>
              <a:rPr lang="en-US" sz="1600" b="1" dirty="0"/>
              <a:t>Oropharyngeal</a:t>
            </a:r>
            <a:r>
              <a:rPr lang="en-US" sz="1600" b="1" dirty="0"/>
              <a:t> dysphagia could be due to :</a:t>
            </a:r>
          </a:p>
          <a:p>
            <a:endParaRPr lang="en-US" dirty="0" smtClean="0"/>
          </a:p>
          <a:p>
            <a:r>
              <a:rPr lang="en-US" b="1" dirty="0" smtClean="0"/>
              <a:t>Structural </a:t>
            </a:r>
            <a:r>
              <a:rPr lang="en-US" b="1" dirty="0"/>
              <a:t>(obstructive) causes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Tongue </a:t>
            </a:r>
            <a:r>
              <a:rPr lang="en-US" dirty="0"/>
              <a:t>or tonsil tumors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Thyromegaly</a:t>
            </a:r>
            <a:r>
              <a:rPr lang="en-US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Past history of surgery or radiation therapy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Proximal esophageal web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Peritonsillar</a:t>
            </a:r>
            <a:r>
              <a:rPr lang="en-US" dirty="0"/>
              <a:t> abscess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Zenker’s</a:t>
            </a:r>
            <a:r>
              <a:rPr lang="en-US" dirty="0"/>
              <a:t> diverticulum :</a:t>
            </a:r>
          </a:p>
          <a:p>
            <a:pPr marL="114300" indent="0">
              <a:buNone/>
            </a:pPr>
            <a:r>
              <a:rPr lang="en-US" dirty="0"/>
              <a:t>( its an acquired sac originated from the pharyngeal </a:t>
            </a:r>
            <a:r>
              <a:rPr lang="en-US" dirty="0" smtClean="0"/>
              <a:t>esophageal </a:t>
            </a:r>
            <a:r>
              <a:rPr lang="en-US" dirty="0"/>
              <a:t>junction 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19150"/>
            <a:ext cx="24511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09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609600" y="1200150"/>
            <a:ext cx="7704000" cy="3360600"/>
          </a:xfrm>
        </p:spPr>
        <p:txBody>
          <a:bodyPr/>
          <a:lstStyle/>
          <a:p>
            <a:pPr marL="114300" indent="0">
              <a:buNone/>
            </a:pPr>
            <a:r>
              <a:rPr lang="en-US" sz="3200" b="1" dirty="0"/>
              <a:t>Zenker’s</a:t>
            </a:r>
            <a:r>
              <a:rPr lang="en-US" sz="3200" b="1" dirty="0"/>
              <a:t> </a:t>
            </a:r>
            <a:r>
              <a:rPr lang="en-US" sz="3200" b="1" dirty="0" smtClean="0"/>
              <a:t>diverticulum</a:t>
            </a:r>
          </a:p>
          <a:p>
            <a:pPr marL="114300" indent="0">
              <a:buNone/>
            </a:pPr>
            <a:endParaRPr lang="en-US" sz="3200" dirty="0"/>
          </a:p>
          <a:p>
            <a:pPr marL="114300" indent="0">
              <a:buNone/>
            </a:pPr>
            <a:r>
              <a:rPr lang="en-US" dirty="0"/>
              <a:t>1- Its an acquired sac originated from the pharyngeal </a:t>
            </a:r>
          </a:p>
          <a:p>
            <a:pPr marL="114300" indent="0">
              <a:buNone/>
            </a:pPr>
            <a:r>
              <a:rPr lang="en-US" dirty="0"/>
              <a:t>esophageal junction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2- Its considered when undigested food is brought up several hours  after  meal or if the patient </a:t>
            </a:r>
          </a:p>
          <a:p>
            <a:pPr marL="114300" indent="0">
              <a:buNone/>
            </a:pPr>
            <a:r>
              <a:rPr lang="en-US" dirty="0"/>
              <a:t>Reports hearing a gurgling noise in the chest 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054727"/>
      </p:ext>
    </p:extLst>
  </p:cSld>
  <p:clrMapOvr>
    <a:masterClrMapping/>
  </p:clrMapOvr>
</p:sld>
</file>

<file path=ppt/theme/theme1.xml><?xml version="1.0" encoding="utf-8"?>
<a:theme xmlns:a="http://schemas.openxmlformats.org/drawingml/2006/main" name="Pregnancy Breakthrough by Slidesgo">
  <a:themeElements>
    <a:clrScheme name="Simple Light">
      <a:dk1>
        <a:srgbClr val="434343"/>
      </a:dk1>
      <a:lt1>
        <a:srgbClr val="F2F2F2"/>
      </a:lt1>
      <a:dk2>
        <a:srgbClr val="595959"/>
      </a:dk2>
      <a:lt2>
        <a:srgbClr val="EE8C94"/>
      </a:lt2>
      <a:accent1>
        <a:srgbClr val="F2F2F2"/>
      </a:accent1>
      <a:accent2>
        <a:srgbClr val="EE8C94"/>
      </a:accent2>
      <a:accent3>
        <a:srgbClr val="AED7E8"/>
      </a:accent3>
      <a:accent4>
        <a:srgbClr val="F2D9CF"/>
      </a:accent4>
      <a:accent5>
        <a:srgbClr val="EE8C94"/>
      </a:accent5>
      <a:accent6>
        <a:srgbClr val="AED7E8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822</Words>
  <Application>Microsoft Office PowerPoint</Application>
  <PresentationFormat>On-screen Show (16:9)</PresentationFormat>
  <Paragraphs>186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Marvel</vt:lpstr>
      <vt:lpstr>Thasadith</vt:lpstr>
      <vt:lpstr>PT Serif</vt:lpstr>
      <vt:lpstr>Nunito Light</vt:lpstr>
      <vt:lpstr>Assistant Light</vt:lpstr>
      <vt:lpstr>Roboto Condensed Light</vt:lpstr>
      <vt:lpstr>Raleway SemiBold</vt:lpstr>
      <vt:lpstr>Pregnancy Breakthrough by Slidesgo</vt:lpstr>
      <vt:lpstr>DYSPHAGIA</vt:lpstr>
      <vt:lpstr>INTRODUCTION</vt:lpstr>
      <vt:lpstr>Physiology of swallowing:</vt:lpstr>
      <vt:lpstr>PowerPoint Presentation</vt:lpstr>
      <vt:lpstr>Symptoms of dysphagia</vt:lpstr>
      <vt:lpstr>Classification of dysphagia</vt:lpstr>
      <vt:lpstr>Oropharyngeal dysphagia </vt:lpstr>
      <vt:lpstr>PowerPoint Presentation</vt:lpstr>
      <vt:lpstr>PowerPoint Presentation</vt:lpstr>
      <vt:lpstr>PowerPoint Presentation</vt:lpstr>
      <vt:lpstr>Esophageal dysphagia </vt:lpstr>
      <vt:lpstr>PowerPoint Presentation</vt:lpstr>
      <vt:lpstr>PowerPoint Presentation</vt:lpstr>
      <vt:lpstr>PowerPoint Presentation</vt:lpstr>
      <vt:lpstr>PowerPoint Presentation</vt:lpstr>
      <vt:lpstr>Diagnosis and investigation </vt:lpstr>
      <vt:lpstr>Diagnosis and investigation </vt:lpstr>
      <vt:lpstr>PowerPoint Presentation</vt:lpstr>
      <vt:lpstr>PowerPoint Presentation</vt:lpstr>
      <vt:lpstr>Management of dysphagia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PREGNANCY BREAKTHROUGH</dc:title>
  <dc:creator>Lana Al_husban</dc:creator>
  <cp:lastModifiedBy>Lana Al_husban</cp:lastModifiedBy>
  <cp:revision>20</cp:revision>
  <dcterms:modified xsi:type="dcterms:W3CDTF">2022-02-01T22:50:10Z</dcterms:modified>
</cp:coreProperties>
</file>