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9" r:id="rId2"/>
    <p:sldId id="258" r:id="rId3"/>
    <p:sldId id="260" r:id="rId4"/>
    <p:sldId id="283" r:id="rId5"/>
    <p:sldId id="284" r:id="rId6"/>
    <p:sldId id="268" r:id="rId7"/>
    <p:sldId id="312" r:id="rId8"/>
    <p:sldId id="288" r:id="rId9"/>
    <p:sldId id="289" r:id="rId10"/>
    <p:sldId id="317" r:id="rId11"/>
    <p:sldId id="329" r:id="rId12"/>
    <p:sldId id="318" r:id="rId13"/>
    <p:sldId id="319" r:id="rId14"/>
    <p:sldId id="320" r:id="rId15"/>
    <p:sldId id="321" r:id="rId16"/>
    <p:sldId id="322" r:id="rId17"/>
    <p:sldId id="323" r:id="rId18"/>
    <p:sldId id="324" r:id="rId19"/>
    <p:sldId id="325" r:id="rId20"/>
    <p:sldId id="326" r:id="rId21"/>
    <p:sldId id="327" r:id="rId22"/>
    <p:sldId id="328" r:id="rId23"/>
    <p:sldId id="273" r:id="rId24"/>
    <p:sldId id="300" r:id="rId25"/>
    <p:sldId id="334" r:id="rId26"/>
    <p:sldId id="330" r:id="rId27"/>
    <p:sldId id="305" r:id="rId28"/>
    <p:sldId id="332" r:id="rId29"/>
    <p:sldId id="301" r:id="rId30"/>
    <p:sldId id="331" r:id="rId31"/>
    <p:sldId id="306" r:id="rId32"/>
    <p:sldId id="302" r:id="rId33"/>
    <p:sldId id="304" r:id="rId34"/>
    <p:sldId id="303" r:id="rId35"/>
    <p:sldId id="333" r:id="rId36"/>
    <p:sldId id="311" r:id="rId37"/>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0909" autoAdjust="0"/>
  </p:normalViewPr>
  <p:slideViewPr>
    <p:cSldViewPr snapToGrid="0">
      <p:cViewPr varScale="1">
        <p:scale>
          <a:sx n="65" d="100"/>
          <a:sy n="65" d="100"/>
        </p:scale>
        <p:origin x="102"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6F1F8-F5D3-6949-9CA6-7166F3CFC24B}" type="doc">
      <dgm:prSet loTypeId="urn:microsoft.com/office/officeart/2009/3/layout/PlusandMinus" loCatId="" qsTypeId="urn:microsoft.com/office/officeart/2005/8/quickstyle/simple1" qsCatId="simple" csTypeId="urn:microsoft.com/office/officeart/2005/8/colors/accent2_2" csCatId="accent2" phldr="1"/>
      <dgm:spPr/>
      <dgm:t>
        <a:bodyPr/>
        <a:lstStyle/>
        <a:p>
          <a:endParaRPr lang="en-US"/>
        </a:p>
      </dgm:t>
    </dgm:pt>
    <dgm:pt modelId="{902286D0-F82B-E341-946D-75431F6960E7}">
      <dgm:prSet phldrT="[Text]" custT="1"/>
      <dgm:spPr/>
      <dgm:t>
        <a:bodyPr/>
        <a:lstStyle/>
        <a:p>
          <a:pPr rtl="0"/>
          <a:r>
            <a:rPr lang="en-US" sz="2400" b="1" dirty="0">
              <a:solidFill>
                <a:schemeClr val="accent1">
                  <a:lumMod val="75000"/>
                </a:schemeClr>
              </a:solidFill>
            </a:rPr>
            <a:t>Advantage:
1.Keeps wound dry
2.Blockage less
3.Prevent bacterial accession</a:t>
          </a:r>
        </a:p>
      </dgm:t>
    </dgm:pt>
    <dgm:pt modelId="{B3C1FB91-31E7-F64B-84E4-FB3A341DAF4F}" type="parTrans" cxnId="{9B12DCDF-30E5-974D-8529-3B6182C495CA}">
      <dgm:prSet/>
      <dgm:spPr/>
      <dgm:t>
        <a:bodyPr/>
        <a:lstStyle/>
        <a:p>
          <a:endParaRPr lang="en-US">
            <a:solidFill>
              <a:schemeClr val="accent1">
                <a:lumMod val="75000"/>
              </a:schemeClr>
            </a:solidFill>
          </a:endParaRPr>
        </a:p>
      </dgm:t>
    </dgm:pt>
    <dgm:pt modelId="{A9FB671F-0F60-F84F-AB31-4467477D9D04}" type="sibTrans" cxnId="{9B12DCDF-30E5-974D-8529-3B6182C495CA}">
      <dgm:prSet/>
      <dgm:spPr/>
      <dgm:t>
        <a:bodyPr/>
        <a:lstStyle/>
        <a:p>
          <a:endParaRPr lang="en-US">
            <a:solidFill>
              <a:schemeClr val="accent1">
                <a:lumMod val="75000"/>
              </a:schemeClr>
            </a:solidFill>
          </a:endParaRPr>
        </a:p>
      </dgm:t>
    </dgm:pt>
    <dgm:pt modelId="{CC5EE248-6E42-C549-A41A-4BF9238B5861}">
      <dgm:prSet phldrT="[Text]" custT="1"/>
      <dgm:spPr/>
      <dgm:t>
        <a:bodyPr/>
        <a:lstStyle/>
        <a:p>
          <a:pPr rtl="0"/>
          <a:r>
            <a:rPr lang="en-US" sz="2300" b="1" dirty="0">
              <a:solidFill>
                <a:schemeClr val="accent1">
                  <a:lumMod val="75000"/>
                </a:schemeClr>
              </a:solidFill>
            </a:rPr>
            <a:t>Disadvantage
1.Causes tissue injury due to high negative pressure
2.Prevent fistula closure</a:t>
          </a:r>
        </a:p>
        <a:p>
          <a:pPr rtl="0"/>
          <a:r>
            <a:rPr lang="en-US" sz="2300" b="1" dirty="0">
              <a:solidFill>
                <a:schemeClr val="accent1">
                  <a:lumMod val="75000"/>
                </a:schemeClr>
              </a:solidFill>
            </a:rPr>
            <a:t>3. Drain clogged by tissue</a:t>
          </a:r>
        </a:p>
      </dgm:t>
    </dgm:pt>
    <dgm:pt modelId="{D6B9AEC7-0AC7-1147-951A-00321FE490DD}" type="parTrans" cxnId="{072DC16D-BBD5-784B-B851-C00490E9C180}">
      <dgm:prSet/>
      <dgm:spPr/>
      <dgm:t>
        <a:bodyPr/>
        <a:lstStyle/>
        <a:p>
          <a:endParaRPr lang="en-US">
            <a:solidFill>
              <a:schemeClr val="accent1">
                <a:lumMod val="75000"/>
              </a:schemeClr>
            </a:solidFill>
          </a:endParaRPr>
        </a:p>
      </dgm:t>
    </dgm:pt>
    <dgm:pt modelId="{CCEAF6F1-AF4F-104A-BFED-F0041494CC23}" type="sibTrans" cxnId="{072DC16D-BBD5-784B-B851-C00490E9C180}">
      <dgm:prSet/>
      <dgm:spPr/>
      <dgm:t>
        <a:bodyPr/>
        <a:lstStyle/>
        <a:p>
          <a:endParaRPr lang="en-US">
            <a:solidFill>
              <a:schemeClr val="accent1">
                <a:lumMod val="75000"/>
              </a:schemeClr>
            </a:solidFill>
          </a:endParaRPr>
        </a:p>
      </dgm:t>
    </dgm:pt>
    <dgm:pt modelId="{0A26ADCB-76AF-A84F-A6CA-B3F4CD9480E1}" type="pres">
      <dgm:prSet presAssocID="{4276F1F8-F5D3-6949-9CA6-7166F3CFC24B}" presName="Name0" presStyleCnt="0">
        <dgm:presLayoutVars>
          <dgm:chMax val="2"/>
          <dgm:chPref val="2"/>
          <dgm:dir/>
          <dgm:animOne/>
          <dgm:resizeHandles val="exact"/>
        </dgm:presLayoutVars>
      </dgm:prSet>
      <dgm:spPr/>
    </dgm:pt>
    <dgm:pt modelId="{DD4AD71B-FF79-5B45-B62F-EDB04F13E811}" type="pres">
      <dgm:prSet presAssocID="{4276F1F8-F5D3-6949-9CA6-7166F3CFC24B}" presName="Background" presStyleLbl="bgImgPlace1" presStyleIdx="0" presStyleCnt="1" custScaleX="108619"/>
      <dgm:spPr/>
    </dgm:pt>
    <dgm:pt modelId="{00FE7B81-8F25-8B46-99E1-14AB34C7533A}" type="pres">
      <dgm:prSet presAssocID="{4276F1F8-F5D3-6949-9CA6-7166F3CFC24B}" presName="ParentText1" presStyleLbl="revTx" presStyleIdx="0" presStyleCnt="2" custScaleX="119768" custScaleY="120792" custLinFactNeighborX="1126" custLinFactNeighborY="505">
        <dgm:presLayoutVars>
          <dgm:chMax val="0"/>
          <dgm:chPref val="0"/>
          <dgm:bulletEnabled val="1"/>
        </dgm:presLayoutVars>
      </dgm:prSet>
      <dgm:spPr/>
    </dgm:pt>
    <dgm:pt modelId="{26805CC9-4356-9242-8BAE-9B63C7F8ABB8}" type="pres">
      <dgm:prSet presAssocID="{4276F1F8-F5D3-6949-9CA6-7166F3CFC24B}" presName="ParentText2" presStyleLbl="revTx" presStyleIdx="1" presStyleCnt="2" custScaleX="113907" custScaleY="117167" custLinFactNeighborX="8223" custLinFactNeighborY="-641">
        <dgm:presLayoutVars>
          <dgm:chMax val="0"/>
          <dgm:chPref val="0"/>
          <dgm:bulletEnabled val="1"/>
        </dgm:presLayoutVars>
      </dgm:prSet>
      <dgm:spPr/>
    </dgm:pt>
    <dgm:pt modelId="{2C336290-FB8E-B849-98BA-A3F7E35C5766}" type="pres">
      <dgm:prSet presAssocID="{4276F1F8-F5D3-6949-9CA6-7166F3CFC24B}" presName="Plus" presStyleLbl="alignNode1" presStyleIdx="0" presStyleCnt="2" custScaleX="39958" custScaleY="39582" custLinFactNeighborX="-22748" custLinFactNeighborY="9853"/>
      <dgm:spPr/>
    </dgm:pt>
    <dgm:pt modelId="{CDD77CCA-1F2B-4041-B6D5-FC8601875531}" type="pres">
      <dgm:prSet presAssocID="{4276F1F8-F5D3-6949-9CA6-7166F3CFC24B}" presName="Minus" presStyleLbl="alignNode1" presStyleIdx="1" presStyleCnt="2" custScaleX="66199" custScaleY="68380" custLinFactNeighborX="35549" custLinFactNeighborY="10429"/>
      <dgm:spPr/>
    </dgm:pt>
    <dgm:pt modelId="{FF81901C-64AC-4E4C-9AE7-EA3501B1FCF2}" type="pres">
      <dgm:prSet presAssocID="{4276F1F8-F5D3-6949-9CA6-7166F3CFC24B}" presName="Divider" presStyleLbl="parChTrans1D1" presStyleIdx="0" presStyleCnt="1"/>
      <dgm:spPr/>
    </dgm:pt>
  </dgm:ptLst>
  <dgm:cxnLst>
    <dgm:cxn modelId="{D8954E22-13A4-5348-B61A-915A8528FA40}" type="presOf" srcId="{902286D0-F82B-E341-946D-75431F6960E7}" destId="{00FE7B81-8F25-8B46-99E1-14AB34C7533A}" srcOrd="0" destOrd="0" presId="urn:microsoft.com/office/officeart/2009/3/layout/PlusandMinus"/>
    <dgm:cxn modelId="{072DC16D-BBD5-784B-B851-C00490E9C180}" srcId="{4276F1F8-F5D3-6949-9CA6-7166F3CFC24B}" destId="{CC5EE248-6E42-C549-A41A-4BF9238B5861}" srcOrd="1" destOrd="0" parTransId="{D6B9AEC7-0AC7-1147-951A-00321FE490DD}" sibTransId="{CCEAF6F1-AF4F-104A-BFED-F0041494CC23}"/>
    <dgm:cxn modelId="{39B86893-7784-3742-A587-AA9DB09210D4}" type="presOf" srcId="{CC5EE248-6E42-C549-A41A-4BF9238B5861}" destId="{26805CC9-4356-9242-8BAE-9B63C7F8ABB8}" srcOrd="0" destOrd="0" presId="urn:microsoft.com/office/officeart/2009/3/layout/PlusandMinus"/>
    <dgm:cxn modelId="{9B12DCDF-30E5-974D-8529-3B6182C495CA}" srcId="{4276F1F8-F5D3-6949-9CA6-7166F3CFC24B}" destId="{902286D0-F82B-E341-946D-75431F6960E7}" srcOrd="0" destOrd="0" parTransId="{B3C1FB91-31E7-F64B-84E4-FB3A341DAF4F}" sibTransId="{A9FB671F-0F60-F84F-AB31-4467477D9D04}"/>
    <dgm:cxn modelId="{27019DF6-A240-0848-886E-5B3A9A6C2E60}" type="presOf" srcId="{4276F1F8-F5D3-6949-9CA6-7166F3CFC24B}" destId="{0A26ADCB-76AF-A84F-A6CA-B3F4CD9480E1}" srcOrd="0" destOrd="0" presId="urn:microsoft.com/office/officeart/2009/3/layout/PlusandMinus"/>
    <dgm:cxn modelId="{6316871D-810B-5F4E-BF3C-B4402A8EBC52}" type="presParOf" srcId="{0A26ADCB-76AF-A84F-A6CA-B3F4CD9480E1}" destId="{DD4AD71B-FF79-5B45-B62F-EDB04F13E811}" srcOrd="0" destOrd="0" presId="urn:microsoft.com/office/officeart/2009/3/layout/PlusandMinus"/>
    <dgm:cxn modelId="{B21C1A3A-332B-E141-AF74-0E806A95F7B6}" type="presParOf" srcId="{0A26ADCB-76AF-A84F-A6CA-B3F4CD9480E1}" destId="{00FE7B81-8F25-8B46-99E1-14AB34C7533A}" srcOrd="1" destOrd="0" presId="urn:microsoft.com/office/officeart/2009/3/layout/PlusandMinus"/>
    <dgm:cxn modelId="{33DDFEB6-6674-4241-B593-E1A582B5ED19}" type="presParOf" srcId="{0A26ADCB-76AF-A84F-A6CA-B3F4CD9480E1}" destId="{26805CC9-4356-9242-8BAE-9B63C7F8ABB8}" srcOrd="2" destOrd="0" presId="urn:microsoft.com/office/officeart/2009/3/layout/PlusandMinus"/>
    <dgm:cxn modelId="{906F56F1-0ED7-1441-8B26-86701D416C87}" type="presParOf" srcId="{0A26ADCB-76AF-A84F-A6CA-B3F4CD9480E1}" destId="{2C336290-FB8E-B849-98BA-A3F7E35C5766}" srcOrd="3" destOrd="0" presId="urn:microsoft.com/office/officeart/2009/3/layout/PlusandMinus"/>
    <dgm:cxn modelId="{0244C5F1-B7D4-A645-8C54-E13095308432}" type="presParOf" srcId="{0A26ADCB-76AF-A84F-A6CA-B3F4CD9480E1}" destId="{CDD77CCA-1F2B-4041-B6D5-FC8601875531}" srcOrd="4" destOrd="0" presId="urn:microsoft.com/office/officeart/2009/3/layout/PlusandMinus"/>
    <dgm:cxn modelId="{74D534D0-02DE-9E46-9E24-0329BEAB92BF}" type="presParOf" srcId="{0A26ADCB-76AF-A84F-A6CA-B3F4CD9480E1}" destId="{FF81901C-64AC-4E4C-9AE7-EA3501B1FCF2}"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D71B-FF79-5B45-B62F-EDB04F13E811}">
      <dsp:nvSpPr>
        <dsp:cNvPr id="0" name=""/>
        <dsp:cNvSpPr/>
      </dsp:nvSpPr>
      <dsp:spPr>
        <a:xfrm>
          <a:off x="1628777" y="380158"/>
          <a:ext cx="6548284" cy="3115581"/>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E7B81-8F25-8B46-99E1-14AB34C7533A}">
      <dsp:nvSpPr>
        <dsp:cNvPr id="0" name=""/>
        <dsp:cNvSpPr/>
      </dsp:nvSpPr>
      <dsp:spPr>
        <a:xfrm>
          <a:off x="1823568" y="480900"/>
          <a:ext cx="3352931" cy="321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rtl="0">
            <a:lnSpc>
              <a:spcPct val="90000"/>
            </a:lnSpc>
            <a:spcBef>
              <a:spcPct val="0"/>
            </a:spcBef>
            <a:spcAft>
              <a:spcPct val="35000"/>
            </a:spcAft>
            <a:buNone/>
          </a:pPr>
          <a:r>
            <a:rPr lang="en-US" sz="2400" b="1" kern="1200" dirty="0">
              <a:solidFill>
                <a:schemeClr val="accent1">
                  <a:lumMod val="75000"/>
                </a:schemeClr>
              </a:solidFill>
            </a:rPr>
            <a:t>Advantage:
1.Keeps wound dry
2.Blockage less
3.Prevent bacterial accession</a:t>
          </a:r>
        </a:p>
      </dsp:txBody>
      <dsp:txXfrm>
        <a:off x="1823568" y="480900"/>
        <a:ext cx="3352931" cy="3219520"/>
      </dsp:txXfrm>
    </dsp:sp>
    <dsp:sp modelId="{26805CC9-4356-9242-8BAE-9B63C7F8ABB8}">
      <dsp:nvSpPr>
        <dsp:cNvPr id="0" name=""/>
        <dsp:cNvSpPr/>
      </dsp:nvSpPr>
      <dsp:spPr>
        <a:xfrm>
          <a:off x="4966177" y="498665"/>
          <a:ext cx="3188851" cy="312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0" lvl="0" indent="0" algn="l" defTabSz="1022350" rtl="0">
            <a:lnSpc>
              <a:spcPct val="90000"/>
            </a:lnSpc>
            <a:spcBef>
              <a:spcPct val="0"/>
            </a:spcBef>
            <a:spcAft>
              <a:spcPct val="35000"/>
            </a:spcAft>
            <a:buNone/>
          </a:pPr>
          <a:r>
            <a:rPr lang="en-US" sz="2300" b="1" kern="1200" dirty="0">
              <a:solidFill>
                <a:schemeClr val="accent1">
                  <a:lumMod val="75000"/>
                </a:schemeClr>
              </a:solidFill>
            </a:rPr>
            <a:t>Disadvantage
1.Causes tissue injury due to high negative pressure
2.Prevent fistula closure</a:t>
          </a:r>
        </a:p>
        <a:p>
          <a:pPr marL="0" lvl="0" indent="0" algn="l" defTabSz="1022350" rtl="0">
            <a:lnSpc>
              <a:spcPct val="90000"/>
            </a:lnSpc>
            <a:spcBef>
              <a:spcPct val="0"/>
            </a:spcBef>
            <a:spcAft>
              <a:spcPct val="35000"/>
            </a:spcAft>
            <a:buNone/>
          </a:pPr>
          <a:r>
            <a:rPr lang="en-US" sz="2300" b="1" kern="1200" dirty="0">
              <a:solidFill>
                <a:schemeClr val="accent1">
                  <a:lumMod val="75000"/>
                </a:schemeClr>
              </a:solidFill>
            </a:rPr>
            <a:t>3. Drain clogged by tissue</a:t>
          </a:r>
        </a:p>
      </dsp:txBody>
      <dsp:txXfrm>
        <a:off x="4966177" y="498665"/>
        <a:ext cx="3188851" cy="3122901"/>
      </dsp:txXfrm>
    </dsp:sp>
    <dsp:sp modelId="{2C336290-FB8E-B849-98BA-A3F7E35C5766}">
      <dsp:nvSpPr>
        <dsp:cNvPr id="0" name=""/>
        <dsp:cNvSpPr/>
      </dsp:nvSpPr>
      <dsp:spPr>
        <a:xfrm>
          <a:off x="1350604" y="228599"/>
          <a:ext cx="470711" cy="466282"/>
        </a:xfrm>
        <a:prstGeom prst="plus">
          <a:avLst>
            <a:gd name="adj" fmla="val 328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77CCA-1F2B-4041-B6D5-FC8601875531}">
      <dsp:nvSpPr>
        <dsp:cNvPr id="0" name=""/>
        <dsp:cNvSpPr/>
      </dsp:nvSpPr>
      <dsp:spPr>
        <a:xfrm>
          <a:off x="7667234" y="280000"/>
          <a:ext cx="733962" cy="25980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1901C-64AC-4E4C-9AE7-EA3501B1FCF2}">
      <dsp:nvSpPr>
        <dsp:cNvPr id="0" name=""/>
        <dsp:cNvSpPr/>
      </dsp:nvSpPr>
      <dsp:spPr>
        <a:xfrm>
          <a:off x="4902919" y="750228"/>
          <a:ext cx="692" cy="2545658"/>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0B5A7-E7C6-C74B-8B76-FDB19D6EA4CA}" type="datetimeFigureOut">
              <a:rPr lang="x-none" smtClean="0"/>
              <a:pPr/>
              <a:t>11/14/2022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80233-6400-3F4C-B2AC-BF44336150E3}" type="slidenum">
              <a:rPr lang="x-none" smtClean="0"/>
              <a:pPr/>
              <a:t>‹#›</a:t>
            </a:fld>
            <a:endParaRPr lang="x-none"/>
          </a:p>
        </p:txBody>
      </p:sp>
    </p:spTree>
    <p:extLst>
      <p:ext uri="{BB962C8B-B14F-4D97-AF65-F5344CB8AC3E}">
        <p14:creationId xmlns:p14="http://schemas.microsoft.com/office/powerpoint/2010/main" val="186427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3bc6d06bf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3bc6d06bf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19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57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71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60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79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417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20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60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5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802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3bc6d06bf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3bc6d06bf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2222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3369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2580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7776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897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655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3668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B3280233-6400-3F4C-B2AC-BF44336150E3}" type="slidenum">
              <a:rPr lang="x-none" smtClean="0"/>
              <a:pPr/>
              <a:t>35</a:t>
            </a:fld>
            <a:endParaRPr lang="x-none"/>
          </a:p>
        </p:txBody>
      </p:sp>
    </p:spTree>
    <p:extLst>
      <p:ext uri="{BB962C8B-B14F-4D97-AF65-F5344CB8AC3E}">
        <p14:creationId xmlns:p14="http://schemas.microsoft.com/office/powerpoint/2010/main" val="171874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11360713c04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11360713c04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800" dirty="0">
                <a:effectLst/>
                <a:latin typeface="Goudy"/>
              </a:rPr>
              <a:t>Protagonists suggest that the use of drains may: </a:t>
            </a:r>
            <a:endParaRPr lang="en-US" dirty="0">
              <a:effectLst/>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remove any intraperitoneal or wound collection of ascites, serum, bile, chyle, pancreatic or intestinal secretion;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act as a signal for any postoperative </a:t>
            </a:r>
            <a:r>
              <a:rPr lang="en-US" sz="1800" dirty="0" err="1">
                <a:solidFill>
                  <a:srgbClr val="0019FF"/>
                </a:solidFill>
                <a:effectLst/>
                <a:latin typeface="Goudy"/>
                <a:cs typeface="Futura" panose="020B0602020204020303" pitchFamily="34" charset="-79"/>
              </a:rPr>
              <a:t>haemorrhage</a:t>
            </a:r>
            <a:r>
              <a:rPr lang="en-US" sz="1800" dirty="0">
                <a:solidFill>
                  <a:srgbClr val="0019FF"/>
                </a:solidFill>
                <a:effectLst/>
                <a:latin typeface="Goudy"/>
                <a:cs typeface="Futura" panose="020B0602020204020303" pitchFamily="34" charset="-79"/>
              </a:rPr>
              <a:t> or anastomotic leakage;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provide a track for later drainage.</a:t>
            </a:r>
          </a:p>
          <a:p>
            <a:pPr fontAlgn="auto">
              <a:buFont typeface="Arial" panose="020B0604020202020204" pitchFamily="34" charset="0"/>
              <a:buChar char="•"/>
            </a:pPr>
            <a:endParaRPr lang="en-US" sz="1800" dirty="0">
              <a:solidFill>
                <a:srgbClr val="0019FF"/>
              </a:solidFill>
              <a:effectLst/>
              <a:latin typeface="Goudy"/>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However, the antagonists claim that the presence of a drain may: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increase intra-abdominal and wound infections;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increase anastomotic insufficiency;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increase abdominal pain;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increase hospital stay;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r>
              <a:rPr lang="en-US" sz="1800" dirty="0">
                <a:solidFill>
                  <a:srgbClr val="0019FF"/>
                </a:solidFill>
                <a:effectLst/>
                <a:latin typeface="Goudy"/>
                <a:cs typeface="Futura" panose="020B0602020204020303" pitchFamily="34" charset="-79"/>
              </a:rPr>
              <a:t>decrease pulmonary function. </a:t>
            </a:r>
            <a:endParaRPr lang="en-US" sz="1800" dirty="0">
              <a:solidFill>
                <a:srgbClr val="0019FF"/>
              </a:solidFill>
              <a:effectLst/>
              <a:latin typeface="Futura" panose="020B0602020204020303" pitchFamily="34" charset="-79"/>
              <a:cs typeface="Futura" panose="020B0602020204020303" pitchFamily="34" charset="-79"/>
            </a:endParaRPr>
          </a:p>
          <a:p>
            <a:pPr fontAlgn="auto">
              <a:buFont typeface="Arial" panose="020B0604020202020204" pitchFamily="34" charset="0"/>
              <a:buChar char="•"/>
            </a:pPr>
            <a:endParaRPr lang="en-US" sz="1800" dirty="0">
              <a:solidFill>
                <a:srgbClr val="0019FF"/>
              </a:solidFill>
              <a:effectLst/>
              <a:latin typeface="Futura" panose="020B0602020204020303" pitchFamily="34" charset="-79"/>
              <a:cs typeface="Futura" panose="020B0602020204020303" pitchFamily="34" charset="-79"/>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28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3bc6d06b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3bc6d06b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93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06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93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11A9-33A4-5368-5EA3-93C9851BF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9E8413BA-2F70-D65B-9F0A-4FB9B610A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2136786-E838-AC22-D879-E07060985A4D}"/>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08C31FFD-3946-D60F-2852-729829F0344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433F810-E483-FC18-2B73-8C26E9F1AB84}"/>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193684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13C7-5737-2610-6AC1-068C04890AC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5710C842-1379-6B6A-450C-9DCD2290F5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9CC1DC1-6B64-1F61-01CD-416BBB4DEC73}"/>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F45855C4-C71A-F371-A186-E34E30B53C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796587D-8555-8BA6-4E1A-BB35665AC22B}"/>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23117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8FC6FD-916D-920D-7C6B-A0CA5715F8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865940D-1652-DF4F-D0B7-2B7D3C46BA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2075AE5-3554-E1F5-028B-E45DC4D7992C}"/>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537AB81F-1A3A-31AF-44F6-3D0CC3294DE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1684668-467F-8717-8506-AD8677EABF6E}"/>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57739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3"/>
          <p:cNvSpPr txBox="1">
            <a:spLocks noGrp="1"/>
          </p:cNvSpPr>
          <p:nvPr>
            <p:ph type="title" idx="2" hasCustomPrompt="1"/>
          </p:nvPr>
        </p:nvSpPr>
        <p:spPr>
          <a:xfrm>
            <a:off x="2021533" y="2098200"/>
            <a:ext cx="979200" cy="4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dk1"/>
                </a:solidFill>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r>
              <a:t>xx%</a:t>
            </a:r>
          </a:p>
        </p:txBody>
      </p:sp>
      <p:sp>
        <p:nvSpPr>
          <p:cNvPr id="140" name="Google Shape;140;p13"/>
          <p:cNvSpPr txBox="1">
            <a:spLocks noGrp="1"/>
          </p:cNvSpPr>
          <p:nvPr>
            <p:ph type="subTitle" idx="1"/>
          </p:nvPr>
        </p:nvSpPr>
        <p:spPr>
          <a:xfrm>
            <a:off x="959900" y="3119467"/>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title" idx="3" hasCustomPrompt="1"/>
          </p:nvPr>
        </p:nvSpPr>
        <p:spPr>
          <a:xfrm>
            <a:off x="5606433" y="2098200"/>
            <a:ext cx="979200" cy="4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dk1"/>
                </a:solidFill>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r>
              <a:t>xx%</a:t>
            </a:r>
          </a:p>
        </p:txBody>
      </p:sp>
      <p:sp>
        <p:nvSpPr>
          <p:cNvPr id="142" name="Google Shape;142;p13"/>
          <p:cNvSpPr txBox="1">
            <a:spLocks noGrp="1"/>
          </p:cNvSpPr>
          <p:nvPr>
            <p:ph type="subTitle" idx="4"/>
          </p:nvPr>
        </p:nvSpPr>
        <p:spPr>
          <a:xfrm>
            <a:off x="4538417" y="3119467"/>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3"/>
          <p:cNvSpPr txBox="1">
            <a:spLocks noGrp="1"/>
          </p:cNvSpPr>
          <p:nvPr>
            <p:ph type="title" idx="5" hasCustomPrompt="1"/>
          </p:nvPr>
        </p:nvSpPr>
        <p:spPr>
          <a:xfrm>
            <a:off x="3813967" y="4424517"/>
            <a:ext cx="979200" cy="4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dk1"/>
                </a:solidFill>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r>
              <a:t>xx%</a:t>
            </a:r>
          </a:p>
        </p:txBody>
      </p:sp>
      <p:sp>
        <p:nvSpPr>
          <p:cNvPr id="144" name="Google Shape;144;p13"/>
          <p:cNvSpPr txBox="1">
            <a:spLocks noGrp="1"/>
          </p:cNvSpPr>
          <p:nvPr>
            <p:ph type="subTitle" idx="6"/>
          </p:nvPr>
        </p:nvSpPr>
        <p:spPr>
          <a:xfrm>
            <a:off x="2745967" y="54210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3"/>
          <p:cNvSpPr txBox="1">
            <a:spLocks noGrp="1"/>
          </p:cNvSpPr>
          <p:nvPr>
            <p:ph type="title" idx="7" hasCustomPrompt="1"/>
          </p:nvPr>
        </p:nvSpPr>
        <p:spPr>
          <a:xfrm>
            <a:off x="7398867" y="4424467"/>
            <a:ext cx="979200" cy="4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dk1"/>
                </a:solidFill>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r>
              <a:t>xx%</a:t>
            </a:r>
          </a:p>
        </p:txBody>
      </p:sp>
      <p:sp>
        <p:nvSpPr>
          <p:cNvPr id="146" name="Google Shape;146;p13"/>
          <p:cNvSpPr txBox="1">
            <a:spLocks noGrp="1"/>
          </p:cNvSpPr>
          <p:nvPr>
            <p:ph type="subTitle" idx="8"/>
          </p:nvPr>
        </p:nvSpPr>
        <p:spPr>
          <a:xfrm>
            <a:off x="6330884" y="54210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3"/>
          <p:cNvSpPr txBox="1">
            <a:spLocks noGrp="1"/>
          </p:cNvSpPr>
          <p:nvPr>
            <p:ph type="subTitle" idx="9"/>
          </p:nvPr>
        </p:nvSpPr>
        <p:spPr>
          <a:xfrm>
            <a:off x="960000" y="2843333"/>
            <a:ext cx="3115200" cy="47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Kanit"/>
              <a:buNone/>
              <a:defRPr sz="3200">
                <a:solidFill>
                  <a:schemeClr val="lt2"/>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9pPr>
          </a:lstStyle>
          <a:p>
            <a:endParaRPr/>
          </a:p>
        </p:txBody>
      </p:sp>
      <p:sp>
        <p:nvSpPr>
          <p:cNvPr id="148" name="Google Shape;148;p13"/>
          <p:cNvSpPr txBox="1">
            <a:spLocks noGrp="1"/>
          </p:cNvSpPr>
          <p:nvPr>
            <p:ph type="subTitle" idx="13"/>
          </p:nvPr>
        </p:nvSpPr>
        <p:spPr>
          <a:xfrm>
            <a:off x="4538433" y="2843333"/>
            <a:ext cx="3115200" cy="47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Kanit"/>
              <a:buNone/>
              <a:defRPr sz="3200">
                <a:solidFill>
                  <a:schemeClr val="lt2"/>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9pPr>
          </a:lstStyle>
          <a:p>
            <a:endParaRPr/>
          </a:p>
        </p:txBody>
      </p:sp>
      <p:sp>
        <p:nvSpPr>
          <p:cNvPr id="149" name="Google Shape;149;p13"/>
          <p:cNvSpPr txBox="1">
            <a:spLocks noGrp="1"/>
          </p:cNvSpPr>
          <p:nvPr>
            <p:ph type="subTitle" idx="14"/>
          </p:nvPr>
        </p:nvSpPr>
        <p:spPr>
          <a:xfrm>
            <a:off x="2745933" y="5149967"/>
            <a:ext cx="3115200" cy="47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Kanit"/>
              <a:buNone/>
              <a:defRPr sz="3200">
                <a:solidFill>
                  <a:schemeClr val="lt2"/>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9pPr>
          </a:lstStyle>
          <a:p>
            <a:endParaRPr/>
          </a:p>
        </p:txBody>
      </p:sp>
      <p:sp>
        <p:nvSpPr>
          <p:cNvPr id="150" name="Google Shape;150;p13"/>
          <p:cNvSpPr txBox="1">
            <a:spLocks noGrp="1"/>
          </p:cNvSpPr>
          <p:nvPr>
            <p:ph type="subTitle" idx="15"/>
          </p:nvPr>
        </p:nvSpPr>
        <p:spPr>
          <a:xfrm>
            <a:off x="6330933" y="5149867"/>
            <a:ext cx="3115200" cy="47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Kanit"/>
              <a:buNone/>
              <a:defRPr sz="3200">
                <a:solidFill>
                  <a:schemeClr val="lt2"/>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9pPr>
          </a:lstStyle>
          <a:p>
            <a:endParaRPr/>
          </a:p>
        </p:txBody>
      </p:sp>
      <p:sp>
        <p:nvSpPr>
          <p:cNvPr id="151" name="Google Shape;151;p13"/>
          <p:cNvSpPr txBox="1">
            <a:spLocks noGrp="1"/>
          </p:cNvSpPr>
          <p:nvPr>
            <p:ph type="title" idx="16" hasCustomPrompt="1"/>
          </p:nvPr>
        </p:nvSpPr>
        <p:spPr>
          <a:xfrm>
            <a:off x="9191333" y="2098200"/>
            <a:ext cx="979200" cy="47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4000">
                <a:solidFill>
                  <a:schemeClr val="dk1"/>
                </a:solidFill>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r>
              <a:t>xx%</a:t>
            </a:r>
          </a:p>
        </p:txBody>
      </p:sp>
      <p:sp>
        <p:nvSpPr>
          <p:cNvPr id="152" name="Google Shape;152;p13"/>
          <p:cNvSpPr txBox="1">
            <a:spLocks noGrp="1"/>
          </p:cNvSpPr>
          <p:nvPr>
            <p:ph type="subTitle" idx="17"/>
          </p:nvPr>
        </p:nvSpPr>
        <p:spPr>
          <a:xfrm>
            <a:off x="8116933" y="3119467"/>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ubTitle" idx="18"/>
          </p:nvPr>
        </p:nvSpPr>
        <p:spPr>
          <a:xfrm>
            <a:off x="8116933" y="2843333"/>
            <a:ext cx="3115200" cy="47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Kanit"/>
              <a:buNone/>
              <a:defRPr sz="3200">
                <a:solidFill>
                  <a:schemeClr val="lt2"/>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3200">
                <a:solidFill>
                  <a:schemeClr val="dk1"/>
                </a:solidFill>
                <a:latin typeface="Kanit"/>
                <a:ea typeface="Kanit"/>
                <a:cs typeface="Kanit"/>
                <a:sym typeface="Kanit"/>
              </a:defRPr>
            </a:lvl9pPr>
          </a:lstStyle>
          <a:p>
            <a:endParaRPr/>
          </a:p>
        </p:txBody>
      </p:sp>
      <p:sp>
        <p:nvSpPr>
          <p:cNvPr id="154" name="Google Shape;154;p13"/>
          <p:cNvSpPr/>
          <p:nvPr/>
        </p:nvSpPr>
        <p:spPr>
          <a:xfrm rot="-4092593">
            <a:off x="10811610" y="461299"/>
            <a:ext cx="853837" cy="1027743"/>
          </a:xfrm>
          <a:custGeom>
            <a:avLst/>
            <a:gdLst/>
            <a:ahLst/>
            <a:cxnLst/>
            <a:rect l="l" t="t" r="r" b="b"/>
            <a:pathLst>
              <a:path w="3442" h="4143" extrusionOk="0">
                <a:moveTo>
                  <a:pt x="1943" y="0"/>
                </a:moveTo>
                <a:cubicBezTo>
                  <a:pt x="1302" y="0"/>
                  <a:pt x="627" y="453"/>
                  <a:pt x="351" y="1210"/>
                </a:cubicBezTo>
                <a:cubicBezTo>
                  <a:pt x="131" y="1814"/>
                  <a:pt x="0" y="2484"/>
                  <a:pt x="197" y="3096"/>
                </a:cubicBezTo>
                <a:cubicBezTo>
                  <a:pt x="378" y="3661"/>
                  <a:pt x="910" y="4143"/>
                  <a:pt x="1491" y="4143"/>
                </a:cubicBezTo>
                <a:cubicBezTo>
                  <a:pt x="1540" y="4143"/>
                  <a:pt x="1588" y="4140"/>
                  <a:pt x="1637" y="4133"/>
                </a:cubicBezTo>
                <a:cubicBezTo>
                  <a:pt x="2149" y="4061"/>
                  <a:pt x="2541" y="3639"/>
                  <a:pt x="2815" y="3201"/>
                </a:cubicBezTo>
                <a:cubicBezTo>
                  <a:pt x="3195" y="2591"/>
                  <a:pt x="3441" y="1846"/>
                  <a:pt x="3256" y="1151"/>
                </a:cubicBezTo>
                <a:cubicBezTo>
                  <a:pt x="3042" y="350"/>
                  <a:pt x="2506" y="0"/>
                  <a:pt x="19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rot="-640898">
            <a:off x="21802" y="5964629"/>
            <a:ext cx="2345905" cy="1923993"/>
          </a:xfrm>
          <a:custGeom>
            <a:avLst/>
            <a:gdLst/>
            <a:ahLst/>
            <a:cxnLst/>
            <a:rect l="l" t="t" r="r" b="b"/>
            <a:pathLst>
              <a:path w="6911" h="5668" extrusionOk="0">
                <a:moveTo>
                  <a:pt x="5060" y="0"/>
                </a:moveTo>
                <a:cubicBezTo>
                  <a:pt x="4135" y="0"/>
                  <a:pt x="2977" y="479"/>
                  <a:pt x="2274" y="714"/>
                </a:cubicBezTo>
                <a:cubicBezTo>
                  <a:pt x="1482" y="980"/>
                  <a:pt x="803" y="1567"/>
                  <a:pt x="428" y="2313"/>
                </a:cubicBezTo>
                <a:cubicBezTo>
                  <a:pt x="1" y="3161"/>
                  <a:pt x="8" y="4280"/>
                  <a:pt x="646" y="4981"/>
                </a:cubicBezTo>
                <a:cubicBezTo>
                  <a:pt x="1063" y="5440"/>
                  <a:pt x="1696" y="5667"/>
                  <a:pt x="2317" y="5667"/>
                </a:cubicBezTo>
                <a:cubicBezTo>
                  <a:pt x="2335" y="5667"/>
                  <a:pt x="2352" y="5667"/>
                  <a:pt x="2370" y="5667"/>
                </a:cubicBezTo>
                <a:cubicBezTo>
                  <a:pt x="3007" y="5654"/>
                  <a:pt x="3625" y="5424"/>
                  <a:pt x="4174" y="5098"/>
                </a:cubicBezTo>
                <a:cubicBezTo>
                  <a:pt x="5464" y="4333"/>
                  <a:pt x="6911" y="2478"/>
                  <a:pt x="6400" y="860"/>
                </a:cubicBezTo>
                <a:cubicBezTo>
                  <a:pt x="6195" y="215"/>
                  <a:pt x="5680" y="0"/>
                  <a:pt x="50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rot="-9654394">
            <a:off x="-2067582" y="-1101907"/>
            <a:ext cx="4114780" cy="2318969"/>
          </a:xfrm>
          <a:custGeom>
            <a:avLst/>
            <a:gdLst/>
            <a:ahLst/>
            <a:cxnLst/>
            <a:rect l="l" t="t" r="r" b="b"/>
            <a:pathLst>
              <a:path w="18326" h="10328" extrusionOk="0">
                <a:moveTo>
                  <a:pt x="11061" y="1"/>
                </a:moveTo>
                <a:cubicBezTo>
                  <a:pt x="11018" y="1"/>
                  <a:pt x="10976" y="2"/>
                  <a:pt x="10934" y="3"/>
                </a:cubicBezTo>
                <a:cubicBezTo>
                  <a:pt x="8576" y="73"/>
                  <a:pt x="6733" y="2010"/>
                  <a:pt x="5342" y="3916"/>
                </a:cubicBezTo>
                <a:cubicBezTo>
                  <a:pt x="4352" y="5273"/>
                  <a:pt x="1" y="9075"/>
                  <a:pt x="3253" y="10104"/>
                </a:cubicBezTo>
                <a:cubicBezTo>
                  <a:pt x="3779" y="10271"/>
                  <a:pt x="4409" y="10328"/>
                  <a:pt x="5076" y="10328"/>
                </a:cubicBezTo>
                <a:cubicBezTo>
                  <a:pt x="6404" y="10328"/>
                  <a:pt x="7879" y="10102"/>
                  <a:pt x="8976" y="10061"/>
                </a:cubicBezTo>
                <a:cubicBezTo>
                  <a:pt x="10782" y="9993"/>
                  <a:pt x="12587" y="9878"/>
                  <a:pt x="14388" y="9714"/>
                </a:cubicBezTo>
                <a:cubicBezTo>
                  <a:pt x="15251" y="9636"/>
                  <a:pt x="16137" y="9539"/>
                  <a:pt x="16909" y="9144"/>
                </a:cubicBezTo>
                <a:cubicBezTo>
                  <a:pt x="17681" y="8748"/>
                  <a:pt x="18324" y="7985"/>
                  <a:pt x="18325" y="7117"/>
                </a:cubicBezTo>
                <a:cubicBezTo>
                  <a:pt x="18325" y="6451"/>
                  <a:pt x="17961" y="5847"/>
                  <a:pt x="17609" y="5281"/>
                </a:cubicBezTo>
                <a:cubicBezTo>
                  <a:pt x="16821" y="4018"/>
                  <a:pt x="16022" y="2738"/>
                  <a:pt x="14935" y="1720"/>
                </a:cubicBezTo>
                <a:cubicBezTo>
                  <a:pt x="13879" y="730"/>
                  <a:pt x="12504" y="1"/>
                  <a:pt x="110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rot="5567153">
            <a:off x="9452573" y="4962742"/>
            <a:ext cx="3742099" cy="2398983"/>
          </a:xfrm>
          <a:custGeom>
            <a:avLst/>
            <a:gdLst/>
            <a:ahLst/>
            <a:cxnLst/>
            <a:rect l="l" t="t" r="r" b="b"/>
            <a:pathLst>
              <a:path w="29494" h="18908" extrusionOk="0">
                <a:moveTo>
                  <a:pt x="5258" y="0"/>
                </a:moveTo>
                <a:cubicBezTo>
                  <a:pt x="3929" y="0"/>
                  <a:pt x="2063" y="84"/>
                  <a:pt x="1238" y="1000"/>
                </a:cubicBezTo>
                <a:cubicBezTo>
                  <a:pt x="1" y="2376"/>
                  <a:pt x="2049" y="3896"/>
                  <a:pt x="3381" y="4515"/>
                </a:cubicBezTo>
                <a:cubicBezTo>
                  <a:pt x="4610" y="5085"/>
                  <a:pt x="5957" y="5364"/>
                  <a:pt x="7198" y="5908"/>
                </a:cubicBezTo>
                <a:cubicBezTo>
                  <a:pt x="9194" y="6783"/>
                  <a:pt x="10876" y="8358"/>
                  <a:pt x="11879" y="10295"/>
                </a:cubicBezTo>
                <a:cubicBezTo>
                  <a:pt x="13266" y="12970"/>
                  <a:pt x="13554" y="16484"/>
                  <a:pt x="16077" y="18130"/>
                </a:cubicBezTo>
                <a:cubicBezTo>
                  <a:pt x="16909" y="18673"/>
                  <a:pt x="17853" y="18907"/>
                  <a:pt x="18824" y="18907"/>
                </a:cubicBezTo>
                <a:cubicBezTo>
                  <a:pt x="20547" y="18907"/>
                  <a:pt x="22353" y="18170"/>
                  <a:pt x="23760" y="17111"/>
                </a:cubicBezTo>
                <a:cubicBezTo>
                  <a:pt x="26258" y="15231"/>
                  <a:pt x="28006" y="12452"/>
                  <a:pt x="28914" y="9459"/>
                </a:cubicBezTo>
                <a:cubicBezTo>
                  <a:pt x="29262" y="8308"/>
                  <a:pt x="29493" y="7069"/>
                  <a:pt x="29177" y="5909"/>
                </a:cubicBezTo>
                <a:cubicBezTo>
                  <a:pt x="28800" y="4524"/>
                  <a:pt x="27678" y="3435"/>
                  <a:pt x="26402" y="2779"/>
                </a:cubicBezTo>
                <a:cubicBezTo>
                  <a:pt x="25125" y="2121"/>
                  <a:pt x="23693" y="1839"/>
                  <a:pt x="22280" y="1590"/>
                </a:cubicBezTo>
                <a:cubicBezTo>
                  <a:pt x="16865" y="631"/>
                  <a:pt x="11377" y="38"/>
                  <a:pt x="5878" y="4"/>
                </a:cubicBezTo>
                <a:cubicBezTo>
                  <a:pt x="5692" y="3"/>
                  <a:pt x="5483" y="0"/>
                  <a:pt x="525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rot="5699882">
            <a:off x="703667" y="5908735"/>
            <a:ext cx="532437" cy="640900"/>
          </a:xfrm>
          <a:custGeom>
            <a:avLst/>
            <a:gdLst/>
            <a:ahLst/>
            <a:cxnLst/>
            <a:rect l="l" t="t" r="r" b="b"/>
            <a:pathLst>
              <a:path w="3442" h="4143" extrusionOk="0">
                <a:moveTo>
                  <a:pt x="1943" y="0"/>
                </a:moveTo>
                <a:cubicBezTo>
                  <a:pt x="1302" y="0"/>
                  <a:pt x="627" y="453"/>
                  <a:pt x="351" y="1210"/>
                </a:cubicBezTo>
                <a:cubicBezTo>
                  <a:pt x="131" y="1814"/>
                  <a:pt x="0" y="2484"/>
                  <a:pt x="197" y="3096"/>
                </a:cubicBezTo>
                <a:cubicBezTo>
                  <a:pt x="378" y="3661"/>
                  <a:pt x="910" y="4143"/>
                  <a:pt x="1491" y="4143"/>
                </a:cubicBezTo>
                <a:cubicBezTo>
                  <a:pt x="1540" y="4143"/>
                  <a:pt x="1588" y="4140"/>
                  <a:pt x="1637" y="4133"/>
                </a:cubicBezTo>
                <a:cubicBezTo>
                  <a:pt x="2149" y="4061"/>
                  <a:pt x="2541" y="3639"/>
                  <a:pt x="2815" y="3201"/>
                </a:cubicBezTo>
                <a:cubicBezTo>
                  <a:pt x="3195" y="2591"/>
                  <a:pt x="3441" y="1846"/>
                  <a:pt x="3256" y="1151"/>
                </a:cubicBezTo>
                <a:cubicBezTo>
                  <a:pt x="3042" y="350"/>
                  <a:pt x="2506" y="0"/>
                  <a:pt x="19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66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978600" y="3604067"/>
            <a:ext cx="6234800" cy="1122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5362333" y="2288967"/>
            <a:ext cx="1467600" cy="106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2978600" y="4421667"/>
            <a:ext cx="6234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3608368">
            <a:off x="9919057" y="150359"/>
            <a:ext cx="3827827" cy="2859595"/>
          </a:xfrm>
          <a:custGeom>
            <a:avLst/>
            <a:gdLst/>
            <a:ahLst/>
            <a:cxnLst/>
            <a:rect l="l" t="t" r="r" b="b"/>
            <a:pathLst>
              <a:path w="19225" h="14362" extrusionOk="0">
                <a:moveTo>
                  <a:pt x="10892" y="1"/>
                </a:moveTo>
                <a:cubicBezTo>
                  <a:pt x="9109" y="1"/>
                  <a:pt x="7320" y="246"/>
                  <a:pt x="5572" y="714"/>
                </a:cubicBezTo>
                <a:cubicBezTo>
                  <a:pt x="2167" y="1626"/>
                  <a:pt x="527" y="3422"/>
                  <a:pt x="164" y="7142"/>
                </a:cubicBezTo>
                <a:cubicBezTo>
                  <a:pt x="0" y="8824"/>
                  <a:pt x="135" y="10599"/>
                  <a:pt x="982" y="12062"/>
                </a:cubicBezTo>
                <a:cubicBezTo>
                  <a:pt x="1741" y="13372"/>
                  <a:pt x="3171" y="14361"/>
                  <a:pt x="4661" y="14361"/>
                </a:cubicBezTo>
                <a:cubicBezTo>
                  <a:pt x="4835" y="14361"/>
                  <a:pt x="5009" y="14348"/>
                  <a:pt x="5184" y="14320"/>
                </a:cubicBezTo>
                <a:cubicBezTo>
                  <a:pt x="7039" y="14022"/>
                  <a:pt x="8271" y="12316"/>
                  <a:pt x="9433" y="10841"/>
                </a:cubicBezTo>
                <a:cubicBezTo>
                  <a:pt x="10993" y="8857"/>
                  <a:pt x="12849" y="7011"/>
                  <a:pt x="15174" y="6025"/>
                </a:cubicBezTo>
                <a:cubicBezTo>
                  <a:pt x="16595" y="5421"/>
                  <a:pt x="18335" y="5003"/>
                  <a:pt x="18972" y="3598"/>
                </a:cubicBezTo>
                <a:cubicBezTo>
                  <a:pt x="19221" y="3046"/>
                  <a:pt x="19224" y="2334"/>
                  <a:pt x="18809" y="1893"/>
                </a:cubicBezTo>
                <a:cubicBezTo>
                  <a:pt x="18606" y="1678"/>
                  <a:pt x="18328" y="1550"/>
                  <a:pt x="18054" y="1435"/>
                </a:cubicBezTo>
                <a:cubicBezTo>
                  <a:pt x="15761" y="460"/>
                  <a:pt x="13333" y="1"/>
                  <a:pt x="1089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874167" y="81100"/>
            <a:ext cx="1424655" cy="1122387"/>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1752558">
            <a:off x="-1188745" y="5164654"/>
            <a:ext cx="5009688" cy="2332860"/>
          </a:xfrm>
          <a:custGeom>
            <a:avLst/>
            <a:gdLst/>
            <a:ahLst/>
            <a:cxnLst/>
            <a:rect l="l" t="t" r="r" b="b"/>
            <a:pathLst>
              <a:path w="32435" h="15104" extrusionOk="0">
                <a:moveTo>
                  <a:pt x="19826" y="0"/>
                </a:moveTo>
                <a:cubicBezTo>
                  <a:pt x="16806" y="0"/>
                  <a:pt x="14531" y="2829"/>
                  <a:pt x="11637" y="3741"/>
                </a:cubicBezTo>
                <a:cubicBezTo>
                  <a:pt x="8582" y="4703"/>
                  <a:pt x="4889" y="3517"/>
                  <a:pt x="2299" y="5401"/>
                </a:cubicBezTo>
                <a:cubicBezTo>
                  <a:pt x="472" y="6730"/>
                  <a:pt x="1" y="9210"/>
                  <a:pt x="526" y="11304"/>
                </a:cubicBezTo>
                <a:cubicBezTo>
                  <a:pt x="1165" y="13847"/>
                  <a:pt x="3393" y="13899"/>
                  <a:pt x="5729" y="14157"/>
                </a:cubicBezTo>
                <a:cubicBezTo>
                  <a:pt x="11416" y="14788"/>
                  <a:pt x="17138" y="15104"/>
                  <a:pt x="22860" y="15104"/>
                </a:cubicBezTo>
                <a:cubicBezTo>
                  <a:pt x="25956" y="15104"/>
                  <a:pt x="29052" y="15011"/>
                  <a:pt x="32143" y="14826"/>
                </a:cubicBezTo>
                <a:cubicBezTo>
                  <a:pt x="32346" y="13227"/>
                  <a:pt x="32434" y="11323"/>
                  <a:pt x="31180" y="10310"/>
                </a:cubicBezTo>
                <a:cubicBezTo>
                  <a:pt x="30401" y="9681"/>
                  <a:pt x="29316" y="9603"/>
                  <a:pt x="28433" y="9131"/>
                </a:cubicBezTo>
                <a:cubicBezTo>
                  <a:pt x="26549" y="8122"/>
                  <a:pt x="26072" y="5707"/>
                  <a:pt x="25120" y="3794"/>
                </a:cubicBezTo>
                <a:cubicBezTo>
                  <a:pt x="24114" y="1775"/>
                  <a:pt x="22175" y="46"/>
                  <a:pt x="19920" y="1"/>
                </a:cubicBezTo>
                <a:cubicBezTo>
                  <a:pt x="19889" y="1"/>
                  <a:pt x="19857" y="0"/>
                  <a:pt x="1982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3730653">
            <a:off x="8598490" y="5747113"/>
            <a:ext cx="3066741" cy="1921041"/>
          </a:xfrm>
          <a:custGeom>
            <a:avLst/>
            <a:gdLst/>
            <a:ahLst/>
            <a:cxnLst/>
            <a:rect l="l" t="t" r="r" b="b"/>
            <a:pathLst>
              <a:path w="13108" h="8211" extrusionOk="0">
                <a:moveTo>
                  <a:pt x="3174" y="0"/>
                </a:moveTo>
                <a:cubicBezTo>
                  <a:pt x="2624" y="0"/>
                  <a:pt x="2092" y="121"/>
                  <a:pt x="1613" y="419"/>
                </a:cubicBezTo>
                <a:cubicBezTo>
                  <a:pt x="253" y="1265"/>
                  <a:pt x="0" y="3280"/>
                  <a:pt x="742" y="4700"/>
                </a:cubicBezTo>
                <a:cubicBezTo>
                  <a:pt x="1485" y="6119"/>
                  <a:pt x="2958" y="7013"/>
                  <a:pt x="4463" y="7564"/>
                </a:cubicBezTo>
                <a:cubicBezTo>
                  <a:pt x="5539" y="7958"/>
                  <a:pt x="6691" y="8210"/>
                  <a:pt x="7832" y="8210"/>
                </a:cubicBezTo>
                <a:cubicBezTo>
                  <a:pt x="8499" y="8210"/>
                  <a:pt x="9162" y="8124"/>
                  <a:pt x="9803" y="7930"/>
                </a:cubicBezTo>
                <a:cubicBezTo>
                  <a:pt x="11146" y="7521"/>
                  <a:pt x="12403" y="6546"/>
                  <a:pt x="12755" y="5186"/>
                </a:cubicBezTo>
                <a:cubicBezTo>
                  <a:pt x="13107" y="3827"/>
                  <a:pt x="12286" y="2188"/>
                  <a:pt x="10835" y="2072"/>
                </a:cubicBezTo>
                <a:cubicBezTo>
                  <a:pt x="10760" y="2066"/>
                  <a:pt x="10686" y="2063"/>
                  <a:pt x="10613" y="2063"/>
                </a:cubicBezTo>
                <a:cubicBezTo>
                  <a:pt x="10218" y="2063"/>
                  <a:pt x="9849" y="2138"/>
                  <a:pt x="9456" y="2138"/>
                </a:cubicBezTo>
                <a:cubicBezTo>
                  <a:pt x="9284" y="2138"/>
                  <a:pt x="9108" y="2124"/>
                  <a:pt x="8924" y="2083"/>
                </a:cubicBezTo>
                <a:cubicBezTo>
                  <a:pt x="7914" y="1859"/>
                  <a:pt x="6981" y="1282"/>
                  <a:pt x="6066" y="824"/>
                </a:cubicBezTo>
                <a:cubicBezTo>
                  <a:pt x="5176" y="378"/>
                  <a:pt x="4147" y="0"/>
                  <a:pt x="31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8718858">
            <a:off x="618640" y="1254095"/>
            <a:ext cx="867960" cy="1038047"/>
          </a:xfrm>
          <a:custGeom>
            <a:avLst/>
            <a:gdLst/>
            <a:ahLst/>
            <a:cxnLst/>
            <a:rect l="l" t="t" r="r" b="b"/>
            <a:pathLst>
              <a:path w="9063" h="10839" extrusionOk="0">
                <a:moveTo>
                  <a:pt x="1648" y="8897"/>
                </a:moveTo>
                <a:cubicBezTo>
                  <a:pt x="2394" y="10117"/>
                  <a:pt x="3871" y="10839"/>
                  <a:pt x="5296" y="10709"/>
                </a:cubicBezTo>
                <a:cubicBezTo>
                  <a:pt x="6720" y="10578"/>
                  <a:pt x="8031" y="9618"/>
                  <a:pt x="8615" y="8312"/>
                </a:cubicBezTo>
                <a:cubicBezTo>
                  <a:pt x="8961" y="7539"/>
                  <a:pt x="9063" y="6675"/>
                  <a:pt x="9039" y="5828"/>
                </a:cubicBezTo>
                <a:cubicBezTo>
                  <a:pt x="8999" y="4318"/>
                  <a:pt x="8469" y="2686"/>
                  <a:pt x="7175" y="1907"/>
                </a:cubicBezTo>
                <a:cubicBezTo>
                  <a:pt x="4007" y="0"/>
                  <a:pt x="0" y="6200"/>
                  <a:pt x="1648" y="8897"/>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400401" y="6369836"/>
            <a:ext cx="313159" cy="301169"/>
          </a:xfrm>
          <a:custGeom>
            <a:avLst/>
            <a:gdLst/>
            <a:ahLst/>
            <a:cxnLst/>
            <a:rect l="l" t="t" r="r" b="b"/>
            <a:pathLst>
              <a:path w="4826" h="4641" extrusionOk="0">
                <a:moveTo>
                  <a:pt x="2403" y="1"/>
                </a:moveTo>
                <a:cubicBezTo>
                  <a:pt x="2133" y="1"/>
                  <a:pt x="1873" y="55"/>
                  <a:pt x="1653" y="173"/>
                </a:cubicBezTo>
                <a:cubicBezTo>
                  <a:pt x="607" y="738"/>
                  <a:pt x="1" y="2078"/>
                  <a:pt x="394" y="3200"/>
                </a:cubicBezTo>
                <a:cubicBezTo>
                  <a:pt x="693" y="4052"/>
                  <a:pt x="1593" y="4641"/>
                  <a:pt x="2475" y="4641"/>
                </a:cubicBezTo>
                <a:cubicBezTo>
                  <a:pt x="2754" y="4641"/>
                  <a:pt x="3032" y="4582"/>
                  <a:pt x="3288" y="4452"/>
                </a:cubicBezTo>
                <a:cubicBezTo>
                  <a:pt x="3625" y="4282"/>
                  <a:pt x="3909" y="4014"/>
                  <a:pt x="4129" y="3707"/>
                </a:cubicBezTo>
                <a:cubicBezTo>
                  <a:pt x="4682" y="2936"/>
                  <a:pt x="4826" y="1845"/>
                  <a:pt x="4352" y="1024"/>
                </a:cubicBezTo>
                <a:cubicBezTo>
                  <a:pt x="4003" y="419"/>
                  <a:pt x="3158" y="1"/>
                  <a:pt x="240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144307">
            <a:off x="5453582" y="-2175488"/>
            <a:ext cx="3503349" cy="2869027"/>
          </a:xfrm>
          <a:custGeom>
            <a:avLst/>
            <a:gdLst/>
            <a:ahLst/>
            <a:cxnLst/>
            <a:rect l="l" t="t" r="r" b="b"/>
            <a:pathLst>
              <a:path w="21871" h="17911" extrusionOk="0">
                <a:moveTo>
                  <a:pt x="5112" y="1"/>
                </a:moveTo>
                <a:cubicBezTo>
                  <a:pt x="3735" y="1"/>
                  <a:pt x="2529" y="507"/>
                  <a:pt x="1750" y="1965"/>
                </a:cubicBezTo>
                <a:cubicBezTo>
                  <a:pt x="1" y="5236"/>
                  <a:pt x="1575" y="11012"/>
                  <a:pt x="3687" y="13678"/>
                </a:cubicBezTo>
                <a:cubicBezTo>
                  <a:pt x="5800" y="16345"/>
                  <a:pt x="9196" y="17910"/>
                  <a:pt x="12588" y="17910"/>
                </a:cubicBezTo>
                <a:cubicBezTo>
                  <a:pt x="13326" y="17910"/>
                  <a:pt x="14064" y="17836"/>
                  <a:pt x="14788" y="17683"/>
                </a:cubicBezTo>
                <a:cubicBezTo>
                  <a:pt x="16143" y="17397"/>
                  <a:pt x="17456" y="16848"/>
                  <a:pt x="18527" y="15972"/>
                </a:cubicBezTo>
                <a:cubicBezTo>
                  <a:pt x="21080" y="13882"/>
                  <a:pt x="21870" y="10116"/>
                  <a:pt x="20948" y="6948"/>
                </a:cubicBezTo>
                <a:cubicBezTo>
                  <a:pt x="20640" y="5892"/>
                  <a:pt x="20142" y="4854"/>
                  <a:pt x="19300" y="4147"/>
                </a:cubicBezTo>
                <a:cubicBezTo>
                  <a:pt x="17714" y="2814"/>
                  <a:pt x="15406" y="2978"/>
                  <a:pt x="13389" y="2508"/>
                </a:cubicBezTo>
                <a:cubicBezTo>
                  <a:pt x="11300" y="2021"/>
                  <a:pt x="7863" y="1"/>
                  <a:pt x="5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896134" y="6136567"/>
            <a:ext cx="1762425" cy="1660292"/>
          </a:xfrm>
          <a:custGeom>
            <a:avLst/>
            <a:gdLst/>
            <a:ahLst/>
            <a:cxnLst/>
            <a:rect l="l" t="t" r="r" b="b"/>
            <a:pathLst>
              <a:path w="11665" h="10989" extrusionOk="0">
                <a:moveTo>
                  <a:pt x="7985" y="1"/>
                </a:moveTo>
                <a:cubicBezTo>
                  <a:pt x="5453" y="1"/>
                  <a:pt x="2307" y="1815"/>
                  <a:pt x="1177" y="3510"/>
                </a:cubicBezTo>
                <a:cubicBezTo>
                  <a:pt x="1" y="5273"/>
                  <a:pt x="369" y="7831"/>
                  <a:pt x="1846" y="9350"/>
                </a:cubicBezTo>
                <a:cubicBezTo>
                  <a:pt x="2902" y="10437"/>
                  <a:pt x="4421" y="10989"/>
                  <a:pt x="5942" y="10989"/>
                </a:cubicBezTo>
                <a:cubicBezTo>
                  <a:pt x="6548" y="10989"/>
                  <a:pt x="7154" y="10902"/>
                  <a:pt x="7731" y="10726"/>
                </a:cubicBezTo>
                <a:cubicBezTo>
                  <a:pt x="8592" y="10463"/>
                  <a:pt x="9413" y="10010"/>
                  <a:pt x="9996" y="9324"/>
                </a:cubicBezTo>
                <a:cubicBezTo>
                  <a:pt x="10748" y="8439"/>
                  <a:pt x="11040" y="7261"/>
                  <a:pt x="11258" y="6121"/>
                </a:cubicBezTo>
                <a:cubicBezTo>
                  <a:pt x="11491" y="4902"/>
                  <a:pt x="11665" y="3628"/>
                  <a:pt x="11328" y="2434"/>
                </a:cubicBezTo>
                <a:cubicBezTo>
                  <a:pt x="10830" y="668"/>
                  <a:pt x="9520" y="1"/>
                  <a:pt x="79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8946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
        <p:cNvGrpSpPr/>
        <p:nvPr/>
      </p:nvGrpSpPr>
      <p:grpSpPr>
        <a:xfrm>
          <a:off x="0" y="0"/>
          <a:ext cx="0" cy="0"/>
          <a:chOff x="0" y="0"/>
          <a:chExt cx="0" cy="0"/>
        </a:xfrm>
      </p:grpSpPr>
      <p:sp>
        <p:nvSpPr>
          <p:cNvPr id="98" name="Google Shape;98;p9"/>
          <p:cNvSpPr txBox="1">
            <a:spLocks noGrp="1"/>
          </p:cNvSpPr>
          <p:nvPr>
            <p:ph type="title"/>
          </p:nvPr>
        </p:nvSpPr>
        <p:spPr>
          <a:xfrm>
            <a:off x="4918133" y="1998951"/>
            <a:ext cx="63204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 name="Google Shape;99;p9"/>
          <p:cNvSpPr txBox="1">
            <a:spLocks noGrp="1"/>
          </p:cNvSpPr>
          <p:nvPr>
            <p:ph type="subTitle" idx="1"/>
          </p:nvPr>
        </p:nvSpPr>
        <p:spPr>
          <a:xfrm>
            <a:off x="4918000" y="2954633"/>
            <a:ext cx="6320400" cy="19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 name="Google Shape;100;p9"/>
          <p:cNvSpPr/>
          <p:nvPr/>
        </p:nvSpPr>
        <p:spPr>
          <a:xfrm rot="-9553012">
            <a:off x="3142499" y="-1361261"/>
            <a:ext cx="2957965" cy="3022128"/>
          </a:xfrm>
          <a:custGeom>
            <a:avLst/>
            <a:gdLst/>
            <a:ahLst/>
            <a:cxnLst/>
            <a:rect l="l" t="t" r="r" b="b"/>
            <a:pathLst>
              <a:path w="18279" h="18675" extrusionOk="0">
                <a:moveTo>
                  <a:pt x="13375" y="0"/>
                </a:moveTo>
                <a:cubicBezTo>
                  <a:pt x="12417" y="0"/>
                  <a:pt x="11462" y="393"/>
                  <a:pt x="10692" y="1296"/>
                </a:cubicBezTo>
                <a:cubicBezTo>
                  <a:pt x="10011" y="2096"/>
                  <a:pt x="9771" y="3110"/>
                  <a:pt x="9021" y="3877"/>
                </a:cubicBezTo>
                <a:cubicBezTo>
                  <a:pt x="7976" y="4948"/>
                  <a:pt x="6451" y="5528"/>
                  <a:pt x="5089" y="6069"/>
                </a:cubicBezTo>
                <a:cubicBezTo>
                  <a:pt x="4040" y="6486"/>
                  <a:pt x="2980" y="6937"/>
                  <a:pt x="2117" y="7664"/>
                </a:cubicBezTo>
                <a:cubicBezTo>
                  <a:pt x="762" y="8805"/>
                  <a:pt x="1" y="10600"/>
                  <a:pt x="74" y="12369"/>
                </a:cubicBezTo>
                <a:cubicBezTo>
                  <a:pt x="148" y="14138"/>
                  <a:pt x="1042" y="15847"/>
                  <a:pt x="2425" y="16953"/>
                </a:cubicBezTo>
                <a:cubicBezTo>
                  <a:pt x="3273" y="17630"/>
                  <a:pt x="4285" y="18085"/>
                  <a:pt x="5334" y="18365"/>
                </a:cubicBezTo>
                <a:cubicBezTo>
                  <a:pt x="6122" y="18574"/>
                  <a:pt x="6932" y="18675"/>
                  <a:pt x="7741" y="18675"/>
                </a:cubicBezTo>
                <a:cubicBezTo>
                  <a:pt x="11568" y="18675"/>
                  <a:pt x="15403" y="16437"/>
                  <a:pt x="17072" y="12961"/>
                </a:cubicBezTo>
                <a:cubicBezTo>
                  <a:pt x="17978" y="11074"/>
                  <a:pt x="18279" y="8940"/>
                  <a:pt x="18227" y="6847"/>
                </a:cubicBezTo>
                <a:cubicBezTo>
                  <a:pt x="18188" y="5274"/>
                  <a:pt x="17940" y="3660"/>
                  <a:pt x="17133" y="2310"/>
                </a:cubicBezTo>
                <a:cubicBezTo>
                  <a:pt x="16295" y="908"/>
                  <a:pt x="14831" y="0"/>
                  <a:pt x="1337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9"/>
          <p:cNvSpPr/>
          <p:nvPr/>
        </p:nvSpPr>
        <p:spPr>
          <a:xfrm rot="1087840">
            <a:off x="8451464" y="5151420"/>
            <a:ext cx="4455888" cy="2511208"/>
          </a:xfrm>
          <a:custGeom>
            <a:avLst/>
            <a:gdLst/>
            <a:ahLst/>
            <a:cxnLst/>
            <a:rect l="l" t="t" r="r" b="b"/>
            <a:pathLst>
              <a:path w="18326" h="10328" extrusionOk="0">
                <a:moveTo>
                  <a:pt x="11061" y="1"/>
                </a:moveTo>
                <a:cubicBezTo>
                  <a:pt x="11018" y="1"/>
                  <a:pt x="10976" y="2"/>
                  <a:pt x="10934" y="3"/>
                </a:cubicBezTo>
                <a:cubicBezTo>
                  <a:pt x="8576" y="73"/>
                  <a:pt x="6733" y="2010"/>
                  <a:pt x="5342" y="3916"/>
                </a:cubicBezTo>
                <a:cubicBezTo>
                  <a:pt x="4352" y="5273"/>
                  <a:pt x="1" y="9075"/>
                  <a:pt x="3253" y="10104"/>
                </a:cubicBezTo>
                <a:cubicBezTo>
                  <a:pt x="3779" y="10271"/>
                  <a:pt x="4409" y="10328"/>
                  <a:pt x="5076" y="10328"/>
                </a:cubicBezTo>
                <a:cubicBezTo>
                  <a:pt x="6404" y="10328"/>
                  <a:pt x="7879" y="10102"/>
                  <a:pt x="8976" y="10061"/>
                </a:cubicBezTo>
                <a:cubicBezTo>
                  <a:pt x="10782" y="9993"/>
                  <a:pt x="12587" y="9878"/>
                  <a:pt x="14388" y="9714"/>
                </a:cubicBezTo>
                <a:cubicBezTo>
                  <a:pt x="15251" y="9636"/>
                  <a:pt x="16137" y="9539"/>
                  <a:pt x="16909" y="9144"/>
                </a:cubicBezTo>
                <a:cubicBezTo>
                  <a:pt x="17681" y="8748"/>
                  <a:pt x="18324" y="7985"/>
                  <a:pt x="18325" y="7117"/>
                </a:cubicBezTo>
                <a:cubicBezTo>
                  <a:pt x="18325" y="6451"/>
                  <a:pt x="17961" y="5847"/>
                  <a:pt x="17609" y="5281"/>
                </a:cubicBezTo>
                <a:cubicBezTo>
                  <a:pt x="16821" y="4018"/>
                  <a:pt x="16022" y="2738"/>
                  <a:pt x="14935" y="1720"/>
                </a:cubicBezTo>
                <a:cubicBezTo>
                  <a:pt x="13879" y="730"/>
                  <a:pt x="12504" y="1"/>
                  <a:pt x="1106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5836170">
            <a:off x="7812434" y="5888665"/>
            <a:ext cx="941717" cy="1325352"/>
          </a:xfrm>
          <a:custGeom>
            <a:avLst/>
            <a:gdLst/>
            <a:ahLst/>
            <a:cxnLst/>
            <a:rect l="l" t="t" r="r" b="b"/>
            <a:pathLst>
              <a:path w="8864" h="12475" extrusionOk="0">
                <a:moveTo>
                  <a:pt x="4240" y="0"/>
                </a:moveTo>
                <a:cubicBezTo>
                  <a:pt x="1692" y="0"/>
                  <a:pt x="376" y="4674"/>
                  <a:pt x="186" y="6747"/>
                </a:cubicBezTo>
                <a:cubicBezTo>
                  <a:pt x="1" y="8768"/>
                  <a:pt x="838" y="11021"/>
                  <a:pt x="2665" y="11905"/>
                </a:cubicBezTo>
                <a:cubicBezTo>
                  <a:pt x="3103" y="12118"/>
                  <a:pt x="3579" y="12243"/>
                  <a:pt x="4055" y="12344"/>
                </a:cubicBezTo>
                <a:cubicBezTo>
                  <a:pt x="4391" y="12415"/>
                  <a:pt x="4735" y="12474"/>
                  <a:pt x="5076" y="12474"/>
                </a:cubicBezTo>
                <a:cubicBezTo>
                  <a:pt x="5237" y="12474"/>
                  <a:pt x="5397" y="12461"/>
                  <a:pt x="5556" y="12430"/>
                </a:cubicBezTo>
                <a:cubicBezTo>
                  <a:pt x="6678" y="12208"/>
                  <a:pt x="7433" y="11146"/>
                  <a:pt x="7863" y="10085"/>
                </a:cubicBezTo>
                <a:cubicBezTo>
                  <a:pt x="8864" y="7613"/>
                  <a:pt x="8681" y="4691"/>
                  <a:pt x="7381" y="2363"/>
                </a:cubicBezTo>
                <a:cubicBezTo>
                  <a:pt x="6994" y="1672"/>
                  <a:pt x="6504" y="1021"/>
                  <a:pt x="5849" y="572"/>
                </a:cubicBezTo>
                <a:cubicBezTo>
                  <a:pt x="5266" y="173"/>
                  <a:pt x="4730" y="0"/>
                  <a:pt x="42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1624001" y="-461906"/>
            <a:ext cx="1547207" cy="1457435"/>
          </a:xfrm>
          <a:custGeom>
            <a:avLst/>
            <a:gdLst/>
            <a:ahLst/>
            <a:cxnLst/>
            <a:rect l="l" t="t" r="r" b="b"/>
            <a:pathLst>
              <a:path w="11665" h="10989" extrusionOk="0">
                <a:moveTo>
                  <a:pt x="7985" y="1"/>
                </a:moveTo>
                <a:cubicBezTo>
                  <a:pt x="5453" y="1"/>
                  <a:pt x="2307" y="1815"/>
                  <a:pt x="1177" y="3510"/>
                </a:cubicBezTo>
                <a:cubicBezTo>
                  <a:pt x="1" y="5273"/>
                  <a:pt x="369" y="7831"/>
                  <a:pt x="1846" y="9350"/>
                </a:cubicBezTo>
                <a:cubicBezTo>
                  <a:pt x="2902" y="10437"/>
                  <a:pt x="4421" y="10989"/>
                  <a:pt x="5942" y="10989"/>
                </a:cubicBezTo>
                <a:cubicBezTo>
                  <a:pt x="6548" y="10989"/>
                  <a:pt x="7154" y="10902"/>
                  <a:pt x="7731" y="10726"/>
                </a:cubicBezTo>
                <a:cubicBezTo>
                  <a:pt x="8592" y="10463"/>
                  <a:pt x="9413" y="10010"/>
                  <a:pt x="9996" y="9324"/>
                </a:cubicBezTo>
                <a:cubicBezTo>
                  <a:pt x="10748" y="8439"/>
                  <a:pt x="11040" y="7261"/>
                  <a:pt x="11258" y="6121"/>
                </a:cubicBezTo>
                <a:cubicBezTo>
                  <a:pt x="11491" y="4902"/>
                  <a:pt x="11665" y="3628"/>
                  <a:pt x="11328" y="2434"/>
                </a:cubicBezTo>
                <a:cubicBezTo>
                  <a:pt x="10830" y="668"/>
                  <a:pt x="9520" y="1"/>
                  <a:pt x="798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3653428">
            <a:off x="-264315" y="6371980"/>
            <a:ext cx="874651" cy="823913"/>
          </a:xfrm>
          <a:custGeom>
            <a:avLst/>
            <a:gdLst/>
            <a:ahLst/>
            <a:cxnLst/>
            <a:rect l="l" t="t" r="r" b="b"/>
            <a:pathLst>
              <a:path w="11665" h="10989" extrusionOk="0">
                <a:moveTo>
                  <a:pt x="7985" y="1"/>
                </a:moveTo>
                <a:cubicBezTo>
                  <a:pt x="5453" y="1"/>
                  <a:pt x="2307" y="1815"/>
                  <a:pt x="1177" y="3510"/>
                </a:cubicBezTo>
                <a:cubicBezTo>
                  <a:pt x="1" y="5273"/>
                  <a:pt x="369" y="7831"/>
                  <a:pt x="1846" y="9350"/>
                </a:cubicBezTo>
                <a:cubicBezTo>
                  <a:pt x="2902" y="10437"/>
                  <a:pt x="4421" y="10989"/>
                  <a:pt x="5942" y="10989"/>
                </a:cubicBezTo>
                <a:cubicBezTo>
                  <a:pt x="6548" y="10989"/>
                  <a:pt x="7154" y="10902"/>
                  <a:pt x="7731" y="10726"/>
                </a:cubicBezTo>
                <a:cubicBezTo>
                  <a:pt x="8592" y="10463"/>
                  <a:pt x="9413" y="10010"/>
                  <a:pt x="9996" y="9324"/>
                </a:cubicBezTo>
                <a:cubicBezTo>
                  <a:pt x="10748" y="8439"/>
                  <a:pt x="11040" y="7261"/>
                  <a:pt x="11258" y="6121"/>
                </a:cubicBezTo>
                <a:cubicBezTo>
                  <a:pt x="11491" y="4902"/>
                  <a:pt x="11665" y="3628"/>
                  <a:pt x="11328" y="2434"/>
                </a:cubicBezTo>
                <a:cubicBezTo>
                  <a:pt x="10830" y="668"/>
                  <a:pt x="9520" y="1"/>
                  <a:pt x="79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rot="4853759">
            <a:off x="9657898" y="-1582222"/>
            <a:ext cx="2922943" cy="2183579"/>
          </a:xfrm>
          <a:custGeom>
            <a:avLst/>
            <a:gdLst/>
            <a:ahLst/>
            <a:cxnLst/>
            <a:rect l="l" t="t" r="r" b="b"/>
            <a:pathLst>
              <a:path w="19225" h="14362" extrusionOk="0">
                <a:moveTo>
                  <a:pt x="10892" y="1"/>
                </a:moveTo>
                <a:cubicBezTo>
                  <a:pt x="9109" y="1"/>
                  <a:pt x="7320" y="246"/>
                  <a:pt x="5572" y="714"/>
                </a:cubicBezTo>
                <a:cubicBezTo>
                  <a:pt x="2167" y="1626"/>
                  <a:pt x="527" y="3422"/>
                  <a:pt x="164" y="7142"/>
                </a:cubicBezTo>
                <a:cubicBezTo>
                  <a:pt x="0" y="8824"/>
                  <a:pt x="135" y="10599"/>
                  <a:pt x="982" y="12062"/>
                </a:cubicBezTo>
                <a:cubicBezTo>
                  <a:pt x="1741" y="13372"/>
                  <a:pt x="3171" y="14361"/>
                  <a:pt x="4661" y="14361"/>
                </a:cubicBezTo>
                <a:cubicBezTo>
                  <a:pt x="4835" y="14361"/>
                  <a:pt x="5009" y="14348"/>
                  <a:pt x="5184" y="14320"/>
                </a:cubicBezTo>
                <a:cubicBezTo>
                  <a:pt x="7039" y="14022"/>
                  <a:pt x="8271" y="12316"/>
                  <a:pt x="9433" y="10841"/>
                </a:cubicBezTo>
                <a:cubicBezTo>
                  <a:pt x="10993" y="8857"/>
                  <a:pt x="12849" y="7011"/>
                  <a:pt x="15174" y="6025"/>
                </a:cubicBezTo>
                <a:cubicBezTo>
                  <a:pt x="16595" y="5421"/>
                  <a:pt x="18335" y="5003"/>
                  <a:pt x="18972" y="3598"/>
                </a:cubicBezTo>
                <a:cubicBezTo>
                  <a:pt x="19221" y="3046"/>
                  <a:pt x="19224" y="2334"/>
                  <a:pt x="18809" y="1893"/>
                </a:cubicBezTo>
                <a:cubicBezTo>
                  <a:pt x="18606" y="1678"/>
                  <a:pt x="18328" y="1550"/>
                  <a:pt x="18054" y="1435"/>
                </a:cubicBezTo>
                <a:cubicBezTo>
                  <a:pt x="15761" y="460"/>
                  <a:pt x="13333" y="1"/>
                  <a:pt x="1089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rot="9454098">
            <a:off x="10740773" y="-610569"/>
            <a:ext cx="995527" cy="816472"/>
          </a:xfrm>
          <a:custGeom>
            <a:avLst/>
            <a:gdLst/>
            <a:ahLst/>
            <a:cxnLst/>
            <a:rect l="l" t="t" r="r" b="b"/>
            <a:pathLst>
              <a:path w="6911" h="5668" extrusionOk="0">
                <a:moveTo>
                  <a:pt x="5060" y="0"/>
                </a:moveTo>
                <a:cubicBezTo>
                  <a:pt x="4135" y="0"/>
                  <a:pt x="2977" y="479"/>
                  <a:pt x="2274" y="714"/>
                </a:cubicBezTo>
                <a:cubicBezTo>
                  <a:pt x="1482" y="980"/>
                  <a:pt x="803" y="1567"/>
                  <a:pt x="428" y="2313"/>
                </a:cubicBezTo>
                <a:cubicBezTo>
                  <a:pt x="1" y="3161"/>
                  <a:pt x="8" y="4280"/>
                  <a:pt x="646" y="4981"/>
                </a:cubicBezTo>
                <a:cubicBezTo>
                  <a:pt x="1063" y="5440"/>
                  <a:pt x="1696" y="5667"/>
                  <a:pt x="2317" y="5667"/>
                </a:cubicBezTo>
                <a:cubicBezTo>
                  <a:pt x="2335" y="5667"/>
                  <a:pt x="2352" y="5667"/>
                  <a:pt x="2370" y="5667"/>
                </a:cubicBezTo>
                <a:cubicBezTo>
                  <a:pt x="3007" y="5654"/>
                  <a:pt x="3625" y="5424"/>
                  <a:pt x="4174" y="5098"/>
                </a:cubicBezTo>
                <a:cubicBezTo>
                  <a:pt x="5464" y="4333"/>
                  <a:pt x="6911" y="2478"/>
                  <a:pt x="6400" y="860"/>
                </a:cubicBezTo>
                <a:cubicBezTo>
                  <a:pt x="6195" y="215"/>
                  <a:pt x="5680" y="0"/>
                  <a:pt x="50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5208163">
            <a:off x="170076" y="5965049"/>
            <a:ext cx="2212625" cy="1743148"/>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7244619">
            <a:off x="3029125" y="5970485"/>
            <a:ext cx="1599941" cy="2065312"/>
          </a:xfrm>
          <a:custGeom>
            <a:avLst/>
            <a:gdLst/>
            <a:ahLst/>
            <a:cxnLst/>
            <a:rect l="l" t="t" r="r" b="b"/>
            <a:pathLst>
              <a:path w="8650" h="11166" extrusionOk="0">
                <a:moveTo>
                  <a:pt x="4826" y="0"/>
                </a:moveTo>
                <a:cubicBezTo>
                  <a:pt x="3392" y="0"/>
                  <a:pt x="1968" y="842"/>
                  <a:pt x="1252" y="2176"/>
                </a:cubicBezTo>
                <a:cubicBezTo>
                  <a:pt x="1" y="4505"/>
                  <a:pt x="380" y="8127"/>
                  <a:pt x="2423" y="10086"/>
                </a:cubicBezTo>
                <a:cubicBezTo>
                  <a:pt x="3037" y="10676"/>
                  <a:pt x="3901" y="11166"/>
                  <a:pt x="4843" y="11166"/>
                </a:cubicBezTo>
                <a:cubicBezTo>
                  <a:pt x="4883" y="11166"/>
                  <a:pt x="4923" y="11165"/>
                  <a:pt x="4964" y="11163"/>
                </a:cubicBezTo>
                <a:cubicBezTo>
                  <a:pt x="6005" y="11116"/>
                  <a:pt x="6871" y="10470"/>
                  <a:pt x="7415" y="9742"/>
                </a:cubicBezTo>
                <a:cubicBezTo>
                  <a:pt x="7805" y="9220"/>
                  <a:pt x="8071" y="8652"/>
                  <a:pt x="8251" y="8060"/>
                </a:cubicBezTo>
                <a:cubicBezTo>
                  <a:pt x="8529" y="7152"/>
                  <a:pt x="8606" y="6190"/>
                  <a:pt x="8624" y="5250"/>
                </a:cubicBezTo>
                <a:cubicBezTo>
                  <a:pt x="8649" y="4005"/>
                  <a:pt x="8569" y="2701"/>
                  <a:pt x="7811" y="1620"/>
                </a:cubicBezTo>
                <a:cubicBezTo>
                  <a:pt x="7017" y="489"/>
                  <a:pt x="5918" y="0"/>
                  <a:pt x="482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97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311"/>
        <p:cNvGrpSpPr/>
        <p:nvPr/>
      </p:nvGrpSpPr>
      <p:grpSpPr>
        <a:xfrm>
          <a:off x="0" y="0"/>
          <a:ext cx="0" cy="0"/>
          <a:chOff x="0" y="0"/>
          <a:chExt cx="0" cy="0"/>
        </a:xfrm>
      </p:grpSpPr>
      <p:sp>
        <p:nvSpPr>
          <p:cNvPr id="312" name="Google Shape;312;p28"/>
          <p:cNvSpPr txBox="1">
            <a:spLocks noGrp="1"/>
          </p:cNvSpPr>
          <p:nvPr>
            <p:ph type="title"/>
          </p:nvPr>
        </p:nvSpPr>
        <p:spPr>
          <a:xfrm>
            <a:off x="960000" y="593367"/>
            <a:ext cx="896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3" name="Google Shape;313;p28"/>
          <p:cNvSpPr/>
          <p:nvPr/>
        </p:nvSpPr>
        <p:spPr>
          <a:xfrm>
            <a:off x="9613001" y="5033633"/>
            <a:ext cx="4271180" cy="2407112"/>
          </a:xfrm>
          <a:custGeom>
            <a:avLst/>
            <a:gdLst/>
            <a:ahLst/>
            <a:cxnLst/>
            <a:rect l="l" t="t" r="r" b="b"/>
            <a:pathLst>
              <a:path w="18326" h="10328" extrusionOk="0">
                <a:moveTo>
                  <a:pt x="11061" y="1"/>
                </a:moveTo>
                <a:cubicBezTo>
                  <a:pt x="11018" y="1"/>
                  <a:pt x="10976" y="2"/>
                  <a:pt x="10934" y="3"/>
                </a:cubicBezTo>
                <a:cubicBezTo>
                  <a:pt x="8576" y="73"/>
                  <a:pt x="6733" y="2010"/>
                  <a:pt x="5342" y="3916"/>
                </a:cubicBezTo>
                <a:cubicBezTo>
                  <a:pt x="4352" y="5273"/>
                  <a:pt x="1" y="9075"/>
                  <a:pt x="3253" y="10104"/>
                </a:cubicBezTo>
                <a:cubicBezTo>
                  <a:pt x="3779" y="10271"/>
                  <a:pt x="4409" y="10328"/>
                  <a:pt x="5076" y="10328"/>
                </a:cubicBezTo>
                <a:cubicBezTo>
                  <a:pt x="6404" y="10328"/>
                  <a:pt x="7879" y="10102"/>
                  <a:pt x="8976" y="10061"/>
                </a:cubicBezTo>
                <a:cubicBezTo>
                  <a:pt x="10782" y="9993"/>
                  <a:pt x="12587" y="9878"/>
                  <a:pt x="14388" y="9714"/>
                </a:cubicBezTo>
                <a:cubicBezTo>
                  <a:pt x="15251" y="9636"/>
                  <a:pt x="16137" y="9539"/>
                  <a:pt x="16909" y="9144"/>
                </a:cubicBezTo>
                <a:cubicBezTo>
                  <a:pt x="17681" y="8748"/>
                  <a:pt x="18324" y="7985"/>
                  <a:pt x="18325" y="7117"/>
                </a:cubicBezTo>
                <a:cubicBezTo>
                  <a:pt x="18325" y="6451"/>
                  <a:pt x="17961" y="5847"/>
                  <a:pt x="17609" y="5281"/>
                </a:cubicBezTo>
                <a:cubicBezTo>
                  <a:pt x="16821" y="4018"/>
                  <a:pt x="16022" y="2738"/>
                  <a:pt x="14935" y="1720"/>
                </a:cubicBezTo>
                <a:cubicBezTo>
                  <a:pt x="13879" y="730"/>
                  <a:pt x="12504" y="1"/>
                  <a:pt x="110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8"/>
          <p:cNvSpPr/>
          <p:nvPr/>
        </p:nvSpPr>
        <p:spPr>
          <a:xfrm>
            <a:off x="9768834" y="636020"/>
            <a:ext cx="388831" cy="373925"/>
          </a:xfrm>
          <a:custGeom>
            <a:avLst/>
            <a:gdLst/>
            <a:ahLst/>
            <a:cxnLst/>
            <a:rect l="l" t="t" r="r" b="b"/>
            <a:pathLst>
              <a:path w="4826" h="4641" extrusionOk="0">
                <a:moveTo>
                  <a:pt x="2403" y="1"/>
                </a:moveTo>
                <a:cubicBezTo>
                  <a:pt x="2133" y="1"/>
                  <a:pt x="1873" y="55"/>
                  <a:pt x="1653" y="173"/>
                </a:cubicBezTo>
                <a:cubicBezTo>
                  <a:pt x="607" y="738"/>
                  <a:pt x="1" y="2078"/>
                  <a:pt x="394" y="3200"/>
                </a:cubicBezTo>
                <a:cubicBezTo>
                  <a:pt x="693" y="4052"/>
                  <a:pt x="1593" y="4641"/>
                  <a:pt x="2475" y="4641"/>
                </a:cubicBezTo>
                <a:cubicBezTo>
                  <a:pt x="2754" y="4641"/>
                  <a:pt x="3032" y="4582"/>
                  <a:pt x="3288" y="4452"/>
                </a:cubicBezTo>
                <a:cubicBezTo>
                  <a:pt x="3625" y="4282"/>
                  <a:pt x="3909" y="4014"/>
                  <a:pt x="4129" y="3707"/>
                </a:cubicBezTo>
                <a:cubicBezTo>
                  <a:pt x="4682" y="2936"/>
                  <a:pt x="4826" y="1845"/>
                  <a:pt x="4352" y="1024"/>
                </a:cubicBezTo>
                <a:cubicBezTo>
                  <a:pt x="4003" y="419"/>
                  <a:pt x="3158" y="1"/>
                  <a:pt x="240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8"/>
          <p:cNvSpPr/>
          <p:nvPr/>
        </p:nvSpPr>
        <p:spPr>
          <a:xfrm rot="-1606182">
            <a:off x="10568005" y="-478453"/>
            <a:ext cx="2818835" cy="1807097"/>
          </a:xfrm>
          <a:custGeom>
            <a:avLst/>
            <a:gdLst/>
            <a:ahLst/>
            <a:cxnLst/>
            <a:rect l="l" t="t" r="r" b="b"/>
            <a:pathLst>
              <a:path w="29494" h="18908" extrusionOk="0">
                <a:moveTo>
                  <a:pt x="5258" y="0"/>
                </a:moveTo>
                <a:cubicBezTo>
                  <a:pt x="3929" y="0"/>
                  <a:pt x="2063" y="84"/>
                  <a:pt x="1238" y="1000"/>
                </a:cubicBezTo>
                <a:cubicBezTo>
                  <a:pt x="1" y="2376"/>
                  <a:pt x="2049" y="3896"/>
                  <a:pt x="3381" y="4515"/>
                </a:cubicBezTo>
                <a:cubicBezTo>
                  <a:pt x="4610" y="5085"/>
                  <a:pt x="5957" y="5364"/>
                  <a:pt x="7198" y="5908"/>
                </a:cubicBezTo>
                <a:cubicBezTo>
                  <a:pt x="9194" y="6783"/>
                  <a:pt x="10876" y="8358"/>
                  <a:pt x="11879" y="10295"/>
                </a:cubicBezTo>
                <a:cubicBezTo>
                  <a:pt x="13266" y="12970"/>
                  <a:pt x="13554" y="16484"/>
                  <a:pt x="16077" y="18130"/>
                </a:cubicBezTo>
                <a:cubicBezTo>
                  <a:pt x="16909" y="18673"/>
                  <a:pt x="17853" y="18907"/>
                  <a:pt x="18824" y="18907"/>
                </a:cubicBezTo>
                <a:cubicBezTo>
                  <a:pt x="20547" y="18907"/>
                  <a:pt x="22353" y="18170"/>
                  <a:pt x="23760" y="17111"/>
                </a:cubicBezTo>
                <a:cubicBezTo>
                  <a:pt x="26258" y="15231"/>
                  <a:pt x="28006" y="12452"/>
                  <a:pt x="28914" y="9459"/>
                </a:cubicBezTo>
                <a:cubicBezTo>
                  <a:pt x="29262" y="8308"/>
                  <a:pt x="29493" y="7069"/>
                  <a:pt x="29177" y="5909"/>
                </a:cubicBezTo>
                <a:cubicBezTo>
                  <a:pt x="28800" y="4524"/>
                  <a:pt x="27678" y="3435"/>
                  <a:pt x="26402" y="2779"/>
                </a:cubicBezTo>
                <a:cubicBezTo>
                  <a:pt x="25125" y="2121"/>
                  <a:pt x="23693" y="1839"/>
                  <a:pt x="22280" y="1590"/>
                </a:cubicBezTo>
                <a:cubicBezTo>
                  <a:pt x="16865" y="631"/>
                  <a:pt x="11377" y="38"/>
                  <a:pt x="5878" y="4"/>
                </a:cubicBezTo>
                <a:cubicBezTo>
                  <a:pt x="5692" y="3"/>
                  <a:pt x="5483" y="0"/>
                  <a:pt x="52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8"/>
          <p:cNvSpPr/>
          <p:nvPr/>
        </p:nvSpPr>
        <p:spPr>
          <a:xfrm>
            <a:off x="312867" y="5947868"/>
            <a:ext cx="1406807" cy="1816001"/>
          </a:xfrm>
          <a:custGeom>
            <a:avLst/>
            <a:gdLst/>
            <a:ahLst/>
            <a:cxnLst/>
            <a:rect l="l" t="t" r="r" b="b"/>
            <a:pathLst>
              <a:path w="8650" h="11166" extrusionOk="0">
                <a:moveTo>
                  <a:pt x="4826" y="0"/>
                </a:moveTo>
                <a:cubicBezTo>
                  <a:pt x="3392" y="0"/>
                  <a:pt x="1968" y="842"/>
                  <a:pt x="1252" y="2176"/>
                </a:cubicBezTo>
                <a:cubicBezTo>
                  <a:pt x="1" y="4505"/>
                  <a:pt x="380" y="8127"/>
                  <a:pt x="2423" y="10086"/>
                </a:cubicBezTo>
                <a:cubicBezTo>
                  <a:pt x="3037" y="10676"/>
                  <a:pt x="3901" y="11166"/>
                  <a:pt x="4843" y="11166"/>
                </a:cubicBezTo>
                <a:cubicBezTo>
                  <a:pt x="4883" y="11166"/>
                  <a:pt x="4923" y="11165"/>
                  <a:pt x="4964" y="11163"/>
                </a:cubicBezTo>
                <a:cubicBezTo>
                  <a:pt x="6005" y="11116"/>
                  <a:pt x="6871" y="10470"/>
                  <a:pt x="7415" y="9742"/>
                </a:cubicBezTo>
                <a:cubicBezTo>
                  <a:pt x="7805" y="9220"/>
                  <a:pt x="8071" y="8652"/>
                  <a:pt x="8251" y="8060"/>
                </a:cubicBezTo>
                <a:cubicBezTo>
                  <a:pt x="8529" y="7152"/>
                  <a:pt x="8606" y="6190"/>
                  <a:pt x="8624" y="5250"/>
                </a:cubicBezTo>
                <a:cubicBezTo>
                  <a:pt x="8649" y="4005"/>
                  <a:pt x="8569" y="2701"/>
                  <a:pt x="7811" y="1620"/>
                </a:cubicBezTo>
                <a:cubicBezTo>
                  <a:pt x="7017" y="489"/>
                  <a:pt x="5918" y="0"/>
                  <a:pt x="482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8"/>
          <p:cNvSpPr/>
          <p:nvPr/>
        </p:nvSpPr>
        <p:spPr>
          <a:xfrm>
            <a:off x="169134" y="-547988"/>
            <a:ext cx="1211565" cy="1141355"/>
          </a:xfrm>
          <a:custGeom>
            <a:avLst/>
            <a:gdLst/>
            <a:ahLst/>
            <a:cxnLst/>
            <a:rect l="l" t="t" r="r" b="b"/>
            <a:pathLst>
              <a:path w="11665" h="10989" extrusionOk="0">
                <a:moveTo>
                  <a:pt x="7985" y="1"/>
                </a:moveTo>
                <a:cubicBezTo>
                  <a:pt x="5453" y="1"/>
                  <a:pt x="2307" y="1815"/>
                  <a:pt x="1177" y="3510"/>
                </a:cubicBezTo>
                <a:cubicBezTo>
                  <a:pt x="1" y="5273"/>
                  <a:pt x="369" y="7831"/>
                  <a:pt x="1846" y="9350"/>
                </a:cubicBezTo>
                <a:cubicBezTo>
                  <a:pt x="2902" y="10437"/>
                  <a:pt x="4421" y="10989"/>
                  <a:pt x="5942" y="10989"/>
                </a:cubicBezTo>
                <a:cubicBezTo>
                  <a:pt x="6548" y="10989"/>
                  <a:pt x="7154" y="10902"/>
                  <a:pt x="7731" y="10726"/>
                </a:cubicBezTo>
                <a:cubicBezTo>
                  <a:pt x="8592" y="10463"/>
                  <a:pt x="9413" y="10010"/>
                  <a:pt x="9996" y="9324"/>
                </a:cubicBezTo>
                <a:cubicBezTo>
                  <a:pt x="10748" y="8439"/>
                  <a:pt x="11040" y="7261"/>
                  <a:pt x="11258" y="6121"/>
                </a:cubicBezTo>
                <a:cubicBezTo>
                  <a:pt x="11491" y="4902"/>
                  <a:pt x="11665" y="3628"/>
                  <a:pt x="11328" y="2434"/>
                </a:cubicBezTo>
                <a:cubicBezTo>
                  <a:pt x="10830" y="668"/>
                  <a:pt x="9520" y="1"/>
                  <a:pt x="79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8"/>
          <p:cNvSpPr/>
          <p:nvPr/>
        </p:nvSpPr>
        <p:spPr>
          <a:xfrm>
            <a:off x="222568" y="5952960"/>
            <a:ext cx="603353" cy="568424"/>
          </a:xfrm>
          <a:custGeom>
            <a:avLst/>
            <a:gdLst/>
            <a:ahLst/>
            <a:cxnLst/>
            <a:rect l="l" t="t" r="r" b="b"/>
            <a:pathLst>
              <a:path w="11665" h="10989" extrusionOk="0">
                <a:moveTo>
                  <a:pt x="7985" y="1"/>
                </a:moveTo>
                <a:cubicBezTo>
                  <a:pt x="5453" y="1"/>
                  <a:pt x="2307" y="1815"/>
                  <a:pt x="1177" y="3510"/>
                </a:cubicBezTo>
                <a:cubicBezTo>
                  <a:pt x="1" y="5273"/>
                  <a:pt x="369" y="7831"/>
                  <a:pt x="1846" y="9350"/>
                </a:cubicBezTo>
                <a:cubicBezTo>
                  <a:pt x="2902" y="10437"/>
                  <a:pt x="4421" y="10989"/>
                  <a:pt x="5942" y="10989"/>
                </a:cubicBezTo>
                <a:cubicBezTo>
                  <a:pt x="6548" y="10989"/>
                  <a:pt x="7154" y="10902"/>
                  <a:pt x="7731" y="10726"/>
                </a:cubicBezTo>
                <a:cubicBezTo>
                  <a:pt x="8592" y="10463"/>
                  <a:pt x="9413" y="10010"/>
                  <a:pt x="9996" y="9324"/>
                </a:cubicBezTo>
                <a:cubicBezTo>
                  <a:pt x="10748" y="8439"/>
                  <a:pt x="11040" y="7261"/>
                  <a:pt x="11258" y="6121"/>
                </a:cubicBezTo>
                <a:cubicBezTo>
                  <a:pt x="11491" y="4902"/>
                  <a:pt x="11665" y="3628"/>
                  <a:pt x="11328" y="2434"/>
                </a:cubicBezTo>
                <a:cubicBezTo>
                  <a:pt x="10830" y="668"/>
                  <a:pt x="9520" y="1"/>
                  <a:pt x="79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0936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2"/>
        </a:solidFill>
        <a:effectLst/>
      </p:bgPr>
    </p:bg>
    <p:spTree>
      <p:nvGrpSpPr>
        <p:cNvPr id="1" name="Shape 260"/>
        <p:cNvGrpSpPr/>
        <p:nvPr/>
      </p:nvGrpSpPr>
      <p:grpSpPr>
        <a:xfrm>
          <a:off x="0" y="0"/>
          <a:ext cx="0" cy="0"/>
          <a:chOff x="0" y="0"/>
          <a:chExt cx="0" cy="0"/>
        </a:xfrm>
      </p:grpSpPr>
      <p:sp>
        <p:nvSpPr>
          <p:cNvPr id="261" name="Google Shape;261;p22"/>
          <p:cNvSpPr txBox="1">
            <a:spLocks noGrp="1"/>
          </p:cNvSpPr>
          <p:nvPr>
            <p:ph type="title"/>
          </p:nvPr>
        </p:nvSpPr>
        <p:spPr>
          <a:xfrm>
            <a:off x="960000" y="593367"/>
            <a:ext cx="896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22"/>
          <p:cNvSpPr/>
          <p:nvPr/>
        </p:nvSpPr>
        <p:spPr>
          <a:xfrm rot="3674664">
            <a:off x="9081289" y="-506902"/>
            <a:ext cx="3266812" cy="2440465"/>
          </a:xfrm>
          <a:custGeom>
            <a:avLst/>
            <a:gdLst/>
            <a:ahLst/>
            <a:cxnLst/>
            <a:rect l="l" t="t" r="r" b="b"/>
            <a:pathLst>
              <a:path w="19225" h="14362" extrusionOk="0">
                <a:moveTo>
                  <a:pt x="10892" y="1"/>
                </a:moveTo>
                <a:cubicBezTo>
                  <a:pt x="9109" y="1"/>
                  <a:pt x="7320" y="246"/>
                  <a:pt x="5572" y="714"/>
                </a:cubicBezTo>
                <a:cubicBezTo>
                  <a:pt x="2167" y="1626"/>
                  <a:pt x="527" y="3422"/>
                  <a:pt x="164" y="7142"/>
                </a:cubicBezTo>
                <a:cubicBezTo>
                  <a:pt x="0" y="8824"/>
                  <a:pt x="135" y="10599"/>
                  <a:pt x="982" y="12062"/>
                </a:cubicBezTo>
                <a:cubicBezTo>
                  <a:pt x="1741" y="13372"/>
                  <a:pt x="3171" y="14361"/>
                  <a:pt x="4661" y="14361"/>
                </a:cubicBezTo>
                <a:cubicBezTo>
                  <a:pt x="4835" y="14361"/>
                  <a:pt x="5009" y="14348"/>
                  <a:pt x="5184" y="14320"/>
                </a:cubicBezTo>
                <a:cubicBezTo>
                  <a:pt x="7039" y="14022"/>
                  <a:pt x="8271" y="12316"/>
                  <a:pt x="9433" y="10841"/>
                </a:cubicBezTo>
                <a:cubicBezTo>
                  <a:pt x="10993" y="8857"/>
                  <a:pt x="12849" y="7011"/>
                  <a:pt x="15174" y="6025"/>
                </a:cubicBezTo>
                <a:cubicBezTo>
                  <a:pt x="16595" y="5421"/>
                  <a:pt x="18335" y="5003"/>
                  <a:pt x="18972" y="3598"/>
                </a:cubicBezTo>
                <a:cubicBezTo>
                  <a:pt x="19221" y="3046"/>
                  <a:pt x="19224" y="2334"/>
                  <a:pt x="18809" y="1893"/>
                </a:cubicBezTo>
                <a:cubicBezTo>
                  <a:pt x="18606" y="1678"/>
                  <a:pt x="18328" y="1550"/>
                  <a:pt x="18054" y="1435"/>
                </a:cubicBezTo>
                <a:cubicBezTo>
                  <a:pt x="15761" y="460"/>
                  <a:pt x="13333" y="1"/>
                  <a:pt x="1089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6754637" y="-335678"/>
            <a:ext cx="1402377" cy="1104809"/>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2"/>
          <p:cNvSpPr/>
          <p:nvPr/>
        </p:nvSpPr>
        <p:spPr>
          <a:xfrm rot="-4478691">
            <a:off x="10228505" y="5694538"/>
            <a:ext cx="3470535" cy="2173929"/>
          </a:xfrm>
          <a:custGeom>
            <a:avLst/>
            <a:gdLst/>
            <a:ahLst/>
            <a:cxnLst/>
            <a:rect l="l" t="t" r="r" b="b"/>
            <a:pathLst>
              <a:path w="13108" h="8211" extrusionOk="0">
                <a:moveTo>
                  <a:pt x="3174" y="0"/>
                </a:moveTo>
                <a:cubicBezTo>
                  <a:pt x="2624" y="0"/>
                  <a:pt x="2092" y="121"/>
                  <a:pt x="1613" y="419"/>
                </a:cubicBezTo>
                <a:cubicBezTo>
                  <a:pt x="253" y="1265"/>
                  <a:pt x="0" y="3280"/>
                  <a:pt x="742" y="4700"/>
                </a:cubicBezTo>
                <a:cubicBezTo>
                  <a:pt x="1485" y="6119"/>
                  <a:pt x="2958" y="7013"/>
                  <a:pt x="4463" y="7564"/>
                </a:cubicBezTo>
                <a:cubicBezTo>
                  <a:pt x="5539" y="7958"/>
                  <a:pt x="6691" y="8210"/>
                  <a:pt x="7832" y="8210"/>
                </a:cubicBezTo>
                <a:cubicBezTo>
                  <a:pt x="8499" y="8210"/>
                  <a:pt x="9162" y="8124"/>
                  <a:pt x="9803" y="7930"/>
                </a:cubicBezTo>
                <a:cubicBezTo>
                  <a:pt x="11146" y="7521"/>
                  <a:pt x="12403" y="6546"/>
                  <a:pt x="12755" y="5186"/>
                </a:cubicBezTo>
                <a:cubicBezTo>
                  <a:pt x="13107" y="3827"/>
                  <a:pt x="12286" y="2188"/>
                  <a:pt x="10835" y="2072"/>
                </a:cubicBezTo>
                <a:cubicBezTo>
                  <a:pt x="10760" y="2066"/>
                  <a:pt x="10686" y="2063"/>
                  <a:pt x="10613" y="2063"/>
                </a:cubicBezTo>
                <a:cubicBezTo>
                  <a:pt x="10218" y="2063"/>
                  <a:pt x="9849" y="2138"/>
                  <a:pt x="9456" y="2138"/>
                </a:cubicBezTo>
                <a:cubicBezTo>
                  <a:pt x="9284" y="2138"/>
                  <a:pt x="9108" y="2124"/>
                  <a:pt x="8924" y="2083"/>
                </a:cubicBezTo>
                <a:cubicBezTo>
                  <a:pt x="7914" y="1859"/>
                  <a:pt x="6981" y="1282"/>
                  <a:pt x="6066" y="824"/>
                </a:cubicBezTo>
                <a:cubicBezTo>
                  <a:pt x="5176" y="378"/>
                  <a:pt x="4147" y="0"/>
                  <a:pt x="31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2"/>
          <p:cNvSpPr/>
          <p:nvPr/>
        </p:nvSpPr>
        <p:spPr>
          <a:xfrm>
            <a:off x="224347" y="-94867"/>
            <a:ext cx="271391" cy="326661"/>
          </a:xfrm>
          <a:custGeom>
            <a:avLst/>
            <a:gdLst/>
            <a:ahLst/>
            <a:cxnLst/>
            <a:rect l="l" t="t" r="r" b="b"/>
            <a:pathLst>
              <a:path w="3442" h="4143" extrusionOk="0">
                <a:moveTo>
                  <a:pt x="1943" y="0"/>
                </a:moveTo>
                <a:cubicBezTo>
                  <a:pt x="1302" y="0"/>
                  <a:pt x="627" y="453"/>
                  <a:pt x="351" y="1210"/>
                </a:cubicBezTo>
                <a:cubicBezTo>
                  <a:pt x="131" y="1814"/>
                  <a:pt x="0" y="2484"/>
                  <a:pt x="197" y="3096"/>
                </a:cubicBezTo>
                <a:cubicBezTo>
                  <a:pt x="378" y="3661"/>
                  <a:pt x="910" y="4143"/>
                  <a:pt x="1491" y="4143"/>
                </a:cubicBezTo>
                <a:cubicBezTo>
                  <a:pt x="1540" y="4143"/>
                  <a:pt x="1588" y="4140"/>
                  <a:pt x="1637" y="4133"/>
                </a:cubicBezTo>
                <a:cubicBezTo>
                  <a:pt x="2149" y="4061"/>
                  <a:pt x="2541" y="3639"/>
                  <a:pt x="2815" y="3201"/>
                </a:cubicBezTo>
                <a:cubicBezTo>
                  <a:pt x="3195" y="2591"/>
                  <a:pt x="3441" y="1846"/>
                  <a:pt x="3256" y="1151"/>
                </a:cubicBezTo>
                <a:cubicBezTo>
                  <a:pt x="3042" y="350"/>
                  <a:pt x="2506" y="0"/>
                  <a:pt x="19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2"/>
          <p:cNvSpPr/>
          <p:nvPr/>
        </p:nvSpPr>
        <p:spPr>
          <a:xfrm>
            <a:off x="-1178023" y="1657363"/>
            <a:ext cx="1402364" cy="1270685"/>
          </a:xfrm>
          <a:custGeom>
            <a:avLst/>
            <a:gdLst/>
            <a:ahLst/>
            <a:cxnLst/>
            <a:rect l="l" t="t" r="r" b="b"/>
            <a:pathLst>
              <a:path w="3048" h="2762" extrusionOk="0">
                <a:moveTo>
                  <a:pt x="1434" y="0"/>
                </a:moveTo>
                <a:cubicBezTo>
                  <a:pt x="1406" y="0"/>
                  <a:pt x="1379" y="1"/>
                  <a:pt x="1352" y="3"/>
                </a:cubicBezTo>
                <a:cubicBezTo>
                  <a:pt x="617" y="18"/>
                  <a:pt x="0" y="765"/>
                  <a:pt x="84" y="1495"/>
                </a:cubicBezTo>
                <a:cubicBezTo>
                  <a:pt x="165" y="2198"/>
                  <a:pt x="847" y="2762"/>
                  <a:pt x="1552" y="2762"/>
                </a:cubicBezTo>
                <a:cubicBezTo>
                  <a:pt x="1579" y="2762"/>
                  <a:pt x="1605" y="2761"/>
                  <a:pt x="1631" y="2759"/>
                </a:cubicBezTo>
                <a:cubicBezTo>
                  <a:pt x="2384" y="2714"/>
                  <a:pt x="3047" y="2023"/>
                  <a:pt x="3037" y="1269"/>
                </a:cubicBezTo>
                <a:cubicBezTo>
                  <a:pt x="3027" y="543"/>
                  <a:pt x="2169" y="0"/>
                  <a:pt x="14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a:off x="-1178037" y="4921251"/>
            <a:ext cx="1728828" cy="2067648"/>
          </a:xfrm>
          <a:custGeom>
            <a:avLst/>
            <a:gdLst/>
            <a:ahLst/>
            <a:cxnLst/>
            <a:rect l="l" t="t" r="r" b="b"/>
            <a:pathLst>
              <a:path w="9063" h="10839" extrusionOk="0">
                <a:moveTo>
                  <a:pt x="1648" y="8897"/>
                </a:moveTo>
                <a:cubicBezTo>
                  <a:pt x="2394" y="10117"/>
                  <a:pt x="3871" y="10839"/>
                  <a:pt x="5296" y="10709"/>
                </a:cubicBezTo>
                <a:cubicBezTo>
                  <a:pt x="6720" y="10578"/>
                  <a:pt x="8031" y="9618"/>
                  <a:pt x="8615" y="8312"/>
                </a:cubicBezTo>
                <a:cubicBezTo>
                  <a:pt x="8961" y="7539"/>
                  <a:pt x="9063" y="6675"/>
                  <a:pt x="9039" y="5828"/>
                </a:cubicBezTo>
                <a:cubicBezTo>
                  <a:pt x="8999" y="4318"/>
                  <a:pt x="8469" y="2686"/>
                  <a:pt x="7175" y="1907"/>
                </a:cubicBezTo>
                <a:cubicBezTo>
                  <a:pt x="4007" y="0"/>
                  <a:pt x="0" y="6200"/>
                  <a:pt x="1648" y="889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6316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8"/>
          <p:cNvSpPr txBox="1">
            <a:spLocks noGrp="1"/>
          </p:cNvSpPr>
          <p:nvPr>
            <p:ph type="title"/>
          </p:nvPr>
        </p:nvSpPr>
        <p:spPr>
          <a:xfrm>
            <a:off x="2885033" y="1885967"/>
            <a:ext cx="6422000" cy="308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600">
                <a:solidFill>
                  <a:schemeClr val="dk1"/>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91" name="Google Shape;91;p8"/>
          <p:cNvSpPr/>
          <p:nvPr/>
        </p:nvSpPr>
        <p:spPr>
          <a:xfrm rot="-426311">
            <a:off x="-766921" y="-374528"/>
            <a:ext cx="4018832" cy="3002213"/>
          </a:xfrm>
          <a:custGeom>
            <a:avLst/>
            <a:gdLst/>
            <a:ahLst/>
            <a:cxnLst/>
            <a:rect l="l" t="t" r="r" b="b"/>
            <a:pathLst>
              <a:path w="19225" h="14362" extrusionOk="0">
                <a:moveTo>
                  <a:pt x="10892" y="1"/>
                </a:moveTo>
                <a:cubicBezTo>
                  <a:pt x="9109" y="1"/>
                  <a:pt x="7320" y="246"/>
                  <a:pt x="5572" y="714"/>
                </a:cubicBezTo>
                <a:cubicBezTo>
                  <a:pt x="2167" y="1626"/>
                  <a:pt x="527" y="3422"/>
                  <a:pt x="164" y="7142"/>
                </a:cubicBezTo>
                <a:cubicBezTo>
                  <a:pt x="0" y="8824"/>
                  <a:pt x="135" y="10599"/>
                  <a:pt x="982" y="12062"/>
                </a:cubicBezTo>
                <a:cubicBezTo>
                  <a:pt x="1741" y="13372"/>
                  <a:pt x="3171" y="14361"/>
                  <a:pt x="4661" y="14361"/>
                </a:cubicBezTo>
                <a:cubicBezTo>
                  <a:pt x="4835" y="14361"/>
                  <a:pt x="5009" y="14348"/>
                  <a:pt x="5184" y="14320"/>
                </a:cubicBezTo>
                <a:cubicBezTo>
                  <a:pt x="7039" y="14022"/>
                  <a:pt x="8271" y="12316"/>
                  <a:pt x="9433" y="10841"/>
                </a:cubicBezTo>
                <a:cubicBezTo>
                  <a:pt x="10993" y="8857"/>
                  <a:pt x="12849" y="7011"/>
                  <a:pt x="15174" y="6025"/>
                </a:cubicBezTo>
                <a:cubicBezTo>
                  <a:pt x="16595" y="5421"/>
                  <a:pt x="18335" y="5003"/>
                  <a:pt x="18972" y="3598"/>
                </a:cubicBezTo>
                <a:cubicBezTo>
                  <a:pt x="19221" y="3046"/>
                  <a:pt x="19224" y="2334"/>
                  <a:pt x="18809" y="1893"/>
                </a:cubicBezTo>
                <a:cubicBezTo>
                  <a:pt x="18606" y="1678"/>
                  <a:pt x="18328" y="1550"/>
                  <a:pt x="18054" y="1435"/>
                </a:cubicBezTo>
                <a:cubicBezTo>
                  <a:pt x="15761" y="460"/>
                  <a:pt x="13333" y="1"/>
                  <a:pt x="1089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8871901" y="-986766"/>
            <a:ext cx="4014656" cy="3162657"/>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rot="-705190">
            <a:off x="8567967" y="5067425"/>
            <a:ext cx="6633096" cy="3088832"/>
          </a:xfrm>
          <a:custGeom>
            <a:avLst/>
            <a:gdLst/>
            <a:ahLst/>
            <a:cxnLst/>
            <a:rect l="l" t="t" r="r" b="b"/>
            <a:pathLst>
              <a:path w="32435" h="15104" extrusionOk="0">
                <a:moveTo>
                  <a:pt x="19826" y="0"/>
                </a:moveTo>
                <a:cubicBezTo>
                  <a:pt x="16806" y="0"/>
                  <a:pt x="14531" y="2829"/>
                  <a:pt x="11637" y="3741"/>
                </a:cubicBezTo>
                <a:cubicBezTo>
                  <a:pt x="8582" y="4703"/>
                  <a:pt x="4889" y="3517"/>
                  <a:pt x="2299" y="5401"/>
                </a:cubicBezTo>
                <a:cubicBezTo>
                  <a:pt x="472" y="6730"/>
                  <a:pt x="1" y="9210"/>
                  <a:pt x="526" y="11304"/>
                </a:cubicBezTo>
                <a:cubicBezTo>
                  <a:pt x="1165" y="13847"/>
                  <a:pt x="3393" y="13899"/>
                  <a:pt x="5729" y="14157"/>
                </a:cubicBezTo>
                <a:cubicBezTo>
                  <a:pt x="11416" y="14788"/>
                  <a:pt x="17138" y="15104"/>
                  <a:pt x="22860" y="15104"/>
                </a:cubicBezTo>
                <a:cubicBezTo>
                  <a:pt x="25956" y="15104"/>
                  <a:pt x="29052" y="15011"/>
                  <a:pt x="32143" y="14826"/>
                </a:cubicBezTo>
                <a:cubicBezTo>
                  <a:pt x="32346" y="13227"/>
                  <a:pt x="32434" y="11323"/>
                  <a:pt x="31180" y="10310"/>
                </a:cubicBezTo>
                <a:cubicBezTo>
                  <a:pt x="30401" y="9681"/>
                  <a:pt x="29316" y="9603"/>
                  <a:pt x="28433" y="9131"/>
                </a:cubicBezTo>
                <a:cubicBezTo>
                  <a:pt x="26549" y="8122"/>
                  <a:pt x="26072" y="5707"/>
                  <a:pt x="25120" y="3794"/>
                </a:cubicBezTo>
                <a:cubicBezTo>
                  <a:pt x="24114" y="1775"/>
                  <a:pt x="22175" y="46"/>
                  <a:pt x="19920" y="1"/>
                </a:cubicBezTo>
                <a:cubicBezTo>
                  <a:pt x="19889" y="1"/>
                  <a:pt x="19857" y="0"/>
                  <a:pt x="1982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11238534" y="914817"/>
            <a:ext cx="1537628" cy="1261092"/>
          </a:xfrm>
          <a:custGeom>
            <a:avLst/>
            <a:gdLst/>
            <a:ahLst/>
            <a:cxnLst/>
            <a:rect l="l" t="t" r="r" b="b"/>
            <a:pathLst>
              <a:path w="6911" h="5668" extrusionOk="0">
                <a:moveTo>
                  <a:pt x="5060" y="0"/>
                </a:moveTo>
                <a:cubicBezTo>
                  <a:pt x="4135" y="0"/>
                  <a:pt x="2977" y="479"/>
                  <a:pt x="2274" y="714"/>
                </a:cubicBezTo>
                <a:cubicBezTo>
                  <a:pt x="1482" y="980"/>
                  <a:pt x="803" y="1567"/>
                  <a:pt x="428" y="2313"/>
                </a:cubicBezTo>
                <a:cubicBezTo>
                  <a:pt x="1" y="3161"/>
                  <a:pt x="8" y="4280"/>
                  <a:pt x="646" y="4981"/>
                </a:cubicBezTo>
                <a:cubicBezTo>
                  <a:pt x="1063" y="5440"/>
                  <a:pt x="1696" y="5667"/>
                  <a:pt x="2317" y="5667"/>
                </a:cubicBezTo>
                <a:cubicBezTo>
                  <a:pt x="2335" y="5667"/>
                  <a:pt x="2352" y="5667"/>
                  <a:pt x="2370" y="5667"/>
                </a:cubicBezTo>
                <a:cubicBezTo>
                  <a:pt x="3007" y="5654"/>
                  <a:pt x="3625" y="5424"/>
                  <a:pt x="4174" y="5098"/>
                </a:cubicBezTo>
                <a:cubicBezTo>
                  <a:pt x="5464" y="4333"/>
                  <a:pt x="6911" y="2478"/>
                  <a:pt x="6400" y="860"/>
                </a:cubicBezTo>
                <a:cubicBezTo>
                  <a:pt x="6195" y="215"/>
                  <a:pt x="5680" y="0"/>
                  <a:pt x="50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1334467" y="407334"/>
            <a:ext cx="1035845" cy="816071"/>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1095764" y="5911866"/>
            <a:ext cx="2489379" cy="1961077"/>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646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17CF-6A48-D7A5-3202-C8035D6D8D7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D47818E-745C-D1B7-AD1C-B543A4DF0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5EE5FA8-AA32-E34A-99A5-BBC924893E3B}"/>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3B9AB1DA-7809-7C3F-A778-ED1F772ECEC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D949D26-A130-5070-CF0E-753E8D5F94F8}"/>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3558226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C016-C4FA-86DB-1A82-67CE34291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9EFF2DB7-30B1-7E56-6D9A-036A63E90C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599A2-7C36-E3E0-620F-9F6DD45050ED}"/>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2DA6D090-EB22-5545-9AA0-9A27BE03054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7F95100-15B1-D0BF-774D-33F1BC0A1ADE}"/>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281213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D69C-1E36-93E2-F10A-15BAA94E0C7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A1FF871-0562-F5E4-3554-F1E3CF4C72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CE36C5E2-04D4-4F30-E4D3-B02CBCB3FA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513EF383-9320-C718-D3C9-2842C815059E}"/>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6" name="Footer Placeholder 5">
            <a:extLst>
              <a:ext uri="{FF2B5EF4-FFF2-40B4-BE49-F238E27FC236}">
                <a16:creationId xmlns:a16="http://schemas.microsoft.com/office/drawing/2014/main" id="{A72DFABA-DCFA-E9B0-CA39-E8790B75E52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52AA256-E444-B2A4-ED5A-6DDA874BF92C}"/>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397325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F31B-405F-2797-754B-7DBC4741397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3FE53F1A-1037-4098-05AB-8402931FE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B3D9F6-44A9-88AE-1FF4-301B1F454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8FDE6B0-97F7-41AF-2E60-2A8BAB87C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97CFCA-BF90-0FBF-704A-9C373E133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85AB014-7A7E-AB6F-84EA-69CECE956A65}"/>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8" name="Footer Placeholder 7">
            <a:extLst>
              <a:ext uri="{FF2B5EF4-FFF2-40B4-BE49-F238E27FC236}">
                <a16:creationId xmlns:a16="http://schemas.microsoft.com/office/drawing/2014/main" id="{BA6839E4-2899-7820-A43F-C22A253DB92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C3FD18B4-7F3D-5E54-0971-7CD65F951E33}"/>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141023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6FC6-1D95-CC0D-CEE6-9AB07C8AE88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4FE96136-0801-2BFE-453F-2296AEED8A53}"/>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4" name="Footer Placeholder 3">
            <a:extLst>
              <a:ext uri="{FF2B5EF4-FFF2-40B4-BE49-F238E27FC236}">
                <a16:creationId xmlns:a16="http://schemas.microsoft.com/office/drawing/2014/main" id="{A3D2F2BE-B391-0C09-39AA-E12F20CD4C56}"/>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AB3E29B5-67E1-AD5F-4E24-D62A8DD26C8B}"/>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138933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459B4-225B-1F22-BB8C-6470CC012C1A}"/>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3" name="Footer Placeholder 2">
            <a:extLst>
              <a:ext uri="{FF2B5EF4-FFF2-40B4-BE49-F238E27FC236}">
                <a16:creationId xmlns:a16="http://schemas.microsoft.com/office/drawing/2014/main" id="{5897D5A5-E419-5968-5AB0-D498809F9411}"/>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FD97DEF1-1973-4F4C-7DA0-A91852E75C79}"/>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296087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C2EE-7ACC-3E75-9528-A059390D0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57781664-C164-E98A-0BE6-5B2D28781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C6B37388-1218-B835-F38B-FB480EF0E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E24AC-BCDF-300E-F397-4B3F35A79896}"/>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6" name="Footer Placeholder 5">
            <a:extLst>
              <a:ext uri="{FF2B5EF4-FFF2-40B4-BE49-F238E27FC236}">
                <a16:creationId xmlns:a16="http://schemas.microsoft.com/office/drawing/2014/main" id="{B7AEED73-67B2-1E70-71C3-6DE1D3FA87C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AD44F63-4A49-4A6F-299D-8AD42D6CAAC7}"/>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294124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0691-4936-93BA-F9B1-5BA69A5E2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498B0BC0-A882-3CB8-F24D-E00215A1F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575B97B-7EBD-C1EA-4527-77BD5660C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2B318-B62E-DF58-2C59-4DD7D5F2C426}"/>
              </a:ext>
            </a:extLst>
          </p:cNvPr>
          <p:cNvSpPr>
            <a:spLocks noGrp="1"/>
          </p:cNvSpPr>
          <p:nvPr>
            <p:ph type="dt" sz="half" idx="10"/>
          </p:nvPr>
        </p:nvSpPr>
        <p:spPr/>
        <p:txBody>
          <a:bodyPr/>
          <a:lstStyle/>
          <a:p>
            <a:fld id="{FE552841-DD74-DB44-9D35-D45D3DA597F8}" type="datetimeFigureOut">
              <a:rPr lang="x-none" smtClean="0"/>
              <a:pPr/>
              <a:t>11/14/2022</a:t>
            </a:fld>
            <a:endParaRPr lang="x-none"/>
          </a:p>
        </p:txBody>
      </p:sp>
      <p:sp>
        <p:nvSpPr>
          <p:cNvPr id="6" name="Footer Placeholder 5">
            <a:extLst>
              <a:ext uri="{FF2B5EF4-FFF2-40B4-BE49-F238E27FC236}">
                <a16:creationId xmlns:a16="http://schemas.microsoft.com/office/drawing/2014/main" id="{17E23F91-2998-E82B-88DE-7E665E73F29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8D83776-954A-6B3F-4A93-8B5D3D4D00AD}"/>
              </a:ext>
            </a:extLst>
          </p:cNvPr>
          <p:cNvSpPr>
            <a:spLocks noGrp="1"/>
          </p:cNvSpPr>
          <p:nvPr>
            <p:ph type="sldNum" sz="quarter" idx="12"/>
          </p:nvPr>
        </p:nvSpPr>
        <p:spPr/>
        <p:txBody>
          <a:bodyPr/>
          <a:lstStyle/>
          <a:p>
            <a:fld id="{BBE68034-3CF1-F247-886D-6D82914622DF}" type="slidenum">
              <a:rPr lang="x-none" smtClean="0"/>
              <a:pPr/>
              <a:t>‹#›</a:t>
            </a:fld>
            <a:endParaRPr lang="x-none"/>
          </a:p>
        </p:txBody>
      </p:sp>
    </p:spTree>
    <p:extLst>
      <p:ext uri="{BB962C8B-B14F-4D97-AF65-F5344CB8AC3E}">
        <p14:creationId xmlns:p14="http://schemas.microsoft.com/office/powerpoint/2010/main" val="7326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FA80A-9439-D561-7F60-FD0D8EDEF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583786C2-87BE-257D-D1B3-B51EA65D8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BA294B9-BC97-41FC-6F9C-DEC2918C2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52841-DD74-DB44-9D35-D45D3DA597F8}" type="datetimeFigureOut">
              <a:rPr lang="x-none" smtClean="0"/>
              <a:pPr/>
              <a:t>11/14/2022</a:t>
            </a:fld>
            <a:endParaRPr lang="x-none"/>
          </a:p>
        </p:txBody>
      </p:sp>
      <p:sp>
        <p:nvSpPr>
          <p:cNvPr id="5" name="Footer Placeholder 4">
            <a:extLst>
              <a:ext uri="{FF2B5EF4-FFF2-40B4-BE49-F238E27FC236}">
                <a16:creationId xmlns:a16="http://schemas.microsoft.com/office/drawing/2014/main" id="{23278EC8-826E-6B00-C154-00BA5695E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A19F0134-471C-1373-7249-FC45464F0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68034-3CF1-F247-886D-6D82914622DF}" type="slidenum">
              <a:rPr lang="x-none" smtClean="0"/>
              <a:pPr/>
              <a:t>‹#›</a:t>
            </a:fld>
            <a:endParaRPr lang="x-none"/>
          </a:p>
        </p:txBody>
      </p:sp>
    </p:spTree>
    <p:extLst>
      <p:ext uri="{BB962C8B-B14F-4D97-AF65-F5344CB8AC3E}">
        <p14:creationId xmlns:p14="http://schemas.microsoft.com/office/powerpoint/2010/main" val="680958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7"/>
          <p:cNvSpPr/>
          <p:nvPr/>
        </p:nvSpPr>
        <p:spPr>
          <a:xfrm>
            <a:off x="2703786" y="1764000"/>
            <a:ext cx="6718400" cy="3330000"/>
          </a:xfrm>
          <a:prstGeom prst="roundRect">
            <a:avLst>
              <a:gd name="adj" fmla="val 4895"/>
            </a:avLst>
          </a:prstGeom>
          <a:solidFill>
            <a:schemeClr val="bg1"/>
          </a:solidFill>
          <a:ln>
            <a:solidFill>
              <a:schemeClr val="accent1"/>
            </a:solidFill>
          </a:ln>
        </p:spPr>
        <p:txBody>
          <a:bodyPr spcFirstLastPara="1" wrap="square" lIns="121900" tIns="121900" rIns="121900" bIns="121900" anchor="ctr" anchorCtr="0">
            <a:noAutofit/>
          </a:bodyPr>
          <a:lstStyle/>
          <a:p>
            <a:endParaRPr sz="2400"/>
          </a:p>
        </p:txBody>
      </p:sp>
      <p:sp>
        <p:nvSpPr>
          <p:cNvPr id="713" name="Google Shape;713;p47"/>
          <p:cNvSpPr/>
          <p:nvPr/>
        </p:nvSpPr>
        <p:spPr>
          <a:xfrm>
            <a:off x="3547241" y="685017"/>
            <a:ext cx="4713890" cy="14792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714" name="Google Shape;714;p47"/>
          <p:cNvSpPr txBox="1">
            <a:spLocks noGrp="1"/>
          </p:cNvSpPr>
          <p:nvPr>
            <p:ph type="title"/>
          </p:nvPr>
        </p:nvSpPr>
        <p:spPr>
          <a:xfrm>
            <a:off x="2978600" y="2109000"/>
            <a:ext cx="6234800" cy="1122400"/>
          </a:xfrm>
          <a:prstGeom prst="rect">
            <a:avLst/>
          </a:prstGeom>
        </p:spPr>
        <p:txBody>
          <a:bodyPr spcFirstLastPara="1" vert="horz" wrap="square" lIns="121900" tIns="121900" rIns="121900" bIns="121900" rtlCol="0" anchor="t" anchorCtr="0">
            <a:noAutofit/>
          </a:bodyPr>
          <a:lstStyle/>
          <a:p>
            <a:pPr algn="l"/>
            <a:r>
              <a:rPr lang="en-US" sz="3600" b="1" dirty="0">
                <a:solidFill>
                  <a:schemeClr val="accent1">
                    <a:lumMod val="50000"/>
                  </a:schemeClr>
                </a:solidFill>
              </a:rPr>
              <a:t>Done by :</a:t>
            </a:r>
            <a:br>
              <a:rPr lang="en-US" sz="3600" b="1" dirty="0">
                <a:solidFill>
                  <a:schemeClr val="accent1">
                    <a:lumMod val="50000"/>
                  </a:schemeClr>
                </a:solidFill>
              </a:rPr>
            </a:br>
            <a:r>
              <a:rPr lang="en-US" sz="3200" b="1" dirty="0" err="1">
                <a:solidFill>
                  <a:schemeClr val="accent1">
                    <a:lumMod val="50000"/>
                  </a:schemeClr>
                </a:solidFill>
              </a:rPr>
              <a:t>mohammed</a:t>
            </a:r>
            <a:r>
              <a:rPr lang="en-US" sz="3200" b="1" dirty="0">
                <a:solidFill>
                  <a:schemeClr val="accent1">
                    <a:lumMod val="50000"/>
                  </a:schemeClr>
                </a:solidFill>
              </a:rPr>
              <a:t> </a:t>
            </a:r>
            <a:r>
              <a:rPr lang="en-US" sz="3200" b="1" dirty="0" err="1">
                <a:solidFill>
                  <a:schemeClr val="accent1">
                    <a:lumMod val="50000"/>
                  </a:schemeClr>
                </a:solidFill>
              </a:rPr>
              <a:t>eyad</a:t>
            </a:r>
            <a:br>
              <a:rPr lang="en-US" sz="3200" b="1" dirty="0">
                <a:solidFill>
                  <a:schemeClr val="accent1">
                    <a:lumMod val="50000"/>
                  </a:schemeClr>
                </a:solidFill>
              </a:rPr>
            </a:br>
            <a:r>
              <a:rPr lang="en-US" sz="3200" b="1" dirty="0" err="1">
                <a:solidFill>
                  <a:schemeClr val="accent1">
                    <a:lumMod val="50000"/>
                  </a:schemeClr>
                </a:solidFill>
              </a:rPr>
              <a:t>shukri</a:t>
            </a:r>
            <a:r>
              <a:rPr lang="en-US" sz="3200" b="1" dirty="0">
                <a:solidFill>
                  <a:schemeClr val="accent1">
                    <a:lumMod val="50000"/>
                  </a:schemeClr>
                </a:solidFill>
              </a:rPr>
              <a:t> </a:t>
            </a:r>
            <a:r>
              <a:rPr lang="en-US" sz="3200" b="1" dirty="0" err="1">
                <a:solidFill>
                  <a:schemeClr val="accent1">
                    <a:lumMod val="50000"/>
                  </a:schemeClr>
                </a:solidFill>
              </a:rPr>
              <a:t>alomari</a:t>
            </a:r>
            <a:br>
              <a:rPr lang="en-US" sz="3200" b="1" dirty="0">
                <a:solidFill>
                  <a:schemeClr val="accent1">
                    <a:lumMod val="50000"/>
                  </a:schemeClr>
                </a:solidFill>
              </a:rPr>
            </a:br>
            <a:r>
              <a:rPr lang="en-US" sz="3200" b="1" dirty="0" err="1">
                <a:solidFill>
                  <a:schemeClr val="accent1">
                    <a:lumMod val="50000"/>
                  </a:schemeClr>
                </a:solidFill>
              </a:rPr>
              <a:t>razan</a:t>
            </a:r>
            <a:r>
              <a:rPr lang="en-US" sz="3200" b="1" dirty="0">
                <a:solidFill>
                  <a:schemeClr val="accent1">
                    <a:lumMod val="50000"/>
                  </a:schemeClr>
                </a:solidFill>
              </a:rPr>
              <a:t> rami</a:t>
            </a:r>
            <a:br>
              <a:rPr lang="en-US" sz="3200" b="1" dirty="0">
                <a:solidFill>
                  <a:schemeClr val="accent1">
                    <a:lumMod val="50000"/>
                  </a:schemeClr>
                </a:solidFill>
              </a:rPr>
            </a:br>
            <a:r>
              <a:rPr lang="en-US" sz="3200" b="1" dirty="0">
                <a:solidFill>
                  <a:schemeClr val="accent1">
                    <a:lumMod val="50000"/>
                  </a:schemeClr>
                </a:solidFill>
              </a:rPr>
              <a:t>Yasmeen </a:t>
            </a:r>
            <a:r>
              <a:rPr lang="en-US" sz="3200" b="1" dirty="0" err="1">
                <a:solidFill>
                  <a:schemeClr val="accent1">
                    <a:lumMod val="50000"/>
                  </a:schemeClr>
                </a:solidFill>
              </a:rPr>
              <a:t>abukhadrah</a:t>
            </a:r>
            <a:br>
              <a:rPr lang="en-US" sz="3600" b="1" dirty="0">
                <a:solidFill>
                  <a:schemeClr val="accent1">
                    <a:lumMod val="50000"/>
                  </a:schemeClr>
                </a:solidFill>
              </a:rPr>
            </a:br>
            <a:endParaRPr sz="3600" b="1" dirty="0">
              <a:solidFill>
                <a:schemeClr val="accent1">
                  <a:lumMod val="50000"/>
                </a:schemeClr>
              </a:solidFill>
            </a:endParaRPr>
          </a:p>
        </p:txBody>
      </p:sp>
      <p:sp>
        <p:nvSpPr>
          <p:cNvPr id="715" name="Google Shape;715;p47"/>
          <p:cNvSpPr txBox="1">
            <a:spLocks noGrp="1"/>
          </p:cNvSpPr>
          <p:nvPr>
            <p:ph type="subTitle" idx="1"/>
          </p:nvPr>
        </p:nvSpPr>
        <p:spPr>
          <a:xfrm>
            <a:off x="2869786" y="4520581"/>
            <a:ext cx="6234800" cy="866969"/>
          </a:xfrm>
          <a:prstGeom prst="rect">
            <a:avLst/>
          </a:prstGeom>
        </p:spPr>
        <p:txBody>
          <a:bodyPr spcFirstLastPara="1" vert="horz" wrap="square" lIns="121900" tIns="121900" rIns="121900" bIns="121900" rtlCol="0" anchor="t" anchorCtr="0">
            <a:noAutofit/>
          </a:bodyPr>
          <a:lstStyle/>
          <a:p>
            <a:pPr marL="0" indent="0"/>
            <a:r>
              <a:rPr lang="en-US" b="1" dirty="0">
                <a:solidFill>
                  <a:schemeClr val="accent1">
                    <a:lumMod val="50000"/>
                  </a:schemeClr>
                </a:solidFill>
              </a:rPr>
              <a:t>Supervised by : </a:t>
            </a:r>
            <a:r>
              <a:rPr lang="en-US" b="1" dirty="0" err="1">
                <a:solidFill>
                  <a:schemeClr val="accent1">
                    <a:lumMod val="50000"/>
                  </a:schemeClr>
                </a:solidFill>
              </a:rPr>
              <a:t>dr</a:t>
            </a:r>
            <a:r>
              <a:rPr lang="en-US" b="1" dirty="0">
                <a:solidFill>
                  <a:schemeClr val="accent1">
                    <a:lumMod val="50000"/>
                  </a:schemeClr>
                </a:solidFill>
              </a:rPr>
              <a:t> </a:t>
            </a:r>
            <a:r>
              <a:rPr lang="en-US" b="1" dirty="0" err="1">
                <a:solidFill>
                  <a:schemeClr val="accent1">
                    <a:lumMod val="50000"/>
                  </a:schemeClr>
                </a:solidFill>
              </a:rPr>
              <a:t>saad</a:t>
            </a:r>
            <a:r>
              <a:rPr lang="en-US" b="1" dirty="0">
                <a:solidFill>
                  <a:schemeClr val="accent1">
                    <a:lumMod val="50000"/>
                  </a:schemeClr>
                </a:solidFill>
              </a:rPr>
              <a:t> </a:t>
            </a:r>
            <a:r>
              <a:rPr lang="en-US" b="1" dirty="0" err="1">
                <a:solidFill>
                  <a:schemeClr val="accent1">
                    <a:lumMod val="50000"/>
                  </a:schemeClr>
                </a:solidFill>
              </a:rPr>
              <a:t>alazawi</a:t>
            </a:r>
            <a:endParaRPr lang="en-US" b="1" dirty="0">
              <a:solidFill>
                <a:schemeClr val="accent1">
                  <a:lumMod val="50000"/>
                </a:schemeClr>
              </a:solidFill>
            </a:endParaRPr>
          </a:p>
        </p:txBody>
      </p:sp>
      <p:sp>
        <p:nvSpPr>
          <p:cNvPr id="716" name="Google Shape;716;p47"/>
          <p:cNvSpPr txBox="1">
            <a:spLocks noGrp="1"/>
          </p:cNvSpPr>
          <p:nvPr>
            <p:ph type="title" idx="2"/>
          </p:nvPr>
        </p:nvSpPr>
        <p:spPr>
          <a:xfrm>
            <a:off x="2703786" y="749850"/>
            <a:ext cx="6400800" cy="1065600"/>
          </a:xfrm>
          <a:prstGeom prst="rect">
            <a:avLst/>
          </a:prstGeom>
        </p:spPr>
        <p:txBody>
          <a:bodyPr spcFirstLastPara="1" vert="horz" wrap="square" lIns="121900" tIns="121900" rIns="121900" bIns="121900" rtlCol="0" anchor="ctr" anchorCtr="0">
            <a:noAutofit/>
          </a:bodyPr>
          <a:lstStyle/>
          <a:p>
            <a:r>
              <a:rPr lang="en-US" sz="6000" b="1" dirty="0">
                <a:solidFill>
                  <a:schemeClr val="accent1">
                    <a:lumMod val="50000"/>
                  </a:schemeClr>
                </a:solidFill>
              </a:rPr>
              <a:t>Surgical Drains</a:t>
            </a:r>
            <a:endParaRPr sz="6000" b="1" dirty="0">
              <a:solidFill>
                <a:schemeClr val="accent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2E36B3-9851-0254-CA09-70DC26B0E7C9}"/>
              </a:ext>
            </a:extLst>
          </p:cNvPr>
          <p:cNvSpPr txBox="1">
            <a:spLocks/>
          </p:cNvSpPr>
          <p:nvPr/>
        </p:nvSpPr>
        <p:spPr>
          <a:xfrm>
            <a:off x="838200" y="681037"/>
            <a:ext cx="10515600" cy="1325563"/>
          </a:xfrm>
          <a:prstGeom prst="rect">
            <a:avLst/>
          </a:prstGeom>
        </p:spPr>
        <p:txBody>
          <a:bodyPr spcFirstLastPara="1" vert="horz" wrap="square" lIns="91425" tIns="91425" rIns="91425" bIns="91425" rtlCol="0" anchor="t" anchorCtr="0">
            <a:noAutofit/>
          </a:bodyPr>
          <a:lstStyle>
            <a:lvl1pPr lvl="0" algn="ctr" defTabSz="914400" rtl="0" eaLnBrk="1" latinLnBrk="0" hangingPunct="1">
              <a:lnSpc>
                <a:spcPct val="90000"/>
              </a:lnSpc>
              <a:spcBef>
                <a:spcPts val="0"/>
              </a:spcBef>
              <a:spcAft>
                <a:spcPts val="0"/>
              </a:spcAft>
              <a:buSzPts val="3600"/>
              <a:buNone/>
              <a:defRPr sz="44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pPr algn="l"/>
            <a:r>
              <a:rPr lang="en-US" b="1" dirty="0">
                <a:solidFill>
                  <a:schemeClr val="accent1">
                    <a:lumMod val="50000"/>
                  </a:schemeClr>
                </a:solidFill>
                <a:cs typeface="Calibri Light"/>
              </a:rPr>
              <a:t>Types of drains:</a:t>
            </a:r>
            <a:endParaRPr lang="en-US" b="1" dirty="0">
              <a:solidFill>
                <a:schemeClr val="accent1">
                  <a:lumMod val="50000"/>
                </a:schemeClr>
              </a:solidFill>
            </a:endParaRPr>
          </a:p>
        </p:txBody>
      </p:sp>
      <p:sp>
        <p:nvSpPr>
          <p:cNvPr id="5" name="Content Placeholder 2">
            <a:extLst>
              <a:ext uri="{FF2B5EF4-FFF2-40B4-BE49-F238E27FC236}">
                <a16:creationId xmlns:a16="http://schemas.microsoft.com/office/drawing/2014/main" id="{4DA2B857-ED00-D041-273F-13AF747762C2}"/>
              </a:ext>
            </a:extLst>
          </p:cNvPr>
          <p:cNvSpPr txBox="1">
            <a:spLocks/>
          </p:cNvSpPr>
          <p:nvPr/>
        </p:nvSpPr>
        <p:spPr>
          <a:xfrm>
            <a:off x="838200" y="2006600"/>
            <a:ext cx="10515600" cy="4351338"/>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b="1" dirty="0">
                <a:solidFill>
                  <a:schemeClr val="accent1">
                    <a:lumMod val="50000"/>
                  </a:schemeClr>
                </a:solidFill>
                <a:cs typeface="Calibri"/>
              </a:rPr>
              <a:t>Active vs passive drains</a:t>
            </a:r>
          </a:p>
          <a:p>
            <a:pPr algn="l"/>
            <a:endParaRPr lang="en-US" b="1" dirty="0">
              <a:solidFill>
                <a:schemeClr val="accent1">
                  <a:lumMod val="50000"/>
                </a:schemeClr>
              </a:solidFill>
              <a:cs typeface="Calibri"/>
            </a:endParaRPr>
          </a:p>
          <a:p>
            <a:pPr algn="l"/>
            <a:endParaRPr lang="en-US" b="1" dirty="0">
              <a:solidFill>
                <a:schemeClr val="accent1">
                  <a:lumMod val="50000"/>
                </a:schemeClr>
              </a:solidFill>
              <a:cs typeface="Calibri"/>
            </a:endParaRPr>
          </a:p>
          <a:p>
            <a:pPr algn="l"/>
            <a:endParaRPr lang="en-US" b="1" dirty="0">
              <a:solidFill>
                <a:schemeClr val="accent1">
                  <a:lumMod val="50000"/>
                </a:schemeClr>
              </a:solidFill>
              <a:cs typeface="Calibri"/>
            </a:endParaRPr>
          </a:p>
          <a:p>
            <a:pPr marL="0" indent="0" algn="l"/>
            <a:endParaRPr lang="en-US" b="1" dirty="0">
              <a:solidFill>
                <a:schemeClr val="accent1">
                  <a:lumMod val="50000"/>
                </a:schemeClr>
              </a:solidFill>
              <a:cs typeface="Calibri"/>
            </a:endParaRPr>
          </a:p>
          <a:p>
            <a:pPr algn="l"/>
            <a:r>
              <a:rPr lang="en-US" b="1" dirty="0">
                <a:solidFill>
                  <a:schemeClr val="accent1">
                    <a:lumMod val="50000"/>
                  </a:schemeClr>
                </a:solidFill>
                <a:cs typeface="Calibri"/>
              </a:rPr>
              <a:t>Closed vs open drains</a:t>
            </a:r>
          </a:p>
        </p:txBody>
      </p:sp>
    </p:spTree>
    <p:extLst>
      <p:ext uri="{BB962C8B-B14F-4D97-AF65-F5344CB8AC3E}">
        <p14:creationId xmlns:p14="http://schemas.microsoft.com/office/powerpoint/2010/main" val="259000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7225-8578-7115-60CB-6E1601962045}"/>
              </a:ext>
            </a:extLst>
          </p:cNvPr>
          <p:cNvSpPr>
            <a:spLocks noGrp="1"/>
          </p:cNvSpPr>
          <p:nvPr>
            <p:ph type="title"/>
          </p:nvPr>
        </p:nvSpPr>
        <p:spPr>
          <a:xfrm>
            <a:off x="838200" y="913765"/>
            <a:ext cx="10515600" cy="1325563"/>
          </a:xfrm>
        </p:spPr>
        <p:txBody>
          <a:bodyPr/>
          <a:lstStyle/>
          <a:p>
            <a:pPr algn="l"/>
            <a:r>
              <a:rPr lang="en-US" sz="4800" b="1" dirty="0">
                <a:solidFill>
                  <a:schemeClr val="accent1">
                    <a:lumMod val="50000"/>
                  </a:schemeClr>
                </a:solidFill>
                <a:cs typeface="Calibri Light"/>
              </a:rPr>
              <a:t>passive drains:</a:t>
            </a:r>
            <a:endParaRPr lang="en-US" sz="4800" b="1" dirty="0">
              <a:solidFill>
                <a:schemeClr val="accent1">
                  <a:lumMod val="50000"/>
                </a:schemeClr>
              </a:solidFill>
            </a:endParaRPr>
          </a:p>
        </p:txBody>
      </p:sp>
      <p:sp>
        <p:nvSpPr>
          <p:cNvPr id="3" name="Content Placeholder 2">
            <a:extLst>
              <a:ext uri="{FF2B5EF4-FFF2-40B4-BE49-F238E27FC236}">
                <a16:creationId xmlns:a16="http://schemas.microsoft.com/office/drawing/2014/main" id="{B299DED6-4CDC-82D7-EA1C-632057D59F41}"/>
              </a:ext>
            </a:extLst>
          </p:cNvPr>
          <p:cNvSpPr txBox="1">
            <a:spLocks/>
          </p:cNvSpPr>
          <p:nvPr/>
        </p:nvSpPr>
        <p:spPr>
          <a:xfrm>
            <a:off x="838200" y="1825625"/>
            <a:ext cx="10515600" cy="4351338"/>
          </a:xfrm>
          <a:prstGeom prst="rect">
            <a:avLst/>
          </a:prstGeom>
        </p:spPr>
        <p:txBody>
          <a:bodyPr spcFirstLastPara="1" vert="horz" wrap="square" lIns="91440" tIns="45720" rIns="91440" bIns="45720" rtlCol="0" anchor="t" anchorCtr="0">
            <a:normAutofit lnSpcReduction="10000"/>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sz="3200" b="1" dirty="0">
                <a:solidFill>
                  <a:schemeClr val="accent1">
                    <a:lumMod val="50000"/>
                  </a:schemeClr>
                </a:solidFill>
                <a:cs typeface="Calibri"/>
              </a:rPr>
              <a:t>Drains by means of gravity between body cavities and  exterior or pressure differential, they have no suction force.</a:t>
            </a:r>
          </a:p>
          <a:p>
            <a:pPr algn="l"/>
            <a:endParaRPr lang="en-US" sz="3200" b="1" dirty="0">
              <a:solidFill>
                <a:schemeClr val="accent1">
                  <a:lumMod val="50000"/>
                </a:schemeClr>
              </a:solidFill>
              <a:cs typeface="Calibri"/>
            </a:endParaRPr>
          </a:p>
          <a:p>
            <a:pPr marL="0" indent="0" algn="l"/>
            <a:r>
              <a:rPr lang="en-US" sz="3200" b="1" dirty="0">
                <a:solidFill>
                  <a:schemeClr val="accent1">
                    <a:lumMod val="50000"/>
                  </a:schemeClr>
                </a:solidFill>
                <a:cs typeface="Calibri"/>
              </a:rPr>
              <a:t>There are two types of passive drains:</a:t>
            </a:r>
          </a:p>
          <a:p>
            <a:pPr marL="0" indent="0" algn="l"/>
            <a:endParaRPr lang="en-US" sz="3200" b="1" dirty="0">
              <a:solidFill>
                <a:schemeClr val="accent1">
                  <a:lumMod val="50000"/>
                </a:schemeClr>
              </a:solidFill>
              <a:cs typeface="Calibri"/>
            </a:endParaRPr>
          </a:p>
          <a:p>
            <a:pPr algn="l"/>
            <a:r>
              <a:rPr lang="en-US" sz="3200" b="1" dirty="0">
                <a:solidFill>
                  <a:schemeClr val="accent1">
                    <a:lumMod val="50000"/>
                  </a:schemeClr>
                </a:solidFill>
                <a:cs typeface="Calibri"/>
              </a:rPr>
              <a:t>Open:  </a:t>
            </a:r>
            <a:r>
              <a:rPr lang="en-US" sz="3200" b="1" dirty="0">
                <a:solidFill>
                  <a:schemeClr val="accent1">
                    <a:lumMod val="50000"/>
                  </a:schemeClr>
                </a:solidFill>
                <a:ea typeface="+mn-lt"/>
                <a:cs typeface="+mn-lt"/>
              </a:rPr>
              <a:t>Penrose drains, Corrugated drains, setons, yates drain, wick.</a:t>
            </a:r>
            <a:endParaRPr lang="en-US" sz="3200" b="1" dirty="0">
              <a:solidFill>
                <a:schemeClr val="accent1">
                  <a:lumMod val="50000"/>
                </a:schemeClr>
              </a:solidFill>
              <a:cs typeface="Calibri"/>
            </a:endParaRPr>
          </a:p>
          <a:p>
            <a:pPr algn="l"/>
            <a:r>
              <a:rPr lang="en-US" sz="3200" b="1" dirty="0">
                <a:solidFill>
                  <a:schemeClr val="accent1">
                    <a:lumMod val="50000"/>
                  </a:schemeClr>
                </a:solidFill>
                <a:cs typeface="Calibri"/>
              </a:rPr>
              <a:t>Closed: Robinson</a:t>
            </a:r>
            <a:r>
              <a:rPr lang="en-US" sz="3200" b="1" dirty="0">
                <a:solidFill>
                  <a:schemeClr val="accent1">
                    <a:lumMod val="50000"/>
                  </a:schemeClr>
                </a:solidFill>
                <a:ea typeface="+mn-lt"/>
                <a:cs typeface="+mn-lt"/>
              </a:rPr>
              <a:t> drain. </a:t>
            </a:r>
          </a:p>
          <a:p>
            <a:pPr algn="l"/>
            <a:endParaRPr lang="en-US" sz="3200" b="1" dirty="0">
              <a:solidFill>
                <a:schemeClr val="accent1">
                  <a:lumMod val="50000"/>
                </a:schemeClr>
              </a:solidFill>
              <a:cs typeface="Calibri"/>
            </a:endParaRPr>
          </a:p>
          <a:p>
            <a:pPr marL="0" indent="0" algn="l"/>
            <a:endParaRPr lang="en-US" sz="3200" b="1" dirty="0">
              <a:solidFill>
                <a:schemeClr val="accent1">
                  <a:lumMod val="50000"/>
                </a:schemeClr>
              </a:solidFill>
              <a:cs typeface="Calibri"/>
            </a:endParaRPr>
          </a:p>
        </p:txBody>
      </p:sp>
    </p:spTree>
    <p:extLst>
      <p:ext uri="{BB962C8B-B14F-4D97-AF65-F5344CB8AC3E}">
        <p14:creationId xmlns:p14="http://schemas.microsoft.com/office/powerpoint/2010/main" val="401607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13" name="Title 1">
            <a:extLst>
              <a:ext uri="{FF2B5EF4-FFF2-40B4-BE49-F238E27FC236}">
                <a16:creationId xmlns:a16="http://schemas.microsoft.com/office/drawing/2014/main" id="{B0FE6662-101C-D4DB-96AD-5A2239116441}"/>
              </a:ext>
            </a:extLst>
          </p:cNvPr>
          <p:cNvSpPr txBox="1">
            <a:spLocks/>
          </p:cNvSpPr>
          <p:nvPr/>
        </p:nvSpPr>
        <p:spPr>
          <a:xfrm>
            <a:off x="1246824" y="978747"/>
            <a:ext cx="5012308" cy="1800526"/>
          </a:xfrm>
          <a:prstGeom prst="rect">
            <a:avLst/>
          </a:prstGeom>
        </p:spPr>
        <p:txBody>
          <a:bodyPr spcFirstLastPara="1" vert="horz" wrap="square" lIns="91425" tIns="91425" rIns="91425" bIns="91425" rtlCol="0" anchor="t" anchorCtr="0">
            <a:normAutofit/>
          </a:bodyPr>
          <a:lstStyle>
            <a:lvl1pPr lvl="0" algn="ctr" defTabSz="914400" rtl="0" eaLnBrk="1" latinLnBrk="0" hangingPunct="1">
              <a:lnSpc>
                <a:spcPct val="90000"/>
              </a:lnSpc>
              <a:spcBef>
                <a:spcPts val="0"/>
              </a:spcBef>
              <a:spcAft>
                <a:spcPts val="0"/>
              </a:spcAft>
              <a:buSzPts val="3600"/>
              <a:buNone/>
              <a:defRPr sz="4400" kern="1200">
                <a:solidFill>
                  <a:schemeClr val="tx1"/>
                </a:solidFill>
                <a:latin typeface="+mj-lt"/>
                <a:ea typeface="+mj-ea"/>
                <a:cs typeface="+mj-cs"/>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pPr algn="l"/>
            <a:r>
              <a:rPr lang="en-US" b="1" dirty="0">
                <a:solidFill>
                  <a:schemeClr val="accent1">
                    <a:lumMod val="50000"/>
                  </a:schemeClr>
                </a:solidFill>
                <a:cs typeface="Calibri Light"/>
              </a:rPr>
              <a:t>Open passive drains:</a:t>
            </a:r>
            <a:endParaRPr lang="en-US" b="1" dirty="0">
              <a:solidFill>
                <a:schemeClr val="accent1">
                  <a:lumMod val="50000"/>
                </a:schemeClr>
              </a:solidFill>
            </a:endParaRPr>
          </a:p>
        </p:txBody>
      </p:sp>
      <p:sp>
        <p:nvSpPr>
          <p:cNvPr id="14" name="Content Placeholder 2">
            <a:extLst>
              <a:ext uri="{FF2B5EF4-FFF2-40B4-BE49-F238E27FC236}">
                <a16:creationId xmlns:a16="http://schemas.microsoft.com/office/drawing/2014/main" id="{685DE2CD-B14B-6BEE-11FC-9EDF9547D540}"/>
              </a:ext>
            </a:extLst>
          </p:cNvPr>
          <p:cNvSpPr txBox="1">
            <a:spLocks/>
          </p:cNvSpPr>
          <p:nvPr/>
        </p:nvSpPr>
        <p:spPr>
          <a:xfrm>
            <a:off x="1246823" y="2623381"/>
            <a:ext cx="5012307" cy="3553581"/>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sz="2000" b="1">
                <a:solidFill>
                  <a:schemeClr val="accent1">
                    <a:lumMod val="50000"/>
                  </a:schemeClr>
                </a:solidFill>
                <a:cs typeface="Calibri"/>
              </a:rPr>
              <a:t>Gauze wick:</a:t>
            </a:r>
          </a:p>
          <a:p>
            <a:pPr marL="0" indent="0" algn="l"/>
            <a:endParaRPr lang="en-US" sz="2000" b="1">
              <a:solidFill>
                <a:schemeClr val="accent1">
                  <a:lumMod val="50000"/>
                </a:schemeClr>
              </a:solidFill>
              <a:cs typeface="Calibri"/>
            </a:endParaRPr>
          </a:p>
          <a:p>
            <a:pPr marL="0" indent="0" algn="l"/>
            <a:r>
              <a:rPr lang="en-US" sz="2000" b="1">
                <a:solidFill>
                  <a:schemeClr val="accent1">
                    <a:lumMod val="50000"/>
                  </a:schemeClr>
                </a:solidFill>
                <a:cs typeface="Calibri"/>
              </a:rPr>
              <a:t>Usage:</a:t>
            </a:r>
            <a:endParaRPr lang="en-US" sz="2000" b="1">
              <a:solidFill>
                <a:schemeClr val="accent1">
                  <a:lumMod val="50000"/>
                </a:schemeClr>
              </a:solidFill>
            </a:endParaRPr>
          </a:p>
          <a:p>
            <a:pPr marL="0" indent="0" algn="l"/>
            <a:r>
              <a:rPr lang="en-US" sz="2000" b="1">
                <a:solidFill>
                  <a:schemeClr val="accent1">
                    <a:lumMod val="50000"/>
                  </a:schemeClr>
                </a:solidFill>
                <a:cs typeface="Calibri"/>
              </a:rPr>
              <a:t>Discharging sinuses</a:t>
            </a:r>
          </a:p>
          <a:p>
            <a:pPr marL="0" indent="0" algn="l"/>
            <a:r>
              <a:rPr lang="en-US" sz="2000" b="1">
                <a:solidFill>
                  <a:schemeClr val="accent1">
                    <a:lumMod val="50000"/>
                  </a:schemeClr>
                </a:solidFill>
                <a:cs typeface="Calibri"/>
              </a:rPr>
              <a:t>Abscess cavity</a:t>
            </a:r>
          </a:p>
        </p:txBody>
      </p:sp>
      <p:pic>
        <p:nvPicPr>
          <p:cNvPr id="15" name="Picture 4" descr="A picture containing text&#10;&#10;Description automatically generated">
            <a:extLst>
              <a:ext uri="{FF2B5EF4-FFF2-40B4-BE49-F238E27FC236}">
                <a16:creationId xmlns:a16="http://schemas.microsoft.com/office/drawing/2014/main" id="{8AF8DB71-4BEB-89CD-FFB9-1F5F41A0B55D}"/>
              </a:ext>
            </a:extLst>
          </p:cNvPr>
          <p:cNvPicPr>
            <a:picLocks noChangeAspect="1"/>
          </p:cNvPicPr>
          <p:nvPr/>
        </p:nvPicPr>
        <p:blipFill rotWithShape="1">
          <a:blip r:embed="rId3"/>
          <a:srcRect l="5682" r="18493" b="-2"/>
          <a:stretch/>
        </p:blipFill>
        <p:spPr>
          <a:xfrm>
            <a:off x="7700211" y="1129289"/>
            <a:ext cx="3848322" cy="1573363"/>
          </a:xfrm>
          <a:prstGeom prst="rect">
            <a:avLst/>
          </a:prstGeom>
        </p:spPr>
      </p:pic>
      <p:pic>
        <p:nvPicPr>
          <p:cNvPr id="16" name="Picture 5" descr="A picture containing text&#10;&#10;Description automatically generated">
            <a:extLst>
              <a:ext uri="{FF2B5EF4-FFF2-40B4-BE49-F238E27FC236}">
                <a16:creationId xmlns:a16="http://schemas.microsoft.com/office/drawing/2014/main" id="{93BE1227-B4A5-26FE-7644-CA95DC51D5C1}"/>
              </a:ext>
            </a:extLst>
          </p:cNvPr>
          <p:cNvPicPr>
            <a:picLocks noChangeAspect="1"/>
          </p:cNvPicPr>
          <p:nvPr/>
        </p:nvPicPr>
        <p:blipFill rotWithShape="1">
          <a:blip r:embed="rId4"/>
          <a:srcRect t="1086" r="-1" b="-1"/>
          <a:stretch/>
        </p:blipFill>
        <p:spPr>
          <a:xfrm>
            <a:off x="7700211" y="3974932"/>
            <a:ext cx="3848322" cy="1950846"/>
          </a:xfrm>
          <a:prstGeom prst="rect">
            <a:avLst/>
          </a:prstGeom>
        </p:spPr>
      </p:pic>
    </p:spTree>
    <p:extLst>
      <p:ext uri="{BB962C8B-B14F-4D97-AF65-F5344CB8AC3E}">
        <p14:creationId xmlns:p14="http://schemas.microsoft.com/office/powerpoint/2010/main" val="118605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8675A64-03FE-158B-2E23-8DBE90B7C4A7}"/>
              </a:ext>
            </a:extLst>
          </p:cNvPr>
          <p:cNvSpPr txBox="1">
            <a:spLocks/>
          </p:cNvSpPr>
          <p:nvPr/>
        </p:nvSpPr>
        <p:spPr>
          <a:xfrm>
            <a:off x="838201" y="2623381"/>
            <a:ext cx="3888528" cy="3553581"/>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indent="0"/>
            <a:endParaRPr lang="en-US" b="1" dirty="0">
              <a:solidFill>
                <a:schemeClr val="accent1">
                  <a:lumMod val="50000"/>
                </a:schemeClr>
              </a:solidFill>
              <a:cs typeface="Calibri"/>
            </a:endParaRPr>
          </a:p>
          <a:p>
            <a:r>
              <a:rPr lang="en-US" b="1" dirty="0">
                <a:solidFill>
                  <a:schemeClr val="accent1">
                    <a:lumMod val="50000"/>
                  </a:schemeClr>
                </a:solidFill>
                <a:cs typeface="Calibri"/>
              </a:rPr>
              <a:t>Corrugated drains:</a:t>
            </a:r>
          </a:p>
          <a:p>
            <a:pPr marL="0" indent="0"/>
            <a:endParaRPr lang="en-US" b="1" dirty="0">
              <a:solidFill>
                <a:schemeClr val="accent1">
                  <a:lumMod val="50000"/>
                </a:schemeClr>
              </a:solidFill>
              <a:cs typeface="Calibri"/>
            </a:endParaRPr>
          </a:p>
        </p:txBody>
      </p:sp>
      <p:pic>
        <p:nvPicPr>
          <p:cNvPr id="3" name="Picture 7">
            <a:extLst>
              <a:ext uri="{FF2B5EF4-FFF2-40B4-BE49-F238E27FC236}">
                <a16:creationId xmlns:a16="http://schemas.microsoft.com/office/drawing/2014/main" id="{29969472-DA31-10F0-B989-B6A2B6EAE8AB}"/>
              </a:ext>
            </a:extLst>
          </p:cNvPr>
          <p:cNvPicPr>
            <a:picLocks noChangeAspect="1"/>
          </p:cNvPicPr>
          <p:nvPr/>
        </p:nvPicPr>
        <p:blipFill>
          <a:blip r:embed="rId3"/>
          <a:stretch>
            <a:fillRect/>
          </a:stretch>
        </p:blipFill>
        <p:spPr>
          <a:xfrm>
            <a:off x="8469630" y="643234"/>
            <a:ext cx="1665919" cy="2624899"/>
          </a:xfrm>
          <a:prstGeom prst="rect">
            <a:avLst/>
          </a:prstGeom>
        </p:spPr>
      </p:pic>
      <p:pic>
        <p:nvPicPr>
          <p:cNvPr id="4" name="Picture 8" descr="A picture containing person&#10;&#10;Description automatically generated">
            <a:extLst>
              <a:ext uri="{FF2B5EF4-FFF2-40B4-BE49-F238E27FC236}">
                <a16:creationId xmlns:a16="http://schemas.microsoft.com/office/drawing/2014/main" id="{2AC1654E-3753-18C5-8594-6D69EFF26165}"/>
              </a:ext>
            </a:extLst>
          </p:cNvPr>
          <p:cNvPicPr>
            <a:picLocks noChangeAspect="1"/>
          </p:cNvPicPr>
          <p:nvPr/>
        </p:nvPicPr>
        <p:blipFill>
          <a:blip r:embed="rId4"/>
          <a:stretch>
            <a:fillRect/>
          </a:stretch>
        </p:blipFill>
        <p:spPr>
          <a:xfrm>
            <a:off x="7232556" y="3589867"/>
            <a:ext cx="4140067" cy="2587542"/>
          </a:xfrm>
          <a:prstGeom prst="rect">
            <a:avLst/>
          </a:prstGeom>
        </p:spPr>
      </p:pic>
    </p:spTree>
    <p:extLst>
      <p:ext uri="{BB962C8B-B14F-4D97-AF65-F5344CB8AC3E}">
        <p14:creationId xmlns:p14="http://schemas.microsoft.com/office/powerpoint/2010/main" val="271765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BE5D409-4DEF-4350-CB57-CCAF4D1F1F49}"/>
              </a:ext>
            </a:extLst>
          </p:cNvPr>
          <p:cNvSpPr txBox="1">
            <a:spLocks/>
          </p:cNvSpPr>
          <p:nvPr/>
        </p:nvSpPr>
        <p:spPr>
          <a:xfrm>
            <a:off x="838201" y="2265037"/>
            <a:ext cx="5234271" cy="3911925"/>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r>
              <a:rPr lang="en-US" b="1" dirty="0">
                <a:solidFill>
                  <a:schemeClr val="accent1">
                    <a:lumMod val="50000"/>
                  </a:schemeClr>
                </a:solidFill>
                <a:ea typeface="+mn-lt"/>
                <a:cs typeface="+mn-lt"/>
              </a:rPr>
              <a:t>Penrose drains:</a:t>
            </a:r>
          </a:p>
          <a:p>
            <a:r>
              <a:rPr lang="en-US" b="1" dirty="0">
                <a:solidFill>
                  <a:schemeClr val="accent1">
                    <a:lumMod val="50000"/>
                  </a:schemeClr>
                </a:solidFill>
                <a:cs typeface="Calibri" panose="020F0502020204030204"/>
              </a:rPr>
              <a:t>It is empties into an absorptive dressing material.</a:t>
            </a:r>
          </a:p>
          <a:p>
            <a:r>
              <a:rPr lang="en-US" b="1" dirty="0">
                <a:solidFill>
                  <a:schemeClr val="accent1">
                    <a:lumMod val="50000"/>
                  </a:schemeClr>
                </a:solidFill>
                <a:cs typeface="Calibri" panose="020F0502020204030204"/>
              </a:rPr>
              <a:t>Soft and flexible.</a:t>
            </a:r>
          </a:p>
        </p:txBody>
      </p:sp>
      <p:pic>
        <p:nvPicPr>
          <p:cNvPr id="3" name="Picture 5" descr="A picture containing tool&#10;&#10;Description automatically generated">
            <a:extLst>
              <a:ext uri="{FF2B5EF4-FFF2-40B4-BE49-F238E27FC236}">
                <a16:creationId xmlns:a16="http://schemas.microsoft.com/office/drawing/2014/main" id="{869D9591-BCD8-C25A-E70C-DE48E6AD9249}"/>
              </a:ext>
            </a:extLst>
          </p:cNvPr>
          <p:cNvPicPr>
            <a:picLocks noChangeAspect="1"/>
          </p:cNvPicPr>
          <p:nvPr/>
        </p:nvPicPr>
        <p:blipFill>
          <a:blip r:embed="rId3"/>
          <a:stretch>
            <a:fillRect/>
          </a:stretch>
        </p:blipFill>
        <p:spPr>
          <a:xfrm>
            <a:off x="7987200" y="1359673"/>
            <a:ext cx="2636417" cy="2194560"/>
          </a:xfrm>
          <a:prstGeom prst="rect">
            <a:avLst/>
          </a:prstGeom>
        </p:spPr>
      </p:pic>
      <p:pic>
        <p:nvPicPr>
          <p:cNvPr id="4" name="Picture 4" descr="A picture containing indoor, person&#10;&#10;Description automatically generated">
            <a:extLst>
              <a:ext uri="{FF2B5EF4-FFF2-40B4-BE49-F238E27FC236}">
                <a16:creationId xmlns:a16="http://schemas.microsoft.com/office/drawing/2014/main" id="{7D7B5B0B-9AD8-9406-9B84-363A91859BBF}"/>
              </a:ext>
            </a:extLst>
          </p:cNvPr>
          <p:cNvPicPr>
            <a:picLocks noChangeAspect="1"/>
          </p:cNvPicPr>
          <p:nvPr/>
        </p:nvPicPr>
        <p:blipFill>
          <a:blip r:embed="rId4"/>
          <a:stretch>
            <a:fillRect/>
          </a:stretch>
        </p:blipFill>
        <p:spPr>
          <a:xfrm>
            <a:off x="7773359" y="4002587"/>
            <a:ext cx="3064102" cy="2194560"/>
          </a:xfrm>
          <a:prstGeom prst="rect">
            <a:avLst/>
          </a:prstGeom>
        </p:spPr>
      </p:pic>
    </p:spTree>
    <p:extLst>
      <p:ext uri="{BB962C8B-B14F-4D97-AF65-F5344CB8AC3E}">
        <p14:creationId xmlns:p14="http://schemas.microsoft.com/office/powerpoint/2010/main" val="394614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3250A1D-5879-D9C1-8B27-36C7919A368B}"/>
              </a:ext>
            </a:extLst>
          </p:cNvPr>
          <p:cNvSpPr txBox="1">
            <a:spLocks/>
          </p:cNvSpPr>
          <p:nvPr/>
        </p:nvSpPr>
        <p:spPr>
          <a:xfrm>
            <a:off x="838201" y="2265037"/>
            <a:ext cx="5234271" cy="3911925"/>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r>
              <a:rPr lang="en-US" b="1" dirty="0">
                <a:solidFill>
                  <a:schemeClr val="accent1">
                    <a:lumMod val="50000"/>
                  </a:schemeClr>
                </a:solidFill>
                <a:cs typeface="Calibri"/>
              </a:rPr>
              <a:t>Setons drain:</a:t>
            </a:r>
          </a:p>
          <a:p>
            <a:pPr marL="0" indent="0"/>
            <a:r>
              <a:rPr lang="en-US" b="1" dirty="0">
                <a:solidFill>
                  <a:schemeClr val="accent1">
                    <a:lumMod val="50000"/>
                  </a:schemeClr>
                </a:solidFill>
                <a:cs typeface="Calibri"/>
              </a:rPr>
              <a:t>Used for fistulas.</a:t>
            </a:r>
          </a:p>
        </p:txBody>
      </p:sp>
      <p:pic>
        <p:nvPicPr>
          <p:cNvPr id="3" name="Picture 5">
            <a:extLst>
              <a:ext uri="{FF2B5EF4-FFF2-40B4-BE49-F238E27FC236}">
                <a16:creationId xmlns:a16="http://schemas.microsoft.com/office/drawing/2014/main" id="{6987035F-AEF4-0C2C-04D6-E138A5936ACD}"/>
              </a:ext>
            </a:extLst>
          </p:cNvPr>
          <p:cNvPicPr>
            <a:picLocks noChangeAspect="1"/>
          </p:cNvPicPr>
          <p:nvPr/>
        </p:nvPicPr>
        <p:blipFill>
          <a:blip r:embed="rId3"/>
          <a:stretch>
            <a:fillRect/>
          </a:stretch>
        </p:blipFill>
        <p:spPr>
          <a:xfrm>
            <a:off x="7991302" y="1359673"/>
            <a:ext cx="2628214" cy="2194560"/>
          </a:xfrm>
          <a:prstGeom prst="rect">
            <a:avLst/>
          </a:prstGeom>
        </p:spPr>
      </p:pic>
      <p:pic>
        <p:nvPicPr>
          <p:cNvPr id="4" name="Picture 4" descr="Diagram&#10;&#10;Description automatically generated">
            <a:extLst>
              <a:ext uri="{FF2B5EF4-FFF2-40B4-BE49-F238E27FC236}">
                <a16:creationId xmlns:a16="http://schemas.microsoft.com/office/drawing/2014/main" id="{BE87327F-4F58-7192-3C0B-D60BF5FC2520}"/>
              </a:ext>
            </a:extLst>
          </p:cNvPr>
          <p:cNvPicPr>
            <a:picLocks noChangeAspect="1"/>
          </p:cNvPicPr>
          <p:nvPr/>
        </p:nvPicPr>
        <p:blipFill>
          <a:blip r:embed="rId4"/>
          <a:stretch>
            <a:fillRect/>
          </a:stretch>
        </p:blipFill>
        <p:spPr>
          <a:xfrm>
            <a:off x="7556757" y="4002587"/>
            <a:ext cx="3497306" cy="2194560"/>
          </a:xfrm>
          <a:prstGeom prst="rect">
            <a:avLst/>
          </a:prstGeom>
        </p:spPr>
      </p:pic>
    </p:spTree>
    <p:extLst>
      <p:ext uri="{BB962C8B-B14F-4D97-AF65-F5344CB8AC3E}">
        <p14:creationId xmlns:p14="http://schemas.microsoft.com/office/powerpoint/2010/main" val="78406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8CC681-5664-5556-F876-1993D55B0C7D}"/>
              </a:ext>
            </a:extLst>
          </p:cNvPr>
          <p:cNvSpPr txBox="1">
            <a:spLocks/>
          </p:cNvSpPr>
          <p:nvPr/>
        </p:nvSpPr>
        <p:spPr>
          <a:xfrm>
            <a:off x="643468" y="1782981"/>
            <a:ext cx="6901193" cy="4393982"/>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r>
              <a:rPr lang="en-US" b="1" dirty="0">
                <a:solidFill>
                  <a:schemeClr val="accent1">
                    <a:lumMod val="50000"/>
                  </a:schemeClr>
                </a:solidFill>
                <a:cs typeface="Calibri"/>
              </a:rPr>
              <a:t>Yates drain:</a:t>
            </a:r>
          </a:p>
          <a:p>
            <a:r>
              <a:rPr lang="en-US" b="1" dirty="0">
                <a:solidFill>
                  <a:schemeClr val="accent1">
                    <a:lumMod val="50000"/>
                  </a:schemeClr>
                </a:solidFill>
                <a:cs typeface="Calibri"/>
              </a:rPr>
              <a:t>Parallel tubes, act by capillary action.</a:t>
            </a:r>
          </a:p>
        </p:txBody>
      </p:sp>
      <p:pic>
        <p:nvPicPr>
          <p:cNvPr id="3" name="Picture 4">
            <a:extLst>
              <a:ext uri="{FF2B5EF4-FFF2-40B4-BE49-F238E27FC236}">
                <a16:creationId xmlns:a16="http://schemas.microsoft.com/office/drawing/2014/main" id="{7E81228A-0C61-5EE5-DFF2-69192F1D1FE9}"/>
              </a:ext>
            </a:extLst>
          </p:cNvPr>
          <p:cNvPicPr>
            <a:picLocks noChangeAspect="1"/>
          </p:cNvPicPr>
          <p:nvPr/>
        </p:nvPicPr>
        <p:blipFill>
          <a:blip r:embed="rId3"/>
          <a:stretch>
            <a:fillRect/>
          </a:stretch>
        </p:blipFill>
        <p:spPr>
          <a:xfrm>
            <a:off x="8119870" y="811355"/>
            <a:ext cx="3428663" cy="2537210"/>
          </a:xfrm>
          <a:prstGeom prst="rect">
            <a:avLst/>
          </a:prstGeom>
        </p:spPr>
      </p:pic>
      <p:pic>
        <p:nvPicPr>
          <p:cNvPr id="4" name="Picture 5">
            <a:extLst>
              <a:ext uri="{FF2B5EF4-FFF2-40B4-BE49-F238E27FC236}">
                <a16:creationId xmlns:a16="http://schemas.microsoft.com/office/drawing/2014/main" id="{9833A0E4-ED72-B422-2F32-ECCFE3980AB0}"/>
              </a:ext>
            </a:extLst>
          </p:cNvPr>
          <p:cNvPicPr>
            <a:picLocks noChangeAspect="1"/>
          </p:cNvPicPr>
          <p:nvPr/>
        </p:nvPicPr>
        <p:blipFill>
          <a:blip r:embed="rId4"/>
          <a:stretch>
            <a:fillRect/>
          </a:stretch>
        </p:blipFill>
        <p:spPr>
          <a:xfrm>
            <a:off x="8119870" y="3509433"/>
            <a:ext cx="3428663" cy="2120935"/>
          </a:xfrm>
          <a:prstGeom prst="rect">
            <a:avLst/>
          </a:prstGeom>
        </p:spPr>
      </p:pic>
    </p:spTree>
    <p:extLst>
      <p:ext uri="{BB962C8B-B14F-4D97-AF65-F5344CB8AC3E}">
        <p14:creationId xmlns:p14="http://schemas.microsoft.com/office/powerpoint/2010/main" val="304080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Title 1">
            <a:extLst>
              <a:ext uri="{FF2B5EF4-FFF2-40B4-BE49-F238E27FC236}">
                <a16:creationId xmlns:a16="http://schemas.microsoft.com/office/drawing/2014/main" id="{276B9217-EDF4-4C1C-C571-6D5108EC242C}"/>
              </a:ext>
            </a:extLst>
          </p:cNvPr>
          <p:cNvSpPr>
            <a:spLocks noGrp="1"/>
          </p:cNvSpPr>
          <p:nvPr>
            <p:ph type="title"/>
          </p:nvPr>
        </p:nvSpPr>
        <p:spPr>
          <a:xfrm>
            <a:off x="838200" y="365125"/>
            <a:ext cx="10515600" cy="1325563"/>
          </a:xfrm>
        </p:spPr>
        <p:txBody>
          <a:bodyPr/>
          <a:lstStyle/>
          <a:p>
            <a:r>
              <a:rPr lang="en-US" sz="5400" dirty="0">
                <a:solidFill>
                  <a:schemeClr val="accent1">
                    <a:lumMod val="50000"/>
                  </a:schemeClr>
                </a:solidFill>
                <a:cs typeface="Calibri Light"/>
              </a:rPr>
              <a:t>Let's match them</a:t>
            </a:r>
          </a:p>
        </p:txBody>
      </p:sp>
      <p:pic>
        <p:nvPicPr>
          <p:cNvPr id="3" name="Picture 4" descr="Diagram&#10;&#10;Description automatically generated">
            <a:extLst>
              <a:ext uri="{FF2B5EF4-FFF2-40B4-BE49-F238E27FC236}">
                <a16:creationId xmlns:a16="http://schemas.microsoft.com/office/drawing/2014/main" id="{A9A541BE-D693-6119-3B9D-C694FB6A69EE}"/>
              </a:ext>
            </a:extLst>
          </p:cNvPr>
          <p:cNvPicPr>
            <a:picLocks noChangeAspect="1"/>
          </p:cNvPicPr>
          <p:nvPr/>
        </p:nvPicPr>
        <p:blipFill>
          <a:blip r:embed="rId3"/>
          <a:stretch>
            <a:fillRect/>
          </a:stretch>
        </p:blipFill>
        <p:spPr>
          <a:xfrm>
            <a:off x="2532290" y="1942534"/>
            <a:ext cx="4362450" cy="3486150"/>
          </a:xfrm>
          <a:prstGeom prst="rect">
            <a:avLst/>
          </a:prstGeom>
        </p:spPr>
      </p:pic>
      <p:sp>
        <p:nvSpPr>
          <p:cNvPr id="4" name="TextBox 3">
            <a:extLst>
              <a:ext uri="{FF2B5EF4-FFF2-40B4-BE49-F238E27FC236}">
                <a16:creationId xmlns:a16="http://schemas.microsoft.com/office/drawing/2014/main" id="{D18A5CF1-7240-48B6-E579-1CA6DA4A3BB5}"/>
              </a:ext>
            </a:extLst>
          </p:cNvPr>
          <p:cNvSpPr txBox="1"/>
          <p:nvPr/>
        </p:nvSpPr>
        <p:spPr>
          <a:xfrm>
            <a:off x="5374821" y="5524500"/>
            <a:ext cx="40957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1">
                    <a:lumMod val="50000"/>
                  </a:schemeClr>
                </a:solidFill>
                <a:cs typeface="Calibri"/>
              </a:rPr>
              <a:t>A- corrugated drain.</a:t>
            </a:r>
          </a:p>
          <a:p>
            <a:r>
              <a:rPr lang="en-US" sz="2400" dirty="0">
                <a:solidFill>
                  <a:schemeClr val="accent1">
                    <a:lumMod val="50000"/>
                  </a:schemeClr>
                </a:solidFill>
                <a:cs typeface="Calibri"/>
              </a:rPr>
              <a:t>B- Penrose drain.</a:t>
            </a:r>
          </a:p>
          <a:p>
            <a:r>
              <a:rPr lang="en-US" sz="2400" dirty="0">
                <a:solidFill>
                  <a:schemeClr val="accent1">
                    <a:lumMod val="50000"/>
                  </a:schemeClr>
                </a:solidFill>
                <a:cs typeface="Calibri"/>
              </a:rPr>
              <a:t>C- yates drain.</a:t>
            </a:r>
          </a:p>
        </p:txBody>
      </p:sp>
    </p:spTree>
    <p:extLst>
      <p:ext uri="{BB962C8B-B14F-4D97-AF65-F5344CB8AC3E}">
        <p14:creationId xmlns:p14="http://schemas.microsoft.com/office/powerpoint/2010/main" val="183893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Title 1">
            <a:extLst>
              <a:ext uri="{FF2B5EF4-FFF2-40B4-BE49-F238E27FC236}">
                <a16:creationId xmlns:a16="http://schemas.microsoft.com/office/drawing/2014/main" id="{6817FC2D-500F-6C56-9C95-D4D19F75381B}"/>
              </a:ext>
            </a:extLst>
          </p:cNvPr>
          <p:cNvSpPr>
            <a:spLocks noGrp="1"/>
          </p:cNvSpPr>
          <p:nvPr>
            <p:ph type="title"/>
          </p:nvPr>
        </p:nvSpPr>
        <p:spPr>
          <a:xfrm>
            <a:off x="5526156" y="365125"/>
            <a:ext cx="5827643" cy="1433433"/>
          </a:xfrm>
        </p:spPr>
        <p:txBody>
          <a:bodyPr anchor="b">
            <a:normAutofit/>
          </a:bodyPr>
          <a:lstStyle/>
          <a:p>
            <a:pPr algn="l"/>
            <a:r>
              <a:rPr lang="en-US" sz="4800" b="1" dirty="0">
                <a:solidFill>
                  <a:schemeClr val="accent1">
                    <a:lumMod val="50000"/>
                  </a:schemeClr>
                </a:solidFill>
                <a:cs typeface="Calibri Light"/>
              </a:rPr>
              <a:t>Closed passive drains:</a:t>
            </a:r>
            <a:endParaRPr lang="en-US" sz="4800" b="1" dirty="0">
              <a:solidFill>
                <a:schemeClr val="accent1">
                  <a:lumMod val="50000"/>
                </a:schemeClr>
              </a:solidFill>
            </a:endParaRPr>
          </a:p>
        </p:txBody>
      </p:sp>
      <p:pic>
        <p:nvPicPr>
          <p:cNvPr id="3" name="Picture 4">
            <a:extLst>
              <a:ext uri="{FF2B5EF4-FFF2-40B4-BE49-F238E27FC236}">
                <a16:creationId xmlns:a16="http://schemas.microsoft.com/office/drawing/2014/main" id="{9F65CB88-FEEF-21C9-BACD-6F2200C80D6B}"/>
              </a:ext>
            </a:extLst>
          </p:cNvPr>
          <p:cNvPicPr>
            <a:picLocks noChangeAspect="1"/>
          </p:cNvPicPr>
          <p:nvPr/>
        </p:nvPicPr>
        <p:blipFill>
          <a:blip r:embed="rId3"/>
          <a:stretch>
            <a:fillRect/>
          </a:stretch>
        </p:blipFill>
        <p:spPr>
          <a:xfrm>
            <a:off x="643466" y="2988361"/>
            <a:ext cx="4309533" cy="3038220"/>
          </a:xfrm>
          <a:prstGeom prst="rect">
            <a:avLst/>
          </a:prstGeom>
        </p:spPr>
      </p:pic>
      <p:sp>
        <p:nvSpPr>
          <p:cNvPr id="4" name="Content Placeholder 2">
            <a:extLst>
              <a:ext uri="{FF2B5EF4-FFF2-40B4-BE49-F238E27FC236}">
                <a16:creationId xmlns:a16="http://schemas.microsoft.com/office/drawing/2014/main" id="{75919F16-46E0-2C33-6DD4-B43AD80FFF72}"/>
              </a:ext>
            </a:extLst>
          </p:cNvPr>
          <p:cNvSpPr txBox="1">
            <a:spLocks/>
          </p:cNvSpPr>
          <p:nvPr/>
        </p:nvSpPr>
        <p:spPr>
          <a:xfrm>
            <a:off x="5526156" y="2055813"/>
            <a:ext cx="5827644" cy="4121149"/>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sz="2400" b="1">
                <a:solidFill>
                  <a:schemeClr val="accent1">
                    <a:lumMod val="50000"/>
                  </a:schemeClr>
                </a:solidFill>
                <a:cs typeface="Calibri"/>
              </a:rPr>
              <a:t>Robinson drain:</a:t>
            </a:r>
          </a:p>
          <a:p>
            <a:pPr algn="l"/>
            <a:r>
              <a:rPr lang="en-US" sz="2400" b="1">
                <a:solidFill>
                  <a:schemeClr val="accent1">
                    <a:lumMod val="50000"/>
                  </a:schemeClr>
                </a:solidFill>
                <a:cs typeface="Calibri"/>
              </a:rPr>
              <a:t>Used for anticipated fluid collection into a bag like to prevent seroma formation after a surgery.</a:t>
            </a:r>
          </a:p>
          <a:p>
            <a:pPr algn="l"/>
            <a:r>
              <a:rPr lang="en-US" sz="2400" b="1">
                <a:solidFill>
                  <a:schemeClr val="accent1">
                    <a:lumMod val="50000"/>
                  </a:schemeClr>
                </a:solidFill>
                <a:cs typeface="Calibri"/>
              </a:rPr>
              <a:t>e.g. pelvic surgery, abdominal surgery.</a:t>
            </a:r>
          </a:p>
          <a:p>
            <a:pPr marL="0" indent="0" algn="l"/>
            <a:endParaRPr lang="en-US" sz="2400" b="1">
              <a:solidFill>
                <a:schemeClr val="accent1">
                  <a:lumMod val="50000"/>
                </a:schemeClr>
              </a:solidFill>
              <a:cs typeface="Calibri"/>
            </a:endParaRPr>
          </a:p>
          <a:p>
            <a:pPr algn="l"/>
            <a:endParaRPr lang="en-US" sz="2400" b="1">
              <a:solidFill>
                <a:schemeClr val="accent1">
                  <a:lumMod val="50000"/>
                </a:schemeClr>
              </a:solidFill>
              <a:cs typeface="Calibri"/>
            </a:endParaRPr>
          </a:p>
        </p:txBody>
      </p:sp>
    </p:spTree>
    <p:extLst>
      <p:ext uri="{BB962C8B-B14F-4D97-AF65-F5344CB8AC3E}">
        <p14:creationId xmlns:p14="http://schemas.microsoft.com/office/powerpoint/2010/main" val="208880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Title 1">
            <a:extLst>
              <a:ext uri="{FF2B5EF4-FFF2-40B4-BE49-F238E27FC236}">
                <a16:creationId xmlns:a16="http://schemas.microsoft.com/office/drawing/2014/main" id="{E3EE655E-400C-AB42-650E-DF4C25439D12}"/>
              </a:ext>
            </a:extLst>
          </p:cNvPr>
          <p:cNvSpPr>
            <a:spLocks noGrp="1"/>
          </p:cNvSpPr>
          <p:nvPr>
            <p:ph type="title"/>
          </p:nvPr>
        </p:nvSpPr>
        <p:spPr>
          <a:xfrm>
            <a:off x="838200" y="777249"/>
            <a:ext cx="10515600" cy="1325563"/>
          </a:xfrm>
        </p:spPr>
        <p:txBody>
          <a:bodyPr/>
          <a:lstStyle/>
          <a:p>
            <a:pPr algn="l"/>
            <a:r>
              <a:rPr lang="en-US" b="1" dirty="0">
                <a:solidFill>
                  <a:schemeClr val="accent1">
                    <a:lumMod val="50000"/>
                  </a:schemeClr>
                </a:solidFill>
                <a:cs typeface="Calibri Light"/>
              </a:rPr>
              <a:t>Active drains:</a:t>
            </a:r>
          </a:p>
        </p:txBody>
      </p:sp>
      <p:sp>
        <p:nvSpPr>
          <p:cNvPr id="3" name="Content Placeholder 2">
            <a:extLst>
              <a:ext uri="{FF2B5EF4-FFF2-40B4-BE49-F238E27FC236}">
                <a16:creationId xmlns:a16="http://schemas.microsoft.com/office/drawing/2014/main" id="{4B36F9EF-BF14-7671-EF38-52270A6F8DAE}"/>
              </a:ext>
            </a:extLst>
          </p:cNvPr>
          <p:cNvSpPr txBox="1">
            <a:spLocks/>
          </p:cNvSpPr>
          <p:nvPr/>
        </p:nvSpPr>
        <p:spPr>
          <a:xfrm>
            <a:off x="838200" y="1825625"/>
            <a:ext cx="10515600" cy="4351338"/>
          </a:xfrm>
          <a:prstGeom prst="rect">
            <a:avLst/>
          </a:prstGeom>
        </p:spPr>
        <p:txBody>
          <a:bodyPr spcFirstLastPara="1" vert="horz" wrap="square" lIns="91440" tIns="45720" rIns="91440" bIns="45720" rtlCol="0" anchor="t" anchorCtr="0">
            <a:norm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b="1">
                <a:solidFill>
                  <a:schemeClr val="accent1">
                    <a:lumMod val="50000"/>
                  </a:schemeClr>
                </a:solidFill>
                <a:cs typeface="Calibri"/>
              </a:rPr>
              <a:t>Maintained under suction force, regardless of the pressure difference existence.</a:t>
            </a:r>
          </a:p>
          <a:p>
            <a:pPr algn="l"/>
            <a:endParaRPr lang="en-US" b="1">
              <a:solidFill>
                <a:schemeClr val="accent1">
                  <a:lumMod val="50000"/>
                </a:schemeClr>
              </a:solidFill>
              <a:cs typeface="Calibri"/>
            </a:endParaRPr>
          </a:p>
          <a:p>
            <a:pPr algn="l"/>
            <a:endParaRPr lang="en-US" b="1">
              <a:solidFill>
                <a:schemeClr val="accent1">
                  <a:lumMod val="50000"/>
                </a:schemeClr>
              </a:solidFill>
              <a:cs typeface="Calibri"/>
            </a:endParaRPr>
          </a:p>
          <a:p>
            <a:pPr algn="l"/>
            <a:r>
              <a:rPr lang="en-US" b="1">
                <a:solidFill>
                  <a:schemeClr val="accent1">
                    <a:lumMod val="50000"/>
                  </a:schemeClr>
                </a:solidFill>
                <a:cs typeface="Calibri"/>
              </a:rPr>
              <a:t>There are two types of active drains:</a:t>
            </a:r>
          </a:p>
          <a:p>
            <a:pPr algn="l"/>
            <a:r>
              <a:rPr lang="en-US" b="1">
                <a:solidFill>
                  <a:schemeClr val="accent1">
                    <a:lumMod val="50000"/>
                  </a:schemeClr>
                </a:solidFill>
                <a:cs typeface="Calibri"/>
              </a:rPr>
              <a:t>Open: sump drain.</a:t>
            </a:r>
          </a:p>
          <a:p>
            <a:pPr algn="l"/>
            <a:r>
              <a:rPr lang="en-US" b="1">
                <a:solidFill>
                  <a:schemeClr val="accent1">
                    <a:lumMod val="50000"/>
                  </a:schemeClr>
                </a:solidFill>
                <a:cs typeface="Calibri"/>
              </a:rPr>
              <a:t>Closed: Redivac, Jackson Pratt drain.</a:t>
            </a:r>
            <a:endParaRPr lang="en-US" b="1" dirty="0">
              <a:solidFill>
                <a:schemeClr val="accent1">
                  <a:lumMod val="50000"/>
                </a:schemeClr>
              </a:solidFill>
            </a:endParaRPr>
          </a:p>
        </p:txBody>
      </p:sp>
    </p:spTree>
    <p:extLst>
      <p:ext uri="{BB962C8B-B14F-4D97-AF65-F5344CB8AC3E}">
        <p14:creationId xmlns:p14="http://schemas.microsoft.com/office/powerpoint/2010/main" val="249351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6"/>
          <p:cNvSpPr/>
          <p:nvPr/>
        </p:nvSpPr>
        <p:spPr>
          <a:xfrm>
            <a:off x="3913527" y="4279315"/>
            <a:ext cx="780000" cy="763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686" name="Google Shape;686;p46"/>
          <p:cNvSpPr/>
          <p:nvPr/>
        </p:nvSpPr>
        <p:spPr>
          <a:xfrm>
            <a:off x="7498527" y="4279281"/>
            <a:ext cx="780000" cy="763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687" name="Google Shape;687;p46"/>
          <p:cNvSpPr/>
          <p:nvPr/>
        </p:nvSpPr>
        <p:spPr>
          <a:xfrm>
            <a:off x="5705977" y="1953015"/>
            <a:ext cx="780000" cy="763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688" name="Google Shape;688;p46"/>
          <p:cNvSpPr/>
          <p:nvPr/>
        </p:nvSpPr>
        <p:spPr>
          <a:xfrm>
            <a:off x="9290960" y="1953015"/>
            <a:ext cx="780000" cy="763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689" name="Google Shape;689;p46"/>
          <p:cNvSpPr/>
          <p:nvPr/>
        </p:nvSpPr>
        <p:spPr>
          <a:xfrm>
            <a:off x="2121193" y="1953015"/>
            <a:ext cx="780000" cy="763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algn="ctr"/>
            <a:endParaRPr sz="4933">
              <a:latin typeface="Preahvihear"/>
              <a:ea typeface="Preahvihear"/>
              <a:cs typeface="Preahvihear"/>
              <a:sym typeface="Preahvihear"/>
            </a:endParaRPr>
          </a:p>
        </p:txBody>
      </p:sp>
      <p:sp>
        <p:nvSpPr>
          <p:cNvPr id="690" name="Google Shape;690;p46"/>
          <p:cNvSpPr txBox="1">
            <a:spLocks noGrp="1"/>
          </p:cNvSpPr>
          <p:nvPr>
            <p:ph type="subTitle" idx="9"/>
          </p:nvPr>
        </p:nvSpPr>
        <p:spPr>
          <a:xfrm>
            <a:off x="959900" y="3094683"/>
            <a:ext cx="3115200" cy="473200"/>
          </a:xfrm>
          <a:prstGeom prst="rect">
            <a:avLst/>
          </a:prstGeom>
        </p:spPr>
        <p:txBody>
          <a:bodyPr spcFirstLastPara="1" vert="horz" wrap="square" lIns="121900" tIns="121900" rIns="121900" bIns="121900" rtlCol="0" anchor="b" anchorCtr="0">
            <a:noAutofit/>
          </a:bodyPr>
          <a:lstStyle/>
          <a:p>
            <a:pPr marL="0" indent="0"/>
            <a:r>
              <a:rPr lang="en-US" b="1" dirty="0">
                <a:solidFill>
                  <a:schemeClr val="accent1">
                    <a:lumMod val="50000"/>
                  </a:schemeClr>
                </a:solidFill>
              </a:rPr>
              <a:t>Definition</a:t>
            </a:r>
            <a:endParaRPr b="1" dirty="0">
              <a:solidFill>
                <a:schemeClr val="accent1">
                  <a:lumMod val="50000"/>
                </a:schemeClr>
              </a:solidFill>
            </a:endParaRPr>
          </a:p>
        </p:txBody>
      </p:sp>
      <p:sp>
        <p:nvSpPr>
          <p:cNvPr id="691" name="Google Shape;691;p46"/>
          <p:cNvSpPr txBox="1">
            <a:spLocks noGrp="1"/>
          </p:cNvSpPr>
          <p:nvPr>
            <p:ph type="subTitle" idx="13"/>
          </p:nvPr>
        </p:nvSpPr>
        <p:spPr>
          <a:xfrm>
            <a:off x="4538433" y="3094683"/>
            <a:ext cx="3115200" cy="473200"/>
          </a:xfrm>
          <a:prstGeom prst="rect">
            <a:avLst/>
          </a:prstGeom>
        </p:spPr>
        <p:txBody>
          <a:bodyPr spcFirstLastPara="1" vert="horz" wrap="square" lIns="121900" tIns="121900" rIns="121900" bIns="121900" rtlCol="0" anchor="b" anchorCtr="0">
            <a:noAutofit/>
          </a:bodyPr>
          <a:lstStyle/>
          <a:p>
            <a:pPr marL="0" indent="0"/>
            <a:r>
              <a:rPr lang="en" b="1" dirty="0">
                <a:solidFill>
                  <a:schemeClr val="accent1">
                    <a:lumMod val="50000"/>
                  </a:schemeClr>
                </a:solidFill>
              </a:rPr>
              <a:t>Indications</a:t>
            </a:r>
            <a:endParaRPr b="1" dirty="0">
              <a:solidFill>
                <a:schemeClr val="accent1">
                  <a:lumMod val="50000"/>
                </a:schemeClr>
              </a:solidFill>
            </a:endParaRPr>
          </a:p>
        </p:txBody>
      </p:sp>
      <p:sp>
        <p:nvSpPr>
          <p:cNvPr id="692" name="Google Shape;692;p46"/>
          <p:cNvSpPr txBox="1">
            <a:spLocks noGrp="1"/>
          </p:cNvSpPr>
          <p:nvPr>
            <p:ph type="subTitle" idx="14"/>
          </p:nvPr>
        </p:nvSpPr>
        <p:spPr>
          <a:xfrm>
            <a:off x="2745933" y="5401317"/>
            <a:ext cx="3115200" cy="473200"/>
          </a:xfrm>
          <a:prstGeom prst="rect">
            <a:avLst/>
          </a:prstGeom>
        </p:spPr>
        <p:txBody>
          <a:bodyPr spcFirstLastPara="1" vert="horz" wrap="square" lIns="121900" tIns="121900" rIns="121900" bIns="121900" rtlCol="0" anchor="b" anchorCtr="0">
            <a:noAutofit/>
          </a:bodyPr>
          <a:lstStyle/>
          <a:p>
            <a:pPr marL="0" indent="0"/>
            <a:r>
              <a:rPr lang="en-US" b="1" dirty="0">
                <a:solidFill>
                  <a:schemeClr val="accent1">
                    <a:lumMod val="50000"/>
                  </a:schemeClr>
                </a:solidFill>
              </a:rPr>
              <a:t>S</a:t>
            </a:r>
            <a:r>
              <a:rPr lang="en" b="1" dirty="0" err="1">
                <a:solidFill>
                  <a:schemeClr val="accent1">
                    <a:lumMod val="50000"/>
                  </a:schemeClr>
                </a:solidFill>
              </a:rPr>
              <a:t>pecial</a:t>
            </a:r>
            <a:r>
              <a:rPr lang="en" b="1" dirty="0">
                <a:solidFill>
                  <a:schemeClr val="accent1">
                    <a:lumMod val="50000"/>
                  </a:schemeClr>
                </a:solidFill>
              </a:rPr>
              <a:t> types</a:t>
            </a:r>
            <a:endParaRPr b="1" dirty="0">
              <a:solidFill>
                <a:schemeClr val="accent1">
                  <a:lumMod val="50000"/>
                </a:schemeClr>
              </a:solidFill>
            </a:endParaRPr>
          </a:p>
        </p:txBody>
      </p:sp>
      <p:sp>
        <p:nvSpPr>
          <p:cNvPr id="693" name="Google Shape;693;p46"/>
          <p:cNvSpPr txBox="1">
            <a:spLocks noGrp="1"/>
          </p:cNvSpPr>
          <p:nvPr>
            <p:ph type="subTitle" idx="15"/>
          </p:nvPr>
        </p:nvSpPr>
        <p:spPr>
          <a:xfrm>
            <a:off x="6330933" y="5401217"/>
            <a:ext cx="3115200" cy="473200"/>
          </a:xfrm>
          <a:prstGeom prst="rect">
            <a:avLst/>
          </a:prstGeom>
        </p:spPr>
        <p:txBody>
          <a:bodyPr spcFirstLastPara="1" vert="horz" wrap="square" lIns="121900" tIns="121900" rIns="121900" bIns="121900" rtlCol="0" anchor="b" anchorCtr="0">
            <a:noAutofit/>
          </a:bodyPr>
          <a:lstStyle/>
          <a:p>
            <a:pPr marL="0" indent="0"/>
            <a:r>
              <a:rPr lang="en-US" b="1" dirty="0">
                <a:solidFill>
                  <a:schemeClr val="accent1">
                    <a:lumMod val="50000"/>
                  </a:schemeClr>
                </a:solidFill>
              </a:rPr>
              <a:t>C</a:t>
            </a:r>
            <a:r>
              <a:rPr lang="en" b="1" dirty="0" err="1">
                <a:solidFill>
                  <a:schemeClr val="accent1">
                    <a:lumMod val="50000"/>
                  </a:schemeClr>
                </a:solidFill>
              </a:rPr>
              <a:t>omplications</a:t>
            </a:r>
            <a:r>
              <a:rPr lang="en" b="1" dirty="0">
                <a:solidFill>
                  <a:schemeClr val="accent1">
                    <a:lumMod val="50000"/>
                  </a:schemeClr>
                </a:solidFill>
              </a:rPr>
              <a:t> </a:t>
            </a:r>
            <a:endParaRPr b="1" dirty="0">
              <a:solidFill>
                <a:schemeClr val="accent1">
                  <a:lumMod val="50000"/>
                </a:schemeClr>
              </a:solidFill>
            </a:endParaRPr>
          </a:p>
        </p:txBody>
      </p:sp>
      <p:sp>
        <p:nvSpPr>
          <p:cNvPr id="694" name="Google Shape;694;p46"/>
          <p:cNvSpPr txBox="1">
            <a:spLocks noGrp="1"/>
          </p:cNvSpPr>
          <p:nvPr>
            <p:ph type="title" idx="2"/>
          </p:nvPr>
        </p:nvSpPr>
        <p:spPr>
          <a:xfrm>
            <a:off x="2021533" y="2098200"/>
            <a:ext cx="979200" cy="473200"/>
          </a:xfrm>
          <a:prstGeom prst="rect">
            <a:avLst/>
          </a:prstGeom>
        </p:spPr>
        <p:txBody>
          <a:bodyPr spcFirstLastPara="1" vert="horz" wrap="square" lIns="121900" tIns="121900" rIns="121900" bIns="121900" rtlCol="0" anchor="ctr" anchorCtr="0">
            <a:noAutofit/>
          </a:bodyPr>
          <a:lstStyle/>
          <a:p>
            <a:r>
              <a:rPr lang="en" dirty="0">
                <a:solidFill>
                  <a:schemeClr val="accent1">
                    <a:lumMod val="50000"/>
                  </a:schemeClr>
                </a:solidFill>
              </a:rPr>
              <a:t>01</a:t>
            </a:r>
            <a:endParaRPr dirty="0">
              <a:solidFill>
                <a:schemeClr val="accent1">
                  <a:lumMod val="50000"/>
                </a:schemeClr>
              </a:solidFill>
            </a:endParaRPr>
          </a:p>
        </p:txBody>
      </p:sp>
      <p:sp>
        <p:nvSpPr>
          <p:cNvPr id="695" name="Google Shape;695;p46"/>
          <p:cNvSpPr txBox="1">
            <a:spLocks noGrp="1"/>
          </p:cNvSpPr>
          <p:nvPr>
            <p:ph type="title" idx="3"/>
          </p:nvPr>
        </p:nvSpPr>
        <p:spPr>
          <a:xfrm>
            <a:off x="5606433" y="2098200"/>
            <a:ext cx="979200" cy="473200"/>
          </a:xfrm>
          <a:prstGeom prst="rect">
            <a:avLst/>
          </a:prstGeom>
        </p:spPr>
        <p:txBody>
          <a:bodyPr spcFirstLastPara="1" vert="horz" wrap="square" lIns="121900" tIns="121900" rIns="121900" bIns="121900" rtlCol="0" anchor="ctr" anchorCtr="0">
            <a:noAutofit/>
          </a:bodyPr>
          <a:lstStyle/>
          <a:p>
            <a:r>
              <a:rPr lang="en">
                <a:solidFill>
                  <a:schemeClr val="accent1">
                    <a:lumMod val="50000"/>
                  </a:schemeClr>
                </a:solidFill>
              </a:rPr>
              <a:t>02</a:t>
            </a:r>
            <a:endParaRPr>
              <a:solidFill>
                <a:schemeClr val="accent1">
                  <a:lumMod val="50000"/>
                </a:schemeClr>
              </a:solidFill>
            </a:endParaRPr>
          </a:p>
        </p:txBody>
      </p:sp>
      <p:sp>
        <p:nvSpPr>
          <p:cNvPr id="697" name="Google Shape;697;p46"/>
          <p:cNvSpPr txBox="1">
            <a:spLocks noGrp="1"/>
          </p:cNvSpPr>
          <p:nvPr>
            <p:ph type="title" idx="5"/>
          </p:nvPr>
        </p:nvSpPr>
        <p:spPr>
          <a:xfrm>
            <a:off x="3813967" y="4424517"/>
            <a:ext cx="979200" cy="473200"/>
          </a:xfrm>
          <a:prstGeom prst="rect">
            <a:avLst/>
          </a:prstGeom>
        </p:spPr>
        <p:txBody>
          <a:bodyPr spcFirstLastPara="1" vert="horz" wrap="square" lIns="121900" tIns="121900" rIns="121900" bIns="121900" rtlCol="0" anchor="ctr" anchorCtr="0">
            <a:noAutofit/>
          </a:bodyPr>
          <a:lstStyle/>
          <a:p>
            <a:r>
              <a:rPr lang="en">
                <a:solidFill>
                  <a:schemeClr val="accent1">
                    <a:lumMod val="50000"/>
                  </a:schemeClr>
                </a:solidFill>
              </a:rPr>
              <a:t>04</a:t>
            </a:r>
            <a:endParaRPr>
              <a:solidFill>
                <a:schemeClr val="accent1">
                  <a:lumMod val="50000"/>
                </a:schemeClr>
              </a:solidFill>
            </a:endParaRPr>
          </a:p>
        </p:txBody>
      </p:sp>
      <p:sp>
        <p:nvSpPr>
          <p:cNvPr id="699" name="Google Shape;699;p46"/>
          <p:cNvSpPr txBox="1">
            <a:spLocks noGrp="1"/>
          </p:cNvSpPr>
          <p:nvPr>
            <p:ph type="title" idx="7"/>
          </p:nvPr>
        </p:nvSpPr>
        <p:spPr>
          <a:xfrm>
            <a:off x="7398867" y="4424467"/>
            <a:ext cx="979200" cy="473200"/>
          </a:xfrm>
          <a:prstGeom prst="rect">
            <a:avLst/>
          </a:prstGeom>
        </p:spPr>
        <p:txBody>
          <a:bodyPr spcFirstLastPara="1" vert="horz" wrap="square" lIns="121900" tIns="121900" rIns="121900" bIns="121900" rtlCol="0" anchor="ctr" anchorCtr="0">
            <a:noAutofit/>
          </a:bodyPr>
          <a:lstStyle/>
          <a:p>
            <a:r>
              <a:rPr lang="en">
                <a:solidFill>
                  <a:schemeClr val="accent1">
                    <a:lumMod val="50000"/>
                  </a:schemeClr>
                </a:solidFill>
              </a:rPr>
              <a:t>05</a:t>
            </a:r>
            <a:endParaRPr>
              <a:solidFill>
                <a:schemeClr val="accent1">
                  <a:lumMod val="50000"/>
                </a:schemeClr>
              </a:solidFill>
            </a:endParaRPr>
          </a:p>
        </p:txBody>
      </p:sp>
      <p:sp>
        <p:nvSpPr>
          <p:cNvPr id="701" name="Google Shape;701;p46"/>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t" anchorCtr="0">
            <a:noAutofit/>
          </a:bodyPr>
          <a:lstStyle/>
          <a:p>
            <a:r>
              <a:rPr lang="en"/>
              <a:t>TABLE OF CONTENTS</a:t>
            </a:r>
            <a:endParaRPr/>
          </a:p>
        </p:txBody>
      </p:sp>
      <p:sp>
        <p:nvSpPr>
          <p:cNvPr id="703" name="Google Shape;703;p46"/>
          <p:cNvSpPr txBox="1">
            <a:spLocks noGrp="1"/>
          </p:cNvSpPr>
          <p:nvPr>
            <p:ph type="title" idx="16"/>
          </p:nvPr>
        </p:nvSpPr>
        <p:spPr>
          <a:xfrm>
            <a:off x="9191333" y="2098200"/>
            <a:ext cx="979200" cy="473200"/>
          </a:xfrm>
          <a:prstGeom prst="rect">
            <a:avLst/>
          </a:prstGeom>
        </p:spPr>
        <p:txBody>
          <a:bodyPr spcFirstLastPara="1" vert="horz" wrap="square" lIns="121900" tIns="121900" rIns="121900" bIns="121900" rtlCol="0" anchor="ctr" anchorCtr="0">
            <a:noAutofit/>
          </a:bodyPr>
          <a:lstStyle/>
          <a:p>
            <a:r>
              <a:rPr lang="en">
                <a:solidFill>
                  <a:schemeClr val="accent1">
                    <a:lumMod val="50000"/>
                  </a:schemeClr>
                </a:solidFill>
              </a:rPr>
              <a:t>03</a:t>
            </a:r>
            <a:endParaRPr>
              <a:solidFill>
                <a:schemeClr val="accent1">
                  <a:lumMod val="50000"/>
                </a:schemeClr>
              </a:solidFill>
            </a:endParaRPr>
          </a:p>
        </p:txBody>
      </p:sp>
      <p:sp>
        <p:nvSpPr>
          <p:cNvPr id="705" name="Google Shape;705;p46"/>
          <p:cNvSpPr txBox="1">
            <a:spLocks noGrp="1"/>
          </p:cNvSpPr>
          <p:nvPr>
            <p:ph type="subTitle" idx="18"/>
          </p:nvPr>
        </p:nvSpPr>
        <p:spPr>
          <a:xfrm>
            <a:off x="8116933" y="3094683"/>
            <a:ext cx="3115200" cy="473200"/>
          </a:xfrm>
          <a:prstGeom prst="rect">
            <a:avLst/>
          </a:prstGeom>
        </p:spPr>
        <p:txBody>
          <a:bodyPr spcFirstLastPara="1" vert="horz" wrap="square" lIns="121900" tIns="121900" rIns="121900" bIns="121900" rtlCol="0" anchor="b" anchorCtr="0">
            <a:noAutofit/>
          </a:bodyPr>
          <a:lstStyle/>
          <a:p>
            <a:pPr marL="0" indent="0"/>
            <a:r>
              <a:rPr lang="en-US" b="1" dirty="0">
                <a:solidFill>
                  <a:schemeClr val="accent1">
                    <a:lumMod val="50000"/>
                  </a:schemeClr>
                </a:solidFill>
              </a:rPr>
              <a:t>M</a:t>
            </a:r>
            <a:r>
              <a:rPr lang="en" b="1" dirty="0" err="1">
                <a:solidFill>
                  <a:schemeClr val="accent1">
                    <a:lumMod val="50000"/>
                  </a:schemeClr>
                </a:solidFill>
              </a:rPr>
              <a:t>ain</a:t>
            </a:r>
            <a:r>
              <a:rPr lang="en" b="1" dirty="0">
                <a:solidFill>
                  <a:schemeClr val="accent1">
                    <a:lumMod val="50000"/>
                  </a:schemeClr>
                </a:solidFill>
              </a:rPr>
              <a:t> Types</a:t>
            </a:r>
            <a:endParaRPr b="1" dirty="0">
              <a:solidFill>
                <a:schemeClr val="accent1">
                  <a:lumMod val="50000"/>
                </a:schemeClr>
              </a:solidFill>
            </a:endParaRPr>
          </a:p>
        </p:txBody>
      </p:sp>
      <p:sp>
        <p:nvSpPr>
          <p:cNvPr id="706" name="Google Shape;706;p46"/>
          <p:cNvSpPr/>
          <p:nvPr/>
        </p:nvSpPr>
        <p:spPr>
          <a:xfrm>
            <a:off x="959933" y="2838133"/>
            <a:ext cx="3115200" cy="483600"/>
          </a:xfrm>
          <a:prstGeom prst="rect">
            <a:avLst/>
          </a:prstGeom>
          <a:noFill/>
          <a:ln>
            <a:noFill/>
          </a:ln>
        </p:spPr>
        <p:txBody>
          <a:bodyPr spcFirstLastPara="1" wrap="square" lIns="121900" tIns="121900" rIns="121900" bIns="121900" anchor="ctr" anchorCtr="0">
            <a:noAutofit/>
          </a:bodyPr>
          <a:lstStyle/>
          <a:p>
            <a:endParaRPr sz="2400"/>
          </a:p>
        </p:txBody>
      </p:sp>
      <p:sp>
        <p:nvSpPr>
          <p:cNvPr id="707" name="Google Shape;707;p46"/>
          <p:cNvSpPr/>
          <p:nvPr/>
        </p:nvSpPr>
        <p:spPr>
          <a:xfrm>
            <a:off x="959933" y="3102151"/>
            <a:ext cx="3115200" cy="646400"/>
          </a:xfrm>
          <a:prstGeom prst="rect">
            <a:avLst/>
          </a:prstGeom>
          <a:no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72CAFE-C946-898F-EE64-FF5DAD064B0F}"/>
              </a:ext>
            </a:extLst>
          </p:cNvPr>
          <p:cNvSpPr txBox="1">
            <a:spLocks/>
          </p:cNvSpPr>
          <p:nvPr/>
        </p:nvSpPr>
        <p:spPr>
          <a:xfrm>
            <a:off x="838200" y="1825625"/>
            <a:ext cx="10515600" cy="4351338"/>
          </a:xfrm>
          <a:prstGeom prst="rect">
            <a:avLst/>
          </a:prstGeom>
        </p:spPr>
        <p:txBody>
          <a:bodyPr spcFirstLastPara="1" vert="horz" wrap="square" lIns="91425" tIns="91425" rIns="91425" bIns="91425"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b="1">
                <a:solidFill>
                  <a:schemeClr val="accent1">
                    <a:lumMod val="50000"/>
                  </a:schemeClr>
                </a:solidFill>
              </a:rPr>
              <a:t>Sump drain:</a:t>
            </a:r>
          </a:p>
          <a:p>
            <a:pPr algn="l"/>
            <a:r>
              <a:rPr lang="en-US" b="1">
                <a:solidFill>
                  <a:schemeClr val="accent1">
                    <a:lumMod val="50000"/>
                  </a:schemeClr>
                </a:solidFill>
              </a:rPr>
              <a:t>1</a:t>
            </a:r>
            <a:r>
              <a:rPr lang="en-US" b="1" baseline="30000">
                <a:solidFill>
                  <a:schemeClr val="accent1">
                    <a:lumMod val="50000"/>
                  </a:schemeClr>
                </a:solidFill>
              </a:rPr>
              <a:t>st</a:t>
            </a:r>
            <a:r>
              <a:rPr lang="en-US" b="1">
                <a:solidFill>
                  <a:schemeClr val="accent1">
                    <a:lumMod val="50000"/>
                  </a:schemeClr>
                </a:solidFill>
              </a:rPr>
              <a:t> lumen for suction drainage.</a:t>
            </a:r>
          </a:p>
          <a:p>
            <a:pPr algn="l"/>
            <a:r>
              <a:rPr lang="en-US" b="1">
                <a:solidFill>
                  <a:schemeClr val="accent1">
                    <a:lumMod val="50000"/>
                  </a:schemeClr>
                </a:solidFill>
              </a:rPr>
              <a:t>2</a:t>
            </a:r>
            <a:r>
              <a:rPr lang="en-US" b="1" baseline="30000">
                <a:solidFill>
                  <a:schemeClr val="accent1">
                    <a:lumMod val="50000"/>
                  </a:schemeClr>
                </a:solidFill>
              </a:rPr>
              <a:t>nd</a:t>
            </a:r>
            <a:r>
              <a:rPr lang="en-US" b="1">
                <a:solidFill>
                  <a:schemeClr val="accent1">
                    <a:lumMod val="50000"/>
                  </a:schemeClr>
                </a:solidFill>
              </a:rPr>
              <a:t> lumen is air vent, why? </a:t>
            </a:r>
          </a:p>
          <a:p>
            <a:pPr algn="l"/>
            <a:r>
              <a:rPr lang="en-US" b="1">
                <a:solidFill>
                  <a:schemeClr val="accent1">
                    <a:lumMod val="50000"/>
                  </a:schemeClr>
                </a:solidFill>
              </a:rPr>
              <a:t>As a means of protection to prevent the blockage of cavity in which the drain will be placed.</a:t>
            </a:r>
            <a:endParaRPr lang="en-US" b="1" dirty="0">
              <a:solidFill>
                <a:schemeClr val="accent1">
                  <a:lumMod val="50000"/>
                </a:schemeClr>
              </a:solidFill>
            </a:endParaRPr>
          </a:p>
        </p:txBody>
      </p:sp>
      <p:pic>
        <p:nvPicPr>
          <p:cNvPr id="3" name="Picture 2">
            <a:extLst>
              <a:ext uri="{FF2B5EF4-FFF2-40B4-BE49-F238E27FC236}">
                <a16:creationId xmlns:a16="http://schemas.microsoft.com/office/drawing/2014/main" id="{E037CCAD-AFC4-D299-DE05-6436081CB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334" y="4358355"/>
            <a:ext cx="3709466" cy="2051732"/>
          </a:xfrm>
          <a:prstGeom prst="rect">
            <a:avLst/>
          </a:prstGeom>
          <a:ln>
            <a:noFill/>
          </a:ln>
          <a:effectLst>
            <a:softEdge rad="112500"/>
          </a:effectLst>
        </p:spPr>
      </p:pic>
      <p:pic>
        <p:nvPicPr>
          <p:cNvPr id="4" name="Picture 3">
            <a:extLst>
              <a:ext uri="{FF2B5EF4-FFF2-40B4-BE49-F238E27FC236}">
                <a16:creationId xmlns:a16="http://schemas.microsoft.com/office/drawing/2014/main" id="{66D17F2E-E029-DE8A-362D-5ECED7A65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593" y="117903"/>
            <a:ext cx="2530059" cy="2949196"/>
          </a:xfrm>
          <a:prstGeom prst="rect">
            <a:avLst/>
          </a:prstGeom>
        </p:spPr>
      </p:pic>
    </p:spTree>
    <p:extLst>
      <p:ext uri="{BB962C8B-B14F-4D97-AF65-F5344CB8AC3E}">
        <p14:creationId xmlns:p14="http://schemas.microsoft.com/office/powerpoint/2010/main" val="389918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139C92-C65E-266F-D25E-EE8AFA660C67}"/>
              </a:ext>
            </a:extLst>
          </p:cNvPr>
          <p:cNvSpPr txBox="1">
            <a:spLocks/>
          </p:cNvSpPr>
          <p:nvPr/>
        </p:nvSpPr>
        <p:spPr>
          <a:xfrm>
            <a:off x="838200" y="1825625"/>
            <a:ext cx="7117080" cy="4351338"/>
          </a:xfrm>
          <a:prstGeom prst="rect">
            <a:avLst/>
          </a:prstGeom>
        </p:spPr>
        <p:txBody>
          <a:bodyPr spcFirstLastPara="1" vert="horz" wrap="square" lIns="91425" tIns="91425" rIns="91425" bIns="91425"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b="1" dirty="0" err="1">
                <a:solidFill>
                  <a:schemeClr val="accent1">
                    <a:lumMod val="50000"/>
                  </a:schemeClr>
                </a:solidFill>
              </a:rPr>
              <a:t>Redivac</a:t>
            </a:r>
            <a:r>
              <a:rPr lang="en-US" b="1" dirty="0">
                <a:solidFill>
                  <a:schemeClr val="accent1">
                    <a:lumMod val="50000"/>
                  </a:schemeClr>
                </a:solidFill>
              </a:rPr>
              <a:t>:</a:t>
            </a:r>
            <a:endParaRPr lang="ar-JO" b="1" dirty="0">
              <a:solidFill>
                <a:schemeClr val="accent1">
                  <a:lumMod val="50000"/>
                </a:schemeClr>
              </a:solidFill>
            </a:endParaRPr>
          </a:p>
          <a:p>
            <a:pPr marL="457200" indent="-457200" algn="l">
              <a:buFont typeface="Arial" panose="020B0604020202020204" pitchFamily="34" charset="0"/>
              <a:buChar char="•"/>
            </a:pPr>
            <a:r>
              <a:rPr lang="en-US" b="1" dirty="0">
                <a:solidFill>
                  <a:schemeClr val="accent1">
                    <a:lumMod val="50000"/>
                  </a:schemeClr>
                </a:solidFill>
              </a:rPr>
              <a:t>Closed suction drainage system depends on negative pressure.</a:t>
            </a:r>
          </a:p>
          <a:p>
            <a:pPr marL="457200" indent="-457200" algn="l">
              <a:buFont typeface="Arial" panose="020B0604020202020204" pitchFamily="34" charset="0"/>
              <a:buChar char="•"/>
            </a:pPr>
            <a:r>
              <a:rPr lang="en-US" b="1" dirty="0">
                <a:solidFill>
                  <a:schemeClr val="accent1">
                    <a:lumMod val="50000"/>
                  </a:schemeClr>
                </a:solidFill>
              </a:rPr>
              <a:t>Used for Drainage of the wound to prevent anticipated collection.</a:t>
            </a:r>
          </a:p>
        </p:txBody>
      </p:sp>
      <p:pic>
        <p:nvPicPr>
          <p:cNvPr id="3" name="Picture 2">
            <a:extLst>
              <a:ext uri="{FF2B5EF4-FFF2-40B4-BE49-F238E27FC236}">
                <a16:creationId xmlns:a16="http://schemas.microsoft.com/office/drawing/2014/main" id="{4DD3B0DC-C7D5-6360-B476-31790A855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471" y="3620248"/>
            <a:ext cx="3303828" cy="3237752"/>
          </a:xfrm>
          <a:prstGeom prst="rect">
            <a:avLst/>
          </a:prstGeom>
        </p:spPr>
      </p:pic>
      <p:pic>
        <p:nvPicPr>
          <p:cNvPr id="4" name="Picture 3">
            <a:extLst>
              <a:ext uri="{FF2B5EF4-FFF2-40B4-BE49-F238E27FC236}">
                <a16:creationId xmlns:a16="http://schemas.microsoft.com/office/drawing/2014/main" id="{740FB906-74E6-E50C-BBD5-733319D6F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385" y="398266"/>
            <a:ext cx="2710174" cy="3030734"/>
          </a:xfrm>
          <a:prstGeom prst="rect">
            <a:avLst/>
          </a:prstGeom>
        </p:spPr>
      </p:pic>
    </p:spTree>
    <p:extLst>
      <p:ext uri="{BB962C8B-B14F-4D97-AF65-F5344CB8AC3E}">
        <p14:creationId xmlns:p14="http://schemas.microsoft.com/office/powerpoint/2010/main" val="36738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FF06713-69E5-C385-C3B6-7B1FFE833BC0}"/>
              </a:ext>
            </a:extLst>
          </p:cNvPr>
          <p:cNvSpPr txBox="1">
            <a:spLocks/>
          </p:cNvSpPr>
          <p:nvPr/>
        </p:nvSpPr>
        <p:spPr>
          <a:xfrm>
            <a:off x="838200" y="1825625"/>
            <a:ext cx="7178040" cy="4351338"/>
          </a:xfrm>
          <a:prstGeom prst="rect">
            <a:avLst/>
          </a:prstGeom>
        </p:spPr>
        <p:txBody>
          <a:bodyPr spcFirstLastPara="1" vert="horz" wrap="square" lIns="91425" tIns="91425" rIns="91425" bIns="91425"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r>
              <a:rPr lang="en-US" b="1" dirty="0">
                <a:solidFill>
                  <a:schemeClr val="accent1">
                    <a:lumMod val="50000"/>
                  </a:schemeClr>
                </a:solidFill>
                <a:cs typeface="Calibri"/>
              </a:rPr>
              <a:t>Jackson Pratt drain:</a:t>
            </a:r>
          </a:p>
          <a:p>
            <a:pPr marL="0" indent="0" algn="l"/>
            <a:r>
              <a:rPr lang="en-US" b="1" dirty="0">
                <a:solidFill>
                  <a:schemeClr val="accent1">
                    <a:lumMod val="50000"/>
                  </a:schemeClr>
                </a:solidFill>
                <a:cs typeface="Calibri"/>
              </a:rPr>
              <a:t>Used for removing fluids that build up in an area of the body after surgery, depending on negative pressure.</a:t>
            </a:r>
          </a:p>
          <a:p>
            <a:pPr marL="0" indent="0" algn="l"/>
            <a:r>
              <a:rPr lang="en-US" b="1" dirty="0">
                <a:solidFill>
                  <a:schemeClr val="accent1">
                    <a:lumMod val="50000"/>
                  </a:schemeClr>
                </a:solidFill>
                <a:cs typeface="Calibri"/>
              </a:rPr>
              <a:t>Common uses in:</a:t>
            </a:r>
          </a:p>
          <a:p>
            <a:pPr marL="0" indent="0" algn="l"/>
            <a:r>
              <a:rPr lang="en-US" b="1" dirty="0">
                <a:solidFill>
                  <a:schemeClr val="accent1">
                    <a:lumMod val="50000"/>
                  </a:schemeClr>
                </a:solidFill>
                <a:cs typeface="Calibri"/>
              </a:rPr>
              <a:t>Abdominal surgery.</a:t>
            </a:r>
          </a:p>
          <a:p>
            <a:pPr marL="0" indent="0" algn="l"/>
            <a:r>
              <a:rPr lang="en-US" b="1" dirty="0">
                <a:solidFill>
                  <a:schemeClr val="accent1">
                    <a:lumMod val="50000"/>
                  </a:schemeClr>
                </a:solidFill>
                <a:cs typeface="Calibri"/>
              </a:rPr>
              <a:t>Mastectomy.</a:t>
            </a:r>
          </a:p>
          <a:p>
            <a:pPr marL="0" indent="0" algn="l"/>
            <a:r>
              <a:rPr lang="en-US" b="1" dirty="0">
                <a:solidFill>
                  <a:schemeClr val="accent1">
                    <a:lumMod val="50000"/>
                  </a:schemeClr>
                </a:solidFill>
                <a:cs typeface="Calibri"/>
              </a:rPr>
              <a:t>Thoracic surgery. </a:t>
            </a:r>
            <a:endParaRPr lang="en-US" b="1" dirty="0">
              <a:solidFill>
                <a:schemeClr val="accent1">
                  <a:lumMod val="50000"/>
                </a:schemeClr>
              </a:solidFill>
            </a:endParaRPr>
          </a:p>
        </p:txBody>
      </p:sp>
      <p:pic>
        <p:nvPicPr>
          <p:cNvPr id="3" name="Picture 2">
            <a:extLst>
              <a:ext uri="{FF2B5EF4-FFF2-40B4-BE49-F238E27FC236}">
                <a16:creationId xmlns:a16="http://schemas.microsoft.com/office/drawing/2014/main" id="{244E6923-C750-64A9-BD09-F0CC05C6B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192" y="3429000"/>
            <a:ext cx="5166808" cy="3642676"/>
          </a:xfrm>
          <a:prstGeom prst="rect">
            <a:avLst/>
          </a:prstGeom>
        </p:spPr>
      </p:pic>
      <p:pic>
        <p:nvPicPr>
          <p:cNvPr id="4" name="Picture 3">
            <a:extLst>
              <a:ext uri="{FF2B5EF4-FFF2-40B4-BE49-F238E27FC236}">
                <a16:creationId xmlns:a16="http://schemas.microsoft.com/office/drawing/2014/main" id="{CC81CECC-5F0C-8B85-FF2F-0EA880298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6002" y="261113"/>
            <a:ext cx="3553430" cy="2876247"/>
          </a:xfrm>
          <a:prstGeom prst="rect">
            <a:avLst/>
          </a:prstGeom>
        </p:spPr>
      </p:pic>
    </p:spTree>
    <p:extLst>
      <p:ext uri="{BB962C8B-B14F-4D97-AF65-F5344CB8AC3E}">
        <p14:creationId xmlns:p14="http://schemas.microsoft.com/office/powerpoint/2010/main" val="141010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649" name="Google Shape;1649;p61"/>
          <p:cNvSpPr txBox="1">
            <a:spLocks noGrp="1"/>
          </p:cNvSpPr>
          <p:nvPr>
            <p:ph type="title"/>
          </p:nvPr>
        </p:nvSpPr>
        <p:spPr>
          <a:xfrm>
            <a:off x="2885033" y="1885967"/>
            <a:ext cx="6422000" cy="3086000"/>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ctr" anchorCtr="0">
            <a:noAutofit/>
          </a:bodyPr>
          <a:lstStyle/>
          <a:p>
            <a:r>
              <a:rPr lang="en" dirty="0">
                <a:solidFill>
                  <a:schemeClr val="accent1">
                    <a:lumMod val="50000"/>
                  </a:schemeClr>
                </a:solidFill>
              </a:rPr>
              <a:t>Special</a:t>
            </a:r>
            <a:br>
              <a:rPr lang="en" dirty="0">
                <a:solidFill>
                  <a:schemeClr val="accent1">
                    <a:lumMod val="50000"/>
                  </a:schemeClr>
                </a:solidFill>
              </a:rPr>
            </a:br>
            <a:r>
              <a:rPr lang="en" dirty="0">
                <a:solidFill>
                  <a:schemeClr val="accent1">
                    <a:lumMod val="50000"/>
                  </a:schemeClr>
                </a:solidFill>
              </a:rPr>
              <a:t>Drains</a:t>
            </a:r>
            <a:endParaRPr dirty="0">
              <a:solidFill>
                <a:schemeClr val="accent1">
                  <a:lumMod val="50000"/>
                </a:schemeClr>
              </a:solidFill>
            </a:endParaRPr>
          </a:p>
        </p:txBody>
      </p:sp>
      <p:sp>
        <p:nvSpPr>
          <p:cNvPr id="1650" name="Google Shape;1650;p61"/>
          <p:cNvSpPr/>
          <p:nvPr/>
        </p:nvSpPr>
        <p:spPr>
          <a:xfrm rot="1932490">
            <a:off x="8322901" y="5579500"/>
            <a:ext cx="677985" cy="816064"/>
          </a:xfrm>
          <a:custGeom>
            <a:avLst/>
            <a:gdLst/>
            <a:ahLst/>
            <a:cxnLst/>
            <a:rect l="l" t="t" r="r" b="b"/>
            <a:pathLst>
              <a:path w="3442" h="4143" extrusionOk="0">
                <a:moveTo>
                  <a:pt x="1943" y="0"/>
                </a:moveTo>
                <a:cubicBezTo>
                  <a:pt x="1302" y="0"/>
                  <a:pt x="627" y="453"/>
                  <a:pt x="351" y="1210"/>
                </a:cubicBezTo>
                <a:cubicBezTo>
                  <a:pt x="131" y="1814"/>
                  <a:pt x="0" y="2484"/>
                  <a:pt x="197" y="3096"/>
                </a:cubicBezTo>
                <a:cubicBezTo>
                  <a:pt x="378" y="3661"/>
                  <a:pt x="910" y="4143"/>
                  <a:pt x="1491" y="4143"/>
                </a:cubicBezTo>
                <a:cubicBezTo>
                  <a:pt x="1540" y="4143"/>
                  <a:pt x="1588" y="4140"/>
                  <a:pt x="1637" y="4133"/>
                </a:cubicBezTo>
                <a:cubicBezTo>
                  <a:pt x="2149" y="4061"/>
                  <a:pt x="2541" y="3639"/>
                  <a:pt x="2815" y="3201"/>
                </a:cubicBezTo>
                <a:cubicBezTo>
                  <a:pt x="3195" y="2591"/>
                  <a:pt x="3441" y="1846"/>
                  <a:pt x="3256" y="1151"/>
                </a:cubicBezTo>
                <a:cubicBezTo>
                  <a:pt x="3042" y="350"/>
                  <a:pt x="2506" y="0"/>
                  <a:pt x="194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651" name="Google Shape;1651;p61"/>
          <p:cNvSpPr/>
          <p:nvPr/>
        </p:nvSpPr>
        <p:spPr>
          <a:xfrm rot="7870648">
            <a:off x="2148479" y="2216803"/>
            <a:ext cx="519024" cy="624719"/>
          </a:xfrm>
          <a:custGeom>
            <a:avLst/>
            <a:gdLst/>
            <a:ahLst/>
            <a:cxnLst/>
            <a:rect l="l" t="t" r="r" b="b"/>
            <a:pathLst>
              <a:path w="3442" h="4143" extrusionOk="0">
                <a:moveTo>
                  <a:pt x="1943" y="0"/>
                </a:moveTo>
                <a:cubicBezTo>
                  <a:pt x="1302" y="0"/>
                  <a:pt x="627" y="453"/>
                  <a:pt x="351" y="1210"/>
                </a:cubicBezTo>
                <a:cubicBezTo>
                  <a:pt x="131" y="1814"/>
                  <a:pt x="0" y="2484"/>
                  <a:pt x="197" y="3096"/>
                </a:cubicBezTo>
                <a:cubicBezTo>
                  <a:pt x="378" y="3661"/>
                  <a:pt x="910" y="4143"/>
                  <a:pt x="1491" y="4143"/>
                </a:cubicBezTo>
                <a:cubicBezTo>
                  <a:pt x="1540" y="4143"/>
                  <a:pt x="1588" y="4140"/>
                  <a:pt x="1637" y="4133"/>
                </a:cubicBezTo>
                <a:cubicBezTo>
                  <a:pt x="2149" y="4061"/>
                  <a:pt x="2541" y="3639"/>
                  <a:pt x="2815" y="3201"/>
                </a:cubicBezTo>
                <a:cubicBezTo>
                  <a:pt x="3195" y="2591"/>
                  <a:pt x="3441" y="1846"/>
                  <a:pt x="3256" y="1151"/>
                </a:cubicBezTo>
                <a:cubicBezTo>
                  <a:pt x="3042" y="350"/>
                  <a:pt x="2506" y="0"/>
                  <a:pt x="194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652" name="Google Shape;1652;p61"/>
          <p:cNvSpPr/>
          <p:nvPr/>
        </p:nvSpPr>
        <p:spPr>
          <a:xfrm rot="-5400000">
            <a:off x="9405076" y="4306103"/>
            <a:ext cx="844317" cy="665207"/>
          </a:xfrm>
          <a:custGeom>
            <a:avLst/>
            <a:gdLst/>
            <a:ahLst/>
            <a:cxnLst/>
            <a:rect l="l" t="t" r="r" b="b"/>
            <a:pathLst>
              <a:path w="10157" h="8002" extrusionOk="0">
                <a:moveTo>
                  <a:pt x="4516" y="1"/>
                </a:moveTo>
                <a:cubicBezTo>
                  <a:pt x="1685" y="1"/>
                  <a:pt x="0" y="3627"/>
                  <a:pt x="1423" y="5974"/>
                </a:cubicBezTo>
                <a:cubicBezTo>
                  <a:pt x="2140" y="7157"/>
                  <a:pt x="3480" y="7920"/>
                  <a:pt x="4861" y="7996"/>
                </a:cubicBezTo>
                <a:cubicBezTo>
                  <a:pt x="4935" y="8000"/>
                  <a:pt x="5009" y="8002"/>
                  <a:pt x="5082" y="8002"/>
                </a:cubicBezTo>
                <a:cubicBezTo>
                  <a:pt x="6407" y="8002"/>
                  <a:pt x="7739" y="7367"/>
                  <a:pt x="8476" y="6267"/>
                </a:cubicBezTo>
                <a:cubicBezTo>
                  <a:pt x="10156" y="3762"/>
                  <a:pt x="7731" y="446"/>
                  <a:pt x="5028" y="40"/>
                </a:cubicBezTo>
                <a:cubicBezTo>
                  <a:pt x="4854" y="13"/>
                  <a:pt x="4683" y="1"/>
                  <a:pt x="45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34556" y="726200"/>
            <a:ext cx="9701048" cy="1122400"/>
          </a:xfrm>
          <a:prstGeom prst="rect">
            <a:avLst/>
          </a:prstGeom>
        </p:spPr>
        <p:txBody>
          <a:bodyPr spcFirstLastPara="1" vert="horz" wrap="square" lIns="121900" tIns="121900" rIns="121900" bIns="121900" rtlCol="0" anchor="t" anchorCtr="0">
            <a:noAutofit/>
          </a:bodyPr>
          <a:lstStyle/>
          <a:p>
            <a:pPr algn="l"/>
            <a:r>
              <a:rPr lang="en-US" sz="4000" b="1" dirty="0">
                <a:solidFill>
                  <a:schemeClr val="accent1">
                    <a:lumMod val="50000"/>
                  </a:schemeClr>
                </a:solidFill>
              </a:rPr>
              <a:t>Chest tube</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1287400"/>
            <a:ext cx="11193517" cy="1904400"/>
          </a:xfrm>
          <a:prstGeom prst="rect">
            <a:avLst/>
          </a:prstGeom>
        </p:spPr>
        <p:txBody>
          <a:bodyPr spcFirstLastPara="1" vert="horz" wrap="square" lIns="121900" tIns="121900" rIns="121900" bIns="121900" rtlCol="0" anchor="t" anchorCtr="0">
            <a:noAutofit/>
          </a:bodyPr>
          <a:lstStyle/>
          <a:p>
            <a:pPr marL="342900" indent="-342900" algn="l">
              <a:buFont typeface="Arial" panose="020B0604020202020204" pitchFamily="34" charset="0"/>
              <a:buChar char="•"/>
            </a:pPr>
            <a:r>
              <a:rPr lang="en-US" sz="2300" b="1" i="0" u="none" strike="noStrike" baseline="0" dirty="0">
                <a:solidFill>
                  <a:schemeClr val="accent1">
                    <a:lumMod val="50000"/>
                  </a:schemeClr>
                </a:solidFill>
                <a:latin typeface="Goudy"/>
              </a:rPr>
              <a:t>These are indicated for a pneumothorax, pleural effusion, </a:t>
            </a:r>
            <a:r>
              <a:rPr lang="en-US" sz="2300" b="1" i="0" u="none" strike="noStrike" baseline="0" dirty="0" err="1">
                <a:solidFill>
                  <a:schemeClr val="accent1">
                    <a:lumMod val="50000"/>
                  </a:schemeClr>
                </a:solidFill>
                <a:latin typeface="Goudy"/>
              </a:rPr>
              <a:t>haemothorax</a:t>
            </a:r>
            <a:r>
              <a:rPr lang="en-US" sz="2300" b="1" i="0" u="none" strike="noStrike" baseline="0" dirty="0">
                <a:solidFill>
                  <a:schemeClr val="accent1">
                    <a:lumMod val="50000"/>
                  </a:schemeClr>
                </a:solidFill>
                <a:latin typeface="Goudy"/>
              </a:rPr>
              <a:t> or to prevent the collection of fluid or air after thoracotomy.</a:t>
            </a:r>
          </a:p>
          <a:p>
            <a:pPr marL="342900" indent="-342900" algn="l">
              <a:buFont typeface="Arial" panose="020B0604020202020204" pitchFamily="34" charset="0"/>
              <a:buChar char="•"/>
            </a:pPr>
            <a:endParaRPr lang="en-US" sz="2300" b="1" dirty="0">
              <a:solidFill>
                <a:schemeClr val="accent1">
                  <a:lumMod val="50000"/>
                </a:schemeClr>
              </a:solidFill>
              <a:latin typeface="Goudy"/>
            </a:endParaRPr>
          </a:p>
          <a:p>
            <a:pPr algn="l"/>
            <a:r>
              <a:rPr lang="en-US" sz="2400" b="1" dirty="0">
                <a:solidFill>
                  <a:schemeClr val="accent1">
                    <a:lumMod val="50000"/>
                  </a:schemeClr>
                </a:solidFill>
              </a:rPr>
              <a:t>Insertion : 4</a:t>
            </a:r>
            <a:r>
              <a:rPr lang="en-US" sz="2400" b="1" baseline="30000" dirty="0">
                <a:solidFill>
                  <a:schemeClr val="accent1">
                    <a:lumMod val="50000"/>
                  </a:schemeClr>
                </a:solidFill>
              </a:rPr>
              <a:t>th</a:t>
            </a:r>
            <a:r>
              <a:rPr lang="en-US" sz="2400" b="1" dirty="0">
                <a:solidFill>
                  <a:schemeClr val="accent1">
                    <a:lumMod val="50000"/>
                  </a:schemeClr>
                </a:solidFill>
              </a:rPr>
              <a:t>-5</a:t>
            </a:r>
            <a:r>
              <a:rPr lang="en-US" sz="2400" b="1" baseline="30000" dirty="0">
                <a:solidFill>
                  <a:schemeClr val="accent1">
                    <a:lumMod val="50000"/>
                  </a:schemeClr>
                </a:solidFill>
              </a:rPr>
              <a:t>th</a:t>
            </a:r>
            <a:r>
              <a:rPr lang="en-US" sz="2400" b="1" dirty="0">
                <a:solidFill>
                  <a:schemeClr val="accent1">
                    <a:lumMod val="50000"/>
                  </a:schemeClr>
                </a:solidFill>
              </a:rPr>
              <a:t> intercostal space on the upper border of the rib.</a:t>
            </a:r>
          </a:p>
          <a:p>
            <a:pPr algn="l"/>
            <a:r>
              <a:rPr lang="en-US" sz="2400" b="1" dirty="0">
                <a:solidFill>
                  <a:schemeClr val="accent1">
                    <a:lumMod val="50000"/>
                  </a:schemeClr>
                </a:solidFill>
              </a:rPr>
              <a:t>The drain should be in a lower level than the patient chest.</a:t>
            </a:r>
          </a:p>
          <a:p>
            <a:pPr algn="l"/>
            <a:endParaRPr lang="en-US" sz="2400" b="1" dirty="0">
              <a:solidFill>
                <a:schemeClr val="accent1">
                  <a:lumMod val="50000"/>
                </a:schemeClr>
              </a:solidFill>
            </a:endParaRPr>
          </a:p>
          <a:p>
            <a:pPr algn="l"/>
            <a:r>
              <a:rPr lang="en-US" sz="2400" b="1" dirty="0">
                <a:solidFill>
                  <a:schemeClr val="accent1">
                    <a:lumMod val="50000"/>
                  </a:schemeClr>
                </a:solidFill>
              </a:rPr>
              <a:t>It composed of 3 champers :</a:t>
            </a:r>
          </a:p>
          <a:p>
            <a:pPr algn="l">
              <a:buFont typeface="+mj-lt"/>
              <a:buAutoNum type="arabicPeriod"/>
            </a:pPr>
            <a:r>
              <a:rPr lang="en-US" sz="2400" b="1" dirty="0">
                <a:solidFill>
                  <a:schemeClr val="accent1">
                    <a:lumMod val="50000"/>
                  </a:schemeClr>
                </a:solidFill>
              </a:rPr>
              <a:t>Collection chamber </a:t>
            </a:r>
          </a:p>
          <a:p>
            <a:pPr algn="l">
              <a:buFont typeface="+mj-lt"/>
              <a:buAutoNum type="arabicPeriod"/>
            </a:pPr>
            <a:r>
              <a:rPr lang="en-US" sz="2400" b="1" dirty="0">
                <a:solidFill>
                  <a:schemeClr val="accent1">
                    <a:lumMod val="50000"/>
                  </a:schemeClr>
                </a:solidFill>
              </a:rPr>
              <a:t>Water seal chamber </a:t>
            </a:r>
          </a:p>
          <a:p>
            <a:pPr algn="l">
              <a:buFont typeface="+mj-lt"/>
              <a:buAutoNum type="arabicPeriod"/>
            </a:pPr>
            <a:r>
              <a:rPr lang="en-US" sz="2400" b="1" dirty="0">
                <a:solidFill>
                  <a:schemeClr val="accent1">
                    <a:lumMod val="50000"/>
                  </a:schemeClr>
                </a:solidFill>
              </a:rPr>
              <a:t>Suction control chamber (-</a:t>
            </a:r>
            <a:r>
              <a:rPr lang="en-US" sz="2400" b="1" dirty="0" err="1">
                <a:solidFill>
                  <a:schemeClr val="accent1">
                    <a:lumMod val="50000"/>
                  </a:schemeClr>
                </a:solidFill>
              </a:rPr>
              <a:t>ve</a:t>
            </a:r>
            <a:r>
              <a:rPr lang="en-US" sz="2400" b="1" dirty="0">
                <a:solidFill>
                  <a:schemeClr val="accent1">
                    <a:lumMod val="50000"/>
                  </a:schemeClr>
                </a:solidFill>
              </a:rPr>
              <a:t> pressure)</a:t>
            </a:r>
          </a:p>
          <a:p>
            <a:pPr algn="l"/>
            <a:endParaRPr lang="en-US" sz="2400" b="1" dirty="0">
              <a:solidFill>
                <a:schemeClr val="accent1">
                  <a:lumMod val="50000"/>
                </a:schemeClr>
              </a:solidFill>
            </a:endParaRPr>
          </a:p>
          <a:p>
            <a:pPr algn="l"/>
            <a:r>
              <a:rPr lang="en-US" sz="2400" b="1" dirty="0">
                <a:solidFill>
                  <a:schemeClr val="accent1">
                    <a:lumMod val="50000"/>
                  </a:schemeClr>
                </a:solidFill>
              </a:rPr>
              <a:t>This type of drains contains an air leak monitor to prevent any mistakes in chest tube insertion .</a:t>
            </a:r>
          </a:p>
          <a:p>
            <a:pPr algn="l"/>
            <a:r>
              <a:rPr lang="en-US" sz="2400" b="1" dirty="0">
                <a:solidFill>
                  <a:schemeClr val="accent1">
                    <a:lumMod val="50000"/>
                  </a:schemeClr>
                </a:solidFill>
              </a:rPr>
              <a:t>In the first 8 hours we monitor it hour by hour , after 8 hours we look for it every 8 hours</a:t>
            </a:r>
            <a:endParaRPr lang="en-US" sz="3200" b="1" i="0" u="none" strike="noStrike" dirty="0">
              <a:solidFill>
                <a:schemeClr val="accent1">
                  <a:lumMod val="50000"/>
                </a:schemeClr>
              </a:solidFill>
              <a:effectLst/>
              <a:latin typeface="Lato" panose="020F0502020204030203" pitchFamily="34" charset="0"/>
            </a:endParaRPr>
          </a:p>
        </p:txBody>
      </p:sp>
    </p:spTree>
    <p:extLst>
      <p:ext uri="{BB962C8B-B14F-4D97-AF65-F5344CB8AC3E}">
        <p14:creationId xmlns:p14="http://schemas.microsoft.com/office/powerpoint/2010/main" val="919945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5C115B6-8EFE-1D2A-D6B0-0692A93E81CE}"/>
              </a:ext>
            </a:extLst>
          </p:cNvPr>
          <p:cNvPicPr>
            <a:picLocks noChangeAspect="1"/>
          </p:cNvPicPr>
          <p:nvPr/>
        </p:nvPicPr>
        <p:blipFill>
          <a:blip r:embed="rId2"/>
          <a:stretch>
            <a:fillRect/>
          </a:stretch>
        </p:blipFill>
        <p:spPr>
          <a:xfrm>
            <a:off x="1047136" y="66368"/>
            <a:ext cx="9571703" cy="6858000"/>
          </a:xfrm>
          <a:prstGeom prst="rect">
            <a:avLst/>
          </a:prstGeom>
        </p:spPr>
      </p:pic>
    </p:spTree>
    <p:extLst>
      <p:ext uri="{BB962C8B-B14F-4D97-AF65-F5344CB8AC3E}">
        <p14:creationId xmlns:p14="http://schemas.microsoft.com/office/powerpoint/2010/main" val="427606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6" name="عنصر نائب للمحتوى 2">
            <a:extLst>
              <a:ext uri="{FF2B5EF4-FFF2-40B4-BE49-F238E27FC236}">
                <a16:creationId xmlns:a16="http://schemas.microsoft.com/office/drawing/2014/main" id="{7AC3BEF5-C20B-76B8-A949-F6D323019519}"/>
              </a:ext>
            </a:extLst>
          </p:cNvPr>
          <p:cNvSpPr txBox="1">
            <a:spLocks/>
          </p:cNvSpPr>
          <p:nvPr/>
        </p:nvSpPr>
        <p:spPr>
          <a:xfrm>
            <a:off x="426720" y="547657"/>
            <a:ext cx="11765280" cy="5304503"/>
          </a:xfrm>
          <a:prstGeom prst="rect">
            <a:avLst/>
          </a:prstGeom>
        </p:spPr>
        <p:txBody>
          <a:bodyPr spcFirstLastPara="1" vert="horz" wrap="square" lIns="91425" tIns="91425" rIns="91425" bIns="91425"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algn="l"/>
            <a:endParaRPr lang="en-US" sz="2800" b="1" i="0" u="none" strike="noStrike" baseline="0" dirty="0">
              <a:solidFill>
                <a:schemeClr val="accent1">
                  <a:lumMod val="50000"/>
                </a:schemeClr>
              </a:solidFill>
              <a:latin typeface="Goudy"/>
            </a:endParaRPr>
          </a:p>
          <a:p>
            <a:pPr marL="342900" indent="-342900" algn="l">
              <a:buFont typeface="Arial" panose="020B0604020202020204" pitchFamily="34" charset="0"/>
              <a:buChar char="•"/>
            </a:pPr>
            <a:r>
              <a:rPr lang="en-US" sz="2800" b="1" i="0" u="none" strike="noStrike" baseline="0" dirty="0">
                <a:solidFill>
                  <a:schemeClr val="accent1">
                    <a:lumMod val="50000"/>
                  </a:schemeClr>
                </a:solidFill>
                <a:latin typeface="Goudy"/>
              </a:rPr>
              <a:t>Once the drain has been inserted, it should be connected to an underwater sealed drain.</a:t>
            </a:r>
          </a:p>
          <a:p>
            <a:pPr marL="342900" indent="-342900" algn="l">
              <a:buFont typeface="Arial" panose="020B0604020202020204" pitchFamily="34" charset="0"/>
              <a:buChar char="•"/>
            </a:pPr>
            <a:r>
              <a:rPr lang="en-US" sz="2800" b="1" i="0" u="none" strike="noStrike" baseline="0" dirty="0">
                <a:solidFill>
                  <a:schemeClr val="accent1">
                    <a:lumMod val="50000"/>
                  </a:schemeClr>
                </a:solidFill>
                <a:latin typeface="Goudy"/>
              </a:rPr>
              <a:t>This system allows air to leave the pleural cavity, but cannot draw it back in with the negative pressure that is created in the intrathoracic cavity. </a:t>
            </a:r>
          </a:p>
          <a:p>
            <a:pPr marL="342900" indent="-342900" algn="l">
              <a:buFont typeface="Arial" panose="020B0604020202020204" pitchFamily="34" charset="0"/>
              <a:buChar char="•"/>
            </a:pPr>
            <a:r>
              <a:rPr lang="en-US" sz="2800" b="1" i="0" u="none" strike="noStrike" baseline="0" dirty="0">
                <a:solidFill>
                  <a:schemeClr val="accent1">
                    <a:lumMod val="50000"/>
                  </a:schemeClr>
                </a:solidFill>
                <a:latin typeface="Goudy"/>
              </a:rPr>
              <a:t>During the respiratory process, it should be checked that the meniscus of the fluid is swinging to ensure that the tube is not blocked. </a:t>
            </a:r>
          </a:p>
          <a:p>
            <a:pPr marL="342900" indent="-342900" algn="l">
              <a:buFont typeface="Arial" panose="020B0604020202020204" pitchFamily="34" charset="0"/>
              <a:buChar char="•"/>
            </a:pPr>
            <a:endParaRPr lang="ar-JO" sz="2800" b="1" i="0" u="none" strike="noStrike" baseline="0" dirty="0">
              <a:solidFill>
                <a:schemeClr val="accent1">
                  <a:lumMod val="50000"/>
                </a:schemeClr>
              </a:solidFill>
              <a:latin typeface="Goudy"/>
            </a:endParaRPr>
          </a:p>
          <a:p>
            <a:pPr marL="342900" indent="-342900" algn="l">
              <a:buFont typeface="Arial" panose="020B0604020202020204" pitchFamily="34" charset="0"/>
              <a:buChar char="•"/>
            </a:pPr>
            <a:r>
              <a:rPr lang="en-US" sz="2800" b="1" i="0" u="none" strike="noStrike" baseline="0" dirty="0">
                <a:solidFill>
                  <a:schemeClr val="accent1">
                    <a:lumMod val="50000"/>
                  </a:schemeClr>
                </a:solidFill>
                <a:latin typeface="Goudy"/>
              </a:rPr>
              <a:t>Suction can be applied to the venting tube at the bottle whenever there is significant drainage of fluid or air expected. Between 10 and 20 mm of mercury are adequate to obtain a gentle flow of bubbles from the chest cavity.</a:t>
            </a:r>
            <a:endParaRPr lang="ar-JO" sz="2800" b="1" dirty="0">
              <a:solidFill>
                <a:schemeClr val="accent1">
                  <a:lumMod val="50000"/>
                </a:schemeClr>
              </a:solidFill>
            </a:endParaRPr>
          </a:p>
        </p:txBody>
      </p:sp>
    </p:spTree>
    <p:extLst>
      <p:ext uri="{BB962C8B-B14F-4D97-AF65-F5344CB8AC3E}">
        <p14:creationId xmlns:p14="http://schemas.microsoft.com/office/powerpoint/2010/main" val="1955189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0748-DE7D-7333-9435-0781D79B1027}"/>
              </a:ext>
            </a:extLst>
          </p:cNvPr>
          <p:cNvSpPr>
            <a:spLocks noGrp="1"/>
          </p:cNvSpPr>
          <p:nvPr>
            <p:ph type="title"/>
          </p:nvPr>
        </p:nvSpPr>
        <p:spPr/>
        <p:txBody>
          <a:bodyPr/>
          <a:lstStyle/>
          <a:p>
            <a:endParaRPr lang="x-none"/>
          </a:p>
        </p:txBody>
      </p:sp>
      <p:sp>
        <p:nvSpPr>
          <p:cNvPr id="3" name="Subtitle 2">
            <a:extLst>
              <a:ext uri="{FF2B5EF4-FFF2-40B4-BE49-F238E27FC236}">
                <a16:creationId xmlns:a16="http://schemas.microsoft.com/office/drawing/2014/main" id="{10EFECBD-7241-F2C7-4C3A-AC6C7D914160}"/>
              </a:ext>
            </a:extLst>
          </p:cNvPr>
          <p:cNvSpPr>
            <a:spLocks noGrp="1"/>
          </p:cNvSpPr>
          <p:nvPr>
            <p:ph type="subTitle" idx="1"/>
          </p:nvPr>
        </p:nvSpPr>
        <p:spPr/>
        <p:txBody>
          <a:bodyPr/>
          <a:lstStyle/>
          <a:p>
            <a:endParaRPr lang="x-none"/>
          </a:p>
        </p:txBody>
      </p:sp>
      <p:pic>
        <p:nvPicPr>
          <p:cNvPr id="4" name="عنصر نائب للمحتوى 4">
            <a:extLst>
              <a:ext uri="{FF2B5EF4-FFF2-40B4-BE49-F238E27FC236}">
                <a16:creationId xmlns:a16="http://schemas.microsoft.com/office/drawing/2014/main" id="{9DD6DB36-2505-3235-E351-BDBAF38DF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74" y="1253331"/>
            <a:ext cx="5968169" cy="4351338"/>
          </a:xfrm>
          <a:prstGeom prst="rect">
            <a:avLst/>
          </a:prstGeom>
        </p:spPr>
      </p:pic>
      <p:pic>
        <p:nvPicPr>
          <p:cNvPr id="5" name="صورة 6">
            <a:extLst>
              <a:ext uri="{FF2B5EF4-FFF2-40B4-BE49-F238E27FC236}">
                <a16:creationId xmlns:a16="http://schemas.microsoft.com/office/drawing/2014/main" id="{9D955217-4F3C-0B47-4BB1-0A0D78B25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87"/>
            <a:ext cx="4626077" cy="4572282"/>
          </a:xfrm>
          <a:prstGeom prst="rect">
            <a:avLst/>
          </a:prstGeom>
        </p:spPr>
      </p:pic>
    </p:spTree>
    <p:extLst>
      <p:ext uri="{BB962C8B-B14F-4D97-AF65-F5344CB8AC3E}">
        <p14:creationId xmlns:p14="http://schemas.microsoft.com/office/powerpoint/2010/main" val="292256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C9B465-35D6-A366-145D-948B799F286C}"/>
              </a:ext>
            </a:extLst>
          </p:cNvPr>
          <p:cNvSpPr>
            <a:spLocks noGrp="1"/>
          </p:cNvSpPr>
          <p:nvPr>
            <p:ph type="title"/>
          </p:nvPr>
        </p:nvSpPr>
        <p:spPr>
          <a:xfrm>
            <a:off x="6049458" y="52675"/>
            <a:ext cx="6320400" cy="1122400"/>
          </a:xfrm>
        </p:spPr>
        <p:txBody>
          <a:bodyPr/>
          <a:lstStyle/>
          <a:p>
            <a:r>
              <a:rPr lang="en-US" dirty="0"/>
              <a:t>pigtail catheter</a:t>
            </a:r>
            <a:endParaRPr lang="ar-JO" dirty="0"/>
          </a:p>
        </p:txBody>
      </p:sp>
      <p:sp>
        <p:nvSpPr>
          <p:cNvPr id="3" name="عنوان فرعي 2">
            <a:extLst>
              <a:ext uri="{FF2B5EF4-FFF2-40B4-BE49-F238E27FC236}">
                <a16:creationId xmlns:a16="http://schemas.microsoft.com/office/drawing/2014/main" id="{38ACC5EF-9FE9-35DD-6BEE-941CDC608F52}"/>
              </a:ext>
            </a:extLst>
          </p:cNvPr>
          <p:cNvSpPr>
            <a:spLocks noGrp="1"/>
          </p:cNvSpPr>
          <p:nvPr>
            <p:ph type="subTitle" idx="1"/>
          </p:nvPr>
        </p:nvSpPr>
        <p:spPr/>
        <p:txBody>
          <a:bodyPr/>
          <a:lstStyle/>
          <a:p>
            <a:endParaRPr lang="ar-JO"/>
          </a:p>
        </p:txBody>
      </p:sp>
      <p:pic>
        <p:nvPicPr>
          <p:cNvPr id="7" name="صورة 6">
            <a:extLst>
              <a:ext uri="{FF2B5EF4-FFF2-40B4-BE49-F238E27FC236}">
                <a16:creationId xmlns:a16="http://schemas.microsoft.com/office/drawing/2014/main" id="{52FAD992-FCC8-0E05-6BC8-997155AABC1B}"/>
              </a:ext>
            </a:extLst>
          </p:cNvPr>
          <p:cNvPicPr>
            <a:picLocks noChangeAspect="1"/>
          </p:cNvPicPr>
          <p:nvPr/>
        </p:nvPicPr>
        <p:blipFill>
          <a:blip r:embed="rId4"/>
          <a:stretch>
            <a:fillRect/>
          </a:stretch>
        </p:blipFill>
        <p:spPr>
          <a:xfrm>
            <a:off x="6096000" y="1175075"/>
            <a:ext cx="5433483" cy="5433483"/>
          </a:xfrm>
          <a:prstGeom prst="rect">
            <a:avLst/>
          </a:prstGeom>
        </p:spPr>
      </p:pic>
      <p:pic>
        <p:nvPicPr>
          <p:cNvPr id="8" name="AUD-20220912-WA0002">
            <a:hlinkClick r:id="" action="ppaction://media"/>
            <a:extLst>
              <a:ext uri="{FF2B5EF4-FFF2-40B4-BE49-F238E27FC236}">
                <a16:creationId xmlns:a16="http://schemas.microsoft.com/office/drawing/2014/main" id="{E5DF0F03-4FEB-B3A2-772B-D74D17A76D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4150" y="184150"/>
            <a:ext cx="609600" cy="609600"/>
          </a:xfrm>
          <a:prstGeom prst="rect">
            <a:avLst/>
          </a:prstGeom>
        </p:spPr>
      </p:pic>
      <p:pic>
        <p:nvPicPr>
          <p:cNvPr id="10" name="صورة 9">
            <a:extLst>
              <a:ext uri="{FF2B5EF4-FFF2-40B4-BE49-F238E27FC236}">
                <a16:creationId xmlns:a16="http://schemas.microsoft.com/office/drawing/2014/main" id="{8BF27A25-E182-346E-D5B5-CDBE8E20AC77}"/>
              </a:ext>
            </a:extLst>
          </p:cNvPr>
          <p:cNvPicPr>
            <a:picLocks noChangeAspect="1"/>
          </p:cNvPicPr>
          <p:nvPr/>
        </p:nvPicPr>
        <p:blipFill>
          <a:blip r:embed="rId6"/>
          <a:stretch>
            <a:fillRect/>
          </a:stretch>
        </p:blipFill>
        <p:spPr>
          <a:xfrm>
            <a:off x="0" y="219409"/>
            <a:ext cx="5433483" cy="6419182"/>
          </a:xfrm>
          <a:prstGeom prst="rect">
            <a:avLst/>
          </a:prstGeom>
        </p:spPr>
      </p:pic>
    </p:spTree>
    <p:extLst>
      <p:ext uri="{BB962C8B-B14F-4D97-AF65-F5344CB8AC3E}">
        <p14:creationId xmlns:p14="http://schemas.microsoft.com/office/powerpoint/2010/main" val="15282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98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51490" y="946334"/>
            <a:ext cx="9701048" cy="1122400"/>
          </a:xfrm>
          <a:prstGeom prst="rect">
            <a:avLst/>
          </a:prstGeom>
        </p:spPr>
        <p:txBody>
          <a:bodyPr spcFirstLastPara="1" vert="horz" wrap="square" lIns="121900" tIns="121900" rIns="121900" bIns="121900" rtlCol="0" anchor="t" anchorCtr="0">
            <a:noAutofit/>
          </a:bodyPr>
          <a:lstStyle/>
          <a:p>
            <a:pPr algn="l"/>
            <a:r>
              <a:rPr lang="en-US" sz="4000" dirty="0">
                <a:solidFill>
                  <a:schemeClr val="accent1">
                    <a:lumMod val="50000"/>
                  </a:schemeClr>
                </a:solidFill>
              </a:rPr>
              <a:t>T-tube</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1706127"/>
            <a:ext cx="11193517" cy="1904400"/>
          </a:xfrm>
          <a:prstGeom prst="rect">
            <a:avLst/>
          </a:prstGeom>
        </p:spPr>
        <p:txBody>
          <a:bodyPr spcFirstLastPara="1" vert="horz" wrap="square" lIns="121900" tIns="121900" rIns="121900" bIns="121900" rtlCol="0" anchor="t" anchorCtr="0">
            <a:noAutofit/>
          </a:bodyPr>
          <a:lstStyle/>
          <a:p>
            <a:pPr marL="0" indent="0" algn="l" rtl="0">
              <a:buNone/>
            </a:pPr>
            <a:r>
              <a:rPr lang="en-US" b="0" i="0" u="none" strike="noStrike" baseline="0" dirty="0">
                <a:solidFill>
                  <a:schemeClr val="accent1">
                    <a:lumMod val="50000"/>
                  </a:schemeClr>
                </a:solidFill>
                <a:latin typeface="Goudy"/>
              </a:rPr>
              <a:t>After exploration of the common bile duct, a T-tube may be inserted into the duct which allows bile to drain while the sphincter of Oddi is in spasm postoperatively. </a:t>
            </a:r>
          </a:p>
          <a:p>
            <a:pPr marL="0" indent="0" algn="l" rtl="0">
              <a:buNone/>
            </a:pPr>
            <a:endParaRPr lang="en-US" b="0" i="0" u="none" strike="noStrike" baseline="0" dirty="0">
              <a:solidFill>
                <a:schemeClr val="accent1">
                  <a:lumMod val="50000"/>
                </a:schemeClr>
              </a:solidFill>
              <a:latin typeface="Goudy"/>
            </a:endParaRPr>
          </a:p>
          <a:p>
            <a:pPr marL="0" indent="0" algn="l" rtl="0">
              <a:buNone/>
            </a:pPr>
            <a:r>
              <a:rPr lang="en-US" b="0" i="0" u="none" strike="noStrike" baseline="0" dirty="0">
                <a:solidFill>
                  <a:schemeClr val="accent1">
                    <a:lumMod val="50000"/>
                  </a:schemeClr>
                </a:solidFill>
                <a:latin typeface="Goudy"/>
              </a:rPr>
              <a:t>Once the sphincter relaxes, bile drains normally down the bile duct and into the</a:t>
            </a:r>
            <a:r>
              <a:rPr lang="ar-JO" b="0" i="0" u="none" strike="noStrike" baseline="0" dirty="0">
                <a:solidFill>
                  <a:schemeClr val="accent1">
                    <a:lumMod val="50000"/>
                  </a:schemeClr>
                </a:solidFill>
                <a:latin typeface="Goudy"/>
              </a:rPr>
              <a:t> </a:t>
            </a:r>
            <a:r>
              <a:rPr lang="en-US" b="0" i="0" u="none" strike="noStrike" baseline="0" dirty="0">
                <a:solidFill>
                  <a:schemeClr val="accent1">
                    <a:lumMod val="50000"/>
                  </a:schemeClr>
                </a:solidFill>
                <a:latin typeface="Goudy"/>
              </a:rPr>
              <a:t>duodenum. To assist </a:t>
            </a:r>
            <a:r>
              <a:rPr lang="en-US" b="0" i="0" u="none" strike="noStrike" baseline="0" dirty="0" err="1">
                <a:solidFill>
                  <a:schemeClr val="accent1">
                    <a:lumMod val="50000"/>
                  </a:schemeClr>
                </a:solidFill>
                <a:latin typeface="Goudy"/>
              </a:rPr>
              <a:t>choleresis</a:t>
            </a:r>
            <a:r>
              <a:rPr lang="en-US" b="0" i="0" u="none" strike="noStrike" baseline="0" dirty="0">
                <a:solidFill>
                  <a:schemeClr val="accent1">
                    <a:lumMod val="50000"/>
                  </a:schemeClr>
                </a:solidFill>
                <a:latin typeface="Goudy"/>
              </a:rPr>
              <a:t> , it is often advisable to convert the lumen of the limb of the T into a gutter, which also facilitates removal.</a:t>
            </a:r>
            <a:endParaRPr lang="ar-JO" dirty="0">
              <a:solidFill>
                <a:schemeClr val="accent1">
                  <a:lumMod val="50000"/>
                </a:schemeClr>
              </a:solidFill>
            </a:endParaRPr>
          </a:p>
          <a:p>
            <a:pPr algn="l">
              <a:buFont typeface="Arial" panose="020B0604020202020204" pitchFamily="34" charset="0"/>
              <a:buChar char="•"/>
            </a:pPr>
            <a:endParaRPr lang="en-US" sz="2300" b="1" i="0" u="none" strike="noStrike" dirty="0">
              <a:solidFill>
                <a:schemeClr val="accent1">
                  <a:lumMod val="50000"/>
                </a:schemeClr>
              </a:solidFill>
              <a:effectLst/>
              <a:latin typeface="Lato" panose="020F0502020204030203" pitchFamily="34" charset="0"/>
            </a:endParaRPr>
          </a:p>
        </p:txBody>
      </p:sp>
    </p:spTree>
    <p:extLst>
      <p:ext uri="{BB962C8B-B14F-4D97-AF65-F5344CB8AC3E}">
        <p14:creationId xmlns:p14="http://schemas.microsoft.com/office/powerpoint/2010/main" val="32485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51490" y="946334"/>
            <a:ext cx="6320400" cy="1122400"/>
          </a:xfrm>
          <a:prstGeom prst="rect">
            <a:avLst/>
          </a:prstGeom>
        </p:spPr>
        <p:txBody>
          <a:bodyPr spcFirstLastPara="1" vert="horz" wrap="square" lIns="121900" tIns="121900" rIns="121900" bIns="121900" rtlCol="0" anchor="t" anchorCtr="0">
            <a:noAutofit/>
          </a:bodyPr>
          <a:lstStyle/>
          <a:p>
            <a:r>
              <a:rPr lang="en-US" sz="4800" b="1" dirty="0">
                <a:solidFill>
                  <a:schemeClr val="accent1">
                    <a:lumMod val="50000"/>
                  </a:schemeClr>
                </a:solidFill>
              </a:rPr>
              <a:t>W</a:t>
            </a:r>
            <a:r>
              <a:rPr lang="en" sz="4800" b="1" dirty="0">
                <a:solidFill>
                  <a:schemeClr val="accent1">
                    <a:lumMod val="50000"/>
                  </a:schemeClr>
                </a:solidFill>
              </a:rPr>
              <a:t>hat is a Surgical Drain </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1784954"/>
            <a:ext cx="11193517" cy="1904400"/>
          </a:xfrm>
          <a:prstGeom prst="rect">
            <a:avLst/>
          </a:prstGeom>
        </p:spPr>
        <p:txBody>
          <a:bodyPr spcFirstLastPara="1" vert="horz" wrap="square" lIns="121900" tIns="121900" rIns="121900" bIns="121900" rtlCol="0" anchor="t" anchorCtr="0">
            <a:noAutofit/>
          </a:bodyPr>
          <a:lstStyle/>
          <a:p>
            <a:pPr marL="457200" indent="-457200" algn="l">
              <a:buFont typeface="Wingdings" pitchFamily="2" charset="2"/>
              <a:buChar char="v"/>
            </a:pPr>
            <a:r>
              <a:rPr lang="en-US" sz="2700" dirty="0">
                <a:solidFill>
                  <a:schemeClr val="accent1">
                    <a:lumMod val="50000"/>
                  </a:schemeClr>
                </a:solidFill>
                <a:latin typeface="Arial" panose="020B0604020202020204" pitchFamily="34" charset="0"/>
              </a:rPr>
              <a:t>Tubes</a:t>
            </a:r>
            <a:r>
              <a:rPr lang="en-US" sz="2700" b="0" i="0" u="none" strike="noStrike" dirty="0">
                <a:solidFill>
                  <a:schemeClr val="accent1">
                    <a:lumMod val="50000"/>
                  </a:schemeClr>
                </a:solidFill>
                <a:effectLst/>
                <a:latin typeface="Arial" panose="020B0604020202020204" pitchFamily="34" charset="0"/>
              </a:rPr>
              <a:t> used to remove pus, blood or other fluid, preventing it from accumulating in the body.</a:t>
            </a:r>
          </a:p>
          <a:p>
            <a:pPr marL="457200" indent="-457200" algn="l">
              <a:buFont typeface="Wingdings" pitchFamily="2" charset="2"/>
              <a:buChar char="v"/>
            </a:pPr>
            <a:endParaRPr lang="en-US" sz="2700" b="0" i="0" u="none" strike="noStrike" dirty="0">
              <a:solidFill>
                <a:schemeClr val="accent1">
                  <a:lumMod val="50000"/>
                </a:schemeClr>
              </a:solidFill>
              <a:effectLst/>
              <a:latin typeface="Arial" panose="020B0604020202020204" pitchFamily="34" charset="0"/>
            </a:endParaRPr>
          </a:p>
          <a:p>
            <a:pPr marL="457200" indent="-457200" algn="l">
              <a:buFont typeface="Wingdings" pitchFamily="2" charset="2"/>
              <a:buChar char="v"/>
            </a:pPr>
            <a:r>
              <a:rPr lang="en-US" sz="2700" dirty="0">
                <a:solidFill>
                  <a:schemeClr val="accent1">
                    <a:lumMod val="50000"/>
                  </a:schemeClr>
                </a:solidFill>
                <a:latin typeface="Arial" panose="020B0604020202020204" pitchFamily="34" charset="0"/>
              </a:rPr>
              <a:t>They may be placed through the wound or through a separate incision, although it has been clearly shown that placing them through the wound leads to an increased risk of wound infection. </a:t>
            </a:r>
          </a:p>
          <a:p>
            <a:pPr marL="0" indent="0" algn="l"/>
            <a:endParaRPr lang="en-US" sz="2700" b="0" i="0" u="none" strike="noStrike" dirty="0">
              <a:solidFill>
                <a:schemeClr val="accent1">
                  <a:lumMod val="50000"/>
                </a:schemeClr>
              </a:solidFill>
              <a:effectLst/>
              <a:latin typeface="Arial" panose="020B0604020202020204" pitchFamily="34" charset="0"/>
            </a:endParaRPr>
          </a:p>
          <a:p>
            <a:pPr marL="457200" indent="-457200" algn="l">
              <a:buFont typeface="Wingdings" pitchFamily="2" charset="2"/>
              <a:buChar char="v"/>
            </a:pPr>
            <a:r>
              <a:rPr lang="en-US" sz="2700" b="0" i="0" u="none" strike="noStrike" dirty="0">
                <a:solidFill>
                  <a:schemeClr val="accent1">
                    <a:lumMod val="50000"/>
                  </a:schemeClr>
                </a:solidFill>
                <a:effectLst/>
                <a:latin typeface="Arial" panose="020B0604020202020204" pitchFamily="34" charset="0"/>
              </a:rPr>
              <a:t> The type of drainage system inserted is based on the needs of patient, type of surgery, type of wound, amount of drainage expected and surgeon preference. </a:t>
            </a:r>
          </a:p>
          <a:p>
            <a:pPr marL="0" indent="0" algn="l"/>
            <a:br>
              <a:rPr lang="en-US" sz="2700" dirty="0">
                <a:solidFill>
                  <a:schemeClr val="accent1">
                    <a:lumMod val="50000"/>
                  </a:schemeClr>
                </a:solidFill>
              </a:rPr>
            </a:br>
            <a:endParaRPr sz="2700" dirty="0">
              <a:solidFill>
                <a:schemeClr val="accent1">
                  <a:lumMod val="5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512904" y="335280"/>
            <a:ext cx="9701048" cy="1122400"/>
          </a:xfrm>
          <a:prstGeom prst="rect">
            <a:avLst/>
          </a:prstGeom>
        </p:spPr>
        <p:txBody>
          <a:bodyPr spcFirstLastPara="1" vert="horz" wrap="square" lIns="121900" tIns="121900" rIns="121900" bIns="121900" rtlCol="0" anchor="t" anchorCtr="0">
            <a:noAutofit/>
          </a:bodyPr>
          <a:lstStyle/>
          <a:p>
            <a:pPr algn="l"/>
            <a:r>
              <a:rPr lang="en-US" sz="4000" dirty="0">
                <a:solidFill>
                  <a:schemeClr val="accent1">
                    <a:lumMod val="50000"/>
                  </a:schemeClr>
                </a:solidFill>
              </a:rPr>
              <a:t>T-tube</a:t>
            </a:r>
            <a:endParaRPr sz="4800" b="1" dirty="0">
              <a:solidFill>
                <a:schemeClr val="accent1">
                  <a:lumMod val="50000"/>
                </a:schemeClr>
              </a:solidFill>
            </a:endParaRPr>
          </a:p>
        </p:txBody>
      </p:sp>
      <p:sp>
        <p:nvSpPr>
          <p:cNvPr id="4" name="عنصر نائب للمحتوى 2">
            <a:extLst>
              <a:ext uri="{FF2B5EF4-FFF2-40B4-BE49-F238E27FC236}">
                <a16:creationId xmlns:a16="http://schemas.microsoft.com/office/drawing/2014/main" id="{FE44F1E9-8BEF-FD6C-2F9B-AAB438BEC900}"/>
              </a:ext>
            </a:extLst>
          </p:cNvPr>
          <p:cNvSpPr>
            <a:spLocks noGrp="1"/>
          </p:cNvSpPr>
          <p:nvPr>
            <p:ph type="subTitle" idx="1"/>
          </p:nvPr>
        </p:nvSpPr>
        <p:spPr>
          <a:xfrm>
            <a:off x="512904" y="1122400"/>
            <a:ext cx="11679095" cy="3213113"/>
          </a:xfrm>
        </p:spPr>
        <p:txBody>
          <a:bodyPr/>
          <a:lstStyle/>
          <a:p>
            <a:pPr algn="l" rtl="0"/>
            <a:r>
              <a:rPr lang="en-US" dirty="0">
                <a:solidFill>
                  <a:schemeClr val="accent1">
                    <a:lumMod val="50000"/>
                  </a:schemeClr>
                </a:solidFill>
              </a:rPr>
              <a:t>Normal bile drainage (500-1000)ml per day.</a:t>
            </a:r>
          </a:p>
          <a:p>
            <a:pPr algn="l" rtl="0"/>
            <a:r>
              <a:rPr lang="en-US" dirty="0">
                <a:solidFill>
                  <a:schemeClr val="accent1">
                    <a:lumMod val="50000"/>
                  </a:schemeClr>
                </a:solidFill>
              </a:rPr>
              <a:t>T-tube drains about (300-500)ml of blood-tinged bile in the 1</a:t>
            </a:r>
            <a:r>
              <a:rPr lang="en-US" baseline="30000" dirty="0">
                <a:solidFill>
                  <a:schemeClr val="accent1">
                    <a:lumMod val="50000"/>
                  </a:schemeClr>
                </a:solidFill>
              </a:rPr>
              <a:t>st</a:t>
            </a:r>
            <a:r>
              <a:rPr lang="en-US" dirty="0">
                <a:solidFill>
                  <a:schemeClr val="accent1">
                    <a:lumMod val="50000"/>
                  </a:schemeClr>
                </a:solidFill>
              </a:rPr>
              <a:t> 24 hours after the surgery.</a:t>
            </a:r>
          </a:p>
          <a:p>
            <a:pPr algn="l" rtl="0"/>
            <a:r>
              <a:rPr lang="en-US" dirty="0">
                <a:solidFill>
                  <a:schemeClr val="accent1">
                    <a:lumMod val="50000"/>
                  </a:schemeClr>
                </a:solidFill>
              </a:rPr>
              <a:t>We should be alert about signs of obstruction bile flow :</a:t>
            </a:r>
          </a:p>
          <a:p>
            <a:pPr marL="0" indent="0" algn="l" rtl="0">
              <a:buNone/>
            </a:pPr>
            <a:r>
              <a:rPr lang="en-US" dirty="0">
                <a:solidFill>
                  <a:schemeClr val="accent1">
                    <a:lumMod val="50000"/>
                  </a:schemeClr>
                </a:solidFill>
              </a:rPr>
              <a:t>      chills, fever, tachycardia, nausea, vomiting, RUQ pain, fullness, jaundice, </a:t>
            </a:r>
            <a:r>
              <a:rPr lang="en-US" dirty="0" err="1">
                <a:solidFill>
                  <a:schemeClr val="accent1">
                    <a:lumMod val="50000"/>
                  </a:schemeClr>
                </a:solidFill>
              </a:rPr>
              <a:t>darke</a:t>
            </a:r>
            <a:r>
              <a:rPr lang="en-US" dirty="0">
                <a:solidFill>
                  <a:schemeClr val="accent1">
                    <a:lumMod val="50000"/>
                  </a:schemeClr>
                </a:solidFill>
              </a:rPr>
              <a:t> urine.</a:t>
            </a:r>
          </a:p>
          <a:p>
            <a:pPr algn="l" rtl="0"/>
            <a:r>
              <a:rPr lang="en-US" dirty="0">
                <a:solidFill>
                  <a:schemeClr val="accent1">
                    <a:lumMod val="50000"/>
                  </a:schemeClr>
                </a:solidFill>
              </a:rPr>
              <a:t>Studies have shown that common bile duct closure is more safer and cost-effective than T-tube. </a:t>
            </a:r>
          </a:p>
          <a:p>
            <a:pPr algn="l" rtl="0"/>
            <a:endParaRPr lang="en-US" dirty="0">
              <a:solidFill>
                <a:schemeClr val="accent1">
                  <a:lumMod val="50000"/>
                </a:schemeClr>
              </a:solidFill>
            </a:endParaRPr>
          </a:p>
          <a:p>
            <a:pPr algn="l" rtl="0"/>
            <a:r>
              <a:rPr lang="en-US" dirty="0">
                <a:solidFill>
                  <a:schemeClr val="accent1">
                    <a:lumMod val="50000"/>
                  </a:schemeClr>
                </a:solidFill>
              </a:rPr>
              <a:t>Note:</a:t>
            </a:r>
          </a:p>
          <a:p>
            <a:pPr marL="0" indent="0" algn="l" rtl="0">
              <a:buNone/>
            </a:pPr>
            <a:r>
              <a:rPr lang="en-US" dirty="0">
                <a:solidFill>
                  <a:schemeClr val="accent1">
                    <a:lumMod val="50000"/>
                  </a:schemeClr>
                </a:solidFill>
              </a:rPr>
              <a:t>     T-tube can be used as a diagnostic tool for retained gall stones and biliary fistula.</a:t>
            </a:r>
          </a:p>
          <a:p>
            <a:pPr marL="0" indent="0" algn="l" rtl="0">
              <a:buNone/>
            </a:pPr>
            <a:endParaRPr lang="ar-JO" dirty="0">
              <a:solidFill>
                <a:schemeClr val="accent1">
                  <a:lumMod val="50000"/>
                </a:schemeClr>
              </a:solidFill>
            </a:endParaRPr>
          </a:p>
        </p:txBody>
      </p:sp>
    </p:spTree>
    <p:extLst>
      <p:ext uri="{BB962C8B-B14F-4D97-AF65-F5344CB8AC3E}">
        <p14:creationId xmlns:p14="http://schemas.microsoft.com/office/powerpoint/2010/main" val="69129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DF78-C787-607C-A199-8AC66A9B2692}"/>
              </a:ext>
            </a:extLst>
          </p:cNvPr>
          <p:cNvSpPr>
            <a:spLocks noGrp="1"/>
          </p:cNvSpPr>
          <p:nvPr>
            <p:ph type="title"/>
          </p:nvPr>
        </p:nvSpPr>
        <p:spPr/>
        <p:txBody>
          <a:bodyPr/>
          <a:lstStyle/>
          <a:p>
            <a:endParaRPr lang="x-none"/>
          </a:p>
        </p:txBody>
      </p:sp>
      <p:sp>
        <p:nvSpPr>
          <p:cNvPr id="3" name="Subtitle 2">
            <a:extLst>
              <a:ext uri="{FF2B5EF4-FFF2-40B4-BE49-F238E27FC236}">
                <a16:creationId xmlns:a16="http://schemas.microsoft.com/office/drawing/2014/main" id="{D59624EA-4B34-80B2-DF99-04DA2BAF6B1B}"/>
              </a:ext>
            </a:extLst>
          </p:cNvPr>
          <p:cNvSpPr>
            <a:spLocks noGrp="1"/>
          </p:cNvSpPr>
          <p:nvPr>
            <p:ph type="subTitle" idx="1"/>
          </p:nvPr>
        </p:nvSpPr>
        <p:spPr/>
        <p:txBody>
          <a:bodyPr/>
          <a:lstStyle/>
          <a:p>
            <a:endParaRPr lang="x-none"/>
          </a:p>
        </p:txBody>
      </p:sp>
      <p:pic>
        <p:nvPicPr>
          <p:cNvPr id="5" name="عنصر نائب للمحتوى 3">
            <a:extLst>
              <a:ext uri="{FF2B5EF4-FFF2-40B4-BE49-F238E27FC236}">
                <a16:creationId xmlns:a16="http://schemas.microsoft.com/office/drawing/2014/main" id="{A4E60525-99F2-C004-EE0A-B414834B3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870" y="1123733"/>
            <a:ext cx="3932903" cy="4527265"/>
          </a:xfrm>
          <a:prstGeom prst="rect">
            <a:avLst/>
          </a:prstGeom>
        </p:spPr>
      </p:pic>
      <p:pic>
        <p:nvPicPr>
          <p:cNvPr id="6" name="صورة 4">
            <a:extLst>
              <a:ext uri="{FF2B5EF4-FFF2-40B4-BE49-F238E27FC236}">
                <a16:creationId xmlns:a16="http://schemas.microsoft.com/office/drawing/2014/main" id="{14F8FF4F-2EA0-52F2-F9E3-AA5FC8890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285" y="3387366"/>
            <a:ext cx="3470634" cy="3470634"/>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48363C02-5AA0-A556-18FE-7605F3FBE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0"/>
            <a:ext cx="6428782" cy="3470634"/>
          </a:xfrm>
          <a:prstGeom prst="rect">
            <a:avLst/>
          </a:prstGeom>
        </p:spPr>
      </p:pic>
      <p:pic>
        <p:nvPicPr>
          <p:cNvPr id="8" name="صورة 8" descr="صورة تحتوي على نص&#10;&#10;تم إنشاء الوصف تلقائياً">
            <a:extLst>
              <a:ext uri="{FF2B5EF4-FFF2-40B4-BE49-F238E27FC236}">
                <a16:creationId xmlns:a16="http://schemas.microsoft.com/office/drawing/2014/main" id="{96A4AE0C-58E7-EF02-7F6C-C91836863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3470634" cy="3470634"/>
          </a:xfrm>
          <a:prstGeom prst="rect">
            <a:avLst/>
          </a:prstGeom>
        </p:spPr>
      </p:pic>
    </p:spTree>
    <p:extLst>
      <p:ext uri="{BB962C8B-B14F-4D97-AF65-F5344CB8AC3E}">
        <p14:creationId xmlns:p14="http://schemas.microsoft.com/office/powerpoint/2010/main" val="246123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51490" y="946334"/>
            <a:ext cx="9701048" cy="1122400"/>
          </a:xfrm>
          <a:prstGeom prst="rect">
            <a:avLst/>
          </a:prstGeom>
        </p:spPr>
        <p:txBody>
          <a:bodyPr spcFirstLastPara="1" vert="horz" wrap="square" lIns="121900" tIns="121900" rIns="121900" bIns="121900" rtlCol="0" anchor="t" anchorCtr="0">
            <a:noAutofit/>
          </a:bodyPr>
          <a:lstStyle/>
          <a:p>
            <a:pPr algn="l"/>
            <a:r>
              <a:rPr lang="en-US" sz="4000" b="0" u="none" strike="noStrike" baseline="0" dirty="0">
                <a:solidFill>
                  <a:schemeClr val="accent1">
                    <a:lumMod val="50000"/>
                  </a:schemeClr>
                </a:solidFill>
              </a:rPr>
              <a:t>Guided drainage</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1706127"/>
            <a:ext cx="11193517" cy="1904400"/>
          </a:xfrm>
          <a:prstGeom prst="rect">
            <a:avLst/>
          </a:prstGeom>
        </p:spPr>
        <p:txBody>
          <a:bodyPr spcFirstLastPara="1" vert="horz" wrap="square" lIns="121900" tIns="121900" rIns="121900" bIns="121900" rtlCol="0" anchor="t" anchorCtr="0">
            <a:noAutofit/>
          </a:bodyPr>
          <a:lstStyle/>
          <a:p>
            <a:pPr marL="0" indent="0" algn="l" rtl="0">
              <a:buNone/>
            </a:pPr>
            <a:r>
              <a:rPr lang="en-US" sz="2400" b="0" i="0" u="none" strike="noStrike" baseline="0" dirty="0">
                <a:solidFill>
                  <a:schemeClr val="accent1">
                    <a:lumMod val="50000"/>
                  </a:schemeClr>
                </a:solidFill>
                <a:latin typeface="Goudy"/>
              </a:rPr>
              <a:t>For many intra-abdominal collections or abscesses, drains may be inserted under ultrasound or computed tomography (CT)</a:t>
            </a:r>
            <a:r>
              <a:rPr lang="en-US" sz="2400" dirty="0">
                <a:solidFill>
                  <a:schemeClr val="accent1">
                    <a:lumMod val="50000"/>
                  </a:schemeClr>
                </a:solidFill>
                <a:latin typeface="Goudy"/>
              </a:rPr>
              <a:t> </a:t>
            </a:r>
            <a:r>
              <a:rPr lang="en-US" sz="2400" b="0" i="0" u="none" strike="noStrike" baseline="0" dirty="0">
                <a:solidFill>
                  <a:schemeClr val="accent1">
                    <a:lumMod val="50000"/>
                  </a:schemeClr>
                </a:solidFill>
                <a:latin typeface="Goudy"/>
              </a:rPr>
              <a:t>control. </a:t>
            </a:r>
          </a:p>
          <a:p>
            <a:pPr marL="0" indent="0" algn="l" rtl="0">
              <a:buNone/>
            </a:pPr>
            <a:endParaRPr lang="en-US" sz="2400" b="0" i="0" u="none" strike="noStrike" baseline="0" dirty="0">
              <a:solidFill>
                <a:schemeClr val="accent1">
                  <a:lumMod val="50000"/>
                </a:schemeClr>
              </a:solidFill>
              <a:latin typeface="Goudy"/>
            </a:endParaRPr>
          </a:p>
          <a:p>
            <a:pPr marL="0" indent="0" algn="l" rtl="0">
              <a:buNone/>
            </a:pPr>
            <a:r>
              <a:rPr lang="en-US" sz="2400" b="0" i="0" u="none" strike="noStrike" baseline="0" dirty="0">
                <a:solidFill>
                  <a:schemeClr val="accent1">
                    <a:lumMod val="50000"/>
                  </a:schemeClr>
                </a:solidFill>
                <a:latin typeface="Goudy"/>
              </a:rPr>
              <a:t>In order for such drains to remain in site, the end is often fashioned with a pigtail to discourage inadvertent removal.</a:t>
            </a:r>
            <a:endParaRPr lang="ar-JO" sz="2400" dirty="0">
              <a:solidFill>
                <a:schemeClr val="accent1">
                  <a:lumMod val="50000"/>
                </a:schemeClr>
              </a:solidFill>
            </a:endParaRPr>
          </a:p>
          <a:p>
            <a:pPr algn="l">
              <a:buFont typeface="Arial" panose="020B0604020202020204" pitchFamily="34" charset="0"/>
              <a:buChar char="•"/>
            </a:pPr>
            <a:endParaRPr lang="en-US" sz="2400" b="1" i="0" u="none" strike="noStrike" dirty="0">
              <a:solidFill>
                <a:schemeClr val="accent1">
                  <a:lumMod val="50000"/>
                </a:schemeClr>
              </a:solidFill>
              <a:effectLst/>
              <a:latin typeface="Lato" panose="020F0502020204030203" pitchFamily="34" charset="0"/>
            </a:endParaRPr>
          </a:p>
        </p:txBody>
      </p:sp>
      <p:pic>
        <p:nvPicPr>
          <p:cNvPr id="2" name="صورة 4">
            <a:extLst>
              <a:ext uri="{FF2B5EF4-FFF2-40B4-BE49-F238E27FC236}">
                <a16:creationId xmlns:a16="http://schemas.microsoft.com/office/drawing/2014/main" id="{BF9E036F-300A-240C-3C88-24D5161B2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204" y="3429000"/>
            <a:ext cx="4539554" cy="3404666"/>
          </a:xfrm>
          <a:prstGeom prst="rect">
            <a:avLst/>
          </a:prstGeom>
        </p:spPr>
      </p:pic>
      <p:pic>
        <p:nvPicPr>
          <p:cNvPr id="3" name="صورة 6" descr="صورة تحتوي على نص&#10;&#10;تم إنشاء الوصف تلقائياً">
            <a:extLst>
              <a:ext uri="{FF2B5EF4-FFF2-40B4-BE49-F238E27FC236}">
                <a16:creationId xmlns:a16="http://schemas.microsoft.com/office/drawing/2014/main" id="{48CA6CC2-A7D8-17C4-71E1-33B704F6D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76" y="4329923"/>
            <a:ext cx="5932496" cy="2507226"/>
          </a:xfrm>
          <a:prstGeom prst="rect">
            <a:avLst/>
          </a:prstGeom>
        </p:spPr>
      </p:pic>
    </p:spTree>
    <p:extLst>
      <p:ext uri="{BB962C8B-B14F-4D97-AF65-F5344CB8AC3E}">
        <p14:creationId xmlns:p14="http://schemas.microsoft.com/office/powerpoint/2010/main" val="12433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51490" y="946334"/>
            <a:ext cx="9701048" cy="1122400"/>
          </a:xfrm>
          <a:prstGeom prst="rect">
            <a:avLst/>
          </a:prstGeom>
        </p:spPr>
        <p:txBody>
          <a:bodyPr spcFirstLastPara="1" vert="horz" wrap="square" lIns="121900" tIns="121900" rIns="121900" bIns="121900" rtlCol="0" anchor="t" anchorCtr="0">
            <a:noAutofit/>
          </a:bodyPr>
          <a:lstStyle/>
          <a:p>
            <a:pPr algn="l"/>
            <a:r>
              <a:rPr lang="en-US" sz="4800" b="1" i="0" u="none" strike="noStrike" baseline="0" dirty="0">
                <a:solidFill>
                  <a:schemeClr val="accent1">
                    <a:lumMod val="50000"/>
                  </a:schemeClr>
                </a:solidFill>
                <a:latin typeface="Futura-Bold"/>
              </a:rPr>
              <a:t>Removal of drains</a:t>
            </a:r>
            <a:br>
              <a:rPr lang="en-US" sz="4800" b="1" i="0" u="none" strike="noStrike" baseline="0" dirty="0">
                <a:solidFill>
                  <a:schemeClr val="accent1">
                    <a:lumMod val="50000"/>
                  </a:schemeClr>
                </a:solidFill>
                <a:latin typeface="Futura-Bold"/>
              </a:rPr>
            </a:b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2068734"/>
            <a:ext cx="11193517" cy="1904400"/>
          </a:xfrm>
          <a:prstGeom prst="rect">
            <a:avLst/>
          </a:prstGeom>
        </p:spPr>
        <p:txBody>
          <a:bodyPr spcFirstLastPara="1" vert="horz" wrap="square" lIns="121900" tIns="121900" rIns="121900" bIns="121900" rtlCol="0" anchor="t" anchorCtr="0">
            <a:noAutofit/>
          </a:bodyPr>
          <a:lstStyle/>
          <a:p>
            <a:pPr algn="l">
              <a:buFont typeface="Arial" panose="020B0604020202020204" pitchFamily="34" charset="0"/>
              <a:buChar char="•"/>
            </a:pPr>
            <a:r>
              <a:rPr lang="en-US" b="0" i="0" u="none" strike="noStrike" baseline="0" dirty="0">
                <a:solidFill>
                  <a:schemeClr val="accent1">
                    <a:lumMod val="50000"/>
                  </a:schemeClr>
                </a:solidFill>
                <a:latin typeface="Goudy"/>
              </a:rPr>
              <a:t>A drain should be removed as soon as it is no longer required, as if left in, it can itself predispose to fluid collections as a result of tissue reaction. Indeed there is evidence that by 7 days only 20 per cent of drains are still functioning. It should be stressed how important it is to define the objective of each individual drain and to ensure that once that objective has been met, the drain is removed. </a:t>
            </a:r>
            <a:endParaRPr lang="ar-JO" dirty="0">
              <a:solidFill>
                <a:schemeClr val="accent1">
                  <a:lumMod val="50000"/>
                </a:schemeClr>
              </a:solidFill>
            </a:endParaRPr>
          </a:p>
          <a:p>
            <a:pPr algn="l">
              <a:buFont typeface="Arial" panose="020B0604020202020204" pitchFamily="34" charset="0"/>
              <a:buChar char="•"/>
            </a:pPr>
            <a:endParaRPr lang="en-US" sz="2300" b="1" i="0" u="none" strike="noStrike" dirty="0">
              <a:solidFill>
                <a:schemeClr val="accent1">
                  <a:lumMod val="50000"/>
                </a:schemeClr>
              </a:solidFill>
              <a:effectLst/>
              <a:latin typeface="Lato" panose="020F0502020204030203" pitchFamily="34" charset="0"/>
            </a:endParaRPr>
          </a:p>
        </p:txBody>
      </p:sp>
    </p:spTree>
    <p:extLst>
      <p:ext uri="{BB962C8B-B14F-4D97-AF65-F5344CB8AC3E}">
        <p14:creationId xmlns:p14="http://schemas.microsoft.com/office/powerpoint/2010/main" val="1971934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4" name="عنصر نائب للمحتوى 2">
            <a:extLst>
              <a:ext uri="{FF2B5EF4-FFF2-40B4-BE49-F238E27FC236}">
                <a16:creationId xmlns:a16="http://schemas.microsoft.com/office/drawing/2014/main" id="{CC692A32-E1A1-B98C-042E-9A3F9141EDDC}"/>
              </a:ext>
            </a:extLst>
          </p:cNvPr>
          <p:cNvSpPr>
            <a:spLocks noGrp="1"/>
          </p:cNvSpPr>
          <p:nvPr>
            <p:ph type="subTitle" idx="1"/>
          </p:nvPr>
        </p:nvSpPr>
        <p:spPr>
          <a:xfrm>
            <a:off x="498475" y="520262"/>
            <a:ext cx="11195050" cy="5817476"/>
          </a:xfrm>
        </p:spPr>
        <p:txBody>
          <a:bodyPr>
            <a:noAutofit/>
          </a:bodyPr>
          <a:lstStyle/>
          <a:p>
            <a:pPr marL="0" indent="0" algn="l" rtl="0">
              <a:buNone/>
            </a:pPr>
            <a:r>
              <a:rPr lang="en-US" sz="1800" b="0" i="0" u="none" strike="noStrike" baseline="0" dirty="0">
                <a:solidFill>
                  <a:schemeClr val="accent1">
                    <a:lumMod val="50000"/>
                  </a:schemeClr>
                </a:solidFill>
                <a:latin typeface="Goudy"/>
              </a:rPr>
              <a:t>apply:</a:t>
            </a: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Drains put in to cover perioperative bleeding may usually be removed after 24 hours, e.g. thyroidectomy.</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Drains put in to drain serous collections usually can be removed after 5 days, e.g. mastectomy.</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Drains put in because of infection should be left until the infection is subsiding or the drainage is minimal.</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Drains put in to cover colorectal anastomoses should be removed at about 5–7 days. However, it should be stressed that in no way does a drain prevent any intestinal leakage, but merely may assist any such leakage to drain externally </a:t>
            </a:r>
            <a:r>
              <a:rPr lang="en-US" sz="1800" b="0" i="0" u="none" strike="noStrike" baseline="0" dirty="0" err="1">
                <a:solidFill>
                  <a:schemeClr val="accent1">
                    <a:lumMod val="50000"/>
                  </a:schemeClr>
                </a:solidFill>
                <a:latin typeface="Goudy"/>
              </a:rPr>
              <a:t>ratherthan</a:t>
            </a:r>
            <a:r>
              <a:rPr lang="en-US" sz="1800" b="0" i="0" u="none" strike="noStrike" baseline="0" dirty="0">
                <a:solidFill>
                  <a:schemeClr val="accent1">
                    <a:lumMod val="50000"/>
                  </a:schemeClr>
                </a:solidFill>
                <a:latin typeface="Goudy"/>
              </a:rPr>
              <a:t> to produce life-threatening peritonitis.</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Common bile duct T-tubes should remain in for 10 days. However, once the T-tube cholangiogram has shown that there is free flow of bile into the duodenum and that there are no retained stones, some surgeons like to clamp the T-tube prior to removal. The 10-day period is required to minimize</a:t>
            </a:r>
            <a:r>
              <a:rPr lang="en-US" sz="1800" dirty="0">
                <a:solidFill>
                  <a:schemeClr val="accent1">
                    <a:lumMod val="50000"/>
                  </a:schemeClr>
                </a:solidFill>
                <a:latin typeface="Goudy"/>
              </a:rPr>
              <a:t> </a:t>
            </a:r>
            <a:r>
              <a:rPr lang="en-US" sz="1800" b="0" i="0" u="none" strike="noStrike" baseline="0" dirty="0">
                <a:solidFill>
                  <a:schemeClr val="accent1">
                    <a:lumMod val="50000"/>
                  </a:schemeClr>
                </a:solidFill>
                <a:latin typeface="Goudy"/>
              </a:rPr>
              <a:t>the risk of biliary peritonitis after removal.</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Any suction drain should have the suction taken off prior to removal of the drain.</a:t>
            </a:r>
          </a:p>
          <a:p>
            <a:pPr marL="0" indent="0" algn="l" rtl="0">
              <a:buNone/>
            </a:pPr>
            <a:endParaRPr lang="en-US" sz="1800" b="0" i="0" u="none" strike="noStrike" baseline="0" dirty="0">
              <a:solidFill>
                <a:schemeClr val="accent1">
                  <a:lumMod val="50000"/>
                </a:schemeClr>
              </a:solidFill>
              <a:latin typeface="Futura-Condensed"/>
            </a:endParaRPr>
          </a:p>
          <a:p>
            <a:pPr marL="0" indent="0" algn="l" rtl="0">
              <a:buNone/>
            </a:pPr>
            <a:r>
              <a:rPr lang="en-US" sz="1800" b="0" i="0" u="none" strike="noStrike" baseline="0" dirty="0">
                <a:solidFill>
                  <a:schemeClr val="accent1">
                    <a:lumMod val="50000"/>
                  </a:schemeClr>
                </a:solidFill>
                <a:latin typeface="Futura-Condensed"/>
              </a:rPr>
              <a:t>• </a:t>
            </a:r>
            <a:r>
              <a:rPr lang="en-US" sz="1800" b="0" i="0" u="none" strike="noStrike" baseline="0" dirty="0">
                <a:solidFill>
                  <a:schemeClr val="accent1">
                    <a:lumMod val="50000"/>
                  </a:schemeClr>
                </a:solidFill>
                <a:latin typeface="Goudy"/>
              </a:rPr>
              <a:t>During removal of a chest drain, the patient should be asked to breathe in and hold his breath, thus doing a Valsalva </a:t>
            </a:r>
            <a:r>
              <a:rPr lang="en-US" sz="1800" b="0" i="0" u="none" strike="noStrike" baseline="0" dirty="0" err="1">
                <a:solidFill>
                  <a:schemeClr val="accent1">
                    <a:lumMod val="50000"/>
                  </a:schemeClr>
                </a:solidFill>
                <a:latin typeface="Goudy"/>
              </a:rPr>
              <a:t>manoeuvre</a:t>
            </a:r>
            <a:r>
              <a:rPr lang="en-US" sz="1800" b="0" i="0" u="none" strike="noStrike" baseline="0" dirty="0">
                <a:solidFill>
                  <a:schemeClr val="accent1">
                    <a:lumMod val="50000"/>
                  </a:schemeClr>
                </a:solidFill>
                <a:latin typeface="Goudy"/>
              </a:rPr>
              <a:t>. In this way, no air is sucked into the pleural</a:t>
            </a:r>
            <a:endParaRPr lang="ar-JO" sz="1800" dirty="0">
              <a:solidFill>
                <a:schemeClr val="accent1">
                  <a:lumMod val="50000"/>
                </a:schemeClr>
              </a:solidFill>
            </a:endParaRPr>
          </a:p>
          <a:p>
            <a:endParaRPr lang="ar-JO" sz="1800" dirty="0">
              <a:solidFill>
                <a:schemeClr val="accent1">
                  <a:lumMod val="50000"/>
                </a:schemeClr>
              </a:solidFill>
            </a:endParaRPr>
          </a:p>
        </p:txBody>
      </p:sp>
    </p:spTree>
    <p:extLst>
      <p:ext uri="{BB962C8B-B14F-4D97-AF65-F5344CB8AC3E}">
        <p14:creationId xmlns:p14="http://schemas.microsoft.com/office/powerpoint/2010/main" val="146871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8F8-3B9F-DE30-C737-C088590C1296}"/>
              </a:ext>
            </a:extLst>
          </p:cNvPr>
          <p:cNvSpPr>
            <a:spLocks noGrp="1"/>
          </p:cNvSpPr>
          <p:nvPr>
            <p:ph type="title"/>
          </p:nvPr>
        </p:nvSpPr>
        <p:spPr>
          <a:xfrm>
            <a:off x="2547257" y="431408"/>
            <a:ext cx="6437933" cy="1122400"/>
          </a:xfrm>
        </p:spPr>
        <p:txBody>
          <a:bodyPr/>
          <a:lstStyle/>
          <a:p>
            <a:r>
              <a:rPr lang="en-US" dirty="0"/>
              <a:t>Complications after using drains</a:t>
            </a:r>
            <a:endParaRPr lang="en-AE" dirty="0"/>
          </a:p>
        </p:txBody>
      </p:sp>
      <p:sp>
        <p:nvSpPr>
          <p:cNvPr id="3" name="Subtitle 2">
            <a:extLst>
              <a:ext uri="{FF2B5EF4-FFF2-40B4-BE49-F238E27FC236}">
                <a16:creationId xmlns:a16="http://schemas.microsoft.com/office/drawing/2014/main" id="{3E2C0C81-0805-4969-BFB2-792B84A50602}"/>
              </a:ext>
            </a:extLst>
          </p:cNvPr>
          <p:cNvSpPr>
            <a:spLocks noGrp="1"/>
          </p:cNvSpPr>
          <p:nvPr>
            <p:ph type="subTitle" idx="1"/>
          </p:nvPr>
        </p:nvSpPr>
        <p:spPr>
          <a:xfrm>
            <a:off x="1015643" y="1553807"/>
            <a:ext cx="10160714" cy="4979727"/>
          </a:xfrm>
        </p:spPr>
        <p:txBody>
          <a:bodyPr/>
          <a:lstStyle/>
          <a:p>
            <a:pPr algn="l"/>
            <a:r>
              <a:rPr lang="en-US" sz="3600" b="1" dirty="0">
                <a:solidFill>
                  <a:srgbClr val="002060"/>
                </a:solidFill>
              </a:rPr>
              <a:t>-</a:t>
            </a:r>
            <a:r>
              <a:rPr lang="en-US" b="1" dirty="0">
                <a:solidFill>
                  <a:srgbClr val="002060"/>
                </a:solidFill>
              </a:rPr>
              <a:t>pain </a:t>
            </a:r>
          </a:p>
          <a:p>
            <a:pPr algn="l"/>
            <a:r>
              <a:rPr lang="en-US" b="1" dirty="0">
                <a:solidFill>
                  <a:srgbClr val="002060"/>
                </a:solidFill>
              </a:rPr>
              <a:t>-irritation</a:t>
            </a:r>
          </a:p>
          <a:p>
            <a:pPr algn="l"/>
            <a:r>
              <a:rPr lang="en-US" b="1" dirty="0">
                <a:solidFill>
                  <a:srgbClr val="002060"/>
                </a:solidFill>
              </a:rPr>
              <a:t>-bleeding</a:t>
            </a:r>
          </a:p>
          <a:p>
            <a:pPr algn="l"/>
            <a:r>
              <a:rPr lang="en-US" b="1" dirty="0">
                <a:solidFill>
                  <a:srgbClr val="002060"/>
                </a:solidFill>
              </a:rPr>
              <a:t>-displacement</a:t>
            </a:r>
          </a:p>
          <a:p>
            <a:pPr algn="l"/>
            <a:r>
              <a:rPr lang="en-US" b="1" dirty="0">
                <a:solidFill>
                  <a:srgbClr val="002060"/>
                </a:solidFill>
              </a:rPr>
              <a:t>-perforated or injury to adjacent structures</a:t>
            </a:r>
          </a:p>
          <a:p>
            <a:pPr algn="l"/>
            <a:r>
              <a:rPr lang="en-US" b="1" dirty="0">
                <a:solidFill>
                  <a:srgbClr val="002060"/>
                </a:solidFill>
              </a:rPr>
              <a:t>-OCCLUSION</a:t>
            </a:r>
          </a:p>
          <a:p>
            <a:pPr algn="l"/>
            <a:r>
              <a:rPr lang="en-US" b="1" dirty="0">
                <a:solidFill>
                  <a:srgbClr val="002060"/>
                </a:solidFill>
              </a:rPr>
              <a:t>  -infection</a:t>
            </a:r>
          </a:p>
          <a:p>
            <a:pPr algn="l"/>
            <a:r>
              <a:rPr lang="en-US" b="1" dirty="0">
                <a:solidFill>
                  <a:srgbClr val="002060"/>
                </a:solidFill>
              </a:rPr>
              <a:t>-leaking around drain               </a:t>
            </a:r>
          </a:p>
          <a:p>
            <a:pPr algn="l"/>
            <a:r>
              <a:rPr lang="en-US" b="1" dirty="0">
                <a:solidFill>
                  <a:srgbClr val="002060"/>
                </a:solidFill>
              </a:rPr>
              <a:t>-loss of </a:t>
            </a:r>
            <a:r>
              <a:rPr lang="en-US" b="1" dirty="0" err="1">
                <a:solidFill>
                  <a:srgbClr val="002060"/>
                </a:solidFill>
              </a:rPr>
              <a:t>fluid,electrolytes</a:t>
            </a:r>
            <a:r>
              <a:rPr lang="en-US" b="1" dirty="0">
                <a:solidFill>
                  <a:srgbClr val="002060"/>
                </a:solidFill>
              </a:rPr>
              <a:t> and proteins</a:t>
            </a:r>
          </a:p>
          <a:p>
            <a:pPr algn="l"/>
            <a:endParaRPr lang="en-AE" sz="4000" b="1" dirty="0"/>
          </a:p>
        </p:txBody>
      </p:sp>
    </p:spTree>
    <p:extLst>
      <p:ext uri="{BB962C8B-B14F-4D97-AF65-F5344CB8AC3E}">
        <p14:creationId xmlns:p14="http://schemas.microsoft.com/office/powerpoint/2010/main" val="2007674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F3E3-5D2F-2977-F078-2D528FCDAF83}"/>
              </a:ext>
            </a:extLst>
          </p:cNvPr>
          <p:cNvSpPr>
            <a:spLocks noGrp="1"/>
          </p:cNvSpPr>
          <p:nvPr>
            <p:ph type="title"/>
          </p:nvPr>
        </p:nvSpPr>
        <p:spPr/>
        <p:txBody>
          <a:bodyPr/>
          <a:lstStyle/>
          <a:p>
            <a:r>
              <a:rPr lang="en-US" dirty="0">
                <a:solidFill>
                  <a:schemeClr val="accent1">
                    <a:lumMod val="50000"/>
                  </a:schemeClr>
                </a:solidFill>
              </a:rPr>
              <a:t>THANK </a:t>
            </a:r>
            <a:br>
              <a:rPr lang="en-US" dirty="0">
                <a:solidFill>
                  <a:schemeClr val="accent1">
                    <a:lumMod val="50000"/>
                  </a:schemeClr>
                </a:solidFill>
              </a:rPr>
            </a:br>
            <a:r>
              <a:rPr lang="en-US" dirty="0">
                <a:solidFill>
                  <a:schemeClr val="accent1">
                    <a:lumMod val="50000"/>
                  </a:schemeClr>
                </a:solidFill>
              </a:rPr>
              <a:t>YOU</a:t>
            </a:r>
            <a:endParaRPr lang="x-none" dirty="0">
              <a:solidFill>
                <a:schemeClr val="accent1">
                  <a:lumMod val="50000"/>
                </a:schemeClr>
              </a:solidFill>
            </a:endParaRPr>
          </a:p>
        </p:txBody>
      </p:sp>
    </p:spTree>
    <p:extLst>
      <p:ext uri="{BB962C8B-B14F-4D97-AF65-F5344CB8AC3E}">
        <p14:creationId xmlns:p14="http://schemas.microsoft.com/office/powerpoint/2010/main" val="319774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51" name="Google Shape;2151;p71"/>
          <p:cNvSpPr txBox="1">
            <a:spLocks noGrp="1"/>
          </p:cNvSpPr>
          <p:nvPr>
            <p:ph type="title"/>
          </p:nvPr>
        </p:nvSpPr>
        <p:spPr>
          <a:xfrm>
            <a:off x="959048" y="1052313"/>
            <a:ext cx="8964800" cy="763600"/>
          </a:xfrm>
          <a:prstGeom prst="rect">
            <a:avLst/>
          </a:prstGeom>
        </p:spPr>
        <p:txBody>
          <a:bodyPr spcFirstLastPara="1" vert="horz" wrap="square" lIns="121900" tIns="121900" rIns="121900" bIns="121900" rtlCol="0" anchor="t" anchorCtr="0">
            <a:noAutofit/>
          </a:bodyPr>
          <a:lstStyle/>
          <a:p>
            <a:r>
              <a:rPr lang="en" sz="6000" b="1" dirty="0">
                <a:solidFill>
                  <a:schemeClr val="accent1">
                    <a:lumMod val="50000"/>
                  </a:schemeClr>
                </a:solidFill>
              </a:rPr>
              <a:t>INDICATIONS :</a:t>
            </a:r>
            <a:endParaRPr sz="6000" b="1" dirty="0">
              <a:solidFill>
                <a:schemeClr val="accent1">
                  <a:lumMod val="50000"/>
                </a:schemeClr>
              </a:solidFill>
            </a:endParaRPr>
          </a:p>
        </p:txBody>
      </p:sp>
      <p:sp>
        <p:nvSpPr>
          <p:cNvPr id="2152" name="Google Shape;2152;p71"/>
          <p:cNvSpPr txBox="1"/>
          <p:nvPr/>
        </p:nvSpPr>
        <p:spPr>
          <a:xfrm>
            <a:off x="959048" y="2805545"/>
            <a:ext cx="2818800" cy="516000"/>
          </a:xfrm>
          <a:prstGeom prst="rect">
            <a:avLst/>
          </a:prstGeom>
          <a:noFill/>
          <a:ln>
            <a:noFill/>
          </a:ln>
        </p:spPr>
        <p:txBody>
          <a:bodyPr spcFirstLastPara="1" wrap="square" lIns="121900" tIns="121900" rIns="121900" bIns="121900" anchor="b" anchorCtr="0">
            <a:noAutofit/>
          </a:bodyPr>
          <a:lstStyle/>
          <a:p>
            <a:pPr algn="ctr"/>
            <a:r>
              <a:rPr lang="en" sz="3200" b="1" dirty="0">
                <a:solidFill>
                  <a:schemeClr val="accent1">
                    <a:lumMod val="50000"/>
                  </a:schemeClr>
                </a:solidFill>
                <a:latin typeface="Kanit"/>
                <a:ea typeface="Kanit"/>
                <a:cs typeface="Kanit"/>
                <a:sym typeface="Kanit"/>
              </a:rPr>
              <a:t>Therapeutic</a:t>
            </a:r>
            <a:endParaRPr sz="3200" b="1" dirty="0">
              <a:solidFill>
                <a:schemeClr val="accent1">
                  <a:lumMod val="50000"/>
                </a:schemeClr>
              </a:solidFill>
              <a:latin typeface="Kanit"/>
              <a:ea typeface="Kanit"/>
              <a:cs typeface="Kanit"/>
              <a:sym typeface="Kanit"/>
            </a:endParaRPr>
          </a:p>
        </p:txBody>
      </p:sp>
      <p:sp>
        <p:nvSpPr>
          <p:cNvPr id="2156" name="Google Shape;2156;p71"/>
          <p:cNvSpPr txBox="1"/>
          <p:nvPr/>
        </p:nvSpPr>
        <p:spPr>
          <a:xfrm>
            <a:off x="4785952" y="2805545"/>
            <a:ext cx="2818800" cy="516000"/>
          </a:xfrm>
          <a:prstGeom prst="rect">
            <a:avLst/>
          </a:prstGeom>
          <a:noFill/>
          <a:ln>
            <a:noFill/>
          </a:ln>
        </p:spPr>
        <p:txBody>
          <a:bodyPr spcFirstLastPara="1" wrap="square" lIns="121900" tIns="121900" rIns="121900" bIns="121900" anchor="b" anchorCtr="0">
            <a:noAutofit/>
          </a:bodyPr>
          <a:lstStyle/>
          <a:p>
            <a:pPr algn="ctr"/>
            <a:r>
              <a:rPr lang="en" sz="3200" b="1" dirty="0">
                <a:solidFill>
                  <a:schemeClr val="accent1">
                    <a:lumMod val="50000"/>
                  </a:schemeClr>
                </a:solidFill>
                <a:latin typeface="Kanit"/>
                <a:ea typeface="Kanit"/>
                <a:cs typeface="Kanit"/>
                <a:sym typeface="Kanit"/>
              </a:rPr>
              <a:t>Prophylactic</a:t>
            </a:r>
            <a:endParaRPr sz="3200" b="1" dirty="0">
              <a:solidFill>
                <a:schemeClr val="accent1">
                  <a:lumMod val="50000"/>
                </a:schemeClr>
              </a:solidFill>
              <a:latin typeface="Kanit"/>
              <a:ea typeface="Kanit"/>
              <a:cs typeface="Kanit"/>
              <a:sym typeface="Kanit"/>
            </a:endParaRPr>
          </a:p>
        </p:txBody>
      </p:sp>
      <p:sp>
        <p:nvSpPr>
          <p:cNvPr id="4" name="TextBox 3">
            <a:extLst>
              <a:ext uri="{FF2B5EF4-FFF2-40B4-BE49-F238E27FC236}">
                <a16:creationId xmlns:a16="http://schemas.microsoft.com/office/drawing/2014/main" id="{BFF5C54B-293D-29FB-A866-3F223B1F436B}"/>
              </a:ext>
            </a:extLst>
          </p:cNvPr>
          <p:cNvSpPr txBox="1"/>
          <p:nvPr/>
        </p:nvSpPr>
        <p:spPr>
          <a:xfrm>
            <a:off x="375557" y="3321545"/>
            <a:ext cx="4261757" cy="2062103"/>
          </a:xfrm>
          <a:prstGeom prst="rect">
            <a:avLst/>
          </a:prstGeom>
          <a:noFill/>
        </p:spPr>
        <p:txBody>
          <a:bodyPr wrap="square" rtlCol="0">
            <a:spAutoFit/>
          </a:bodyPr>
          <a:lstStyle/>
          <a:p>
            <a:r>
              <a:rPr lang="en-US" sz="4400" dirty="0" err="1"/>
              <a:t>Eg</a:t>
            </a:r>
            <a:r>
              <a:rPr lang="en-US" sz="4400" dirty="0"/>
              <a:t>:</a:t>
            </a:r>
          </a:p>
          <a:p>
            <a:r>
              <a:rPr lang="en-US" sz="2800" dirty="0"/>
              <a:t>1)Tension pneumothorax</a:t>
            </a:r>
          </a:p>
          <a:p>
            <a:r>
              <a:rPr lang="en-US" sz="2800" dirty="0"/>
              <a:t>2)Acute urinary retention</a:t>
            </a:r>
          </a:p>
          <a:p>
            <a:r>
              <a:rPr lang="en-US" sz="2800" dirty="0"/>
              <a:t>3)Massive hemothorax</a:t>
            </a:r>
          </a:p>
        </p:txBody>
      </p:sp>
      <p:sp>
        <p:nvSpPr>
          <p:cNvPr id="5" name="TextBox 4">
            <a:extLst>
              <a:ext uri="{FF2B5EF4-FFF2-40B4-BE49-F238E27FC236}">
                <a16:creationId xmlns:a16="http://schemas.microsoft.com/office/drawing/2014/main" id="{E4851269-DCB6-8D97-EB3C-4F18270053F8}"/>
              </a:ext>
            </a:extLst>
          </p:cNvPr>
          <p:cNvSpPr txBox="1"/>
          <p:nvPr/>
        </p:nvSpPr>
        <p:spPr>
          <a:xfrm>
            <a:off x="5257799" y="3468502"/>
            <a:ext cx="4310743" cy="1569660"/>
          </a:xfrm>
          <a:prstGeom prst="rect">
            <a:avLst/>
          </a:prstGeom>
          <a:noFill/>
        </p:spPr>
        <p:txBody>
          <a:bodyPr wrap="square" rtlCol="0">
            <a:spAutoFit/>
          </a:bodyPr>
          <a:lstStyle/>
          <a:p>
            <a:r>
              <a:rPr lang="en-US" sz="4000" dirty="0" err="1"/>
              <a:t>Eg</a:t>
            </a:r>
            <a:r>
              <a:rPr lang="en-US" sz="4000" dirty="0"/>
              <a:t>:</a:t>
            </a:r>
          </a:p>
          <a:p>
            <a:r>
              <a:rPr lang="en-US" sz="2800" dirty="0"/>
              <a:t>1)Post thyroidectomy</a:t>
            </a:r>
          </a:p>
          <a:p>
            <a:r>
              <a:rPr lang="en-US" sz="2800" dirty="0"/>
              <a:t>2)Post splenectomy</a:t>
            </a:r>
            <a:endParaRPr lang="en-AE"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51490" y="946334"/>
            <a:ext cx="6320400" cy="1122400"/>
          </a:xfrm>
          <a:prstGeom prst="rect">
            <a:avLst/>
          </a:prstGeom>
        </p:spPr>
        <p:txBody>
          <a:bodyPr spcFirstLastPara="1" vert="horz" wrap="square" lIns="121900" tIns="121900" rIns="121900" bIns="121900" rtlCol="0" anchor="t" anchorCtr="0">
            <a:noAutofit/>
          </a:bodyPr>
          <a:lstStyle/>
          <a:p>
            <a:r>
              <a:rPr lang="en-US" sz="4800" b="1" dirty="0">
                <a:solidFill>
                  <a:schemeClr val="accent1">
                    <a:lumMod val="50000"/>
                  </a:schemeClr>
                </a:solidFill>
              </a:rPr>
              <a:t>Classification of Drains :</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499241" y="1784954"/>
            <a:ext cx="11193517" cy="1904400"/>
          </a:xfrm>
          <a:prstGeom prst="rect">
            <a:avLst/>
          </a:prstGeom>
        </p:spPr>
        <p:txBody>
          <a:bodyPr spcFirstLastPara="1" vert="horz" wrap="square" lIns="121900" tIns="121900" rIns="121900" bIns="121900" rtlCol="0" anchor="t" anchorCtr="0">
            <a:noAutofit/>
          </a:bodyPr>
          <a:lstStyle/>
          <a:p>
            <a:pPr marL="457200" indent="-457200" algn="l">
              <a:buFont typeface="Wingdings" pitchFamily="2" charset="2"/>
              <a:buChar char="v"/>
            </a:pPr>
            <a:endParaRPr sz="2700" dirty="0">
              <a:solidFill>
                <a:schemeClr val="accent1">
                  <a:lumMod val="50000"/>
                </a:schemeClr>
              </a:solidFill>
            </a:endParaRPr>
          </a:p>
        </p:txBody>
      </p:sp>
      <p:graphicFrame>
        <p:nvGraphicFramePr>
          <p:cNvPr id="2" name="Table 2">
            <a:extLst>
              <a:ext uri="{FF2B5EF4-FFF2-40B4-BE49-F238E27FC236}">
                <a16:creationId xmlns:a16="http://schemas.microsoft.com/office/drawing/2014/main" id="{A8207B35-ABA6-578E-CC8B-189529C293CD}"/>
              </a:ext>
            </a:extLst>
          </p:cNvPr>
          <p:cNvGraphicFramePr>
            <a:graphicFrameLocks noGrp="1"/>
          </p:cNvGraphicFramePr>
          <p:nvPr>
            <p:extLst>
              <p:ext uri="{D42A27DB-BD31-4B8C-83A1-F6EECF244321}">
                <p14:modId xmlns:p14="http://schemas.microsoft.com/office/powerpoint/2010/main" val="351647611"/>
              </p:ext>
            </p:extLst>
          </p:nvPr>
        </p:nvGraphicFramePr>
        <p:xfrm>
          <a:off x="977463" y="1851467"/>
          <a:ext cx="10179267" cy="4612398"/>
        </p:xfrm>
        <a:graphic>
          <a:graphicData uri="http://schemas.openxmlformats.org/drawingml/2006/table">
            <a:tbl>
              <a:tblPr firstRow="1" bandRow="1">
                <a:tableStyleId>{9DCAF9ED-07DC-4A11-8D7F-57B35C25682E}</a:tableStyleId>
              </a:tblPr>
              <a:tblGrid>
                <a:gridCol w="3393089">
                  <a:extLst>
                    <a:ext uri="{9D8B030D-6E8A-4147-A177-3AD203B41FA5}">
                      <a16:colId xmlns:a16="http://schemas.microsoft.com/office/drawing/2014/main" val="4022010454"/>
                    </a:ext>
                  </a:extLst>
                </a:gridCol>
                <a:gridCol w="3393089">
                  <a:extLst>
                    <a:ext uri="{9D8B030D-6E8A-4147-A177-3AD203B41FA5}">
                      <a16:colId xmlns:a16="http://schemas.microsoft.com/office/drawing/2014/main" val="668333924"/>
                    </a:ext>
                  </a:extLst>
                </a:gridCol>
                <a:gridCol w="3393089">
                  <a:extLst>
                    <a:ext uri="{9D8B030D-6E8A-4147-A177-3AD203B41FA5}">
                      <a16:colId xmlns:a16="http://schemas.microsoft.com/office/drawing/2014/main" val="2221768081"/>
                    </a:ext>
                  </a:extLst>
                </a:gridCol>
              </a:tblGrid>
              <a:tr h="768733">
                <a:tc>
                  <a:txBody>
                    <a:bodyPr/>
                    <a:lstStyle/>
                    <a:p>
                      <a:pPr algn="ctr"/>
                      <a:r>
                        <a:rPr lang="x-none" sz="4000" dirty="0"/>
                        <a:t>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x-none" sz="40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390622"/>
                  </a:ext>
                </a:extLst>
              </a:tr>
              <a:tr h="768733">
                <a:tc>
                  <a:txBody>
                    <a:bodyPr/>
                    <a:lstStyle/>
                    <a:p>
                      <a:pPr algn="ctr"/>
                      <a:r>
                        <a:rPr lang="x-none" sz="4000" dirty="0">
                          <a:solidFill>
                            <a:schemeClr val="accent1">
                              <a:lumMod val="50000"/>
                            </a:schemeClr>
                          </a:solidFill>
                        </a:rPr>
                        <a:t>Rationale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solidFill>
                            <a:schemeClr val="accent1">
                              <a:lumMod val="50000"/>
                            </a:schemeClr>
                          </a:solidFill>
                        </a:rPr>
                        <a:t>Prophylactic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T</a:t>
                      </a:r>
                      <a:r>
                        <a:rPr lang="x-none" sz="4000" dirty="0">
                          <a:solidFill>
                            <a:schemeClr val="accent1">
                              <a:lumMod val="50000"/>
                            </a:schemeClr>
                          </a:solidFill>
                        </a:rPr>
                        <a:t>herapeutic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275838"/>
                  </a:ext>
                </a:extLst>
              </a:tr>
              <a:tr h="768733">
                <a:tc>
                  <a:txBody>
                    <a:bodyPr/>
                    <a:lstStyle/>
                    <a:p>
                      <a:pPr algn="ctr"/>
                      <a:r>
                        <a:rPr lang="x-none" sz="4000" dirty="0">
                          <a:solidFill>
                            <a:schemeClr val="accent1">
                              <a:lumMod val="50000"/>
                            </a:schemeClr>
                          </a:solidFill>
                        </a:rPr>
                        <a:t>Mechanism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P</a:t>
                      </a:r>
                      <a:r>
                        <a:rPr lang="x-none" sz="4000" dirty="0">
                          <a:solidFill>
                            <a:schemeClr val="accent1">
                              <a:lumMod val="50000"/>
                            </a:schemeClr>
                          </a:solidFill>
                        </a:rPr>
                        <a:t>assive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4000" dirty="0">
                          <a:solidFill>
                            <a:schemeClr val="accent1">
                              <a:lumMod val="50000"/>
                            </a:schemeClr>
                          </a:solidFill>
                        </a:rPr>
                        <a:t>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891246"/>
                  </a:ext>
                </a:extLst>
              </a:tr>
              <a:tr h="768733">
                <a:tc>
                  <a:txBody>
                    <a:bodyPr/>
                    <a:lstStyle/>
                    <a:p>
                      <a:pPr algn="ctr"/>
                      <a:r>
                        <a:rPr lang="x-none" sz="4000" dirty="0">
                          <a:solidFill>
                            <a:schemeClr val="accent1">
                              <a:lumMod val="50000"/>
                            </a:schemeClr>
                          </a:solidFill>
                        </a:rPr>
                        <a:t>Disposition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O</a:t>
                      </a:r>
                      <a:r>
                        <a:rPr lang="x-none" sz="4000" dirty="0">
                          <a:solidFill>
                            <a:schemeClr val="accent1">
                              <a:lumMod val="50000"/>
                            </a:schemeClr>
                          </a:solidFill>
                        </a:rPr>
                        <a:t>pen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C</a:t>
                      </a:r>
                      <a:r>
                        <a:rPr lang="x-none" sz="4000" dirty="0">
                          <a:solidFill>
                            <a:schemeClr val="accent1">
                              <a:lumMod val="50000"/>
                            </a:schemeClr>
                          </a:solidFill>
                        </a:rPr>
                        <a:t>losed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7820598"/>
                  </a:ext>
                </a:extLst>
              </a:tr>
              <a:tr h="768733">
                <a:tc>
                  <a:txBody>
                    <a:bodyPr/>
                    <a:lstStyle/>
                    <a:p>
                      <a:pPr algn="ctr"/>
                      <a:r>
                        <a:rPr lang="x-none" sz="4000" dirty="0">
                          <a:solidFill>
                            <a:schemeClr val="accent1">
                              <a:lumMod val="50000"/>
                            </a:schemeClr>
                          </a:solidFill>
                        </a:rPr>
                        <a:t>Nature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T</a:t>
                      </a:r>
                      <a:r>
                        <a:rPr lang="x-none" sz="4000" dirty="0">
                          <a:solidFill>
                            <a:schemeClr val="accent1">
                              <a:lumMod val="50000"/>
                            </a:schemeClr>
                          </a:solidFill>
                        </a:rPr>
                        <a:t>ube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S</a:t>
                      </a:r>
                      <a:r>
                        <a:rPr lang="x-none" sz="4000" dirty="0">
                          <a:solidFill>
                            <a:schemeClr val="accent1">
                              <a:lumMod val="50000"/>
                            </a:schemeClr>
                          </a:solidFill>
                        </a:rPr>
                        <a:t>heet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0894978"/>
                  </a:ext>
                </a:extLst>
              </a:tr>
              <a:tr h="768733">
                <a:tc>
                  <a:txBody>
                    <a:bodyPr/>
                    <a:lstStyle/>
                    <a:p>
                      <a:pPr algn="ctr"/>
                      <a:r>
                        <a:rPr lang="x-none" sz="4000" dirty="0">
                          <a:solidFill>
                            <a:schemeClr val="accent1">
                              <a:lumMod val="50000"/>
                            </a:schemeClr>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I</a:t>
                      </a:r>
                      <a:r>
                        <a:rPr lang="x-none" sz="4000" dirty="0">
                          <a:solidFill>
                            <a:schemeClr val="accent1">
                              <a:lumMod val="50000"/>
                            </a:schemeClr>
                          </a:solidFill>
                        </a:rPr>
                        <a:t>nternal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chemeClr val="accent1">
                              <a:lumMod val="50000"/>
                            </a:schemeClr>
                          </a:solidFill>
                        </a:rPr>
                        <a:t>E</a:t>
                      </a:r>
                      <a:r>
                        <a:rPr lang="x-none" sz="4000" dirty="0">
                          <a:solidFill>
                            <a:schemeClr val="accent1">
                              <a:lumMod val="50000"/>
                            </a:schemeClr>
                          </a:solidFill>
                        </a:rPr>
                        <a:t>xternal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6456645"/>
                  </a:ext>
                </a:extLst>
              </a:tr>
            </a:tbl>
          </a:graphicData>
        </a:graphic>
      </p:graphicFrame>
    </p:spTree>
    <p:extLst>
      <p:ext uri="{BB962C8B-B14F-4D97-AF65-F5344CB8AC3E}">
        <p14:creationId xmlns:p14="http://schemas.microsoft.com/office/powerpoint/2010/main" val="367590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56"/>
          <p:cNvSpPr/>
          <p:nvPr/>
        </p:nvSpPr>
        <p:spPr>
          <a:xfrm>
            <a:off x="6139553" y="1010517"/>
            <a:ext cx="5558566" cy="4836966"/>
          </a:xfrm>
          <a:prstGeom prst="roundRect">
            <a:avLst>
              <a:gd name="adj" fmla="val 4457"/>
            </a:avLst>
          </a:prstGeom>
          <a:solidFill>
            <a:schemeClr val="bg1"/>
          </a:solidFill>
          <a:ln>
            <a:noFill/>
          </a:ln>
        </p:spPr>
        <p:txBody>
          <a:bodyPr spcFirstLastPara="1" wrap="square" lIns="121900" tIns="121900" rIns="121900" bIns="121900" anchor="ctr" anchorCtr="0">
            <a:noAutofit/>
          </a:bodyPr>
          <a:lstStyle/>
          <a:p>
            <a:endParaRPr sz="2400"/>
          </a:p>
        </p:txBody>
      </p:sp>
      <p:sp>
        <p:nvSpPr>
          <p:cNvPr id="1267" name="Google Shape;1267;p56"/>
          <p:cNvSpPr/>
          <p:nvPr/>
        </p:nvSpPr>
        <p:spPr>
          <a:xfrm>
            <a:off x="487058" y="1017417"/>
            <a:ext cx="5558567" cy="4823166"/>
          </a:xfrm>
          <a:prstGeom prst="roundRect">
            <a:avLst>
              <a:gd name="adj" fmla="val 4457"/>
            </a:avLst>
          </a:prstGeom>
          <a:solidFill>
            <a:schemeClr val="bg1"/>
          </a:solidFill>
          <a:ln>
            <a:noFill/>
          </a:ln>
        </p:spPr>
        <p:txBody>
          <a:bodyPr spcFirstLastPara="1" wrap="square" lIns="121900" tIns="121900" rIns="121900" bIns="121900" anchor="ctr" anchorCtr="0">
            <a:noAutofit/>
          </a:bodyPr>
          <a:lstStyle/>
          <a:p>
            <a:endParaRPr sz="2400"/>
          </a:p>
        </p:txBody>
      </p:sp>
      <p:sp>
        <p:nvSpPr>
          <p:cNvPr id="1268" name="Google Shape;1268;p56"/>
          <p:cNvSpPr/>
          <p:nvPr/>
        </p:nvSpPr>
        <p:spPr>
          <a:xfrm>
            <a:off x="628506" y="1065112"/>
            <a:ext cx="5166684" cy="558800"/>
          </a:xfrm>
          <a:prstGeom prst="roundRect">
            <a:avLst>
              <a:gd name="adj" fmla="val 10394"/>
            </a:avLst>
          </a:pr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1271" name="Google Shape;1271;p56"/>
          <p:cNvSpPr txBox="1">
            <a:spLocks noGrp="1"/>
          </p:cNvSpPr>
          <p:nvPr>
            <p:ph type="title"/>
          </p:nvPr>
        </p:nvSpPr>
        <p:spPr>
          <a:xfrm>
            <a:off x="960000" y="246760"/>
            <a:ext cx="8964800" cy="763600"/>
          </a:xfrm>
          <a:prstGeom prst="rect">
            <a:avLst/>
          </a:prstGeom>
        </p:spPr>
        <p:txBody>
          <a:bodyPr spcFirstLastPara="1" vert="horz" wrap="square" lIns="121900" tIns="121900" rIns="121900" bIns="121900" rtlCol="0" anchor="t" anchorCtr="0">
            <a:noAutofit/>
          </a:bodyPr>
          <a:lstStyle/>
          <a:p>
            <a:pPr algn="ctr"/>
            <a:r>
              <a:rPr lang="en-US" sz="4800" b="1" dirty="0">
                <a:solidFill>
                  <a:schemeClr val="accent1">
                    <a:lumMod val="50000"/>
                  </a:schemeClr>
                </a:solidFill>
              </a:rPr>
              <a:t>OPEN VS CLOSED</a:t>
            </a:r>
            <a:endParaRPr sz="4800" b="1" dirty="0">
              <a:solidFill>
                <a:schemeClr val="accent1">
                  <a:lumMod val="50000"/>
                </a:schemeClr>
              </a:solidFill>
            </a:endParaRPr>
          </a:p>
        </p:txBody>
      </p:sp>
      <p:sp>
        <p:nvSpPr>
          <p:cNvPr id="1276" name="Google Shape;1276;p56"/>
          <p:cNvSpPr txBox="1"/>
          <p:nvPr/>
        </p:nvSpPr>
        <p:spPr>
          <a:xfrm>
            <a:off x="628506" y="1033128"/>
            <a:ext cx="5166684" cy="558800"/>
          </a:xfrm>
          <a:prstGeom prst="rect">
            <a:avLst/>
          </a:prstGeom>
          <a:noFill/>
          <a:ln>
            <a:noFill/>
          </a:ln>
        </p:spPr>
        <p:txBody>
          <a:bodyPr spcFirstLastPara="1" wrap="square" lIns="121900" tIns="121900" rIns="121900" bIns="121900" anchor="t" anchorCtr="0">
            <a:noAutofit/>
          </a:bodyPr>
          <a:lstStyle/>
          <a:p>
            <a:pPr algn="ctr"/>
            <a:r>
              <a:rPr lang="en" sz="3200" b="1" dirty="0">
                <a:solidFill>
                  <a:schemeClr val="bg1"/>
                </a:solidFill>
                <a:latin typeface="Kanit"/>
                <a:ea typeface="Kanit"/>
                <a:cs typeface="Kanit"/>
                <a:sym typeface="Kanit"/>
              </a:rPr>
              <a:t>OPEN</a:t>
            </a:r>
            <a:endParaRPr sz="3200" b="1" dirty="0">
              <a:solidFill>
                <a:schemeClr val="bg1"/>
              </a:solidFill>
              <a:latin typeface="Kanit"/>
              <a:ea typeface="Kanit"/>
              <a:cs typeface="Kanit"/>
              <a:sym typeface="Kanit"/>
            </a:endParaRPr>
          </a:p>
        </p:txBody>
      </p:sp>
      <p:sp>
        <p:nvSpPr>
          <p:cNvPr id="1277" name="Google Shape;1277;p56"/>
          <p:cNvSpPr/>
          <p:nvPr/>
        </p:nvSpPr>
        <p:spPr>
          <a:xfrm>
            <a:off x="6281001" y="1052561"/>
            <a:ext cx="5275669" cy="558800"/>
          </a:xfrm>
          <a:prstGeom prst="roundRect">
            <a:avLst>
              <a:gd name="adj" fmla="val 10394"/>
            </a:avLst>
          </a:prstGeom>
          <a:solidFill>
            <a:schemeClr val="accent1">
              <a:lumMod val="75000"/>
            </a:schemeClr>
          </a:solidFill>
          <a:ln>
            <a:noFill/>
          </a:ln>
        </p:spPr>
        <p:txBody>
          <a:bodyPr spcFirstLastPara="1" wrap="square" lIns="121900" tIns="121900" rIns="121900" bIns="121900" anchor="ctr" anchorCtr="0">
            <a:noAutofit/>
          </a:bodyPr>
          <a:lstStyle/>
          <a:p>
            <a:endParaRPr sz="2400"/>
          </a:p>
        </p:txBody>
      </p:sp>
      <p:sp>
        <p:nvSpPr>
          <p:cNvPr id="1278" name="Google Shape;1278;p56"/>
          <p:cNvSpPr txBox="1"/>
          <p:nvPr/>
        </p:nvSpPr>
        <p:spPr>
          <a:xfrm>
            <a:off x="6448103" y="1031539"/>
            <a:ext cx="5108568" cy="558800"/>
          </a:xfrm>
          <a:prstGeom prst="rect">
            <a:avLst/>
          </a:prstGeom>
          <a:noFill/>
          <a:ln>
            <a:noFill/>
          </a:ln>
        </p:spPr>
        <p:txBody>
          <a:bodyPr spcFirstLastPara="1" wrap="square" lIns="121900" tIns="121900" rIns="121900" bIns="121900" anchor="t" anchorCtr="0">
            <a:noAutofit/>
          </a:bodyPr>
          <a:lstStyle/>
          <a:p>
            <a:pPr algn="ctr"/>
            <a:r>
              <a:rPr lang="en" sz="3200" b="1" dirty="0">
                <a:solidFill>
                  <a:schemeClr val="bg1"/>
                </a:solidFill>
                <a:latin typeface="Kanit"/>
                <a:ea typeface="Kanit"/>
                <a:cs typeface="Kanit"/>
                <a:sym typeface="Kanit"/>
              </a:rPr>
              <a:t>CLOSED</a:t>
            </a:r>
            <a:endParaRPr sz="3200" b="1" dirty="0">
              <a:solidFill>
                <a:schemeClr val="bg1"/>
              </a:solidFill>
              <a:latin typeface="Kanit"/>
              <a:ea typeface="Kanit"/>
              <a:cs typeface="Kanit"/>
              <a:sym typeface="Kanit"/>
            </a:endParaRPr>
          </a:p>
        </p:txBody>
      </p:sp>
      <p:sp>
        <p:nvSpPr>
          <p:cNvPr id="3" name="TextBox 2">
            <a:extLst>
              <a:ext uri="{FF2B5EF4-FFF2-40B4-BE49-F238E27FC236}">
                <a16:creationId xmlns:a16="http://schemas.microsoft.com/office/drawing/2014/main" id="{A8BBC853-E8A3-FC5A-4027-FB9953B55F5C}"/>
              </a:ext>
            </a:extLst>
          </p:cNvPr>
          <p:cNvSpPr txBox="1"/>
          <p:nvPr/>
        </p:nvSpPr>
        <p:spPr>
          <a:xfrm>
            <a:off x="628506" y="1623912"/>
            <a:ext cx="5467495" cy="4524315"/>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solidFill>
                  <a:schemeClr val="accent1">
                    <a:lumMod val="50000"/>
                  </a:schemeClr>
                </a:solidFill>
              </a:rPr>
              <a:t>D</a:t>
            </a:r>
            <a:r>
              <a:rPr lang="x-none" sz="2400" b="1" dirty="0">
                <a:solidFill>
                  <a:schemeClr val="accent1">
                    <a:lumMod val="50000"/>
                  </a:schemeClr>
                </a:solidFill>
              </a:rPr>
              <a:t>rains empty directly to the exterior into</a:t>
            </a:r>
            <a:r>
              <a:rPr lang="en-US" sz="2400" b="1" dirty="0">
                <a:solidFill>
                  <a:schemeClr val="accent1">
                    <a:lumMod val="50000"/>
                  </a:schemeClr>
                </a:solidFill>
              </a:rPr>
              <a:t> </a:t>
            </a:r>
            <a:r>
              <a:rPr lang="x-none" sz="2400" b="1" dirty="0">
                <a:solidFill>
                  <a:schemeClr val="accent1">
                    <a:lumMod val="50000"/>
                  </a:schemeClr>
                </a:solidFill>
              </a:rPr>
              <a:t>the overlying wound dressing or stoma bag.</a:t>
            </a:r>
            <a:r>
              <a:rPr lang="en-US" sz="2400" b="1" dirty="0">
                <a:solidFill>
                  <a:schemeClr val="accent1">
                    <a:lumMod val="50000"/>
                  </a:schemeClr>
                </a:solidFill>
              </a:rPr>
              <a:t>(connect to the outer atmosphere)</a:t>
            </a:r>
          </a:p>
          <a:p>
            <a:pPr marL="342900" indent="-342900">
              <a:buFont typeface="Courier New" panose="02070309020205020404" pitchFamily="49" charset="0"/>
              <a:buChar char="o"/>
            </a:pPr>
            <a:endParaRPr lang="x-none" sz="2400" b="1" dirty="0">
              <a:solidFill>
                <a:schemeClr val="accent1">
                  <a:lumMod val="50000"/>
                </a:schemeClr>
              </a:solidFill>
            </a:endParaRPr>
          </a:p>
          <a:p>
            <a:pPr marL="342900" indent="-342900">
              <a:buFont typeface="Courier New" panose="02070309020205020404" pitchFamily="49" charset="0"/>
              <a:buChar char="o"/>
            </a:pPr>
            <a:r>
              <a:rPr lang="en-US" sz="2400" b="1" dirty="0">
                <a:solidFill>
                  <a:schemeClr val="accent1">
                    <a:lumMod val="50000"/>
                  </a:schemeClr>
                </a:solidFill>
              </a:rPr>
              <a:t>I</a:t>
            </a:r>
            <a:r>
              <a:rPr lang="x-none" sz="2400" b="1" dirty="0">
                <a:solidFill>
                  <a:schemeClr val="accent1">
                    <a:lumMod val="50000"/>
                  </a:schemeClr>
                </a:solidFill>
              </a:rPr>
              <a:t>ncreased risk of infection .</a:t>
            </a:r>
          </a:p>
          <a:p>
            <a:endParaRPr lang="x-none" sz="2400" b="1" dirty="0">
              <a:solidFill>
                <a:schemeClr val="accent1">
                  <a:lumMod val="50000"/>
                </a:schemeClr>
              </a:solidFill>
            </a:endParaRPr>
          </a:p>
          <a:p>
            <a:r>
              <a:rPr lang="x-none" sz="2400" b="1" dirty="0">
                <a:solidFill>
                  <a:schemeClr val="accent1">
                    <a:lumMod val="50000"/>
                  </a:schemeClr>
                </a:solidFill>
              </a:rPr>
              <a:t>_____</a:t>
            </a:r>
          </a:p>
          <a:p>
            <a:pPr marL="342900" indent="-342900">
              <a:buFont typeface="Courier New" panose="02070309020205020404" pitchFamily="49" charset="0"/>
              <a:buChar char="o"/>
            </a:pPr>
            <a:r>
              <a:rPr lang="x-none" sz="2400" b="1" dirty="0">
                <a:solidFill>
                  <a:schemeClr val="accent1">
                    <a:lumMod val="50000"/>
                  </a:schemeClr>
                </a:solidFill>
              </a:rPr>
              <a:t>E.G:</a:t>
            </a:r>
          </a:p>
          <a:p>
            <a:pPr marL="342900" indent="-342900">
              <a:buFont typeface="Courier New" panose="02070309020205020404" pitchFamily="49" charset="0"/>
              <a:buChar char="o"/>
            </a:pPr>
            <a:r>
              <a:rPr lang="en-US" sz="2400" b="1" dirty="0">
                <a:solidFill>
                  <a:schemeClr val="accent1">
                    <a:lumMod val="50000"/>
                  </a:schemeClr>
                </a:solidFill>
              </a:rPr>
              <a:t>C</a:t>
            </a:r>
            <a:r>
              <a:rPr lang="x-none" sz="2400" b="1" dirty="0">
                <a:solidFill>
                  <a:schemeClr val="accent1">
                    <a:lumMod val="50000"/>
                  </a:schemeClr>
                </a:solidFill>
              </a:rPr>
              <a:t>orrugated drain.</a:t>
            </a:r>
          </a:p>
          <a:p>
            <a:pPr marL="342900" indent="-342900">
              <a:buFont typeface="Courier New" panose="02070309020205020404" pitchFamily="49" charset="0"/>
              <a:buChar char="o"/>
            </a:pPr>
            <a:r>
              <a:rPr lang="en-US" sz="2400" b="1" dirty="0">
                <a:solidFill>
                  <a:schemeClr val="accent1">
                    <a:lumMod val="50000"/>
                  </a:schemeClr>
                </a:solidFill>
              </a:rPr>
              <a:t>P</a:t>
            </a:r>
            <a:r>
              <a:rPr lang="x-none" sz="2400" b="1" dirty="0">
                <a:solidFill>
                  <a:schemeClr val="accent1">
                    <a:lumMod val="50000"/>
                  </a:schemeClr>
                </a:solidFill>
              </a:rPr>
              <a:t>enrose drain.</a:t>
            </a:r>
          </a:p>
          <a:p>
            <a:pPr marL="342900" indent="-342900">
              <a:buFont typeface="Courier New" panose="02070309020205020404" pitchFamily="49" charset="0"/>
              <a:buChar char="o"/>
            </a:pPr>
            <a:r>
              <a:rPr lang="en-US" sz="2400" b="1" dirty="0">
                <a:solidFill>
                  <a:schemeClr val="accent1">
                    <a:lumMod val="50000"/>
                  </a:schemeClr>
                </a:solidFill>
              </a:rPr>
              <a:t>G</a:t>
            </a:r>
            <a:r>
              <a:rPr lang="x-none" sz="2400" b="1" dirty="0">
                <a:solidFill>
                  <a:schemeClr val="accent1">
                    <a:lumMod val="50000"/>
                  </a:schemeClr>
                </a:solidFill>
              </a:rPr>
              <a:t>auze wick drain.</a:t>
            </a:r>
          </a:p>
        </p:txBody>
      </p:sp>
      <p:sp>
        <p:nvSpPr>
          <p:cNvPr id="4" name="TextBox 3">
            <a:extLst>
              <a:ext uri="{FF2B5EF4-FFF2-40B4-BE49-F238E27FC236}">
                <a16:creationId xmlns:a16="http://schemas.microsoft.com/office/drawing/2014/main" id="{5E0B9E80-6098-3511-7AD9-DFE76D3AFD99}"/>
              </a:ext>
            </a:extLst>
          </p:cNvPr>
          <p:cNvSpPr txBox="1"/>
          <p:nvPr/>
        </p:nvSpPr>
        <p:spPr>
          <a:xfrm>
            <a:off x="6281001" y="1697077"/>
            <a:ext cx="5467495" cy="3785652"/>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solidFill>
                  <a:schemeClr val="accent1">
                    <a:lumMod val="50000"/>
                  </a:schemeClr>
                </a:solidFill>
              </a:rPr>
              <a:t>Those drain externally into sealed container or reservoir.</a:t>
            </a:r>
          </a:p>
          <a:p>
            <a:pPr marL="342900" indent="-342900">
              <a:buFont typeface="Courier New" panose="02070309020205020404" pitchFamily="49" charset="0"/>
              <a:buChar char="o"/>
            </a:pPr>
            <a:r>
              <a:rPr lang="en-US" sz="2400" b="1" dirty="0">
                <a:solidFill>
                  <a:schemeClr val="accent1">
                    <a:lumMod val="50000"/>
                  </a:schemeClr>
                </a:solidFill>
              </a:rPr>
              <a:t>Lower risk for infection.</a:t>
            </a:r>
          </a:p>
          <a:p>
            <a:pPr marL="342900" indent="-342900">
              <a:buFont typeface="Courier New" panose="02070309020205020404" pitchFamily="49" charset="0"/>
              <a:buChar char="o"/>
            </a:pPr>
            <a:r>
              <a:rPr lang="en-US" sz="2400" b="1" dirty="0">
                <a:solidFill>
                  <a:schemeClr val="accent1">
                    <a:lumMod val="50000"/>
                  </a:schemeClr>
                </a:solidFill>
              </a:rPr>
              <a:t>Easier to care.</a:t>
            </a:r>
          </a:p>
          <a:p>
            <a:pPr marL="342900" indent="-342900">
              <a:buFont typeface="Courier New" panose="02070309020205020404" pitchFamily="49" charset="0"/>
              <a:buChar char="o"/>
            </a:pPr>
            <a:r>
              <a:rPr lang="en-US" sz="2400" b="1" dirty="0">
                <a:solidFill>
                  <a:schemeClr val="accent1">
                    <a:lumMod val="50000"/>
                  </a:schemeClr>
                </a:solidFill>
              </a:rPr>
              <a:t>Accurate assessment of fluid drainage.</a:t>
            </a:r>
          </a:p>
          <a:p>
            <a:r>
              <a:rPr lang="x-none" sz="2400" b="1" dirty="0">
                <a:solidFill>
                  <a:schemeClr val="accent1">
                    <a:lumMod val="50000"/>
                  </a:schemeClr>
                </a:solidFill>
              </a:rPr>
              <a:t>_____</a:t>
            </a:r>
          </a:p>
          <a:p>
            <a:pPr marL="342900" indent="-342900">
              <a:buFont typeface="Courier New" panose="02070309020205020404" pitchFamily="49" charset="0"/>
              <a:buChar char="o"/>
            </a:pPr>
            <a:r>
              <a:rPr lang="x-none" sz="2400" b="1" dirty="0">
                <a:solidFill>
                  <a:schemeClr val="accent1">
                    <a:lumMod val="50000"/>
                  </a:schemeClr>
                </a:solidFill>
              </a:rPr>
              <a:t>E.G:</a:t>
            </a:r>
          </a:p>
          <a:p>
            <a:pPr marL="342900" indent="-342900">
              <a:buFont typeface="Courier New" panose="02070309020205020404" pitchFamily="49" charset="0"/>
              <a:buChar char="o"/>
            </a:pPr>
            <a:r>
              <a:rPr lang="en-US" sz="2400" b="1" dirty="0">
                <a:solidFill>
                  <a:schemeClr val="accent1">
                    <a:lumMod val="50000"/>
                  </a:schemeClr>
                </a:solidFill>
              </a:rPr>
              <a:t>R</a:t>
            </a:r>
            <a:r>
              <a:rPr lang="x-none" sz="2400" b="1" dirty="0">
                <a:solidFill>
                  <a:schemeClr val="accent1">
                    <a:lumMod val="50000"/>
                  </a:schemeClr>
                </a:solidFill>
              </a:rPr>
              <a:t>edivac (hemovac) drain.</a:t>
            </a:r>
          </a:p>
          <a:p>
            <a:pPr marL="342900" indent="-342900">
              <a:buFont typeface="Courier New" panose="02070309020205020404" pitchFamily="49" charset="0"/>
              <a:buChar char="o"/>
            </a:pPr>
            <a:r>
              <a:rPr lang="x-none" sz="2400" b="1" dirty="0">
                <a:solidFill>
                  <a:schemeClr val="accent1">
                    <a:lumMod val="50000"/>
                  </a:schemeClr>
                </a:solidFill>
              </a:rPr>
              <a:t>Jackson pratt drain.</a:t>
            </a:r>
          </a:p>
          <a:p>
            <a:pPr marL="342900" indent="-342900">
              <a:buFont typeface="Courier New" panose="02070309020205020404" pitchFamily="49" charset="0"/>
              <a:buChar char="o"/>
            </a:pPr>
            <a:r>
              <a:rPr lang="x-none" sz="2400" b="1" dirty="0">
                <a:solidFill>
                  <a:schemeClr val="accent1">
                    <a:lumMod val="50000"/>
                  </a:schemeClr>
                </a:solidFill>
              </a:rPr>
              <a:t>Chest drain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2E33-C836-BD5D-F695-34CD5DE291F6}"/>
              </a:ext>
            </a:extLst>
          </p:cNvPr>
          <p:cNvSpPr>
            <a:spLocks noGrp="1"/>
          </p:cNvSpPr>
          <p:nvPr>
            <p:ph type="title"/>
          </p:nvPr>
        </p:nvSpPr>
        <p:spPr/>
        <p:txBody>
          <a:bodyPr/>
          <a:lstStyle/>
          <a:p>
            <a:endParaRPr lang="x-none"/>
          </a:p>
        </p:txBody>
      </p:sp>
      <p:pic>
        <p:nvPicPr>
          <p:cNvPr id="3" name="Picture 2" descr="A picture containing envelope&#10;&#10;Description automatically generated">
            <a:extLst>
              <a:ext uri="{FF2B5EF4-FFF2-40B4-BE49-F238E27FC236}">
                <a16:creationId xmlns:a16="http://schemas.microsoft.com/office/drawing/2014/main" id="{85A34E7C-C187-1E1C-1D4A-56AF3BD4AAC8}"/>
              </a:ext>
            </a:extLst>
          </p:cNvPr>
          <p:cNvPicPr>
            <a:picLocks noChangeAspect="1"/>
          </p:cNvPicPr>
          <p:nvPr/>
        </p:nvPicPr>
        <p:blipFill>
          <a:blip r:embed="rId2"/>
          <a:stretch>
            <a:fillRect/>
          </a:stretch>
        </p:blipFill>
        <p:spPr>
          <a:xfrm>
            <a:off x="-1" y="0"/>
            <a:ext cx="6111771" cy="2222938"/>
          </a:xfrm>
          <a:prstGeom prst="rect">
            <a:avLst/>
          </a:prstGeom>
        </p:spPr>
      </p:pic>
      <p:pic>
        <p:nvPicPr>
          <p:cNvPr id="4" name="Picture 3" descr="Diagram&#10;&#10;Description automatically generated">
            <a:extLst>
              <a:ext uri="{FF2B5EF4-FFF2-40B4-BE49-F238E27FC236}">
                <a16:creationId xmlns:a16="http://schemas.microsoft.com/office/drawing/2014/main" id="{662DF458-881C-DA0E-F577-A6150E77920A}"/>
              </a:ext>
            </a:extLst>
          </p:cNvPr>
          <p:cNvPicPr>
            <a:picLocks noChangeAspect="1"/>
          </p:cNvPicPr>
          <p:nvPr/>
        </p:nvPicPr>
        <p:blipFill>
          <a:blip r:embed="rId3"/>
          <a:stretch>
            <a:fillRect/>
          </a:stretch>
        </p:blipFill>
        <p:spPr>
          <a:xfrm>
            <a:off x="-1" y="2222939"/>
            <a:ext cx="6127541" cy="2065282"/>
          </a:xfrm>
          <a:prstGeom prst="rect">
            <a:avLst/>
          </a:prstGeom>
        </p:spPr>
      </p:pic>
      <p:pic>
        <p:nvPicPr>
          <p:cNvPr id="6" name="Picture 5">
            <a:extLst>
              <a:ext uri="{FF2B5EF4-FFF2-40B4-BE49-F238E27FC236}">
                <a16:creationId xmlns:a16="http://schemas.microsoft.com/office/drawing/2014/main" id="{0586BB7E-FFF8-BFA2-077B-1DA3AA135363}"/>
              </a:ext>
            </a:extLst>
          </p:cNvPr>
          <p:cNvPicPr>
            <a:picLocks noChangeAspect="1"/>
          </p:cNvPicPr>
          <p:nvPr/>
        </p:nvPicPr>
        <p:blipFill>
          <a:blip r:embed="rId4"/>
          <a:stretch>
            <a:fillRect/>
          </a:stretch>
        </p:blipFill>
        <p:spPr>
          <a:xfrm>
            <a:off x="-88900" y="4288221"/>
            <a:ext cx="6184900" cy="2588463"/>
          </a:xfrm>
          <a:prstGeom prst="rect">
            <a:avLst/>
          </a:prstGeom>
        </p:spPr>
      </p:pic>
      <p:pic>
        <p:nvPicPr>
          <p:cNvPr id="8" name="Picture 7">
            <a:extLst>
              <a:ext uri="{FF2B5EF4-FFF2-40B4-BE49-F238E27FC236}">
                <a16:creationId xmlns:a16="http://schemas.microsoft.com/office/drawing/2014/main" id="{6AE61E31-944B-F194-ECC7-516786C1C846}"/>
              </a:ext>
            </a:extLst>
          </p:cNvPr>
          <p:cNvPicPr>
            <a:picLocks noChangeAspect="1"/>
          </p:cNvPicPr>
          <p:nvPr/>
        </p:nvPicPr>
        <p:blipFill>
          <a:blip r:embed="rId5"/>
          <a:stretch>
            <a:fillRect/>
          </a:stretch>
        </p:blipFill>
        <p:spPr>
          <a:xfrm>
            <a:off x="6096000" y="0"/>
            <a:ext cx="6111771" cy="2222938"/>
          </a:xfrm>
          <a:prstGeom prst="rect">
            <a:avLst/>
          </a:prstGeom>
        </p:spPr>
      </p:pic>
      <p:pic>
        <p:nvPicPr>
          <p:cNvPr id="10" name="Picture 9" descr="Diagram&#10;&#10;Description automatically generated">
            <a:extLst>
              <a:ext uri="{FF2B5EF4-FFF2-40B4-BE49-F238E27FC236}">
                <a16:creationId xmlns:a16="http://schemas.microsoft.com/office/drawing/2014/main" id="{E8E2457B-9AA3-4D6D-4F3E-751A9949C10D}"/>
              </a:ext>
            </a:extLst>
          </p:cNvPr>
          <p:cNvPicPr>
            <a:picLocks noChangeAspect="1"/>
          </p:cNvPicPr>
          <p:nvPr/>
        </p:nvPicPr>
        <p:blipFill>
          <a:blip r:embed="rId6"/>
          <a:stretch>
            <a:fillRect/>
          </a:stretch>
        </p:blipFill>
        <p:spPr>
          <a:xfrm>
            <a:off x="6080229" y="4635063"/>
            <a:ext cx="6111771" cy="2222937"/>
          </a:xfrm>
          <a:prstGeom prst="rect">
            <a:avLst/>
          </a:prstGeom>
        </p:spPr>
      </p:pic>
      <p:pic>
        <p:nvPicPr>
          <p:cNvPr id="12" name="Picture 11" descr="Diagram&#10;&#10;Description automatically generated">
            <a:extLst>
              <a:ext uri="{FF2B5EF4-FFF2-40B4-BE49-F238E27FC236}">
                <a16:creationId xmlns:a16="http://schemas.microsoft.com/office/drawing/2014/main" id="{7E8FF7FC-AB0F-6120-4841-754F91D3FE92}"/>
              </a:ext>
            </a:extLst>
          </p:cNvPr>
          <p:cNvPicPr>
            <a:picLocks noChangeAspect="1"/>
          </p:cNvPicPr>
          <p:nvPr/>
        </p:nvPicPr>
        <p:blipFill>
          <a:blip r:embed="rId7"/>
          <a:stretch>
            <a:fillRect/>
          </a:stretch>
        </p:blipFill>
        <p:spPr>
          <a:xfrm>
            <a:off x="6080229" y="2239267"/>
            <a:ext cx="6111771" cy="2412126"/>
          </a:xfrm>
          <a:prstGeom prst="rect">
            <a:avLst/>
          </a:prstGeom>
        </p:spPr>
      </p:pic>
    </p:spTree>
    <p:extLst>
      <p:ext uri="{BB962C8B-B14F-4D97-AF65-F5344CB8AC3E}">
        <p14:creationId xmlns:p14="http://schemas.microsoft.com/office/powerpoint/2010/main" val="237150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8"/>
          <p:cNvSpPr txBox="1">
            <a:spLocks noGrp="1"/>
          </p:cNvSpPr>
          <p:nvPr>
            <p:ph type="title"/>
          </p:nvPr>
        </p:nvSpPr>
        <p:spPr>
          <a:xfrm>
            <a:off x="783021" y="552196"/>
            <a:ext cx="9701048" cy="1122400"/>
          </a:xfrm>
          <a:prstGeom prst="rect">
            <a:avLst/>
          </a:prstGeom>
        </p:spPr>
        <p:txBody>
          <a:bodyPr spcFirstLastPara="1" vert="horz" wrap="square" lIns="121900" tIns="121900" rIns="121900" bIns="121900" rtlCol="0" anchor="t" anchorCtr="0">
            <a:noAutofit/>
          </a:bodyPr>
          <a:lstStyle/>
          <a:p>
            <a:r>
              <a:rPr lang="en-US" sz="4800" b="1" dirty="0">
                <a:solidFill>
                  <a:schemeClr val="accent1">
                    <a:lumMod val="50000"/>
                  </a:schemeClr>
                </a:solidFill>
              </a:rPr>
              <a:t>Active VS Passive</a:t>
            </a:r>
            <a:endParaRPr sz="4800" b="1" dirty="0">
              <a:solidFill>
                <a:schemeClr val="accent1">
                  <a:lumMod val="50000"/>
                </a:schemeClr>
              </a:solidFill>
            </a:endParaRPr>
          </a:p>
        </p:txBody>
      </p:sp>
      <p:sp>
        <p:nvSpPr>
          <p:cNvPr id="722" name="Google Shape;722;p48"/>
          <p:cNvSpPr txBox="1">
            <a:spLocks noGrp="1"/>
          </p:cNvSpPr>
          <p:nvPr>
            <p:ph type="subTitle" idx="1"/>
          </p:nvPr>
        </p:nvSpPr>
        <p:spPr>
          <a:xfrm>
            <a:off x="173421" y="1382710"/>
            <a:ext cx="11519337" cy="1904400"/>
          </a:xfrm>
          <a:prstGeom prst="rect">
            <a:avLst/>
          </a:prstGeom>
        </p:spPr>
        <p:txBody>
          <a:bodyPr spcFirstLastPara="1" vert="horz" wrap="square" lIns="121900" tIns="121900" rIns="121900" bIns="121900" rtlCol="0" anchor="t" anchorCtr="0">
            <a:noAutofit/>
          </a:bodyPr>
          <a:lstStyle/>
          <a:p>
            <a:pPr marL="457200" indent="-457200" algn="l">
              <a:buAutoNum type="arabicPeriod"/>
            </a:pPr>
            <a:r>
              <a:rPr lang="en-US" b="0" i="0" u="none" strike="noStrike" dirty="0">
                <a:solidFill>
                  <a:schemeClr val="accent1">
                    <a:lumMod val="50000"/>
                  </a:schemeClr>
                </a:solidFill>
                <a:effectLst/>
                <a:latin typeface="Lato" panose="020F0502020204030203" pitchFamily="34" charset="0"/>
              </a:rPr>
              <a:t>Mechanis</a:t>
            </a:r>
            <a:r>
              <a:rPr lang="en-US" dirty="0">
                <a:solidFill>
                  <a:schemeClr val="accent1">
                    <a:lumMod val="50000"/>
                  </a:schemeClr>
                </a:solidFill>
                <a:latin typeface="Lato" panose="020F0502020204030203" pitchFamily="34" charset="0"/>
              </a:rPr>
              <a:t>m : </a:t>
            </a:r>
            <a:r>
              <a:rPr lang="en-US" b="0" i="0" u="none" strike="noStrike" dirty="0">
                <a:solidFill>
                  <a:schemeClr val="accent1">
                    <a:lumMod val="50000"/>
                  </a:schemeClr>
                </a:solidFill>
                <a:effectLst/>
                <a:latin typeface="Lato" panose="020F0502020204030203" pitchFamily="34" charset="0"/>
              </a:rPr>
              <a:t>Active Drains :</a:t>
            </a:r>
          </a:p>
          <a:p>
            <a:pPr marL="0" indent="0" algn="l"/>
            <a:r>
              <a:rPr lang="en-US" b="0" i="0" u="none" strike="noStrike" dirty="0">
                <a:solidFill>
                  <a:schemeClr val="accent1">
                    <a:lumMod val="50000"/>
                  </a:schemeClr>
                </a:solidFill>
                <a:effectLst/>
                <a:latin typeface="Lato" panose="020F0502020204030203" pitchFamily="34" charset="0"/>
              </a:rPr>
              <a:t>Maintained under negative pressure- High/Low</a:t>
            </a:r>
          </a:p>
          <a:p>
            <a:pPr marL="0" indent="0" algn="l"/>
            <a:r>
              <a:rPr lang="en-US" b="0" i="0" u="none" strike="noStrike" dirty="0">
                <a:solidFill>
                  <a:schemeClr val="accent1">
                    <a:lumMod val="50000"/>
                  </a:schemeClr>
                </a:solidFill>
                <a:effectLst/>
                <a:latin typeface="Lato" panose="020F0502020204030203" pitchFamily="34" charset="0"/>
              </a:rPr>
              <a:t>• Closed (Jackson-</a:t>
            </a:r>
            <a:r>
              <a:rPr lang="en-US" b="0" i="0" u="none" strike="noStrike" dirty="0" err="1">
                <a:solidFill>
                  <a:schemeClr val="accent1">
                    <a:lumMod val="50000"/>
                  </a:schemeClr>
                </a:solidFill>
                <a:effectLst/>
                <a:latin typeface="Lato" panose="020F0502020204030203" pitchFamily="34" charset="0"/>
              </a:rPr>
              <a:t>pratt</a:t>
            </a:r>
            <a:r>
              <a:rPr lang="en-US" b="0" i="0" u="none" strike="noStrike" dirty="0">
                <a:solidFill>
                  <a:schemeClr val="accent1">
                    <a:lumMod val="50000"/>
                  </a:schemeClr>
                </a:solidFill>
                <a:effectLst/>
                <a:latin typeface="Lato" panose="020F0502020204030203" pitchFamily="34" charset="0"/>
              </a:rPr>
              <a:t>, </a:t>
            </a:r>
            <a:r>
              <a:rPr lang="en-US" b="0" i="0" u="none" strike="noStrike" dirty="0" err="1">
                <a:solidFill>
                  <a:schemeClr val="accent1">
                    <a:lumMod val="50000"/>
                  </a:schemeClr>
                </a:solidFill>
                <a:effectLst/>
                <a:latin typeface="Lato" panose="020F0502020204030203" pitchFamily="34" charset="0"/>
              </a:rPr>
              <a:t>hemovac</a:t>
            </a:r>
            <a:r>
              <a:rPr lang="en-US" b="0" i="0" u="none" strike="noStrike" dirty="0">
                <a:solidFill>
                  <a:schemeClr val="accent1">
                    <a:lumMod val="50000"/>
                  </a:schemeClr>
                </a:solidFill>
                <a:effectLst/>
                <a:latin typeface="Lato" panose="020F0502020204030203" pitchFamily="34" charset="0"/>
              </a:rPr>
              <a:t> drain)</a:t>
            </a:r>
          </a:p>
          <a:p>
            <a:pPr marL="0" indent="0" algn="l"/>
            <a:r>
              <a:rPr lang="en-US" b="0" i="0" u="none" strike="noStrike" dirty="0">
                <a:solidFill>
                  <a:schemeClr val="accent1">
                    <a:lumMod val="50000"/>
                  </a:schemeClr>
                </a:solidFill>
                <a:effectLst/>
                <a:latin typeface="Lato" panose="020F0502020204030203" pitchFamily="34" charset="0"/>
              </a:rPr>
              <a:t>• Open( Sump drain)</a:t>
            </a:r>
          </a:p>
          <a:p>
            <a:pPr algn="l">
              <a:buFont typeface="Arial" panose="020B0604020202020204" pitchFamily="34" charset="0"/>
              <a:buChar char="•"/>
            </a:pPr>
            <a:endParaRPr lang="en-US" b="0" i="0" u="none" strike="noStrike" dirty="0">
              <a:solidFill>
                <a:schemeClr val="accent1">
                  <a:lumMod val="50000"/>
                </a:schemeClr>
              </a:solidFill>
              <a:effectLst/>
              <a:latin typeface="Lato" panose="020F0502020204030203" pitchFamily="34" charset="0"/>
            </a:endParaRPr>
          </a:p>
          <a:p>
            <a:pPr algn="l">
              <a:buFont typeface="Arial" panose="020B0604020202020204" pitchFamily="34" charset="0"/>
              <a:buChar char="•"/>
            </a:pPr>
            <a:endParaRPr lang="en-US" dirty="0">
              <a:solidFill>
                <a:schemeClr val="accent1">
                  <a:lumMod val="50000"/>
                </a:schemeClr>
              </a:solidFill>
              <a:latin typeface="Lato" panose="020F0502020204030203" pitchFamily="34" charset="0"/>
            </a:endParaRPr>
          </a:p>
        </p:txBody>
      </p:sp>
      <p:graphicFrame>
        <p:nvGraphicFramePr>
          <p:cNvPr id="4" name="Diagram 3">
            <a:extLst>
              <a:ext uri="{FF2B5EF4-FFF2-40B4-BE49-F238E27FC236}">
                <a16:creationId xmlns:a16="http://schemas.microsoft.com/office/drawing/2014/main" id="{A6C5EAFD-CC39-2914-3EFE-6F3D6E21CDED}"/>
              </a:ext>
            </a:extLst>
          </p:cNvPr>
          <p:cNvGraphicFramePr/>
          <p:nvPr>
            <p:extLst>
              <p:ext uri="{D42A27DB-BD31-4B8C-83A1-F6EECF244321}">
                <p14:modId xmlns:p14="http://schemas.microsoft.com/office/powerpoint/2010/main" val="4149975340"/>
              </p:ext>
            </p:extLst>
          </p:nvPr>
        </p:nvGraphicFramePr>
        <p:xfrm>
          <a:off x="499242" y="3287110"/>
          <a:ext cx="9795642" cy="3799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Diagram&#10;&#10;Description automatically generated">
            <a:extLst>
              <a:ext uri="{FF2B5EF4-FFF2-40B4-BE49-F238E27FC236}">
                <a16:creationId xmlns:a16="http://schemas.microsoft.com/office/drawing/2014/main" id="{7E9CEBC3-E9EB-BB2E-9B92-2265CB84F09B}"/>
              </a:ext>
            </a:extLst>
          </p:cNvPr>
          <p:cNvPicPr>
            <a:picLocks noChangeAspect="1"/>
          </p:cNvPicPr>
          <p:nvPr/>
        </p:nvPicPr>
        <p:blipFill>
          <a:blip r:embed="rId8"/>
          <a:stretch>
            <a:fillRect/>
          </a:stretch>
        </p:blipFill>
        <p:spPr>
          <a:xfrm>
            <a:off x="7839403" y="1272634"/>
            <a:ext cx="4457700" cy="2184400"/>
          </a:xfrm>
          <a:prstGeom prst="rect">
            <a:avLst/>
          </a:prstGeom>
        </p:spPr>
      </p:pic>
    </p:spTree>
    <p:extLst>
      <p:ext uri="{BB962C8B-B14F-4D97-AF65-F5344CB8AC3E}">
        <p14:creationId xmlns:p14="http://schemas.microsoft.com/office/powerpoint/2010/main" val="421345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48"/>
          <p:cNvSpPr txBox="1">
            <a:spLocks noGrp="1"/>
          </p:cNvSpPr>
          <p:nvPr>
            <p:ph type="subTitle" idx="1"/>
          </p:nvPr>
        </p:nvSpPr>
        <p:spPr>
          <a:xfrm>
            <a:off x="499241" y="1877710"/>
            <a:ext cx="11193517" cy="1904400"/>
          </a:xfrm>
          <a:prstGeom prst="rect">
            <a:avLst/>
          </a:prstGeom>
        </p:spPr>
        <p:txBody>
          <a:bodyPr spcFirstLastPara="1" vert="horz" wrap="square" lIns="121900" tIns="121900" rIns="121900" bIns="121900" rtlCol="0" anchor="t" anchorCtr="0">
            <a:noAutofit/>
          </a:bodyPr>
          <a:lstStyle/>
          <a:p>
            <a:pPr algn="l">
              <a:buFont typeface="Arial" panose="020B0604020202020204" pitchFamily="34" charset="0"/>
              <a:buChar char="•"/>
            </a:pPr>
            <a:r>
              <a:rPr lang="en-US" dirty="0">
                <a:solidFill>
                  <a:schemeClr val="accent1">
                    <a:lumMod val="50000"/>
                  </a:schemeClr>
                </a:solidFill>
              </a:rPr>
              <a:t>2. Mechanism: Passive Drain</a:t>
            </a:r>
          </a:p>
          <a:p>
            <a:pPr algn="l">
              <a:buFont typeface="Arial" panose="020B0604020202020204" pitchFamily="34" charset="0"/>
              <a:buChar char="•"/>
            </a:pPr>
            <a:endParaRPr lang="en-US" dirty="0">
              <a:solidFill>
                <a:schemeClr val="accent1">
                  <a:lumMod val="50000"/>
                </a:schemeClr>
              </a:solidFill>
            </a:endParaRPr>
          </a:p>
          <a:p>
            <a:pPr algn="l">
              <a:buFont typeface="Arial" panose="020B0604020202020204" pitchFamily="34" charset="0"/>
              <a:buChar char="•"/>
            </a:pPr>
            <a:r>
              <a:rPr lang="en-US" dirty="0">
                <a:solidFill>
                  <a:schemeClr val="accent1">
                    <a:lumMod val="50000"/>
                  </a:schemeClr>
                </a:solidFill>
              </a:rPr>
              <a:t>• Drains by capillary action, pressure gradient or gravity</a:t>
            </a:r>
          </a:p>
          <a:p>
            <a:pPr algn="l">
              <a:buFont typeface="Arial" panose="020B0604020202020204" pitchFamily="34" charset="0"/>
              <a:buChar char="•"/>
            </a:pPr>
            <a:r>
              <a:rPr lang="en-US" dirty="0">
                <a:solidFill>
                  <a:schemeClr val="accent1">
                    <a:lumMod val="50000"/>
                  </a:schemeClr>
                </a:solidFill>
              </a:rPr>
              <a:t>• </a:t>
            </a:r>
            <a:r>
              <a:rPr lang="en-US" b="0" i="0" u="none" strike="noStrike" dirty="0">
                <a:solidFill>
                  <a:schemeClr val="accent1">
                    <a:lumMod val="50000"/>
                  </a:schemeClr>
                </a:solidFill>
                <a:effectLst/>
                <a:latin typeface="arial" panose="020B0604020202020204" pitchFamily="34" charset="0"/>
              </a:rPr>
              <a:t>Passive drains </a:t>
            </a:r>
            <a:r>
              <a:rPr lang="en-US" b="1" i="0" u="none" strike="noStrike" dirty="0">
                <a:solidFill>
                  <a:schemeClr val="accent1">
                    <a:lumMod val="50000"/>
                  </a:schemeClr>
                </a:solidFill>
                <a:effectLst/>
                <a:latin typeface="arial" panose="020B0604020202020204" pitchFamily="34" charset="0"/>
              </a:rPr>
              <a:t>rely on gravity, body movement, pressure differentials, or overflow to move fluid or gas</a:t>
            </a:r>
            <a:endParaRPr lang="en-US" dirty="0">
              <a:solidFill>
                <a:schemeClr val="accent1">
                  <a:lumMod val="50000"/>
                </a:schemeClr>
              </a:solidFill>
            </a:endParaRPr>
          </a:p>
          <a:p>
            <a:pPr algn="l">
              <a:buFont typeface="Arial" panose="020B0604020202020204" pitchFamily="34" charset="0"/>
              <a:buChar char="•"/>
            </a:pPr>
            <a:endParaRPr lang="en-US" dirty="0">
              <a:solidFill>
                <a:schemeClr val="accent1">
                  <a:lumMod val="50000"/>
                </a:schemeClr>
              </a:solidFill>
            </a:endParaRPr>
          </a:p>
          <a:p>
            <a:pPr algn="l">
              <a:buFont typeface="Arial" panose="020B0604020202020204" pitchFamily="34" charset="0"/>
              <a:buChar char="•"/>
            </a:pPr>
            <a:r>
              <a:rPr lang="en-US" dirty="0">
                <a:solidFill>
                  <a:schemeClr val="accent1">
                    <a:lumMod val="50000"/>
                  </a:schemeClr>
                </a:solidFill>
              </a:rPr>
              <a:t>Examples :</a:t>
            </a:r>
          </a:p>
          <a:p>
            <a:pPr algn="l">
              <a:buFont typeface="Arial" panose="020B0604020202020204" pitchFamily="34" charset="0"/>
              <a:buChar char="•"/>
            </a:pPr>
            <a:r>
              <a:rPr lang="en-US" dirty="0">
                <a:solidFill>
                  <a:schemeClr val="accent1">
                    <a:lumMod val="50000"/>
                  </a:schemeClr>
                </a:solidFill>
              </a:rPr>
              <a:t>• Closed (NG tube, Under water seal drain)</a:t>
            </a:r>
          </a:p>
          <a:p>
            <a:pPr algn="l">
              <a:buFont typeface="Arial" panose="020B0604020202020204" pitchFamily="34" charset="0"/>
              <a:buChar char="•"/>
            </a:pPr>
            <a:r>
              <a:rPr lang="en-US" dirty="0">
                <a:solidFill>
                  <a:schemeClr val="accent1">
                    <a:lumMod val="50000"/>
                  </a:schemeClr>
                </a:solidFill>
              </a:rPr>
              <a:t>• Open( Penrose, corrugated drain, gauze wick drain)</a:t>
            </a:r>
            <a:endParaRPr lang="en-US" b="0" i="0" u="none" strike="noStrike" dirty="0">
              <a:solidFill>
                <a:schemeClr val="accent1">
                  <a:lumMod val="50000"/>
                </a:schemeClr>
              </a:solidFill>
              <a:effectLst/>
              <a:latin typeface="Lato" panose="020F0502020204030203" pitchFamily="34" charset="0"/>
            </a:endParaRPr>
          </a:p>
          <a:p>
            <a:pPr algn="l">
              <a:buFont typeface="Arial" panose="020B0604020202020204" pitchFamily="34" charset="0"/>
              <a:buChar char="•"/>
            </a:pPr>
            <a:endParaRPr lang="en-US" b="0" i="0" u="none" strike="noStrike" dirty="0">
              <a:solidFill>
                <a:schemeClr val="accent1">
                  <a:lumMod val="50000"/>
                </a:schemeClr>
              </a:solidFill>
              <a:effectLst/>
              <a:latin typeface="Lato" panose="020F0502020204030203" pitchFamily="34" charset="0"/>
            </a:endParaRPr>
          </a:p>
        </p:txBody>
      </p:sp>
      <p:sp>
        <p:nvSpPr>
          <p:cNvPr id="2" name="Google Shape;721;p48">
            <a:extLst>
              <a:ext uri="{FF2B5EF4-FFF2-40B4-BE49-F238E27FC236}">
                <a16:creationId xmlns:a16="http://schemas.microsoft.com/office/drawing/2014/main" id="{7C7B4A96-05A9-D49F-7539-B836711E56A9}"/>
              </a:ext>
            </a:extLst>
          </p:cNvPr>
          <p:cNvSpPr txBox="1">
            <a:spLocks noGrp="1"/>
          </p:cNvSpPr>
          <p:nvPr>
            <p:ph type="title"/>
          </p:nvPr>
        </p:nvSpPr>
        <p:spPr>
          <a:xfrm>
            <a:off x="750888" y="504716"/>
            <a:ext cx="9701212" cy="1122363"/>
          </a:xfrm>
          <a:prstGeom prst="rect">
            <a:avLst/>
          </a:prstGeom>
        </p:spPr>
        <p:txBody>
          <a:bodyPr spcFirstLastPara="1" vert="horz" wrap="square" lIns="121900" tIns="121900" rIns="121900" bIns="121900" rtlCol="0" anchor="t" anchorCtr="0">
            <a:noAutofit/>
          </a:bodyPr>
          <a:lstStyle/>
          <a:p>
            <a:r>
              <a:rPr lang="en-US" sz="4800" b="1" dirty="0">
                <a:solidFill>
                  <a:schemeClr val="accent1">
                    <a:lumMod val="50000"/>
                  </a:schemeClr>
                </a:solidFill>
              </a:rPr>
              <a:t>Active VS Passive</a:t>
            </a:r>
            <a:endParaRPr sz="4800" b="1" dirty="0">
              <a:solidFill>
                <a:schemeClr val="accent1">
                  <a:lumMod val="50000"/>
                </a:schemeClr>
              </a:solidFill>
            </a:endParaRPr>
          </a:p>
        </p:txBody>
      </p:sp>
    </p:spTree>
    <p:extLst>
      <p:ext uri="{BB962C8B-B14F-4D97-AF65-F5344CB8AC3E}">
        <p14:creationId xmlns:p14="http://schemas.microsoft.com/office/powerpoint/2010/main" val="1624047313"/>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4472C4"/>
      </a:accent1>
      <a:accent2>
        <a:srgbClr val="4A7DA9"/>
      </a:accent2>
      <a:accent3>
        <a:srgbClr val="6FBDFF"/>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705</TotalTime>
  <Words>1608</Words>
  <Application>Microsoft Office PowerPoint</Application>
  <PresentationFormat>Widescreen</PresentationFormat>
  <Paragraphs>221</Paragraphs>
  <Slides>36</Slides>
  <Notes>28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Arial</vt:lpstr>
      <vt:lpstr>Calibri</vt:lpstr>
      <vt:lpstr>Calibri Light</vt:lpstr>
      <vt:lpstr>Courier New</vt:lpstr>
      <vt:lpstr>Futura</vt:lpstr>
      <vt:lpstr>Futura-Bold</vt:lpstr>
      <vt:lpstr>Futura-Condensed</vt:lpstr>
      <vt:lpstr>Goudy</vt:lpstr>
      <vt:lpstr>Kanit</vt:lpstr>
      <vt:lpstr>Lato</vt:lpstr>
      <vt:lpstr>Preahvihear</vt:lpstr>
      <vt:lpstr>Wingdings</vt:lpstr>
      <vt:lpstr>Office Theme</vt:lpstr>
      <vt:lpstr>Done by : mohammed eyad shukri alomari razan rami Yasmeen abukhadrah </vt:lpstr>
      <vt:lpstr>01</vt:lpstr>
      <vt:lpstr>What is a Surgical Drain </vt:lpstr>
      <vt:lpstr>INDICATIONS :</vt:lpstr>
      <vt:lpstr>Classification of Drains :</vt:lpstr>
      <vt:lpstr>OPEN VS CLOSED</vt:lpstr>
      <vt:lpstr>PowerPoint Presentation</vt:lpstr>
      <vt:lpstr>Active VS Passive</vt:lpstr>
      <vt:lpstr>Active VS Passive</vt:lpstr>
      <vt:lpstr>PowerPoint Presentation</vt:lpstr>
      <vt:lpstr>passive drains:</vt:lpstr>
      <vt:lpstr>PowerPoint Presentation</vt:lpstr>
      <vt:lpstr>PowerPoint Presentation</vt:lpstr>
      <vt:lpstr>PowerPoint Presentation</vt:lpstr>
      <vt:lpstr>PowerPoint Presentation</vt:lpstr>
      <vt:lpstr>PowerPoint Presentation</vt:lpstr>
      <vt:lpstr>Let's match them</vt:lpstr>
      <vt:lpstr>Closed passive drains:</vt:lpstr>
      <vt:lpstr>Active drains:</vt:lpstr>
      <vt:lpstr>PowerPoint Presentation</vt:lpstr>
      <vt:lpstr>PowerPoint Presentation</vt:lpstr>
      <vt:lpstr>PowerPoint Presentation</vt:lpstr>
      <vt:lpstr>Special Drains</vt:lpstr>
      <vt:lpstr>Chest tube</vt:lpstr>
      <vt:lpstr>PowerPoint Presentation</vt:lpstr>
      <vt:lpstr>PowerPoint Presentation</vt:lpstr>
      <vt:lpstr>PowerPoint Presentation</vt:lpstr>
      <vt:lpstr>pigtail catheter</vt:lpstr>
      <vt:lpstr>T-tube</vt:lpstr>
      <vt:lpstr>T-tube</vt:lpstr>
      <vt:lpstr>PowerPoint Presentation</vt:lpstr>
      <vt:lpstr>Guided drainage</vt:lpstr>
      <vt:lpstr>Removal of drains </vt:lpstr>
      <vt:lpstr>PowerPoint Presentation</vt:lpstr>
      <vt:lpstr>Complications after using drains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Drains</dc:title>
  <dc:creator>Lujin ad</dc:creator>
  <cp:lastModifiedBy>محمد سعدو القواسمه</cp:lastModifiedBy>
  <cp:revision>25</cp:revision>
  <dcterms:created xsi:type="dcterms:W3CDTF">2022-10-15T10:50:01Z</dcterms:created>
  <dcterms:modified xsi:type="dcterms:W3CDTF">2022-11-14T03:05:26Z</dcterms:modified>
</cp:coreProperties>
</file>