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07" r:id="rId4"/>
  </p:sldMasterIdLst>
  <p:notesMasterIdLst>
    <p:notesMasterId r:id="rId44"/>
  </p:notesMasterIdLst>
  <p:sldIdLst>
    <p:sldId id="256" r:id="rId5"/>
    <p:sldId id="259" r:id="rId6"/>
    <p:sldId id="258" r:id="rId7"/>
    <p:sldId id="260" r:id="rId8"/>
    <p:sldId id="261" r:id="rId9"/>
    <p:sldId id="262"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r" defTabSz="914400" rtl="1" eaLnBrk="1" latinLnBrk="0" hangingPunct="1">
      <a:defRPr kern="1200">
        <a:solidFill>
          <a:schemeClr val="tx1"/>
        </a:solidFill>
        <a:latin typeface="Century Gothic" panose="020B0502020202020204" pitchFamily="34" charset="0"/>
        <a:ea typeface="+mn-ea"/>
        <a:cs typeface="+mn-cs"/>
      </a:defRPr>
    </a:lvl6pPr>
    <a:lvl7pPr marL="2743200" algn="r" defTabSz="914400" rtl="1" eaLnBrk="1" latinLnBrk="0" hangingPunct="1">
      <a:defRPr kern="1200">
        <a:solidFill>
          <a:schemeClr val="tx1"/>
        </a:solidFill>
        <a:latin typeface="Century Gothic" panose="020B0502020202020204" pitchFamily="34" charset="0"/>
        <a:ea typeface="+mn-ea"/>
        <a:cs typeface="+mn-cs"/>
      </a:defRPr>
    </a:lvl7pPr>
    <a:lvl8pPr marL="3200400" algn="r" defTabSz="914400" rtl="1" eaLnBrk="1" latinLnBrk="0" hangingPunct="1">
      <a:defRPr kern="1200">
        <a:solidFill>
          <a:schemeClr val="tx1"/>
        </a:solidFill>
        <a:latin typeface="Century Gothic" panose="020B0502020202020204" pitchFamily="34" charset="0"/>
        <a:ea typeface="+mn-ea"/>
        <a:cs typeface="+mn-cs"/>
      </a:defRPr>
    </a:lvl8pPr>
    <a:lvl9pPr marL="3657600" algn="r" defTabSz="914400" rtl="1" eaLnBrk="1" latinLnBrk="0" hangingPunct="1">
      <a:defRPr kern="1200">
        <a:solidFill>
          <a:schemeClr val="tx1"/>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B9B"/>
    <a:srgbClr val="EAC0EB"/>
    <a:srgbClr val="ECF9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F07884-8B2D-4066-97A6-A224EAB050D8}" v="1" dt="2021-11-22T13:12:41.8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han Ahmed. elgindy" userId="S::gehaneelgindy@mutah.edu.jo::9f1a1b96-51a2-43ca-9cba-300e22799f38" providerId="AD" clId="Web-{5BF07884-8B2D-4066-97A6-A224EAB050D8}"/>
    <pc:docChg chg="modSld">
      <pc:chgData name="Gehan Ahmed. elgindy" userId="S::gehaneelgindy@mutah.edu.jo::9f1a1b96-51a2-43ca-9cba-300e22799f38" providerId="AD" clId="Web-{5BF07884-8B2D-4066-97A6-A224EAB050D8}" dt="2021-11-22T13:12:41.865" v="0"/>
      <pc:docMkLst>
        <pc:docMk/>
      </pc:docMkLst>
      <pc:sldChg chg="addSp">
        <pc:chgData name="Gehan Ahmed. elgindy" userId="S::gehaneelgindy@mutah.edu.jo::9f1a1b96-51a2-43ca-9cba-300e22799f38" providerId="AD" clId="Web-{5BF07884-8B2D-4066-97A6-A224EAB050D8}" dt="2021-11-22T13:12:41.865" v="0"/>
        <pc:sldMkLst>
          <pc:docMk/>
          <pc:sldMk cId="0" sldId="260"/>
        </pc:sldMkLst>
        <pc:spChg chg="add">
          <ac:chgData name="Gehan Ahmed. elgindy" userId="S::gehaneelgindy@mutah.edu.jo::9f1a1b96-51a2-43ca-9cba-300e22799f38" providerId="AD" clId="Web-{5BF07884-8B2D-4066-97A6-A224EAB050D8}" dt="2021-11-22T13:12:41.865" v="0"/>
          <ac:spMkLst>
            <pc:docMk/>
            <pc:sldMk cId="0" sldId="260"/>
            <ac:spMk id="3" creationId="{DEE4C5AC-1EE1-4E70-A926-000C99B6CCA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eaLnBrk="1" fontAlgn="auto" hangingPunct="1">
              <a:spcBef>
                <a:spcPts val="0"/>
              </a:spcBef>
              <a:spcAft>
                <a:spcPts val="0"/>
              </a:spcAft>
              <a:defRPr sz="1200">
                <a:latin typeface="+mn-lt"/>
              </a:defRPr>
            </a:lvl1pPr>
          </a:lstStyle>
          <a:p>
            <a:pPr>
              <a:defRPr/>
            </a:pPr>
            <a:endParaRPr lang="ar-EG"/>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eaLnBrk="1" fontAlgn="auto" hangingPunct="1">
              <a:spcBef>
                <a:spcPts val="0"/>
              </a:spcBef>
              <a:spcAft>
                <a:spcPts val="0"/>
              </a:spcAft>
              <a:defRPr sz="1200">
                <a:latin typeface="+mn-lt"/>
              </a:defRPr>
            </a:lvl1pPr>
          </a:lstStyle>
          <a:p>
            <a:pPr>
              <a:defRPr/>
            </a:pPr>
            <a:fld id="{B260A1DC-4FB1-402F-B6CC-E288EAFB1EE8}" type="datetimeFigureOut">
              <a:rPr lang="ar-EG"/>
              <a:pPr>
                <a:defRPr/>
              </a:pPr>
              <a:t>17/04/1443</a:t>
            </a:fld>
            <a:endParaRPr lang="ar-E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pPr lvl="0"/>
            <a:endParaRPr lang="ar-EG"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eaLnBrk="1" fontAlgn="auto" hangingPunct="1">
              <a:spcBef>
                <a:spcPts val="0"/>
              </a:spcBef>
              <a:spcAft>
                <a:spcPts val="0"/>
              </a:spcAft>
              <a:defRPr sz="1200">
                <a:latin typeface="+mn-lt"/>
              </a:defRPr>
            </a:lvl1pPr>
          </a:lstStyle>
          <a:p>
            <a:pPr>
              <a:defRPr/>
            </a:pPr>
            <a:endParaRPr lang="ar-EG"/>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eaLnBrk="1" fontAlgn="auto" hangingPunct="1">
              <a:spcBef>
                <a:spcPts val="0"/>
              </a:spcBef>
              <a:spcAft>
                <a:spcPts val="0"/>
              </a:spcAft>
              <a:defRPr sz="1200">
                <a:latin typeface="+mn-lt"/>
              </a:defRPr>
            </a:lvl1pPr>
          </a:lstStyle>
          <a:p>
            <a:pPr>
              <a:defRPr/>
            </a:pPr>
            <a:fld id="{36F33FBF-5AF0-4C34-B531-C1E7E76596E8}" type="slidenum">
              <a:rPr lang="ar-EG"/>
              <a:pPr>
                <a:defRPr/>
              </a:pPr>
              <a:t>‹#›</a:t>
            </a:fld>
            <a:endParaRPr lang="ar-EG"/>
          </a:p>
        </p:txBody>
      </p:sp>
    </p:spTree>
    <p:extLst>
      <p:ext uri="{BB962C8B-B14F-4D97-AF65-F5344CB8AC3E}">
        <p14:creationId xmlns:p14="http://schemas.microsoft.com/office/powerpoint/2010/main" val="2412060674"/>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35"/>
          <p:cNvSpPr>
            <a:spLocks/>
          </p:cNvSpPr>
          <p:nvPr/>
        </p:nvSpPr>
        <p:spPr bwMode="auto">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95384A20-3D28-4464-8DD6-90445C030828}" type="datetime1">
              <a:rPr lang="en-US"/>
              <a:pPr>
                <a:defRPr/>
              </a:pPr>
              <a:t>11/22/2021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4FFBF481-AA6A-4576-A001-98E3B5D8D15E}" type="slidenum">
              <a:rPr lang="en-US"/>
              <a:pPr>
                <a:defRPr/>
              </a:pPr>
              <a:t>‹#›</a:t>
            </a:fld>
            <a:endParaRPr lang="en-US" dirty="0"/>
          </a:p>
        </p:txBody>
      </p:sp>
    </p:spTree>
    <p:extLst>
      <p:ext uri="{BB962C8B-B14F-4D97-AF65-F5344CB8AC3E}">
        <p14:creationId xmlns:p14="http://schemas.microsoft.com/office/powerpoint/2010/main" val="3928986398"/>
      </p:ext>
    </p:extLst>
  </p:cSld>
  <p:clrMapOvr>
    <a:masterClrMapping/>
  </p:clrMapOvr>
  <p:transition spd="slow">
    <p:fade/>
    <p:sndAc>
      <p:stSnd>
        <p:snd r:embed="rId1" name="arrow.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E8E28A3-96D8-4D64-8027-C41AD5F54649}" type="datetime1">
              <a:rPr lang="en-US"/>
              <a:pPr>
                <a:defRPr/>
              </a:pPr>
              <a:t>11/22/2021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66A35749-C09B-4E35-8967-AA5D7C4EDA98}" type="slidenum">
              <a:rPr lang="en-US"/>
              <a:pPr>
                <a:defRPr/>
              </a:pPr>
              <a:t>‹#›</a:t>
            </a:fld>
            <a:endParaRPr lang="en-US" dirty="0"/>
          </a:p>
        </p:txBody>
      </p:sp>
    </p:spTree>
    <p:extLst>
      <p:ext uri="{BB962C8B-B14F-4D97-AF65-F5344CB8AC3E}">
        <p14:creationId xmlns:p14="http://schemas.microsoft.com/office/powerpoint/2010/main" val="191784562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sp>
        <p:nvSpPr>
          <p:cNvPr id="6" name="TextBox 5"/>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algn="l" defTabSz="457200" rtl="0" fontAlgn="base">
              <a:spcBef>
                <a:spcPct val="0"/>
              </a:spcBef>
              <a:spcAft>
                <a:spcPct val="0"/>
              </a:spcAft>
              <a:defRPr>
                <a:solidFill>
                  <a:schemeClr val="tx1"/>
                </a:solidFill>
                <a:latin typeface="Century Gothic" panose="020B0502020202020204" pitchFamily="34" charset="0"/>
              </a:defRPr>
            </a:lvl6pPr>
            <a:lvl7pPr marL="2971800" indent="-228600" algn="l" defTabSz="457200" rtl="0" fontAlgn="base">
              <a:spcBef>
                <a:spcPct val="0"/>
              </a:spcBef>
              <a:spcAft>
                <a:spcPct val="0"/>
              </a:spcAft>
              <a:defRPr>
                <a:solidFill>
                  <a:schemeClr val="tx1"/>
                </a:solidFill>
                <a:latin typeface="Century Gothic" panose="020B0502020202020204" pitchFamily="34" charset="0"/>
              </a:defRPr>
            </a:lvl7pPr>
            <a:lvl8pPr marL="3429000" indent="-228600" algn="l" defTabSz="457200" rtl="0" fontAlgn="base">
              <a:spcBef>
                <a:spcPct val="0"/>
              </a:spcBef>
              <a:spcAft>
                <a:spcPct val="0"/>
              </a:spcAft>
              <a:defRPr>
                <a:solidFill>
                  <a:schemeClr val="tx1"/>
                </a:solidFill>
                <a:latin typeface="Century Gothic" panose="020B0502020202020204" pitchFamily="34" charset="0"/>
              </a:defRPr>
            </a:lvl8pPr>
            <a:lvl9pPr marL="3886200" indent="-228600" algn="l" defTabSz="457200" rtl="0" fontAlgn="base">
              <a:spcBef>
                <a:spcPct val="0"/>
              </a:spcBef>
              <a:spcAft>
                <a:spcPct val="0"/>
              </a:spcAft>
              <a:defRPr>
                <a:solidFill>
                  <a:schemeClr val="tx1"/>
                </a:solidFill>
                <a:latin typeface="Century Gothic" panose="020B0502020202020204" pitchFamily="34" charset="0"/>
              </a:defRPr>
            </a:lvl9pPr>
          </a:lstStyle>
          <a:p>
            <a:pPr eaLnBrk="1" hangingPunct="1">
              <a:defRPr/>
            </a:pPr>
            <a:r>
              <a:rPr lang="en-US" sz="8000" dirty="0">
                <a:solidFill>
                  <a:schemeClr val="accent1"/>
                </a:solidFill>
                <a:latin typeface="Arial" panose="020B0604020202020204" pitchFamily="34" charset="0"/>
              </a:rPr>
              <a:t>“</a:t>
            </a:r>
          </a:p>
        </p:txBody>
      </p:sp>
      <p:sp>
        <p:nvSpPr>
          <p:cNvPr id="7" name="TextBox 6"/>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algn="l" defTabSz="457200" rtl="0" fontAlgn="base">
              <a:spcBef>
                <a:spcPct val="0"/>
              </a:spcBef>
              <a:spcAft>
                <a:spcPct val="0"/>
              </a:spcAft>
              <a:defRPr>
                <a:solidFill>
                  <a:schemeClr val="tx1"/>
                </a:solidFill>
                <a:latin typeface="Century Gothic" panose="020B0502020202020204" pitchFamily="34" charset="0"/>
              </a:defRPr>
            </a:lvl6pPr>
            <a:lvl7pPr marL="2971800" indent="-228600" algn="l" defTabSz="457200" rtl="0" fontAlgn="base">
              <a:spcBef>
                <a:spcPct val="0"/>
              </a:spcBef>
              <a:spcAft>
                <a:spcPct val="0"/>
              </a:spcAft>
              <a:defRPr>
                <a:solidFill>
                  <a:schemeClr val="tx1"/>
                </a:solidFill>
                <a:latin typeface="Century Gothic" panose="020B0502020202020204" pitchFamily="34" charset="0"/>
              </a:defRPr>
            </a:lvl7pPr>
            <a:lvl8pPr marL="3429000" indent="-228600" algn="l" defTabSz="457200" rtl="0" fontAlgn="base">
              <a:spcBef>
                <a:spcPct val="0"/>
              </a:spcBef>
              <a:spcAft>
                <a:spcPct val="0"/>
              </a:spcAft>
              <a:defRPr>
                <a:solidFill>
                  <a:schemeClr val="tx1"/>
                </a:solidFill>
                <a:latin typeface="Century Gothic" panose="020B0502020202020204" pitchFamily="34" charset="0"/>
              </a:defRPr>
            </a:lvl8pPr>
            <a:lvl9pPr marL="3886200" indent="-228600" algn="l" defTabSz="457200" rtl="0" fontAlgn="base">
              <a:spcBef>
                <a:spcPct val="0"/>
              </a:spcBef>
              <a:spcAft>
                <a:spcPct val="0"/>
              </a:spcAft>
              <a:defRPr>
                <a:solidFill>
                  <a:schemeClr val="tx1"/>
                </a:solidFill>
                <a:latin typeface="Century Gothic" panose="020B0502020202020204" pitchFamily="34" charset="0"/>
              </a:defRPr>
            </a:lvl9pPr>
          </a:lstStyle>
          <a:p>
            <a:pPr eaLnBrk="1" hangingPunct="1">
              <a:defRPr/>
            </a:pPr>
            <a:r>
              <a:rPr lang="en-US" sz="8000" dirty="0">
                <a:solidFill>
                  <a:schemeClr val="accent1"/>
                </a:solidFill>
                <a:latin typeface="Arial" panose="020B0604020202020204" pitchFamily="34" charset="0"/>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p:cNvSpPr>
            <a:spLocks noGrp="1"/>
          </p:cNvSpPr>
          <p:nvPr>
            <p:ph type="dt" sz="half" idx="14"/>
          </p:nvPr>
        </p:nvSpPr>
        <p:spPr/>
        <p:txBody>
          <a:bodyPr/>
          <a:lstStyle>
            <a:lvl1pPr>
              <a:defRPr/>
            </a:lvl1pPr>
          </a:lstStyle>
          <a:p>
            <a:pPr>
              <a:defRPr/>
            </a:pPr>
            <a:fld id="{99134109-64FC-44C8-A101-7D7D115E8BB3}" type="datetime1">
              <a:rPr lang="en-US"/>
              <a:pPr>
                <a:defRPr/>
              </a:pPr>
              <a:t>11/22/2021</a:t>
            </a:fld>
            <a:endParaRPr lang="en-US" dirty="0"/>
          </a:p>
        </p:txBody>
      </p:sp>
      <p:sp>
        <p:nvSpPr>
          <p:cNvPr id="9" name="Footer Placeholder 4"/>
          <p:cNvSpPr>
            <a:spLocks noGrp="1"/>
          </p:cNvSpPr>
          <p:nvPr>
            <p:ph type="ftr" sz="quarter" idx="15"/>
          </p:nvPr>
        </p:nvSpPr>
        <p:spPr/>
        <p:txBody>
          <a:bodyPr/>
          <a:lstStyle>
            <a:lvl1pPr>
              <a:defRPr/>
            </a:lvl1pPr>
          </a:lstStyle>
          <a:p>
            <a:pPr>
              <a:defRPr/>
            </a:pPr>
            <a:endParaRPr lang="en-US" dirty="0"/>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7D22FBD0-3D45-432B-ACB6-FB7A2F6F1F8E}" type="slidenum">
              <a:rPr lang="en-US"/>
              <a:pPr>
                <a:defRPr/>
              </a:pPr>
              <a:t>‹#›</a:t>
            </a:fld>
            <a:endParaRPr lang="en-US" dirty="0"/>
          </a:p>
        </p:txBody>
      </p:sp>
    </p:spTree>
    <p:extLst>
      <p:ext uri="{BB962C8B-B14F-4D97-AF65-F5344CB8AC3E}">
        <p14:creationId xmlns:p14="http://schemas.microsoft.com/office/powerpoint/2010/main" val="367794873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fld id="{F226D4F9-7904-410D-9C40-292621EA7116}" type="datetime1">
              <a:rPr lang="en-US"/>
              <a:pPr>
                <a:defRPr/>
              </a:pPr>
              <a:t>11/22/2021</a:t>
            </a:fld>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dirty="0"/>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F828DA73-BCBD-4607-805E-EA81A537BFC1}" type="slidenum">
              <a:rPr lang="en-US"/>
              <a:pPr>
                <a:defRPr/>
              </a:pPr>
              <a:t>‹#›</a:t>
            </a:fld>
            <a:endParaRPr lang="en-US" dirty="0"/>
          </a:p>
        </p:txBody>
      </p:sp>
    </p:spTree>
    <p:extLst>
      <p:ext uri="{BB962C8B-B14F-4D97-AF65-F5344CB8AC3E}">
        <p14:creationId xmlns:p14="http://schemas.microsoft.com/office/powerpoint/2010/main" val="2414839669"/>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sp>
        <p:nvSpPr>
          <p:cNvPr id="6" name="TextBox 5"/>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algn="l" defTabSz="457200" rtl="0" fontAlgn="base">
              <a:spcBef>
                <a:spcPct val="0"/>
              </a:spcBef>
              <a:spcAft>
                <a:spcPct val="0"/>
              </a:spcAft>
              <a:defRPr>
                <a:solidFill>
                  <a:schemeClr val="tx1"/>
                </a:solidFill>
                <a:latin typeface="Century Gothic" panose="020B0502020202020204" pitchFamily="34" charset="0"/>
              </a:defRPr>
            </a:lvl6pPr>
            <a:lvl7pPr marL="2971800" indent="-228600" algn="l" defTabSz="457200" rtl="0" fontAlgn="base">
              <a:spcBef>
                <a:spcPct val="0"/>
              </a:spcBef>
              <a:spcAft>
                <a:spcPct val="0"/>
              </a:spcAft>
              <a:defRPr>
                <a:solidFill>
                  <a:schemeClr val="tx1"/>
                </a:solidFill>
                <a:latin typeface="Century Gothic" panose="020B0502020202020204" pitchFamily="34" charset="0"/>
              </a:defRPr>
            </a:lvl7pPr>
            <a:lvl8pPr marL="3429000" indent="-228600" algn="l" defTabSz="457200" rtl="0" fontAlgn="base">
              <a:spcBef>
                <a:spcPct val="0"/>
              </a:spcBef>
              <a:spcAft>
                <a:spcPct val="0"/>
              </a:spcAft>
              <a:defRPr>
                <a:solidFill>
                  <a:schemeClr val="tx1"/>
                </a:solidFill>
                <a:latin typeface="Century Gothic" panose="020B0502020202020204" pitchFamily="34" charset="0"/>
              </a:defRPr>
            </a:lvl8pPr>
            <a:lvl9pPr marL="3886200" indent="-228600" algn="l" defTabSz="457200" rtl="0" fontAlgn="base">
              <a:spcBef>
                <a:spcPct val="0"/>
              </a:spcBef>
              <a:spcAft>
                <a:spcPct val="0"/>
              </a:spcAft>
              <a:defRPr>
                <a:solidFill>
                  <a:schemeClr val="tx1"/>
                </a:solidFill>
                <a:latin typeface="Century Gothic" panose="020B0502020202020204" pitchFamily="34" charset="0"/>
              </a:defRPr>
            </a:lvl9pPr>
          </a:lstStyle>
          <a:p>
            <a:pPr eaLnBrk="1" hangingPunct="1">
              <a:defRPr/>
            </a:pPr>
            <a:r>
              <a:rPr lang="en-US" sz="8000" dirty="0">
                <a:solidFill>
                  <a:schemeClr val="accent1"/>
                </a:solidFill>
                <a:latin typeface="Arial" panose="020B0604020202020204" pitchFamily="34" charset="0"/>
              </a:rPr>
              <a:t>“</a:t>
            </a:r>
          </a:p>
        </p:txBody>
      </p:sp>
      <p:sp>
        <p:nvSpPr>
          <p:cNvPr id="7" name="TextBox 6"/>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algn="l" defTabSz="457200" rtl="0" fontAlgn="base">
              <a:spcBef>
                <a:spcPct val="0"/>
              </a:spcBef>
              <a:spcAft>
                <a:spcPct val="0"/>
              </a:spcAft>
              <a:defRPr>
                <a:solidFill>
                  <a:schemeClr val="tx1"/>
                </a:solidFill>
                <a:latin typeface="Century Gothic" panose="020B0502020202020204" pitchFamily="34" charset="0"/>
              </a:defRPr>
            </a:lvl6pPr>
            <a:lvl7pPr marL="2971800" indent="-228600" algn="l" defTabSz="457200" rtl="0" fontAlgn="base">
              <a:spcBef>
                <a:spcPct val="0"/>
              </a:spcBef>
              <a:spcAft>
                <a:spcPct val="0"/>
              </a:spcAft>
              <a:defRPr>
                <a:solidFill>
                  <a:schemeClr val="tx1"/>
                </a:solidFill>
                <a:latin typeface="Century Gothic" panose="020B0502020202020204" pitchFamily="34" charset="0"/>
              </a:defRPr>
            </a:lvl7pPr>
            <a:lvl8pPr marL="3429000" indent="-228600" algn="l" defTabSz="457200" rtl="0" fontAlgn="base">
              <a:spcBef>
                <a:spcPct val="0"/>
              </a:spcBef>
              <a:spcAft>
                <a:spcPct val="0"/>
              </a:spcAft>
              <a:defRPr>
                <a:solidFill>
                  <a:schemeClr val="tx1"/>
                </a:solidFill>
                <a:latin typeface="Century Gothic" panose="020B0502020202020204" pitchFamily="34" charset="0"/>
              </a:defRPr>
            </a:lvl8pPr>
            <a:lvl9pPr marL="3886200" indent="-228600" algn="l" defTabSz="457200" rtl="0" fontAlgn="base">
              <a:spcBef>
                <a:spcPct val="0"/>
              </a:spcBef>
              <a:spcAft>
                <a:spcPct val="0"/>
              </a:spcAft>
              <a:defRPr>
                <a:solidFill>
                  <a:schemeClr val="tx1"/>
                </a:solidFill>
                <a:latin typeface="Century Gothic" panose="020B0502020202020204" pitchFamily="34" charset="0"/>
              </a:defRPr>
            </a:lvl9pPr>
          </a:lstStyle>
          <a:p>
            <a:pPr eaLnBrk="1" hangingPunct="1">
              <a:defRPr/>
            </a:pPr>
            <a:r>
              <a:rPr lang="en-US" sz="8000" dirty="0">
                <a:solidFill>
                  <a:schemeClr val="accent1"/>
                </a:solidFill>
                <a:latin typeface="Arial" panose="020B0604020202020204" pitchFamily="34" charset="0"/>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en-US"/>
              <a:t>Click to edit Master text styles</a:t>
            </a:r>
          </a:p>
        </p:txBody>
      </p:sp>
      <p:sp>
        <p:nvSpPr>
          <p:cNvPr id="8" name="Date Placeholder 4"/>
          <p:cNvSpPr>
            <a:spLocks noGrp="1"/>
          </p:cNvSpPr>
          <p:nvPr>
            <p:ph type="dt" sz="half" idx="14"/>
          </p:nvPr>
        </p:nvSpPr>
        <p:spPr/>
        <p:txBody>
          <a:bodyPr/>
          <a:lstStyle>
            <a:lvl1pPr>
              <a:defRPr/>
            </a:lvl1pPr>
          </a:lstStyle>
          <a:p>
            <a:pPr>
              <a:defRPr/>
            </a:pPr>
            <a:fld id="{8F67F5FB-4A45-49B9-9189-AFECCD645F92}" type="datetime1">
              <a:rPr lang="en-US"/>
              <a:pPr>
                <a:defRPr/>
              </a:pPr>
              <a:t>11/22/2021</a:t>
            </a:fld>
            <a:endParaRPr lang="en-US" dirty="0"/>
          </a:p>
        </p:txBody>
      </p:sp>
      <p:sp>
        <p:nvSpPr>
          <p:cNvPr id="9" name="Footer Placeholder 5"/>
          <p:cNvSpPr>
            <a:spLocks noGrp="1"/>
          </p:cNvSpPr>
          <p:nvPr>
            <p:ph type="ftr" sz="quarter" idx="15"/>
          </p:nvPr>
        </p:nvSpPr>
        <p:spPr/>
        <p:txBody>
          <a:bodyPr/>
          <a:lstStyle>
            <a:lvl1pPr>
              <a:defRPr/>
            </a:lvl1pPr>
          </a:lstStyle>
          <a:p>
            <a:pPr>
              <a:defRPr/>
            </a:pPr>
            <a:endParaRPr lang="en-US" dirty="0"/>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8D3388FC-746D-4EE6-9604-0277884A0B0A}" type="slidenum">
              <a:rPr lang="en-US"/>
              <a:pPr>
                <a:defRPr/>
              </a:pPr>
              <a:t>‹#›</a:t>
            </a:fld>
            <a:endParaRPr lang="en-US" dirty="0"/>
          </a:p>
        </p:txBody>
      </p:sp>
    </p:spTree>
    <p:extLst>
      <p:ext uri="{BB962C8B-B14F-4D97-AF65-F5344CB8AC3E}">
        <p14:creationId xmlns:p14="http://schemas.microsoft.com/office/powerpoint/2010/main" val="2744682412"/>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en-US"/>
              <a:t>Click to edit Master text styles</a:t>
            </a:r>
          </a:p>
        </p:txBody>
      </p:sp>
      <p:sp>
        <p:nvSpPr>
          <p:cNvPr id="6" name="Date Placeholder 4"/>
          <p:cNvSpPr>
            <a:spLocks noGrp="1"/>
          </p:cNvSpPr>
          <p:nvPr>
            <p:ph type="dt" sz="half" idx="14"/>
          </p:nvPr>
        </p:nvSpPr>
        <p:spPr/>
        <p:txBody>
          <a:bodyPr/>
          <a:lstStyle>
            <a:lvl1pPr>
              <a:defRPr/>
            </a:lvl1pPr>
          </a:lstStyle>
          <a:p>
            <a:pPr>
              <a:defRPr/>
            </a:pPr>
            <a:fld id="{0717D621-7C20-4F9D-B4B7-534E8C43C038}" type="datetime1">
              <a:rPr lang="en-US"/>
              <a:pPr>
                <a:defRPr/>
              </a:pPr>
              <a:t>11/22/2021</a:t>
            </a:fld>
            <a:endParaRPr lang="en-US" dirty="0"/>
          </a:p>
        </p:txBody>
      </p:sp>
      <p:sp>
        <p:nvSpPr>
          <p:cNvPr id="7" name="Footer Placeholder 5"/>
          <p:cNvSpPr>
            <a:spLocks noGrp="1"/>
          </p:cNvSpPr>
          <p:nvPr>
            <p:ph type="ftr" sz="quarter" idx="15"/>
          </p:nvPr>
        </p:nvSpPr>
        <p:spPr/>
        <p:txBody>
          <a:bodyPr/>
          <a:lstStyle>
            <a:lvl1pPr>
              <a:defRPr/>
            </a:lvl1pPr>
          </a:lstStyle>
          <a:p>
            <a:pPr>
              <a:defRPr/>
            </a:pPr>
            <a:endParaRPr lang="en-US" dirty="0"/>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FB78C1C2-F762-4CEB-81BA-9F9AB85DD0ED}" type="slidenum">
              <a:rPr lang="en-US"/>
              <a:pPr>
                <a:defRPr/>
              </a:pPr>
              <a:t>‹#›</a:t>
            </a:fld>
            <a:endParaRPr lang="en-US" dirty="0"/>
          </a:p>
        </p:txBody>
      </p:sp>
    </p:spTree>
    <p:extLst>
      <p:ext uri="{BB962C8B-B14F-4D97-AF65-F5344CB8AC3E}">
        <p14:creationId xmlns:p14="http://schemas.microsoft.com/office/powerpoint/2010/main" val="3472236584"/>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6C5B5FFB-AF4F-400F-9C82-47470545423D}" type="datetime1">
              <a:rPr lang="en-US"/>
              <a:pPr>
                <a:defRPr/>
              </a:pPr>
              <a:t>11/22/2021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AEC94636-698D-47FB-980C-73B12F1D7061}" type="slidenum">
              <a:rPr lang="en-US"/>
              <a:pPr>
                <a:defRPr/>
              </a:pPr>
              <a:t>‹#›</a:t>
            </a:fld>
            <a:endParaRPr lang="en-US" dirty="0"/>
          </a:p>
        </p:txBody>
      </p:sp>
    </p:spTree>
    <p:extLst>
      <p:ext uri="{BB962C8B-B14F-4D97-AF65-F5344CB8AC3E}">
        <p14:creationId xmlns:p14="http://schemas.microsoft.com/office/powerpoint/2010/main" val="2221380970"/>
      </p:ext>
    </p:extLst>
  </p:cSld>
  <p:clrMapOvr>
    <a:masterClrMapping/>
  </p:clrMapOvr>
  <p:transition spd="slow">
    <p:fade/>
    <p:sndAc>
      <p:stSnd>
        <p:snd r:embed="rId1" name="arrow.wav"/>
      </p:st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37C3CAFC-6BDA-4365-ACCC-4F269DF5EF3B}" type="datetime1">
              <a:rPr lang="en-US"/>
              <a:pPr>
                <a:defRPr/>
              </a:pPr>
              <a:t>11/22/2021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2869E9F-2537-45C2-A7EB-3FDA340CCF37}" type="slidenum">
              <a:rPr lang="en-US"/>
              <a:pPr>
                <a:defRPr/>
              </a:pPr>
              <a:t>‹#›</a:t>
            </a:fld>
            <a:endParaRPr lang="en-US" dirty="0"/>
          </a:p>
        </p:txBody>
      </p:sp>
    </p:spTree>
    <p:extLst>
      <p:ext uri="{BB962C8B-B14F-4D97-AF65-F5344CB8AC3E}">
        <p14:creationId xmlns:p14="http://schemas.microsoft.com/office/powerpoint/2010/main" val="1516409710"/>
      </p:ext>
    </p:extLst>
  </p:cSld>
  <p:clrMapOvr>
    <a:masterClrMapping/>
  </p:clrMapOvr>
  <p:transition spd="slow">
    <p:fade/>
    <p:sndAc>
      <p:stSnd>
        <p:snd r:embed="rId1" name="arrow.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sp>
        <p:nvSpPr>
          <p:cNvPr id="2" name="Title 1"/>
          <p:cNvSpPr>
            <a:spLocks noGrp="1"/>
          </p:cNvSpPr>
          <p:nvPr>
            <p:ph type="title"/>
          </p:nvPr>
        </p:nvSpPr>
        <p:spPr>
          <a:xfrm>
            <a:off x="2592925" y="624110"/>
            <a:ext cx="8911687" cy="1280890"/>
          </a:xfrm>
        </p:spPr>
        <p:txBody>
          <a:bodyPr/>
          <a:lstStyle>
            <a:lvl1pPr>
              <a:defRPr>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2589212" y="2133600"/>
            <a:ext cx="8915400" cy="3777622"/>
          </a:xfr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pPr>
              <a:defRPr/>
            </a:pPr>
            <a:fld id="{29F12F58-F397-4EDC-84B3-C5B57AA0ABD5}" type="datetime1">
              <a:rPr lang="en-US"/>
              <a:pPr>
                <a:defRPr/>
              </a:pPr>
              <a:t>11/22/2021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31E5E51-F1A9-44E8-A144-65AE0A26EB04}" type="slidenum">
              <a:rPr lang="en-US"/>
              <a:pPr>
                <a:defRPr/>
              </a:pPr>
              <a:t>‹#›</a:t>
            </a:fld>
            <a:endParaRPr lang="en-US" dirty="0"/>
          </a:p>
        </p:txBody>
      </p:sp>
    </p:spTree>
    <p:extLst>
      <p:ext uri="{BB962C8B-B14F-4D97-AF65-F5344CB8AC3E}">
        <p14:creationId xmlns:p14="http://schemas.microsoft.com/office/powerpoint/2010/main" val="1399570851"/>
      </p:ext>
    </p:extLst>
  </p:cSld>
  <p:clrMapOvr>
    <a:masterClrMapping/>
  </p:clrMapOvr>
  <p:transition spd="slow">
    <p:fade/>
    <p:sndAc>
      <p:stSnd>
        <p:snd r:embed="rId1" name="arrow.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243B602-55BA-4901-8AFE-92CF208227CA}" type="datetime1">
              <a:rPr lang="en-US"/>
              <a:pPr>
                <a:defRPr/>
              </a:pPr>
              <a:t>11/22/2021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C47D6F09-061A-40C0-85E4-2F6DE5E3866A}" type="slidenum">
              <a:rPr lang="en-US"/>
              <a:pPr>
                <a:defRPr/>
              </a:pPr>
              <a:t>‹#›</a:t>
            </a:fld>
            <a:endParaRPr lang="en-US" dirty="0"/>
          </a:p>
        </p:txBody>
      </p:sp>
    </p:spTree>
    <p:extLst>
      <p:ext uri="{BB962C8B-B14F-4D97-AF65-F5344CB8AC3E}">
        <p14:creationId xmlns:p14="http://schemas.microsoft.com/office/powerpoint/2010/main" val="3627097651"/>
      </p:ext>
    </p:extLst>
  </p:cSld>
  <p:clrMapOvr>
    <a:masterClrMapping/>
  </p:clrMapOvr>
  <p:transition spd="slow">
    <p:fade/>
    <p:sndAc>
      <p:stSnd>
        <p:snd r:embed="rId1" name="arrow.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0"/>
          </p:nvPr>
        </p:nvSpPr>
        <p:spPr/>
        <p:txBody>
          <a:bodyPr/>
          <a:lstStyle>
            <a:lvl1pPr>
              <a:defRPr/>
            </a:lvl1pPr>
          </a:lstStyle>
          <a:p>
            <a:pPr>
              <a:defRPr/>
            </a:pPr>
            <a:fld id="{F026EBCC-70BD-45FF-96FD-5C5EC5FC9E82}" type="datetime1">
              <a:rPr lang="en-US"/>
              <a:pPr>
                <a:defRPr/>
              </a:pPr>
              <a:t>11/22/2021</a:t>
            </a:fld>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57D3A2DD-FD89-4766-9CFE-6195ED4EDAE4}" type="slidenum">
              <a:rPr lang="en-US"/>
              <a:pPr>
                <a:defRPr/>
              </a:pPr>
              <a:t>‹#›</a:t>
            </a:fld>
            <a:endParaRPr lang="en-US" dirty="0"/>
          </a:p>
        </p:txBody>
      </p:sp>
    </p:spTree>
    <p:extLst>
      <p:ext uri="{BB962C8B-B14F-4D97-AF65-F5344CB8AC3E}">
        <p14:creationId xmlns:p14="http://schemas.microsoft.com/office/powerpoint/2010/main" val="603329215"/>
      </p:ext>
    </p:extLst>
  </p:cSld>
  <p:clrMapOvr>
    <a:masterClrMapping/>
  </p:clrMapOvr>
  <p:transition spd="slow">
    <p:fade/>
    <p:sndAc>
      <p:stSnd>
        <p:snd r:embed="rId1" name="arrow.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Freeform 35"/>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p:cNvSpPr>
            <a:spLocks noGrp="1"/>
          </p:cNvSpPr>
          <p:nvPr>
            <p:ph type="dt" sz="half" idx="10"/>
          </p:nvPr>
        </p:nvSpPr>
        <p:spPr/>
        <p:txBody>
          <a:bodyPr/>
          <a:lstStyle>
            <a:lvl1pPr>
              <a:defRPr/>
            </a:lvl1pPr>
          </a:lstStyle>
          <a:p>
            <a:pPr>
              <a:defRPr/>
            </a:pPr>
            <a:fld id="{4EED7812-9958-4880-B30A-B57155DCEF5D}" type="datetime1">
              <a:rPr lang="en-US"/>
              <a:pPr>
                <a:defRPr/>
              </a:pPr>
              <a:t>11/22/2021</a:t>
            </a:fld>
            <a:endParaRPr lang="en-US" dirty="0"/>
          </a:p>
        </p:txBody>
      </p:sp>
      <p:sp>
        <p:nvSpPr>
          <p:cNvPr id="9" name="Footer Placeholder 7"/>
          <p:cNvSpPr>
            <a:spLocks noGrp="1"/>
          </p:cNvSpPr>
          <p:nvPr>
            <p:ph type="ftr" sz="quarter" idx="11"/>
          </p:nvPr>
        </p:nvSpPr>
        <p:spPr/>
        <p:txBody>
          <a:bodyPr/>
          <a:lstStyle>
            <a:lvl1pPr>
              <a:defRPr/>
            </a:lvl1pPr>
          </a:lstStyle>
          <a:p>
            <a:pPr>
              <a:defRPr/>
            </a:pPr>
            <a:endParaRPr lang="en-US" dirty="0"/>
          </a:p>
        </p:txBody>
      </p:sp>
      <p:sp>
        <p:nvSpPr>
          <p:cNvPr id="11" name="Slide Number Placeholder 5"/>
          <p:cNvSpPr>
            <a:spLocks noGrp="1"/>
          </p:cNvSpPr>
          <p:nvPr>
            <p:ph type="sldNum" sz="quarter" idx="12"/>
          </p:nvPr>
        </p:nvSpPr>
        <p:spPr/>
        <p:txBody>
          <a:bodyPr/>
          <a:lstStyle>
            <a:lvl1pPr>
              <a:defRPr/>
            </a:lvl1pPr>
          </a:lstStyle>
          <a:p>
            <a:pPr>
              <a:defRPr/>
            </a:pPr>
            <a:fld id="{2F608FD3-1B3E-4FEB-AA01-E0543C87508D}" type="slidenum">
              <a:rPr lang="en-US"/>
              <a:pPr>
                <a:defRPr/>
              </a:pPr>
              <a:t>‹#›</a:t>
            </a:fld>
            <a:endParaRPr lang="en-US" dirty="0"/>
          </a:p>
        </p:txBody>
      </p:sp>
    </p:spTree>
    <p:extLst>
      <p:ext uri="{BB962C8B-B14F-4D97-AF65-F5344CB8AC3E}">
        <p14:creationId xmlns:p14="http://schemas.microsoft.com/office/powerpoint/2010/main" val="2387250509"/>
      </p:ext>
    </p:extLst>
  </p:cSld>
  <p:clrMapOvr>
    <a:masterClrMapping/>
  </p:clrMapOvr>
  <p:transition spd="slow">
    <p:fade/>
    <p:sndAc>
      <p:stSnd>
        <p:snd r:embed="rId1" name="arrow.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2"/>
          <p:cNvSpPr>
            <a:spLocks noGrp="1"/>
          </p:cNvSpPr>
          <p:nvPr>
            <p:ph type="dt" sz="half" idx="10"/>
          </p:nvPr>
        </p:nvSpPr>
        <p:spPr/>
        <p:txBody>
          <a:bodyPr/>
          <a:lstStyle>
            <a:lvl1pPr>
              <a:defRPr/>
            </a:lvl1pPr>
          </a:lstStyle>
          <a:p>
            <a:pPr>
              <a:defRPr/>
            </a:pPr>
            <a:fld id="{86F19810-28B7-4B48-BBE3-B088C7A69033}" type="datetime1">
              <a:rPr lang="en-US"/>
              <a:pPr>
                <a:defRPr/>
              </a:pPr>
              <a:t>11/22/2021</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
        <p:nvSpPr>
          <p:cNvPr id="6" name="Slide Number Placeholder 4"/>
          <p:cNvSpPr>
            <a:spLocks noGrp="1"/>
          </p:cNvSpPr>
          <p:nvPr>
            <p:ph type="sldNum" sz="quarter" idx="12"/>
          </p:nvPr>
        </p:nvSpPr>
        <p:spPr/>
        <p:txBody>
          <a:bodyPr/>
          <a:lstStyle>
            <a:lvl1pPr>
              <a:defRPr/>
            </a:lvl1pPr>
          </a:lstStyle>
          <a:p>
            <a:pPr>
              <a:defRPr/>
            </a:pPr>
            <a:fld id="{7E11D6CF-1AF5-483C-A1DF-6E8881A3C8A6}" type="slidenum">
              <a:rPr lang="en-US"/>
              <a:pPr>
                <a:defRPr/>
              </a:pPr>
              <a:t>‹#›</a:t>
            </a:fld>
            <a:endParaRPr lang="en-US" dirty="0"/>
          </a:p>
        </p:txBody>
      </p:sp>
    </p:spTree>
    <p:extLst>
      <p:ext uri="{BB962C8B-B14F-4D97-AF65-F5344CB8AC3E}">
        <p14:creationId xmlns:p14="http://schemas.microsoft.com/office/powerpoint/2010/main" val="1534045029"/>
      </p:ext>
    </p:extLst>
  </p:cSld>
  <p:clrMapOvr>
    <a:masterClrMapping/>
  </p:clrMapOvr>
  <p:transition spd="slow">
    <p:fade/>
    <p:sndAc>
      <p:stSnd>
        <p:snd r:embed="rId1" name="arrow.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sp>
        <p:nvSpPr>
          <p:cNvPr id="3" name="Date Placeholder 1"/>
          <p:cNvSpPr>
            <a:spLocks noGrp="1"/>
          </p:cNvSpPr>
          <p:nvPr>
            <p:ph type="dt" sz="half" idx="10"/>
          </p:nvPr>
        </p:nvSpPr>
        <p:spPr/>
        <p:txBody>
          <a:bodyPr/>
          <a:lstStyle>
            <a:lvl1pPr>
              <a:defRPr/>
            </a:lvl1pPr>
          </a:lstStyle>
          <a:p>
            <a:pPr>
              <a:defRPr/>
            </a:pPr>
            <a:fld id="{5689DF34-379E-467C-B26F-9C66D8F9B5C3}" type="datetime1">
              <a:rPr lang="en-US"/>
              <a:pPr>
                <a:defRPr/>
              </a:pPr>
              <a:t>11/22/2021</a:t>
            </a:fld>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dirty="0"/>
          </a:p>
        </p:txBody>
      </p:sp>
      <p:sp>
        <p:nvSpPr>
          <p:cNvPr id="5" name="Slide Number Placeholder 3"/>
          <p:cNvSpPr>
            <a:spLocks noGrp="1"/>
          </p:cNvSpPr>
          <p:nvPr>
            <p:ph type="sldNum" sz="quarter" idx="12"/>
          </p:nvPr>
        </p:nvSpPr>
        <p:spPr/>
        <p:txBody>
          <a:bodyPr/>
          <a:lstStyle>
            <a:lvl1pPr>
              <a:defRPr/>
            </a:lvl1pPr>
          </a:lstStyle>
          <a:p>
            <a:pPr>
              <a:defRPr/>
            </a:pPr>
            <a:fld id="{1E386757-53AA-40BA-B519-E1AD7A8B1408}" type="slidenum">
              <a:rPr lang="en-US"/>
              <a:pPr>
                <a:defRPr/>
              </a:pPr>
              <a:t>‹#›</a:t>
            </a:fld>
            <a:endParaRPr lang="en-US" dirty="0"/>
          </a:p>
        </p:txBody>
      </p:sp>
    </p:spTree>
    <p:extLst>
      <p:ext uri="{BB962C8B-B14F-4D97-AF65-F5344CB8AC3E}">
        <p14:creationId xmlns:p14="http://schemas.microsoft.com/office/powerpoint/2010/main" val="1656906238"/>
      </p:ext>
    </p:extLst>
  </p:cSld>
  <p:clrMapOvr>
    <a:masterClrMapping/>
  </p:clrMapOvr>
  <p:transition spd="slow">
    <p:fade/>
    <p:sndAc>
      <p:stSnd>
        <p:snd r:embed="rId1" name="arrow.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fld id="{97EF2253-E96C-43C1-B1B3-21503192F8A3}" type="datetime1">
              <a:rPr lang="en-US"/>
              <a:pPr>
                <a:defRPr/>
              </a:pPr>
              <a:t>11/22/2021</a:t>
            </a:fld>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dirty="0"/>
          </a:p>
        </p:txBody>
      </p:sp>
      <p:sp>
        <p:nvSpPr>
          <p:cNvPr id="8" name="Slide Number Placeholder 6"/>
          <p:cNvSpPr>
            <a:spLocks noGrp="1"/>
          </p:cNvSpPr>
          <p:nvPr>
            <p:ph type="sldNum" sz="quarter" idx="12"/>
          </p:nvPr>
        </p:nvSpPr>
        <p:spPr/>
        <p:txBody>
          <a:bodyPr/>
          <a:lstStyle>
            <a:lvl1pPr>
              <a:defRPr/>
            </a:lvl1pPr>
          </a:lstStyle>
          <a:p>
            <a:pPr>
              <a:defRPr/>
            </a:pPr>
            <a:fld id="{7FA0BEE1-AA7A-433A-8278-2A1A32FBBE55}" type="slidenum">
              <a:rPr lang="en-US"/>
              <a:pPr>
                <a:defRPr/>
              </a:pPr>
              <a:t>‹#›</a:t>
            </a:fld>
            <a:endParaRPr lang="en-US" dirty="0"/>
          </a:p>
        </p:txBody>
      </p:sp>
    </p:spTree>
    <p:extLst>
      <p:ext uri="{BB962C8B-B14F-4D97-AF65-F5344CB8AC3E}">
        <p14:creationId xmlns:p14="http://schemas.microsoft.com/office/powerpoint/2010/main" val="3756475668"/>
      </p:ext>
    </p:extLst>
  </p:cSld>
  <p:clrMapOvr>
    <a:masterClrMapping/>
  </p:clrMapOvr>
  <p:transition spd="slow">
    <p:fade/>
    <p:sndAc>
      <p:stSnd>
        <p:snd r:embed="rId1" name="arrow.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dirty="0"/>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fld id="{7830D347-EEE5-4F7A-8A3D-B1A226C4B641}" type="datetime1">
              <a:rPr lang="en-US"/>
              <a:pPr>
                <a:defRPr/>
              </a:pPr>
              <a:t>11/22/2021</a:t>
            </a:fld>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dirty="0"/>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5D9050A1-3169-4684-B773-F4843B541C12}" type="slidenum">
              <a:rPr lang="en-US"/>
              <a:pPr>
                <a:defRPr/>
              </a:pPr>
              <a:t>‹#›</a:t>
            </a:fld>
            <a:endParaRPr lang="en-US" dirty="0"/>
          </a:p>
        </p:txBody>
      </p:sp>
    </p:spTree>
    <p:extLst>
      <p:ext uri="{BB962C8B-B14F-4D97-AF65-F5344CB8AC3E}">
        <p14:creationId xmlns:p14="http://schemas.microsoft.com/office/powerpoint/2010/main" val="1758220772"/>
      </p:ext>
    </p:extLst>
  </p:cSld>
  <p:clrMapOvr>
    <a:masterClrMapping/>
  </p:clrMapOvr>
  <p:transition spd="slow">
    <p:fade/>
    <p:sndAc>
      <p:stSnd>
        <p:snd r:embed="rId1" name="arrow.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a:solidFill>
            <a:schemeClr val="accent1">
              <a:lumMod val="75000"/>
              <a:alpha val="40000"/>
            </a:schemeClr>
          </a:solidFill>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0" name="Group 9"/>
          <p:cNvGrpSpPr/>
          <p:nvPr/>
        </p:nvGrpSpPr>
        <p:grpSpPr>
          <a:xfrm>
            <a:off x="27221" y="-30"/>
            <a:ext cx="2356674" cy="6853283"/>
            <a:chOff x="6627813" y="195452"/>
            <a:chExt cx="1952625" cy="5678299"/>
          </a:xfrm>
          <a:solidFill>
            <a:schemeClr val="accent1"/>
          </a:solidFill>
        </p:grpSpPr>
        <p:sp>
          <p:nvSpPr>
            <p:cNvPr id="11" name="Freeform 27"/>
            <p:cNvSpPr/>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7" name="Rectangle 6"/>
          <p:cNvSpPr/>
          <p:nvPr/>
        </p:nvSpPr>
        <p:spPr>
          <a:xfrm>
            <a:off x="0" y="0"/>
            <a:ext cx="182563"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30"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1D6E3342-F21E-41BA-BBE6-765E2672E79A}" type="datetime1">
              <a:rPr lang="en-US"/>
              <a:pPr>
                <a:defRPr/>
              </a:pPr>
              <a:t>11/22/2021</a:t>
            </a:fld>
            <a:endParaRPr lang="en-US" dirty="0"/>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bwMode="gray">
          <a:xfrm>
            <a:off x="531813" y="787400"/>
            <a:ext cx="779462" cy="365125"/>
          </a:xfrm>
          <a:prstGeom prst="rect">
            <a:avLst/>
          </a:prstGeom>
        </p:spPr>
        <p:txBody>
          <a:bodyPr vert="horz" lIns="91440" tIns="45720" rIns="91440" bIns="45720" rtlCol="0" anchor="ctr"/>
          <a:lstStyle>
            <a:lvl1pPr algn="r" eaLnBrk="1" fontAlgn="auto" hangingPunct="1">
              <a:spcBef>
                <a:spcPts val="0"/>
              </a:spcBef>
              <a:spcAft>
                <a:spcPts val="0"/>
              </a:spcAft>
              <a:defRPr sz="2000">
                <a:solidFill>
                  <a:srgbClr val="FEFFFF"/>
                </a:solidFill>
                <a:latin typeface="+mn-lt"/>
              </a:defRPr>
            </a:lvl1pPr>
          </a:lstStyle>
          <a:p>
            <a:pPr>
              <a:defRPr/>
            </a:pPr>
            <a:fld id="{34A5DDB9-6AD9-427F-95A2-B33C78074CEA}"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 id="2147484339" r:id="rId12"/>
    <p:sldLayoutId id="2147484340" r:id="rId13"/>
    <p:sldLayoutId id="2147484341" r:id="rId14"/>
    <p:sldLayoutId id="2147484342" r:id="rId15"/>
    <p:sldLayoutId id="2147484343" r:id="rId16"/>
  </p:sldLayoutIdLst>
  <p:transition spd="slow">
    <p:fade/>
    <p:sndAc>
      <p:stSnd>
        <p:snd r:embed="rId18" name="arrow.wav"/>
      </p:stSnd>
    </p:sndAc>
  </p:transition>
  <p:hf hdr="0" ftr="0" dt="0"/>
  <p:txStyles>
    <p:titleStyle>
      <a:lvl1pPr algn="l" defTabSz="457200" rtl="1" eaLnBrk="0" fontAlgn="base" hangingPunct="0">
        <a:spcBef>
          <a:spcPct val="0"/>
        </a:spcBef>
        <a:spcAft>
          <a:spcPct val="0"/>
        </a:spcAft>
        <a:defRPr sz="3600" kern="1200">
          <a:solidFill>
            <a:srgbClr val="FFFFFF"/>
          </a:solidFill>
          <a:latin typeface="+mj-lt"/>
          <a:ea typeface="+mj-ea"/>
          <a:cs typeface="+mj-cs"/>
        </a:defRPr>
      </a:lvl1pPr>
      <a:lvl2pPr algn="l" defTabSz="457200" rtl="1" eaLnBrk="0" fontAlgn="base" hangingPunct="0">
        <a:spcBef>
          <a:spcPct val="0"/>
        </a:spcBef>
        <a:spcAft>
          <a:spcPct val="0"/>
        </a:spcAft>
        <a:defRPr sz="3600">
          <a:solidFill>
            <a:srgbClr val="FFFFFF"/>
          </a:solidFill>
          <a:latin typeface="Century Gothic" panose="020B0502020202020204" pitchFamily="34" charset="0"/>
        </a:defRPr>
      </a:lvl2pPr>
      <a:lvl3pPr algn="l" defTabSz="457200" rtl="1" eaLnBrk="0" fontAlgn="base" hangingPunct="0">
        <a:spcBef>
          <a:spcPct val="0"/>
        </a:spcBef>
        <a:spcAft>
          <a:spcPct val="0"/>
        </a:spcAft>
        <a:defRPr sz="3600">
          <a:solidFill>
            <a:srgbClr val="FFFFFF"/>
          </a:solidFill>
          <a:latin typeface="Century Gothic" panose="020B0502020202020204" pitchFamily="34" charset="0"/>
        </a:defRPr>
      </a:lvl3pPr>
      <a:lvl4pPr algn="l" defTabSz="457200" rtl="1" eaLnBrk="0" fontAlgn="base" hangingPunct="0">
        <a:spcBef>
          <a:spcPct val="0"/>
        </a:spcBef>
        <a:spcAft>
          <a:spcPct val="0"/>
        </a:spcAft>
        <a:defRPr sz="3600">
          <a:solidFill>
            <a:srgbClr val="FFFFFF"/>
          </a:solidFill>
          <a:latin typeface="Century Gothic" panose="020B0502020202020204" pitchFamily="34" charset="0"/>
        </a:defRPr>
      </a:lvl4pPr>
      <a:lvl5pPr algn="l" defTabSz="457200" rtl="1" eaLnBrk="0" fontAlgn="base" hangingPunct="0">
        <a:spcBef>
          <a:spcPct val="0"/>
        </a:spcBef>
        <a:spcAft>
          <a:spcPct val="0"/>
        </a:spcAft>
        <a:defRPr sz="3600">
          <a:solidFill>
            <a:srgbClr val="FFFFFF"/>
          </a:solidFill>
          <a:latin typeface="Century Gothic" panose="020B0502020202020204" pitchFamily="34" charset="0"/>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0" fontAlgn="base" hangingPunct="0">
        <a:spcBef>
          <a:spcPts val="1000"/>
        </a:spcBef>
        <a:spcAft>
          <a:spcPct val="0"/>
        </a:spcAft>
        <a:buClr>
          <a:schemeClr val="accent1"/>
        </a:buClr>
        <a:buFont typeface="Wingdings 3" panose="05040102010807070707" pitchFamily="18" charset="2"/>
        <a:buChar char=""/>
        <a:defRPr kern="1200">
          <a:solidFill>
            <a:srgbClr val="FFFFFF"/>
          </a:solidFill>
          <a:latin typeface="+mn-lt"/>
          <a:ea typeface="+mn-ea"/>
          <a:cs typeface="+mn-cs"/>
        </a:defRPr>
      </a:lvl1pPr>
      <a:lvl2pPr marL="742950" indent="-285750" algn="r" defTabSz="457200" rtl="1" eaLnBrk="0" fontAlgn="base" hangingPunct="0">
        <a:spcBef>
          <a:spcPts val="1000"/>
        </a:spcBef>
        <a:spcAft>
          <a:spcPct val="0"/>
        </a:spcAft>
        <a:buClr>
          <a:schemeClr val="accent1"/>
        </a:buClr>
        <a:buFont typeface="Wingdings 3" panose="05040102010807070707" pitchFamily="18" charset="2"/>
        <a:buChar char=""/>
        <a:defRPr sz="1600" kern="1200">
          <a:solidFill>
            <a:srgbClr val="FFFFFF"/>
          </a:solidFill>
          <a:latin typeface="+mn-lt"/>
          <a:ea typeface="+mn-ea"/>
          <a:cs typeface="+mn-cs"/>
        </a:defRPr>
      </a:lvl2pPr>
      <a:lvl3pPr marL="1143000" indent="-228600" algn="r" defTabSz="457200" rtl="1" eaLnBrk="0" fontAlgn="base" hangingPunct="0">
        <a:spcBef>
          <a:spcPts val="1000"/>
        </a:spcBef>
        <a:spcAft>
          <a:spcPct val="0"/>
        </a:spcAft>
        <a:buClr>
          <a:schemeClr val="accent1"/>
        </a:buClr>
        <a:buFont typeface="Wingdings 3" panose="05040102010807070707" pitchFamily="18" charset="2"/>
        <a:buChar char=""/>
        <a:defRPr sz="1400" kern="1200">
          <a:solidFill>
            <a:srgbClr val="FFFFFF"/>
          </a:solidFill>
          <a:latin typeface="+mn-lt"/>
          <a:ea typeface="+mn-ea"/>
          <a:cs typeface="+mn-cs"/>
        </a:defRPr>
      </a:lvl3pPr>
      <a:lvl4pPr marL="1600200" indent="-228600" algn="r" defTabSz="457200" rtl="1" eaLnBrk="0" fontAlgn="base" hangingPunct="0">
        <a:spcBef>
          <a:spcPts val="1000"/>
        </a:spcBef>
        <a:spcAft>
          <a:spcPct val="0"/>
        </a:spcAft>
        <a:buClr>
          <a:schemeClr val="accent1"/>
        </a:buClr>
        <a:buFont typeface="Wingdings 3" panose="05040102010807070707" pitchFamily="18" charset="2"/>
        <a:buChar char=""/>
        <a:defRPr sz="1200" kern="1200">
          <a:solidFill>
            <a:srgbClr val="FFFFFF"/>
          </a:solidFill>
          <a:latin typeface="+mn-lt"/>
          <a:ea typeface="+mn-ea"/>
          <a:cs typeface="+mn-cs"/>
        </a:defRPr>
      </a:lvl4pPr>
      <a:lvl5pPr marL="2057400" indent="-228600" algn="r" defTabSz="457200" rtl="1" eaLnBrk="0" fontAlgn="base" hangingPunct="0">
        <a:spcBef>
          <a:spcPts val="1000"/>
        </a:spcBef>
        <a:spcAft>
          <a:spcPct val="0"/>
        </a:spcAft>
        <a:buClr>
          <a:schemeClr val="accent1"/>
        </a:buClr>
        <a:buFont typeface="Wingdings 3" panose="05040102010807070707" pitchFamily="18" charset="2"/>
        <a:buChar char=""/>
        <a:defRPr sz="1200" kern="1200">
          <a:solidFill>
            <a:srgbClr val="FFFFFF"/>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125" y="322263"/>
            <a:ext cx="11758613" cy="2068512"/>
          </a:xfrm>
        </p:spPr>
        <p:txBody>
          <a:bodyPr>
            <a:normAutofit fontScale="90000"/>
          </a:bodyPr>
          <a:lstStyle/>
          <a:p>
            <a:pPr algn="ctr" eaLnBrk="1" hangingPunct="1">
              <a:defRPr/>
            </a:pPr>
            <a:r>
              <a:rPr lang="en-US" sz="8000" b="1" dirty="0">
                <a:latin typeface="Times New Roman" panose="02020603050405020304" pitchFamily="18" charset="0"/>
                <a:cs typeface="Times New Roman" panose="02020603050405020304" pitchFamily="18" charset="0"/>
              </a:rPr>
              <a:t>Autonomic Nervous System</a:t>
            </a:r>
            <a:endParaRPr lang="ar-EG" sz="8000" dirty="0">
              <a:latin typeface="Times New Roman" panose="02020603050405020304" pitchFamily="18" charset="0"/>
              <a:cs typeface="Times New Roman" panose="02020603050405020304" pitchFamily="18" charset="0"/>
            </a:endParaRPr>
          </a:p>
        </p:txBody>
      </p:sp>
      <p:sp>
        <p:nvSpPr>
          <p:cNvPr id="4" name="Subtitle 3"/>
          <p:cNvSpPr>
            <a:spLocks noGrp="1"/>
          </p:cNvSpPr>
          <p:nvPr>
            <p:ph type="subTitle" idx="1"/>
          </p:nvPr>
        </p:nvSpPr>
        <p:spPr>
          <a:xfrm>
            <a:off x="2589213" y="3254375"/>
            <a:ext cx="8915400" cy="2649538"/>
          </a:xfrm>
        </p:spPr>
        <p:txBody>
          <a:bodyPr rtlCol="0">
            <a:normAutofit fontScale="92500" lnSpcReduction="20000"/>
          </a:bodyPr>
          <a:lstStyle/>
          <a:p>
            <a:pPr marL="285750" indent="-285750" rtl="0" eaLnBrk="1" fontAlgn="auto" hangingPunct="1">
              <a:spcAft>
                <a:spcPts val="0"/>
              </a:spcAft>
              <a:buFont typeface="Wingdings" panose="05000000000000000000" pitchFamily="2" charset="2"/>
              <a:buChar char="Ø"/>
              <a:defRPr/>
            </a:pPr>
            <a:r>
              <a:rPr lang="en-US" sz="4400" b="1" dirty="0">
                <a:latin typeface="Times New Roman" panose="02020603050405020304" pitchFamily="18" charset="0"/>
                <a:cs typeface="Times New Roman" panose="02020603050405020304" pitchFamily="18" charset="0"/>
              </a:rPr>
              <a:t>Parasympathomimetic drugs</a:t>
            </a:r>
          </a:p>
          <a:p>
            <a:pPr marL="285750" indent="-285750" rtl="0" eaLnBrk="1" fontAlgn="auto" hangingPunct="1">
              <a:spcAft>
                <a:spcPts val="0"/>
              </a:spcAft>
              <a:buFont typeface="Wingdings" panose="05000000000000000000" pitchFamily="2" charset="2"/>
              <a:buChar char="Ø"/>
              <a:defRPr/>
            </a:pPr>
            <a:r>
              <a:rPr lang="en-US" sz="4400" b="1" dirty="0">
                <a:latin typeface="Times New Roman" panose="02020603050405020304" pitchFamily="18" charset="0"/>
                <a:cs typeface="Times New Roman" panose="02020603050405020304" pitchFamily="18" charset="0"/>
              </a:rPr>
              <a:t>Parasympatholytics</a:t>
            </a:r>
          </a:p>
          <a:p>
            <a:pPr marL="285750" indent="-285750" rtl="0" eaLnBrk="1" fontAlgn="auto" hangingPunct="1">
              <a:spcAft>
                <a:spcPts val="0"/>
              </a:spcAft>
              <a:buFont typeface="Wingdings" panose="05000000000000000000" pitchFamily="2" charset="2"/>
              <a:buChar char="Ø"/>
              <a:defRPr/>
            </a:pPr>
            <a:r>
              <a:rPr lang="en-US" sz="4400" b="1" dirty="0">
                <a:latin typeface="Times New Roman" panose="02020603050405020304" pitchFamily="18" charset="0"/>
                <a:cs typeface="Times New Roman" panose="02020603050405020304" pitchFamily="18" charset="0"/>
              </a:rPr>
              <a:t>Sympathomimetics</a:t>
            </a:r>
          </a:p>
          <a:p>
            <a:pPr marL="285750" indent="-285750" rtl="0" eaLnBrk="1" fontAlgn="auto" hangingPunct="1">
              <a:spcAft>
                <a:spcPts val="0"/>
              </a:spcAft>
              <a:buFont typeface="Wingdings" panose="05000000000000000000" pitchFamily="2" charset="2"/>
              <a:buChar char="Ø"/>
              <a:defRPr/>
            </a:pPr>
            <a:r>
              <a:rPr lang="en-US" sz="4400" b="1" dirty="0">
                <a:latin typeface="Times New Roman" panose="02020603050405020304" pitchFamily="18" charset="0"/>
                <a:cs typeface="Times New Roman" panose="02020603050405020304" pitchFamily="18" charset="0"/>
              </a:rPr>
              <a:t>Sympatholytics</a:t>
            </a:r>
          </a:p>
        </p:txBody>
      </p:sp>
    </p:spTree>
  </p:cSld>
  <p:clrMapOvr>
    <a:masterClrMapping/>
  </p:clrMapOvr>
  <p:transition spd="slow">
    <p:fad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additive="base">
                                        <p:cTn id="2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 calcmode="lin" valueType="num">
                                      <p:cBhvr additive="base">
                                        <p:cTn id="2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1" end="1"/>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 calcmode="lin" valueType="num">
                                      <p:cBhvr additive="base">
                                        <p:cTn id="3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2" end="2"/>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calcmode="lin" valueType="num">
                                      <p:cBhvr additive="base">
                                        <p:cTn id="3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22208" t="4105" r="28285" b="1237"/>
          <a:stretch>
            <a:fillRect/>
          </a:stretch>
        </p:blipFill>
        <p:spPr>
          <a:xfrm>
            <a:off x="2716213" y="0"/>
            <a:ext cx="6400800" cy="6883400"/>
          </a:xfrm>
        </p:spPr>
      </p:pic>
      <p:sp>
        <p:nvSpPr>
          <p:cNvPr id="28675"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ts val="1000"/>
              </a:spcBef>
              <a:buClr>
                <a:schemeClr val="accent1"/>
              </a:buClr>
              <a:buFont typeface="Wingdings 3" panose="05040102010807070707" pitchFamily="18" charset="2"/>
              <a:buChar char=""/>
              <a:defRPr>
                <a:solidFill>
                  <a:srgbClr val="FFFFFF"/>
                </a:solidFill>
                <a:latin typeface="Century Gothic" panose="020B0502020202020204" pitchFamily="34" charset="0"/>
              </a:defRPr>
            </a:lvl1pPr>
            <a:lvl2pPr marL="742950" indent="-285750" algn="r" rtl="1">
              <a:spcBef>
                <a:spcPts val="1000"/>
              </a:spcBef>
              <a:buClr>
                <a:schemeClr val="accent1"/>
              </a:buClr>
              <a:buFont typeface="Wingdings 3" panose="05040102010807070707" pitchFamily="18" charset="2"/>
              <a:buChar char=""/>
              <a:defRPr sz="1600">
                <a:solidFill>
                  <a:srgbClr val="FFFFFF"/>
                </a:solidFill>
                <a:latin typeface="Century Gothic" panose="020B0502020202020204" pitchFamily="34" charset="0"/>
              </a:defRPr>
            </a:lvl2pPr>
            <a:lvl3pPr marL="1143000" indent="-228600" algn="r" rtl="1">
              <a:spcBef>
                <a:spcPts val="1000"/>
              </a:spcBef>
              <a:buClr>
                <a:schemeClr val="accent1"/>
              </a:buClr>
              <a:buFont typeface="Wingdings 3" panose="05040102010807070707" pitchFamily="18" charset="2"/>
              <a:buChar char=""/>
              <a:defRPr sz="1400">
                <a:solidFill>
                  <a:srgbClr val="FFFFFF"/>
                </a:solidFill>
                <a:latin typeface="Century Gothic" panose="020B0502020202020204" pitchFamily="34" charset="0"/>
              </a:defRPr>
            </a:lvl3pPr>
            <a:lvl4pPr marL="16002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4pPr>
            <a:lvl5pPr marL="20574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9pPr>
          </a:lstStyle>
          <a:p>
            <a:pPr rtl="0" fontAlgn="base">
              <a:spcBef>
                <a:spcPct val="0"/>
              </a:spcBef>
              <a:spcAft>
                <a:spcPct val="0"/>
              </a:spcAft>
              <a:buClrTx/>
              <a:buFontTx/>
              <a:buNone/>
            </a:pPr>
            <a:fld id="{4F247F2E-03DF-4695-9431-258C1E044D26}" type="slidenum">
              <a:rPr lang="en-US" smtClean="0">
                <a:solidFill>
                  <a:srgbClr val="FEFFFF"/>
                </a:solidFill>
              </a:rPr>
              <a:pPr rtl="0" fontAlgn="base">
                <a:spcBef>
                  <a:spcPct val="0"/>
                </a:spcBef>
                <a:spcAft>
                  <a:spcPct val="0"/>
                </a:spcAft>
                <a:buClrTx/>
                <a:buFontTx/>
                <a:buNone/>
              </a:pPr>
              <a:t>10</a:t>
            </a:fld>
            <a:endParaRPr lang="en-US" dirty="0">
              <a:solidFill>
                <a:srgbClr val="FEFFFF"/>
              </a:solidFill>
            </a:endParaRPr>
          </a:p>
        </p:txBody>
      </p:sp>
    </p:spTree>
  </p:cSld>
  <p:clrMapOvr>
    <a:masterClrMapping/>
  </p:clrMapOvr>
  <p:transition spd="slow">
    <p:fade/>
    <p:sndAc>
      <p:stSnd>
        <p:snd r:embed="rId2" name="arrow.wav"/>
      </p:stSnd>
    </p:sndAc>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2263" y="63500"/>
            <a:ext cx="11869737" cy="6700838"/>
          </a:xfrm>
        </p:spPr>
        <p:txBody>
          <a:bodyPr/>
          <a:lstStyle/>
          <a:p>
            <a:pPr marL="0" indent="0" algn="l" rtl="0" eaLnBrk="1" hangingPunct="1">
              <a:buFont typeface="Wingdings 3" panose="05040102010807070707" pitchFamily="18" charset="2"/>
              <a:buNone/>
            </a:pPr>
            <a:r>
              <a:rPr lang="en-US" sz="2800" b="1" u="sng" dirty="0">
                <a:solidFill>
                  <a:schemeClr val="tx1"/>
                </a:solidFill>
              </a:rPr>
              <a:t>Fate of ACh: </a:t>
            </a:r>
            <a:r>
              <a:rPr lang="en-US" sz="2800" dirty="0">
                <a:solidFill>
                  <a:schemeClr val="tx1"/>
                </a:solidFill>
              </a:rPr>
              <a:t> Metabolism by cholinesterase [2types]</a:t>
            </a:r>
          </a:p>
          <a:p>
            <a:pPr marL="0" indent="0" algn="l" rtl="0" eaLnBrk="1" hangingPunct="1">
              <a:buFont typeface="Wingdings 3" panose="05040102010807070707" pitchFamily="18" charset="2"/>
              <a:buNone/>
            </a:pPr>
            <a:endParaRPr lang="en-US" sz="2800" b="1" u="sng" dirty="0">
              <a:solidFill>
                <a:schemeClr val="tx1"/>
              </a:solidFill>
            </a:endParaRPr>
          </a:p>
        </p:txBody>
      </p:sp>
      <p:sp>
        <p:nvSpPr>
          <p:cNvPr id="29699"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ts val="1000"/>
              </a:spcBef>
              <a:buClr>
                <a:schemeClr val="accent1"/>
              </a:buClr>
              <a:buFont typeface="Wingdings 3" panose="05040102010807070707" pitchFamily="18" charset="2"/>
              <a:buChar char=""/>
              <a:defRPr>
                <a:solidFill>
                  <a:srgbClr val="FFFFFF"/>
                </a:solidFill>
                <a:latin typeface="Century Gothic" panose="020B0502020202020204" pitchFamily="34" charset="0"/>
              </a:defRPr>
            </a:lvl1pPr>
            <a:lvl2pPr marL="742950" indent="-285750" algn="r" rtl="1">
              <a:spcBef>
                <a:spcPts val="1000"/>
              </a:spcBef>
              <a:buClr>
                <a:schemeClr val="accent1"/>
              </a:buClr>
              <a:buFont typeface="Wingdings 3" panose="05040102010807070707" pitchFamily="18" charset="2"/>
              <a:buChar char=""/>
              <a:defRPr sz="1600">
                <a:solidFill>
                  <a:srgbClr val="FFFFFF"/>
                </a:solidFill>
                <a:latin typeface="Century Gothic" panose="020B0502020202020204" pitchFamily="34" charset="0"/>
              </a:defRPr>
            </a:lvl2pPr>
            <a:lvl3pPr marL="1143000" indent="-228600" algn="r" rtl="1">
              <a:spcBef>
                <a:spcPts val="1000"/>
              </a:spcBef>
              <a:buClr>
                <a:schemeClr val="accent1"/>
              </a:buClr>
              <a:buFont typeface="Wingdings 3" panose="05040102010807070707" pitchFamily="18" charset="2"/>
              <a:buChar char=""/>
              <a:defRPr sz="1400">
                <a:solidFill>
                  <a:srgbClr val="FFFFFF"/>
                </a:solidFill>
                <a:latin typeface="Century Gothic" panose="020B0502020202020204" pitchFamily="34" charset="0"/>
              </a:defRPr>
            </a:lvl3pPr>
            <a:lvl4pPr marL="16002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4pPr>
            <a:lvl5pPr marL="20574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9pPr>
          </a:lstStyle>
          <a:p>
            <a:pPr rtl="0" fontAlgn="base">
              <a:spcBef>
                <a:spcPct val="0"/>
              </a:spcBef>
              <a:spcAft>
                <a:spcPct val="0"/>
              </a:spcAft>
              <a:buClrTx/>
              <a:buFontTx/>
              <a:buNone/>
            </a:pPr>
            <a:fld id="{90E750AB-E41F-4798-A288-E64AED14E859}" type="slidenum">
              <a:rPr lang="en-US" smtClean="0">
                <a:solidFill>
                  <a:srgbClr val="FEFFFF"/>
                </a:solidFill>
              </a:rPr>
              <a:pPr rtl="0" fontAlgn="base">
                <a:spcBef>
                  <a:spcPct val="0"/>
                </a:spcBef>
                <a:spcAft>
                  <a:spcPct val="0"/>
                </a:spcAft>
                <a:buClrTx/>
                <a:buFontTx/>
                <a:buNone/>
              </a:pPr>
              <a:t>11</a:t>
            </a:fld>
            <a:endParaRPr lang="en-US" dirty="0">
              <a:solidFill>
                <a:srgbClr val="FEFFFF"/>
              </a:solidFill>
            </a:endParaRPr>
          </a:p>
        </p:txBody>
      </p:sp>
      <p:graphicFrame>
        <p:nvGraphicFramePr>
          <p:cNvPr id="4" name="Content Placeholder 1"/>
          <p:cNvGraphicFramePr>
            <a:graphicFrameLocks/>
          </p:cNvGraphicFramePr>
          <p:nvPr/>
        </p:nvGraphicFramePr>
        <p:xfrm>
          <a:off x="531812" y="787400"/>
          <a:ext cx="11350626" cy="5576889"/>
        </p:xfrm>
        <a:graphic>
          <a:graphicData uri="http://schemas.openxmlformats.org/drawingml/2006/table">
            <a:tbl>
              <a:tblPr rtl="1" firstRow="1" bandRow="1">
                <a:tableStyleId>{5C22544A-7EE6-4342-B048-85BDC9FD1C3A}</a:tableStyleId>
              </a:tblPr>
              <a:tblGrid>
                <a:gridCol w="3783542">
                  <a:extLst>
                    <a:ext uri="{9D8B030D-6E8A-4147-A177-3AD203B41FA5}">
                      <a16:colId xmlns:a16="http://schemas.microsoft.com/office/drawing/2014/main" val="20000"/>
                    </a:ext>
                  </a:extLst>
                </a:gridCol>
                <a:gridCol w="4669968">
                  <a:extLst>
                    <a:ext uri="{9D8B030D-6E8A-4147-A177-3AD203B41FA5}">
                      <a16:colId xmlns:a16="http://schemas.microsoft.com/office/drawing/2014/main" val="20001"/>
                    </a:ext>
                  </a:extLst>
                </a:gridCol>
                <a:gridCol w="2897116">
                  <a:extLst>
                    <a:ext uri="{9D8B030D-6E8A-4147-A177-3AD203B41FA5}">
                      <a16:colId xmlns:a16="http://schemas.microsoft.com/office/drawing/2014/main" val="20002"/>
                    </a:ext>
                  </a:extLst>
                </a:gridCol>
              </a:tblGrid>
              <a:tr h="707100">
                <a:tc>
                  <a:txBody>
                    <a:bodyPr/>
                    <a:lstStyle/>
                    <a:p>
                      <a:pPr marL="0" indent="0" algn="ctr" rtl="1">
                        <a:buFont typeface="Arial" panose="020B0604020202020204" pitchFamily="34" charset="0"/>
                        <a:buNone/>
                      </a:pPr>
                      <a:r>
                        <a:rPr lang="en-US" sz="3000" b="1" kern="1200" dirty="0">
                          <a:solidFill>
                            <a:schemeClr val="accent2">
                              <a:lumMod val="50000"/>
                            </a:schemeClr>
                          </a:solidFill>
                          <a:latin typeface="Times New Roman" panose="02020603050405020304" pitchFamily="18" charset="0"/>
                          <a:ea typeface="+mn-ea"/>
                          <a:cs typeface="Times New Roman" panose="02020603050405020304" pitchFamily="18" charset="0"/>
                        </a:rPr>
                        <a:t>Pseudo-cholinesterase</a:t>
                      </a:r>
                      <a:endParaRPr lang="ar-EG" sz="30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17" marB="45717">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algn="ctr" rtl="1">
                        <a:buFont typeface="Arial" panose="020B0604020202020204" pitchFamily="34" charset="0"/>
                        <a:buNone/>
                      </a:pPr>
                      <a:r>
                        <a:rPr lang="en-US" sz="3000" b="1" kern="1200" dirty="0">
                          <a:solidFill>
                            <a:schemeClr val="accent2">
                              <a:lumMod val="50000"/>
                            </a:schemeClr>
                          </a:solidFill>
                          <a:latin typeface="Times New Roman" panose="02020603050405020304" pitchFamily="18" charset="0"/>
                          <a:ea typeface="+mn-ea"/>
                          <a:cs typeface="Times New Roman" panose="02020603050405020304" pitchFamily="18" charset="0"/>
                        </a:rPr>
                        <a:t>True</a:t>
                      </a:r>
                      <a:r>
                        <a:rPr lang="en-US" sz="3000" b="1"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 cholinesterase</a:t>
                      </a:r>
                      <a:endParaRPr lang="ar-EG" sz="3000" b="1" kern="1200" dirty="0">
                        <a:solidFill>
                          <a:schemeClr val="tx1"/>
                        </a:solidFill>
                        <a:latin typeface="Times New Roman" panose="02020603050405020304" pitchFamily="18" charset="0"/>
                        <a:ea typeface="+mn-ea"/>
                        <a:cs typeface="Times New Roman" panose="02020603050405020304" pitchFamily="18" charset="0"/>
                      </a:endParaRPr>
                    </a:p>
                  </a:txBody>
                  <a:tcPr marL="91438" marR="91438" marT="45717" marB="45717">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rtl="1">
                        <a:buFont typeface="Arial" panose="020B0604020202020204" pitchFamily="34" charset="0"/>
                        <a:buNone/>
                      </a:pPr>
                      <a:endParaRPr lang="ar-EG" sz="3000" b="0" kern="1200" dirty="0">
                        <a:solidFill>
                          <a:schemeClr val="tx1"/>
                        </a:solidFill>
                        <a:latin typeface="Times New Roman" panose="02020603050405020304" pitchFamily="18" charset="0"/>
                        <a:ea typeface="+mn-ea"/>
                        <a:cs typeface="Times New Roman" panose="02020603050405020304" pitchFamily="18" charset="0"/>
                      </a:endParaRPr>
                    </a:p>
                  </a:txBody>
                  <a:tcPr marL="91438" marR="91438" marT="45717" marB="45717">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1463684">
                <a:tc>
                  <a:txBody>
                    <a:bodyPr/>
                    <a:lstStyle/>
                    <a:p>
                      <a:pPr marL="0" indent="0" algn="l" rtl="1">
                        <a:buFont typeface="Arial" panose="020B0604020202020204" pitchFamily="34" charset="0"/>
                        <a:buNone/>
                      </a:pPr>
                      <a: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Contract wall&amp; contract sphincters</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17" marB="45717">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algn="l" rtl="1">
                        <a:buFont typeface="Arial" panose="020B0604020202020204" pitchFamily="34" charset="0"/>
                        <a:buNone/>
                      </a:pPr>
                      <a: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Cholinergic structures, RBSs and CNS.</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17" marB="45717">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500" b="1" kern="1200" dirty="0">
                          <a:solidFill>
                            <a:schemeClr val="accent2">
                              <a:lumMod val="50000"/>
                            </a:schemeClr>
                          </a:solidFill>
                          <a:latin typeface="Times New Roman" panose="02020603050405020304" pitchFamily="18" charset="0"/>
                          <a:ea typeface="+mn-ea"/>
                          <a:cs typeface="Times New Roman" panose="02020603050405020304" pitchFamily="18" charset="0"/>
                        </a:rPr>
                        <a:t>Sites</a:t>
                      </a:r>
                      <a:endParaRPr lang="ar-EG" sz="25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17" marB="45717">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1"/>
                  </a:ext>
                </a:extLst>
              </a:tr>
              <a:tr h="1815211">
                <a:tc>
                  <a:txBody>
                    <a:bodyPr/>
                    <a:lstStyle/>
                    <a:p>
                      <a:pPr marL="0" indent="0" algn="l" rtl="1">
                        <a:buFont typeface="Arial" panose="020B0604020202020204" pitchFamily="34" charset="0"/>
                        <a:buNone/>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Non specific</a:t>
                      </a:r>
                      <a: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 destroys Ach, procaine and succinylcholine.</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17" marB="45717">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algn="l" rtl="1">
                        <a:buFont typeface="Arial" panose="020B0604020202020204" pitchFamily="34" charset="0"/>
                        <a:buNone/>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ACh , Methacholine </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17" marB="45717">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algn="l" rtl="0">
                        <a:buFont typeface="Arial" panose="020B0604020202020204" pitchFamily="34" charset="0"/>
                        <a:buNone/>
                      </a:pPr>
                      <a:r>
                        <a:rPr lang="en-US" sz="2500" b="1" kern="1200" dirty="0">
                          <a:solidFill>
                            <a:schemeClr val="accent2">
                              <a:lumMod val="50000"/>
                            </a:schemeClr>
                          </a:solidFill>
                          <a:latin typeface="Times New Roman" panose="02020603050405020304" pitchFamily="18" charset="0"/>
                          <a:ea typeface="+mn-ea"/>
                          <a:cs typeface="Times New Roman" panose="02020603050405020304" pitchFamily="18" charset="0"/>
                        </a:rPr>
                        <a:t>Specificity</a:t>
                      </a:r>
                      <a:endParaRPr lang="ar-EG" sz="25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17" marB="45717">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2"/>
                  </a:ext>
                </a:extLst>
              </a:tr>
              <a:tr h="1590894">
                <a:tc>
                  <a:txBody>
                    <a:bodyPr/>
                    <a:lstStyle/>
                    <a:p>
                      <a:pPr marL="0" indent="0" algn="l" rtl="1">
                        <a:buFont typeface="Arial" panose="020B0604020202020204" pitchFamily="34" charset="0"/>
                        <a:buNone/>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In 3 weeks</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17" marB="45717">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algn="l" rtl="1">
                        <a:buFont typeface="Arial" panose="020B0604020202020204" pitchFamily="34" charset="0"/>
                        <a:buNone/>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In</a:t>
                      </a:r>
                      <a: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 3 month</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17" marB="45717">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algn="l" rtl="0">
                        <a:buFont typeface="Arial" panose="020B0604020202020204" pitchFamily="34" charset="0"/>
                        <a:buNone/>
                      </a:pPr>
                      <a:r>
                        <a:rPr lang="en-US" sz="2500" b="1" kern="1200" dirty="0">
                          <a:solidFill>
                            <a:schemeClr val="accent2">
                              <a:lumMod val="50000"/>
                            </a:schemeClr>
                          </a:solidFill>
                          <a:latin typeface="Times New Roman" panose="02020603050405020304" pitchFamily="18" charset="0"/>
                          <a:ea typeface="+mn-ea"/>
                          <a:cs typeface="Times New Roman" panose="02020603050405020304" pitchFamily="18" charset="0"/>
                        </a:rPr>
                        <a:t>Regeneration</a:t>
                      </a:r>
                      <a:endParaRPr lang="ar-EG" sz="25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17" marB="45717">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transition spd="slow">
    <p:fad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13486" t="1891" r="20921"/>
          <a:stretch>
            <a:fillRect/>
          </a:stretch>
        </p:blipFill>
        <p:spPr>
          <a:xfrm>
            <a:off x="1922463" y="201613"/>
            <a:ext cx="7786687" cy="6550025"/>
          </a:xfrm>
        </p:spPr>
      </p:pic>
      <p:sp>
        <p:nvSpPr>
          <p:cNvPr id="30723"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ts val="1000"/>
              </a:spcBef>
              <a:buClr>
                <a:schemeClr val="accent1"/>
              </a:buClr>
              <a:buFont typeface="Wingdings 3" panose="05040102010807070707" pitchFamily="18" charset="2"/>
              <a:buChar char=""/>
              <a:defRPr>
                <a:solidFill>
                  <a:srgbClr val="FFFFFF"/>
                </a:solidFill>
                <a:latin typeface="Century Gothic" panose="020B0502020202020204" pitchFamily="34" charset="0"/>
              </a:defRPr>
            </a:lvl1pPr>
            <a:lvl2pPr marL="742950" indent="-285750" algn="r" rtl="1">
              <a:spcBef>
                <a:spcPts val="1000"/>
              </a:spcBef>
              <a:buClr>
                <a:schemeClr val="accent1"/>
              </a:buClr>
              <a:buFont typeface="Wingdings 3" panose="05040102010807070707" pitchFamily="18" charset="2"/>
              <a:buChar char=""/>
              <a:defRPr sz="1600">
                <a:solidFill>
                  <a:srgbClr val="FFFFFF"/>
                </a:solidFill>
                <a:latin typeface="Century Gothic" panose="020B0502020202020204" pitchFamily="34" charset="0"/>
              </a:defRPr>
            </a:lvl2pPr>
            <a:lvl3pPr marL="1143000" indent="-228600" algn="r" rtl="1">
              <a:spcBef>
                <a:spcPts val="1000"/>
              </a:spcBef>
              <a:buClr>
                <a:schemeClr val="accent1"/>
              </a:buClr>
              <a:buFont typeface="Wingdings 3" panose="05040102010807070707" pitchFamily="18" charset="2"/>
              <a:buChar char=""/>
              <a:defRPr sz="1400">
                <a:solidFill>
                  <a:srgbClr val="FFFFFF"/>
                </a:solidFill>
                <a:latin typeface="Century Gothic" panose="020B0502020202020204" pitchFamily="34" charset="0"/>
              </a:defRPr>
            </a:lvl3pPr>
            <a:lvl4pPr marL="16002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4pPr>
            <a:lvl5pPr marL="20574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9pPr>
          </a:lstStyle>
          <a:p>
            <a:pPr rtl="0" fontAlgn="base">
              <a:spcBef>
                <a:spcPct val="0"/>
              </a:spcBef>
              <a:spcAft>
                <a:spcPct val="0"/>
              </a:spcAft>
              <a:buClrTx/>
              <a:buFontTx/>
              <a:buNone/>
            </a:pPr>
            <a:fld id="{56C2A77F-8531-4C52-95BC-1C42C8A95318}" type="slidenum">
              <a:rPr lang="en-US" smtClean="0">
                <a:solidFill>
                  <a:srgbClr val="FEFFFF"/>
                </a:solidFill>
              </a:rPr>
              <a:pPr rtl="0" fontAlgn="base">
                <a:spcBef>
                  <a:spcPct val="0"/>
                </a:spcBef>
                <a:spcAft>
                  <a:spcPct val="0"/>
                </a:spcAft>
                <a:buClrTx/>
                <a:buFontTx/>
                <a:buNone/>
              </a:pPr>
              <a:t>12</a:t>
            </a:fld>
            <a:endParaRPr lang="en-US" dirty="0">
              <a:solidFill>
                <a:srgbClr val="FEFFFF"/>
              </a:solidFill>
            </a:endParaRPr>
          </a:p>
        </p:txBody>
      </p:sp>
    </p:spTree>
  </p:cSld>
  <p:clrMapOvr>
    <a:masterClrMapping/>
  </p:clrMapOvr>
  <p:transition spd="slow">
    <p:fade/>
    <p:sndAc>
      <p:stSnd>
        <p:snd r:embed="rId2" name="arrow.wav"/>
      </p:stSnd>
    </p:sndAc>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813" y="63500"/>
            <a:ext cx="11660187" cy="6700838"/>
          </a:xfrm>
        </p:spPr>
        <p:txBody>
          <a:bodyPr/>
          <a:lstStyle/>
          <a:p>
            <a:pPr marL="0" indent="0" algn="ctr" rtl="0" eaLnBrk="1" hangingPunct="1">
              <a:buFont typeface="Wingdings 3" panose="05040102010807070707" pitchFamily="18" charset="2"/>
              <a:buNone/>
              <a:defRPr/>
            </a:pPr>
            <a:r>
              <a:rPr lang="en-US" sz="3600" b="1" u="sng" dirty="0">
                <a:solidFill>
                  <a:srgbClr val="FFFF00"/>
                </a:solidFill>
              </a:rPr>
              <a:t>Autonomic Receptors</a:t>
            </a:r>
          </a:p>
          <a:p>
            <a:pPr marL="0" indent="0" algn="l" rtl="0" eaLnBrk="1" hangingPunct="1">
              <a:buFont typeface="Wingdings 3" panose="05040102010807070707" pitchFamily="18" charset="2"/>
              <a:buNone/>
              <a:defRPr/>
            </a:pPr>
            <a:r>
              <a:rPr lang="en-US" sz="2700" dirty="0">
                <a:solidFill>
                  <a:schemeClr val="tx1"/>
                </a:solidFill>
              </a:rPr>
              <a:t>          </a:t>
            </a:r>
            <a:r>
              <a:rPr lang="en-US" sz="2700" b="1" u="sng" dirty="0">
                <a:solidFill>
                  <a:schemeClr val="tx1"/>
                </a:solidFill>
              </a:rPr>
              <a:t>Cholinergic receptors</a:t>
            </a:r>
            <a:r>
              <a:rPr lang="en-US" sz="2700" b="1" dirty="0">
                <a:solidFill>
                  <a:schemeClr val="tx1"/>
                </a:solidFill>
              </a:rPr>
              <a:t>: </a:t>
            </a:r>
            <a:r>
              <a:rPr lang="en-US" sz="2700" dirty="0">
                <a:solidFill>
                  <a:schemeClr val="tx1"/>
                </a:solidFill>
              </a:rPr>
              <a:t>Cholinergic receptors are classified into</a:t>
            </a:r>
            <a:r>
              <a:rPr lang="en-US" sz="2700" b="1" dirty="0">
                <a:solidFill>
                  <a:schemeClr val="tx1"/>
                </a:solidFill>
              </a:rPr>
              <a:t>:</a:t>
            </a:r>
          </a:p>
          <a:p>
            <a:pPr marL="514350" indent="-514350" algn="l" rtl="0" eaLnBrk="1" hangingPunct="1">
              <a:buFont typeface="+mj-lt"/>
              <a:buAutoNum type="alphaUcPeriod"/>
              <a:defRPr/>
            </a:pPr>
            <a:r>
              <a:rPr lang="en-US" sz="2700" b="1" i="1" dirty="0">
                <a:solidFill>
                  <a:schemeClr val="tx1"/>
                </a:solidFill>
              </a:rPr>
              <a:t>Nicotinic receptors: </a:t>
            </a:r>
            <a:r>
              <a:rPr lang="en-US" sz="2700" dirty="0">
                <a:solidFill>
                  <a:schemeClr val="tx1"/>
                </a:solidFill>
              </a:rPr>
              <a:t>They are directly </a:t>
            </a:r>
            <a:r>
              <a:rPr lang="en-US" sz="2700" b="1" dirty="0">
                <a:solidFill>
                  <a:schemeClr val="tx1"/>
                </a:solidFill>
              </a:rPr>
              <a:t>coupled to Na</a:t>
            </a:r>
            <a:r>
              <a:rPr lang="en-US" sz="2700" b="1" baseline="30000" dirty="0">
                <a:solidFill>
                  <a:schemeClr val="tx1"/>
                </a:solidFill>
              </a:rPr>
              <a:t>+</a:t>
            </a:r>
            <a:r>
              <a:rPr lang="en-US" sz="2700" b="1" dirty="0">
                <a:solidFill>
                  <a:schemeClr val="tx1"/>
                </a:solidFill>
              </a:rPr>
              <a:t> channels </a:t>
            </a:r>
            <a:r>
              <a:rPr lang="en-US" sz="2700" dirty="0">
                <a:solidFill>
                  <a:schemeClr val="tx1"/>
                </a:solidFill>
              </a:rPr>
              <a:t>and mediate fast excitatory synaptic transmission at: </a:t>
            </a:r>
          </a:p>
          <a:p>
            <a:pPr marL="514350" indent="-514350" algn="l" rtl="0" eaLnBrk="1" hangingPunct="1">
              <a:buFont typeface="+mj-lt"/>
              <a:buAutoNum type="arabicPeriod"/>
              <a:defRPr/>
            </a:pPr>
            <a:r>
              <a:rPr lang="en-US" sz="2700" dirty="0">
                <a:solidFill>
                  <a:schemeClr val="tx1"/>
                </a:solidFill>
              </a:rPr>
              <a:t>The neuromuscular junction.</a:t>
            </a:r>
          </a:p>
          <a:p>
            <a:pPr marL="514350" indent="-514350" algn="l" rtl="0" eaLnBrk="1" hangingPunct="1">
              <a:buFont typeface="+mj-lt"/>
              <a:buAutoNum type="arabicPeriod"/>
              <a:defRPr/>
            </a:pPr>
            <a:r>
              <a:rPr lang="en-US" sz="2700" dirty="0">
                <a:solidFill>
                  <a:schemeClr val="tx1"/>
                </a:solidFill>
              </a:rPr>
              <a:t>Autonomic ganglia.</a:t>
            </a:r>
          </a:p>
          <a:p>
            <a:pPr marL="514350" indent="-514350" algn="l" rtl="0" eaLnBrk="1" hangingPunct="1">
              <a:buFont typeface="+mj-lt"/>
              <a:buAutoNum type="arabicPeriod"/>
              <a:defRPr/>
            </a:pPr>
            <a:r>
              <a:rPr lang="en-US" sz="2700" dirty="0">
                <a:solidFill>
                  <a:schemeClr val="tx1"/>
                </a:solidFill>
              </a:rPr>
              <a:t>Adrenal medulla.</a:t>
            </a:r>
          </a:p>
          <a:p>
            <a:pPr marL="514350" indent="-514350" algn="l" rtl="0" eaLnBrk="1" hangingPunct="1">
              <a:buFont typeface="+mj-lt"/>
              <a:buAutoNum type="arabicPeriod"/>
              <a:defRPr/>
            </a:pPr>
            <a:r>
              <a:rPr lang="en-US" sz="2700" dirty="0">
                <a:solidFill>
                  <a:schemeClr val="tx1"/>
                </a:solidFill>
              </a:rPr>
              <a:t>Various sites in CNS</a:t>
            </a:r>
          </a:p>
          <a:p>
            <a:pPr marL="514350" indent="-514350" algn="l" rtl="0" eaLnBrk="1" hangingPunct="1">
              <a:buFont typeface="+mj-lt"/>
              <a:buAutoNum type="alphaUcPeriod" startAt="2"/>
              <a:defRPr/>
            </a:pPr>
            <a:r>
              <a:rPr lang="en-US" sz="2700" b="1" i="1" dirty="0">
                <a:solidFill>
                  <a:schemeClr val="tx1"/>
                </a:solidFill>
              </a:rPr>
              <a:t>Muscarinic receptors: </a:t>
            </a:r>
            <a:r>
              <a:rPr lang="en-US" sz="2700" dirty="0">
                <a:solidFill>
                  <a:schemeClr val="tx1"/>
                </a:solidFill>
              </a:rPr>
              <a:t>They are </a:t>
            </a:r>
            <a:r>
              <a:rPr lang="en-US" sz="2700" b="1" dirty="0">
                <a:solidFill>
                  <a:schemeClr val="tx1"/>
                </a:solidFill>
              </a:rPr>
              <a:t>G-protein-coupled receptors </a:t>
            </a:r>
            <a:r>
              <a:rPr lang="en-US" sz="2700" dirty="0">
                <a:solidFill>
                  <a:schemeClr val="tx1"/>
                </a:solidFill>
              </a:rPr>
              <a:t>causing :</a:t>
            </a:r>
          </a:p>
          <a:p>
            <a:pPr algn="l" rtl="0" eaLnBrk="1" hangingPunct="1">
              <a:buFont typeface="Wingdings" panose="05000000000000000000" pitchFamily="2" charset="2"/>
              <a:buChar char="Ø"/>
              <a:defRPr/>
            </a:pPr>
            <a:r>
              <a:rPr lang="en-US" sz="2700" dirty="0">
                <a:solidFill>
                  <a:schemeClr val="tx1"/>
                </a:solidFill>
              </a:rPr>
              <a:t>Activation of phospholipase C (hence formation of IP3 and DAG) </a:t>
            </a:r>
            <a:r>
              <a:rPr lang="en-US" sz="2700" b="1" dirty="0">
                <a:solidFill>
                  <a:schemeClr val="tx1"/>
                </a:solidFill>
              </a:rPr>
              <a:t>[M</a:t>
            </a:r>
            <a:r>
              <a:rPr lang="en-US" sz="2700" b="1" baseline="-25000" dirty="0">
                <a:solidFill>
                  <a:schemeClr val="tx1"/>
                </a:solidFill>
              </a:rPr>
              <a:t>1,3,5</a:t>
            </a:r>
            <a:r>
              <a:rPr lang="en-US" sz="2700" b="1" dirty="0">
                <a:solidFill>
                  <a:schemeClr val="tx1"/>
                </a:solidFill>
              </a:rPr>
              <a:t>].</a:t>
            </a:r>
          </a:p>
          <a:p>
            <a:pPr algn="l" rtl="0" eaLnBrk="1" hangingPunct="1">
              <a:buFont typeface="Wingdings" panose="05000000000000000000" pitchFamily="2" charset="2"/>
              <a:buChar char="Ø"/>
              <a:defRPr/>
            </a:pPr>
            <a:r>
              <a:rPr lang="en-US" sz="2700" dirty="0">
                <a:solidFill>
                  <a:schemeClr val="tx1"/>
                </a:solidFill>
              </a:rPr>
              <a:t>Inhibition of adenylyl cyclase        decrease in cAMP, activation of potassium channels or inhibition of calcium channels </a:t>
            </a:r>
            <a:r>
              <a:rPr lang="en-US" sz="2700" b="1" dirty="0">
                <a:solidFill>
                  <a:schemeClr val="tx1"/>
                </a:solidFill>
              </a:rPr>
              <a:t>[M</a:t>
            </a:r>
            <a:r>
              <a:rPr lang="en-US" sz="2700" b="1" baseline="-25000" dirty="0">
                <a:solidFill>
                  <a:schemeClr val="tx1"/>
                </a:solidFill>
              </a:rPr>
              <a:t>2,4</a:t>
            </a:r>
            <a:r>
              <a:rPr lang="en-US" sz="2700" b="1" dirty="0">
                <a:solidFill>
                  <a:schemeClr val="tx1"/>
                </a:solidFill>
              </a:rPr>
              <a:t>].</a:t>
            </a:r>
            <a:endParaRPr lang="en-US" sz="2700" dirty="0">
              <a:solidFill>
                <a:schemeClr val="tx1"/>
              </a:solidFill>
            </a:endParaRPr>
          </a:p>
        </p:txBody>
      </p:sp>
      <p:sp>
        <p:nvSpPr>
          <p:cNvPr id="31747"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ts val="1000"/>
              </a:spcBef>
              <a:buClr>
                <a:schemeClr val="accent1"/>
              </a:buClr>
              <a:buFont typeface="Wingdings 3" panose="05040102010807070707" pitchFamily="18" charset="2"/>
              <a:buChar char=""/>
              <a:defRPr>
                <a:solidFill>
                  <a:srgbClr val="FFFFFF"/>
                </a:solidFill>
                <a:latin typeface="Century Gothic" panose="020B0502020202020204" pitchFamily="34" charset="0"/>
              </a:defRPr>
            </a:lvl1pPr>
            <a:lvl2pPr marL="742950" indent="-285750" algn="r" rtl="1">
              <a:spcBef>
                <a:spcPts val="1000"/>
              </a:spcBef>
              <a:buClr>
                <a:schemeClr val="accent1"/>
              </a:buClr>
              <a:buFont typeface="Wingdings 3" panose="05040102010807070707" pitchFamily="18" charset="2"/>
              <a:buChar char=""/>
              <a:defRPr sz="1600">
                <a:solidFill>
                  <a:srgbClr val="FFFFFF"/>
                </a:solidFill>
                <a:latin typeface="Century Gothic" panose="020B0502020202020204" pitchFamily="34" charset="0"/>
              </a:defRPr>
            </a:lvl2pPr>
            <a:lvl3pPr marL="1143000" indent="-228600" algn="r" rtl="1">
              <a:spcBef>
                <a:spcPts val="1000"/>
              </a:spcBef>
              <a:buClr>
                <a:schemeClr val="accent1"/>
              </a:buClr>
              <a:buFont typeface="Wingdings 3" panose="05040102010807070707" pitchFamily="18" charset="2"/>
              <a:buChar char=""/>
              <a:defRPr sz="1400">
                <a:solidFill>
                  <a:srgbClr val="FFFFFF"/>
                </a:solidFill>
                <a:latin typeface="Century Gothic" panose="020B0502020202020204" pitchFamily="34" charset="0"/>
              </a:defRPr>
            </a:lvl3pPr>
            <a:lvl4pPr marL="16002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4pPr>
            <a:lvl5pPr marL="20574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9pPr>
          </a:lstStyle>
          <a:p>
            <a:pPr rtl="0" fontAlgn="base">
              <a:spcBef>
                <a:spcPct val="0"/>
              </a:spcBef>
              <a:spcAft>
                <a:spcPct val="0"/>
              </a:spcAft>
              <a:buClrTx/>
              <a:buFontTx/>
              <a:buNone/>
            </a:pPr>
            <a:fld id="{2CBA6BB9-DAD1-4F10-94E6-A464ED3E1777}" type="slidenum">
              <a:rPr lang="en-US" smtClean="0">
                <a:solidFill>
                  <a:srgbClr val="FEFFFF"/>
                </a:solidFill>
              </a:rPr>
              <a:pPr rtl="0" fontAlgn="base">
                <a:spcBef>
                  <a:spcPct val="0"/>
                </a:spcBef>
                <a:spcAft>
                  <a:spcPct val="0"/>
                </a:spcAft>
                <a:buClrTx/>
                <a:buFontTx/>
                <a:buNone/>
              </a:pPr>
              <a:t>13</a:t>
            </a:fld>
            <a:endParaRPr lang="en-US" dirty="0">
              <a:solidFill>
                <a:srgbClr val="FEFFFF"/>
              </a:solidFill>
            </a:endParaRPr>
          </a:p>
        </p:txBody>
      </p:sp>
      <p:cxnSp>
        <p:nvCxnSpPr>
          <p:cNvPr id="4" name="Straight Arrow Connector 3"/>
          <p:cNvCxnSpPr/>
          <p:nvPr/>
        </p:nvCxnSpPr>
        <p:spPr>
          <a:xfrm>
            <a:off x="5124450" y="5775325"/>
            <a:ext cx="577850" cy="0"/>
          </a:xfrm>
          <a:prstGeom prst="straightConnector1">
            <a:avLst/>
          </a:prstGeom>
          <a:ln w="38100">
            <a:solidFill>
              <a:schemeClr val="accent1">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500"/>
                                        <p:tgtEl>
                                          <p:spTgt spid="3">
                                            <p:txEl>
                                              <p:pRg st="5" end="5"/>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500"/>
                                        <p:tgtEl>
                                          <p:spTgt spid="3">
                                            <p:txEl>
                                              <p:pRg st="7" end="7"/>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fade">
                                      <p:cBhvr>
                                        <p:cTn id="48" dur="500"/>
                                        <p:tgtEl>
                                          <p:spTgt spid="3">
                                            <p:txEl>
                                              <p:pRg st="8" end="8"/>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fade">
                                      <p:cBhvr>
                                        <p:cTn id="5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813" y="63500"/>
            <a:ext cx="11660187" cy="6700838"/>
          </a:xfrm>
        </p:spPr>
        <p:txBody>
          <a:bodyPr/>
          <a:lstStyle/>
          <a:p>
            <a:pPr marL="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endParaRPr lang="en-US" sz="2700" dirty="0">
              <a:solidFill>
                <a:schemeClr val="tx1"/>
              </a:solidFill>
            </a:endParaRPr>
          </a:p>
          <a:p>
            <a:pPr algn="l" rtl="0" eaLnBrk="1" hangingPunct="1">
              <a:buFont typeface="Courier New" panose="02070309020205020404" pitchFamily="49" charset="0"/>
              <a:buChar char="o"/>
              <a:defRPr/>
            </a:pPr>
            <a:r>
              <a:rPr lang="en-US" sz="2700" dirty="0">
                <a:solidFill>
                  <a:schemeClr val="tx1"/>
                </a:solidFill>
              </a:rPr>
              <a:t>M</a:t>
            </a:r>
            <a:r>
              <a:rPr lang="en-US" sz="2700" baseline="-25000" dirty="0">
                <a:solidFill>
                  <a:schemeClr val="tx1"/>
                </a:solidFill>
              </a:rPr>
              <a:t>4</a:t>
            </a:r>
            <a:r>
              <a:rPr lang="en-US" sz="2700" dirty="0">
                <a:solidFill>
                  <a:schemeClr val="tx1"/>
                </a:solidFill>
              </a:rPr>
              <a:t> and M</a:t>
            </a:r>
            <a:r>
              <a:rPr lang="en-US" sz="2700" baseline="-25000" dirty="0">
                <a:solidFill>
                  <a:schemeClr val="tx1"/>
                </a:solidFill>
              </a:rPr>
              <a:t>5</a:t>
            </a:r>
            <a:r>
              <a:rPr lang="en-US" sz="2700" dirty="0">
                <a:solidFill>
                  <a:schemeClr val="tx1"/>
                </a:solidFill>
              </a:rPr>
              <a:t> receptors present mainly in the CNS.</a:t>
            </a:r>
          </a:p>
          <a:p>
            <a:pPr algn="l" rtl="0" eaLnBrk="1" hangingPunct="1">
              <a:buFont typeface="Courier New" panose="02070309020205020404" pitchFamily="49" charset="0"/>
              <a:buChar char="o"/>
              <a:defRPr/>
            </a:pPr>
            <a:r>
              <a:rPr lang="en-US" sz="2700" dirty="0">
                <a:solidFill>
                  <a:schemeClr val="tx1"/>
                </a:solidFill>
              </a:rPr>
              <a:t>All muscarinic receptors are </a:t>
            </a:r>
            <a:r>
              <a:rPr lang="en-US" sz="2700" b="1" u="sng" dirty="0">
                <a:solidFill>
                  <a:schemeClr val="tx1"/>
                </a:solidFill>
              </a:rPr>
              <a:t>activated by</a:t>
            </a:r>
            <a:r>
              <a:rPr lang="en-US" sz="2700" b="1" dirty="0">
                <a:solidFill>
                  <a:schemeClr val="tx1"/>
                </a:solidFill>
              </a:rPr>
              <a:t> </a:t>
            </a:r>
            <a:r>
              <a:rPr lang="en-US" sz="2700" b="1" i="1" dirty="0">
                <a:solidFill>
                  <a:schemeClr val="tx1"/>
                </a:solidFill>
              </a:rPr>
              <a:t>acetylcholine</a:t>
            </a:r>
            <a:r>
              <a:rPr lang="en-US" sz="2700" dirty="0">
                <a:solidFill>
                  <a:schemeClr val="tx1"/>
                </a:solidFill>
              </a:rPr>
              <a:t> and </a:t>
            </a:r>
            <a:r>
              <a:rPr lang="en-US" sz="2700" b="1" u="sng" dirty="0">
                <a:solidFill>
                  <a:schemeClr val="tx1"/>
                </a:solidFill>
              </a:rPr>
              <a:t>blocked by atropine.</a:t>
            </a:r>
          </a:p>
        </p:txBody>
      </p:sp>
      <p:sp>
        <p:nvSpPr>
          <p:cNvPr id="32771"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ts val="1000"/>
              </a:spcBef>
              <a:buClr>
                <a:schemeClr val="accent1"/>
              </a:buClr>
              <a:buFont typeface="Wingdings 3" panose="05040102010807070707" pitchFamily="18" charset="2"/>
              <a:buChar char=""/>
              <a:defRPr>
                <a:solidFill>
                  <a:srgbClr val="FFFFFF"/>
                </a:solidFill>
                <a:latin typeface="Century Gothic" panose="020B0502020202020204" pitchFamily="34" charset="0"/>
              </a:defRPr>
            </a:lvl1pPr>
            <a:lvl2pPr marL="742950" indent="-285750" algn="r" rtl="1">
              <a:spcBef>
                <a:spcPts val="1000"/>
              </a:spcBef>
              <a:buClr>
                <a:schemeClr val="accent1"/>
              </a:buClr>
              <a:buFont typeface="Wingdings 3" panose="05040102010807070707" pitchFamily="18" charset="2"/>
              <a:buChar char=""/>
              <a:defRPr sz="1600">
                <a:solidFill>
                  <a:srgbClr val="FFFFFF"/>
                </a:solidFill>
                <a:latin typeface="Century Gothic" panose="020B0502020202020204" pitchFamily="34" charset="0"/>
              </a:defRPr>
            </a:lvl2pPr>
            <a:lvl3pPr marL="1143000" indent="-228600" algn="r" rtl="1">
              <a:spcBef>
                <a:spcPts val="1000"/>
              </a:spcBef>
              <a:buClr>
                <a:schemeClr val="accent1"/>
              </a:buClr>
              <a:buFont typeface="Wingdings 3" panose="05040102010807070707" pitchFamily="18" charset="2"/>
              <a:buChar char=""/>
              <a:defRPr sz="1400">
                <a:solidFill>
                  <a:srgbClr val="FFFFFF"/>
                </a:solidFill>
                <a:latin typeface="Century Gothic" panose="020B0502020202020204" pitchFamily="34" charset="0"/>
              </a:defRPr>
            </a:lvl3pPr>
            <a:lvl4pPr marL="16002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4pPr>
            <a:lvl5pPr marL="20574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9pPr>
          </a:lstStyle>
          <a:p>
            <a:pPr rtl="0" fontAlgn="base">
              <a:spcBef>
                <a:spcPct val="0"/>
              </a:spcBef>
              <a:spcAft>
                <a:spcPct val="0"/>
              </a:spcAft>
              <a:buClrTx/>
              <a:buFontTx/>
              <a:buNone/>
            </a:pPr>
            <a:fld id="{365A1381-B373-40DC-B8DD-61D724A0CC93}" type="slidenum">
              <a:rPr lang="en-US" smtClean="0">
                <a:solidFill>
                  <a:srgbClr val="FEFFFF"/>
                </a:solidFill>
              </a:rPr>
              <a:pPr rtl="0" fontAlgn="base">
                <a:spcBef>
                  <a:spcPct val="0"/>
                </a:spcBef>
                <a:spcAft>
                  <a:spcPct val="0"/>
                </a:spcAft>
                <a:buClrTx/>
                <a:buFontTx/>
                <a:buNone/>
              </a:pPr>
              <a:t>14</a:t>
            </a:fld>
            <a:endParaRPr lang="en-US" dirty="0">
              <a:solidFill>
                <a:srgbClr val="FEFFFF"/>
              </a:solidFill>
            </a:endParaRPr>
          </a:p>
        </p:txBody>
      </p:sp>
      <p:graphicFrame>
        <p:nvGraphicFramePr>
          <p:cNvPr id="5" name="Content Placeholder 1"/>
          <p:cNvGraphicFramePr>
            <a:graphicFrameLocks/>
          </p:cNvGraphicFramePr>
          <p:nvPr/>
        </p:nvGraphicFramePr>
        <p:xfrm>
          <a:off x="658813" y="236538"/>
          <a:ext cx="10906125" cy="2890882"/>
        </p:xfrm>
        <a:graphic>
          <a:graphicData uri="http://schemas.openxmlformats.org/drawingml/2006/table">
            <a:tbl>
              <a:tblPr rtl="1" firstRow="1" bandRow="1">
                <a:tableStyleId>{5C22544A-7EE6-4342-B048-85BDC9FD1C3A}</a:tableStyleId>
              </a:tblPr>
              <a:tblGrid>
                <a:gridCol w="2784834">
                  <a:extLst>
                    <a:ext uri="{9D8B030D-6E8A-4147-A177-3AD203B41FA5}">
                      <a16:colId xmlns:a16="http://schemas.microsoft.com/office/drawing/2014/main" val="20000"/>
                    </a:ext>
                  </a:extLst>
                </a:gridCol>
                <a:gridCol w="3388443">
                  <a:extLst>
                    <a:ext uri="{9D8B030D-6E8A-4147-A177-3AD203B41FA5}">
                      <a16:colId xmlns:a16="http://schemas.microsoft.com/office/drawing/2014/main" val="20001"/>
                    </a:ext>
                  </a:extLst>
                </a:gridCol>
                <a:gridCol w="2071478">
                  <a:extLst>
                    <a:ext uri="{9D8B030D-6E8A-4147-A177-3AD203B41FA5}">
                      <a16:colId xmlns:a16="http://schemas.microsoft.com/office/drawing/2014/main" val="20002"/>
                    </a:ext>
                  </a:extLst>
                </a:gridCol>
                <a:gridCol w="2661370">
                  <a:extLst>
                    <a:ext uri="{9D8B030D-6E8A-4147-A177-3AD203B41FA5}">
                      <a16:colId xmlns:a16="http://schemas.microsoft.com/office/drawing/2014/main" val="20003"/>
                    </a:ext>
                  </a:extLst>
                </a:gridCol>
              </a:tblGrid>
              <a:tr h="548610">
                <a:tc>
                  <a:txBody>
                    <a:bodyPr/>
                    <a:lstStyle/>
                    <a:p>
                      <a:pPr marL="0" indent="0" algn="ctr" rtl="1">
                        <a:buFont typeface="Arial" panose="020B0604020202020204" pitchFamily="34" charset="0"/>
                        <a:buNone/>
                      </a:pPr>
                      <a:r>
                        <a:rPr lang="en-US" sz="3000" b="1" kern="1200" dirty="0">
                          <a:solidFill>
                            <a:schemeClr val="accent2">
                              <a:lumMod val="50000"/>
                            </a:schemeClr>
                          </a:solidFill>
                          <a:latin typeface="Times New Roman" panose="02020603050405020304" pitchFamily="18" charset="0"/>
                          <a:ea typeface="+mn-ea"/>
                          <a:cs typeface="Times New Roman" panose="02020603050405020304" pitchFamily="18" charset="0"/>
                        </a:rPr>
                        <a:t>M3</a:t>
                      </a:r>
                      <a:endParaRPr lang="ar-EG" sz="30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3" marR="91443" marT="45710" marB="45710">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algn="ctr" rtl="1">
                        <a:buFont typeface="Arial" panose="020B0604020202020204" pitchFamily="34" charset="0"/>
                        <a:buNone/>
                      </a:pPr>
                      <a:r>
                        <a:rPr lang="en-US" sz="3000" b="1" kern="1200" dirty="0">
                          <a:solidFill>
                            <a:schemeClr val="accent2">
                              <a:lumMod val="50000"/>
                            </a:schemeClr>
                          </a:solidFill>
                          <a:latin typeface="Times New Roman" panose="02020603050405020304" pitchFamily="18" charset="0"/>
                          <a:ea typeface="+mn-ea"/>
                          <a:cs typeface="Times New Roman" panose="02020603050405020304" pitchFamily="18" charset="0"/>
                        </a:rPr>
                        <a:t>M2</a:t>
                      </a:r>
                      <a:endParaRPr lang="ar-EG" sz="30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3" marR="91443" marT="45710" marB="45710">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algn="ctr" rtl="1">
                        <a:buFont typeface="Arial" panose="020B0604020202020204" pitchFamily="34" charset="0"/>
                        <a:buNone/>
                      </a:pPr>
                      <a:r>
                        <a:rPr lang="en-US" sz="3000" b="1" kern="1200" dirty="0">
                          <a:solidFill>
                            <a:schemeClr val="accent2">
                              <a:lumMod val="50000"/>
                            </a:schemeClr>
                          </a:solidFill>
                          <a:latin typeface="Times New Roman" panose="02020603050405020304" pitchFamily="18" charset="0"/>
                          <a:ea typeface="+mn-ea"/>
                          <a:cs typeface="Times New Roman" panose="02020603050405020304" pitchFamily="18" charset="0"/>
                        </a:rPr>
                        <a:t>M1</a:t>
                      </a:r>
                      <a:endParaRPr lang="ar-EG" sz="30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3" marR="91443" marT="45710" marB="45710">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algn="ctr" rtl="1">
                        <a:buFont typeface="Arial" panose="020B0604020202020204" pitchFamily="34" charset="0"/>
                        <a:buNone/>
                      </a:pPr>
                      <a:endParaRPr lang="ar-EG" sz="30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3" marR="91443" marT="45710" marB="45710">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1615386">
                <a:tc>
                  <a:txBody>
                    <a:bodyPr/>
                    <a:lstStyle/>
                    <a:p>
                      <a:pPr marL="342900" indent="-342900" algn="l" rtl="0">
                        <a:buFontTx/>
                        <a:buChar char="-"/>
                      </a:pPr>
                      <a: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CNS</a:t>
                      </a:r>
                    </a:p>
                    <a:p>
                      <a:pPr marL="342900" indent="-342900" algn="l" rtl="0">
                        <a:buFontTx/>
                        <a:buChar char="-"/>
                      </a:pPr>
                      <a: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Smooth muscles &amp; secretory glands</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3" marR="91443" marT="45710" marB="45710">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342900" indent="-342900" algn="l" rtl="0">
                        <a:buFontTx/>
                        <a:buChar char="-"/>
                      </a:pPr>
                      <a: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CNS &amp; presynaptic</a:t>
                      </a:r>
                    </a:p>
                    <a:p>
                      <a:pPr marL="342900" indent="-342900" algn="l" rtl="0">
                        <a:buFontTx/>
                        <a:buChar char="-"/>
                      </a:pPr>
                      <a: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Heart (mainly of atria)</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3" marR="91443" marT="45710" marB="45710">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342900" indent="-342900" algn="l" rtl="0">
                        <a:buFontTx/>
                        <a:buChar cha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CNS</a:t>
                      </a:r>
                    </a:p>
                    <a:p>
                      <a:pPr marL="342900" indent="-342900" algn="l" rtl="0">
                        <a:buFontTx/>
                        <a:buChar cha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Ganglia</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3" marR="91443" marT="45710" marB="45710">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500" b="1" kern="1200" dirty="0">
                          <a:solidFill>
                            <a:schemeClr val="accent2">
                              <a:lumMod val="50000"/>
                            </a:schemeClr>
                          </a:solidFill>
                          <a:latin typeface="Times New Roman" panose="02020603050405020304" pitchFamily="18" charset="0"/>
                          <a:ea typeface="+mn-ea"/>
                          <a:cs typeface="Times New Roman" panose="02020603050405020304" pitchFamily="18" charset="0"/>
                        </a:rPr>
                        <a:t>Sites</a:t>
                      </a:r>
                      <a:endParaRPr lang="ar-EG" sz="25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3" marR="91443" marT="45710" marB="45710">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1"/>
                  </a:ext>
                </a:extLst>
              </a:tr>
              <a:tr h="726842">
                <a:tc>
                  <a:txBody>
                    <a:bodyPr/>
                    <a:lstStyle/>
                    <a:p>
                      <a:pPr marL="0" indent="0" algn="l" rtl="1">
                        <a:buFont typeface="Arial" panose="020B0604020202020204" pitchFamily="34" charset="0"/>
                        <a:buNone/>
                      </a:pP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3" marR="91443" marT="45710" marB="45710">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algn="l" rtl="1">
                        <a:buFont typeface="Arial" panose="020B0604020202020204" pitchFamily="34" charset="0"/>
                        <a:buNone/>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Gallamine</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3" marR="91443" marT="45710" marB="45710">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algn="l" rtl="1">
                        <a:buFont typeface="Arial" panose="020B0604020202020204" pitchFamily="34" charset="0"/>
                        <a:buNone/>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Pirenzepine</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3" marR="91443" marT="45710" marB="45710">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algn="l" rtl="0">
                        <a:buFont typeface="Arial" panose="020B0604020202020204" pitchFamily="34" charset="0"/>
                        <a:buNone/>
                      </a:pPr>
                      <a:r>
                        <a:rPr lang="en-US" sz="2500" b="1" kern="1200" dirty="0">
                          <a:solidFill>
                            <a:schemeClr val="accent2">
                              <a:lumMod val="50000"/>
                            </a:schemeClr>
                          </a:solidFill>
                          <a:latin typeface="Times New Roman" panose="02020603050405020304" pitchFamily="18" charset="0"/>
                          <a:ea typeface="+mn-ea"/>
                          <a:cs typeface="Times New Roman" panose="02020603050405020304" pitchFamily="18" charset="0"/>
                        </a:rPr>
                        <a:t>Selective blocker</a:t>
                      </a:r>
                      <a:endParaRPr lang="ar-EG" sz="25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3" marR="91443" marT="45710" marB="45710">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Sld>
  <p:clrMapOvr>
    <a:masterClrMapping/>
  </p:clrMapOvr>
  <p:transition spd="slow">
    <p:fad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 calcmode="lin" valueType="num">
                                      <p:cBhvr additive="base">
                                        <p:cTn id="1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 calcmode="lin" valueType="num">
                                      <p:cBhvr additive="base">
                                        <p:cTn id="16"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2"/>
          <p:cNvSpPr>
            <a:spLocks noGrp="1"/>
          </p:cNvSpPr>
          <p:nvPr>
            <p:ph idx="1"/>
          </p:nvPr>
        </p:nvSpPr>
        <p:spPr>
          <a:xfrm>
            <a:off x="531813" y="63500"/>
            <a:ext cx="11660187" cy="6700838"/>
          </a:xfrm>
        </p:spPr>
        <p:txBody>
          <a:bodyPr/>
          <a:lstStyle/>
          <a:p>
            <a:pPr marL="0" indent="0" algn="l" rtl="0" eaLnBrk="1" hangingPunct="1">
              <a:buFont typeface="Wingdings 3" panose="05040102010807070707" pitchFamily="18" charset="2"/>
              <a:buNone/>
            </a:pPr>
            <a:r>
              <a:rPr lang="en-US" sz="2700" b="1" u="sng" dirty="0">
                <a:solidFill>
                  <a:schemeClr val="tx1"/>
                </a:solidFill>
              </a:rPr>
              <a:t>Adrenergic receptors:</a:t>
            </a:r>
          </a:p>
        </p:txBody>
      </p:sp>
      <p:sp>
        <p:nvSpPr>
          <p:cNvPr id="33795"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ts val="1000"/>
              </a:spcBef>
              <a:buClr>
                <a:schemeClr val="accent1"/>
              </a:buClr>
              <a:buFont typeface="Wingdings 3" panose="05040102010807070707" pitchFamily="18" charset="2"/>
              <a:buChar char=""/>
              <a:defRPr>
                <a:solidFill>
                  <a:srgbClr val="FFFFFF"/>
                </a:solidFill>
                <a:latin typeface="Century Gothic" panose="020B0502020202020204" pitchFamily="34" charset="0"/>
              </a:defRPr>
            </a:lvl1pPr>
            <a:lvl2pPr marL="742950" indent="-285750" algn="r" rtl="1">
              <a:spcBef>
                <a:spcPts val="1000"/>
              </a:spcBef>
              <a:buClr>
                <a:schemeClr val="accent1"/>
              </a:buClr>
              <a:buFont typeface="Wingdings 3" panose="05040102010807070707" pitchFamily="18" charset="2"/>
              <a:buChar char=""/>
              <a:defRPr sz="1600">
                <a:solidFill>
                  <a:srgbClr val="FFFFFF"/>
                </a:solidFill>
                <a:latin typeface="Century Gothic" panose="020B0502020202020204" pitchFamily="34" charset="0"/>
              </a:defRPr>
            </a:lvl2pPr>
            <a:lvl3pPr marL="1143000" indent="-228600" algn="r" rtl="1">
              <a:spcBef>
                <a:spcPts val="1000"/>
              </a:spcBef>
              <a:buClr>
                <a:schemeClr val="accent1"/>
              </a:buClr>
              <a:buFont typeface="Wingdings 3" panose="05040102010807070707" pitchFamily="18" charset="2"/>
              <a:buChar char=""/>
              <a:defRPr sz="1400">
                <a:solidFill>
                  <a:srgbClr val="FFFFFF"/>
                </a:solidFill>
                <a:latin typeface="Century Gothic" panose="020B0502020202020204" pitchFamily="34" charset="0"/>
              </a:defRPr>
            </a:lvl3pPr>
            <a:lvl4pPr marL="16002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4pPr>
            <a:lvl5pPr marL="20574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9pPr>
          </a:lstStyle>
          <a:p>
            <a:pPr rtl="0" fontAlgn="base">
              <a:spcBef>
                <a:spcPct val="0"/>
              </a:spcBef>
              <a:spcAft>
                <a:spcPct val="0"/>
              </a:spcAft>
              <a:buClrTx/>
              <a:buFontTx/>
              <a:buNone/>
            </a:pPr>
            <a:fld id="{7C32D84C-67C0-4D8F-8B14-BAE281B1AC87}" type="slidenum">
              <a:rPr lang="en-US" smtClean="0">
                <a:solidFill>
                  <a:srgbClr val="FEFFFF"/>
                </a:solidFill>
              </a:rPr>
              <a:pPr rtl="0" fontAlgn="base">
                <a:spcBef>
                  <a:spcPct val="0"/>
                </a:spcBef>
                <a:spcAft>
                  <a:spcPct val="0"/>
                </a:spcAft>
                <a:buClrTx/>
                <a:buFontTx/>
                <a:buNone/>
              </a:pPr>
              <a:t>15</a:t>
            </a:fld>
            <a:endParaRPr lang="en-US" dirty="0">
              <a:solidFill>
                <a:srgbClr val="FEFFFF"/>
              </a:solidFill>
            </a:endParaRPr>
          </a:p>
        </p:txBody>
      </p:sp>
      <p:graphicFrame>
        <p:nvGraphicFramePr>
          <p:cNvPr id="5" name="Content Placeholder 1"/>
          <p:cNvGraphicFramePr>
            <a:graphicFrameLocks/>
          </p:cNvGraphicFramePr>
          <p:nvPr/>
        </p:nvGraphicFramePr>
        <p:xfrm>
          <a:off x="531814" y="787400"/>
          <a:ext cx="11093449" cy="5422960"/>
        </p:xfrm>
        <a:graphic>
          <a:graphicData uri="http://schemas.openxmlformats.org/drawingml/2006/table">
            <a:tbl>
              <a:tblPr rtl="1" firstRow="1" bandRow="1">
                <a:tableStyleId>{5C22544A-7EE6-4342-B048-85BDC9FD1C3A}</a:tableStyleId>
              </a:tblPr>
              <a:tblGrid>
                <a:gridCol w="2050957">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178424">
                  <a:extLst>
                    <a:ext uri="{9D8B030D-6E8A-4147-A177-3AD203B41FA5}">
                      <a16:colId xmlns:a16="http://schemas.microsoft.com/office/drawing/2014/main" val="20002"/>
                    </a:ext>
                  </a:extLst>
                </a:gridCol>
                <a:gridCol w="1909482">
                  <a:extLst>
                    <a:ext uri="{9D8B030D-6E8A-4147-A177-3AD203B41FA5}">
                      <a16:colId xmlns:a16="http://schemas.microsoft.com/office/drawing/2014/main" val="20003"/>
                    </a:ext>
                  </a:extLst>
                </a:gridCol>
                <a:gridCol w="2211386">
                  <a:extLst>
                    <a:ext uri="{9D8B030D-6E8A-4147-A177-3AD203B41FA5}">
                      <a16:colId xmlns:a16="http://schemas.microsoft.com/office/drawing/2014/main" val="20004"/>
                    </a:ext>
                  </a:extLst>
                </a:gridCol>
              </a:tblGrid>
              <a:tr h="1140520">
                <a:tc>
                  <a:txBody>
                    <a:bodyPr/>
                    <a:lstStyle/>
                    <a:p>
                      <a:pPr marL="0" marR="0" indent="0" algn="ctr" defTabSz="457200" rtl="1" eaLnBrk="1" fontAlgn="auto" latinLnBrk="0" hangingPunct="1">
                        <a:lnSpc>
                          <a:spcPct val="100000"/>
                        </a:lnSpc>
                        <a:spcBef>
                          <a:spcPts val="0"/>
                        </a:spcBef>
                        <a:spcAft>
                          <a:spcPts val="0"/>
                        </a:spcAft>
                        <a:buClrTx/>
                        <a:buSzTx/>
                        <a:buFont typeface="Arial" panose="020B0604020202020204" pitchFamily="34" charset="0"/>
                        <a:buNone/>
                        <a:tabLst/>
                        <a:defRPr/>
                      </a:pPr>
                      <a:r>
                        <a:rPr lang="el-GR" sz="3000" b="1" kern="1200" dirty="0">
                          <a:solidFill>
                            <a:schemeClr val="accent2">
                              <a:lumMod val="50000"/>
                            </a:schemeClr>
                          </a:solidFill>
                          <a:latin typeface="Times New Roman" panose="02020603050405020304" pitchFamily="18" charset="0"/>
                          <a:ea typeface="+mn-ea"/>
                          <a:cs typeface="Times New Roman" panose="02020603050405020304" pitchFamily="18" charset="0"/>
                        </a:rPr>
                        <a:t>β</a:t>
                      </a:r>
                      <a:r>
                        <a:rPr lang="en-US" sz="3000" b="1" kern="1200" baseline="-25000" dirty="0">
                          <a:solidFill>
                            <a:schemeClr val="accent2">
                              <a:lumMod val="50000"/>
                            </a:schemeClr>
                          </a:solidFill>
                          <a:latin typeface="Times New Roman" panose="02020603050405020304" pitchFamily="18" charset="0"/>
                          <a:ea typeface="+mn-ea"/>
                          <a:cs typeface="Times New Roman" panose="02020603050405020304" pitchFamily="18" charset="0"/>
                        </a:rPr>
                        <a:t>3</a:t>
                      </a:r>
                      <a:r>
                        <a:rPr lang="en-US" sz="3000" b="1" kern="1200" dirty="0">
                          <a:solidFill>
                            <a:schemeClr val="accent2">
                              <a:lumMod val="50000"/>
                            </a:schemeClr>
                          </a:solidFill>
                          <a:latin typeface="Times New Roman" panose="02020603050405020304" pitchFamily="18" charset="0"/>
                          <a:ea typeface="+mn-ea"/>
                          <a:cs typeface="Times New Roman" panose="02020603050405020304" pitchFamily="18" charset="0"/>
                        </a:rPr>
                        <a:t> (Gs)</a:t>
                      </a:r>
                      <a:endParaRPr lang="ar-EG" sz="30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1" marR="9144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marR="0" indent="0" algn="ctr" defTabSz="457200" rtl="1" eaLnBrk="1" fontAlgn="auto" latinLnBrk="0" hangingPunct="1">
                        <a:lnSpc>
                          <a:spcPct val="100000"/>
                        </a:lnSpc>
                        <a:spcBef>
                          <a:spcPts val="0"/>
                        </a:spcBef>
                        <a:spcAft>
                          <a:spcPts val="0"/>
                        </a:spcAft>
                        <a:buClrTx/>
                        <a:buSzTx/>
                        <a:buFont typeface="Arial" panose="020B0604020202020204" pitchFamily="34" charset="0"/>
                        <a:buNone/>
                        <a:tabLst/>
                        <a:defRPr/>
                      </a:pPr>
                      <a:r>
                        <a:rPr lang="el-GR" sz="3000" b="1" kern="1200" dirty="0">
                          <a:solidFill>
                            <a:schemeClr val="accent2">
                              <a:lumMod val="50000"/>
                            </a:schemeClr>
                          </a:solidFill>
                          <a:latin typeface="Times New Roman" panose="02020603050405020304" pitchFamily="18" charset="0"/>
                          <a:ea typeface="+mn-ea"/>
                          <a:cs typeface="Times New Roman" panose="02020603050405020304" pitchFamily="18" charset="0"/>
                        </a:rPr>
                        <a:t>β</a:t>
                      </a:r>
                      <a:r>
                        <a:rPr lang="en-US" sz="3000" b="1" kern="1200" baseline="-25000" dirty="0">
                          <a:solidFill>
                            <a:schemeClr val="accent2">
                              <a:lumMod val="50000"/>
                            </a:schemeClr>
                          </a:solidFill>
                          <a:latin typeface="Times New Roman" panose="02020603050405020304" pitchFamily="18" charset="0"/>
                          <a:ea typeface="+mn-ea"/>
                          <a:cs typeface="Times New Roman" panose="02020603050405020304" pitchFamily="18" charset="0"/>
                        </a:rPr>
                        <a:t>2</a:t>
                      </a:r>
                      <a:r>
                        <a:rPr lang="en-US" sz="3000" b="1" kern="1200" dirty="0">
                          <a:solidFill>
                            <a:schemeClr val="accent2">
                              <a:lumMod val="50000"/>
                            </a:schemeClr>
                          </a:solidFill>
                          <a:latin typeface="Times New Roman" panose="02020603050405020304" pitchFamily="18" charset="0"/>
                          <a:ea typeface="+mn-ea"/>
                          <a:cs typeface="Times New Roman" panose="02020603050405020304" pitchFamily="18" charset="0"/>
                        </a:rPr>
                        <a:t> (Gs)</a:t>
                      </a:r>
                      <a:endParaRPr lang="ar-EG" sz="30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1" marR="9144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marR="0" indent="0" algn="ctr" defTabSz="457200" rtl="1" eaLnBrk="1" fontAlgn="auto" latinLnBrk="0" hangingPunct="1">
                        <a:lnSpc>
                          <a:spcPct val="100000"/>
                        </a:lnSpc>
                        <a:spcBef>
                          <a:spcPts val="0"/>
                        </a:spcBef>
                        <a:spcAft>
                          <a:spcPts val="0"/>
                        </a:spcAft>
                        <a:buClrTx/>
                        <a:buSzTx/>
                        <a:buFont typeface="Arial" panose="020B0604020202020204" pitchFamily="34" charset="0"/>
                        <a:buNone/>
                        <a:tabLst/>
                        <a:defRPr/>
                      </a:pPr>
                      <a:r>
                        <a:rPr lang="el-GR" sz="3000" b="1" kern="1200" dirty="0">
                          <a:solidFill>
                            <a:schemeClr val="accent2">
                              <a:lumMod val="50000"/>
                            </a:schemeClr>
                          </a:solidFill>
                          <a:latin typeface="Times New Roman" panose="02020603050405020304" pitchFamily="18" charset="0"/>
                          <a:ea typeface="+mn-ea"/>
                          <a:cs typeface="Times New Roman" panose="02020603050405020304" pitchFamily="18" charset="0"/>
                        </a:rPr>
                        <a:t>β</a:t>
                      </a:r>
                      <a:r>
                        <a:rPr lang="en-US" sz="3000" b="1" kern="1200" baseline="-25000" dirty="0">
                          <a:solidFill>
                            <a:schemeClr val="accent2">
                              <a:lumMod val="50000"/>
                            </a:schemeClr>
                          </a:solidFill>
                          <a:latin typeface="Times New Roman" panose="02020603050405020304" pitchFamily="18" charset="0"/>
                          <a:ea typeface="+mn-ea"/>
                          <a:cs typeface="Times New Roman" panose="02020603050405020304" pitchFamily="18" charset="0"/>
                        </a:rPr>
                        <a:t>1</a:t>
                      </a:r>
                      <a:r>
                        <a:rPr lang="en-US" sz="3000" b="1" kern="1200" dirty="0">
                          <a:solidFill>
                            <a:schemeClr val="accent2">
                              <a:lumMod val="50000"/>
                            </a:schemeClr>
                          </a:solidFill>
                          <a:latin typeface="Times New Roman" panose="02020603050405020304" pitchFamily="18" charset="0"/>
                          <a:ea typeface="+mn-ea"/>
                          <a:cs typeface="Times New Roman" panose="02020603050405020304" pitchFamily="18" charset="0"/>
                        </a:rPr>
                        <a:t> (Gs)</a:t>
                      </a:r>
                      <a:endParaRPr lang="ar-EG" sz="30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p>
                      <a:pPr marL="0" indent="0" algn="ctr" rtl="1">
                        <a:buFont typeface="Arial" panose="020B0604020202020204" pitchFamily="34" charset="0"/>
                        <a:buNone/>
                      </a:pPr>
                      <a:endParaRPr lang="ar-EG" sz="30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1" marR="9144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marR="0" indent="0" algn="ctr" defTabSz="457200" rtl="1" eaLnBrk="1" fontAlgn="auto" latinLnBrk="0" hangingPunct="1">
                        <a:lnSpc>
                          <a:spcPct val="100000"/>
                        </a:lnSpc>
                        <a:spcBef>
                          <a:spcPts val="0"/>
                        </a:spcBef>
                        <a:spcAft>
                          <a:spcPts val="0"/>
                        </a:spcAft>
                        <a:buClrTx/>
                        <a:buSzTx/>
                        <a:buFont typeface="Arial" panose="020B0604020202020204" pitchFamily="34" charset="0"/>
                        <a:buNone/>
                        <a:tabLst/>
                        <a:defRPr/>
                      </a:pPr>
                      <a:r>
                        <a:rPr lang="el-GR" sz="3000" b="1" kern="1200" dirty="0">
                          <a:solidFill>
                            <a:schemeClr val="accent2">
                              <a:lumMod val="50000"/>
                            </a:schemeClr>
                          </a:solidFill>
                          <a:latin typeface="Times New Roman" panose="02020603050405020304" pitchFamily="18" charset="0"/>
                          <a:ea typeface="+mn-ea"/>
                          <a:cs typeface="Times New Roman" panose="02020603050405020304" pitchFamily="18" charset="0"/>
                        </a:rPr>
                        <a:t>α</a:t>
                      </a:r>
                      <a:r>
                        <a:rPr lang="en-US" sz="3000" b="1" kern="1200" baseline="-25000" dirty="0">
                          <a:solidFill>
                            <a:schemeClr val="accent2">
                              <a:lumMod val="50000"/>
                            </a:schemeClr>
                          </a:solidFill>
                          <a:latin typeface="Times New Roman" panose="02020603050405020304" pitchFamily="18" charset="0"/>
                          <a:ea typeface="+mn-ea"/>
                          <a:cs typeface="Times New Roman" panose="02020603050405020304" pitchFamily="18" charset="0"/>
                        </a:rPr>
                        <a:t>2</a:t>
                      </a:r>
                      <a:r>
                        <a:rPr lang="en-US" sz="3000" b="1" kern="1200" dirty="0">
                          <a:solidFill>
                            <a:schemeClr val="accent2">
                              <a:lumMod val="50000"/>
                            </a:schemeClr>
                          </a:solidFill>
                          <a:latin typeface="Times New Roman" panose="02020603050405020304" pitchFamily="18" charset="0"/>
                          <a:ea typeface="+mn-ea"/>
                          <a:cs typeface="Times New Roman" panose="02020603050405020304" pitchFamily="18" charset="0"/>
                        </a:rPr>
                        <a:t> (Gi)</a:t>
                      </a:r>
                      <a:endParaRPr lang="ar-EG" sz="30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p>
                      <a:pPr marL="0" indent="0" algn="ctr" rtl="1">
                        <a:buFont typeface="Arial" panose="020B0604020202020204" pitchFamily="34" charset="0"/>
                        <a:buNone/>
                      </a:pPr>
                      <a:endParaRPr lang="ar-EG" sz="30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1" marR="9144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algn="ctr" rtl="1">
                        <a:buFont typeface="Arial" panose="020B0604020202020204" pitchFamily="34" charset="0"/>
                        <a:buNone/>
                      </a:pPr>
                      <a:r>
                        <a:rPr lang="el-GR" sz="3000" b="1" kern="1200" dirty="0">
                          <a:solidFill>
                            <a:schemeClr val="accent2">
                              <a:lumMod val="50000"/>
                            </a:schemeClr>
                          </a:solidFill>
                          <a:latin typeface="Times New Roman" panose="02020603050405020304" pitchFamily="18" charset="0"/>
                          <a:ea typeface="+mn-ea"/>
                          <a:cs typeface="Times New Roman" panose="02020603050405020304" pitchFamily="18" charset="0"/>
                        </a:rPr>
                        <a:t>α</a:t>
                      </a:r>
                      <a:r>
                        <a:rPr lang="en-US" sz="3000" b="1" kern="1200" baseline="-25000" dirty="0">
                          <a:solidFill>
                            <a:schemeClr val="accent2">
                              <a:lumMod val="50000"/>
                            </a:schemeClr>
                          </a:solidFill>
                          <a:latin typeface="Times New Roman" panose="02020603050405020304" pitchFamily="18" charset="0"/>
                          <a:ea typeface="+mn-ea"/>
                          <a:cs typeface="Times New Roman" panose="02020603050405020304" pitchFamily="18" charset="0"/>
                        </a:rPr>
                        <a:t>1</a:t>
                      </a:r>
                      <a:r>
                        <a:rPr lang="en-US" sz="3000" b="1" kern="1200" dirty="0">
                          <a:solidFill>
                            <a:schemeClr val="accent2">
                              <a:lumMod val="50000"/>
                            </a:schemeClr>
                          </a:solidFill>
                          <a:latin typeface="Times New Roman" panose="02020603050405020304" pitchFamily="18" charset="0"/>
                          <a:ea typeface="+mn-ea"/>
                          <a:cs typeface="Times New Roman" panose="02020603050405020304" pitchFamily="18" charset="0"/>
                        </a:rPr>
                        <a:t> (Gg)</a:t>
                      </a:r>
                      <a:endParaRPr lang="ar-EG" sz="30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1" marR="9144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4282380">
                <a:tc>
                  <a:txBody>
                    <a:bodyPr/>
                    <a:lstStyle/>
                    <a:p>
                      <a:pPr marL="342900" indent="-342900" algn="l" rtl="0">
                        <a:buFont typeface="Arial" panose="020B0604020202020204" pitchFamily="34" charset="0"/>
                        <a:buChar cha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  Lipolysis</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1" marR="9144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342900" indent="-342900" algn="l" rtl="0">
                        <a:buFont typeface="Arial" panose="020B0604020202020204" pitchFamily="34" charset="0"/>
                        <a:buChar cha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VD(coronary &amp;skeletal muscle)</a:t>
                      </a:r>
                    </a:p>
                    <a:p>
                      <a:pPr marL="342900" indent="-342900" algn="l" rtl="0">
                        <a:buFont typeface="Arial" panose="020B0604020202020204" pitchFamily="34" charset="0"/>
                        <a:buChar cha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Bronchodilation</a:t>
                      </a:r>
                    </a:p>
                    <a:p>
                      <a:pPr marL="342900" indent="-342900" algn="l" rtl="0">
                        <a:buFont typeface="Arial" panose="020B0604020202020204" pitchFamily="34" charset="0"/>
                        <a:buChar cha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Glycogenolysis </a:t>
                      </a:r>
                    </a:p>
                    <a:p>
                      <a:pPr marL="342900" indent="-342900" algn="l" rtl="0">
                        <a:buFont typeface="Arial" panose="020B0604020202020204" pitchFamily="34" charset="0"/>
                        <a:buChar cha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Increases insulin secretion</a:t>
                      </a:r>
                    </a:p>
                    <a:p>
                      <a:pPr marL="342900" indent="-342900" algn="l" rtl="0">
                        <a:buFont typeface="Arial" panose="020B0604020202020204" pitchFamily="34" charset="0"/>
                        <a:buChar cha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Relaxes wall of uterus</a:t>
                      </a:r>
                    </a:p>
                    <a:p>
                      <a:pPr marL="342900" indent="-342900" algn="l" rtl="0">
                        <a:buFont typeface="Arial" panose="020B0604020202020204" pitchFamily="34" charset="0"/>
                        <a:buChar cha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Hypokalemia</a:t>
                      </a:r>
                      <a: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 &amp;tremors</a:t>
                      </a: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 </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1" marR="9144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342900" indent="-342900" algn="l" rtl="0">
                        <a:buFont typeface="Arial" panose="020B0604020202020204" pitchFamily="34" charset="0"/>
                        <a:buChar cha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Increase all cardiac properties</a:t>
                      </a:r>
                    </a:p>
                    <a:p>
                      <a:pPr marL="342900" indent="-342900" algn="l" rtl="0">
                        <a:buFont typeface="Arial" panose="020B0604020202020204" pitchFamily="34" charset="0"/>
                        <a:buChar cha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   renin release</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1" marR="9144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342900" indent="-342900" algn="l" rtl="0">
                        <a:buFont typeface="Arial" panose="020B0604020202020204" pitchFamily="34" charset="0"/>
                        <a:buChar cha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Inhibits NE, Ach release</a:t>
                      </a:r>
                    </a:p>
                    <a:p>
                      <a:pPr marL="342900" indent="-342900" algn="l" rtl="0">
                        <a:buFont typeface="Arial" panose="020B0604020202020204" pitchFamily="34" charset="0"/>
                        <a:buChar cha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Decreases renin&amp; insulin secretion</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1" marR="9144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342900" indent="-342900" algn="l" rtl="0">
                        <a:buFont typeface="Arial" panose="020B0604020202020204" pitchFamily="34" charset="0"/>
                        <a:buChar cha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VC(skin&amp; mucous membranes)</a:t>
                      </a:r>
                    </a:p>
                    <a:p>
                      <a:pPr marL="342900" indent="-342900" algn="l" rtl="0">
                        <a:buFont typeface="Arial" panose="020B0604020202020204" pitchFamily="34" charset="0"/>
                        <a:buChar cha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Mydriasis</a:t>
                      </a:r>
                    </a:p>
                    <a:p>
                      <a:pPr marL="342900" indent="-342900" algn="l" rtl="0">
                        <a:buFont typeface="Arial" panose="020B0604020202020204" pitchFamily="34" charset="0"/>
                        <a:buChar char="•"/>
                      </a:pPr>
                      <a: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   tone of urinary bladder sphincter</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1" marR="9144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cxnSp>
        <p:nvCxnSpPr>
          <p:cNvPr id="6" name="Straight Arrow Connector 5"/>
          <p:cNvCxnSpPr/>
          <p:nvPr/>
        </p:nvCxnSpPr>
        <p:spPr>
          <a:xfrm flipV="1">
            <a:off x="1062038" y="3549650"/>
            <a:ext cx="0" cy="309563"/>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927100" y="3549650"/>
            <a:ext cx="0" cy="309563"/>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5162550" y="3173413"/>
            <a:ext cx="0" cy="309562"/>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992688" y="3173413"/>
            <a:ext cx="0" cy="309562"/>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0083800" y="2003425"/>
            <a:ext cx="0" cy="309563"/>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9913938" y="2003425"/>
            <a:ext cx="0" cy="309563"/>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813" y="63500"/>
            <a:ext cx="11660187" cy="6700838"/>
          </a:xfrm>
        </p:spPr>
        <p:txBody>
          <a:bodyPr/>
          <a:lstStyle/>
          <a:p>
            <a:pPr marL="0" indent="0" algn="ctr" rtl="0" eaLnBrk="1" hangingPunct="1">
              <a:buFont typeface="Wingdings 3" panose="05040102010807070707" pitchFamily="18" charset="2"/>
              <a:buNone/>
              <a:defRPr/>
            </a:pPr>
            <a:r>
              <a:rPr lang="en-US" sz="2800" b="1" u="sng" dirty="0">
                <a:solidFill>
                  <a:srgbClr val="FFFF00"/>
                </a:solidFill>
              </a:rPr>
              <a:t>Autonomic drugs</a:t>
            </a:r>
          </a:p>
          <a:p>
            <a:pPr marL="514350" indent="0" algn="l" rtl="0" eaLnBrk="1" hangingPunct="1">
              <a:lnSpc>
                <a:spcPct val="80000"/>
              </a:lnSpc>
              <a:buFont typeface="Wingdings 3" panose="05040102010807070707" pitchFamily="18" charset="2"/>
              <a:buNone/>
              <a:defRPr/>
            </a:pPr>
            <a:r>
              <a:rPr lang="en-US" sz="2600" dirty="0">
                <a:solidFill>
                  <a:schemeClr val="tx1"/>
                </a:solidFill>
              </a:rPr>
              <a:t>          1. Parasympathomimetics.</a:t>
            </a:r>
          </a:p>
          <a:p>
            <a:pPr marL="514350" indent="0" algn="l" rtl="0" eaLnBrk="1" hangingPunct="1">
              <a:lnSpc>
                <a:spcPct val="80000"/>
              </a:lnSpc>
              <a:buFont typeface="Wingdings 3" panose="05040102010807070707" pitchFamily="18" charset="2"/>
              <a:buNone/>
              <a:defRPr/>
            </a:pPr>
            <a:r>
              <a:rPr lang="en-US" sz="2600" dirty="0">
                <a:solidFill>
                  <a:schemeClr val="tx1"/>
                </a:solidFill>
              </a:rPr>
              <a:t>          2. Parasympatholytics.</a:t>
            </a:r>
          </a:p>
          <a:p>
            <a:pPr marL="514350" indent="0" algn="l" rtl="0" eaLnBrk="1" hangingPunct="1">
              <a:lnSpc>
                <a:spcPct val="80000"/>
              </a:lnSpc>
              <a:buFont typeface="Wingdings 3" panose="05040102010807070707" pitchFamily="18" charset="2"/>
              <a:buNone/>
              <a:defRPr/>
            </a:pPr>
            <a:r>
              <a:rPr lang="en-US" sz="2600" dirty="0">
                <a:solidFill>
                  <a:schemeClr val="tx1"/>
                </a:solidFill>
              </a:rPr>
              <a:t>          3. Sympathimetics.</a:t>
            </a:r>
          </a:p>
          <a:p>
            <a:pPr marL="514350" indent="0" algn="l" rtl="0" eaLnBrk="1" hangingPunct="1">
              <a:lnSpc>
                <a:spcPct val="80000"/>
              </a:lnSpc>
              <a:buFont typeface="Wingdings 3" panose="05040102010807070707" pitchFamily="18" charset="2"/>
              <a:buNone/>
              <a:defRPr/>
            </a:pPr>
            <a:r>
              <a:rPr lang="en-US" sz="2600" dirty="0">
                <a:solidFill>
                  <a:schemeClr val="tx1"/>
                </a:solidFill>
              </a:rPr>
              <a:t>          4. Sympatholytic.</a:t>
            </a:r>
          </a:p>
          <a:p>
            <a:pPr marL="514350" indent="0" algn="l" rtl="0" eaLnBrk="1" hangingPunct="1">
              <a:lnSpc>
                <a:spcPct val="80000"/>
              </a:lnSpc>
              <a:buFont typeface="Wingdings 3" panose="05040102010807070707" pitchFamily="18" charset="2"/>
              <a:buNone/>
              <a:defRPr/>
            </a:pPr>
            <a:r>
              <a:rPr lang="en-US" sz="2600" dirty="0">
                <a:solidFill>
                  <a:schemeClr val="tx1"/>
                </a:solidFill>
              </a:rPr>
              <a:t>          5. Ganglion stimulants &amp; ganglion blockers</a:t>
            </a:r>
            <a:r>
              <a:rPr lang="en-US" sz="2700" dirty="0">
                <a:solidFill>
                  <a:schemeClr val="tx1"/>
                </a:solidFill>
              </a:rPr>
              <a:t>.</a:t>
            </a:r>
          </a:p>
          <a:p>
            <a:pPr marL="514350" indent="0" algn="ctr" rtl="0" eaLnBrk="1" hangingPunct="1">
              <a:buFont typeface="Wingdings 3" panose="05040102010807070707" pitchFamily="18" charset="2"/>
              <a:buNone/>
              <a:defRPr/>
            </a:pPr>
            <a:r>
              <a:rPr lang="en-US" sz="2800" b="1" u="sng" dirty="0">
                <a:solidFill>
                  <a:srgbClr val="FFFF00"/>
                </a:solidFill>
              </a:rPr>
              <a:t>Parasympathomimetics [Cholinomimetic drugs]</a:t>
            </a:r>
          </a:p>
          <a:p>
            <a:pPr marL="93663" indent="0" algn="l" rtl="0" eaLnBrk="1" hangingPunct="1">
              <a:buFont typeface="Wingdings 3" panose="05040102010807070707" pitchFamily="18" charset="2"/>
              <a:buNone/>
              <a:defRPr/>
            </a:pPr>
            <a:r>
              <a:rPr lang="en-US" sz="2600" dirty="0">
                <a:solidFill>
                  <a:schemeClr val="tx1"/>
                </a:solidFill>
              </a:rPr>
              <a:t>Acetylcholine (ACh) receptor stimulants and cholinesterase inhibitors together comprise a large group of drugs that </a:t>
            </a:r>
            <a:r>
              <a:rPr lang="en-US" sz="2600" b="1" dirty="0">
                <a:solidFill>
                  <a:schemeClr val="tx1"/>
                </a:solidFill>
              </a:rPr>
              <a:t>mimic </a:t>
            </a:r>
            <a:r>
              <a:rPr lang="en-US" sz="2600" dirty="0">
                <a:solidFill>
                  <a:schemeClr val="tx1"/>
                </a:solidFill>
              </a:rPr>
              <a:t>Ach (cholinomimetics or parasympathomimetics).</a:t>
            </a:r>
          </a:p>
          <a:p>
            <a:pPr marL="514350" indent="0" algn="l" rtl="0" eaLnBrk="1" hangingPunct="1">
              <a:buFont typeface="Wingdings 3" panose="05040102010807070707" pitchFamily="18" charset="2"/>
              <a:buNone/>
              <a:defRPr/>
            </a:pPr>
            <a:r>
              <a:rPr lang="en-US" sz="2600" b="1" u="sng" dirty="0">
                <a:solidFill>
                  <a:schemeClr val="tx1"/>
                </a:solidFill>
              </a:rPr>
              <a:t>Cholinoceptor stimulants:</a:t>
            </a:r>
            <a:r>
              <a:rPr lang="en-US" sz="2600" dirty="0">
                <a:solidFill>
                  <a:schemeClr val="tx1"/>
                </a:solidFill>
              </a:rPr>
              <a:t> they are either:</a:t>
            </a:r>
          </a:p>
          <a:p>
            <a:pPr marL="93663" indent="0" algn="l" rtl="0" eaLnBrk="1" hangingPunct="1">
              <a:buFont typeface="Wingdings 3" panose="05040102010807070707" pitchFamily="18" charset="2"/>
              <a:buNone/>
              <a:defRPr/>
            </a:pPr>
            <a:r>
              <a:rPr lang="en-US" sz="2600" b="1" dirty="0">
                <a:solidFill>
                  <a:schemeClr val="accent2">
                    <a:lumMod val="60000"/>
                    <a:lumOff val="40000"/>
                  </a:schemeClr>
                </a:solidFill>
              </a:rPr>
              <a:t>I-</a:t>
            </a:r>
            <a:r>
              <a:rPr lang="en-US" sz="2600" b="1" i="1" dirty="0">
                <a:solidFill>
                  <a:schemeClr val="accent2">
                    <a:lumMod val="60000"/>
                    <a:lumOff val="40000"/>
                  </a:schemeClr>
                </a:solidFill>
              </a:rPr>
              <a:t>Direct-acting cholinomimetic agents </a:t>
            </a:r>
            <a:r>
              <a:rPr lang="en-US" sz="2600" dirty="0">
                <a:solidFill>
                  <a:schemeClr val="tx1"/>
                </a:solidFill>
              </a:rPr>
              <a:t>bind to and activate muscarinic and/or nicotinic receptors:       </a:t>
            </a:r>
            <a:r>
              <a:rPr lang="en-US" sz="2700" b="1" dirty="0">
                <a:solidFill>
                  <a:schemeClr val="tx1"/>
                </a:solidFill>
              </a:rPr>
              <a:t>1- Choline esters:</a:t>
            </a:r>
          </a:p>
          <a:p>
            <a:pPr marL="93663" indent="0" algn="l" rtl="0" eaLnBrk="1" hangingPunct="1">
              <a:buFont typeface="Wingdings 3" panose="05040102010807070707" pitchFamily="18" charset="2"/>
              <a:buNone/>
              <a:defRPr/>
            </a:pPr>
            <a:r>
              <a:rPr lang="en-US" sz="2700" b="1" dirty="0">
                <a:solidFill>
                  <a:schemeClr val="tx1"/>
                </a:solidFill>
              </a:rPr>
              <a:t>       *Ach          * Methacholine        * Carbachol           * Bethanechol</a:t>
            </a:r>
          </a:p>
          <a:p>
            <a:pPr marL="51435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endParaRPr lang="en-US" sz="2700" dirty="0">
              <a:solidFill>
                <a:schemeClr val="tx1"/>
              </a:solidFill>
            </a:endParaRPr>
          </a:p>
        </p:txBody>
      </p:sp>
      <p:sp>
        <p:nvSpPr>
          <p:cNvPr id="34819"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ts val="1000"/>
              </a:spcBef>
              <a:buClr>
                <a:schemeClr val="accent1"/>
              </a:buClr>
              <a:buFont typeface="Wingdings 3" panose="05040102010807070707" pitchFamily="18" charset="2"/>
              <a:buChar char=""/>
              <a:defRPr>
                <a:solidFill>
                  <a:srgbClr val="FFFFFF"/>
                </a:solidFill>
                <a:latin typeface="Century Gothic" panose="020B0502020202020204" pitchFamily="34" charset="0"/>
              </a:defRPr>
            </a:lvl1pPr>
            <a:lvl2pPr marL="742950" indent="-285750" algn="r" rtl="1">
              <a:spcBef>
                <a:spcPts val="1000"/>
              </a:spcBef>
              <a:buClr>
                <a:schemeClr val="accent1"/>
              </a:buClr>
              <a:buFont typeface="Wingdings 3" panose="05040102010807070707" pitchFamily="18" charset="2"/>
              <a:buChar char=""/>
              <a:defRPr sz="1600">
                <a:solidFill>
                  <a:srgbClr val="FFFFFF"/>
                </a:solidFill>
                <a:latin typeface="Century Gothic" panose="020B0502020202020204" pitchFamily="34" charset="0"/>
              </a:defRPr>
            </a:lvl2pPr>
            <a:lvl3pPr marL="1143000" indent="-228600" algn="r" rtl="1">
              <a:spcBef>
                <a:spcPts val="1000"/>
              </a:spcBef>
              <a:buClr>
                <a:schemeClr val="accent1"/>
              </a:buClr>
              <a:buFont typeface="Wingdings 3" panose="05040102010807070707" pitchFamily="18" charset="2"/>
              <a:buChar char=""/>
              <a:defRPr sz="1400">
                <a:solidFill>
                  <a:srgbClr val="FFFFFF"/>
                </a:solidFill>
                <a:latin typeface="Century Gothic" panose="020B0502020202020204" pitchFamily="34" charset="0"/>
              </a:defRPr>
            </a:lvl3pPr>
            <a:lvl4pPr marL="16002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4pPr>
            <a:lvl5pPr marL="20574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9pPr>
          </a:lstStyle>
          <a:p>
            <a:pPr rtl="0" fontAlgn="base">
              <a:spcBef>
                <a:spcPct val="0"/>
              </a:spcBef>
              <a:spcAft>
                <a:spcPct val="0"/>
              </a:spcAft>
              <a:buClrTx/>
              <a:buFontTx/>
              <a:buNone/>
            </a:pPr>
            <a:fld id="{B64297CA-0A38-4499-810D-AFA44A94BBA1}" type="slidenum">
              <a:rPr lang="en-US" smtClean="0">
                <a:solidFill>
                  <a:srgbClr val="FEFFFF"/>
                </a:solidFill>
              </a:rPr>
              <a:pPr rtl="0" fontAlgn="base">
                <a:spcBef>
                  <a:spcPct val="0"/>
                </a:spcBef>
                <a:spcAft>
                  <a:spcPct val="0"/>
                </a:spcAft>
                <a:buClrTx/>
                <a:buFontTx/>
                <a:buNone/>
              </a:pPr>
              <a:t>16</a:t>
            </a:fld>
            <a:endParaRPr lang="en-US" dirty="0">
              <a:solidFill>
                <a:srgbClr val="FEFFFF"/>
              </a:solidFill>
            </a:endParaRPr>
          </a:p>
        </p:txBody>
      </p:sp>
    </p:spTree>
  </p:cSld>
  <p:clrMapOvr>
    <a:masterClrMapping/>
  </p:clrMapOvr>
  <p:transition spd="slow">
    <p:fad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500"/>
                                        <p:tgtEl>
                                          <p:spTgt spid="3">
                                            <p:txEl>
                                              <p:pRg st="5" end="5"/>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500"/>
                                        <p:tgtEl>
                                          <p:spTgt spid="3">
                                            <p:txEl>
                                              <p:pRg st="7" end="7"/>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fade">
                                      <p:cBhvr>
                                        <p:cTn id="48" dur="500"/>
                                        <p:tgtEl>
                                          <p:spTgt spid="3">
                                            <p:txEl>
                                              <p:pRg st="8" end="8"/>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fade">
                                      <p:cBhvr>
                                        <p:cTn id="53" dur="500"/>
                                        <p:tgtEl>
                                          <p:spTgt spid="3">
                                            <p:txEl>
                                              <p:pRg st="9" end="9"/>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
                                            <p:txEl>
                                              <p:pRg st="10" end="10"/>
                                            </p:txEl>
                                          </p:spTgt>
                                        </p:tgtEl>
                                        <p:attrNameLst>
                                          <p:attrName>style.visibility</p:attrName>
                                        </p:attrNameLst>
                                      </p:cBhvr>
                                      <p:to>
                                        <p:strVal val="visible"/>
                                      </p:to>
                                    </p:set>
                                    <p:animEffect transition="in" filter="fade">
                                      <p:cBhvr>
                                        <p:cTn id="58"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813" y="63500"/>
            <a:ext cx="11660187" cy="6700838"/>
          </a:xfrm>
        </p:spPr>
        <p:txBody>
          <a:bodyPr/>
          <a:lstStyle/>
          <a:p>
            <a:pPr marL="93663" indent="0" algn="l" rtl="0" eaLnBrk="1" hangingPunct="1">
              <a:buFont typeface="Wingdings 3" panose="05040102010807070707" pitchFamily="18" charset="2"/>
              <a:buNone/>
              <a:defRPr/>
            </a:pPr>
            <a:r>
              <a:rPr lang="en-US" sz="2400" b="1" dirty="0">
                <a:solidFill>
                  <a:schemeClr val="tx1"/>
                </a:solidFill>
              </a:rPr>
              <a:t>2- Cholinomimetic alkaloids:      * Pilocarpine</a:t>
            </a:r>
            <a:endParaRPr lang="en-US" sz="2600" b="1" dirty="0">
              <a:solidFill>
                <a:schemeClr val="accent2">
                  <a:lumMod val="60000"/>
                  <a:lumOff val="40000"/>
                </a:schemeClr>
              </a:solidFill>
            </a:endParaRPr>
          </a:p>
          <a:p>
            <a:pPr marL="93663" indent="0" algn="l" rtl="0" eaLnBrk="1" hangingPunct="1">
              <a:buFont typeface="Wingdings 3" panose="05040102010807070707" pitchFamily="18" charset="2"/>
              <a:buNone/>
              <a:defRPr/>
            </a:pPr>
            <a:r>
              <a:rPr lang="en-US" sz="2600" b="1" dirty="0">
                <a:solidFill>
                  <a:schemeClr val="accent2">
                    <a:lumMod val="60000"/>
                    <a:lumOff val="40000"/>
                  </a:schemeClr>
                </a:solidFill>
              </a:rPr>
              <a:t>            II-</a:t>
            </a:r>
            <a:r>
              <a:rPr lang="en-US" sz="2600" b="1" i="1" dirty="0">
                <a:solidFill>
                  <a:schemeClr val="accent2">
                    <a:lumMod val="60000"/>
                    <a:lumOff val="40000"/>
                  </a:schemeClr>
                </a:solidFill>
              </a:rPr>
              <a:t>Indirect-acting agents </a:t>
            </a:r>
            <a:r>
              <a:rPr lang="en-US" sz="2600" dirty="0">
                <a:solidFill>
                  <a:schemeClr val="tx1"/>
                </a:solidFill>
              </a:rPr>
              <a:t>inhibit cholinesterases      increase the endogenous</a:t>
            </a:r>
            <a:br>
              <a:rPr lang="en-US" sz="2600" dirty="0">
                <a:solidFill>
                  <a:schemeClr val="tx1"/>
                </a:solidFill>
              </a:rPr>
            </a:br>
            <a:r>
              <a:rPr lang="en-US" sz="2600" dirty="0">
                <a:solidFill>
                  <a:schemeClr val="tx1"/>
                </a:solidFill>
              </a:rPr>
              <a:t>          Ach in synaptic clefts and neuroeffector junction      stimulate cholinoceptors. The are classified into:</a:t>
            </a:r>
          </a:p>
          <a:p>
            <a:pPr marL="93663"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endParaRPr lang="en-US" sz="2700" dirty="0">
              <a:solidFill>
                <a:schemeClr val="tx1"/>
              </a:solidFill>
            </a:endParaRPr>
          </a:p>
        </p:txBody>
      </p:sp>
      <p:sp>
        <p:nvSpPr>
          <p:cNvPr id="35843"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ts val="1000"/>
              </a:spcBef>
              <a:buClr>
                <a:schemeClr val="accent1"/>
              </a:buClr>
              <a:buFont typeface="Wingdings 3" panose="05040102010807070707" pitchFamily="18" charset="2"/>
              <a:buChar char=""/>
              <a:defRPr>
                <a:solidFill>
                  <a:srgbClr val="FFFFFF"/>
                </a:solidFill>
                <a:latin typeface="Century Gothic" panose="020B0502020202020204" pitchFamily="34" charset="0"/>
              </a:defRPr>
            </a:lvl1pPr>
            <a:lvl2pPr marL="742950" indent="-285750" algn="r" rtl="1">
              <a:spcBef>
                <a:spcPts val="1000"/>
              </a:spcBef>
              <a:buClr>
                <a:schemeClr val="accent1"/>
              </a:buClr>
              <a:buFont typeface="Wingdings 3" panose="05040102010807070707" pitchFamily="18" charset="2"/>
              <a:buChar char=""/>
              <a:defRPr sz="1600">
                <a:solidFill>
                  <a:srgbClr val="FFFFFF"/>
                </a:solidFill>
                <a:latin typeface="Century Gothic" panose="020B0502020202020204" pitchFamily="34" charset="0"/>
              </a:defRPr>
            </a:lvl2pPr>
            <a:lvl3pPr marL="1143000" indent="-228600" algn="r" rtl="1">
              <a:spcBef>
                <a:spcPts val="1000"/>
              </a:spcBef>
              <a:buClr>
                <a:schemeClr val="accent1"/>
              </a:buClr>
              <a:buFont typeface="Wingdings 3" panose="05040102010807070707" pitchFamily="18" charset="2"/>
              <a:buChar char=""/>
              <a:defRPr sz="1400">
                <a:solidFill>
                  <a:srgbClr val="FFFFFF"/>
                </a:solidFill>
                <a:latin typeface="Century Gothic" panose="020B0502020202020204" pitchFamily="34" charset="0"/>
              </a:defRPr>
            </a:lvl3pPr>
            <a:lvl4pPr marL="16002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4pPr>
            <a:lvl5pPr marL="20574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9pPr>
          </a:lstStyle>
          <a:p>
            <a:pPr rtl="0" fontAlgn="base">
              <a:spcBef>
                <a:spcPct val="0"/>
              </a:spcBef>
              <a:spcAft>
                <a:spcPct val="0"/>
              </a:spcAft>
              <a:buClrTx/>
              <a:buFontTx/>
              <a:buNone/>
            </a:pPr>
            <a:fld id="{8E33F1CD-AAE3-433A-8BD9-86C4B5AD47B8}" type="slidenum">
              <a:rPr lang="en-US" smtClean="0">
                <a:solidFill>
                  <a:srgbClr val="FEFFFF"/>
                </a:solidFill>
              </a:rPr>
              <a:pPr rtl="0" fontAlgn="base">
                <a:spcBef>
                  <a:spcPct val="0"/>
                </a:spcBef>
                <a:spcAft>
                  <a:spcPct val="0"/>
                </a:spcAft>
                <a:buClrTx/>
                <a:buFontTx/>
                <a:buNone/>
              </a:pPr>
              <a:t>17</a:t>
            </a:fld>
            <a:endParaRPr lang="en-US" dirty="0">
              <a:solidFill>
                <a:srgbClr val="FEFFFF"/>
              </a:solidFill>
            </a:endParaRPr>
          </a:p>
        </p:txBody>
      </p:sp>
      <p:cxnSp>
        <p:nvCxnSpPr>
          <p:cNvPr id="4" name="Straight Arrow Connector 3"/>
          <p:cNvCxnSpPr/>
          <p:nvPr/>
        </p:nvCxnSpPr>
        <p:spPr>
          <a:xfrm rot="16200000">
            <a:off x="8432007" y="632618"/>
            <a:ext cx="0" cy="309563"/>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rot="16200000">
            <a:off x="8277226" y="1127125"/>
            <a:ext cx="0" cy="307975"/>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6" name="Content Placeholder 1"/>
          <p:cNvGraphicFramePr>
            <a:graphicFrameLocks/>
          </p:cNvGraphicFramePr>
          <p:nvPr/>
        </p:nvGraphicFramePr>
        <p:xfrm>
          <a:off x="725488" y="2159000"/>
          <a:ext cx="11183937" cy="4029075"/>
        </p:xfrm>
        <a:graphic>
          <a:graphicData uri="http://schemas.openxmlformats.org/drawingml/2006/table">
            <a:tbl>
              <a:tblPr rtl="1" firstRow="1" bandRow="1">
                <a:tableStyleId>{5C22544A-7EE6-4342-B048-85BDC9FD1C3A}</a:tableStyleId>
              </a:tblPr>
              <a:tblGrid>
                <a:gridCol w="5670276">
                  <a:extLst>
                    <a:ext uri="{9D8B030D-6E8A-4147-A177-3AD203B41FA5}">
                      <a16:colId xmlns:a16="http://schemas.microsoft.com/office/drawing/2014/main" val="20000"/>
                    </a:ext>
                  </a:extLst>
                </a:gridCol>
                <a:gridCol w="5513661">
                  <a:extLst>
                    <a:ext uri="{9D8B030D-6E8A-4147-A177-3AD203B41FA5}">
                      <a16:colId xmlns:a16="http://schemas.microsoft.com/office/drawing/2014/main" val="20001"/>
                    </a:ext>
                  </a:extLst>
                </a:gridCol>
              </a:tblGrid>
              <a:tr h="548622">
                <a:tc>
                  <a:txBody>
                    <a:bodyPr/>
                    <a:lstStyle/>
                    <a:p>
                      <a:pPr marL="0" indent="0" algn="ctr" rtl="1">
                        <a:buFont typeface="Arial" panose="020B0604020202020204" pitchFamily="34" charset="0"/>
                        <a:buNone/>
                      </a:pPr>
                      <a:r>
                        <a:rPr lang="en-US" sz="3000" b="1" kern="1200" dirty="0">
                          <a:solidFill>
                            <a:schemeClr val="accent2">
                              <a:lumMod val="50000"/>
                            </a:schemeClr>
                          </a:solidFill>
                          <a:latin typeface="Times New Roman" panose="02020603050405020304" pitchFamily="18" charset="0"/>
                          <a:ea typeface="+mn-ea"/>
                          <a:cs typeface="Times New Roman" panose="02020603050405020304" pitchFamily="18" charset="0"/>
                        </a:rPr>
                        <a:t>Irreversible</a:t>
                      </a:r>
                      <a:endParaRPr lang="ar-EG" sz="30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4" marR="91444" marT="45711" marB="4571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algn="ctr" rtl="1">
                        <a:buFont typeface="Arial" panose="020B0604020202020204" pitchFamily="34" charset="0"/>
                        <a:buNone/>
                      </a:pPr>
                      <a:r>
                        <a:rPr lang="en-US" sz="3000" b="1" kern="1200" dirty="0">
                          <a:solidFill>
                            <a:schemeClr val="accent2">
                              <a:lumMod val="50000"/>
                            </a:schemeClr>
                          </a:solidFill>
                          <a:latin typeface="Times New Roman" panose="02020603050405020304" pitchFamily="18" charset="0"/>
                          <a:ea typeface="+mn-ea"/>
                          <a:cs typeface="Times New Roman" panose="02020603050405020304" pitchFamily="18" charset="0"/>
                        </a:rPr>
                        <a:t>Reversible</a:t>
                      </a:r>
                      <a:endParaRPr lang="ar-EG" sz="3000" b="1" kern="1200" dirty="0">
                        <a:solidFill>
                          <a:schemeClr val="tx1"/>
                        </a:solidFill>
                        <a:latin typeface="Times New Roman" panose="02020603050405020304" pitchFamily="18" charset="0"/>
                        <a:ea typeface="+mn-ea"/>
                        <a:cs typeface="Times New Roman" panose="02020603050405020304" pitchFamily="18" charset="0"/>
                      </a:endParaRPr>
                    </a:p>
                  </a:txBody>
                  <a:tcPr marL="91444" marR="91444" marT="45711" marB="4571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3480453">
                <a:tc>
                  <a:txBody>
                    <a:bodyPr/>
                    <a:lstStyle/>
                    <a:p>
                      <a:pPr marL="342900" indent="-342900" algn="l" rtl="0">
                        <a:lnSpc>
                          <a:spcPct val="150000"/>
                        </a:lnSpc>
                        <a:buFont typeface="Wingdings" panose="05000000000000000000" pitchFamily="2" charset="2"/>
                        <a:buChar char="§"/>
                      </a:pPr>
                      <a: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Organophosphorus compounds:</a:t>
                      </a:r>
                      <a:b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br>
                      <a: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 Echothiophate           -Isoflurophate</a:t>
                      </a:r>
                      <a:b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br>
                      <a: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 Ware gases e.g. sarin &amp;soman.</a:t>
                      </a:r>
                      <a:b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br>
                      <a: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 Thiophosphate insecticides e.g. parathion &amp;malathion.</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4" marR="91444" marT="45711" marB="4571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342900" indent="-342900" algn="l" rtl="0">
                        <a:lnSpc>
                          <a:spcPct val="150000"/>
                        </a:lnSpc>
                        <a:buFont typeface="Wingdings" panose="05000000000000000000" pitchFamily="2" charset="2"/>
                        <a:buChar char="§"/>
                      </a:pPr>
                      <a: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Physostigmine &amp; neostigmine.</a:t>
                      </a:r>
                    </a:p>
                    <a:p>
                      <a:pPr marL="342900" indent="-342900" algn="l" rtl="0">
                        <a:lnSpc>
                          <a:spcPct val="150000"/>
                        </a:lnSpc>
                        <a:buFont typeface="Wingdings" panose="05000000000000000000" pitchFamily="2" charset="2"/>
                        <a:buChar cha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Neostigmine</a:t>
                      </a:r>
                      <a: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 substitutes:</a:t>
                      </a:r>
                      <a:b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br>
                      <a: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(edrophonium,</a:t>
                      </a:r>
                      <a:b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br>
                      <a: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pyridostigmine, ambenonium,</a:t>
                      </a:r>
                      <a:b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br>
                      <a: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benzpyrinium and demecarium)</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4" marR="91444" marT="45711" marB="4571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transition spd="slow">
    <p:fad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813" y="63500"/>
            <a:ext cx="11660187" cy="6700838"/>
          </a:xfrm>
        </p:spPr>
        <p:txBody>
          <a:bodyPr/>
          <a:lstStyle/>
          <a:p>
            <a:pPr marL="0" indent="0" algn="ctr" rtl="0" eaLnBrk="1" hangingPunct="1">
              <a:buFont typeface="Wingdings 3" panose="05040102010807070707" pitchFamily="18" charset="2"/>
              <a:buNone/>
              <a:defRPr/>
            </a:pPr>
            <a:r>
              <a:rPr lang="en-US" sz="2800" b="1" u="sng" dirty="0">
                <a:solidFill>
                  <a:srgbClr val="FFFF00"/>
                </a:solidFill>
              </a:rPr>
              <a:t>I-Direct Cholinomimetics</a:t>
            </a:r>
          </a:p>
          <a:p>
            <a:pPr marL="514350" indent="-514350" algn="ctr" rtl="0" eaLnBrk="1" hangingPunct="1">
              <a:buFont typeface="Wingdings 3" panose="05040102010807070707" pitchFamily="18" charset="2"/>
              <a:buAutoNum type="arabicParenBoth"/>
              <a:defRPr/>
            </a:pPr>
            <a:r>
              <a:rPr lang="en-US" sz="2800" b="1" u="sng" dirty="0">
                <a:solidFill>
                  <a:schemeClr val="accent2">
                    <a:lumMod val="60000"/>
                    <a:lumOff val="40000"/>
                  </a:schemeClr>
                </a:solidFill>
              </a:rPr>
              <a:t>Choline esters</a:t>
            </a:r>
            <a:br>
              <a:rPr lang="en-US" sz="2800" b="1" u="sng" dirty="0">
                <a:solidFill>
                  <a:schemeClr val="accent2">
                    <a:lumMod val="60000"/>
                    <a:lumOff val="40000"/>
                  </a:schemeClr>
                </a:solidFill>
              </a:rPr>
            </a:br>
            <a:endParaRPr lang="en-US" sz="2800" b="1" u="sng" dirty="0">
              <a:solidFill>
                <a:schemeClr val="accent2">
                  <a:lumMod val="60000"/>
                  <a:lumOff val="40000"/>
                </a:schemeClr>
              </a:solidFill>
            </a:endParaRPr>
          </a:p>
          <a:p>
            <a:pPr marL="0" indent="0" algn="l" rtl="0" eaLnBrk="1" hangingPunct="1">
              <a:buFont typeface="Wingdings 3" panose="05040102010807070707" pitchFamily="18" charset="2"/>
              <a:buNone/>
              <a:defRPr/>
            </a:pPr>
            <a:r>
              <a:rPr lang="en-US" sz="2600" dirty="0">
                <a:solidFill>
                  <a:schemeClr val="tx1"/>
                </a:solidFill>
              </a:rPr>
              <a:t>They are poorly absorbed and poorly distributed into CNS (they are hydrophilic).</a:t>
            </a:r>
          </a:p>
          <a:p>
            <a:pPr marL="0" indent="0" algn="l" rtl="0" eaLnBrk="1" hangingPunct="1">
              <a:buFont typeface="Wingdings 3" panose="05040102010807070707" pitchFamily="18" charset="2"/>
              <a:buNone/>
              <a:defRPr/>
            </a:pPr>
            <a:endParaRPr lang="en-US" sz="2600" dirty="0">
              <a:solidFill>
                <a:schemeClr val="tx1"/>
              </a:solidFill>
            </a:endParaRPr>
          </a:p>
          <a:p>
            <a:pPr marL="0" indent="0" algn="l" rtl="0" eaLnBrk="1" hangingPunct="1">
              <a:buFont typeface="Wingdings 3" panose="05040102010807070707" pitchFamily="18" charset="2"/>
              <a:buNone/>
              <a:defRPr/>
            </a:pPr>
            <a:endParaRPr lang="en-US" sz="2600" dirty="0">
              <a:solidFill>
                <a:schemeClr val="tx1"/>
              </a:solidFill>
            </a:endParaRPr>
          </a:p>
          <a:p>
            <a:pPr marL="0" indent="0" algn="l" rtl="0" eaLnBrk="1" hangingPunct="1">
              <a:buFont typeface="Wingdings 3" panose="05040102010807070707" pitchFamily="18" charset="2"/>
              <a:buNone/>
              <a:defRPr/>
            </a:pPr>
            <a:endParaRPr lang="en-US" sz="2600" dirty="0">
              <a:solidFill>
                <a:schemeClr val="tx1"/>
              </a:solidFill>
            </a:endParaRPr>
          </a:p>
          <a:p>
            <a:pPr marL="0" indent="0" algn="l" rtl="0" eaLnBrk="1" hangingPunct="1">
              <a:buFont typeface="Wingdings 3" panose="05040102010807070707" pitchFamily="18" charset="2"/>
              <a:buNone/>
              <a:defRPr/>
            </a:pPr>
            <a:endParaRPr lang="en-US" sz="2600" dirty="0">
              <a:solidFill>
                <a:schemeClr val="tx1"/>
              </a:solidFill>
            </a:endParaRPr>
          </a:p>
          <a:p>
            <a:pPr marL="51435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r>
              <a:rPr lang="en-US" sz="2700" b="1" dirty="0">
                <a:solidFill>
                  <a:schemeClr val="tx1"/>
                </a:solidFill>
              </a:rPr>
              <a:t>   </a:t>
            </a:r>
            <a:endParaRPr lang="en-US" sz="2700" dirty="0">
              <a:solidFill>
                <a:schemeClr val="tx1"/>
              </a:solidFill>
            </a:endParaRPr>
          </a:p>
        </p:txBody>
      </p:sp>
      <p:sp>
        <p:nvSpPr>
          <p:cNvPr id="36867"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ts val="1000"/>
              </a:spcBef>
              <a:buClr>
                <a:schemeClr val="accent1"/>
              </a:buClr>
              <a:buFont typeface="Wingdings 3" panose="05040102010807070707" pitchFamily="18" charset="2"/>
              <a:buChar char=""/>
              <a:defRPr>
                <a:solidFill>
                  <a:srgbClr val="FFFFFF"/>
                </a:solidFill>
                <a:latin typeface="Century Gothic" panose="020B0502020202020204" pitchFamily="34" charset="0"/>
              </a:defRPr>
            </a:lvl1pPr>
            <a:lvl2pPr marL="742950" indent="-285750" algn="r" rtl="1">
              <a:spcBef>
                <a:spcPts val="1000"/>
              </a:spcBef>
              <a:buClr>
                <a:schemeClr val="accent1"/>
              </a:buClr>
              <a:buFont typeface="Wingdings 3" panose="05040102010807070707" pitchFamily="18" charset="2"/>
              <a:buChar char=""/>
              <a:defRPr sz="1600">
                <a:solidFill>
                  <a:srgbClr val="FFFFFF"/>
                </a:solidFill>
                <a:latin typeface="Century Gothic" panose="020B0502020202020204" pitchFamily="34" charset="0"/>
              </a:defRPr>
            </a:lvl2pPr>
            <a:lvl3pPr marL="1143000" indent="-228600" algn="r" rtl="1">
              <a:spcBef>
                <a:spcPts val="1000"/>
              </a:spcBef>
              <a:buClr>
                <a:schemeClr val="accent1"/>
              </a:buClr>
              <a:buFont typeface="Wingdings 3" panose="05040102010807070707" pitchFamily="18" charset="2"/>
              <a:buChar char=""/>
              <a:defRPr sz="1400">
                <a:solidFill>
                  <a:srgbClr val="FFFFFF"/>
                </a:solidFill>
                <a:latin typeface="Century Gothic" panose="020B0502020202020204" pitchFamily="34" charset="0"/>
              </a:defRPr>
            </a:lvl3pPr>
            <a:lvl4pPr marL="16002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4pPr>
            <a:lvl5pPr marL="20574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9pPr>
          </a:lstStyle>
          <a:p>
            <a:pPr rtl="0" fontAlgn="base">
              <a:spcBef>
                <a:spcPct val="0"/>
              </a:spcBef>
              <a:spcAft>
                <a:spcPct val="0"/>
              </a:spcAft>
              <a:buClrTx/>
              <a:buFontTx/>
              <a:buNone/>
            </a:pPr>
            <a:fld id="{7CA82B1B-7916-4C2F-9FB1-EA5268050226}" type="slidenum">
              <a:rPr lang="en-US" smtClean="0">
                <a:solidFill>
                  <a:srgbClr val="FEFFFF"/>
                </a:solidFill>
              </a:rPr>
              <a:pPr rtl="0" fontAlgn="base">
                <a:spcBef>
                  <a:spcPct val="0"/>
                </a:spcBef>
                <a:spcAft>
                  <a:spcPct val="0"/>
                </a:spcAft>
                <a:buClrTx/>
                <a:buFontTx/>
                <a:buNone/>
              </a:pPr>
              <a:t>18</a:t>
            </a:fld>
            <a:endParaRPr lang="en-US" dirty="0">
              <a:solidFill>
                <a:srgbClr val="FEFFFF"/>
              </a:solidFill>
            </a:endParaRPr>
          </a:p>
        </p:txBody>
      </p:sp>
      <p:graphicFrame>
        <p:nvGraphicFramePr>
          <p:cNvPr id="4" name="Content Placeholder 1"/>
          <p:cNvGraphicFramePr>
            <a:graphicFrameLocks/>
          </p:cNvGraphicFramePr>
          <p:nvPr/>
        </p:nvGraphicFramePr>
        <p:xfrm>
          <a:off x="531814" y="2268538"/>
          <a:ext cx="11256961" cy="2835274"/>
        </p:xfrm>
        <a:graphic>
          <a:graphicData uri="http://schemas.openxmlformats.org/drawingml/2006/table">
            <a:tbl>
              <a:tblPr rtl="1" firstRow="1" bandRow="1">
                <a:tableStyleId>{5C22544A-7EE6-4342-B048-85BDC9FD1C3A}</a:tableStyleId>
              </a:tblPr>
              <a:tblGrid>
                <a:gridCol w="2429257">
                  <a:extLst>
                    <a:ext uri="{9D8B030D-6E8A-4147-A177-3AD203B41FA5}">
                      <a16:colId xmlns:a16="http://schemas.microsoft.com/office/drawing/2014/main" val="20000"/>
                    </a:ext>
                  </a:extLst>
                </a:gridCol>
                <a:gridCol w="2073528">
                  <a:extLst>
                    <a:ext uri="{9D8B030D-6E8A-4147-A177-3AD203B41FA5}">
                      <a16:colId xmlns:a16="http://schemas.microsoft.com/office/drawing/2014/main" val="20001"/>
                    </a:ext>
                  </a:extLst>
                </a:gridCol>
                <a:gridCol w="2081785">
                  <a:extLst>
                    <a:ext uri="{9D8B030D-6E8A-4147-A177-3AD203B41FA5}">
                      <a16:colId xmlns:a16="http://schemas.microsoft.com/office/drawing/2014/main" val="20002"/>
                    </a:ext>
                  </a:extLst>
                </a:gridCol>
                <a:gridCol w="2420999">
                  <a:extLst>
                    <a:ext uri="{9D8B030D-6E8A-4147-A177-3AD203B41FA5}">
                      <a16:colId xmlns:a16="http://schemas.microsoft.com/office/drawing/2014/main" val="20003"/>
                    </a:ext>
                  </a:extLst>
                </a:gridCol>
                <a:gridCol w="2251392">
                  <a:extLst>
                    <a:ext uri="{9D8B030D-6E8A-4147-A177-3AD203B41FA5}">
                      <a16:colId xmlns:a16="http://schemas.microsoft.com/office/drawing/2014/main" val="20004"/>
                    </a:ext>
                  </a:extLst>
                </a:gridCol>
              </a:tblGrid>
              <a:tr h="945106">
                <a:tc>
                  <a:txBody>
                    <a:bodyPr/>
                    <a:lstStyle/>
                    <a:p>
                      <a:pPr algn="ctr" rtl="1"/>
                      <a:r>
                        <a:rPr lang="en-US" sz="2800" b="1" kern="1200" dirty="0">
                          <a:solidFill>
                            <a:schemeClr val="accent4">
                              <a:lumMod val="50000"/>
                            </a:schemeClr>
                          </a:solidFill>
                          <a:latin typeface="Times New Roman" panose="02020603050405020304" pitchFamily="18" charset="0"/>
                          <a:ea typeface="+mn-ea"/>
                          <a:cs typeface="Times New Roman" panose="02020603050405020304" pitchFamily="18" charset="0"/>
                        </a:rPr>
                        <a:t>Selectivity</a:t>
                      </a:r>
                      <a:endParaRPr lang="ar-EG" sz="2800" b="1" kern="1200" dirty="0">
                        <a:solidFill>
                          <a:schemeClr val="accent4">
                            <a:lumMod val="50000"/>
                          </a:schemeClr>
                        </a:solidFill>
                        <a:latin typeface="Times New Roman" panose="02020603050405020304" pitchFamily="18" charset="0"/>
                        <a:ea typeface="+mn-ea"/>
                        <a:cs typeface="Times New Roman" panose="02020603050405020304" pitchFamily="18" charset="0"/>
                      </a:endParaRPr>
                    </a:p>
                  </a:txBody>
                  <a:tcPr marL="91442" marR="91442" marT="45722" marB="45722">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algn="ctr" rtl="1"/>
                      <a:r>
                        <a:rPr lang="en-US" sz="2800" b="1" kern="1200" dirty="0">
                          <a:solidFill>
                            <a:schemeClr val="accent4">
                              <a:lumMod val="50000"/>
                            </a:schemeClr>
                          </a:solidFill>
                          <a:latin typeface="Times New Roman" panose="02020603050405020304" pitchFamily="18" charset="0"/>
                          <a:ea typeface="+mn-ea"/>
                          <a:cs typeface="Times New Roman" panose="02020603050405020304" pitchFamily="18" charset="0"/>
                        </a:rPr>
                        <a:t>Nicotinic action</a:t>
                      </a:r>
                      <a:endParaRPr lang="ar-EG" sz="2800" b="1" kern="1200" dirty="0">
                        <a:solidFill>
                          <a:schemeClr val="accent4">
                            <a:lumMod val="50000"/>
                          </a:schemeClr>
                        </a:solidFill>
                        <a:latin typeface="Times New Roman" panose="02020603050405020304" pitchFamily="18" charset="0"/>
                        <a:ea typeface="+mn-ea"/>
                        <a:cs typeface="Times New Roman" panose="02020603050405020304" pitchFamily="18" charset="0"/>
                      </a:endParaRPr>
                    </a:p>
                  </a:txBody>
                  <a:tcPr marL="91442" marR="91442" marT="45722" marB="45722">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algn="ctr" rtl="1"/>
                      <a:r>
                        <a:rPr lang="en-US" sz="2800" b="1" kern="1200" dirty="0">
                          <a:solidFill>
                            <a:schemeClr val="accent4">
                              <a:lumMod val="50000"/>
                            </a:schemeClr>
                          </a:solidFill>
                          <a:latin typeface="Times New Roman" panose="02020603050405020304" pitchFamily="18" charset="0"/>
                          <a:ea typeface="+mn-ea"/>
                          <a:cs typeface="Times New Roman" panose="02020603050405020304" pitchFamily="18" charset="0"/>
                        </a:rPr>
                        <a:t>Muscarinic action</a:t>
                      </a:r>
                      <a:endParaRPr lang="ar-EG" sz="2800" b="1" kern="1200" dirty="0">
                        <a:solidFill>
                          <a:schemeClr val="accent4">
                            <a:lumMod val="50000"/>
                          </a:schemeClr>
                        </a:solidFill>
                        <a:latin typeface="Times New Roman" panose="02020603050405020304" pitchFamily="18" charset="0"/>
                        <a:ea typeface="+mn-ea"/>
                        <a:cs typeface="Times New Roman" panose="02020603050405020304" pitchFamily="18" charset="0"/>
                      </a:endParaRPr>
                    </a:p>
                  </a:txBody>
                  <a:tcPr marL="91442" marR="91442" marT="45722" marB="45722">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marR="0" indent="0" algn="ctr" defTabSz="457200" rtl="1" eaLnBrk="1" fontAlgn="auto" latinLnBrk="0" hangingPunct="1">
                        <a:lnSpc>
                          <a:spcPct val="100000"/>
                        </a:lnSpc>
                        <a:spcBef>
                          <a:spcPts val="0"/>
                        </a:spcBef>
                        <a:spcAft>
                          <a:spcPts val="0"/>
                        </a:spcAft>
                        <a:buClrTx/>
                        <a:buSzTx/>
                        <a:buFontTx/>
                        <a:buNone/>
                        <a:tabLst/>
                        <a:defRPr/>
                      </a:pPr>
                      <a:r>
                        <a:rPr lang="en-US" sz="2400" b="1" kern="1200" dirty="0">
                          <a:solidFill>
                            <a:schemeClr val="accent4">
                              <a:lumMod val="50000"/>
                            </a:schemeClr>
                          </a:solidFill>
                          <a:latin typeface="Times New Roman" panose="02020603050405020304" pitchFamily="18" charset="0"/>
                          <a:ea typeface="+mn-ea"/>
                          <a:cs typeface="Times New Roman" panose="02020603050405020304" pitchFamily="18" charset="0"/>
                        </a:rPr>
                        <a:t>Susceptibility</a:t>
                      </a:r>
                      <a:r>
                        <a:rPr lang="en-US" sz="2400" b="1" kern="1200" baseline="0" dirty="0">
                          <a:solidFill>
                            <a:schemeClr val="accent4">
                              <a:lumMod val="50000"/>
                            </a:schemeClr>
                          </a:solidFill>
                          <a:latin typeface="Times New Roman" panose="02020603050405020304" pitchFamily="18" charset="0"/>
                          <a:ea typeface="+mn-ea"/>
                          <a:cs typeface="Times New Roman" panose="02020603050405020304" pitchFamily="18" charset="0"/>
                        </a:rPr>
                        <a:t> to cholinesterase</a:t>
                      </a:r>
                      <a:endParaRPr lang="ar-EG" sz="2400" b="1" kern="1200" dirty="0">
                        <a:solidFill>
                          <a:schemeClr val="accent4">
                            <a:lumMod val="50000"/>
                          </a:schemeClr>
                        </a:solidFill>
                        <a:latin typeface="Times New Roman" panose="02020603050405020304" pitchFamily="18" charset="0"/>
                        <a:ea typeface="+mn-ea"/>
                        <a:cs typeface="Times New Roman" panose="02020603050405020304" pitchFamily="18" charset="0"/>
                      </a:endParaRPr>
                    </a:p>
                  </a:txBody>
                  <a:tcPr marL="91442" marR="91442" marT="45722" marB="45722">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algn="ctr" rtl="0"/>
                      <a:r>
                        <a:rPr lang="en-US" sz="2800" b="1" kern="1200" dirty="0">
                          <a:solidFill>
                            <a:schemeClr val="accent4">
                              <a:lumMod val="50000"/>
                            </a:schemeClr>
                          </a:solidFill>
                          <a:latin typeface="Times New Roman" panose="02020603050405020304" pitchFamily="18" charset="0"/>
                          <a:ea typeface="+mn-ea"/>
                          <a:cs typeface="Times New Roman" panose="02020603050405020304" pitchFamily="18" charset="0"/>
                        </a:rPr>
                        <a:t>Choline Ester</a:t>
                      </a:r>
                      <a:endParaRPr lang="ar-EG" sz="2800" b="1" kern="1200" dirty="0">
                        <a:solidFill>
                          <a:schemeClr val="accent4">
                            <a:lumMod val="50000"/>
                          </a:schemeClr>
                        </a:solidFill>
                        <a:latin typeface="Times New Roman" panose="02020603050405020304" pitchFamily="18" charset="0"/>
                        <a:ea typeface="+mn-ea"/>
                        <a:cs typeface="Times New Roman" panose="02020603050405020304" pitchFamily="18" charset="0"/>
                      </a:endParaRPr>
                    </a:p>
                  </a:txBody>
                  <a:tcPr marL="91442" marR="91442" marT="45722" marB="45722">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472542">
                <a:tc>
                  <a:txBody>
                    <a:bodyPr/>
                    <a:lstStyle/>
                    <a:p>
                      <a:pPr algn="l" rtl="1"/>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No selectivity</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2" marR="91442" marT="45722" marB="45722">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algn="l" rtl="1"/>
                      <a:r>
                        <a:rPr lang="en-US" sz="2500" b="1" kern="1200" dirty="0">
                          <a:solidFill>
                            <a:schemeClr val="accent2">
                              <a:lumMod val="50000"/>
                            </a:schemeClr>
                          </a:solidFill>
                          <a:latin typeface="Times New Roman" panose="02020603050405020304" pitchFamily="18" charset="0"/>
                          <a:ea typeface="+mn-ea"/>
                          <a:cs typeface="Times New Roman" panose="02020603050405020304" pitchFamily="18" charset="0"/>
                        </a:rPr>
                        <a:t>+++</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2" marR="91442" marT="45722" marB="45722">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algn="l" rtl="1"/>
                      <a:r>
                        <a:rPr lang="en-US" sz="2500" b="1" kern="1200" dirty="0">
                          <a:solidFill>
                            <a:schemeClr val="accent2">
                              <a:lumMod val="50000"/>
                            </a:schemeClr>
                          </a:solidFill>
                          <a:latin typeface="Times New Roman" panose="02020603050405020304" pitchFamily="18" charset="0"/>
                          <a:ea typeface="+mn-ea"/>
                          <a:cs typeface="Times New Roman" panose="02020603050405020304" pitchFamily="18" charset="0"/>
                        </a:rPr>
                        <a:t>+++</a:t>
                      </a:r>
                      <a:endParaRPr lang="ar-EG" sz="25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2" marR="91442" marT="45722" marB="45722">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algn="l" rtl="1"/>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True and pseudo</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2" marR="91442" marT="45722" marB="45722">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algn="l" rtl="1"/>
                      <a:r>
                        <a:rPr lang="en-US" sz="2500" b="1" kern="1200" dirty="0">
                          <a:solidFill>
                            <a:schemeClr val="accent2">
                              <a:lumMod val="50000"/>
                            </a:schemeClr>
                          </a:solidFill>
                          <a:latin typeface="Times New Roman" panose="02020603050405020304" pitchFamily="18" charset="0"/>
                          <a:ea typeface="+mn-ea"/>
                          <a:cs typeface="Times New Roman" panose="02020603050405020304" pitchFamily="18" charset="0"/>
                        </a:rPr>
                        <a:t>Acetylcholine</a:t>
                      </a:r>
                      <a:endParaRPr lang="ar-EG" sz="25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2" marR="91442" marT="45722" marB="45722">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1"/>
                  </a:ext>
                </a:extLst>
              </a:tr>
              <a:tr h="472542">
                <a:tc>
                  <a:txBody>
                    <a:bodyPr/>
                    <a:lstStyle/>
                    <a:p>
                      <a:pPr algn="l" rtl="1"/>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Heart</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2" marR="91442" marT="45722" marB="45722">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algn="l" rtl="1"/>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None</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2" marR="91442" marT="45722" marB="45722">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algn="l" rtl="1"/>
                      <a:r>
                        <a:rPr lang="en-US" sz="2500" b="1" kern="1200" dirty="0">
                          <a:solidFill>
                            <a:schemeClr val="accent2">
                              <a:lumMod val="50000"/>
                            </a:schemeClr>
                          </a:solidFill>
                          <a:latin typeface="Times New Roman" panose="02020603050405020304" pitchFamily="18" charset="0"/>
                          <a:ea typeface="+mn-ea"/>
                          <a:cs typeface="Times New Roman" panose="02020603050405020304" pitchFamily="18" charset="0"/>
                        </a:rPr>
                        <a:t>++++</a:t>
                      </a:r>
                      <a:endParaRPr lang="ar-EG" sz="25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2" marR="91442" marT="45722" marB="45722">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algn="l" rtl="1"/>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True only</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2" marR="91442" marT="45722" marB="45722">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marR="0" indent="0" algn="l" defTabSz="457200" rtl="1" eaLnBrk="1" fontAlgn="auto" latinLnBrk="0" hangingPunct="1">
                        <a:lnSpc>
                          <a:spcPct val="100000"/>
                        </a:lnSpc>
                        <a:spcBef>
                          <a:spcPts val="0"/>
                        </a:spcBef>
                        <a:spcAft>
                          <a:spcPts val="0"/>
                        </a:spcAft>
                        <a:buClrTx/>
                        <a:buSzTx/>
                        <a:buFontTx/>
                        <a:buNone/>
                        <a:tabLst/>
                        <a:defRPr/>
                      </a:pPr>
                      <a:r>
                        <a:rPr lang="en-US" sz="2500" b="1" kern="1200" dirty="0">
                          <a:solidFill>
                            <a:schemeClr val="accent2">
                              <a:lumMod val="50000"/>
                            </a:schemeClr>
                          </a:solidFill>
                          <a:latin typeface="Times New Roman" panose="02020603050405020304" pitchFamily="18" charset="0"/>
                          <a:ea typeface="+mn-ea"/>
                          <a:cs typeface="Times New Roman" panose="02020603050405020304" pitchFamily="18" charset="0"/>
                        </a:rPr>
                        <a:t>Methacholine</a:t>
                      </a:r>
                      <a:endParaRPr lang="ar-EG" sz="25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2" marR="91442" marT="45722" marB="45722">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2"/>
                  </a:ext>
                </a:extLst>
              </a:tr>
              <a:tr h="472542">
                <a:tc>
                  <a:txBody>
                    <a:bodyPr/>
                    <a:lstStyle/>
                    <a:p>
                      <a:pPr algn="l" rtl="1"/>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Eye,GIT,urinary</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2" marR="91442" marT="45722" marB="45722">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algn="l" rtl="1"/>
                      <a:r>
                        <a:rPr lang="en-US" sz="2500" b="1" kern="1200" dirty="0">
                          <a:solidFill>
                            <a:schemeClr val="accent2">
                              <a:lumMod val="50000"/>
                            </a:schemeClr>
                          </a:solidFill>
                          <a:latin typeface="Times New Roman" panose="02020603050405020304" pitchFamily="18" charset="0"/>
                          <a:ea typeface="+mn-ea"/>
                          <a:cs typeface="Times New Roman" panose="02020603050405020304" pitchFamily="18" charset="0"/>
                        </a:rPr>
                        <a:t>+++</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2" marR="91442" marT="45722" marB="45722">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algn="l" rtl="1"/>
                      <a:r>
                        <a:rPr lang="en-US" sz="2500" b="1" kern="1200" dirty="0">
                          <a:solidFill>
                            <a:schemeClr val="accent2">
                              <a:lumMod val="50000"/>
                            </a:schemeClr>
                          </a:solidFill>
                          <a:latin typeface="Times New Roman" panose="02020603050405020304" pitchFamily="18" charset="0"/>
                          <a:ea typeface="+mn-ea"/>
                          <a:cs typeface="Times New Roman" panose="02020603050405020304" pitchFamily="18" charset="0"/>
                        </a:rPr>
                        <a:t>++</a:t>
                      </a:r>
                      <a:endParaRPr lang="ar-EG" sz="25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2" marR="91442" marT="45722" marB="45722">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algn="l" rtl="1"/>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Non</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2" marR="91442" marT="45722" marB="45722">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marR="0" indent="0" algn="l" defTabSz="457200" rtl="1" eaLnBrk="1" fontAlgn="auto" latinLnBrk="0" hangingPunct="1">
                        <a:lnSpc>
                          <a:spcPct val="100000"/>
                        </a:lnSpc>
                        <a:spcBef>
                          <a:spcPts val="0"/>
                        </a:spcBef>
                        <a:spcAft>
                          <a:spcPts val="0"/>
                        </a:spcAft>
                        <a:buClrTx/>
                        <a:buSzTx/>
                        <a:buFontTx/>
                        <a:buNone/>
                        <a:tabLst/>
                        <a:defRPr/>
                      </a:pPr>
                      <a:r>
                        <a:rPr lang="en-US" sz="2500" b="1" kern="1200" dirty="0">
                          <a:solidFill>
                            <a:schemeClr val="accent2">
                              <a:lumMod val="50000"/>
                            </a:schemeClr>
                          </a:solidFill>
                          <a:latin typeface="Times New Roman" panose="02020603050405020304" pitchFamily="18" charset="0"/>
                          <a:ea typeface="+mn-ea"/>
                          <a:cs typeface="Times New Roman" panose="02020603050405020304" pitchFamily="18" charset="0"/>
                        </a:rPr>
                        <a:t>Carbachol</a:t>
                      </a:r>
                      <a:endParaRPr lang="ar-EG" sz="25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2" marR="91442" marT="45722" marB="45722">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3"/>
                  </a:ext>
                </a:extLst>
              </a:tr>
              <a:tr h="472542">
                <a:tc>
                  <a:txBody>
                    <a:bodyPr/>
                    <a:lstStyle/>
                    <a:p>
                      <a:pPr marL="0" marR="0" indent="0" algn="l" defTabSz="457200" rtl="1" eaLnBrk="1" fontAlgn="auto" latinLnBrk="0" hangingPunct="1">
                        <a:lnSpc>
                          <a:spcPct val="100000"/>
                        </a:lnSpc>
                        <a:spcBef>
                          <a:spcPts val="0"/>
                        </a:spcBef>
                        <a:spcAft>
                          <a:spcPts val="0"/>
                        </a:spcAft>
                        <a:buClrTx/>
                        <a:buSzTx/>
                        <a:buFontTx/>
                        <a:buNone/>
                        <a:tabLst/>
                        <a:defRP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GIT,urinary</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2" marR="91442" marT="45722" marB="45722">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algn="l" rtl="1"/>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None</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2" marR="91442" marT="45722" marB="45722">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algn="l" rtl="1"/>
                      <a:r>
                        <a:rPr lang="en-US" sz="2500" b="1" kern="1200" dirty="0">
                          <a:solidFill>
                            <a:schemeClr val="accent2">
                              <a:lumMod val="50000"/>
                            </a:schemeClr>
                          </a:solidFill>
                          <a:latin typeface="Times New Roman" panose="02020603050405020304" pitchFamily="18" charset="0"/>
                          <a:ea typeface="+mn-ea"/>
                          <a:cs typeface="Times New Roman" panose="02020603050405020304" pitchFamily="18" charset="0"/>
                        </a:rPr>
                        <a:t>++</a:t>
                      </a:r>
                      <a:endParaRPr lang="ar-EG" sz="25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2" marR="91442" marT="45722" marB="45722">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algn="l" rtl="1"/>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Non</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2" marR="91442" marT="45722" marB="45722">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marR="0" indent="0" algn="l" defTabSz="457200" rtl="1" eaLnBrk="1" fontAlgn="auto" latinLnBrk="0" hangingPunct="1">
                        <a:lnSpc>
                          <a:spcPct val="100000"/>
                        </a:lnSpc>
                        <a:spcBef>
                          <a:spcPts val="0"/>
                        </a:spcBef>
                        <a:spcAft>
                          <a:spcPts val="0"/>
                        </a:spcAft>
                        <a:buClrTx/>
                        <a:buSzTx/>
                        <a:buFontTx/>
                        <a:buNone/>
                        <a:tabLst/>
                        <a:defRPr/>
                      </a:pPr>
                      <a:r>
                        <a:rPr lang="en-US" sz="2500" b="1" kern="1200" dirty="0">
                          <a:solidFill>
                            <a:schemeClr val="accent2">
                              <a:lumMod val="50000"/>
                            </a:schemeClr>
                          </a:solidFill>
                          <a:latin typeface="Times New Roman" panose="02020603050405020304" pitchFamily="18" charset="0"/>
                          <a:ea typeface="+mn-ea"/>
                          <a:cs typeface="Times New Roman" panose="02020603050405020304" pitchFamily="18" charset="0"/>
                        </a:rPr>
                        <a:t>Bethanechol</a:t>
                      </a:r>
                      <a:endParaRPr lang="ar-EG" sz="25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2" marR="91442" marT="45722" marB="45722">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transition spd="slow">
    <p:fad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fade">
                                      <p:cBhvr>
                                        <p:cTn id="22" dur="500"/>
                                        <p:tgtEl>
                                          <p:spTgt spid="3">
                                            <p:txEl>
                                              <p:pRg st="9" end="9"/>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up)">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813" y="63500"/>
            <a:ext cx="11660187" cy="6700838"/>
          </a:xfrm>
        </p:spPr>
        <p:txBody>
          <a:bodyPr/>
          <a:lstStyle/>
          <a:p>
            <a:pPr marL="0" indent="0" algn="l" rtl="0" eaLnBrk="1" hangingPunct="1">
              <a:buFont typeface="Wingdings 3" panose="05040102010807070707" pitchFamily="18" charset="2"/>
              <a:buNone/>
              <a:defRPr/>
            </a:pPr>
            <a:r>
              <a:rPr lang="en-US" sz="2400" b="1" u="sng" dirty="0">
                <a:solidFill>
                  <a:schemeClr val="tx1"/>
                </a:solidFill>
              </a:rPr>
              <a:t>Pharmacological actions:</a:t>
            </a:r>
          </a:p>
          <a:p>
            <a:pPr marL="0" indent="0" algn="l" rtl="0" eaLnBrk="1" hangingPunct="1">
              <a:buFont typeface="Wingdings 3" panose="05040102010807070707" pitchFamily="18" charset="2"/>
              <a:buNone/>
              <a:defRPr/>
            </a:pPr>
            <a:r>
              <a:rPr lang="en-US" sz="2600" dirty="0">
                <a:solidFill>
                  <a:schemeClr val="tx1"/>
                </a:solidFill>
              </a:rPr>
              <a:t>            </a:t>
            </a:r>
            <a:r>
              <a:rPr lang="en-US" sz="2600" b="1" i="1" dirty="0">
                <a:solidFill>
                  <a:schemeClr val="tx1"/>
                </a:solidFill>
              </a:rPr>
              <a:t>Eye:</a:t>
            </a:r>
            <a:endParaRPr lang="en-US" sz="2600" dirty="0">
              <a:solidFill>
                <a:schemeClr val="tx1"/>
              </a:solidFill>
            </a:endParaRPr>
          </a:p>
          <a:p>
            <a:pPr marL="0" indent="0" algn="l" rtl="0" eaLnBrk="1" hangingPunct="1">
              <a:buFont typeface="Wingdings 3" panose="05040102010807070707" pitchFamily="18" charset="2"/>
              <a:buNone/>
              <a:defRPr/>
            </a:pPr>
            <a:r>
              <a:rPr lang="en-US" sz="2600" dirty="0">
                <a:solidFill>
                  <a:schemeClr val="tx1"/>
                </a:solidFill>
              </a:rPr>
              <a:t>             </a:t>
            </a:r>
            <a:r>
              <a:rPr lang="en-US" sz="2600" i="1" dirty="0">
                <a:solidFill>
                  <a:schemeClr val="tx1"/>
                </a:solidFill>
              </a:rPr>
              <a:t>Muscarinic (M</a:t>
            </a:r>
            <a:r>
              <a:rPr lang="en-US" sz="2600" i="1" baseline="-25000" dirty="0">
                <a:solidFill>
                  <a:schemeClr val="tx1"/>
                </a:solidFill>
              </a:rPr>
              <a:t>3</a:t>
            </a:r>
            <a:r>
              <a:rPr lang="en-US" sz="2600" i="1" dirty="0">
                <a:solidFill>
                  <a:schemeClr val="tx1"/>
                </a:solidFill>
              </a:rPr>
              <a:t>)</a:t>
            </a:r>
          </a:p>
          <a:p>
            <a:pPr marL="514350" indent="-514350" algn="l" rtl="0" eaLnBrk="1" hangingPunct="1">
              <a:buFont typeface="+mj-lt"/>
              <a:buAutoNum type="arabicParenR"/>
              <a:defRPr/>
            </a:pPr>
            <a:r>
              <a:rPr lang="en-US" sz="2600" dirty="0">
                <a:solidFill>
                  <a:schemeClr val="tx1"/>
                </a:solidFill>
              </a:rPr>
              <a:t>Contraction of constrictor pupillae muscle       resulting in miosis.</a:t>
            </a:r>
          </a:p>
          <a:p>
            <a:pPr marL="514350" indent="-514350" algn="l" rtl="0" eaLnBrk="1" hangingPunct="1">
              <a:buFont typeface="+mj-lt"/>
              <a:buAutoNum type="arabicParenR"/>
              <a:defRPr/>
            </a:pPr>
            <a:r>
              <a:rPr lang="en-US" sz="2600" dirty="0">
                <a:solidFill>
                  <a:schemeClr val="tx1"/>
                </a:solidFill>
              </a:rPr>
              <a:t>Contraction of the ciliary muscle.</a:t>
            </a:r>
          </a:p>
          <a:p>
            <a:pPr algn="l" rtl="0" eaLnBrk="1" hangingPunct="1">
              <a:buFont typeface="Wingdings" panose="05000000000000000000" pitchFamily="2" charset="2"/>
              <a:buChar char="§"/>
              <a:defRPr/>
            </a:pPr>
            <a:r>
              <a:rPr lang="en-US" sz="2600" dirty="0">
                <a:solidFill>
                  <a:schemeClr val="tx1"/>
                </a:solidFill>
              </a:rPr>
              <a:t>As a result of 1&amp;2     the iris is pulled away from the angel of the anterior chamber, and the trabecular meshwork at the base of the ciliary muscle is opened. Both effects facilitate aqueous humor outflow into the canal of Schlemm, and    </a:t>
            </a:r>
            <a:r>
              <a:rPr lang="en-US" sz="2600" b="1" dirty="0">
                <a:solidFill>
                  <a:schemeClr val="tx1"/>
                </a:solidFill>
              </a:rPr>
              <a:t>I.O.P</a:t>
            </a:r>
            <a:r>
              <a:rPr lang="en-US" sz="2600" dirty="0">
                <a:solidFill>
                  <a:schemeClr val="tx1"/>
                </a:solidFill>
              </a:rPr>
              <a:t> .</a:t>
            </a:r>
          </a:p>
          <a:p>
            <a:pPr marL="514350" indent="-514350" algn="l" rtl="0" eaLnBrk="1" hangingPunct="1">
              <a:buFont typeface="+mj-lt"/>
              <a:buAutoNum type="arabicParenR" startAt="3"/>
              <a:defRPr/>
            </a:pPr>
            <a:r>
              <a:rPr lang="en-US" sz="2600" dirty="0">
                <a:solidFill>
                  <a:schemeClr val="tx1"/>
                </a:solidFill>
              </a:rPr>
              <a:t>Accommodation for near vision.</a:t>
            </a:r>
          </a:p>
          <a:p>
            <a:pPr marL="0" indent="0" algn="l" rtl="0" eaLnBrk="1" hangingPunct="1">
              <a:buFont typeface="Wingdings 3" panose="05040102010807070707" pitchFamily="18" charset="2"/>
              <a:buNone/>
              <a:defRPr/>
            </a:pPr>
            <a:r>
              <a:rPr lang="en-US" sz="2600" dirty="0">
                <a:solidFill>
                  <a:schemeClr val="tx1"/>
                </a:solidFill>
              </a:rPr>
              <a:t>     </a:t>
            </a:r>
            <a:r>
              <a:rPr lang="en-US" sz="2600" i="1" dirty="0">
                <a:solidFill>
                  <a:schemeClr val="tx1"/>
                </a:solidFill>
              </a:rPr>
              <a:t>Nicotinic:   </a:t>
            </a:r>
            <a:r>
              <a:rPr lang="en-US" sz="2600" dirty="0">
                <a:solidFill>
                  <a:schemeClr val="tx1"/>
                </a:solidFill>
              </a:rPr>
              <a:t>Lid twitches due to activation of nicotinic receptors in the eye lid muscles.</a:t>
            </a:r>
          </a:p>
          <a:p>
            <a:pPr marL="0" indent="0" algn="l" rtl="0" eaLnBrk="1" hangingPunct="1">
              <a:buFont typeface="Wingdings 3" panose="05040102010807070707" pitchFamily="18" charset="2"/>
              <a:buNone/>
              <a:defRPr/>
            </a:pPr>
            <a:endParaRPr lang="en-US" sz="2600" dirty="0">
              <a:solidFill>
                <a:schemeClr val="tx1"/>
              </a:solidFill>
            </a:endParaRPr>
          </a:p>
          <a:p>
            <a:pPr marL="0" indent="0" algn="l" rtl="0" eaLnBrk="1" hangingPunct="1">
              <a:buFont typeface="Wingdings 3" panose="05040102010807070707" pitchFamily="18" charset="2"/>
              <a:buNone/>
              <a:defRPr/>
            </a:pPr>
            <a:endParaRPr lang="en-US" sz="2600" dirty="0">
              <a:solidFill>
                <a:schemeClr val="tx1"/>
              </a:solidFill>
            </a:endParaRPr>
          </a:p>
          <a:p>
            <a:pPr marL="0" indent="0" algn="l" rtl="0" eaLnBrk="1" hangingPunct="1">
              <a:buFont typeface="Wingdings 3" panose="05040102010807070707" pitchFamily="18" charset="2"/>
              <a:buNone/>
              <a:defRPr/>
            </a:pPr>
            <a:endParaRPr lang="en-US" sz="2600" dirty="0">
              <a:solidFill>
                <a:schemeClr val="tx1"/>
              </a:solidFill>
            </a:endParaRPr>
          </a:p>
          <a:p>
            <a:pPr marL="0" indent="0" algn="l" rtl="0" eaLnBrk="1" hangingPunct="1">
              <a:buFont typeface="Wingdings 3" panose="05040102010807070707" pitchFamily="18" charset="2"/>
              <a:buNone/>
              <a:defRPr/>
            </a:pPr>
            <a:endParaRPr lang="en-US" sz="2600" dirty="0">
              <a:solidFill>
                <a:schemeClr val="tx1"/>
              </a:solidFill>
            </a:endParaRPr>
          </a:p>
          <a:p>
            <a:pPr marL="51435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r>
              <a:rPr lang="en-US" sz="2700" b="1" dirty="0">
                <a:solidFill>
                  <a:schemeClr val="tx1"/>
                </a:solidFill>
              </a:rPr>
              <a:t>   </a:t>
            </a:r>
            <a:endParaRPr lang="en-US" sz="2700" dirty="0">
              <a:solidFill>
                <a:schemeClr val="tx1"/>
              </a:solidFill>
            </a:endParaRPr>
          </a:p>
        </p:txBody>
      </p:sp>
      <p:sp>
        <p:nvSpPr>
          <p:cNvPr id="37891"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ts val="1000"/>
              </a:spcBef>
              <a:buClr>
                <a:schemeClr val="accent1"/>
              </a:buClr>
              <a:buFont typeface="Wingdings 3" panose="05040102010807070707" pitchFamily="18" charset="2"/>
              <a:buChar char=""/>
              <a:defRPr>
                <a:solidFill>
                  <a:srgbClr val="FFFFFF"/>
                </a:solidFill>
                <a:latin typeface="Century Gothic" panose="020B0502020202020204" pitchFamily="34" charset="0"/>
              </a:defRPr>
            </a:lvl1pPr>
            <a:lvl2pPr marL="742950" indent="-285750" algn="r" rtl="1">
              <a:spcBef>
                <a:spcPts val="1000"/>
              </a:spcBef>
              <a:buClr>
                <a:schemeClr val="accent1"/>
              </a:buClr>
              <a:buFont typeface="Wingdings 3" panose="05040102010807070707" pitchFamily="18" charset="2"/>
              <a:buChar char=""/>
              <a:defRPr sz="1600">
                <a:solidFill>
                  <a:srgbClr val="FFFFFF"/>
                </a:solidFill>
                <a:latin typeface="Century Gothic" panose="020B0502020202020204" pitchFamily="34" charset="0"/>
              </a:defRPr>
            </a:lvl2pPr>
            <a:lvl3pPr marL="1143000" indent="-228600" algn="r" rtl="1">
              <a:spcBef>
                <a:spcPts val="1000"/>
              </a:spcBef>
              <a:buClr>
                <a:schemeClr val="accent1"/>
              </a:buClr>
              <a:buFont typeface="Wingdings 3" panose="05040102010807070707" pitchFamily="18" charset="2"/>
              <a:buChar char=""/>
              <a:defRPr sz="1400">
                <a:solidFill>
                  <a:srgbClr val="FFFFFF"/>
                </a:solidFill>
                <a:latin typeface="Century Gothic" panose="020B0502020202020204" pitchFamily="34" charset="0"/>
              </a:defRPr>
            </a:lvl3pPr>
            <a:lvl4pPr marL="16002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4pPr>
            <a:lvl5pPr marL="20574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9pPr>
          </a:lstStyle>
          <a:p>
            <a:pPr rtl="0" fontAlgn="base">
              <a:spcBef>
                <a:spcPct val="0"/>
              </a:spcBef>
              <a:spcAft>
                <a:spcPct val="0"/>
              </a:spcAft>
              <a:buClrTx/>
              <a:buFontTx/>
              <a:buNone/>
            </a:pPr>
            <a:fld id="{86569709-56CE-4B3A-9CDE-339680018261}" type="slidenum">
              <a:rPr lang="en-US" smtClean="0">
                <a:solidFill>
                  <a:srgbClr val="FEFFFF"/>
                </a:solidFill>
              </a:rPr>
              <a:pPr rtl="0" fontAlgn="base">
                <a:spcBef>
                  <a:spcPct val="0"/>
                </a:spcBef>
                <a:spcAft>
                  <a:spcPct val="0"/>
                </a:spcAft>
                <a:buClrTx/>
                <a:buFontTx/>
                <a:buNone/>
              </a:pPr>
              <a:t>19</a:t>
            </a:fld>
            <a:endParaRPr lang="en-US" dirty="0">
              <a:solidFill>
                <a:srgbClr val="FEFFFF"/>
              </a:solidFill>
            </a:endParaRPr>
          </a:p>
        </p:txBody>
      </p:sp>
      <p:cxnSp>
        <p:nvCxnSpPr>
          <p:cNvPr id="5" name="Straight Arrow Connector 4"/>
          <p:cNvCxnSpPr/>
          <p:nvPr/>
        </p:nvCxnSpPr>
        <p:spPr>
          <a:xfrm rot="16200000">
            <a:off x="6992144" y="1735932"/>
            <a:ext cx="0" cy="309562"/>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rot="16200000">
            <a:off x="3631407" y="2785268"/>
            <a:ext cx="0" cy="309563"/>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0626725" y="3549650"/>
            <a:ext cx="0" cy="309563"/>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8" name="Content Placeholder 1"/>
          <p:cNvGraphicFramePr>
            <a:graphicFrameLocks/>
          </p:cNvGraphicFramePr>
          <p:nvPr/>
        </p:nvGraphicFramePr>
        <p:xfrm>
          <a:off x="1103313" y="5522913"/>
          <a:ext cx="10636250" cy="884237"/>
        </p:xfrm>
        <a:graphic>
          <a:graphicData uri="http://schemas.openxmlformats.org/drawingml/2006/table">
            <a:tbl>
              <a:tblPr rtl="1" firstRow="1" bandRow="1">
                <a:tableStyleId>{5DA37D80-6434-44D0-A028-1B22A696006F}</a:tableStyleId>
              </a:tblPr>
              <a:tblGrid>
                <a:gridCol w="10636250">
                  <a:extLst>
                    <a:ext uri="{9D8B030D-6E8A-4147-A177-3AD203B41FA5}">
                      <a16:colId xmlns:a16="http://schemas.microsoft.com/office/drawing/2014/main" val="20000"/>
                    </a:ext>
                  </a:extLst>
                </a:gridCol>
              </a:tblGrid>
              <a:tr h="884237">
                <a:tc>
                  <a:txBody>
                    <a:bodyPr/>
                    <a:lstStyle/>
                    <a:p>
                      <a:pPr marL="0" indent="0" algn="l" rtl="1">
                        <a:buFont typeface="Arial" panose="020B0604020202020204" pitchFamily="34" charset="0"/>
                        <a:buNone/>
                      </a:pPr>
                      <a:r>
                        <a:rPr lang="en-US" sz="2600" b="0" kern="1200" dirty="0">
                          <a:solidFill>
                            <a:schemeClr val="tx1"/>
                          </a:solidFill>
                          <a:latin typeface="Times New Roman" panose="02020603050405020304" pitchFamily="18" charset="0"/>
                          <a:ea typeface="+mn-ea"/>
                          <a:cs typeface="Times New Roman" panose="02020603050405020304" pitchFamily="18" charset="0"/>
                        </a:rPr>
                        <a:t>When applied to eye, carbachol     miosis&amp; lid twitches ( muscarinic and nicotinic).</a:t>
                      </a:r>
                      <a:endParaRPr lang="ar-EG" sz="2600" b="0" kern="1200" dirty="0">
                        <a:solidFill>
                          <a:schemeClr val="tx1"/>
                        </a:solidFill>
                        <a:latin typeface="Times New Roman" panose="02020603050405020304" pitchFamily="18" charset="0"/>
                        <a:ea typeface="+mn-ea"/>
                        <a:cs typeface="Times New Roman" panose="02020603050405020304" pitchFamily="18" charset="0"/>
                      </a:endParaRPr>
                    </a:p>
                  </a:txBody>
                  <a:tcPr marL="91435" marR="91435" marT="45734" marB="45734"/>
                </a:tc>
                <a:extLst>
                  <a:ext uri="{0D108BD9-81ED-4DB2-BD59-A6C34878D82A}">
                    <a16:rowId xmlns:a16="http://schemas.microsoft.com/office/drawing/2014/main" val="10000"/>
                  </a:ext>
                </a:extLst>
              </a:tr>
            </a:tbl>
          </a:graphicData>
        </a:graphic>
      </p:graphicFrame>
      <p:cxnSp>
        <p:nvCxnSpPr>
          <p:cNvPr id="9" name="Straight Arrow Connector 8"/>
          <p:cNvCxnSpPr/>
          <p:nvPr/>
        </p:nvCxnSpPr>
        <p:spPr>
          <a:xfrm rot="16200000">
            <a:off x="5514182" y="5649118"/>
            <a:ext cx="0" cy="309563"/>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animEffect transition="in" filter="fade">
                                      <p:cBhvr>
                                        <p:cTn id="47" dur="500"/>
                                        <p:tgtEl>
                                          <p:spTgt spid="3">
                                            <p:txEl>
                                              <p:pRg st="14" end="1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up)">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ts val="1000"/>
              </a:spcBef>
              <a:buClr>
                <a:schemeClr val="accent1"/>
              </a:buClr>
              <a:buFont typeface="Wingdings 3" panose="05040102010807070707" pitchFamily="18" charset="2"/>
              <a:buChar char=""/>
              <a:defRPr>
                <a:solidFill>
                  <a:srgbClr val="FFFFFF"/>
                </a:solidFill>
                <a:latin typeface="Century Gothic" panose="020B0502020202020204" pitchFamily="34" charset="0"/>
              </a:defRPr>
            </a:lvl1pPr>
            <a:lvl2pPr marL="742950" indent="-285750" algn="r" rtl="1">
              <a:spcBef>
                <a:spcPts val="1000"/>
              </a:spcBef>
              <a:buClr>
                <a:schemeClr val="accent1"/>
              </a:buClr>
              <a:buFont typeface="Wingdings 3" panose="05040102010807070707" pitchFamily="18" charset="2"/>
              <a:buChar char=""/>
              <a:defRPr sz="1600">
                <a:solidFill>
                  <a:srgbClr val="FFFFFF"/>
                </a:solidFill>
                <a:latin typeface="Century Gothic" panose="020B0502020202020204" pitchFamily="34" charset="0"/>
              </a:defRPr>
            </a:lvl2pPr>
            <a:lvl3pPr marL="1143000" indent="-228600" algn="r" rtl="1">
              <a:spcBef>
                <a:spcPts val="1000"/>
              </a:spcBef>
              <a:buClr>
                <a:schemeClr val="accent1"/>
              </a:buClr>
              <a:buFont typeface="Wingdings 3" panose="05040102010807070707" pitchFamily="18" charset="2"/>
              <a:buChar char=""/>
              <a:defRPr sz="1400">
                <a:solidFill>
                  <a:srgbClr val="FFFFFF"/>
                </a:solidFill>
                <a:latin typeface="Century Gothic" panose="020B0502020202020204" pitchFamily="34" charset="0"/>
              </a:defRPr>
            </a:lvl3pPr>
            <a:lvl4pPr marL="16002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4pPr>
            <a:lvl5pPr marL="20574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9pPr>
          </a:lstStyle>
          <a:p>
            <a:pPr rtl="0" fontAlgn="base">
              <a:spcBef>
                <a:spcPct val="0"/>
              </a:spcBef>
              <a:spcAft>
                <a:spcPct val="0"/>
              </a:spcAft>
              <a:buClrTx/>
              <a:buFontTx/>
              <a:buNone/>
            </a:pPr>
            <a:fld id="{17D60E7D-9380-46EA-B075-5E6536447807}" type="slidenum">
              <a:rPr lang="en-US" smtClean="0">
                <a:solidFill>
                  <a:srgbClr val="FEFFFF"/>
                </a:solidFill>
              </a:rPr>
              <a:pPr rtl="0" fontAlgn="base">
                <a:spcBef>
                  <a:spcPct val="0"/>
                </a:spcBef>
                <a:spcAft>
                  <a:spcPct val="0"/>
                </a:spcAft>
                <a:buClrTx/>
                <a:buFontTx/>
                <a:buNone/>
              </a:pPr>
              <a:t>2</a:t>
            </a:fld>
            <a:endParaRPr lang="en-US" dirty="0">
              <a:solidFill>
                <a:srgbClr val="FEFFFF"/>
              </a:solidFill>
            </a:endParaRPr>
          </a:p>
        </p:txBody>
      </p:sp>
      <p:graphicFrame>
        <p:nvGraphicFramePr>
          <p:cNvPr id="2" name="Content Placeholder 1"/>
          <p:cNvGraphicFramePr>
            <a:graphicFrameLocks noGrp="1"/>
          </p:cNvGraphicFramePr>
          <p:nvPr>
            <p:ph idx="1"/>
          </p:nvPr>
        </p:nvGraphicFramePr>
        <p:xfrm>
          <a:off x="531812" y="211138"/>
          <a:ext cx="11350626" cy="6431112"/>
        </p:xfrm>
        <a:graphic>
          <a:graphicData uri="http://schemas.openxmlformats.org/drawingml/2006/table">
            <a:tbl>
              <a:tblPr rtl="1" firstRow="1" bandRow="1">
                <a:tableStyleId>{5C22544A-7EE6-4342-B048-85BDC9FD1C3A}</a:tableStyleId>
              </a:tblPr>
              <a:tblGrid>
                <a:gridCol w="3783542">
                  <a:extLst>
                    <a:ext uri="{9D8B030D-6E8A-4147-A177-3AD203B41FA5}">
                      <a16:colId xmlns:a16="http://schemas.microsoft.com/office/drawing/2014/main" val="20000"/>
                    </a:ext>
                  </a:extLst>
                </a:gridCol>
                <a:gridCol w="4669968">
                  <a:extLst>
                    <a:ext uri="{9D8B030D-6E8A-4147-A177-3AD203B41FA5}">
                      <a16:colId xmlns:a16="http://schemas.microsoft.com/office/drawing/2014/main" val="20001"/>
                    </a:ext>
                  </a:extLst>
                </a:gridCol>
                <a:gridCol w="2897116">
                  <a:extLst>
                    <a:ext uri="{9D8B030D-6E8A-4147-A177-3AD203B41FA5}">
                      <a16:colId xmlns:a16="http://schemas.microsoft.com/office/drawing/2014/main" val="20002"/>
                    </a:ext>
                  </a:extLst>
                </a:gridCol>
              </a:tblGrid>
              <a:tr h="548604">
                <a:tc>
                  <a:txBody>
                    <a:bodyPr/>
                    <a:lstStyle/>
                    <a:p>
                      <a:pPr algn="ctr" rtl="1"/>
                      <a:r>
                        <a:rPr lang="en-US" sz="3000" b="1" kern="1200" dirty="0">
                          <a:solidFill>
                            <a:schemeClr val="accent2">
                              <a:lumMod val="50000"/>
                            </a:schemeClr>
                          </a:solidFill>
                          <a:latin typeface="Times New Roman" panose="02020603050405020304" pitchFamily="18" charset="0"/>
                          <a:ea typeface="+mn-ea"/>
                          <a:cs typeface="Times New Roman" panose="02020603050405020304" pitchFamily="18" charset="0"/>
                        </a:rPr>
                        <a:t>Parasympathetic</a:t>
                      </a:r>
                      <a:endParaRPr lang="ar-EG" sz="30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08" marB="45708">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algn="ctr" rtl="1"/>
                      <a:r>
                        <a:rPr lang="en-US" sz="3000" b="1" kern="1200" dirty="0">
                          <a:solidFill>
                            <a:schemeClr val="accent2">
                              <a:lumMod val="50000"/>
                            </a:schemeClr>
                          </a:solidFill>
                          <a:latin typeface="Times New Roman" panose="02020603050405020304" pitchFamily="18" charset="0"/>
                          <a:ea typeface="+mn-ea"/>
                          <a:cs typeface="Times New Roman" panose="02020603050405020304" pitchFamily="18" charset="0"/>
                        </a:rPr>
                        <a:t>Sympathetic</a:t>
                      </a:r>
                      <a:r>
                        <a:rPr lang="en-US" sz="3000" b="1" kern="1200" dirty="0">
                          <a:solidFill>
                            <a:schemeClr val="tx1"/>
                          </a:solidFill>
                          <a:latin typeface="Times New Roman" panose="02020603050405020304" pitchFamily="18" charset="0"/>
                          <a:ea typeface="+mn-ea"/>
                          <a:cs typeface="Times New Roman" panose="02020603050405020304" pitchFamily="18" charset="0"/>
                        </a:rPr>
                        <a:t> </a:t>
                      </a:r>
                      <a:endParaRPr lang="ar-EG" sz="3000" b="1" kern="1200" dirty="0">
                        <a:solidFill>
                          <a:schemeClr val="tx1"/>
                        </a:solidFill>
                        <a:latin typeface="Times New Roman" panose="02020603050405020304" pitchFamily="18" charset="0"/>
                        <a:ea typeface="+mn-ea"/>
                        <a:cs typeface="Times New Roman" panose="02020603050405020304" pitchFamily="18" charset="0"/>
                      </a:endParaRPr>
                    </a:p>
                  </a:txBody>
                  <a:tcPr marL="91438" marR="91438" marT="45708" marB="45708">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rtl="1"/>
                      <a:endParaRPr lang="ar-EG" sz="3000" b="0" kern="1200" dirty="0">
                        <a:solidFill>
                          <a:schemeClr val="tx1"/>
                        </a:solidFill>
                        <a:latin typeface="Times New Roman" panose="02020603050405020304" pitchFamily="18" charset="0"/>
                        <a:ea typeface="+mn-ea"/>
                        <a:cs typeface="Times New Roman" panose="02020603050405020304" pitchFamily="18" charset="0"/>
                      </a:endParaRPr>
                    </a:p>
                  </a:txBody>
                  <a:tcPr marL="91438" marR="91438" marT="45708" marB="45708">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853396">
                <a:tc>
                  <a:txBody>
                    <a:bodyPr/>
                    <a:lstStyle/>
                    <a:p>
                      <a:pPr algn="l" rtl="1"/>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-Cranial</a:t>
                      </a: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sym typeface="Wingdings" panose="05000000000000000000" pitchFamily="2" charset="2"/>
                        </a:rPr>
                        <a:t>: (III,VII,IX&amp;X)</a:t>
                      </a:r>
                      <a:br>
                        <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sym typeface="Wingdings" panose="05000000000000000000" pitchFamily="2" charset="2"/>
                        </a:rPr>
                      </a:b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sym typeface="Wingdings" panose="05000000000000000000" pitchFamily="2" charset="2"/>
                        </a:rPr>
                        <a:t>Sacral:</a:t>
                      </a:r>
                      <a: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sym typeface="Wingdings" panose="05000000000000000000" pitchFamily="2" charset="2"/>
                        </a:rPr>
                        <a:t> (S2,3,4)</a:t>
                      </a:r>
                      <a:r>
                        <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sym typeface="Wingdings" panose="05000000000000000000" pitchFamily="2" charset="2"/>
                        </a:rPr>
                        <a:t>-</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08" marB="45708">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algn="l" rtl="1"/>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From 1</a:t>
                      </a:r>
                      <a:r>
                        <a:rPr lang="en-US" sz="2500" b="0" kern="1200" baseline="30000" dirty="0">
                          <a:solidFill>
                            <a:schemeClr val="accent2">
                              <a:lumMod val="50000"/>
                            </a:schemeClr>
                          </a:solidFill>
                          <a:latin typeface="Times New Roman" panose="02020603050405020304" pitchFamily="18" charset="0"/>
                          <a:ea typeface="+mn-ea"/>
                          <a:cs typeface="Times New Roman" panose="02020603050405020304" pitchFamily="18" charset="0"/>
                        </a:rPr>
                        <a:t>st</a:t>
                      </a: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 thoracic to 3</a:t>
                      </a:r>
                      <a:r>
                        <a:rPr lang="en-US" sz="2500" b="0" kern="1200" baseline="30000" dirty="0">
                          <a:solidFill>
                            <a:schemeClr val="accent2">
                              <a:lumMod val="50000"/>
                            </a:schemeClr>
                          </a:solidFill>
                          <a:latin typeface="Times New Roman" panose="02020603050405020304" pitchFamily="18" charset="0"/>
                          <a:ea typeface="+mn-ea"/>
                          <a:cs typeface="Times New Roman" panose="02020603050405020304" pitchFamily="18" charset="0"/>
                        </a:rPr>
                        <a:t>rd</a:t>
                      </a: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 lumber segments</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08" marB="45708">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algn="l" rtl="1"/>
                      <a:r>
                        <a:rPr lang="en-US" sz="2500" b="1" kern="1200" dirty="0">
                          <a:solidFill>
                            <a:schemeClr val="accent2">
                              <a:lumMod val="50000"/>
                            </a:schemeClr>
                          </a:solidFill>
                          <a:latin typeface="Times New Roman" panose="02020603050405020304" pitchFamily="18" charset="0"/>
                          <a:ea typeface="+mn-ea"/>
                          <a:cs typeface="Times New Roman" panose="02020603050405020304" pitchFamily="18" charset="0"/>
                        </a:rPr>
                        <a:t>Anatomy</a:t>
                      </a: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a:t>
                      </a:r>
                      <a:b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b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1- Origin</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08" marB="45708">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1"/>
                  </a:ext>
                </a:extLst>
              </a:tr>
              <a:tr h="472406">
                <a:tc>
                  <a:txBody>
                    <a:bodyPr/>
                    <a:lstStyle/>
                    <a:p>
                      <a:pPr algn="l" rtl="1"/>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Near or embedded in organs</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08" marB="45708">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algn="l" rtl="1"/>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Close to spinal cord</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08" marB="45708">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algn="l" rtl="1"/>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2- Ganglia</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08" marB="45708">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2"/>
                  </a:ext>
                </a:extLst>
              </a:tr>
              <a:tr h="472406">
                <a:tc>
                  <a:txBody>
                    <a:bodyPr/>
                    <a:lstStyle/>
                    <a:p>
                      <a:pPr algn="l" rtl="1"/>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Long</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08" marB="45708">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algn="l" rtl="1"/>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Short</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08" marB="45708">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algn="l" rtl="1"/>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3- Preganglionic</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08" marB="45708">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3"/>
                  </a:ext>
                </a:extLst>
              </a:tr>
              <a:tr h="472406">
                <a:tc>
                  <a:txBody>
                    <a:bodyPr/>
                    <a:lstStyle/>
                    <a:p>
                      <a:pPr algn="l" rtl="1"/>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Short</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08" marB="45708">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algn="l" rtl="1"/>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Long</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08" marB="45708">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algn="l" rtl="1"/>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4- Postganglionic</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08" marB="45708">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4"/>
                  </a:ext>
                </a:extLst>
              </a:tr>
              <a:tr h="2758348">
                <a:tc>
                  <a:txBody>
                    <a:bodyPr/>
                    <a:lstStyle/>
                    <a:p>
                      <a:pPr marL="0" marR="0" indent="0" algn="l" defTabSz="457200" rtl="1" eaLnBrk="1" fontAlgn="auto" latinLnBrk="0" hangingPunct="1">
                        <a:lnSpc>
                          <a:spcPct val="100000"/>
                        </a:lnSpc>
                        <a:spcBef>
                          <a:spcPts val="0"/>
                        </a:spcBef>
                        <a:spcAft>
                          <a:spcPts val="0"/>
                        </a:spcAft>
                        <a:buClrTx/>
                        <a:buSzTx/>
                        <a:buFontTx/>
                        <a:buNone/>
                        <a:tabLst/>
                        <a:defRPr/>
                      </a:pPr>
                      <a:r>
                        <a:rPr lang="en-US" sz="2500" b="0" i="1" kern="1200" dirty="0">
                          <a:solidFill>
                            <a:schemeClr val="accent2">
                              <a:lumMod val="50000"/>
                            </a:schemeClr>
                          </a:solidFill>
                          <a:latin typeface="Times New Roman" panose="02020603050405020304" pitchFamily="18" charset="0"/>
                          <a:ea typeface="+mn-ea"/>
                          <a:cs typeface="Times New Roman" panose="02020603050405020304" pitchFamily="18" charset="0"/>
                        </a:rPr>
                        <a:t>Parasympathetic only</a:t>
                      </a:r>
                    </a:p>
                    <a:p>
                      <a:pPr marL="342900" indent="-342900" algn="l" rtl="0">
                        <a:buFont typeface="Arial" panose="020B0604020202020204" pitchFamily="34" charset="0"/>
                        <a:buChar cha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Constrictor pupillae muscle [CPM]</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08" marB="45708">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algn="l" rtl="1"/>
                      <a:r>
                        <a:rPr lang="en-US" sz="2500" b="0" i="1" kern="1200" dirty="0">
                          <a:solidFill>
                            <a:schemeClr val="accent2">
                              <a:lumMod val="50000"/>
                            </a:schemeClr>
                          </a:solidFill>
                          <a:latin typeface="Times New Roman" panose="02020603050405020304" pitchFamily="18" charset="0"/>
                          <a:ea typeface="+mn-ea"/>
                          <a:cs typeface="Times New Roman" panose="02020603050405020304" pitchFamily="18" charset="0"/>
                        </a:rPr>
                        <a:t>Sympathetic only</a:t>
                      </a:r>
                    </a:p>
                    <a:p>
                      <a:pPr marL="457200" indent="-457200" algn="l" rtl="0">
                        <a:buFont typeface="Arial" panose="020B0604020202020204" pitchFamily="34" charset="0"/>
                        <a:buChar cha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Dilator pupillae muscle [DPM].</a:t>
                      </a:r>
                    </a:p>
                    <a:p>
                      <a:pPr marL="457200" indent="-457200" algn="l" rtl="0">
                        <a:buFont typeface="Arial" panose="020B0604020202020204" pitchFamily="34" charset="0"/>
                        <a:buChar cha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Erector pili M.</a:t>
                      </a:r>
                    </a:p>
                    <a:p>
                      <a:pPr marL="457200" indent="-457200" algn="l" rtl="0">
                        <a:buFont typeface="Arial" panose="020B0604020202020204" pitchFamily="34" charset="0"/>
                        <a:buChar cha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Sweat glands</a:t>
                      </a:r>
                    </a:p>
                    <a:p>
                      <a:pPr marL="457200" indent="-457200" algn="l" rtl="0">
                        <a:buFont typeface="Arial" panose="020B0604020202020204" pitchFamily="34" charset="0"/>
                        <a:buChar cha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Adrenal medulla.</a:t>
                      </a:r>
                    </a:p>
                    <a:p>
                      <a:pPr marL="457200" indent="-457200" algn="l" rtl="0">
                        <a:buFont typeface="Arial" panose="020B0604020202020204" pitchFamily="34" charset="0"/>
                        <a:buChar cha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Ventricles    •Blood vessels</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08" marB="45708">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algn="l" rtl="1"/>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5- Innervation:</a:t>
                      </a:r>
                    </a:p>
                    <a:p>
                      <a:pPr marL="342900" indent="-342900" algn="l" rtl="0">
                        <a:buFont typeface="Arial" panose="020B0604020202020204" pitchFamily="34" charset="0"/>
                        <a:buChar cha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Most organs receive dual nerve supply </a:t>
                      </a:r>
                      <a:r>
                        <a:rPr lang="en-US" sz="2500" b="1" u="sng" kern="1200" dirty="0">
                          <a:solidFill>
                            <a:schemeClr val="accent2">
                              <a:lumMod val="50000"/>
                            </a:schemeClr>
                          </a:solidFill>
                          <a:latin typeface="Times New Roman" panose="02020603050405020304" pitchFamily="18" charset="0"/>
                          <a:ea typeface="+mn-ea"/>
                          <a:cs typeface="Times New Roman" panose="02020603050405020304" pitchFamily="18" charset="0"/>
                        </a:rPr>
                        <a:t>except</a:t>
                      </a: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08" marB="45708">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5"/>
                  </a:ext>
                </a:extLst>
              </a:tr>
              <a:tr h="853396">
                <a:tc>
                  <a:txBody>
                    <a:bodyPr/>
                    <a:lstStyle/>
                    <a:p>
                      <a:pPr algn="l" rtl="1"/>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All organs except blood vessels&amp; sweat gland.</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08" marB="45708">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algn="l" rtl="1"/>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Blood vessels &amp; sweat glands.</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08" marB="45708">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500" b="1" kern="1200" dirty="0">
                          <a:solidFill>
                            <a:schemeClr val="accent2">
                              <a:lumMod val="50000"/>
                            </a:schemeClr>
                          </a:solidFill>
                          <a:latin typeface="Times New Roman" panose="02020603050405020304" pitchFamily="18" charset="0"/>
                          <a:ea typeface="+mn-ea"/>
                          <a:cs typeface="Times New Roman" panose="02020603050405020304" pitchFamily="18" charset="0"/>
                        </a:rPr>
                        <a:t>Physiology:</a:t>
                      </a:r>
                    </a:p>
                    <a:p>
                      <a:pPr marL="342900" marR="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Tone</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08" marB="45708">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Sld>
  <p:clrMapOvr>
    <a:masterClrMapping/>
  </p:clrMapOvr>
  <p:transition spd="slow">
    <p:fad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813" y="63500"/>
            <a:ext cx="11660187" cy="6700838"/>
          </a:xfrm>
        </p:spPr>
        <p:txBody>
          <a:bodyPr/>
          <a:lstStyle/>
          <a:p>
            <a:pPr marL="0" indent="0" algn="l" rtl="0" eaLnBrk="1" hangingPunct="1">
              <a:buFont typeface="Wingdings 3" panose="05040102010807070707" pitchFamily="18" charset="2"/>
              <a:buNone/>
              <a:defRPr/>
            </a:pPr>
            <a:r>
              <a:rPr lang="en-US" sz="2400" b="1" u="sng" dirty="0">
                <a:solidFill>
                  <a:schemeClr val="tx1"/>
                </a:solidFill>
              </a:rPr>
              <a:t>Cardiovascular System</a:t>
            </a:r>
            <a:endParaRPr lang="en-US" sz="2600" i="1" dirty="0">
              <a:solidFill>
                <a:schemeClr val="tx1"/>
              </a:solidFill>
            </a:endParaRPr>
          </a:p>
          <a:p>
            <a:pPr marL="1344613" indent="-363538" algn="l" rtl="0" eaLnBrk="1" hangingPunct="1">
              <a:buFont typeface="+mj-lt"/>
              <a:buAutoNum type="arabicParenR"/>
              <a:defRPr/>
            </a:pPr>
            <a:r>
              <a:rPr lang="en-US" sz="2600" dirty="0">
                <a:solidFill>
                  <a:schemeClr val="tx1"/>
                </a:solidFill>
              </a:rPr>
              <a:t>Vasodilation: Stimulation of M</a:t>
            </a:r>
            <a:r>
              <a:rPr lang="en-US" sz="2600" baseline="-25000" dirty="0">
                <a:solidFill>
                  <a:schemeClr val="tx1"/>
                </a:solidFill>
              </a:rPr>
              <a:t>3 </a:t>
            </a:r>
            <a:r>
              <a:rPr lang="en-US" sz="2600" dirty="0">
                <a:solidFill>
                  <a:schemeClr val="tx1"/>
                </a:solidFill>
              </a:rPr>
              <a:t>       production of  NO (endothelium –derived relaxing factor), which diffuses to smooth muscles cells of blood vessels           cGMP       VD.</a:t>
            </a:r>
          </a:p>
          <a:p>
            <a:pPr marL="1344613" indent="-363538" algn="l" rtl="0" eaLnBrk="1" hangingPunct="1">
              <a:buFont typeface="+mj-lt"/>
              <a:buAutoNum type="arabicParenR"/>
              <a:defRPr/>
            </a:pPr>
            <a:r>
              <a:rPr lang="en-US" sz="2600" dirty="0">
                <a:solidFill>
                  <a:schemeClr val="tx1"/>
                </a:solidFill>
              </a:rPr>
              <a:t>Bradycardia &amp; delay AV conduction are due to stimulation of M</a:t>
            </a:r>
            <a:r>
              <a:rPr lang="en-US" sz="2600" baseline="-25000" dirty="0">
                <a:solidFill>
                  <a:schemeClr val="tx1"/>
                </a:solidFill>
              </a:rPr>
              <a:t>2</a:t>
            </a:r>
          </a:p>
          <a:p>
            <a:pPr marL="981075" indent="0" algn="l" rtl="0" eaLnBrk="1" hangingPunct="1">
              <a:buFont typeface="Wingdings 3" panose="05040102010807070707" pitchFamily="18" charset="2"/>
              <a:buNone/>
              <a:defRPr/>
            </a:pPr>
            <a:endParaRPr lang="en-US" sz="2600" dirty="0">
              <a:solidFill>
                <a:schemeClr val="tx1"/>
              </a:solidFill>
            </a:endParaRPr>
          </a:p>
          <a:p>
            <a:pPr marL="0" indent="0" algn="l" rtl="0" eaLnBrk="1" hangingPunct="1">
              <a:buFont typeface="Wingdings 3" panose="05040102010807070707" pitchFamily="18" charset="2"/>
              <a:buNone/>
              <a:defRPr/>
            </a:pPr>
            <a:endParaRPr lang="en-US" sz="2600" dirty="0">
              <a:solidFill>
                <a:schemeClr val="tx1"/>
              </a:solidFill>
            </a:endParaRPr>
          </a:p>
          <a:p>
            <a:pPr marL="0" indent="0" algn="l" rtl="0" eaLnBrk="1" hangingPunct="1">
              <a:buFont typeface="Wingdings 3" panose="05040102010807070707" pitchFamily="18" charset="2"/>
              <a:buNone/>
              <a:defRPr/>
            </a:pPr>
            <a:endParaRPr lang="en-US" sz="2600" dirty="0">
              <a:solidFill>
                <a:schemeClr val="tx1"/>
              </a:solidFill>
            </a:endParaRPr>
          </a:p>
          <a:p>
            <a:pPr marL="0" indent="0" algn="l" rtl="0" eaLnBrk="1" hangingPunct="1">
              <a:buFont typeface="Wingdings 3" panose="05040102010807070707" pitchFamily="18" charset="2"/>
              <a:buNone/>
              <a:defRPr/>
            </a:pPr>
            <a:endParaRPr lang="en-US" sz="2600" dirty="0">
              <a:solidFill>
                <a:schemeClr val="tx1"/>
              </a:solidFill>
            </a:endParaRPr>
          </a:p>
          <a:p>
            <a:pPr marL="0" indent="0" algn="l" rtl="0" eaLnBrk="1" hangingPunct="1">
              <a:buFont typeface="Wingdings 3" panose="05040102010807070707" pitchFamily="18" charset="2"/>
              <a:buNone/>
              <a:defRPr/>
            </a:pPr>
            <a:endParaRPr lang="en-US" sz="2600" dirty="0">
              <a:solidFill>
                <a:schemeClr val="tx1"/>
              </a:solidFill>
            </a:endParaRPr>
          </a:p>
          <a:p>
            <a:pPr marL="51435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r>
              <a:rPr lang="en-US" sz="2700" b="1" dirty="0">
                <a:solidFill>
                  <a:schemeClr val="tx1"/>
                </a:solidFill>
              </a:rPr>
              <a:t>   </a:t>
            </a:r>
            <a:endParaRPr lang="en-US" sz="2700" dirty="0">
              <a:solidFill>
                <a:schemeClr val="tx1"/>
              </a:solidFill>
            </a:endParaRPr>
          </a:p>
        </p:txBody>
      </p:sp>
      <p:sp>
        <p:nvSpPr>
          <p:cNvPr id="38915"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ts val="1000"/>
              </a:spcBef>
              <a:buClr>
                <a:schemeClr val="accent1"/>
              </a:buClr>
              <a:buFont typeface="Wingdings 3" panose="05040102010807070707" pitchFamily="18" charset="2"/>
              <a:buChar char=""/>
              <a:defRPr>
                <a:solidFill>
                  <a:srgbClr val="FFFFFF"/>
                </a:solidFill>
                <a:latin typeface="Century Gothic" panose="020B0502020202020204" pitchFamily="34" charset="0"/>
              </a:defRPr>
            </a:lvl1pPr>
            <a:lvl2pPr marL="742950" indent="-285750" algn="r" rtl="1">
              <a:spcBef>
                <a:spcPts val="1000"/>
              </a:spcBef>
              <a:buClr>
                <a:schemeClr val="accent1"/>
              </a:buClr>
              <a:buFont typeface="Wingdings 3" panose="05040102010807070707" pitchFamily="18" charset="2"/>
              <a:buChar char=""/>
              <a:defRPr sz="1600">
                <a:solidFill>
                  <a:srgbClr val="FFFFFF"/>
                </a:solidFill>
                <a:latin typeface="Century Gothic" panose="020B0502020202020204" pitchFamily="34" charset="0"/>
              </a:defRPr>
            </a:lvl2pPr>
            <a:lvl3pPr marL="1143000" indent="-228600" algn="r" rtl="1">
              <a:spcBef>
                <a:spcPts val="1000"/>
              </a:spcBef>
              <a:buClr>
                <a:schemeClr val="accent1"/>
              </a:buClr>
              <a:buFont typeface="Wingdings 3" panose="05040102010807070707" pitchFamily="18" charset="2"/>
              <a:buChar char=""/>
              <a:defRPr sz="1400">
                <a:solidFill>
                  <a:srgbClr val="FFFFFF"/>
                </a:solidFill>
                <a:latin typeface="Century Gothic" panose="020B0502020202020204" pitchFamily="34" charset="0"/>
              </a:defRPr>
            </a:lvl3pPr>
            <a:lvl4pPr marL="16002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4pPr>
            <a:lvl5pPr marL="20574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9pPr>
          </a:lstStyle>
          <a:p>
            <a:pPr rtl="0" fontAlgn="base">
              <a:spcBef>
                <a:spcPct val="0"/>
              </a:spcBef>
              <a:spcAft>
                <a:spcPct val="0"/>
              </a:spcAft>
              <a:buClrTx/>
              <a:buFontTx/>
              <a:buNone/>
            </a:pPr>
            <a:fld id="{BC607628-6C47-48C4-866F-84F486C00CE2}" type="slidenum">
              <a:rPr lang="en-US" smtClean="0">
                <a:solidFill>
                  <a:srgbClr val="FEFFFF"/>
                </a:solidFill>
              </a:rPr>
              <a:pPr rtl="0" fontAlgn="base">
                <a:spcBef>
                  <a:spcPct val="0"/>
                </a:spcBef>
                <a:spcAft>
                  <a:spcPct val="0"/>
                </a:spcAft>
                <a:buClrTx/>
                <a:buFontTx/>
                <a:buNone/>
              </a:pPr>
              <a:t>20</a:t>
            </a:fld>
            <a:endParaRPr lang="en-US" dirty="0">
              <a:solidFill>
                <a:srgbClr val="FEFFFF"/>
              </a:solidFill>
            </a:endParaRPr>
          </a:p>
        </p:txBody>
      </p:sp>
      <p:cxnSp>
        <p:nvCxnSpPr>
          <p:cNvPr id="10" name="Straight Arrow Connector 9"/>
          <p:cNvCxnSpPr/>
          <p:nvPr/>
        </p:nvCxnSpPr>
        <p:spPr>
          <a:xfrm flipV="1">
            <a:off x="6224588" y="822325"/>
            <a:ext cx="517525" cy="19050"/>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982913" y="1627188"/>
            <a:ext cx="473075" cy="7937"/>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6200000" flipV="1">
            <a:off x="3390900" y="1624013"/>
            <a:ext cx="473075" cy="6350"/>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4772025" y="1612900"/>
            <a:ext cx="473075" cy="7938"/>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5" name="Content Placeholder 1"/>
          <p:cNvGraphicFramePr>
            <a:graphicFrameLocks/>
          </p:cNvGraphicFramePr>
          <p:nvPr>
            <p:extLst>
              <p:ext uri="{D42A27DB-BD31-4B8C-83A1-F6EECF244321}">
                <p14:modId xmlns:p14="http://schemas.microsoft.com/office/powerpoint/2010/main" val="793833976"/>
              </p:ext>
            </p:extLst>
          </p:nvPr>
        </p:nvGraphicFramePr>
        <p:xfrm>
          <a:off x="904875" y="2592388"/>
          <a:ext cx="10637838" cy="2944812"/>
        </p:xfrm>
        <a:graphic>
          <a:graphicData uri="http://schemas.openxmlformats.org/drawingml/2006/table">
            <a:tbl>
              <a:tblPr rtl="1" firstRow="1" bandRow="1">
                <a:tableStyleId>{5DA37D80-6434-44D0-A028-1B22A696006F}</a:tableStyleId>
              </a:tblPr>
              <a:tblGrid>
                <a:gridCol w="10637838">
                  <a:extLst>
                    <a:ext uri="{9D8B030D-6E8A-4147-A177-3AD203B41FA5}">
                      <a16:colId xmlns:a16="http://schemas.microsoft.com/office/drawing/2014/main" val="20000"/>
                    </a:ext>
                  </a:extLst>
                </a:gridCol>
              </a:tblGrid>
              <a:tr h="2944812">
                <a:tc>
                  <a:txBody>
                    <a:bodyPr/>
                    <a:lstStyle/>
                    <a:p>
                      <a:pPr marL="457200" indent="-457200" algn="l" rtl="0">
                        <a:lnSpc>
                          <a:spcPct val="120000"/>
                        </a:lnSpc>
                        <a:buFont typeface="Wingdings" panose="05000000000000000000" pitchFamily="2" charset="2"/>
                        <a:buChar char="§"/>
                      </a:pPr>
                      <a:r>
                        <a:rPr lang="en-US" sz="2600" b="0" kern="1200" dirty="0">
                          <a:solidFill>
                            <a:schemeClr val="tx1"/>
                          </a:solidFill>
                          <a:latin typeface="Times New Roman" panose="02020603050405020304" pitchFamily="18" charset="0"/>
                          <a:ea typeface="+mn-ea"/>
                          <a:cs typeface="Times New Roman" panose="02020603050405020304" pitchFamily="18" charset="0"/>
                        </a:rPr>
                        <a:t>Experimental IV injection of a small dose of Ach        hypotension.</a:t>
                      </a:r>
                    </a:p>
                    <a:p>
                      <a:pPr marL="457200" indent="-457200" algn="l" rtl="0">
                        <a:lnSpc>
                          <a:spcPct val="120000"/>
                        </a:lnSpc>
                        <a:buFont typeface="Wingdings" panose="05000000000000000000" pitchFamily="2" charset="2"/>
                        <a:buChar char="§"/>
                      </a:pPr>
                      <a:r>
                        <a:rPr lang="en-US" sz="2600" b="0" kern="1200" dirty="0">
                          <a:solidFill>
                            <a:schemeClr val="tx1"/>
                          </a:solidFill>
                          <a:latin typeface="Times New Roman" panose="02020603050405020304" pitchFamily="18" charset="0"/>
                          <a:ea typeface="+mn-ea"/>
                          <a:cs typeface="Times New Roman" panose="02020603050405020304" pitchFamily="18" charset="0"/>
                        </a:rPr>
                        <a:t>If large doses of Ach are injected after atropine [muscarinic blocker]       hypertension, due to stimulation of adrenal medulla and autonomic gaglia [ nicotinic action of Ach]        release catecholamines into the circulation and at postganglionic sympathetic nerve ending       reversal of action of Ach on blood pressure.</a:t>
                      </a:r>
                      <a:endParaRPr lang="ar-EG" sz="2600" b="0" kern="1200" dirty="0">
                        <a:solidFill>
                          <a:schemeClr val="tx1"/>
                        </a:solidFill>
                        <a:latin typeface="Times New Roman" panose="02020603050405020304" pitchFamily="18" charset="0"/>
                        <a:ea typeface="+mn-ea"/>
                        <a:cs typeface="Times New Roman" panose="02020603050405020304" pitchFamily="18" charset="0"/>
                      </a:endParaRPr>
                    </a:p>
                  </a:txBody>
                  <a:tcPr marL="91448" marR="91448" marT="45707" marB="45707"/>
                </a:tc>
                <a:extLst>
                  <a:ext uri="{0D108BD9-81ED-4DB2-BD59-A6C34878D82A}">
                    <a16:rowId xmlns:a16="http://schemas.microsoft.com/office/drawing/2014/main" val="10000"/>
                  </a:ext>
                </a:extLst>
              </a:tr>
            </a:tbl>
          </a:graphicData>
        </a:graphic>
      </p:graphicFrame>
      <p:cxnSp>
        <p:nvCxnSpPr>
          <p:cNvPr id="16" name="Straight Arrow Connector 15"/>
          <p:cNvCxnSpPr/>
          <p:nvPr/>
        </p:nvCxnSpPr>
        <p:spPr>
          <a:xfrm flipV="1">
            <a:off x="8026400" y="2892425"/>
            <a:ext cx="517525" cy="19050"/>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618038" y="4318000"/>
            <a:ext cx="519112" cy="19050"/>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7240588" y="4816475"/>
            <a:ext cx="519112" cy="19050"/>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10526713" y="3414713"/>
            <a:ext cx="517525" cy="17462"/>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10" end="10"/>
                                            </p:txEl>
                                          </p:spTgt>
                                        </p:tgtEl>
                                        <p:attrNameLst>
                                          <p:attrName>style.visibility</p:attrName>
                                        </p:attrNameLst>
                                      </p:cBhvr>
                                      <p:to>
                                        <p:strVal val="visible"/>
                                      </p:to>
                                    </p:set>
                                    <p:animEffect transition="in" filter="fade">
                                      <p:cBhvr>
                                        <p:cTn id="22" dur="500"/>
                                        <p:tgtEl>
                                          <p:spTgt spid="3">
                                            <p:txEl>
                                              <p:pRg st="10" end="1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813" y="63500"/>
            <a:ext cx="11660187" cy="6700838"/>
          </a:xfrm>
        </p:spPr>
        <p:txBody>
          <a:bodyPr/>
          <a:lstStyle/>
          <a:p>
            <a:pPr marL="981075" indent="0" algn="l" rtl="0" eaLnBrk="1" hangingPunct="1">
              <a:buFont typeface="Wingdings 3" panose="05040102010807070707" pitchFamily="18" charset="2"/>
              <a:buNone/>
            </a:pPr>
            <a:endParaRPr lang="en-US" sz="2600" dirty="0">
              <a:solidFill>
                <a:schemeClr val="tx1"/>
              </a:solidFill>
            </a:endParaRPr>
          </a:p>
          <a:p>
            <a:pPr marL="981075" indent="0" algn="l" rtl="0" eaLnBrk="1" hangingPunct="1">
              <a:buFont typeface="Century Gothic" panose="020B0502020202020204" pitchFamily="34" charset="0"/>
              <a:buAutoNum type="arabicParenR"/>
            </a:pPr>
            <a:endParaRPr lang="en-US" sz="2600" dirty="0">
              <a:solidFill>
                <a:schemeClr val="tx1"/>
              </a:solidFill>
            </a:endParaRPr>
          </a:p>
          <a:p>
            <a:pPr marL="981075" indent="0" algn="l" rtl="0" eaLnBrk="1" hangingPunct="1">
              <a:buFont typeface="Century Gothic" panose="020B0502020202020204" pitchFamily="34" charset="0"/>
              <a:buAutoNum type="arabicParenR"/>
            </a:pPr>
            <a:endParaRPr lang="en-US" sz="2600" dirty="0">
              <a:solidFill>
                <a:schemeClr val="tx1"/>
              </a:solidFill>
            </a:endParaRPr>
          </a:p>
          <a:p>
            <a:pPr marL="981075" indent="0" algn="l" rtl="0" eaLnBrk="1" hangingPunct="1">
              <a:buFont typeface="Century Gothic" panose="020B0502020202020204" pitchFamily="34" charset="0"/>
              <a:buAutoNum type="arabicParenR"/>
            </a:pPr>
            <a:endParaRPr lang="en-US" sz="2600" dirty="0">
              <a:solidFill>
                <a:schemeClr val="tx1"/>
              </a:solidFill>
            </a:endParaRPr>
          </a:p>
          <a:p>
            <a:pPr marL="981075" indent="0" algn="l" rtl="0" eaLnBrk="1" hangingPunct="1">
              <a:buFont typeface="Century Gothic" panose="020B0502020202020204" pitchFamily="34" charset="0"/>
              <a:buAutoNum type="arabicParenR"/>
            </a:pPr>
            <a:endParaRPr lang="en-US" sz="2600" dirty="0">
              <a:solidFill>
                <a:schemeClr val="tx1"/>
              </a:solidFill>
            </a:endParaRPr>
          </a:p>
          <a:p>
            <a:pPr marL="981075" indent="0" algn="l" rtl="0" eaLnBrk="1" hangingPunct="1">
              <a:buFont typeface="Wingdings 3" panose="05040102010807070707" pitchFamily="18" charset="2"/>
              <a:buNone/>
            </a:pPr>
            <a:endParaRPr lang="en-US" sz="2400" b="1" dirty="0">
              <a:solidFill>
                <a:schemeClr val="tx1"/>
              </a:solidFill>
            </a:endParaRPr>
          </a:p>
          <a:p>
            <a:pPr marL="981075" indent="0" algn="l" rtl="0" eaLnBrk="1" hangingPunct="1">
              <a:buFont typeface="Wingdings 3" panose="05040102010807070707" pitchFamily="18" charset="2"/>
              <a:buNone/>
            </a:pPr>
            <a:endParaRPr lang="en-US" sz="2400" b="1" dirty="0">
              <a:solidFill>
                <a:schemeClr val="tx1"/>
              </a:solidFill>
            </a:endParaRPr>
          </a:p>
          <a:p>
            <a:pPr marL="981075" indent="0" algn="l" rtl="0" eaLnBrk="1" hangingPunct="1">
              <a:buFont typeface="Wingdings 3" panose="05040102010807070707" pitchFamily="18" charset="2"/>
              <a:buNone/>
            </a:pPr>
            <a:r>
              <a:rPr lang="en-US" sz="2400" b="1" dirty="0">
                <a:solidFill>
                  <a:schemeClr val="tx1"/>
                </a:solidFill>
              </a:rPr>
              <a:t>The effect of intravenous</a:t>
            </a:r>
            <a:br>
              <a:rPr lang="en-US" sz="2400" b="1" dirty="0">
                <a:solidFill>
                  <a:schemeClr val="tx1"/>
                </a:solidFill>
              </a:rPr>
            </a:br>
            <a:r>
              <a:rPr lang="en-US" sz="2400" b="1" dirty="0">
                <a:solidFill>
                  <a:schemeClr val="tx1"/>
                </a:solidFill>
              </a:rPr>
              <a:t>injection of Ach on the blood</a:t>
            </a:r>
            <a:br>
              <a:rPr lang="en-US" sz="2400" b="1" dirty="0">
                <a:solidFill>
                  <a:schemeClr val="tx1"/>
                </a:solidFill>
              </a:rPr>
            </a:br>
            <a:r>
              <a:rPr lang="en-US" sz="2400" b="1" dirty="0">
                <a:solidFill>
                  <a:schemeClr val="tx1"/>
                </a:solidFill>
              </a:rPr>
              <a:t>pressure</a:t>
            </a:r>
            <a:br>
              <a:rPr lang="en-US" sz="2400" b="1" dirty="0">
                <a:solidFill>
                  <a:schemeClr val="tx1"/>
                </a:solidFill>
              </a:rPr>
            </a:br>
            <a:endParaRPr lang="en-US" sz="2400" b="1" dirty="0">
              <a:solidFill>
                <a:schemeClr val="tx1"/>
              </a:solidFill>
            </a:endParaRPr>
          </a:p>
          <a:p>
            <a:pPr marL="981075" indent="0" algn="l" rtl="0" eaLnBrk="1" hangingPunct="1">
              <a:buFont typeface="Century Gothic" panose="020B0502020202020204" pitchFamily="34" charset="0"/>
              <a:buAutoNum type="arabicParenR"/>
            </a:pPr>
            <a:endParaRPr lang="en-US" sz="2600" dirty="0">
              <a:solidFill>
                <a:schemeClr val="tx1"/>
              </a:solidFill>
            </a:endParaRPr>
          </a:p>
          <a:p>
            <a:pPr marL="981075" indent="0" algn="l" rtl="0" eaLnBrk="1" hangingPunct="1">
              <a:buFont typeface="Wingdings 3" panose="05040102010807070707" pitchFamily="18" charset="2"/>
              <a:buNone/>
            </a:pPr>
            <a:endParaRPr lang="en-US" sz="2600" dirty="0">
              <a:solidFill>
                <a:schemeClr val="tx1"/>
              </a:solidFill>
            </a:endParaRPr>
          </a:p>
          <a:p>
            <a:pPr marL="981075" indent="0" algn="l" rtl="0" eaLnBrk="1" hangingPunct="1">
              <a:buFont typeface="Wingdings 3" panose="05040102010807070707" pitchFamily="18" charset="2"/>
              <a:buNone/>
            </a:pPr>
            <a:endParaRPr lang="en-US" sz="2600" dirty="0">
              <a:solidFill>
                <a:schemeClr val="tx1"/>
              </a:solidFill>
            </a:endParaRPr>
          </a:p>
          <a:p>
            <a:pPr marL="981075" indent="0" algn="l" rtl="0" eaLnBrk="1" hangingPunct="1">
              <a:buFont typeface="Wingdings 3" panose="05040102010807070707" pitchFamily="18" charset="2"/>
              <a:buNone/>
            </a:pPr>
            <a:endParaRPr lang="en-US" sz="2600" dirty="0">
              <a:solidFill>
                <a:schemeClr val="tx1"/>
              </a:solidFill>
            </a:endParaRPr>
          </a:p>
          <a:p>
            <a:pPr marL="981075" indent="0" algn="l" rtl="0" eaLnBrk="1" hangingPunct="1">
              <a:buFont typeface="Wingdings 3" panose="05040102010807070707" pitchFamily="18" charset="2"/>
              <a:buNone/>
            </a:pPr>
            <a:endParaRPr lang="en-US" sz="2600" dirty="0">
              <a:solidFill>
                <a:schemeClr val="tx1"/>
              </a:solidFill>
            </a:endParaRPr>
          </a:p>
          <a:p>
            <a:pPr marL="981075" indent="0" algn="l" rtl="0" eaLnBrk="1" hangingPunct="1">
              <a:buFont typeface="Wingdings 3" panose="05040102010807070707" pitchFamily="18" charset="2"/>
              <a:buNone/>
            </a:pPr>
            <a:endParaRPr lang="en-US" sz="2600" dirty="0">
              <a:solidFill>
                <a:schemeClr val="tx1"/>
              </a:solidFill>
            </a:endParaRPr>
          </a:p>
          <a:p>
            <a:pPr marL="981075" indent="0" algn="l" rtl="0" eaLnBrk="1" hangingPunct="1">
              <a:buFont typeface="Wingdings 3" panose="05040102010807070707" pitchFamily="18" charset="2"/>
              <a:buNone/>
            </a:pPr>
            <a:endParaRPr lang="en-US" sz="2700" dirty="0">
              <a:solidFill>
                <a:schemeClr val="tx1"/>
              </a:solidFill>
            </a:endParaRPr>
          </a:p>
          <a:p>
            <a:pPr marL="981075" indent="0" algn="l" rtl="0" eaLnBrk="1" hangingPunct="1">
              <a:buFont typeface="Wingdings 3" panose="05040102010807070707" pitchFamily="18" charset="2"/>
              <a:buNone/>
            </a:pPr>
            <a:endParaRPr lang="en-US" sz="2700" dirty="0">
              <a:solidFill>
                <a:schemeClr val="tx1"/>
              </a:solidFill>
            </a:endParaRPr>
          </a:p>
          <a:p>
            <a:pPr marL="981075" indent="0" algn="l" rtl="0" eaLnBrk="1" hangingPunct="1">
              <a:buFont typeface="Wingdings 3" panose="05040102010807070707" pitchFamily="18" charset="2"/>
              <a:buNone/>
            </a:pPr>
            <a:r>
              <a:rPr lang="en-US" sz="2700" b="1" dirty="0">
                <a:solidFill>
                  <a:schemeClr val="tx1"/>
                </a:solidFill>
              </a:rPr>
              <a:t>   </a:t>
            </a:r>
            <a:endParaRPr lang="en-US" sz="2700" dirty="0">
              <a:solidFill>
                <a:schemeClr val="tx1"/>
              </a:solidFill>
            </a:endParaRPr>
          </a:p>
        </p:txBody>
      </p:sp>
      <p:sp>
        <p:nvSpPr>
          <p:cNvPr id="39939"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ts val="1000"/>
              </a:spcBef>
              <a:buClr>
                <a:schemeClr val="accent1"/>
              </a:buClr>
              <a:buFont typeface="Wingdings 3" panose="05040102010807070707" pitchFamily="18" charset="2"/>
              <a:buChar char=""/>
              <a:defRPr>
                <a:solidFill>
                  <a:srgbClr val="FFFFFF"/>
                </a:solidFill>
                <a:latin typeface="Century Gothic" panose="020B0502020202020204" pitchFamily="34" charset="0"/>
              </a:defRPr>
            </a:lvl1pPr>
            <a:lvl2pPr marL="742950" indent="-285750" algn="r" rtl="1">
              <a:spcBef>
                <a:spcPts val="1000"/>
              </a:spcBef>
              <a:buClr>
                <a:schemeClr val="accent1"/>
              </a:buClr>
              <a:buFont typeface="Wingdings 3" panose="05040102010807070707" pitchFamily="18" charset="2"/>
              <a:buChar char=""/>
              <a:defRPr sz="1600">
                <a:solidFill>
                  <a:srgbClr val="FFFFFF"/>
                </a:solidFill>
                <a:latin typeface="Century Gothic" panose="020B0502020202020204" pitchFamily="34" charset="0"/>
              </a:defRPr>
            </a:lvl2pPr>
            <a:lvl3pPr marL="1143000" indent="-228600" algn="r" rtl="1">
              <a:spcBef>
                <a:spcPts val="1000"/>
              </a:spcBef>
              <a:buClr>
                <a:schemeClr val="accent1"/>
              </a:buClr>
              <a:buFont typeface="Wingdings 3" panose="05040102010807070707" pitchFamily="18" charset="2"/>
              <a:buChar char=""/>
              <a:defRPr sz="1400">
                <a:solidFill>
                  <a:srgbClr val="FFFFFF"/>
                </a:solidFill>
                <a:latin typeface="Century Gothic" panose="020B0502020202020204" pitchFamily="34" charset="0"/>
              </a:defRPr>
            </a:lvl3pPr>
            <a:lvl4pPr marL="16002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4pPr>
            <a:lvl5pPr marL="20574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9pPr>
          </a:lstStyle>
          <a:p>
            <a:pPr rtl="0" fontAlgn="base">
              <a:spcBef>
                <a:spcPct val="0"/>
              </a:spcBef>
              <a:spcAft>
                <a:spcPct val="0"/>
              </a:spcAft>
              <a:buClrTx/>
              <a:buFontTx/>
              <a:buNone/>
            </a:pPr>
            <a:fld id="{5ECD8F54-EE04-48D3-AF01-1B231E1CA6A4}" type="slidenum">
              <a:rPr lang="en-US" smtClean="0">
                <a:solidFill>
                  <a:srgbClr val="FEFFFF"/>
                </a:solidFill>
              </a:rPr>
              <a:pPr rtl="0" fontAlgn="base">
                <a:spcBef>
                  <a:spcPct val="0"/>
                </a:spcBef>
                <a:spcAft>
                  <a:spcPct val="0"/>
                </a:spcAft>
                <a:buClrTx/>
                <a:buFontTx/>
                <a:buNone/>
              </a:pPr>
              <a:t>21</a:t>
            </a:fld>
            <a:endParaRPr lang="en-US" dirty="0">
              <a:solidFill>
                <a:srgbClr val="FEFFFF"/>
              </a:solidFill>
            </a:endParaRPr>
          </a:p>
        </p:txBody>
      </p:sp>
      <p:graphicFrame>
        <p:nvGraphicFramePr>
          <p:cNvPr id="17" name="Content Placeholder 1"/>
          <p:cNvGraphicFramePr>
            <a:graphicFrameLocks/>
          </p:cNvGraphicFramePr>
          <p:nvPr/>
        </p:nvGraphicFramePr>
        <p:xfrm>
          <a:off x="1311275" y="349250"/>
          <a:ext cx="10231438" cy="2138363"/>
        </p:xfrm>
        <a:graphic>
          <a:graphicData uri="http://schemas.openxmlformats.org/drawingml/2006/table">
            <a:tbl>
              <a:tblPr rtl="1" firstRow="1" bandRow="1">
                <a:tableStyleId>{5DA37D80-6434-44D0-A028-1B22A696006F}</a:tableStyleId>
              </a:tblPr>
              <a:tblGrid>
                <a:gridCol w="10231438">
                  <a:extLst>
                    <a:ext uri="{9D8B030D-6E8A-4147-A177-3AD203B41FA5}">
                      <a16:colId xmlns:a16="http://schemas.microsoft.com/office/drawing/2014/main" val="20000"/>
                    </a:ext>
                  </a:extLst>
                </a:gridCol>
              </a:tblGrid>
              <a:tr h="2138363">
                <a:tc>
                  <a:txBody>
                    <a:bodyPr/>
                    <a:lstStyle/>
                    <a:p>
                      <a:pPr marL="0" indent="0" algn="l" rtl="0">
                        <a:lnSpc>
                          <a:spcPct val="120000"/>
                        </a:lnSpc>
                        <a:buFont typeface="Wingdings" panose="05000000000000000000" pitchFamily="2" charset="2"/>
                        <a:buNone/>
                      </a:pPr>
                      <a:r>
                        <a:rPr lang="en-US" sz="2600" b="0" i="1" kern="1200" dirty="0">
                          <a:solidFill>
                            <a:schemeClr val="tx1"/>
                          </a:solidFill>
                          <a:latin typeface="Times New Roman" panose="02020603050405020304" pitchFamily="18" charset="0"/>
                          <a:ea typeface="+mn-ea"/>
                          <a:cs typeface="Times New Roman" panose="02020603050405020304" pitchFamily="18" charset="0"/>
                        </a:rPr>
                        <a:t>Atropine</a:t>
                      </a:r>
                      <a:r>
                        <a:rPr lang="en-US" sz="2600" b="0" i="1" kern="1200" baseline="0" dirty="0">
                          <a:solidFill>
                            <a:schemeClr val="tx1"/>
                          </a:solidFill>
                          <a:latin typeface="Times New Roman" panose="02020603050405020304" pitchFamily="18" charset="0"/>
                          <a:ea typeface="+mn-ea"/>
                          <a:cs typeface="Times New Roman" panose="02020603050405020304" pitchFamily="18" charset="0"/>
                        </a:rPr>
                        <a:t> can </a:t>
                      </a:r>
                      <a:r>
                        <a:rPr lang="en-US" sz="2600" b="1" i="1" kern="1200" baseline="0" dirty="0">
                          <a:solidFill>
                            <a:schemeClr val="tx1"/>
                          </a:solidFill>
                          <a:latin typeface="Times New Roman" panose="02020603050405020304" pitchFamily="18" charset="0"/>
                          <a:ea typeface="+mn-ea"/>
                          <a:cs typeface="Times New Roman" panose="02020603050405020304" pitchFamily="18" charset="0"/>
                        </a:rPr>
                        <a:t>reverse</a:t>
                      </a:r>
                      <a:r>
                        <a:rPr lang="en-US" sz="2600" b="0" i="1" kern="1200" baseline="0" dirty="0">
                          <a:solidFill>
                            <a:schemeClr val="tx1"/>
                          </a:solidFill>
                          <a:latin typeface="Times New Roman" panose="02020603050405020304" pitchFamily="18" charset="0"/>
                          <a:ea typeface="+mn-ea"/>
                          <a:cs typeface="Times New Roman" panose="02020603050405020304" pitchFamily="18" charset="0"/>
                        </a:rPr>
                        <a:t> the hypotensive action of parasympathomimetics having both nicotinic and muscarinic actions [Ach, carbachol&amp; anticholinesterase], but only abolish the hypotensive effect of drugs having only muscarinic actions [ Methacholine &amp; Pilocarpine]</a:t>
                      </a:r>
                      <a:endParaRPr lang="ar-EG" sz="2600" b="0" i="1" kern="1200" dirty="0">
                        <a:solidFill>
                          <a:schemeClr val="tx1"/>
                        </a:solidFill>
                        <a:latin typeface="Times New Roman" panose="02020603050405020304" pitchFamily="18" charset="0"/>
                        <a:ea typeface="+mn-ea"/>
                        <a:cs typeface="Times New Roman" panose="02020603050405020304" pitchFamily="18" charset="0"/>
                      </a:endParaRPr>
                    </a:p>
                  </a:txBody>
                  <a:tcPr marL="91448" marR="91448" marT="45705" marB="45705"/>
                </a:tc>
                <a:extLst>
                  <a:ext uri="{0D108BD9-81ED-4DB2-BD59-A6C34878D82A}">
                    <a16:rowId xmlns:a16="http://schemas.microsoft.com/office/drawing/2014/main" val="10000"/>
                  </a:ext>
                </a:extLst>
              </a:tr>
            </a:tbl>
          </a:graphicData>
        </a:graphic>
      </p:graphicFrame>
      <p:pic>
        <p:nvPicPr>
          <p:cNvPr id="2" name="Picture 1"/>
          <p:cNvPicPr>
            <a:picLocks noChangeAspect="1"/>
          </p:cNvPicPr>
          <p:nvPr/>
        </p:nvPicPr>
        <p:blipFill>
          <a:blip r:embed="rId3">
            <a:extLst>
              <a:ext uri="{28A0092B-C50C-407E-A947-70E740481C1C}">
                <a14:useLocalDpi xmlns:a14="http://schemas.microsoft.com/office/drawing/2010/main" val="0"/>
              </a:ext>
            </a:extLst>
          </a:blip>
          <a:srcRect l="18182" t="24004" r="29945" b="23233"/>
          <a:stretch>
            <a:fillRect/>
          </a:stretch>
        </p:blipFill>
        <p:spPr bwMode="auto">
          <a:xfrm>
            <a:off x="4611688" y="2576513"/>
            <a:ext cx="7154862"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wipe(up)">
                                      <p:cBhvr>
                                        <p:cTn id="15" dur="500"/>
                                        <p:tgtEl>
                                          <p:spTgt spid="3">
                                            <p:txEl>
                                              <p:pRg st="7" end="7"/>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
                                            <p:txEl>
                                              <p:pRg st="16" end="16"/>
                                            </p:txEl>
                                          </p:spTgt>
                                        </p:tgtEl>
                                        <p:attrNameLst>
                                          <p:attrName>style.visibility</p:attrName>
                                        </p:attrNameLst>
                                      </p:cBhvr>
                                      <p:to>
                                        <p:strVal val="visible"/>
                                      </p:to>
                                    </p:set>
                                    <p:animEffect transition="in" filter="wipe(up)">
                                      <p:cBhvr>
                                        <p:cTn id="18" dur="5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813" y="63500"/>
            <a:ext cx="11660187" cy="6700838"/>
          </a:xfrm>
        </p:spPr>
        <p:txBody>
          <a:bodyPr/>
          <a:lstStyle/>
          <a:p>
            <a:pPr marL="0" indent="0" algn="l" rtl="0" eaLnBrk="1" hangingPunct="1">
              <a:buFont typeface="Wingdings 3" panose="05040102010807070707" pitchFamily="18" charset="2"/>
              <a:buNone/>
              <a:defRPr/>
            </a:pPr>
            <a:r>
              <a:rPr lang="en-US" sz="2400" b="1" i="1" dirty="0">
                <a:solidFill>
                  <a:schemeClr val="tx1"/>
                </a:solidFill>
              </a:rPr>
              <a:t>Gastrointestinal and Urinary Tracts </a:t>
            </a:r>
            <a:r>
              <a:rPr lang="en-US" sz="2600" b="1" i="1" dirty="0">
                <a:solidFill>
                  <a:schemeClr val="tx1"/>
                </a:solidFill>
              </a:rPr>
              <a:t>(M</a:t>
            </a:r>
            <a:r>
              <a:rPr lang="en-US" sz="2600" b="1" i="1" baseline="-25000" dirty="0">
                <a:solidFill>
                  <a:schemeClr val="tx1"/>
                </a:solidFill>
              </a:rPr>
              <a:t>2,3</a:t>
            </a:r>
            <a:r>
              <a:rPr lang="en-US" sz="2600" b="1" i="1" dirty="0">
                <a:solidFill>
                  <a:schemeClr val="tx1"/>
                </a:solidFill>
              </a:rPr>
              <a:t>) :</a:t>
            </a:r>
            <a:r>
              <a:rPr lang="en-US" sz="2600" dirty="0">
                <a:solidFill>
                  <a:schemeClr val="tx1"/>
                </a:solidFill>
              </a:rPr>
              <a:t> Stimulation of the wall (M</a:t>
            </a:r>
            <a:r>
              <a:rPr lang="en-US" sz="2600" baseline="-25000" dirty="0">
                <a:solidFill>
                  <a:schemeClr val="tx1"/>
                </a:solidFill>
              </a:rPr>
              <a:t>3</a:t>
            </a:r>
            <a:r>
              <a:rPr lang="en-US" sz="2600" dirty="0">
                <a:solidFill>
                  <a:schemeClr val="tx1"/>
                </a:solidFill>
              </a:rPr>
              <a:t>) and    </a:t>
            </a:r>
            <a:br>
              <a:rPr lang="en-US" sz="2600" dirty="0">
                <a:solidFill>
                  <a:schemeClr val="tx1"/>
                </a:solidFill>
              </a:rPr>
            </a:br>
            <a:r>
              <a:rPr lang="en-US" sz="2600" dirty="0">
                <a:solidFill>
                  <a:schemeClr val="tx1"/>
                </a:solidFill>
              </a:rPr>
              <a:t>          relaxation the sphincters (M</a:t>
            </a:r>
            <a:r>
              <a:rPr lang="en-US" sz="2600" baseline="-25000" dirty="0">
                <a:solidFill>
                  <a:schemeClr val="tx1"/>
                </a:solidFill>
              </a:rPr>
              <a:t>2</a:t>
            </a:r>
            <a:r>
              <a:rPr lang="en-US" sz="2600" dirty="0">
                <a:solidFill>
                  <a:schemeClr val="tx1"/>
                </a:solidFill>
              </a:rPr>
              <a:t>).</a:t>
            </a:r>
          </a:p>
          <a:p>
            <a:pPr marL="0" indent="0" algn="l" rtl="0" eaLnBrk="1" hangingPunct="1">
              <a:buFont typeface="Wingdings 3" panose="05040102010807070707" pitchFamily="18" charset="2"/>
              <a:buNone/>
              <a:defRPr/>
            </a:pPr>
            <a:r>
              <a:rPr lang="en-US" sz="2600" b="1" i="1" dirty="0">
                <a:solidFill>
                  <a:schemeClr val="tx1"/>
                </a:solidFill>
              </a:rPr>
              <a:t>          Respiratory System:</a:t>
            </a:r>
          </a:p>
          <a:p>
            <a:pPr algn="l" rtl="0" eaLnBrk="1" hangingPunct="1">
              <a:buFont typeface="Arial" panose="020B0604020202020204" pitchFamily="34" charset="0"/>
              <a:buChar char="•"/>
              <a:defRPr/>
            </a:pPr>
            <a:r>
              <a:rPr lang="en-US" sz="2600" dirty="0">
                <a:solidFill>
                  <a:schemeClr val="tx1"/>
                </a:solidFill>
              </a:rPr>
              <a:t>Bronchospasm </a:t>
            </a:r>
          </a:p>
          <a:p>
            <a:pPr algn="l" rtl="0" eaLnBrk="1" hangingPunct="1">
              <a:buFont typeface="Arial" panose="020B0604020202020204" pitchFamily="34" charset="0"/>
              <a:buChar char="•"/>
              <a:defRPr/>
            </a:pPr>
            <a:r>
              <a:rPr lang="en-US" sz="2600" dirty="0">
                <a:solidFill>
                  <a:schemeClr val="tx1"/>
                </a:solidFill>
              </a:rPr>
              <a:t>Increase bronchial secretion</a:t>
            </a:r>
          </a:p>
          <a:p>
            <a:pPr marL="0" indent="0" algn="l" rtl="0" eaLnBrk="1" hangingPunct="1">
              <a:buFont typeface="Wingdings 3" panose="05040102010807070707" pitchFamily="18" charset="2"/>
              <a:buNone/>
              <a:defRPr/>
            </a:pPr>
            <a:r>
              <a:rPr lang="en-US" sz="2600" dirty="0">
                <a:solidFill>
                  <a:schemeClr val="tx1"/>
                </a:solidFill>
              </a:rPr>
              <a:t>This combination of effects can cause symptoms, especially in individuals with asthma.</a:t>
            </a:r>
          </a:p>
          <a:p>
            <a:pPr marL="0" indent="0" algn="l" rtl="0" eaLnBrk="1" hangingPunct="1">
              <a:buFont typeface="Wingdings 3" panose="05040102010807070707" pitchFamily="18" charset="2"/>
              <a:buNone/>
              <a:defRPr/>
            </a:pPr>
            <a:r>
              <a:rPr lang="en-US" sz="2600" b="1" i="1" dirty="0">
                <a:solidFill>
                  <a:schemeClr val="tx1"/>
                </a:solidFill>
              </a:rPr>
              <a:t>Exocrine Glands (M</a:t>
            </a:r>
            <a:r>
              <a:rPr lang="en-US" sz="2600" b="1" i="1" baseline="-25000" dirty="0">
                <a:solidFill>
                  <a:schemeClr val="tx1"/>
                </a:solidFill>
              </a:rPr>
              <a:t>3</a:t>
            </a:r>
            <a:r>
              <a:rPr lang="en-US" sz="2600" b="1" i="1" dirty="0">
                <a:solidFill>
                  <a:schemeClr val="tx1"/>
                </a:solidFill>
              </a:rPr>
              <a:t> ) :</a:t>
            </a:r>
          </a:p>
          <a:p>
            <a:pPr algn="l" rtl="0" eaLnBrk="1" hangingPunct="1">
              <a:buFont typeface="Arial" panose="020B0604020202020204" pitchFamily="34" charset="0"/>
              <a:buChar char="•"/>
              <a:defRPr/>
            </a:pPr>
            <a:r>
              <a:rPr lang="en-US" sz="2600" dirty="0">
                <a:solidFill>
                  <a:schemeClr val="tx1"/>
                </a:solidFill>
              </a:rPr>
              <a:t>Stimulate secretion of all glands [ sweat, lacrimal, salivary, nasopharyngeal glands, gastric, pancreatic and intestinal].</a:t>
            </a:r>
          </a:p>
          <a:p>
            <a:pPr marL="0" indent="0" algn="l" rtl="0" eaLnBrk="1" hangingPunct="1">
              <a:buFont typeface="Wingdings 3" panose="05040102010807070707" pitchFamily="18" charset="2"/>
              <a:buNone/>
              <a:defRPr/>
            </a:pPr>
            <a:r>
              <a:rPr lang="en-US" sz="2600" b="1" i="1" dirty="0">
                <a:solidFill>
                  <a:schemeClr val="tx1"/>
                </a:solidFill>
              </a:rPr>
              <a:t>Neuromuscular Junction (N</a:t>
            </a:r>
            <a:r>
              <a:rPr lang="en-US" sz="2600" b="1" i="1" baseline="-25000" dirty="0">
                <a:solidFill>
                  <a:schemeClr val="tx1"/>
                </a:solidFill>
              </a:rPr>
              <a:t>m</a:t>
            </a:r>
            <a:r>
              <a:rPr lang="en-US" sz="2600" b="1" i="1" dirty="0">
                <a:solidFill>
                  <a:schemeClr val="tx1"/>
                </a:solidFill>
              </a:rPr>
              <a:t> ) :</a:t>
            </a:r>
          </a:p>
          <a:p>
            <a:pPr algn="l" rtl="0" eaLnBrk="1" hangingPunct="1">
              <a:buFont typeface="Arial" panose="020B0604020202020204" pitchFamily="34" charset="0"/>
              <a:buChar char="•"/>
              <a:defRPr/>
            </a:pPr>
            <a:r>
              <a:rPr lang="en-US" sz="2600" dirty="0">
                <a:solidFill>
                  <a:schemeClr val="tx1"/>
                </a:solidFill>
              </a:rPr>
              <a:t> Activation of N</a:t>
            </a:r>
            <a:r>
              <a:rPr lang="en-US" sz="2600" baseline="-25000" dirty="0">
                <a:solidFill>
                  <a:schemeClr val="tx1"/>
                </a:solidFill>
              </a:rPr>
              <a:t>m</a:t>
            </a:r>
            <a:r>
              <a:rPr lang="en-US" sz="2600" dirty="0">
                <a:solidFill>
                  <a:schemeClr val="tx1"/>
                </a:solidFill>
              </a:rPr>
              <a:t> receptors results in Na influx and depolarization of skeletal muscle with muscle contraction. High concentration of Ach results in persistent depolarization      muscle weakness and paralysis.</a:t>
            </a:r>
          </a:p>
          <a:p>
            <a:pPr marL="0" indent="0" algn="l" rtl="0" eaLnBrk="1" hangingPunct="1">
              <a:buFont typeface="Wingdings 3" panose="05040102010807070707" pitchFamily="18" charset="2"/>
              <a:buNone/>
              <a:defRPr/>
            </a:pPr>
            <a:endParaRPr lang="en-US" sz="2600" dirty="0">
              <a:solidFill>
                <a:schemeClr val="tx1"/>
              </a:solidFill>
            </a:endParaRPr>
          </a:p>
          <a:p>
            <a:pPr marL="0" indent="0" algn="l" rtl="0" eaLnBrk="1" hangingPunct="1">
              <a:buFont typeface="Wingdings 3" panose="05040102010807070707" pitchFamily="18" charset="2"/>
              <a:buNone/>
              <a:defRPr/>
            </a:pPr>
            <a:endParaRPr lang="en-US" sz="2600" dirty="0">
              <a:solidFill>
                <a:schemeClr val="tx1"/>
              </a:solidFill>
            </a:endParaRPr>
          </a:p>
          <a:p>
            <a:pPr marL="0" indent="0" algn="l" rtl="0" eaLnBrk="1" hangingPunct="1">
              <a:buFont typeface="Wingdings 3" panose="05040102010807070707" pitchFamily="18" charset="2"/>
              <a:buNone/>
              <a:defRPr/>
            </a:pPr>
            <a:endParaRPr lang="en-US" sz="2600" dirty="0">
              <a:solidFill>
                <a:schemeClr val="tx1"/>
              </a:solidFill>
            </a:endParaRPr>
          </a:p>
          <a:p>
            <a:pPr marL="0" indent="0" algn="l" rtl="0" eaLnBrk="1" hangingPunct="1">
              <a:buFont typeface="Wingdings 3" panose="05040102010807070707" pitchFamily="18" charset="2"/>
              <a:buNone/>
              <a:defRPr/>
            </a:pPr>
            <a:endParaRPr lang="en-US" sz="2600" dirty="0">
              <a:solidFill>
                <a:schemeClr val="tx1"/>
              </a:solidFill>
            </a:endParaRPr>
          </a:p>
          <a:p>
            <a:pPr marL="51435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r>
              <a:rPr lang="en-US" sz="2700" b="1" dirty="0">
                <a:solidFill>
                  <a:schemeClr val="tx1"/>
                </a:solidFill>
              </a:rPr>
              <a:t>   </a:t>
            </a:r>
            <a:endParaRPr lang="en-US" sz="2700" dirty="0">
              <a:solidFill>
                <a:schemeClr val="tx1"/>
              </a:solidFill>
            </a:endParaRPr>
          </a:p>
        </p:txBody>
      </p:sp>
      <p:sp>
        <p:nvSpPr>
          <p:cNvPr id="40963"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ts val="1000"/>
              </a:spcBef>
              <a:buClr>
                <a:schemeClr val="accent1"/>
              </a:buClr>
              <a:buFont typeface="Wingdings 3" panose="05040102010807070707" pitchFamily="18" charset="2"/>
              <a:buChar char=""/>
              <a:defRPr>
                <a:solidFill>
                  <a:srgbClr val="FFFFFF"/>
                </a:solidFill>
                <a:latin typeface="Century Gothic" panose="020B0502020202020204" pitchFamily="34" charset="0"/>
              </a:defRPr>
            </a:lvl1pPr>
            <a:lvl2pPr marL="742950" indent="-285750" algn="r" rtl="1">
              <a:spcBef>
                <a:spcPts val="1000"/>
              </a:spcBef>
              <a:buClr>
                <a:schemeClr val="accent1"/>
              </a:buClr>
              <a:buFont typeface="Wingdings 3" panose="05040102010807070707" pitchFamily="18" charset="2"/>
              <a:buChar char=""/>
              <a:defRPr sz="1600">
                <a:solidFill>
                  <a:srgbClr val="FFFFFF"/>
                </a:solidFill>
                <a:latin typeface="Century Gothic" panose="020B0502020202020204" pitchFamily="34" charset="0"/>
              </a:defRPr>
            </a:lvl2pPr>
            <a:lvl3pPr marL="1143000" indent="-228600" algn="r" rtl="1">
              <a:spcBef>
                <a:spcPts val="1000"/>
              </a:spcBef>
              <a:buClr>
                <a:schemeClr val="accent1"/>
              </a:buClr>
              <a:buFont typeface="Wingdings 3" panose="05040102010807070707" pitchFamily="18" charset="2"/>
              <a:buChar char=""/>
              <a:defRPr sz="1400">
                <a:solidFill>
                  <a:srgbClr val="FFFFFF"/>
                </a:solidFill>
                <a:latin typeface="Century Gothic" panose="020B0502020202020204" pitchFamily="34" charset="0"/>
              </a:defRPr>
            </a:lvl3pPr>
            <a:lvl4pPr marL="16002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4pPr>
            <a:lvl5pPr marL="20574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9pPr>
          </a:lstStyle>
          <a:p>
            <a:pPr rtl="0" fontAlgn="base">
              <a:spcBef>
                <a:spcPct val="0"/>
              </a:spcBef>
              <a:spcAft>
                <a:spcPct val="0"/>
              </a:spcAft>
              <a:buClrTx/>
              <a:buFontTx/>
              <a:buNone/>
            </a:pPr>
            <a:fld id="{25886A48-D19B-44D2-B650-19310C852678}" type="slidenum">
              <a:rPr lang="en-US" smtClean="0">
                <a:solidFill>
                  <a:srgbClr val="FEFFFF"/>
                </a:solidFill>
              </a:rPr>
              <a:pPr rtl="0" fontAlgn="base">
                <a:spcBef>
                  <a:spcPct val="0"/>
                </a:spcBef>
                <a:spcAft>
                  <a:spcPct val="0"/>
                </a:spcAft>
                <a:buClrTx/>
                <a:buFontTx/>
                <a:buNone/>
              </a:pPr>
              <a:t>22</a:t>
            </a:fld>
            <a:endParaRPr lang="en-US" dirty="0">
              <a:solidFill>
                <a:srgbClr val="FEFFFF"/>
              </a:solidFill>
            </a:endParaRPr>
          </a:p>
        </p:txBody>
      </p:sp>
      <p:cxnSp>
        <p:nvCxnSpPr>
          <p:cNvPr id="10" name="Straight Arrow Connector 9"/>
          <p:cNvCxnSpPr/>
          <p:nvPr/>
        </p:nvCxnSpPr>
        <p:spPr>
          <a:xfrm rot="16200000">
            <a:off x="3080544" y="6361907"/>
            <a:ext cx="0" cy="309562"/>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5" end="15"/>
                                            </p:txEl>
                                          </p:spTgt>
                                        </p:tgtEl>
                                        <p:attrNameLst>
                                          <p:attrName>style.visibility</p:attrName>
                                        </p:attrNameLst>
                                      </p:cBhvr>
                                      <p:to>
                                        <p:strVal val="visible"/>
                                      </p:to>
                                    </p:set>
                                    <p:animEffect transition="in" filter="fade">
                                      <p:cBhvr>
                                        <p:cTn id="52"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813" y="63500"/>
            <a:ext cx="11660187" cy="6700838"/>
          </a:xfrm>
        </p:spPr>
        <p:txBody>
          <a:bodyPr/>
          <a:lstStyle/>
          <a:p>
            <a:pPr marL="0" indent="0" algn="l" rtl="0" eaLnBrk="1" hangingPunct="1">
              <a:lnSpc>
                <a:spcPct val="150000"/>
              </a:lnSpc>
              <a:buFont typeface="Wingdings 3" panose="05040102010807070707" pitchFamily="18" charset="2"/>
              <a:buNone/>
              <a:defRPr/>
            </a:pPr>
            <a:r>
              <a:rPr lang="en-US" sz="2600" b="1" u="sng" dirty="0">
                <a:solidFill>
                  <a:schemeClr val="tx1"/>
                </a:solidFill>
              </a:rPr>
              <a:t>Clinical uses:</a:t>
            </a:r>
          </a:p>
          <a:p>
            <a:pPr marL="0" indent="0" algn="l" rtl="0" eaLnBrk="1" hangingPunct="1">
              <a:lnSpc>
                <a:spcPct val="150000"/>
              </a:lnSpc>
              <a:buFont typeface="Wingdings 3" panose="05040102010807070707" pitchFamily="18" charset="2"/>
              <a:buNone/>
              <a:defRPr/>
            </a:pPr>
            <a:r>
              <a:rPr lang="en-US" sz="2600" b="1" dirty="0">
                <a:solidFill>
                  <a:schemeClr val="tx1"/>
                </a:solidFill>
              </a:rPr>
              <a:t>             Bethanechol </a:t>
            </a:r>
            <a:r>
              <a:rPr lang="en-US" sz="2600" dirty="0">
                <a:solidFill>
                  <a:schemeClr val="tx1"/>
                </a:solidFill>
              </a:rPr>
              <a:t>is very occasionally used in post operative urinary retention and</a:t>
            </a:r>
            <a:br>
              <a:rPr lang="en-US" sz="2600" dirty="0">
                <a:solidFill>
                  <a:schemeClr val="tx1"/>
                </a:solidFill>
              </a:rPr>
            </a:br>
            <a:r>
              <a:rPr lang="en-US" sz="2600" dirty="0">
                <a:solidFill>
                  <a:schemeClr val="tx1"/>
                </a:solidFill>
              </a:rPr>
              <a:t>          paralytic ileus.</a:t>
            </a:r>
          </a:p>
          <a:p>
            <a:pPr algn="l" rtl="0" eaLnBrk="1" hangingPunct="1">
              <a:lnSpc>
                <a:spcPct val="150000"/>
              </a:lnSpc>
              <a:buFont typeface="Arial" panose="020B0604020202020204" pitchFamily="34" charset="0"/>
              <a:buChar char="•"/>
              <a:defRPr/>
            </a:pPr>
            <a:r>
              <a:rPr lang="en-US" sz="2600" dirty="0">
                <a:solidFill>
                  <a:schemeClr val="tx1"/>
                </a:solidFill>
              </a:rPr>
              <a:t>It acts mainly on M</a:t>
            </a:r>
            <a:r>
              <a:rPr lang="en-US" sz="2600" baseline="-25000" dirty="0">
                <a:solidFill>
                  <a:schemeClr val="tx1"/>
                </a:solidFill>
              </a:rPr>
              <a:t>3</a:t>
            </a:r>
            <a:r>
              <a:rPr lang="en-US" sz="2600" dirty="0">
                <a:solidFill>
                  <a:schemeClr val="tx1"/>
                </a:solidFill>
              </a:rPr>
              <a:t> receptors and has little effect on the heart.</a:t>
            </a:r>
          </a:p>
          <a:p>
            <a:pPr marL="0" indent="0" algn="l" rtl="0" eaLnBrk="1" hangingPunct="1">
              <a:lnSpc>
                <a:spcPct val="150000"/>
              </a:lnSpc>
              <a:buFont typeface="Wingdings 3" panose="05040102010807070707" pitchFamily="18" charset="2"/>
              <a:buNone/>
              <a:defRPr/>
            </a:pPr>
            <a:r>
              <a:rPr lang="en-US" sz="2600" b="1" dirty="0">
                <a:solidFill>
                  <a:schemeClr val="tx1"/>
                </a:solidFill>
              </a:rPr>
              <a:t>Ach, Carbachol &amp; methacholine </a:t>
            </a:r>
            <a:r>
              <a:rPr lang="en-US" sz="2600" dirty="0">
                <a:solidFill>
                  <a:schemeClr val="tx1"/>
                </a:solidFill>
              </a:rPr>
              <a:t>are used as experimental tools.</a:t>
            </a:r>
          </a:p>
          <a:p>
            <a:pPr marL="0" indent="0" algn="l" rtl="0" eaLnBrk="1" hangingPunct="1">
              <a:lnSpc>
                <a:spcPct val="150000"/>
              </a:lnSpc>
              <a:buFont typeface="Wingdings 3" panose="05040102010807070707" pitchFamily="18" charset="2"/>
              <a:buNone/>
              <a:defRPr/>
            </a:pPr>
            <a:r>
              <a:rPr lang="en-US" sz="2600" b="1" u="sng" dirty="0">
                <a:solidFill>
                  <a:schemeClr val="tx1"/>
                </a:solidFill>
              </a:rPr>
              <a:t>Side effects:</a:t>
            </a:r>
          </a:p>
          <a:p>
            <a:pPr algn="l" rtl="0" eaLnBrk="1" hangingPunct="1">
              <a:lnSpc>
                <a:spcPct val="150000"/>
              </a:lnSpc>
              <a:buFont typeface="Arial" panose="020B0604020202020204" pitchFamily="34" charset="0"/>
              <a:buChar char="•"/>
              <a:defRPr/>
            </a:pPr>
            <a:r>
              <a:rPr lang="en-US" sz="2600" dirty="0">
                <a:solidFill>
                  <a:schemeClr val="tx1"/>
                </a:solidFill>
              </a:rPr>
              <a:t>Flushing , sweating, abdominal cramps, bronchospasm, headache, and salivation .</a:t>
            </a:r>
          </a:p>
          <a:p>
            <a:pPr algn="l" rtl="0" eaLnBrk="1" hangingPunct="1">
              <a:lnSpc>
                <a:spcPct val="150000"/>
              </a:lnSpc>
              <a:buFont typeface="Arial" panose="020B0604020202020204" pitchFamily="34" charset="0"/>
              <a:buChar char="•"/>
              <a:defRPr/>
            </a:pPr>
            <a:r>
              <a:rPr lang="en-US" sz="2600" dirty="0">
                <a:solidFill>
                  <a:schemeClr val="tx1"/>
                </a:solidFill>
              </a:rPr>
              <a:t>Toxic reactions to these drugs are treated with </a:t>
            </a:r>
            <a:r>
              <a:rPr lang="en-US" sz="2600" b="1" i="1" dirty="0">
                <a:solidFill>
                  <a:schemeClr val="tx1"/>
                </a:solidFill>
              </a:rPr>
              <a:t>atropine</a:t>
            </a:r>
            <a:r>
              <a:rPr lang="en-US" sz="2600" dirty="0">
                <a:solidFill>
                  <a:schemeClr val="tx1"/>
                </a:solidFill>
              </a:rPr>
              <a:t>.</a:t>
            </a:r>
          </a:p>
          <a:p>
            <a:pPr algn="l" rtl="0" eaLnBrk="1" hangingPunct="1">
              <a:lnSpc>
                <a:spcPct val="150000"/>
              </a:lnSpc>
              <a:buFont typeface="Arial" panose="020B0604020202020204" pitchFamily="34" charset="0"/>
              <a:buChar char="•"/>
              <a:defRPr/>
            </a:pPr>
            <a:r>
              <a:rPr lang="en-US" sz="2600" b="1" i="1" dirty="0">
                <a:solidFill>
                  <a:schemeClr val="tx1"/>
                </a:solidFill>
              </a:rPr>
              <a:t>Epinephrine</a:t>
            </a:r>
            <a:r>
              <a:rPr lang="en-US" sz="2600" dirty="0">
                <a:solidFill>
                  <a:schemeClr val="tx1"/>
                </a:solidFill>
              </a:rPr>
              <a:t> can be used in severe cardiovascular or bronchoconstrictor responses.</a:t>
            </a:r>
          </a:p>
          <a:p>
            <a:pPr marL="0" indent="0" algn="l" rtl="0" eaLnBrk="1" hangingPunct="1">
              <a:buFont typeface="Wingdings 3" panose="05040102010807070707" pitchFamily="18" charset="2"/>
              <a:buNone/>
              <a:defRPr/>
            </a:pPr>
            <a:endParaRPr lang="en-US" sz="2600" dirty="0">
              <a:solidFill>
                <a:schemeClr val="tx1"/>
              </a:solidFill>
            </a:endParaRPr>
          </a:p>
          <a:p>
            <a:pPr marL="0" indent="0" algn="l" rtl="0" eaLnBrk="1" hangingPunct="1">
              <a:buFont typeface="Wingdings 3" panose="05040102010807070707" pitchFamily="18" charset="2"/>
              <a:buNone/>
              <a:defRPr/>
            </a:pPr>
            <a:endParaRPr lang="en-US" sz="2600" dirty="0">
              <a:solidFill>
                <a:schemeClr val="tx1"/>
              </a:solidFill>
            </a:endParaRPr>
          </a:p>
          <a:p>
            <a:pPr marL="51435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r>
              <a:rPr lang="en-US" sz="2700" b="1" dirty="0">
                <a:solidFill>
                  <a:schemeClr val="tx1"/>
                </a:solidFill>
              </a:rPr>
              <a:t>   </a:t>
            </a:r>
            <a:endParaRPr lang="en-US" sz="2700" dirty="0">
              <a:solidFill>
                <a:schemeClr val="tx1"/>
              </a:solidFill>
            </a:endParaRPr>
          </a:p>
        </p:txBody>
      </p:sp>
      <p:sp>
        <p:nvSpPr>
          <p:cNvPr id="41987"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ts val="1000"/>
              </a:spcBef>
              <a:buClr>
                <a:schemeClr val="accent1"/>
              </a:buClr>
              <a:buFont typeface="Wingdings 3" panose="05040102010807070707" pitchFamily="18" charset="2"/>
              <a:buChar char=""/>
              <a:defRPr>
                <a:solidFill>
                  <a:srgbClr val="FFFFFF"/>
                </a:solidFill>
                <a:latin typeface="Century Gothic" panose="020B0502020202020204" pitchFamily="34" charset="0"/>
              </a:defRPr>
            </a:lvl1pPr>
            <a:lvl2pPr marL="742950" indent="-285750" algn="r" rtl="1">
              <a:spcBef>
                <a:spcPts val="1000"/>
              </a:spcBef>
              <a:buClr>
                <a:schemeClr val="accent1"/>
              </a:buClr>
              <a:buFont typeface="Wingdings 3" panose="05040102010807070707" pitchFamily="18" charset="2"/>
              <a:buChar char=""/>
              <a:defRPr sz="1600">
                <a:solidFill>
                  <a:srgbClr val="FFFFFF"/>
                </a:solidFill>
                <a:latin typeface="Century Gothic" panose="020B0502020202020204" pitchFamily="34" charset="0"/>
              </a:defRPr>
            </a:lvl2pPr>
            <a:lvl3pPr marL="1143000" indent="-228600" algn="r" rtl="1">
              <a:spcBef>
                <a:spcPts val="1000"/>
              </a:spcBef>
              <a:buClr>
                <a:schemeClr val="accent1"/>
              </a:buClr>
              <a:buFont typeface="Wingdings 3" panose="05040102010807070707" pitchFamily="18" charset="2"/>
              <a:buChar char=""/>
              <a:defRPr sz="1400">
                <a:solidFill>
                  <a:srgbClr val="FFFFFF"/>
                </a:solidFill>
                <a:latin typeface="Century Gothic" panose="020B0502020202020204" pitchFamily="34" charset="0"/>
              </a:defRPr>
            </a:lvl3pPr>
            <a:lvl4pPr marL="16002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4pPr>
            <a:lvl5pPr marL="20574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9pPr>
          </a:lstStyle>
          <a:p>
            <a:pPr rtl="0" fontAlgn="base">
              <a:spcBef>
                <a:spcPct val="0"/>
              </a:spcBef>
              <a:spcAft>
                <a:spcPct val="0"/>
              </a:spcAft>
              <a:buClrTx/>
              <a:buFontTx/>
              <a:buNone/>
            </a:pPr>
            <a:fld id="{B451E544-E8A2-4F8D-BA20-24972D7B4C4D}" type="slidenum">
              <a:rPr lang="en-US" smtClean="0">
                <a:solidFill>
                  <a:srgbClr val="FEFFFF"/>
                </a:solidFill>
              </a:rPr>
              <a:pPr rtl="0" fontAlgn="base">
                <a:spcBef>
                  <a:spcPct val="0"/>
                </a:spcBef>
                <a:spcAft>
                  <a:spcPct val="0"/>
                </a:spcAft>
                <a:buClrTx/>
                <a:buFontTx/>
                <a:buNone/>
              </a:pPr>
              <a:t>23</a:t>
            </a:fld>
            <a:endParaRPr lang="en-US" dirty="0">
              <a:solidFill>
                <a:srgbClr val="FEFFFF"/>
              </a:solidFill>
            </a:endParaRPr>
          </a:p>
        </p:txBody>
      </p:sp>
    </p:spTree>
  </p:cSld>
  <p:clrMapOvr>
    <a:masterClrMapping/>
  </p:clrMapOvr>
  <p:transition spd="slow">
    <p:fad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fade">
                                      <p:cBhvr>
                                        <p:cTn id="4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813" y="63500"/>
            <a:ext cx="11660187" cy="6700838"/>
          </a:xfrm>
        </p:spPr>
        <p:txBody>
          <a:bodyPr/>
          <a:lstStyle/>
          <a:p>
            <a:pPr marL="0" indent="0" algn="l" rtl="0" eaLnBrk="1" hangingPunct="1">
              <a:buFont typeface="Wingdings 3" panose="05040102010807070707" pitchFamily="18" charset="2"/>
              <a:buNone/>
              <a:defRPr/>
            </a:pPr>
            <a:r>
              <a:rPr lang="en-US" sz="2600" b="1" u="sng" dirty="0">
                <a:solidFill>
                  <a:schemeClr val="tx1"/>
                </a:solidFill>
              </a:rPr>
              <a:t>Contraindications:</a:t>
            </a:r>
          </a:p>
          <a:p>
            <a:pPr marL="0" indent="0" algn="l" rtl="0" eaLnBrk="1" hangingPunct="1">
              <a:buFont typeface="Wingdings 3" panose="05040102010807070707" pitchFamily="18" charset="2"/>
              <a:buNone/>
              <a:defRPr/>
            </a:pPr>
            <a:r>
              <a:rPr lang="en-US" sz="2600" b="1" dirty="0">
                <a:solidFill>
                  <a:schemeClr val="tx1"/>
                </a:solidFill>
              </a:rPr>
              <a:t>             </a:t>
            </a:r>
            <a:r>
              <a:rPr lang="en-US" sz="2600" dirty="0">
                <a:solidFill>
                  <a:schemeClr val="tx1"/>
                </a:solidFill>
              </a:rPr>
              <a:t>1</a:t>
            </a:r>
            <a:r>
              <a:rPr lang="en-US" sz="2600" b="1" dirty="0">
                <a:solidFill>
                  <a:schemeClr val="tx1"/>
                </a:solidFill>
              </a:rPr>
              <a:t>- </a:t>
            </a:r>
            <a:r>
              <a:rPr lang="en-US" sz="2600" dirty="0">
                <a:solidFill>
                  <a:schemeClr val="tx1"/>
                </a:solidFill>
              </a:rPr>
              <a:t>Bronchial asthma [ bronchospasm].</a:t>
            </a:r>
          </a:p>
          <a:p>
            <a:pPr marL="0" indent="0" algn="l" rtl="0" eaLnBrk="1" hangingPunct="1">
              <a:buFont typeface="Wingdings 3" panose="05040102010807070707" pitchFamily="18" charset="2"/>
              <a:buNone/>
              <a:defRPr/>
            </a:pPr>
            <a:r>
              <a:rPr lang="en-US" sz="2600" dirty="0">
                <a:solidFill>
                  <a:schemeClr val="tx1"/>
                </a:solidFill>
              </a:rPr>
              <a:t>             2- Angina pectoris [   BP so decrease coronary flow].</a:t>
            </a:r>
          </a:p>
          <a:p>
            <a:pPr marL="0" indent="0" algn="l" rtl="0" eaLnBrk="1" hangingPunct="1">
              <a:buFont typeface="Wingdings 3" panose="05040102010807070707" pitchFamily="18" charset="2"/>
              <a:buNone/>
              <a:defRPr/>
            </a:pPr>
            <a:r>
              <a:rPr lang="en-US" sz="2600" dirty="0">
                <a:solidFill>
                  <a:schemeClr val="tx1"/>
                </a:solidFill>
              </a:rPr>
              <a:t>             3- Hyperthyroidism [ AF can occur].</a:t>
            </a:r>
          </a:p>
          <a:p>
            <a:pPr marL="0" indent="0" algn="l" rtl="0" eaLnBrk="1" hangingPunct="1">
              <a:buFont typeface="Wingdings 3" panose="05040102010807070707" pitchFamily="18" charset="2"/>
              <a:buNone/>
              <a:defRPr/>
            </a:pPr>
            <a:r>
              <a:rPr lang="en-US" sz="2600" dirty="0">
                <a:solidFill>
                  <a:schemeClr val="tx1"/>
                </a:solidFill>
              </a:rPr>
              <a:t>             4- Peptic ulcer [++ gastric secretion].</a:t>
            </a:r>
          </a:p>
          <a:p>
            <a:pPr marL="0" indent="0" algn="l" rtl="0" eaLnBrk="1" hangingPunct="1">
              <a:buFont typeface="Wingdings 3" panose="05040102010807070707" pitchFamily="18" charset="2"/>
              <a:buNone/>
              <a:defRPr/>
            </a:pPr>
            <a:r>
              <a:rPr lang="en-US" sz="2600" dirty="0">
                <a:solidFill>
                  <a:schemeClr val="tx1"/>
                </a:solidFill>
              </a:rPr>
              <a:t>             5- Hypotension [ cause vasodilation].</a:t>
            </a:r>
          </a:p>
          <a:p>
            <a:pPr marL="514350" indent="-514350" algn="ctr" rtl="0" eaLnBrk="1" hangingPunct="1">
              <a:buFont typeface="+mj-lt"/>
              <a:buAutoNum type="arabicParenR" startAt="2"/>
              <a:defRPr/>
            </a:pPr>
            <a:r>
              <a:rPr lang="en-US" sz="2400" b="1" u="sng" dirty="0">
                <a:solidFill>
                  <a:schemeClr val="accent2">
                    <a:lumMod val="60000"/>
                    <a:lumOff val="40000"/>
                  </a:schemeClr>
                </a:solidFill>
              </a:rPr>
              <a:t>Cholinomimetic alkaloids </a:t>
            </a:r>
            <a:r>
              <a:rPr lang="en-US" sz="2400" b="1" dirty="0">
                <a:solidFill>
                  <a:schemeClr val="accent2">
                    <a:lumMod val="60000"/>
                    <a:lumOff val="40000"/>
                  </a:schemeClr>
                </a:solidFill>
              </a:rPr>
              <a:t>(Pilocarpine)</a:t>
            </a:r>
          </a:p>
          <a:p>
            <a:pPr algn="l" rtl="0" eaLnBrk="1" hangingPunct="1">
              <a:buFont typeface="Arial" panose="020B0604020202020204" pitchFamily="34" charset="0"/>
              <a:buChar char="•"/>
              <a:defRPr/>
            </a:pPr>
            <a:r>
              <a:rPr lang="en-US" sz="2600" dirty="0">
                <a:solidFill>
                  <a:schemeClr val="tx1"/>
                </a:solidFill>
              </a:rPr>
              <a:t>Alkaloid from leaves of Pilocarpus Jaborandi</a:t>
            </a:r>
          </a:p>
          <a:p>
            <a:pPr algn="l" rtl="0" eaLnBrk="1" hangingPunct="1">
              <a:buFont typeface="Arial" panose="020B0604020202020204" pitchFamily="34" charset="0"/>
              <a:buChar char="•"/>
              <a:defRPr/>
            </a:pPr>
            <a:r>
              <a:rPr lang="en-US" sz="2600" dirty="0">
                <a:solidFill>
                  <a:schemeClr val="tx1"/>
                </a:solidFill>
              </a:rPr>
              <a:t>Tertiary amine so:</a:t>
            </a:r>
          </a:p>
          <a:p>
            <a:pPr algn="l" rtl="0" eaLnBrk="1" hangingPunct="1">
              <a:buFont typeface="Wingdings" panose="05000000000000000000" pitchFamily="2" charset="2"/>
              <a:buChar char="Ø"/>
              <a:defRPr/>
            </a:pPr>
            <a:r>
              <a:rPr lang="en-US" sz="2600" dirty="0">
                <a:solidFill>
                  <a:schemeClr val="tx1"/>
                </a:solidFill>
              </a:rPr>
              <a:t>  well absorbed from most sites of administration.</a:t>
            </a:r>
          </a:p>
          <a:p>
            <a:pPr algn="l" rtl="0" eaLnBrk="1" hangingPunct="1">
              <a:lnSpc>
                <a:spcPct val="80000"/>
              </a:lnSpc>
              <a:buFont typeface="Arial" panose="020B0604020202020204" pitchFamily="34" charset="0"/>
              <a:buChar char="•"/>
              <a:defRPr/>
            </a:pPr>
            <a:r>
              <a:rPr lang="en-US" sz="2600" dirty="0">
                <a:solidFill>
                  <a:schemeClr val="tx1"/>
                </a:solidFill>
              </a:rPr>
              <a:t>Crosses BBB ( avoided in Parkinsonism) Not metabolized by Ch.E         long duration.                                </a:t>
            </a:r>
            <a:r>
              <a:rPr lang="en-US" sz="2600" dirty="0">
                <a:solidFill>
                  <a:srgbClr val="FFC000"/>
                </a:solidFill>
              </a:rPr>
              <a:t>•</a:t>
            </a:r>
            <a:r>
              <a:rPr lang="en-US" sz="2600" dirty="0">
                <a:solidFill>
                  <a:schemeClr val="tx1"/>
                </a:solidFill>
              </a:rPr>
              <a:t> Excreted in urine.</a:t>
            </a:r>
          </a:p>
          <a:p>
            <a:pPr algn="l" rtl="0" eaLnBrk="1" hangingPunct="1">
              <a:lnSpc>
                <a:spcPct val="80000"/>
              </a:lnSpc>
              <a:buFont typeface="Arial" panose="020B0604020202020204" pitchFamily="34" charset="0"/>
              <a:buChar char="•"/>
              <a:defRPr/>
            </a:pPr>
            <a:r>
              <a:rPr lang="en-US" sz="2600" dirty="0">
                <a:solidFill>
                  <a:schemeClr val="tx1"/>
                </a:solidFill>
              </a:rPr>
              <a:t>Has muscarinic action, but no nicotinic actions(</a:t>
            </a:r>
            <a:r>
              <a:rPr lang="en-US" sz="2600" b="1" i="1" dirty="0">
                <a:solidFill>
                  <a:schemeClr val="tx1"/>
                </a:solidFill>
              </a:rPr>
              <a:t>its hypotensive effect is abolished by atropine)</a:t>
            </a:r>
            <a:endParaRPr lang="en-US" sz="2600" dirty="0">
              <a:solidFill>
                <a:schemeClr val="tx1"/>
              </a:solidFill>
            </a:endParaRPr>
          </a:p>
          <a:p>
            <a:pPr algn="l" rtl="0" eaLnBrk="1" hangingPunct="1">
              <a:lnSpc>
                <a:spcPct val="80000"/>
              </a:lnSpc>
              <a:buFont typeface="Arial" panose="020B0604020202020204" pitchFamily="34" charset="0"/>
              <a:buChar char="•"/>
              <a:defRPr/>
            </a:pPr>
            <a:br>
              <a:rPr lang="en-US" sz="2400" dirty="0">
                <a:solidFill>
                  <a:schemeClr val="accent2">
                    <a:lumMod val="60000"/>
                    <a:lumOff val="40000"/>
                  </a:schemeClr>
                </a:solidFill>
              </a:rPr>
            </a:br>
            <a:endParaRPr lang="en-US" sz="2400" dirty="0">
              <a:solidFill>
                <a:schemeClr val="accent2">
                  <a:lumMod val="60000"/>
                  <a:lumOff val="40000"/>
                </a:schemeClr>
              </a:solidFill>
            </a:endParaRPr>
          </a:p>
          <a:p>
            <a:pPr marL="0" indent="0" algn="l" rtl="0" eaLnBrk="1" hangingPunct="1">
              <a:buFont typeface="Wingdings 3" panose="05040102010807070707" pitchFamily="18" charset="2"/>
              <a:buNone/>
              <a:defRPr/>
            </a:pPr>
            <a:endParaRPr lang="en-US" sz="2600" dirty="0">
              <a:solidFill>
                <a:schemeClr val="tx1"/>
              </a:solidFill>
            </a:endParaRPr>
          </a:p>
          <a:p>
            <a:pPr marL="0" indent="0" algn="l" rtl="0" eaLnBrk="1" hangingPunct="1">
              <a:buFont typeface="Wingdings 3" panose="05040102010807070707" pitchFamily="18" charset="2"/>
              <a:buNone/>
              <a:defRPr/>
            </a:pPr>
            <a:endParaRPr lang="en-US" sz="2600" dirty="0">
              <a:solidFill>
                <a:schemeClr val="tx1"/>
              </a:solidFill>
            </a:endParaRPr>
          </a:p>
          <a:p>
            <a:pPr marL="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r>
              <a:rPr lang="en-US" sz="2700" b="1" dirty="0">
                <a:solidFill>
                  <a:schemeClr val="tx1"/>
                </a:solidFill>
              </a:rPr>
              <a:t>   </a:t>
            </a:r>
            <a:endParaRPr lang="en-US" sz="2700" dirty="0">
              <a:solidFill>
                <a:schemeClr val="tx1"/>
              </a:solidFill>
            </a:endParaRPr>
          </a:p>
        </p:txBody>
      </p:sp>
      <p:sp>
        <p:nvSpPr>
          <p:cNvPr id="43011"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ts val="1000"/>
              </a:spcBef>
              <a:buClr>
                <a:schemeClr val="accent1"/>
              </a:buClr>
              <a:buFont typeface="Wingdings 3" panose="05040102010807070707" pitchFamily="18" charset="2"/>
              <a:buChar char=""/>
              <a:defRPr>
                <a:solidFill>
                  <a:srgbClr val="FFFFFF"/>
                </a:solidFill>
                <a:latin typeface="Century Gothic" panose="020B0502020202020204" pitchFamily="34" charset="0"/>
              </a:defRPr>
            </a:lvl1pPr>
            <a:lvl2pPr marL="742950" indent="-285750" algn="r" rtl="1">
              <a:spcBef>
                <a:spcPts val="1000"/>
              </a:spcBef>
              <a:buClr>
                <a:schemeClr val="accent1"/>
              </a:buClr>
              <a:buFont typeface="Wingdings 3" panose="05040102010807070707" pitchFamily="18" charset="2"/>
              <a:buChar char=""/>
              <a:defRPr sz="1600">
                <a:solidFill>
                  <a:srgbClr val="FFFFFF"/>
                </a:solidFill>
                <a:latin typeface="Century Gothic" panose="020B0502020202020204" pitchFamily="34" charset="0"/>
              </a:defRPr>
            </a:lvl2pPr>
            <a:lvl3pPr marL="1143000" indent="-228600" algn="r" rtl="1">
              <a:spcBef>
                <a:spcPts val="1000"/>
              </a:spcBef>
              <a:buClr>
                <a:schemeClr val="accent1"/>
              </a:buClr>
              <a:buFont typeface="Wingdings 3" panose="05040102010807070707" pitchFamily="18" charset="2"/>
              <a:buChar char=""/>
              <a:defRPr sz="1400">
                <a:solidFill>
                  <a:srgbClr val="FFFFFF"/>
                </a:solidFill>
                <a:latin typeface="Century Gothic" panose="020B0502020202020204" pitchFamily="34" charset="0"/>
              </a:defRPr>
            </a:lvl3pPr>
            <a:lvl4pPr marL="16002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4pPr>
            <a:lvl5pPr marL="20574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9pPr>
          </a:lstStyle>
          <a:p>
            <a:pPr rtl="0" fontAlgn="base">
              <a:spcBef>
                <a:spcPct val="0"/>
              </a:spcBef>
              <a:spcAft>
                <a:spcPct val="0"/>
              </a:spcAft>
              <a:buClrTx/>
              <a:buFontTx/>
              <a:buNone/>
            </a:pPr>
            <a:fld id="{D2D16746-BC93-4E9C-AF6E-BCC37893C2C2}" type="slidenum">
              <a:rPr lang="en-US" smtClean="0">
                <a:solidFill>
                  <a:srgbClr val="FEFFFF"/>
                </a:solidFill>
              </a:rPr>
              <a:pPr rtl="0" fontAlgn="base">
                <a:spcBef>
                  <a:spcPct val="0"/>
                </a:spcBef>
                <a:spcAft>
                  <a:spcPct val="0"/>
                </a:spcAft>
                <a:buClrTx/>
                <a:buFontTx/>
                <a:buNone/>
              </a:pPr>
              <a:t>24</a:t>
            </a:fld>
            <a:endParaRPr lang="en-US" dirty="0">
              <a:solidFill>
                <a:srgbClr val="FEFFFF"/>
              </a:solidFill>
            </a:endParaRPr>
          </a:p>
        </p:txBody>
      </p:sp>
      <p:cxnSp>
        <p:nvCxnSpPr>
          <p:cNvPr id="4" name="Straight Arrow Connector 3"/>
          <p:cNvCxnSpPr/>
          <p:nvPr/>
        </p:nvCxnSpPr>
        <p:spPr>
          <a:xfrm>
            <a:off x="4441825" y="1263650"/>
            <a:ext cx="0" cy="309563"/>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9982200" y="5426075"/>
            <a:ext cx="571500" cy="6350"/>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fade">
                                      <p:cBhvr>
                                        <p:cTn id="67" dur="500"/>
                                        <p:tgtEl>
                                          <p:spTgt spid="3">
                                            <p:txEl>
                                              <p:pRg st="12" end="12"/>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
                                            <p:txEl>
                                              <p:pRg st="17" end="17"/>
                                            </p:txEl>
                                          </p:spTgt>
                                        </p:tgtEl>
                                        <p:attrNameLst>
                                          <p:attrName>style.visibility</p:attrName>
                                        </p:attrNameLst>
                                      </p:cBhvr>
                                      <p:to>
                                        <p:strVal val="visible"/>
                                      </p:to>
                                    </p:set>
                                    <p:animEffect transition="in" filter="fade">
                                      <p:cBhvr>
                                        <p:cTn id="72" dur="500"/>
                                        <p:tgtEl>
                                          <p:spTgt spid="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813" y="63500"/>
            <a:ext cx="11660187" cy="6700838"/>
          </a:xfrm>
        </p:spPr>
        <p:txBody>
          <a:bodyPr/>
          <a:lstStyle/>
          <a:p>
            <a:pPr algn="l" rtl="0" eaLnBrk="1" hangingPunct="1">
              <a:buFont typeface="Arial" panose="020B0604020202020204" pitchFamily="34" charset="0"/>
              <a:buChar char="•"/>
              <a:defRPr/>
            </a:pPr>
            <a:r>
              <a:rPr lang="en-US" sz="2600" dirty="0">
                <a:solidFill>
                  <a:schemeClr val="tx1"/>
                </a:solidFill>
              </a:rPr>
              <a:t>Has a specific action on : </a:t>
            </a:r>
          </a:p>
          <a:p>
            <a:pPr algn="l" rtl="0" eaLnBrk="1" hangingPunct="1">
              <a:buFont typeface="Arial" panose="020B0604020202020204" pitchFamily="34" charset="0"/>
              <a:buChar char="•"/>
              <a:defRPr/>
            </a:pPr>
            <a:r>
              <a:rPr lang="en-US" sz="2600" dirty="0">
                <a:solidFill>
                  <a:schemeClr val="tx1"/>
                </a:solidFill>
              </a:rPr>
              <a:t>            * Eye [ no lid twitches].</a:t>
            </a:r>
          </a:p>
          <a:p>
            <a:pPr marL="0" indent="0" algn="l" rtl="0" eaLnBrk="1" hangingPunct="1">
              <a:buFont typeface="Wingdings 3" panose="05040102010807070707" pitchFamily="18" charset="2"/>
              <a:buNone/>
              <a:defRPr/>
            </a:pPr>
            <a:r>
              <a:rPr lang="en-US" sz="2600" dirty="0">
                <a:solidFill>
                  <a:schemeClr val="tx1"/>
                </a:solidFill>
              </a:rPr>
              <a:t>                * Secretions [ salivary &amp; sweat].</a:t>
            </a:r>
          </a:p>
          <a:p>
            <a:pPr marL="0" indent="0" algn="l" rtl="0" eaLnBrk="1" hangingPunct="1">
              <a:buFont typeface="Wingdings 3" panose="05040102010807070707" pitchFamily="18" charset="2"/>
              <a:buNone/>
              <a:defRPr/>
            </a:pPr>
            <a:r>
              <a:rPr lang="en-US" sz="2600" b="1" u="sng" dirty="0">
                <a:solidFill>
                  <a:schemeClr val="tx1"/>
                </a:solidFill>
              </a:rPr>
              <a:t>Clinical uses: </a:t>
            </a:r>
          </a:p>
          <a:p>
            <a:pPr marL="514350" indent="-514350" algn="l" rtl="0" eaLnBrk="1" hangingPunct="1">
              <a:buFont typeface="+mj-lt"/>
              <a:buAutoNum type="arabicPeriod"/>
              <a:defRPr/>
            </a:pPr>
            <a:r>
              <a:rPr lang="en-US" sz="2600" dirty="0">
                <a:solidFill>
                  <a:schemeClr val="tx1"/>
                </a:solidFill>
              </a:rPr>
              <a:t>Glaucoma.</a:t>
            </a:r>
          </a:p>
          <a:p>
            <a:pPr marL="514350" indent="-514350" algn="l" rtl="0" eaLnBrk="1" hangingPunct="1">
              <a:buFont typeface="+mj-lt"/>
              <a:buAutoNum type="arabicPeriod"/>
              <a:defRPr/>
            </a:pPr>
            <a:r>
              <a:rPr lang="en-US" sz="2600" dirty="0">
                <a:solidFill>
                  <a:schemeClr val="tx1"/>
                </a:solidFill>
              </a:rPr>
              <a:t>Counteracts action of mydriatics after fundus examination.</a:t>
            </a:r>
          </a:p>
          <a:p>
            <a:pPr marL="514350" indent="-514350" algn="l" rtl="0" eaLnBrk="1" hangingPunct="1">
              <a:buFont typeface="+mj-lt"/>
              <a:buAutoNum type="arabicPeriod"/>
              <a:defRPr/>
            </a:pPr>
            <a:r>
              <a:rPr lang="en-US" sz="2600" dirty="0">
                <a:solidFill>
                  <a:schemeClr val="tx1"/>
                </a:solidFill>
              </a:rPr>
              <a:t>To cut recent adhesion between iris and lens [ alternatively with mydriatics]</a:t>
            </a:r>
          </a:p>
          <a:p>
            <a:pPr marL="514350" indent="-514350" algn="l" rtl="0" eaLnBrk="1" hangingPunct="1">
              <a:buFont typeface="+mj-lt"/>
              <a:buAutoNum type="arabicPeriod"/>
              <a:defRPr/>
            </a:pPr>
            <a:r>
              <a:rPr lang="en-US" sz="2600" dirty="0">
                <a:solidFill>
                  <a:schemeClr val="tx1"/>
                </a:solidFill>
              </a:rPr>
              <a:t>Promotes hair growth  [    blood flow to hair follicle].</a:t>
            </a:r>
          </a:p>
          <a:p>
            <a:pPr marL="514350" indent="-514350" algn="l" rtl="0" eaLnBrk="1" hangingPunct="1">
              <a:buFont typeface="+mj-lt"/>
              <a:buAutoNum type="arabicPeriod"/>
              <a:defRPr/>
            </a:pPr>
            <a:r>
              <a:rPr lang="en-US" sz="2600" dirty="0">
                <a:solidFill>
                  <a:schemeClr val="tx1"/>
                </a:solidFill>
              </a:rPr>
              <a:t>Sialagogue in xerostomia.</a:t>
            </a:r>
          </a:p>
          <a:p>
            <a:pPr marL="0" indent="0" algn="l" rtl="0" eaLnBrk="1" hangingPunct="1">
              <a:buFont typeface="Wingdings 3" panose="05040102010807070707" pitchFamily="18" charset="2"/>
              <a:buNone/>
              <a:defRPr/>
            </a:pPr>
            <a:endParaRPr lang="en-US" sz="2600" dirty="0">
              <a:solidFill>
                <a:schemeClr val="tx1"/>
              </a:solidFill>
            </a:endParaRPr>
          </a:p>
          <a:p>
            <a:pPr marL="0" indent="0" algn="l" rtl="0" eaLnBrk="1" hangingPunct="1">
              <a:buFont typeface="Wingdings 3" panose="05040102010807070707" pitchFamily="18" charset="2"/>
              <a:buNone/>
              <a:defRPr/>
            </a:pPr>
            <a:endParaRPr lang="en-US" sz="2600" dirty="0">
              <a:solidFill>
                <a:schemeClr val="tx1"/>
              </a:solidFill>
            </a:endParaRPr>
          </a:p>
          <a:p>
            <a:pPr marL="51435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r>
              <a:rPr lang="en-US" sz="2700" b="1" dirty="0">
                <a:solidFill>
                  <a:schemeClr val="tx1"/>
                </a:solidFill>
              </a:rPr>
              <a:t>   </a:t>
            </a:r>
            <a:endParaRPr lang="en-US" sz="2700" dirty="0">
              <a:solidFill>
                <a:schemeClr val="tx1"/>
              </a:solidFill>
            </a:endParaRPr>
          </a:p>
        </p:txBody>
      </p:sp>
      <p:sp>
        <p:nvSpPr>
          <p:cNvPr id="44035"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ts val="1000"/>
              </a:spcBef>
              <a:buClr>
                <a:schemeClr val="accent1"/>
              </a:buClr>
              <a:buFont typeface="Wingdings 3" panose="05040102010807070707" pitchFamily="18" charset="2"/>
              <a:buChar char=""/>
              <a:defRPr>
                <a:solidFill>
                  <a:srgbClr val="FFFFFF"/>
                </a:solidFill>
                <a:latin typeface="Century Gothic" panose="020B0502020202020204" pitchFamily="34" charset="0"/>
              </a:defRPr>
            </a:lvl1pPr>
            <a:lvl2pPr marL="742950" indent="-285750" algn="r" rtl="1">
              <a:spcBef>
                <a:spcPts val="1000"/>
              </a:spcBef>
              <a:buClr>
                <a:schemeClr val="accent1"/>
              </a:buClr>
              <a:buFont typeface="Wingdings 3" panose="05040102010807070707" pitchFamily="18" charset="2"/>
              <a:buChar char=""/>
              <a:defRPr sz="1600">
                <a:solidFill>
                  <a:srgbClr val="FFFFFF"/>
                </a:solidFill>
                <a:latin typeface="Century Gothic" panose="020B0502020202020204" pitchFamily="34" charset="0"/>
              </a:defRPr>
            </a:lvl2pPr>
            <a:lvl3pPr marL="1143000" indent="-228600" algn="r" rtl="1">
              <a:spcBef>
                <a:spcPts val="1000"/>
              </a:spcBef>
              <a:buClr>
                <a:schemeClr val="accent1"/>
              </a:buClr>
              <a:buFont typeface="Wingdings 3" panose="05040102010807070707" pitchFamily="18" charset="2"/>
              <a:buChar char=""/>
              <a:defRPr sz="1400">
                <a:solidFill>
                  <a:srgbClr val="FFFFFF"/>
                </a:solidFill>
                <a:latin typeface="Century Gothic" panose="020B0502020202020204" pitchFamily="34" charset="0"/>
              </a:defRPr>
            </a:lvl3pPr>
            <a:lvl4pPr marL="16002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4pPr>
            <a:lvl5pPr marL="20574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9pPr>
          </a:lstStyle>
          <a:p>
            <a:pPr rtl="0" fontAlgn="base">
              <a:spcBef>
                <a:spcPct val="0"/>
              </a:spcBef>
              <a:spcAft>
                <a:spcPct val="0"/>
              </a:spcAft>
              <a:buClrTx/>
              <a:buFontTx/>
              <a:buNone/>
            </a:pPr>
            <a:fld id="{33E4A394-B415-4FCA-AD64-5E8A34192E29}" type="slidenum">
              <a:rPr lang="en-US" smtClean="0">
                <a:solidFill>
                  <a:srgbClr val="FEFFFF"/>
                </a:solidFill>
              </a:rPr>
              <a:pPr rtl="0" fontAlgn="base">
                <a:spcBef>
                  <a:spcPct val="0"/>
                </a:spcBef>
                <a:spcAft>
                  <a:spcPct val="0"/>
                </a:spcAft>
                <a:buClrTx/>
                <a:buFontTx/>
                <a:buNone/>
              </a:pPr>
              <a:t>25</a:t>
            </a:fld>
            <a:endParaRPr lang="en-US" dirty="0">
              <a:solidFill>
                <a:srgbClr val="FEFFFF"/>
              </a:solidFill>
            </a:endParaRPr>
          </a:p>
        </p:txBody>
      </p:sp>
      <p:cxnSp>
        <p:nvCxnSpPr>
          <p:cNvPr id="4" name="Straight Arrow Connector 3"/>
          <p:cNvCxnSpPr/>
          <p:nvPr/>
        </p:nvCxnSpPr>
        <p:spPr>
          <a:xfrm rot="16200000" flipV="1">
            <a:off x="4170362" y="3949701"/>
            <a:ext cx="473075" cy="6350"/>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13" end="13"/>
                                            </p:txEl>
                                          </p:spTgt>
                                        </p:tgtEl>
                                        <p:attrNameLst>
                                          <p:attrName>style.visibility</p:attrName>
                                        </p:attrNameLst>
                                      </p:cBhvr>
                                      <p:to>
                                        <p:strVal val="visible"/>
                                      </p:to>
                                    </p:set>
                                    <p:anim calcmode="lin" valueType="num">
                                      <p:cBhvr additive="base">
                                        <p:cTn id="61"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813" y="63500"/>
            <a:ext cx="11660187" cy="6700838"/>
          </a:xfrm>
        </p:spPr>
        <p:txBody>
          <a:bodyPr/>
          <a:lstStyle/>
          <a:p>
            <a:pPr marL="0" indent="0" algn="ctr" rtl="0" eaLnBrk="1" hangingPunct="1">
              <a:buFont typeface="Wingdings 3" panose="05040102010807070707" pitchFamily="18" charset="2"/>
              <a:buNone/>
              <a:defRPr/>
            </a:pPr>
            <a:r>
              <a:rPr lang="en-US" sz="2800" b="1" u="sng" dirty="0">
                <a:solidFill>
                  <a:srgbClr val="FFFF00"/>
                </a:solidFill>
              </a:rPr>
              <a:t>II-Indirect Cholinomimetics</a:t>
            </a:r>
          </a:p>
          <a:p>
            <a:pPr marL="0" indent="0" algn="ctr" rtl="0" eaLnBrk="1" hangingPunct="1">
              <a:buFont typeface="Wingdings 3" panose="05040102010807070707" pitchFamily="18" charset="2"/>
              <a:buNone/>
              <a:defRPr/>
            </a:pPr>
            <a:r>
              <a:rPr lang="en-US" sz="2800" b="1" u="sng" dirty="0">
                <a:solidFill>
                  <a:schemeClr val="accent2">
                    <a:lumMod val="60000"/>
                    <a:lumOff val="40000"/>
                  </a:schemeClr>
                </a:solidFill>
              </a:rPr>
              <a:t>[Cholinesterase Inhibitors or Anticholinesterases]</a:t>
            </a:r>
          </a:p>
          <a:p>
            <a:pPr marL="0" indent="0" algn="l" rtl="0" eaLnBrk="1" hangingPunct="1">
              <a:buFont typeface="Wingdings 3" panose="05040102010807070707" pitchFamily="18" charset="2"/>
              <a:buNone/>
              <a:defRPr/>
            </a:pPr>
            <a:r>
              <a:rPr lang="en-US" sz="2600" dirty="0">
                <a:solidFill>
                  <a:schemeClr val="tx1"/>
                </a:solidFill>
              </a:rPr>
              <a:t>They are classified into:</a:t>
            </a:r>
          </a:p>
          <a:p>
            <a:pPr marL="0" indent="0" algn="l" rtl="0" eaLnBrk="1" hangingPunct="1">
              <a:buFont typeface="Wingdings 3" panose="05040102010807070707" pitchFamily="18" charset="2"/>
              <a:buNone/>
              <a:defRPr/>
            </a:pPr>
            <a:endParaRPr lang="en-US" sz="2600" dirty="0">
              <a:solidFill>
                <a:schemeClr val="tx1"/>
              </a:solidFill>
            </a:endParaRPr>
          </a:p>
          <a:p>
            <a:pPr marL="0" indent="0" algn="l" rtl="0" eaLnBrk="1" hangingPunct="1">
              <a:buFont typeface="Wingdings 3" panose="05040102010807070707" pitchFamily="18" charset="2"/>
              <a:buNone/>
              <a:defRPr/>
            </a:pPr>
            <a:endParaRPr lang="en-US" sz="2600" dirty="0">
              <a:solidFill>
                <a:schemeClr val="tx1"/>
              </a:solidFill>
            </a:endParaRPr>
          </a:p>
          <a:p>
            <a:pPr marL="51435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r>
              <a:rPr lang="en-US" sz="2700" b="1" dirty="0">
                <a:solidFill>
                  <a:schemeClr val="tx1"/>
                </a:solidFill>
              </a:rPr>
              <a:t>   </a:t>
            </a:r>
            <a:endParaRPr lang="en-US" sz="2700" dirty="0">
              <a:solidFill>
                <a:schemeClr val="tx1"/>
              </a:solidFill>
            </a:endParaRPr>
          </a:p>
        </p:txBody>
      </p:sp>
      <p:sp>
        <p:nvSpPr>
          <p:cNvPr id="45059"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ts val="1000"/>
              </a:spcBef>
              <a:buClr>
                <a:schemeClr val="accent1"/>
              </a:buClr>
              <a:buFont typeface="Wingdings 3" panose="05040102010807070707" pitchFamily="18" charset="2"/>
              <a:buChar char=""/>
              <a:defRPr>
                <a:solidFill>
                  <a:srgbClr val="FFFFFF"/>
                </a:solidFill>
                <a:latin typeface="Century Gothic" panose="020B0502020202020204" pitchFamily="34" charset="0"/>
              </a:defRPr>
            </a:lvl1pPr>
            <a:lvl2pPr marL="742950" indent="-285750" algn="r" rtl="1">
              <a:spcBef>
                <a:spcPts val="1000"/>
              </a:spcBef>
              <a:buClr>
                <a:schemeClr val="accent1"/>
              </a:buClr>
              <a:buFont typeface="Wingdings 3" panose="05040102010807070707" pitchFamily="18" charset="2"/>
              <a:buChar char=""/>
              <a:defRPr sz="1600">
                <a:solidFill>
                  <a:srgbClr val="FFFFFF"/>
                </a:solidFill>
                <a:latin typeface="Century Gothic" panose="020B0502020202020204" pitchFamily="34" charset="0"/>
              </a:defRPr>
            </a:lvl2pPr>
            <a:lvl3pPr marL="1143000" indent="-228600" algn="r" rtl="1">
              <a:spcBef>
                <a:spcPts val="1000"/>
              </a:spcBef>
              <a:buClr>
                <a:schemeClr val="accent1"/>
              </a:buClr>
              <a:buFont typeface="Wingdings 3" panose="05040102010807070707" pitchFamily="18" charset="2"/>
              <a:buChar char=""/>
              <a:defRPr sz="1400">
                <a:solidFill>
                  <a:srgbClr val="FFFFFF"/>
                </a:solidFill>
                <a:latin typeface="Century Gothic" panose="020B0502020202020204" pitchFamily="34" charset="0"/>
              </a:defRPr>
            </a:lvl3pPr>
            <a:lvl4pPr marL="16002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4pPr>
            <a:lvl5pPr marL="20574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9pPr>
          </a:lstStyle>
          <a:p>
            <a:pPr rtl="0" fontAlgn="base">
              <a:spcBef>
                <a:spcPct val="0"/>
              </a:spcBef>
              <a:spcAft>
                <a:spcPct val="0"/>
              </a:spcAft>
              <a:buClrTx/>
              <a:buFontTx/>
              <a:buNone/>
            </a:pPr>
            <a:fld id="{B31B7307-875D-4AD1-BEA6-6DD50684138E}" type="slidenum">
              <a:rPr lang="en-US" smtClean="0">
                <a:solidFill>
                  <a:srgbClr val="FEFFFF"/>
                </a:solidFill>
              </a:rPr>
              <a:pPr rtl="0" fontAlgn="base">
                <a:spcBef>
                  <a:spcPct val="0"/>
                </a:spcBef>
                <a:spcAft>
                  <a:spcPct val="0"/>
                </a:spcAft>
                <a:buClrTx/>
                <a:buFontTx/>
                <a:buNone/>
              </a:pPr>
              <a:t>26</a:t>
            </a:fld>
            <a:endParaRPr lang="en-US" dirty="0">
              <a:solidFill>
                <a:srgbClr val="FEFFFF"/>
              </a:solidFill>
            </a:endParaRPr>
          </a:p>
        </p:txBody>
      </p:sp>
      <p:graphicFrame>
        <p:nvGraphicFramePr>
          <p:cNvPr id="5" name="Content Placeholder 1"/>
          <p:cNvGraphicFramePr>
            <a:graphicFrameLocks/>
          </p:cNvGraphicFramePr>
          <p:nvPr/>
        </p:nvGraphicFramePr>
        <p:xfrm>
          <a:off x="531812" y="1690688"/>
          <a:ext cx="11350626" cy="3306839"/>
        </p:xfrm>
        <a:graphic>
          <a:graphicData uri="http://schemas.openxmlformats.org/drawingml/2006/table">
            <a:tbl>
              <a:tblPr rtl="1" firstRow="1" bandRow="1">
                <a:tableStyleId>{5C22544A-7EE6-4342-B048-85BDC9FD1C3A}</a:tableStyleId>
              </a:tblPr>
              <a:tblGrid>
                <a:gridCol w="4257957">
                  <a:extLst>
                    <a:ext uri="{9D8B030D-6E8A-4147-A177-3AD203B41FA5}">
                      <a16:colId xmlns:a16="http://schemas.microsoft.com/office/drawing/2014/main" val="20000"/>
                    </a:ext>
                  </a:extLst>
                </a:gridCol>
                <a:gridCol w="4316506">
                  <a:extLst>
                    <a:ext uri="{9D8B030D-6E8A-4147-A177-3AD203B41FA5}">
                      <a16:colId xmlns:a16="http://schemas.microsoft.com/office/drawing/2014/main" val="20001"/>
                    </a:ext>
                  </a:extLst>
                </a:gridCol>
                <a:gridCol w="2776163">
                  <a:extLst>
                    <a:ext uri="{9D8B030D-6E8A-4147-A177-3AD203B41FA5}">
                      <a16:colId xmlns:a16="http://schemas.microsoft.com/office/drawing/2014/main" val="20002"/>
                    </a:ext>
                  </a:extLst>
                </a:gridCol>
              </a:tblGrid>
              <a:tr h="548620">
                <a:tc>
                  <a:txBody>
                    <a:bodyPr/>
                    <a:lstStyle/>
                    <a:p>
                      <a:pPr marL="0" indent="0" algn="ctr" rtl="1">
                        <a:buFont typeface="Arial" panose="020B0604020202020204" pitchFamily="34" charset="0"/>
                        <a:buNone/>
                      </a:pPr>
                      <a:r>
                        <a:rPr lang="en-US" sz="3000" b="1" kern="1200" dirty="0">
                          <a:solidFill>
                            <a:schemeClr val="accent2">
                              <a:lumMod val="50000"/>
                            </a:schemeClr>
                          </a:solidFill>
                          <a:latin typeface="Times New Roman" panose="02020603050405020304" pitchFamily="18" charset="0"/>
                          <a:ea typeface="+mn-ea"/>
                          <a:cs typeface="Times New Roman" panose="02020603050405020304" pitchFamily="18" charset="0"/>
                        </a:rPr>
                        <a:t>Irreversible</a:t>
                      </a:r>
                      <a:endParaRPr lang="ar-EG" sz="30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19" marB="45719">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algn="ctr" rtl="1">
                        <a:buFont typeface="Arial" panose="020B0604020202020204" pitchFamily="34" charset="0"/>
                        <a:buNone/>
                      </a:pPr>
                      <a:r>
                        <a:rPr lang="en-US" sz="3000" b="1" kern="1200" dirty="0">
                          <a:solidFill>
                            <a:schemeClr val="accent2">
                              <a:lumMod val="50000"/>
                            </a:schemeClr>
                          </a:solidFill>
                          <a:latin typeface="Times New Roman" panose="02020603050405020304" pitchFamily="18" charset="0"/>
                          <a:ea typeface="+mn-ea"/>
                          <a:cs typeface="Times New Roman" panose="02020603050405020304" pitchFamily="18" charset="0"/>
                        </a:rPr>
                        <a:t>Reversible</a:t>
                      </a:r>
                      <a:endParaRPr lang="ar-EG" sz="3000" b="1" kern="1200" dirty="0">
                        <a:solidFill>
                          <a:schemeClr val="tx1"/>
                        </a:solidFill>
                        <a:latin typeface="Times New Roman" panose="02020603050405020304" pitchFamily="18" charset="0"/>
                        <a:ea typeface="+mn-ea"/>
                        <a:cs typeface="Times New Roman" panose="02020603050405020304" pitchFamily="18" charset="0"/>
                      </a:endParaRPr>
                    </a:p>
                  </a:txBody>
                  <a:tcPr marL="91438" marR="91438" marT="45719" marB="45719">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rtl="1">
                        <a:buFont typeface="Arial" panose="020B0604020202020204" pitchFamily="34" charset="0"/>
                        <a:buNone/>
                      </a:pPr>
                      <a:endParaRPr lang="ar-EG" sz="3000" b="0" kern="1200" dirty="0">
                        <a:solidFill>
                          <a:schemeClr val="tx1"/>
                        </a:solidFill>
                        <a:latin typeface="Times New Roman" panose="02020603050405020304" pitchFamily="18" charset="0"/>
                        <a:ea typeface="+mn-ea"/>
                        <a:cs typeface="Times New Roman" panose="02020603050405020304" pitchFamily="18" charset="0"/>
                      </a:endParaRPr>
                    </a:p>
                  </a:txBody>
                  <a:tcPr marL="91438" marR="91438" marT="45719" marB="45719">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479829">
                <a:tc>
                  <a:txBody>
                    <a:bodyPr/>
                    <a:lstStyle/>
                    <a:p>
                      <a:pPr marL="0" indent="0" algn="l" rtl="1">
                        <a:buFont typeface="Arial" panose="020B0604020202020204" pitchFamily="34" charset="0"/>
                        <a:buNone/>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Firm</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19" marB="45719">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algn="l" rtl="1">
                        <a:buFont typeface="Arial" panose="020B0604020202020204" pitchFamily="34" charset="0"/>
                        <a:buNone/>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Loose</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19" marB="45719">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500" b="1" kern="1200" dirty="0">
                          <a:solidFill>
                            <a:schemeClr val="accent2">
                              <a:lumMod val="50000"/>
                            </a:schemeClr>
                          </a:solidFill>
                          <a:latin typeface="Times New Roman" panose="02020603050405020304" pitchFamily="18" charset="0"/>
                          <a:ea typeface="+mn-ea"/>
                          <a:cs typeface="Times New Roman" panose="02020603050405020304" pitchFamily="18" charset="0"/>
                        </a:rPr>
                        <a:t>Binding to Ch.E.</a:t>
                      </a:r>
                      <a:endParaRPr lang="ar-EG" sz="25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19" marB="45719">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1"/>
                  </a:ext>
                </a:extLst>
              </a:tr>
              <a:tr h="571496">
                <a:tc>
                  <a:txBody>
                    <a:bodyPr/>
                    <a:lstStyle/>
                    <a:p>
                      <a:pPr marL="0" marR="0" indent="0" algn="l" defTabSz="457200" rtl="1" eaLnBrk="1" fontAlgn="auto" latinLnBrk="0" hangingPunct="1">
                        <a:lnSpc>
                          <a:spcPct val="100000"/>
                        </a:lnSpc>
                        <a:spcBef>
                          <a:spcPts val="0"/>
                        </a:spcBef>
                        <a:spcAft>
                          <a:spcPts val="0"/>
                        </a:spcAft>
                        <a:buClrTx/>
                        <a:buSzTx/>
                        <a:buFont typeface="Arial" panose="020B0604020202020204" pitchFamily="34" charset="0"/>
                        <a:buNone/>
                        <a:tabLst/>
                        <a:defRP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Enzymes cannot regain activity</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19" marB="45719">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algn="l" rtl="1">
                        <a:buFont typeface="Arial" panose="020B0604020202020204" pitchFamily="34" charset="0"/>
                        <a:buNone/>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Enzymes can regain activity</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19" marB="45719">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500" b="1" kern="1200" dirty="0">
                          <a:solidFill>
                            <a:schemeClr val="accent2">
                              <a:lumMod val="50000"/>
                            </a:schemeClr>
                          </a:solidFill>
                          <a:latin typeface="Times New Roman" panose="02020603050405020304" pitchFamily="18" charset="0"/>
                          <a:ea typeface="+mn-ea"/>
                          <a:cs typeface="Times New Roman" panose="02020603050405020304" pitchFamily="18" charset="0"/>
                        </a:rPr>
                        <a:t>Activity of Ch.E.</a:t>
                      </a:r>
                      <a:endParaRPr lang="ar-EG" sz="25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19" marB="45719">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2"/>
                  </a:ext>
                </a:extLst>
              </a:tr>
              <a:tr h="853408">
                <a:tc>
                  <a:txBody>
                    <a:bodyPr/>
                    <a:lstStyle/>
                    <a:p>
                      <a:pPr marL="0" indent="0" algn="l" rtl="1">
                        <a:buFont typeface="Arial" panose="020B0604020202020204" pitchFamily="34" charset="0"/>
                        <a:buNone/>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Long( till synthesis of new enzymes)</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19" marB="45719">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algn="l" rtl="1">
                        <a:buFont typeface="Arial" panose="020B0604020202020204" pitchFamily="34" charset="0"/>
                        <a:buNone/>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Short</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19" marB="45719">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algn="l" rtl="0">
                        <a:buFont typeface="Arial" panose="020B0604020202020204" pitchFamily="34" charset="0"/>
                        <a:buNone/>
                      </a:pPr>
                      <a:r>
                        <a:rPr lang="en-US" sz="2500" b="1" kern="1200" dirty="0">
                          <a:solidFill>
                            <a:schemeClr val="accent2">
                              <a:lumMod val="50000"/>
                            </a:schemeClr>
                          </a:solidFill>
                          <a:latin typeface="Times New Roman" panose="02020603050405020304" pitchFamily="18" charset="0"/>
                          <a:ea typeface="+mn-ea"/>
                          <a:cs typeface="Times New Roman" panose="02020603050405020304" pitchFamily="18" charset="0"/>
                        </a:rPr>
                        <a:t>Duration of action</a:t>
                      </a:r>
                      <a:endParaRPr lang="ar-EG" sz="25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19" marB="45719">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3"/>
                  </a:ext>
                </a:extLst>
              </a:tr>
              <a:tr h="853408">
                <a:tc>
                  <a:txBody>
                    <a:bodyPr/>
                    <a:lstStyle/>
                    <a:p>
                      <a:pPr marL="0" marR="0" indent="0" algn="l" defTabSz="457200" rtl="1" eaLnBrk="1" fontAlgn="auto" latinLnBrk="0" hangingPunct="1">
                        <a:lnSpc>
                          <a:spcPct val="100000"/>
                        </a:lnSpc>
                        <a:spcBef>
                          <a:spcPts val="0"/>
                        </a:spcBef>
                        <a:spcAft>
                          <a:spcPts val="0"/>
                        </a:spcAft>
                        <a:buClrTx/>
                        <a:buSzTx/>
                        <a:buFont typeface="Arial" panose="020B0604020202020204" pitchFamily="34" charset="0"/>
                        <a:buNone/>
                        <a:tabLst/>
                        <a:defRP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Organophosphorus compounds</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19" marB="45719">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algn="l" rtl="1">
                        <a:buFont typeface="Arial" panose="020B0604020202020204" pitchFamily="34" charset="0"/>
                        <a:buNone/>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Physostigmine,  neostigmine and neostigmine substitutes</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19" marB="45719">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algn="l" rtl="0">
                        <a:buFont typeface="Arial" panose="020B0604020202020204" pitchFamily="34" charset="0"/>
                        <a:buNone/>
                      </a:pPr>
                      <a:r>
                        <a:rPr lang="en-US" sz="2500" b="1" kern="1200" dirty="0">
                          <a:solidFill>
                            <a:schemeClr val="accent2">
                              <a:lumMod val="50000"/>
                            </a:schemeClr>
                          </a:solidFill>
                          <a:latin typeface="Times New Roman" panose="02020603050405020304" pitchFamily="18" charset="0"/>
                          <a:ea typeface="+mn-ea"/>
                          <a:cs typeface="Times New Roman" panose="02020603050405020304" pitchFamily="18" charset="0"/>
                        </a:rPr>
                        <a:t>Examples</a:t>
                      </a:r>
                      <a:endParaRPr lang="ar-EG" sz="25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19" marB="45719">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transition spd="slow">
    <p:fad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813" y="63500"/>
            <a:ext cx="11660187" cy="6700838"/>
          </a:xfrm>
        </p:spPr>
        <p:txBody>
          <a:bodyPr/>
          <a:lstStyle/>
          <a:p>
            <a:pPr marL="0" indent="0" algn="l" rtl="0" eaLnBrk="1" hangingPunct="1">
              <a:buFont typeface="Wingdings 3" panose="05040102010807070707" pitchFamily="18" charset="2"/>
              <a:buNone/>
            </a:pPr>
            <a:r>
              <a:rPr lang="en-US" sz="2600" b="1" i="1" dirty="0">
                <a:solidFill>
                  <a:schemeClr val="tx1"/>
                </a:solidFill>
              </a:rPr>
              <a:t>According to the binding with Ch.E. enzymes:</a:t>
            </a:r>
          </a:p>
          <a:p>
            <a:pPr marL="0" indent="0" algn="l" rtl="0" eaLnBrk="1" hangingPunct="1">
              <a:lnSpc>
                <a:spcPct val="150000"/>
              </a:lnSpc>
              <a:buFont typeface="Wingdings 3" panose="05040102010807070707" pitchFamily="18" charset="2"/>
              <a:buNone/>
            </a:pPr>
            <a:r>
              <a:rPr lang="en-US" sz="2600" dirty="0">
                <a:solidFill>
                  <a:schemeClr val="tx1"/>
                </a:solidFill>
              </a:rPr>
              <a:t>             1- Bind reversible by electrostatic </a:t>
            </a:r>
            <a:r>
              <a:rPr lang="en-US" sz="2700" dirty="0">
                <a:solidFill>
                  <a:schemeClr val="tx1"/>
                </a:solidFill>
              </a:rPr>
              <a:t>bond with </a:t>
            </a:r>
            <a:r>
              <a:rPr lang="en-US" sz="2700" b="1" dirty="0">
                <a:solidFill>
                  <a:schemeClr val="tx1"/>
                </a:solidFill>
              </a:rPr>
              <a:t>anionic </a:t>
            </a:r>
            <a:r>
              <a:rPr lang="en-US" sz="2700" dirty="0">
                <a:solidFill>
                  <a:schemeClr val="tx1"/>
                </a:solidFill>
              </a:rPr>
              <a:t>site        Edrophonium</a:t>
            </a:r>
          </a:p>
          <a:p>
            <a:pPr marL="0" indent="0" algn="l" rtl="0" eaLnBrk="1" hangingPunct="1">
              <a:lnSpc>
                <a:spcPct val="150000"/>
              </a:lnSpc>
              <a:buFont typeface="Wingdings 3" panose="05040102010807070707" pitchFamily="18" charset="2"/>
              <a:buNone/>
            </a:pPr>
            <a:r>
              <a:rPr lang="en-US" sz="2700" dirty="0">
                <a:solidFill>
                  <a:schemeClr val="tx1"/>
                </a:solidFill>
              </a:rPr>
              <a:t>            2- Bind reversibly with both </a:t>
            </a:r>
            <a:r>
              <a:rPr lang="en-US" sz="2700" b="1" dirty="0">
                <a:solidFill>
                  <a:schemeClr val="tx1"/>
                </a:solidFill>
              </a:rPr>
              <a:t>anionic &amp; esteratic</a:t>
            </a:r>
            <a:r>
              <a:rPr lang="en-US" sz="2700" dirty="0">
                <a:solidFill>
                  <a:schemeClr val="tx1"/>
                </a:solidFill>
              </a:rPr>
              <a:t> sites            Physostigmine, neostigmine.</a:t>
            </a:r>
          </a:p>
          <a:p>
            <a:pPr marL="0" indent="0" algn="l" rtl="0" eaLnBrk="1" hangingPunct="1">
              <a:lnSpc>
                <a:spcPct val="150000"/>
              </a:lnSpc>
              <a:buFont typeface="Wingdings 3" panose="05040102010807070707" pitchFamily="18" charset="2"/>
              <a:buNone/>
            </a:pPr>
            <a:r>
              <a:rPr lang="en-US" sz="2700" dirty="0">
                <a:solidFill>
                  <a:schemeClr val="tx1"/>
                </a:solidFill>
              </a:rPr>
              <a:t>            3- Phosphorylation of the esteratic site         Organophosphorus compounds</a:t>
            </a:r>
          </a:p>
        </p:txBody>
      </p:sp>
      <p:sp>
        <p:nvSpPr>
          <p:cNvPr id="46083"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ts val="1000"/>
              </a:spcBef>
              <a:buClr>
                <a:schemeClr val="accent1"/>
              </a:buClr>
              <a:buFont typeface="Wingdings 3" panose="05040102010807070707" pitchFamily="18" charset="2"/>
              <a:buChar char=""/>
              <a:defRPr>
                <a:solidFill>
                  <a:srgbClr val="FFFFFF"/>
                </a:solidFill>
                <a:latin typeface="Century Gothic" panose="020B0502020202020204" pitchFamily="34" charset="0"/>
              </a:defRPr>
            </a:lvl1pPr>
            <a:lvl2pPr marL="742950" indent="-285750" algn="r" rtl="1">
              <a:spcBef>
                <a:spcPts val="1000"/>
              </a:spcBef>
              <a:buClr>
                <a:schemeClr val="accent1"/>
              </a:buClr>
              <a:buFont typeface="Wingdings 3" panose="05040102010807070707" pitchFamily="18" charset="2"/>
              <a:buChar char=""/>
              <a:defRPr sz="1600">
                <a:solidFill>
                  <a:srgbClr val="FFFFFF"/>
                </a:solidFill>
                <a:latin typeface="Century Gothic" panose="020B0502020202020204" pitchFamily="34" charset="0"/>
              </a:defRPr>
            </a:lvl2pPr>
            <a:lvl3pPr marL="1143000" indent="-228600" algn="r" rtl="1">
              <a:spcBef>
                <a:spcPts val="1000"/>
              </a:spcBef>
              <a:buClr>
                <a:schemeClr val="accent1"/>
              </a:buClr>
              <a:buFont typeface="Wingdings 3" panose="05040102010807070707" pitchFamily="18" charset="2"/>
              <a:buChar char=""/>
              <a:defRPr sz="1400">
                <a:solidFill>
                  <a:srgbClr val="FFFFFF"/>
                </a:solidFill>
                <a:latin typeface="Century Gothic" panose="020B0502020202020204" pitchFamily="34" charset="0"/>
              </a:defRPr>
            </a:lvl3pPr>
            <a:lvl4pPr marL="16002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4pPr>
            <a:lvl5pPr marL="20574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9pPr>
          </a:lstStyle>
          <a:p>
            <a:pPr rtl="0" fontAlgn="base">
              <a:spcBef>
                <a:spcPct val="0"/>
              </a:spcBef>
              <a:spcAft>
                <a:spcPct val="0"/>
              </a:spcAft>
              <a:buClrTx/>
              <a:buFontTx/>
              <a:buNone/>
            </a:pPr>
            <a:fld id="{F93EDB19-8129-468C-98DA-D2F29F227468}" type="slidenum">
              <a:rPr lang="en-US" smtClean="0">
                <a:solidFill>
                  <a:srgbClr val="FEFFFF"/>
                </a:solidFill>
              </a:rPr>
              <a:pPr rtl="0" fontAlgn="base">
                <a:spcBef>
                  <a:spcPct val="0"/>
                </a:spcBef>
                <a:spcAft>
                  <a:spcPct val="0"/>
                </a:spcAft>
                <a:buClrTx/>
                <a:buFontTx/>
                <a:buNone/>
              </a:pPr>
              <a:t>27</a:t>
            </a:fld>
            <a:endParaRPr lang="en-US" dirty="0">
              <a:solidFill>
                <a:srgbClr val="FEFFFF"/>
              </a:solidFill>
            </a:endParaRPr>
          </a:p>
        </p:txBody>
      </p:sp>
      <p:cxnSp>
        <p:nvCxnSpPr>
          <p:cNvPr id="5" name="Straight Arrow Connector 4"/>
          <p:cNvCxnSpPr/>
          <p:nvPr/>
        </p:nvCxnSpPr>
        <p:spPr>
          <a:xfrm flipV="1">
            <a:off x="9418638" y="963613"/>
            <a:ext cx="585787" cy="6350"/>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7051675" y="3073400"/>
            <a:ext cx="585788" cy="6350"/>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813" y="63500"/>
            <a:ext cx="11660187" cy="6700838"/>
          </a:xfrm>
        </p:spPr>
        <p:txBody>
          <a:bodyPr/>
          <a:lstStyle/>
          <a:p>
            <a:pPr marL="51435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r>
              <a:rPr lang="en-US" sz="2700" b="1" dirty="0">
                <a:solidFill>
                  <a:schemeClr val="tx1"/>
                </a:solidFill>
              </a:rPr>
              <a:t>  </a:t>
            </a:r>
            <a:endParaRPr lang="en-US" sz="2700" dirty="0">
              <a:solidFill>
                <a:schemeClr val="tx1"/>
              </a:solidFill>
            </a:endParaRPr>
          </a:p>
        </p:txBody>
      </p:sp>
      <p:sp>
        <p:nvSpPr>
          <p:cNvPr id="47107"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ts val="1000"/>
              </a:spcBef>
              <a:buClr>
                <a:schemeClr val="accent1"/>
              </a:buClr>
              <a:buFont typeface="Wingdings 3" panose="05040102010807070707" pitchFamily="18" charset="2"/>
              <a:buChar char=""/>
              <a:defRPr>
                <a:solidFill>
                  <a:srgbClr val="FFFFFF"/>
                </a:solidFill>
                <a:latin typeface="Century Gothic" panose="020B0502020202020204" pitchFamily="34" charset="0"/>
              </a:defRPr>
            </a:lvl1pPr>
            <a:lvl2pPr marL="742950" indent="-285750" algn="r" rtl="1">
              <a:spcBef>
                <a:spcPts val="1000"/>
              </a:spcBef>
              <a:buClr>
                <a:schemeClr val="accent1"/>
              </a:buClr>
              <a:buFont typeface="Wingdings 3" panose="05040102010807070707" pitchFamily="18" charset="2"/>
              <a:buChar char=""/>
              <a:defRPr sz="1600">
                <a:solidFill>
                  <a:srgbClr val="FFFFFF"/>
                </a:solidFill>
                <a:latin typeface="Century Gothic" panose="020B0502020202020204" pitchFamily="34" charset="0"/>
              </a:defRPr>
            </a:lvl2pPr>
            <a:lvl3pPr marL="1143000" indent="-228600" algn="r" rtl="1">
              <a:spcBef>
                <a:spcPts val="1000"/>
              </a:spcBef>
              <a:buClr>
                <a:schemeClr val="accent1"/>
              </a:buClr>
              <a:buFont typeface="Wingdings 3" panose="05040102010807070707" pitchFamily="18" charset="2"/>
              <a:buChar char=""/>
              <a:defRPr sz="1400">
                <a:solidFill>
                  <a:srgbClr val="FFFFFF"/>
                </a:solidFill>
                <a:latin typeface="Century Gothic" panose="020B0502020202020204" pitchFamily="34" charset="0"/>
              </a:defRPr>
            </a:lvl3pPr>
            <a:lvl4pPr marL="16002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4pPr>
            <a:lvl5pPr marL="20574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9pPr>
          </a:lstStyle>
          <a:p>
            <a:pPr rtl="0" fontAlgn="base">
              <a:spcBef>
                <a:spcPct val="0"/>
              </a:spcBef>
              <a:spcAft>
                <a:spcPct val="0"/>
              </a:spcAft>
              <a:buClrTx/>
              <a:buFontTx/>
              <a:buNone/>
            </a:pPr>
            <a:fld id="{01FD42B1-1990-4C3A-9855-749B21A32EB3}" type="slidenum">
              <a:rPr lang="en-US" smtClean="0">
                <a:solidFill>
                  <a:srgbClr val="FEFFFF"/>
                </a:solidFill>
              </a:rPr>
              <a:pPr rtl="0" fontAlgn="base">
                <a:spcBef>
                  <a:spcPct val="0"/>
                </a:spcBef>
                <a:spcAft>
                  <a:spcPct val="0"/>
                </a:spcAft>
                <a:buClrTx/>
                <a:buFontTx/>
                <a:buNone/>
              </a:pPr>
              <a:t>28</a:t>
            </a:fld>
            <a:endParaRPr lang="en-US" dirty="0">
              <a:solidFill>
                <a:srgbClr val="FEFFFF"/>
              </a:solidFill>
            </a:endParaRPr>
          </a:p>
        </p:txBody>
      </p:sp>
      <p:graphicFrame>
        <p:nvGraphicFramePr>
          <p:cNvPr id="5" name="Content Placeholder 1"/>
          <p:cNvGraphicFramePr>
            <a:graphicFrameLocks/>
          </p:cNvGraphicFramePr>
          <p:nvPr/>
        </p:nvGraphicFramePr>
        <p:xfrm>
          <a:off x="531812" y="863600"/>
          <a:ext cx="11350626" cy="5852170"/>
        </p:xfrm>
        <a:graphic>
          <a:graphicData uri="http://schemas.openxmlformats.org/drawingml/2006/table">
            <a:tbl>
              <a:tblPr rtl="1" firstRow="1" bandRow="1">
                <a:tableStyleId>{5C22544A-7EE6-4342-B048-85BDC9FD1C3A}</a:tableStyleId>
              </a:tblPr>
              <a:tblGrid>
                <a:gridCol w="4257957">
                  <a:extLst>
                    <a:ext uri="{9D8B030D-6E8A-4147-A177-3AD203B41FA5}">
                      <a16:colId xmlns:a16="http://schemas.microsoft.com/office/drawing/2014/main" val="20000"/>
                    </a:ext>
                  </a:extLst>
                </a:gridCol>
                <a:gridCol w="430306">
                  <a:extLst>
                    <a:ext uri="{9D8B030D-6E8A-4147-A177-3AD203B41FA5}">
                      <a16:colId xmlns:a16="http://schemas.microsoft.com/office/drawing/2014/main" val="20001"/>
                    </a:ext>
                  </a:extLst>
                </a:gridCol>
                <a:gridCol w="3886200">
                  <a:extLst>
                    <a:ext uri="{9D8B030D-6E8A-4147-A177-3AD203B41FA5}">
                      <a16:colId xmlns:a16="http://schemas.microsoft.com/office/drawing/2014/main" val="20002"/>
                    </a:ext>
                  </a:extLst>
                </a:gridCol>
                <a:gridCol w="2776163">
                  <a:extLst>
                    <a:ext uri="{9D8B030D-6E8A-4147-A177-3AD203B41FA5}">
                      <a16:colId xmlns:a16="http://schemas.microsoft.com/office/drawing/2014/main" val="20003"/>
                    </a:ext>
                  </a:extLst>
                </a:gridCol>
              </a:tblGrid>
              <a:tr h="579041">
                <a:tc gridSpan="2">
                  <a:txBody>
                    <a:bodyPr/>
                    <a:lstStyle/>
                    <a:p>
                      <a:pPr marL="0" indent="0" algn="ctr" rtl="1">
                        <a:buFont typeface="Arial" panose="020B0604020202020204" pitchFamily="34" charset="0"/>
                        <a:buNone/>
                      </a:pPr>
                      <a:r>
                        <a:rPr lang="en-US" sz="3200" b="1" kern="1200" dirty="0">
                          <a:solidFill>
                            <a:schemeClr val="accent2">
                              <a:lumMod val="50000"/>
                            </a:schemeClr>
                          </a:solidFill>
                          <a:latin typeface="Times New Roman" panose="02020603050405020304" pitchFamily="18" charset="0"/>
                          <a:ea typeface="+mn-ea"/>
                          <a:cs typeface="Times New Roman" panose="02020603050405020304" pitchFamily="18" charset="0"/>
                        </a:rPr>
                        <a:t>neostigmine </a:t>
                      </a:r>
                      <a:endParaRPr lang="ar-EG" sz="30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15" marB="45715">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hMerge="1">
                  <a:txBody>
                    <a:bodyPr/>
                    <a:lstStyle/>
                    <a:p>
                      <a:pPr marL="0" indent="0" algn="ctr" rtl="1">
                        <a:buFont typeface="Arial" panose="020B0604020202020204" pitchFamily="34" charset="0"/>
                        <a:buNone/>
                      </a:pPr>
                      <a:endParaRPr lang="ar-EG" sz="3000" b="1" kern="1200" dirty="0">
                        <a:solidFill>
                          <a:schemeClr val="tx1"/>
                        </a:solidFill>
                        <a:latin typeface="Times New Roman" panose="02020603050405020304" pitchFamily="18" charset="0"/>
                        <a:ea typeface="+mn-ea"/>
                        <a:cs typeface="Times New Roman" panose="02020603050405020304" pitchFamily="18" charset="0"/>
                      </a:endParaRPr>
                    </a:p>
                  </a:txBody>
                  <a:tcPr marL="91438" marR="91438" marT="45721" marB="4572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algn="ctr" rtl="1">
                        <a:buFont typeface="Arial" panose="020B0604020202020204" pitchFamily="34" charset="0"/>
                        <a:buNone/>
                      </a:pPr>
                      <a:r>
                        <a:rPr lang="en-US" sz="3200" b="1" kern="1200" dirty="0">
                          <a:solidFill>
                            <a:schemeClr val="accent2">
                              <a:lumMod val="50000"/>
                            </a:schemeClr>
                          </a:solidFill>
                          <a:latin typeface="Times New Roman" panose="02020603050405020304" pitchFamily="18" charset="0"/>
                          <a:ea typeface="+mn-ea"/>
                          <a:cs typeface="Times New Roman" panose="02020603050405020304" pitchFamily="18" charset="0"/>
                        </a:rPr>
                        <a:t>Physostigmine</a:t>
                      </a:r>
                      <a:endParaRPr lang="ar-EG" sz="3000" b="1" kern="1200" dirty="0">
                        <a:solidFill>
                          <a:schemeClr val="tx1"/>
                        </a:solidFill>
                        <a:latin typeface="Times New Roman" panose="02020603050405020304" pitchFamily="18" charset="0"/>
                        <a:ea typeface="+mn-ea"/>
                        <a:cs typeface="Times New Roman" panose="02020603050405020304" pitchFamily="18" charset="0"/>
                      </a:endParaRPr>
                    </a:p>
                  </a:txBody>
                  <a:tcPr marL="91438" marR="91438" marT="45715" marB="45715">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rtl="1">
                        <a:buFont typeface="Arial" panose="020B0604020202020204" pitchFamily="34" charset="0"/>
                        <a:buNone/>
                      </a:pPr>
                      <a:endParaRPr lang="ar-EG" sz="3000" b="1" kern="1200" dirty="0">
                        <a:solidFill>
                          <a:schemeClr val="tx1"/>
                        </a:solidFill>
                        <a:latin typeface="Times New Roman" panose="02020603050405020304" pitchFamily="18" charset="0"/>
                        <a:ea typeface="+mn-ea"/>
                        <a:cs typeface="Times New Roman" panose="02020603050405020304" pitchFamily="18" charset="0"/>
                      </a:endParaRPr>
                    </a:p>
                  </a:txBody>
                  <a:tcPr marL="91438" marR="91438" marT="45715" marB="45715">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883970">
                <a:tc gridSpan="2">
                  <a:txBody>
                    <a:bodyPr/>
                    <a:lstStyle/>
                    <a:p>
                      <a:pPr marL="0" indent="0" algn="l" rtl="1">
                        <a:buFont typeface="Arial" panose="020B0604020202020204" pitchFamily="34" charset="0"/>
                        <a:buNone/>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Synthetic</a:t>
                      </a:r>
                      <a:b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b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Quaternary ammonium compound</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15" marB="45715">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hMerge="1">
                  <a:txBody>
                    <a:bodyPr/>
                    <a:lstStyle/>
                    <a:p>
                      <a:pPr marL="0" indent="0" algn="l" rtl="1">
                        <a:buFont typeface="Arial" panose="020B0604020202020204" pitchFamily="34" charset="0"/>
                        <a:buNone/>
                      </a:pP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21" marB="4572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algn="l" rtl="1">
                        <a:buFont typeface="Arial" panose="020B0604020202020204" pitchFamily="34" charset="0"/>
                        <a:buNone/>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Natural plant alkaloid</a:t>
                      </a:r>
                      <a:b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b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Tertiary amine</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15" marB="45715">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500" b="1" kern="1200" dirty="0">
                          <a:solidFill>
                            <a:schemeClr val="accent2">
                              <a:lumMod val="50000"/>
                            </a:schemeClr>
                          </a:solidFill>
                          <a:latin typeface="Times New Roman" panose="02020603050405020304" pitchFamily="18" charset="0"/>
                          <a:ea typeface="+mn-ea"/>
                          <a:cs typeface="Times New Roman" panose="02020603050405020304" pitchFamily="18" charset="0"/>
                        </a:rPr>
                        <a:t>Source &amp; chemistry</a:t>
                      </a:r>
                      <a:endParaRPr lang="ar-EG" sz="25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15" marB="45715">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1"/>
                  </a:ext>
                </a:extLst>
              </a:tr>
              <a:tr h="853323">
                <a:tc gridSpan="2">
                  <a:txBody>
                    <a:bodyPr/>
                    <a:lstStyle/>
                    <a:p>
                      <a:pPr marL="0" marR="0" indent="0" algn="l" defTabSz="457200" rtl="1" eaLnBrk="1" fontAlgn="auto" latinLnBrk="0" hangingPunct="1">
                        <a:lnSpc>
                          <a:spcPct val="100000"/>
                        </a:lnSpc>
                        <a:spcBef>
                          <a:spcPts val="0"/>
                        </a:spcBef>
                        <a:spcAft>
                          <a:spcPts val="0"/>
                        </a:spcAft>
                        <a:buClrTx/>
                        <a:buSzTx/>
                        <a:buFont typeface="Arial" panose="020B0604020202020204" pitchFamily="34" charset="0"/>
                        <a:buNone/>
                        <a:tabLst/>
                        <a:defRP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Partial oral absorption .</a:t>
                      </a:r>
                      <a:b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b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Cannot pass BBB</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15" marB="45715">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hMerge="1">
                  <a:txBody>
                    <a:bodyPr/>
                    <a:lstStyle/>
                    <a:p>
                      <a:pPr marL="0" indent="0" algn="l" rtl="1">
                        <a:buFont typeface="Arial" panose="020B0604020202020204" pitchFamily="34" charset="0"/>
                        <a:buNone/>
                      </a:pP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21" marB="4572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algn="l" rtl="1">
                        <a:buFont typeface="Arial" panose="020B0604020202020204" pitchFamily="34" charset="0"/>
                        <a:buNone/>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Complete oral absorption</a:t>
                      </a:r>
                      <a:b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b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Passes BBB</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15" marB="45715">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500" b="1" kern="1200" dirty="0">
                          <a:solidFill>
                            <a:schemeClr val="accent2">
                              <a:lumMod val="50000"/>
                            </a:schemeClr>
                          </a:solidFill>
                          <a:latin typeface="Times New Roman" panose="02020603050405020304" pitchFamily="18" charset="0"/>
                          <a:ea typeface="+mn-ea"/>
                          <a:cs typeface="Times New Roman" panose="02020603050405020304" pitchFamily="18" charset="0"/>
                        </a:rPr>
                        <a:t>Absorption &amp; distribution</a:t>
                      </a:r>
                      <a:endParaRPr lang="ar-EG" sz="25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15" marB="45715">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2"/>
                  </a:ext>
                </a:extLst>
              </a:tr>
              <a:tr h="472376">
                <a:tc gridSpan="3">
                  <a:txBody>
                    <a:bodyPr/>
                    <a:lstStyle/>
                    <a:p>
                      <a:pPr marL="0" indent="0" algn="l" rtl="1">
                        <a:buFont typeface="Arial" panose="020B0604020202020204" pitchFamily="34" charset="0"/>
                        <a:buNone/>
                      </a:pPr>
                      <a: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                </a:t>
                      </a: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Both are metabolized by cholinesterase</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15" marB="45715">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hMerge="1">
                  <a:txBody>
                    <a:bodyPr/>
                    <a:lstStyle/>
                    <a:p>
                      <a:pPr marL="0" indent="0" algn="l" rtl="1">
                        <a:buFont typeface="Arial" panose="020B0604020202020204" pitchFamily="34" charset="0"/>
                        <a:buNone/>
                      </a:pP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21" marB="4572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hMerge="1">
                  <a:txBody>
                    <a:bodyPr/>
                    <a:lstStyle/>
                    <a:p>
                      <a:pPr rtl="1"/>
                      <a:endParaRPr lang="ar-EG"/>
                    </a:p>
                  </a:txBody>
                  <a:tcPr/>
                </a:tc>
                <a:tc>
                  <a:txBody>
                    <a:bodyPr/>
                    <a:lstStyle/>
                    <a:p>
                      <a:pPr marL="0" indent="0" algn="l" rtl="0">
                        <a:buFont typeface="Arial" panose="020B0604020202020204" pitchFamily="34" charset="0"/>
                        <a:buNone/>
                      </a:pPr>
                      <a:r>
                        <a:rPr lang="en-US" sz="2500" b="1" kern="1200" dirty="0">
                          <a:solidFill>
                            <a:schemeClr val="accent2">
                              <a:lumMod val="50000"/>
                            </a:schemeClr>
                          </a:solidFill>
                          <a:latin typeface="Times New Roman" panose="02020603050405020304" pitchFamily="18" charset="0"/>
                          <a:ea typeface="+mn-ea"/>
                          <a:cs typeface="Times New Roman" panose="02020603050405020304" pitchFamily="18" charset="0"/>
                        </a:rPr>
                        <a:t>Metabolism</a:t>
                      </a:r>
                      <a:endParaRPr lang="ar-EG" sz="25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15" marB="45715">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3"/>
                  </a:ext>
                </a:extLst>
              </a:tr>
              <a:tr h="3062815">
                <a:tc>
                  <a:txBody>
                    <a:bodyPr/>
                    <a:lstStyle/>
                    <a:p>
                      <a:pPr marL="0" marR="0" indent="0" algn="l" defTabSz="457200" rtl="1" eaLnBrk="1" fontAlgn="auto" latinLnBrk="0" hangingPunct="1">
                        <a:lnSpc>
                          <a:spcPct val="100000"/>
                        </a:lnSpc>
                        <a:spcBef>
                          <a:spcPts val="0"/>
                        </a:spcBef>
                        <a:spcAft>
                          <a:spcPts val="0"/>
                        </a:spcAft>
                        <a:buClrTx/>
                        <a:buSzTx/>
                        <a:buFont typeface="Arial" panose="020B0604020202020204" pitchFamily="34" charset="0"/>
                        <a:buNone/>
                        <a:tabLst/>
                        <a:defRPr/>
                      </a:pPr>
                      <a:r>
                        <a:rPr lang="en-US" sz="2500" b="1" i="1" kern="1200" dirty="0">
                          <a:solidFill>
                            <a:schemeClr val="accent2">
                              <a:lumMod val="50000"/>
                            </a:schemeClr>
                          </a:solidFill>
                          <a:latin typeface="Times New Roman" panose="02020603050405020304" pitchFamily="18" charset="0"/>
                          <a:ea typeface="+mn-ea"/>
                          <a:cs typeface="Times New Roman" panose="02020603050405020304" pitchFamily="18" charset="0"/>
                        </a:rPr>
                        <a:t>1-Muscarinic</a:t>
                      </a: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 (mainly GIT&amp; urinary tract)</a:t>
                      </a:r>
                      <a:b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br>
                      <a:endPar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p>
                      <a:pPr marL="0" marR="0" indent="0" algn="l" defTabSz="457200" rtl="1" eaLnBrk="1" fontAlgn="auto" latinLnBrk="0" hangingPunct="1">
                        <a:lnSpc>
                          <a:spcPct val="100000"/>
                        </a:lnSpc>
                        <a:spcBef>
                          <a:spcPts val="0"/>
                        </a:spcBef>
                        <a:spcAft>
                          <a:spcPts val="0"/>
                        </a:spcAft>
                        <a:buClrTx/>
                        <a:buSzTx/>
                        <a:buFont typeface="Arial" panose="020B0604020202020204" pitchFamily="34" charset="0"/>
                        <a:buNone/>
                        <a:tabLst/>
                        <a:defRPr/>
                      </a:pPr>
                      <a:r>
                        <a:rPr lang="en-US" sz="2500" b="1" i="1" kern="1200" dirty="0">
                          <a:solidFill>
                            <a:schemeClr val="accent2">
                              <a:lumMod val="50000"/>
                            </a:schemeClr>
                          </a:solidFill>
                          <a:latin typeface="Times New Roman" panose="02020603050405020304" pitchFamily="18" charset="0"/>
                          <a:ea typeface="+mn-ea"/>
                          <a:cs typeface="Times New Roman" panose="02020603050405020304" pitchFamily="18" charset="0"/>
                        </a:rPr>
                        <a:t>2- Nicotinic          </a:t>
                      </a:r>
                      <a:r>
                        <a:rPr lang="en-US" sz="2800" b="0" kern="1200" dirty="0">
                          <a:solidFill>
                            <a:schemeClr val="accent2">
                              <a:lumMod val="50000"/>
                            </a:schemeClr>
                          </a:solidFill>
                          <a:latin typeface="Times New Roman" panose="02020603050405020304" pitchFamily="18" charset="0"/>
                          <a:ea typeface="+mn-ea"/>
                          <a:cs typeface="Times New Roman" panose="02020603050405020304" pitchFamily="18" charset="0"/>
                        </a:rPr>
                        <a:t>Muscle twitches</a:t>
                      </a:r>
                      <a:r>
                        <a:rPr lang="en-US" sz="28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 (direct &amp; Indirect action)</a:t>
                      </a:r>
                      <a:endParaRPr lang="ar-EG" sz="2500" b="1" i="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p>
                      <a:pPr marL="0" marR="0" indent="0" algn="l" defTabSz="457200" rtl="1" eaLnBrk="1" fontAlgn="auto" latinLnBrk="0" hangingPunct="1">
                        <a:lnSpc>
                          <a:spcPct val="100000"/>
                        </a:lnSpc>
                        <a:spcBef>
                          <a:spcPts val="0"/>
                        </a:spcBef>
                        <a:spcAft>
                          <a:spcPts val="0"/>
                        </a:spcAft>
                        <a:buClrTx/>
                        <a:buSzTx/>
                        <a:buFont typeface="Arial" panose="020B0604020202020204" pitchFamily="34" charset="0"/>
                        <a:buNone/>
                        <a:tabLst/>
                        <a:defRPr/>
                      </a:pPr>
                      <a:r>
                        <a:rPr lang="en-US" sz="2500" b="1" i="1" kern="1200" dirty="0">
                          <a:solidFill>
                            <a:schemeClr val="accent2">
                              <a:lumMod val="50000"/>
                            </a:schemeClr>
                          </a:solidFill>
                          <a:latin typeface="Times New Roman" panose="02020603050405020304" pitchFamily="18" charset="0"/>
                          <a:ea typeface="+mn-ea"/>
                          <a:cs typeface="Times New Roman" panose="02020603050405020304" pitchFamily="18" charset="0"/>
                        </a:rPr>
                        <a:t>3- CNS: </a:t>
                      </a:r>
                      <a:r>
                        <a:rPr lang="en-US" sz="2500" b="0" i="0" kern="1200" dirty="0">
                          <a:solidFill>
                            <a:schemeClr val="accent2">
                              <a:lumMod val="50000"/>
                            </a:schemeClr>
                          </a:solidFill>
                          <a:latin typeface="Times New Roman" panose="02020603050405020304" pitchFamily="18" charset="0"/>
                          <a:ea typeface="+mn-ea"/>
                          <a:cs typeface="Times New Roman" panose="02020603050405020304" pitchFamily="18" charset="0"/>
                        </a:rPr>
                        <a:t>no action</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15" marB="45715">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gridSpan="2">
                  <a:txBody>
                    <a:bodyPr/>
                    <a:lstStyle/>
                    <a:p>
                      <a:pPr marL="0" indent="0" algn="l" rtl="1">
                        <a:buFont typeface="Arial" panose="020B0604020202020204" pitchFamily="34" charset="0"/>
                        <a:buNone/>
                      </a:pPr>
                      <a:r>
                        <a:rPr lang="en-US" sz="2500" b="1" i="1" kern="1200" dirty="0">
                          <a:solidFill>
                            <a:schemeClr val="accent2">
                              <a:lumMod val="50000"/>
                            </a:schemeClr>
                          </a:solidFill>
                          <a:latin typeface="Times New Roman" panose="02020603050405020304" pitchFamily="18" charset="0"/>
                          <a:ea typeface="+mn-ea"/>
                          <a:cs typeface="Times New Roman" panose="02020603050405020304" pitchFamily="18" charset="0"/>
                        </a:rPr>
                        <a:t>1-Muscarinic</a:t>
                      </a: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 (eye): </a:t>
                      </a:r>
                      <a:r>
                        <a:rPr lang="en-US" sz="2400" b="0" kern="1200" dirty="0">
                          <a:solidFill>
                            <a:schemeClr val="accent2">
                              <a:lumMod val="50000"/>
                            </a:schemeClr>
                          </a:solidFill>
                          <a:latin typeface="Times New Roman" panose="02020603050405020304" pitchFamily="18" charset="0"/>
                          <a:ea typeface="+mn-ea"/>
                          <a:cs typeface="Times New Roman" panose="02020603050405020304" pitchFamily="18" charset="0"/>
                        </a:rPr>
                        <a:t>Miosis, accommodation for near vision,</a:t>
                      </a:r>
                      <a:br>
                        <a:rPr lang="en-US" sz="2400" b="0" kern="1200" dirty="0">
                          <a:solidFill>
                            <a:schemeClr val="accent2">
                              <a:lumMod val="50000"/>
                            </a:schemeClr>
                          </a:solidFill>
                          <a:latin typeface="Times New Roman" panose="02020603050405020304" pitchFamily="18" charset="0"/>
                          <a:ea typeface="+mn-ea"/>
                          <a:cs typeface="Times New Roman" panose="02020603050405020304" pitchFamily="18" charset="0"/>
                        </a:rPr>
                      </a:br>
                      <a:r>
                        <a:rPr lang="en-US" sz="2400" b="0" kern="1200" dirty="0">
                          <a:solidFill>
                            <a:schemeClr val="accent2">
                              <a:lumMod val="50000"/>
                            </a:schemeClr>
                          </a:solidFill>
                          <a:latin typeface="Times New Roman" panose="02020603050405020304" pitchFamily="18" charset="0"/>
                          <a:ea typeface="+mn-ea"/>
                          <a:cs typeface="Times New Roman" panose="02020603050405020304" pitchFamily="18" charset="0"/>
                        </a:rPr>
                        <a:t>        IOP, lid twithches,</a:t>
                      </a:r>
                      <a:r>
                        <a:rPr lang="en-US" sz="24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 </a:t>
                      </a:r>
                      <a:r>
                        <a:rPr lang="en-US" sz="2400" b="0" kern="1200" dirty="0">
                          <a:solidFill>
                            <a:schemeClr val="accent2">
                              <a:lumMod val="50000"/>
                            </a:schemeClr>
                          </a:solidFill>
                          <a:latin typeface="Times New Roman" panose="02020603050405020304" pitchFamily="18" charset="0"/>
                          <a:ea typeface="+mn-ea"/>
                          <a:cs typeface="Times New Roman" panose="02020603050405020304" pitchFamily="18" charset="0"/>
                        </a:rPr>
                        <a:t>lacrimation]</a:t>
                      </a:r>
                    </a:p>
                    <a:p>
                      <a:pPr marL="0" indent="0" algn="l" rtl="1">
                        <a:buFont typeface="Arial" panose="020B0604020202020204" pitchFamily="34" charset="0"/>
                        <a:buNone/>
                      </a:pPr>
                      <a:r>
                        <a:rPr lang="en-US" sz="2500" b="1" i="1" kern="1200" dirty="0">
                          <a:solidFill>
                            <a:schemeClr val="accent2">
                              <a:lumMod val="50000"/>
                            </a:schemeClr>
                          </a:solidFill>
                          <a:latin typeface="Times New Roman" panose="02020603050405020304" pitchFamily="18" charset="0"/>
                          <a:ea typeface="+mn-ea"/>
                          <a:cs typeface="Times New Roman" panose="02020603050405020304" pitchFamily="18" charset="0"/>
                        </a:rPr>
                        <a:t>2- Nicotinic        </a:t>
                      </a:r>
                      <a:r>
                        <a:rPr lang="en-US" sz="2400" b="0" kern="1200" dirty="0">
                          <a:solidFill>
                            <a:schemeClr val="accent2">
                              <a:lumMod val="50000"/>
                            </a:schemeClr>
                          </a:solidFill>
                          <a:latin typeface="Times New Roman" panose="02020603050405020304" pitchFamily="18" charset="0"/>
                          <a:ea typeface="+mn-ea"/>
                          <a:cs typeface="Times New Roman" panose="02020603050405020304" pitchFamily="18" charset="0"/>
                        </a:rPr>
                        <a:t>Muscle twitches</a:t>
                      </a:r>
                      <a:r>
                        <a:rPr lang="en-US" sz="24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 (Indirect action only)</a:t>
                      </a:r>
                    </a:p>
                    <a:p>
                      <a:pPr marL="0" indent="0" algn="l" rtl="1">
                        <a:buFont typeface="Arial" panose="020B0604020202020204" pitchFamily="34" charset="0"/>
                        <a:buNone/>
                      </a:pPr>
                      <a:r>
                        <a:rPr lang="en-US" sz="2500" b="1" i="1" kern="1200" dirty="0">
                          <a:solidFill>
                            <a:schemeClr val="accent2">
                              <a:lumMod val="50000"/>
                            </a:schemeClr>
                          </a:solidFill>
                          <a:latin typeface="Times New Roman" panose="02020603050405020304" pitchFamily="18" charset="0"/>
                          <a:ea typeface="+mn-ea"/>
                          <a:cs typeface="Times New Roman" panose="02020603050405020304" pitchFamily="18" charset="0"/>
                        </a:rPr>
                        <a:t>3- CNS</a:t>
                      </a:r>
                      <a:r>
                        <a:rPr lang="en-US" sz="24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 Stimulation </a:t>
                      </a:r>
                      <a:br>
                        <a:rPr lang="en-US" sz="24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br>
                      <a:r>
                        <a:rPr lang="en-US" sz="24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(convulsions in high doses)</a:t>
                      </a:r>
                      <a:endParaRPr lang="en-US" sz="24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15" marB="45715">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hMerge="1">
                  <a:txBody>
                    <a:bodyPr/>
                    <a:lstStyle/>
                    <a:p>
                      <a:pPr rtl="1"/>
                      <a:endParaRPr lang="ar-EG"/>
                    </a:p>
                  </a:txBody>
                  <a:tcPr/>
                </a:tc>
                <a:tc>
                  <a:txBody>
                    <a:bodyPr/>
                    <a:lstStyle/>
                    <a:p>
                      <a:pPr marL="0" indent="0" algn="l" rtl="0">
                        <a:buFont typeface="Arial" panose="020B0604020202020204" pitchFamily="34" charset="0"/>
                        <a:buNone/>
                      </a:pPr>
                      <a:r>
                        <a:rPr lang="en-US" sz="2500" b="1" kern="1200" dirty="0">
                          <a:solidFill>
                            <a:schemeClr val="accent2">
                              <a:lumMod val="50000"/>
                            </a:schemeClr>
                          </a:solidFill>
                          <a:latin typeface="Times New Roman" panose="02020603050405020304" pitchFamily="18" charset="0"/>
                          <a:ea typeface="+mn-ea"/>
                          <a:cs typeface="Times New Roman" panose="02020603050405020304" pitchFamily="18" charset="0"/>
                        </a:rPr>
                        <a:t>Actions</a:t>
                      </a:r>
                      <a:endParaRPr lang="ar-EG" sz="25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15" marB="45715">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 name="Rectangle 1"/>
          <p:cNvSpPr/>
          <p:nvPr/>
        </p:nvSpPr>
        <p:spPr>
          <a:xfrm>
            <a:off x="2846388" y="285750"/>
            <a:ext cx="6175375" cy="523875"/>
          </a:xfrm>
          <a:prstGeom prst="rect">
            <a:avLst/>
          </a:prstGeom>
        </p:spPr>
        <p:txBody>
          <a:bodyPr wrap="none">
            <a:spAutoFit/>
          </a:bodyPr>
          <a:lstStyle/>
          <a:p>
            <a:pPr algn="ctr" eaLnBrk="1" hangingPunct="1">
              <a:defRPr/>
            </a:pPr>
            <a:r>
              <a:rPr lang="en-US" sz="2800" b="1" u="sng" dirty="0">
                <a:solidFill>
                  <a:schemeClr val="accent2">
                    <a:lumMod val="60000"/>
                    <a:lumOff val="40000"/>
                  </a:schemeClr>
                </a:solidFill>
                <a:latin typeface="Times New Roman" panose="02020603050405020304" pitchFamily="18" charset="0"/>
                <a:cs typeface="Times New Roman" panose="02020603050405020304" pitchFamily="18" charset="0"/>
              </a:rPr>
              <a:t>(1) Reversible cholinesterase Inhibitors</a:t>
            </a:r>
          </a:p>
        </p:txBody>
      </p:sp>
      <p:cxnSp>
        <p:nvCxnSpPr>
          <p:cNvPr id="6" name="Straight Arrow Connector 5"/>
          <p:cNvCxnSpPr/>
          <p:nvPr/>
        </p:nvCxnSpPr>
        <p:spPr>
          <a:xfrm>
            <a:off x="3813175" y="4483100"/>
            <a:ext cx="0" cy="384175"/>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597275" y="4483100"/>
            <a:ext cx="0" cy="384175"/>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9391650" y="5064125"/>
            <a:ext cx="585788" cy="6350"/>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967288" y="5413375"/>
            <a:ext cx="585787" cy="6350"/>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813" y="63500"/>
            <a:ext cx="11660187" cy="6700838"/>
          </a:xfrm>
        </p:spPr>
        <p:txBody>
          <a:bodyPr/>
          <a:lstStyle/>
          <a:p>
            <a:pPr marL="0" indent="0" algn="l" rtl="0" eaLnBrk="1" hangingPunct="1">
              <a:lnSpc>
                <a:spcPct val="150000"/>
              </a:lnSpc>
              <a:buFont typeface="Wingdings 3" panose="05040102010807070707" pitchFamily="18" charset="2"/>
              <a:buNone/>
              <a:defRPr/>
            </a:pPr>
            <a:r>
              <a:rPr lang="en-US" sz="2600" b="1" u="sng" dirty="0">
                <a:solidFill>
                  <a:schemeClr val="tx1"/>
                </a:solidFill>
              </a:rPr>
              <a:t>Clinical uses:</a:t>
            </a:r>
          </a:p>
          <a:p>
            <a:pPr marL="0" indent="0" algn="l" rtl="0" eaLnBrk="1" hangingPunct="1">
              <a:buFont typeface="Wingdings 3" panose="05040102010807070707" pitchFamily="18" charset="2"/>
              <a:buNone/>
              <a:defRPr/>
            </a:pPr>
            <a:r>
              <a:rPr lang="en-US" sz="2600" b="1" dirty="0">
                <a:solidFill>
                  <a:schemeClr val="tx1"/>
                </a:solidFill>
              </a:rPr>
              <a:t>            </a:t>
            </a:r>
            <a:r>
              <a:rPr lang="en-US" sz="2600" b="1" i="1" dirty="0">
                <a:solidFill>
                  <a:schemeClr val="tx1"/>
                </a:solidFill>
              </a:rPr>
              <a:t>Physostigmine :</a:t>
            </a:r>
          </a:p>
          <a:p>
            <a:pPr marL="514350" indent="-514350" algn="l" rtl="0" eaLnBrk="1" hangingPunct="1">
              <a:lnSpc>
                <a:spcPct val="150000"/>
              </a:lnSpc>
              <a:buFont typeface="Wingdings 3" panose="05040102010807070707" pitchFamily="18" charset="2"/>
              <a:buAutoNum type="alphaUcParenR"/>
              <a:defRPr/>
            </a:pPr>
            <a:r>
              <a:rPr lang="en-US" sz="2600" dirty="0">
                <a:solidFill>
                  <a:schemeClr val="tx1"/>
                </a:solidFill>
              </a:rPr>
              <a:t>Eye drops:</a:t>
            </a:r>
          </a:p>
          <a:p>
            <a:pPr marL="0" indent="0" algn="l" rtl="0" eaLnBrk="1" hangingPunct="1">
              <a:lnSpc>
                <a:spcPct val="150000"/>
              </a:lnSpc>
              <a:buFont typeface="Wingdings 3" panose="05040102010807070707" pitchFamily="18" charset="2"/>
              <a:buNone/>
              <a:defRPr/>
            </a:pPr>
            <a:r>
              <a:rPr lang="en-US" sz="2600" dirty="0">
                <a:solidFill>
                  <a:schemeClr val="tx1"/>
                </a:solidFill>
              </a:rPr>
              <a:t>1- Glaucoma.</a:t>
            </a:r>
          </a:p>
          <a:p>
            <a:pPr marL="0" indent="0" algn="l" rtl="0" eaLnBrk="1" hangingPunct="1">
              <a:lnSpc>
                <a:spcPct val="150000"/>
              </a:lnSpc>
              <a:buFont typeface="Wingdings 3" panose="05040102010807070707" pitchFamily="18" charset="2"/>
              <a:buNone/>
              <a:defRPr/>
            </a:pPr>
            <a:r>
              <a:rPr lang="en-US" sz="2600" dirty="0">
                <a:solidFill>
                  <a:schemeClr val="tx1"/>
                </a:solidFill>
              </a:rPr>
              <a:t>2- Counteracts action of mydriatics after fundus examination.</a:t>
            </a:r>
          </a:p>
          <a:p>
            <a:pPr marL="0" indent="0" algn="l" rtl="0" eaLnBrk="1" hangingPunct="1">
              <a:lnSpc>
                <a:spcPct val="150000"/>
              </a:lnSpc>
              <a:buFont typeface="Wingdings 3" panose="05040102010807070707" pitchFamily="18" charset="2"/>
              <a:buNone/>
              <a:defRPr/>
            </a:pPr>
            <a:r>
              <a:rPr lang="en-US" sz="2600" dirty="0">
                <a:solidFill>
                  <a:schemeClr val="tx1"/>
                </a:solidFill>
              </a:rPr>
              <a:t>3- To cut recent adhesion between iris and lens [alternatively with mydriatics].</a:t>
            </a:r>
          </a:p>
          <a:p>
            <a:pPr marL="0" indent="0" algn="l" rtl="0" eaLnBrk="1" hangingPunct="1">
              <a:lnSpc>
                <a:spcPct val="150000"/>
              </a:lnSpc>
              <a:buFont typeface="Wingdings 3" panose="05040102010807070707" pitchFamily="18" charset="2"/>
              <a:buNone/>
              <a:defRPr/>
            </a:pPr>
            <a:r>
              <a:rPr lang="en-US" sz="2600" dirty="0">
                <a:solidFill>
                  <a:srgbClr val="FFC000"/>
                </a:solidFill>
              </a:rPr>
              <a:t>B)</a:t>
            </a:r>
            <a:r>
              <a:rPr lang="en-US" sz="2600" dirty="0">
                <a:solidFill>
                  <a:schemeClr val="tx1"/>
                </a:solidFill>
              </a:rPr>
              <a:t> Alzheimer dementia </a:t>
            </a:r>
            <a:r>
              <a:rPr lang="en-US" sz="2600" b="1" dirty="0">
                <a:solidFill>
                  <a:schemeClr val="tx1"/>
                </a:solidFill>
              </a:rPr>
              <a:t>but</a:t>
            </a:r>
            <a:r>
              <a:rPr lang="en-US" sz="2600" dirty="0">
                <a:solidFill>
                  <a:schemeClr val="tx1"/>
                </a:solidFill>
              </a:rPr>
              <a:t> newer drugs are better.</a:t>
            </a:r>
          </a:p>
          <a:p>
            <a:pPr marL="0" indent="0" algn="l" rtl="0" eaLnBrk="1" hangingPunct="1">
              <a:lnSpc>
                <a:spcPct val="150000"/>
              </a:lnSpc>
              <a:buFont typeface="Wingdings 3" panose="05040102010807070707" pitchFamily="18" charset="2"/>
              <a:buNone/>
              <a:defRPr/>
            </a:pPr>
            <a:r>
              <a:rPr lang="en-US" sz="2600" dirty="0">
                <a:solidFill>
                  <a:srgbClr val="FFC000"/>
                </a:solidFill>
              </a:rPr>
              <a:t>C)</a:t>
            </a:r>
            <a:r>
              <a:rPr lang="en-US" sz="2600" dirty="0">
                <a:solidFill>
                  <a:schemeClr val="tx1"/>
                </a:solidFill>
              </a:rPr>
              <a:t> Atropine toxicity: It antagonizes central and peripheral action </a:t>
            </a:r>
            <a:r>
              <a:rPr lang="en-US" sz="2600" b="1" dirty="0">
                <a:solidFill>
                  <a:schemeClr val="tx1"/>
                </a:solidFill>
              </a:rPr>
              <a:t>but</a:t>
            </a:r>
            <a:r>
              <a:rPr lang="en-US" sz="2600" dirty="0">
                <a:solidFill>
                  <a:schemeClr val="tx1"/>
                </a:solidFill>
              </a:rPr>
              <a:t> not preferred due to CNS toxicity</a:t>
            </a:r>
          </a:p>
          <a:p>
            <a:pPr marL="0" indent="0" algn="l" rtl="0" eaLnBrk="1" hangingPunct="1">
              <a:buFont typeface="Wingdings 3" panose="05040102010807070707" pitchFamily="18" charset="2"/>
              <a:buNone/>
              <a:defRPr/>
            </a:pPr>
            <a:endParaRPr lang="en-US" sz="2600" dirty="0">
              <a:solidFill>
                <a:schemeClr val="tx1"/>
              </a:solidFill>
            </a:endParaRPr>
          </a:p>
          <a:p>
            <a:pPr marL="0" indent="0" algn="l" rtl="0" eaLnBrk="1" hangingPunct="1">
              <a:buFont typeface="Wingdings 3" panose="05040102010807070707" pitchFamily="18" charset="2"/>
              <a:buNone/>
              <a:defRPr/>
            </a:pPr>
            <a:endParaRPr lang="en-US" sz="2600" dirty="0">
              <a:solidFill>
                <a:schemeClr val="tx1"/>
              </a:solidFill>
            </a:endParaRPr>
          </a:p>
          <a:p>
            <a:pPr marL="51435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r>
              <a:rPr lang="en-US" sz="2700" b="1" dirty="0">
                <a:solidFill>
                  <a:schemeClr val="tx1"/>
                </a:solidFill>
              </a:rPr>
              <a:t>   </a:t>
            </a:r>
            <a:endParaRPr lang="en-US" sz="2700" dirty="0">
              <a:solidFill>
                <a:schemeClr val="tx1"/>
              </a:solidFill>
            </a:endParaRPr>
          </a:p>
        </p:txBody>
      </p:sp>
      <p:sp>
        <p:nvSpPr>
          <p:cNvPr id="48131"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ts val="1000"/>
              </a:spcBef>
              <a:buClr>
                <a:schemeClr val="accent1"/>
              </a:buClr>
              <a:buFont typeface="Wingdings 3" panose="05040102010807070707" pitchFamily="18" charset="2"/>
              <a:buChar char=""/>
              <a:defRPr>
                <a:solidFill>
                  <a:srgbClr val="FFFFFF"/>
                </a:solidFill>
                <a:latin typeface="Century Gothic" panose="020B0502020202020204" pitchFamily="34" charset="0"/>
              </a:defRPr>
            </a:lvl1pPr>
            <a:lvl2pPr marL="742950" indent="-285750" algn="r" rtl="1">
              <a:spcBef>
                <a:spcPts val="1000"/>
              </a:spcBef>
              <a:buClr>
                <a:schemeClr val="accent1"/>
              </a:buClr>
              <a:buFont typeface="Wingdings 3" panose="05040102010807070707" pitchFamily="18" charset="2"/>
              <a:buChar char=""/>
              <a:defRPr sz="1600">
                <a:solidFill>
                  <a:srgbClr val="FFFFFF"/>
                </a:solidFill>
                <a:latin typeface="Century Gothic" panose="020B0502020202020204" pitchFamily="34" charset="0"/>
              </a:defRPr>
            </a:lvl2pPr>
            <a:lvl3pPr marL="1143000" indent="-228600" algn="r" rtl="1">
              <a:spcBef>
                <a:spcPts val="1000"/>
              </a:spcBef>
              <a:buClr>
                <a:schemeClr val="accent1"/>
              </a:buClr>
              <a:buFont typeface="Wingdings 3" panose="05040102010807070707" pitchFamily="18" charset="2"/>
              <a:buChar char=""/>
              <a:defRPr sz="1400">
                <a:solidFill>
                  <a:srgbClr val="FFFFFF"/>
                </a:solidFill>
                <a:latin typeface="Century Gothic" panose="020B0502020202020204" pitchFamily="34" charset="0"/>
              </a:defRPr>
            </a:lvl3pPr>
            <a:lvl4pPr marL="16002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4pPr>
            <a:lvl5pPr marL="20574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9pPr>
          </a:lstStyle>
          <a:p>
            <a:pPr rtl="0" fontAlgn="base">
              <a:spcBef>
                <a:spcPct val="0"/>
              </a:spcBef>
              <a:spcAft>
                <a:spcPct val="0"/>
              </a:spcAft>
              <a:buClrTx/>
              <a:buFontTx/>
              <a:buNone/>
            </a:pPr>
            <a:fld id="{970C30DD-5084-40D4-AA83-0F2751BB3214}" type="slidenum">
              <a:rPr lang="en-US" smtClean="0">
                <a:solidFill>
                  <a:srgbClr val="FEFFFF"/>
                </a:solidFill>
              </a:rPr>
              <a:pPr rtl="0" fontAlgn="base">
                <a:spcBef>
                  <a:spcPct val="0"/>
                </a:spcBef>
                <a:spcAft>
                  <a:spcPct val="0"/>
                </a:spcAft>
                <a:buClrTx/>
                <a:buFontTx/>
                <a:buNone/>
              </a:pPr>
              <a:t>29</a:t>
            </a:fld>
            <a:endParaRPr lang="en-US" dirty="0">
              <a:solidFill>
                <a:srgbClr val="FEFFFF"/>
              </a:solidFill>
            </a:endParaRPr>
          </a:p>
        </p:txBody>
      </p:sp>
    </p:spTree>
  </p:cSld>
  <p:clrMapOvr>
    <a:masterClrMapping/>
  </p:clrMapOvr>
  <p:transition spd="slow">
    <p:fad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fade">
                                      <p:cBhvr>
                                        <p:cTn id="4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5050" y="63500"/>
            <a:ext cx="11156950" cy="6700838"/>
          </a:xfrm>
        </p:spPr>
        <p:txBody>
          <a:bodyPr/>
          <a:lstStyle/>
          <a:p>
            <a:pPr marL="0" indent="0" algn="ctr" rtl="0" eaLnBrk="1" hangingPunct="1">
              <a:buFont typeface="Wingdings 3" panose="05040102010807070707" pitchFamily="18" charset="2"/>
              <a:buNone/>
            </a:pPr>
            <a:endParaRPr lang="en-US" sz="3600" b="1" u="sng" dirty="0">
              <a:solidFill>
                <a:srgbClr val="FFFF00"/>
              </a:solidFill>
            </a:endParaRPr>
          </a:p>
          <a:p>
            <a:pPr marL="0" indent="0" algn="ctr" rtl="0" eaLnBrk="1" hangingPunct="1">
              <a:buFont typeface="Wingdings 3" panose="05040102010807070707" pitchFamily="18" charset="2"/>
              <a:buNone/>
            </a:pPr>
            <a:r>
              <a:rPr lang="en-US" sz="3600" b="1" u="sng" dirty="0">
                <a:solidFill>
                  <a:srgbClr val="FFFF00"/>
                </a:solidFill>
              </a:rPr>
              <a:t>Autonomic Nervous System</a:t>
            </a:r>
            <a:br>
              <a:rPr lang="en-US" sz="3600" b="1" u="sng" dirty="0">
                <a:solidFill>
                  <a:srgbClr val="FFFF00"/>
                </a:solidFill>
              </a:rPr>
            </a:br>
            <a:endParaRPr lang="en-US" sz="3600" b="1" u="sng" dirty="0">
              <a:solidFill>
                <a:srgbClr val="FFFF00"/>
              </a:solidFill>
            </a:endParaRPr>
          </a:p>
          <a:p>
            <a:pPr marL="0" indent="0" algn="l" rtl="0" eaLnBrk="1" hangingPunct="1">
              <a:lnSpc>
                <a:spcPct val="150000"/>
              </a:lnSpc>
              <a:buFont typeface="Wingdings 3" panose="05040102010807070707" pitchFamily="18" charset="2"/>
              <a:buNone/>
            </a:pPr>
            <a:r>
              <a:rPr lang="en-US" sz="3000" dirty="0">
                <a:solidFill>
                  <a:schemeClr val="tx1"/>
                </a:solidFill>
              </a:rPr>
              <a:t>    The autonomic nervous system(ANS) is concerned primarily with visceral functions such as cardiac output, blood flow to various organs, and digestion, which are necessary for life.</a:t>
            </a:r>
          </a:p>
          <a:p>
            <a:pPr marL="0" indent="0" algn="l" rtl="0" eaLnBrk="1" hangingPunct="1">
              <a:lnSpc>
                <a:spcPct val="150000"/>
              </a:lnSpc>
              <a:buFont typeface="Wingdings 3" panose="05040102010807070707" pitchFamily="18" charset="2"/>
              <a:buNone/>
            </a:pPr>
            <a:endParaRPr lang="en-US" sz="3000" dirty="0">
              <a:solidFill>
                <a:schemeClr val="tx1"/>
              </a:solidFill>
            </a:endParaRPr>
          </a:p>
          <a:p>
            <a:pPr marL="0" indent="0" algn="l" rtl="0" eaLnBrk="1" hangingPunct="1">
              <a:lnSpc>
                <a:spcPct val="150000"/>
              </a:lnSpc>
              <a:buFont typeface="Wingdings 3" panose="05040102010807070707" pitchFamily="18" charset="2"/>
              <a:buNone/>
            </a:pPr>
            <a:r>
              <a:rPr lang="en-US" sz="3000" b="1" dirty="0">
                <a:solidFill>
                  <a:schemeClr val="tx1"/>
                </a:solidFill>
              </a:rPr>
              <a:t>The </a:t>
            </a:r>
            <a:r>
              <a:rPr lang="en-US" sz="3200" b="1" dirty="0"/>
              <a:t>autonomic nervous system has two divisions:</a:t>
            </a:r>
            <a:br>
              <a:rPr lang="en-US" sz="3000" b="1" dirty="0">
                <a:solidFill>
                  <a:schemeClr val="tx1"/>
                </a:solidFill>
              </a:rPr>
            </a:br>
            <a:r>
              <a:rPr lang="en-US" sz="3000" b="1" dirty="0">
                <a:solidFill>
                  <a:schemeClr val="tx1"/>
                </a:solidFill>
              </a:rPr>
              <a:t>   sympathetic &amp; parasympathetic.</a:t>
            </a:r>
            <a:endParaRPr lang="en-US" sz="3200" b="1" dirty="0"/>
          </a:p>
        </p:txBody>
      </p:sp>
      <p:sp>
        <p:nvSpPr>
          <p:cNvPr id="20483"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ts val="1000"/>
              </a:spcBef>
              <a:buClr>
                <a:schemeClr val="accent1"/>
              </a:buClr>
              <a:buFont typeface="Wingdings 3" panose="05040102010807070707" pitchFamily="18" charset="2"/>
              <a:buChar char=""/>
              <a:defRPr>
                <a:solidFill>
                  <a:srgbClr val="FFFFFF"/>
                </a:solidFill>
                <a:latin typeface="Century Gothic" panose="020B0502020202020204" pitchFamily="34" charset="0"/>
              </a:defRPr>
            </a:lvl1pPr>
            <a:lvl2pPr marL="742950" indent="-285750" algn="r" rtl="1">
              <a:spcBef>
                <a:spcPts val="1000"/>
              </a:spcBef>
              <a:buClr>
                <a:schemeClr val="accent1"/>
              </a:buClr>
              <a:buFont typeface="Wingdings 3" panose="05040102010807070707" pitchFamily="18" charset="2"/>
              <a:buChar char=""/>
              <a:defRPr sz="1600">
                <a:solidFill>
                  <a:srgbClr val="FFFFFF"/>
                </a:solidFill>
                <a:latin typeface="Century Gothic" panose="020B0502020202020204" pitchFamily="34" charset="0"/>
              </a:defRPr>
            </a:lvl2pPr>
            <a:lvl3pPr marL="1143000" indent="-228600" algn="r" rtl="1">
              <a:spcBef>
                <a:spcPts val="1000"/>
              </a:spcBef>
              <a:buClr>
                <a:schemeClr val="accent1"/>
              </a:buClr>
              <a:buFont typeface="Wingdings 3" panose="05040102010807070707" pitchFamily="18" charset="2"/>
              <a:buChar char=""/>
              <a:defRPr sz="1400">
                <a:solidFill>
                  <a:srgbClr val="FFFFFF"/>
                </a:solidFill>
                <a:latin typeface="Century Gothic" panose="020B0502020202020204" pitchFamily="34" charset="0"/>
              </a:defRPr>
            </a:lvl3pPr>
            <a:lvl4pPr marL="16002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4pPr>
            <a:lvl5pPr marL="20574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9pPr>
          </a:lstStyle>
          <a:p>
            <a:pPr rtl="0" fontAlgn="base">
              <a:spcBef>
                <a:spcPct val="0"/>
              </a:spcBef>
              <a:spcAft>
                <a:spcPct val="0"/>
              </a:spcAft>
              <a:buClrTx/>
              <a:buFontTx/>
              <a:buNone/>
            </a:pPr>
            <a:fld id="{AF299CB5-1162-4AE8-A375-626A6065DEE8}" type="slidenum">
              <a:rPr lang="en-US" smtClean="0">
                <a:solidFill>
                  <a:srgbClr val="FEFFFF"/>
                </a:solidFill>
              </a:rPr>
              <a:pPr rtl="0" fontAlgn="base">
                <a:spcBef>
                  <a:spcPct val="0"/>
                </a:spcBef>
                <a:spcAft>
                  <a:spcPct val="0"/>
                </a:spcAft>
                <a:buClrTx/>
                <a:buFontTx/>
                <a:buNone/>
              </a:pPr>
              <a:t>3</a:t>
            </a:fld>
            <a:endParaRPr lang="en-US" dirty="0">
              <a:solidFill>
                <a:srgbClr val="FEFFFF"/>
              </a:solidFill>
            </a:endParaRPr>
          </a:p>
        </p:txBody>
      </p:sp>
    </p:spTree>
  </p:cSld>
  <p:clrMapOvr>
    <a:masterClrMapping/>
  </p:clrMapOvr>
  <p:transition spd="slow">
    <p:fad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813" y="63500"/>
            <a:ext cx="11660187" cy="6794500"/>
          </a:xfrm>
        </p:spPr>
        <p:txBody>
          <a:bodyPr/>
          <a:lstStyle/>
          <a:p>
            <a:pPr marL="0" indent="0" algn="l" rtl="0" eaLnBrk="1" hangingPunct="1">
              <a:buFont typeface="Wingdings 3" panose="05040102010807070707" pitchFamily="18" charset="2"/>
              <a:buNone/>
              <a:defRPr/>
            </a:pPr>
            <a:r>
              <a:rPr lang="en-US" sz="2600" b="1" i="1" dirty="0">
                <a:solidFill>
                  <a:schemeClr val="tx1"/>
                </a:solidFill>
              </a:rPr>
              <a:t>Neostigmine :</a:t>
            </a:r>
          </a:p>
          <a:p>
            <a:pPr marL="0" indent="0" algn="l" rtl="0" eaLnBrk="1" hangingPunct="1">
              <a:buNone/>
              <a:defRPr/>
            </a:pPr>
            <a:r>
              <a:rPr lang="en-US" sz="2600" dirty="0">
                <a:solidFill>
                  <a:schemeClr val="tx1"/>
                </a:solidFill>
              </a:rPr>
              <a:t>            </a:t>
            </a:r>
            <a:r>
              <a:rPr lang="en-US" sz="2600" dirty="0">
                <a:solidFill>
                  <a:srgbClr val="FFC000"/>
                </a:solidFill>
              </a:rPr>
              <a:t>1-</a:t>
            </a:r>
            <a:r>
              <a:rPr lang="en-US" sz="2600" dirty="0">
                <a:solidFill>
                  <a:schemeClr val="tx1"/>
                </a:solidFill>
              </a:rPr>
              <a:t> Reversal of paralysis induced by non-depolarizing neuromuscular </a:t>
            </a:r>
            <a:br>
              <a:rPr lang="en-US" sz="2600" dirty="0">
                <a:solidFill>
                  <a:schemeClr val="tx1"/>
                </a:solidFill>
              </a:rPr>
            </a:br>
            <a:r>
              <a:rPr lang="en-US" sz="2600" dirty="0">
                <a:solidFill>
                  <a:schemeClr val="tx1"/>
                </a:solidFill>
              </a:rPr>
              <a:t>          blockers during surgical operations. </a:t>
            </a:r>
          </a:p>
          <a:p>
            <a:pPr marL="0" indent="0" algn="l" rtl="0" eaLnBrk="1" hangingPunct="1">
              <a:buFont typeface="Wingdings 3" panose="05040102010807070707" pitchFamily="18" charset="2"/>
              <a:buNone/>
              <a:defRPr/>
            </a:pPr>
            <a:r>
              <a:rPr lang="en-US" sz="2600" dirty="0">
                <a:solidFill>
                  <a:schemeClr val="tx1"/>
                </a:solidFill>
              </a:rPr>
              <a:t>           </a:t>
            </a:r>
            <a:r>
              <a:rPr lang="en-US" sz="2600" dirty="0">
                <a:solidFill>
                  <a:srgbClr val="FFC000"/>
                </a:solidFill>
              </a:rPr>
              <a:t>2-</a:t>
            </a:r>
            <a:r>
              <a:rPr lang="en-US" sz="2600" dirty="0">
                <a:solidFill>
                  <a:schemeClr val="tx1"/>
                </a:solidFill>
              </a:rPr>
              <a:t> Postoperative retention of urine (Catheterization is better alternative).</a:t>
            </a:r>
          </a:p>
          <a:p>
            <a:pPr marL="0" indent="0" algn="l" rtl="0" eaLnBrk="1" hangingPunct="1">
              <a:buFont typeface="Wingdings 3" panose="05040102010807070707" pitchFamily="18" charset="2"/>
              <a:buNone/>
              <a:defRPr/>
            </a:pPr>
            <a:r>
              <a:rPr lang="en-US" sz="2600" dirty="0">
                <a:solidFill>
                  <a:schemeClr val="tx1"/>
                </a:solidFill>
              </a:rPr>
              <a:t>           </a:t>
            </a:r>
            <a:r>
              <a:rPr lang="en-US" sz="2600" dirty="0">
                <a:solidFill>
                  <a:srgbClr val="FFC000"/>
                </a:solidFill>
              </a:rPr>
              <a:t>3-</a:t>
            </a:r>
            <a:r>
              <a:rPr lang="en-US" sz="2600" dirty="0">
                <a:solidFill>
                  <a:schemeClr val="tx1"/>
                </a:solidFill>
              </a:rPr>
              <a:t> Postoperative paralytic ileus.</a:t>
            </a:r>
          </a:p>
          <a:p>
            <a:pPr marL="0" indent="0" algn="l" rtl="0" eaLnBrk="1" hangingPunct="1">
              <a:buFont typeface="Wingdings 3" panose="05040102010807070707" pitchFamily="18" charset="2"/>
              <a:buNone/>
              <a:defRPr/>
            </a:pPr>
            <a:r>
              <a:rPr lang="en-US" sz="2600" dirty="0">
                <a:solidFill>
                  <a:schemeClr val="tx1"/>
                </a:solidFill>
              </a:rPr>
              <a:t>           </a:t>
            </a:r>
            <a:r>
              <a:rPr lang="en-US" sz="2600" dirty="0">
                <a:solidFill>
                  <a:srgbClr val="FFC000"/>
                </a:solidFill>
              </a:rPr>
              <a:t>4-</a:t>
            </a:r>
            <a:r>
              <a:rPr lang="en-US" sz="2600" dirty="0">
                <a:solidFill>
                  <a:schemeClr val="tx1"/>
                </a:solidFill>
              </a:rPr>
              <a:t> Myasthenia gravis.</a:t>
            </a:r>
          </a:p>
          <a:p>
            <a:pPr marL="0" indent="0" algn="l" rtl="0" eaLnBrk="1" hangingPunct="1">
              <a:buFont typeface="Wingdings 3" panose="05040102010807070707" pitchFamily="18" charset="2"/>
              <a:buNone/>
              <a:defRPr/>
            </a:pPr>
            <a:r>
              <a:rPr lang="en-US" sz="2600" dirty="0">
                <a:solidFill>
                  <a:schemeClr val="tx1"/>
                </a:solidFill>
              </a:rPr>
              <a:t>           </a:t>
            </a:r>
            <a:r>
              <a:rPr lang="en-US" sz="2600" dirty="0">
                <a:solidFill>
                  <a:srgbClr val="FFC000"/>
                </a:solidFill>
              </a:rPr>
              <a:t>5-</a:t>
            </a:r>
            <a:r>
              <a:rPr lang="en-US" sz="2600" dirty="0">
                <a:solidFill>
                  <a:schemeClr val="tx1"/>
                </a:solidFill>
              </a:rPr>
              <a:t> Antidote to atropine toxicity.</a:t>
            </a:r>
          </a:p>
          <a:p>
            <a:pPr marL="0" indent="0" algn="l" rtl="0" eaLnBrk="1" hangingPunct="1">
              <a:buFont typeface="Wingdings 3" panose="05040102010807070707" pitchFamily="18" charset="2"/>
              <a:buNone/>
              <a:defRPr/>
            </a:pPr>
            <a:r>
              <a:rPr lang="en-US" sz="2600" dirty="0">
                <a:solidFill>
                  <a:schemeClr val="tx1"/>
                </a:solidFill>
              </a:rPr>
              <a:t>           </a:t>
            </a:r>
            <a:r>
              <a:rPr lang="en-US" sz="2600" dirty="0">
                <a:solidFill>
                  <a:srgbClr val="FFC000"/>
                </a:solidFill>
              </a:rPr>
              <a:t>6-</a:t>
            </a:r>
            <a:r>
              <a:rPr lang="en-US" sz="2600" dirty="0">
                <a:solidFill>
                  <a:schemeClr val="tx1"/>
                </a:solidFill>
              </a:rPr>
              <a:t> Glaucoma.</a:t>
            </a:r>
          </a:p>
          <a:p>
            <a:pPr marL="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r>
              <a:rPr lang="en-US" sz="2700" b="1" dirty="0">
                <a:solidFill>
                  <a:schemeClr val="tx1"/>
                </a:solidFill>
              </a:rPr>
              <a:t>   </a:t>
            </a:r>
            <a:endParaRPr lang="en-US" sz="2700" dirty="0">
              <a:solidFill>
                <a:schemeClr val="tx1"/>
              </a:solidFill>
            </a:endParaRPr>
          </a:p>
        </p:txBody>
      </p:sp>
      <p:sp>
        <p:nvSpPr>
          <p:cNvPr id="48131"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ts val="1000"/>
              </a:spcBef>
              <a:buClr>
                <a:schemeClr val="accent1"/>
              </a:buClr>
              <a:buFont typeface="Wingdings 3" panose="05040102010807070707" pitchFamily="18" charset="2"/>
              <a:buChar char=""/>
              <a:defRPr>
                <a:solidFill>
                  <a:srgbClr val="FFFFFF"/>
                </a:solidFill>
                <a:latin typeface="Century Gothic" panose="020B0502020202020204" pitchFamily="34" charset="0"/>
              </a:defRPr>
            </a:lvl1pPr>
            <a:lvl2pPr marL="742950" indent="-285750" algn="r" rtl="1">
              <a:spcBef>
                <a:spcPts val="1000"/>
              </a:spcBef>
              <a:buClr>
                <a:schemeClr val="accent1"/>
              </a:buClr>
              <a:buFont typeface="Wingdings 3" panose="05040102010807070707" pitchFamily="18" charset="2"/>
              <a:buChar char=""/>
              <a:defRPr sz="1600">
                <a:solidFill>
                  <a:srgbClr val="FFFFFF"/>
                </a:solidFill>
                <a:latin typeface="Century Gothic" panose="020B0502020202020204" pitchFamily="34" charset="0"/>
              </a:defRPr>
            </a:lvl2pPr>
            <a:lvl3pPr marL="1143000" indent="-228600" algn="r" rtl="1">
              <a:spcBef>
                <a:spcPts val="1000"/>
              </a:spcBef>
              <a:buClr>
                <a:schemeClr val="accent1"/>
              </a:buClr>
              <a:buFont typeface="Wingdings 3" panose="05040102010807070707" pitchFamily="18" charset="2"/>
              <a:buChar char=""/>
              <a:defRPr sz="1400">
                <a:solidFill>
                  <a:srgbClr val="FFFFFF"/>
                </a:solidFill>
                <a:latin typeface="Century Gothic" panose="020B0502020202020204" pitchFamily="34" charset="0"/>
              </a:defRPr>
            </a:lvl3pPr>
            <a:lvl4pPr marL="16002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4pPr>
            <a:lvl5pPr marL="20574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9pPr>
          </a:lstStyle>
          <a:p>
            <a:pPr rtl="0" fontAlgn="base">
              <a:spcBef>
                <a:spcPct val="0"/>
              </a:spcBef>
              <a:spcAft>
                <a:spcPct val="0"/>
              </a:spcAft>
              <a:buClrTx/>
              <a:buFontTx/>
              <a:buNone/>
            </a:pPr>
            <a:fld id="{970C30DD-5084-40D4-AA83-0F2751BB3214}" type="slidenum">
              <a:rPr lang="en-US" smtClean="0">
                <a:solidFill>
                  <a:srgbClr val="FEFFFF"/>
                </a:solidFill>
              </a:rPr>
              <a:pPr rtl="0" fontAlgn="base">
                <a:spcBef>
                  <a:spcPct val="0"/>
                </a:spcBef>
                <a:spcAft>
                  <a:spcPct val="0"/>
                </a:spcAft>
                <a:buClrTx/>
                <a:buFontTx/>
                <a:buNone/>
              </a:pPr>
              <a:t>30</a:t>
            </a:fld>
            <a:endParaRPr lang="en-US" dirty="0">
              <a:solidFill>
                <a:srgbClr val="FEFFFF"/>
              </a:solidFill>
            </a:endParaRPr>
          </a:p>
        </p:txBody>
      </p:sp>
    </p:spTree>
    <p:extLst>
      <p:ext uri="{BB962C8B-B14F-4D97-AF65-F5344CB8AC3E}">
        <p14:creationId xmlns:p14="http://schemas.microsoft.com/office/powerpoint/2010/main" val="1942902679"/>
      </p:ext>
    </p:extLst>
  </p:cSld>
  <p:clrMapOvr>
    <a:masterClrMapping/>
  </p:clrMapOvr>
  <p:transition spd="slow">
    <p:fad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813" y="63500"/>
            <a:ext cx="11660187" cy="6794500"/>
          </a:xfrm>
        </p:spPr>
        <p:txBody>
          <a:bodyPr/>
          <a:lstStyle/>
          <a:p>
            <a:pPr marL="0" indent="0" algn="l" rtl="0" eaLnBrk="1" hangingPunct="1">
              <a:buNone/>
              <a:defRPr/>
            </a:pPr>
            <a:r>
              <a:rPr lang="en-US" sz="2600" b="1" u="sng" dirty="0">
                <a:solidFill>
                  <a:schemeClr val="tx1"/>
                </a:solidFill>
              </a:rPr>
              <a:t>Toxicity</a:t>
            </a:r>
            <a:r>
              <a:rPr lang="en-US" sz="2600" b="1" dirty="0">
                <a:solidFill>
                  <a:schemeClr val="tx1"/>
                </a:solidFill>
              </a:rPr>
              <a:t>:</a:t>
            </a:r>
          </a:p>
          <a:p>
            <a:pPr marL="0" indent="0" algn="l" rtl="0" eaLnBrk="1" hangingPunct="1">
              <a:buNone/>
              <a:defRPr/>
            </a:pPr>
            <a:r>
              <a:rPr lang="en-US" sz="2600" b="1" i="1" dirty="0">
                <a:solidFill>
                  <a:schemeClr val="tx1"/>
                </a:solidFill>
              </a:rPr>
              <a:t>             Muscarinic </a:t>
            </a:r>
            <a:r>
              <a:rPr lang="en-US" sz="2600" dirty="0">
                <a:solidFill>
                  <a:schemeClr val="tx1"/>
                </a:solidFill>
              </a:rPr>
              <a:t>: Bradycardia, hypotension, bronchospasm, miosis, vomiting, </a:t>
            </a:r>
            <a:br>
              <a:rPr lang="en-US" sz="2600" dirty="0">
                <a:solidFill>
                  <a:schemeClr val="tx1"/>
                </a:solidFill>
              </a:rPr>
            </a:br>
            <a:r>
              <a:rPr lang="en-US" sz="2600" dirty="0">
                <a:solidFill>
                  <a:schemeClr val="tx1"/>
                </a:solidFill>
              </a:rPr>
              <a:t>           diarrhea and      secretions.</a:t>
            </a:r>
          </a:p>
          <a:p>
            <a:pPr marL="0" indent="0" algn="l" rtl="0" eaLnBrk="1" hangingPunct="1">
              <a:buNone/>
              <a:defRPr/>
            </a:pPr>
            <a:r>
              <a:rPr lang="en-US" sz="2600" b="1" i="1" dirty="0">
                <a:solidFill>
                  <a:schemeClr val="tx1"/>
                </a:solidFill>
              </a:rPr>
              <a:t>  Nicotinic : </a:t>
            </a:r>
            <a:r>
              <a:rPr lang="en-US" sz="2600" dirty="0">
                <a:solidFill>
                  <a:schemeClr val="tx1"/>
                </a:solidFill>
              </a:rPr>
              <a:t> muscle twitches.</a:t>
            </a:r>
          </a:p>
          <a:p>
            <a:pPr marL="0" indent="0" algn="l" rtl="0" eaLnBrk="1" hangingPunct="1">
              <a:buNone/>
              <a:defRPr/>
            </a:pPr>
            <a:r>
              <a:rPr lang="en-US" sz="2600" b="1" i="1" dirty="0">
                <a:solidFill>
                  <a:schemeClr val="tx1"/>
                </a:solidFill>
              </a:rPr>
              <a:t> CNS: </a:t>
            </a:r>
            <a:r>
              <a:rPr lang="en-US" sz="2600" dirty="0">
                <a:solidFill>
                  <a:schemeClr val="tx1"/>
                </a:solidFill>
              </a:rPr>
              <a:t>(with physostigmine only)</a:t>
            </a:r>
          </a:p>
          <a:p>
            <a:pPr algn="l" rtl="0" eaLnBrk="1" hangingPunct="1">
              <a:buFont typeface="Wingdings" panose="05000000000000000000" pitchFamily="2" charset="2"/>
              <a:buChar char="Ø"/>
              <a:defRPr/>
            </a:pPr>
            <a:r>
              <a:rPr lang="en-US" sz="2600" dirty="0">
                <a:solidFill>
                  <a:schemeClr val="tx1"/>
                </a:solidFill>
              </a:rPr>
              <a:t>Convulsions &amp; collapse                 </a:t>
            </a:r>
          </a:p>
          <a:p>
            <a:pPr algn="l" rtl="0" eaLnBrk="1" hangingPunct="1">
              <a:buFont typeface="Wingdings" panose="05000000000000000000" pitchFamily="2" charset="2"/>
              <a:buChar char="Ø"/>
              <a:defRPr/>
            </a:pPr>
            <a:r>
              <a:rPr lang="en-US" sz="2600" dirty="0">
                <a:solidFill>
                  <a:schemeClr val="tx1"/>
                </a:solidFill>
              </a:rPr>
              <a:t>Coma                     </a:t>
            </a:r>
          </a:p>
          <a:p>
            <a:pPr algn="l" rtl="0" eaLnBrk="1" hangingPunct="1">
              <a:buFont typeface="Wingdings" panose="05000000000000000000" pitchFamily="2" charset="2"/>
              <a:buChar char="Ø"/>
              <a:defRPr/>
            </a:pPr>
            <a:r>
              <a:rPr lang="en-US" sz="2400" dirty="0">
                <a:solidFill>
                  <a:schemeClr val="tx1"/>
                </a:solidFill>
              </a:rPr>
              <a:t>Death from RC depression</a:t>
            </a:r>
            <a:endParaRPr lang="en-US" sz="2600" b="1" u="sng" dirty="0">
              <a:solidFill>
                <a:schemeClr val="tx1"/>
              </a:solidFill>
            </a:endParaRPr>
          </a:p>
          <a:p>
            <a:pPr marL="0" indent="0" algn="l" rtl="0" eaLnBrk="1" hangingPunct="1">
              <a:buFont typeface="Wingdings 3" panose="05040102010807070707" pitchFamily="18" charset="2"/>
              <a:buNone/>
              <a:defRPr/>
            </a:pPr>
            <a:r>
              <a:rPr lang="en-US" sz="2600" b="1" u="sng" dirty="0">
                <a:solidFill>
                  <a:schemeClr val="tx1"/>
                </a:solidFill>
              </a:rPr>
              <a:t>Treatment of toxicity</a:t>
            </a:r>
            <a:r>
              <a:rPr lang="en-US" sz="2600" b="1" i="1" dirty="0">
                <a:solidFill>
                  <a:schemeClr val="tx1"/>
                </a:solidFill>
              </a:rPr>
              <a:t>:</a:t>
            </a:r>
          </a:p>
          <a:p>
            <a:pPr marL="0" indent="0" algn="l" rtl="0" eaLnBrk="1" hangingPunct="1">
              <a:lnSpc>
                <a:spcPct val="90000"/>
              </a:lnSpc>
              <a:buNone/>
              <a:defRPr/>
            </a:pPr>
            <a:r>
              <a:rPr lang="en-US" sz="2600" dirty="0">
                <a:solidFill>
                  <a:schemeClr val="tx1"/>
                </a:solidFill>
              </a:rPr>
              <a:t>           </a:t>
            </a:r>
            <a:r>
              <a:rPr lang="en-US" sz="2600" dirty="0">
                <a:solidFill>
                  <a:srgbClr val="FFC000"/>
                </a:solidFill>
              </a:rPr>
              <a:t>1-</a:t>
            </a:r>
            <a:r>
              <a:rPr lang="en-US" sz="2600" dirty="0">
                <a:solidFill>
                  <a:schemeClr val="tx1"/>
                </a:solidFill>
              </a:rPr>
              <a:t> Stomach wash. </a:t>
            </a:r>
          </a:p>
          <a:p>
            <a:pPr marL="0" indent="0" algn="l" rtl="0" eaLnBrk="1" hangingPunct="1">
              <a:lnSpc>
                <a:spcPct val="90000"/>
              </a:lnSpc>
              <a:buFont typeface="Wingdings 3" panose="05040102010807070707" pitchFamily="18" charset="2"/>
              <a:buNone/>
              <a:defRPr/>
            </a:pPr>
            <a:r>
              <a:rPr lang="en-US" sz="2600" dirty="0">
                <a:solidFill>
                  <a:schemeClr val="tx1"/>
                </a:solidFill>
              </a:rPr>
              <a:t>           </a:t>
            </a:r>
            <a:r>
              <a:rPr lang="en-US" sz="2600" dirty="0">
                <a:solidFill>
                  <a:srgbClr val="FFC000"/>
                </a:solidFill>
              </a:rPr>
              <a:t>2-</a:t>
            </a:r>
            <a:r>
              <a:rPr lang="en-US" sz="2600" dirty="0">
                <a:solidFill>
                  <a:schemeClr val="tx1"/>
                </a:solidFill>
              </a:rPr>
              <a:t> Oxygen and artificial respiration.</a:t>
            </a:r>
          </a:p>
          <a:p>
            <a:pPr marL="0" indent="0" algn="l" rtl="0" eaLnBrk="1" hangingPunct="1">
              <a:lnSpc>
                <a:spcPct val="90000"/>
              </a:lnSpc>
              <a:buNone/>
              <a:defRPr/>
            </a:pPr>
            <a:r>
              <a:rPr lang="en-US" sz="2600" dirty="0">
                <a:solidFill>
                  <a:schemeClr val="tx1"/>
                </a:solidFill>
              </a:rPr>
              <a:t>           </a:t>
            </a:r>
            <a:r>
              <a:rPr lang="en-US" sz="2600" dirty="0">
                <a:solidFill>
                  <a:srgbClr val="FFC000"/>
                </a:solidFill>
              </a:rPr>
              <a:t>3-</a:t>
            </a:r>
            <a:r>
              <a:rPr lang="en-US" sz="2600" dirty="0">
                <a:solidFill>
                  <a:schemeClr val="tx1"/>
                </a:solidFill>
              </a:rPr>
              <a:t> Atropine.</a:t>
            </a:r>
          </a:p>
          <a:p>
            <a:pPr marL="0" indent="0" algn="l" rtl="0" eaLnBrk="1" hangingPunct="1">
              <a:lnSpc>
                <a:spcPct val="90000"/>
              </a:lnSpc>
              <a:buNone/>
              <a:defRPr/>
            </a:pPr>
            <a:r>
              <a:rPr lang="en-US" sz="2600" dirty="0">
                <a:solidFill>
                  <a:schemeClr val="tx1"/>
                </a:solidFill>
              </a:rPr>
              <a:t>           </a:t>
            </a:r>
            <a:r>
              <a:rPr lang="en-US" sz="2600" dirty="0">
                <a:solidFill>
                  <a:srgbClr val="FFC000"/>
                </a:solidFill>
              </a:rPr>
              <a:t>4-</a:t>
            </a:r>
            <a:r>
              <a:rPr lang="en-US" sz="2600" dirty="0">
                <a:solidFill>
                  <a:schemeClr val="tx1"/>
                </a:solidFill>
              </a:rPr>
              <a:t> Anticonvulsant in case of seizures.</a:t>
            </a:r>
            <a:endParaRPr lang="en-US" sz="2700" dirty="0">
              <a:solidFill>
                <a:schemeClr val="tx1"/>
              </a:solidFill>
            </a:endParaRPr>
          </a:p>
        </p:txBody>
      </p:sp>
      <p:sp>
        <p:nvSpPr>
          <p:cNvPr id="48131"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ts val="1000"/>
              </a:spcBef>
              <a:buClr>
                <a:schemeClr val="accent1"/>
              </a:buClr>
              <a:buFont typeface="Wingdings 3" panose="05040102010807070707" pitchFamily="18" charset="2"/>
              <a:buChar char=""/>
              <a:defRPr>
                <a:solidFill>
                  <a:srgbClr val="FFFFFF"/>
                </a:solidFill>
                <a:latin typeface="Century Gothic" panose="020B0502020202020204" pitchFamily="34" charset="0"/>
              </a:defRPr>
            </a:lvl1pPr>
            <a:lvl2pPr marL="742950" indent="-285750" algn="r" rtl="1">
              <a:spcBef>
                <a:spcPts val="1000"/>
              </a:spcBef>
              <a:buClr>
                <a:schemeClr val="accent1"/>
              </a:buClr>
              <a:buFont typeface="Wingdings 3" panose="05040102010807070707" pitchFamily="18" charset="2"/>
              <a:buChar char=""/>
              <a:defRPr sz="1600">
                <a:solidFill>
                  <a:srgbClr val="FFFFFF"/>
                </a:solidFill>
                <a:latin typeface="Century Gothic" panose="020B0502020202020204" pitchFamily="34" charset="0"/>
              </a:defRPr>
            </a:lvl2pPr>
            <a:lvl3pPr marL="1143000" indent="-228600" algn="r" rtl="1">
              <a:spcBef>
                <a:spcPts val="1000"/>
              </a:spcBef>
              <a:buClr>
                <a:schemeClr val="accent1"/>
              </a:buClr>
              <a:buFont typeface="Wingdings 3" panose="05040102010807070707" pitchFamily="18" charset="2"/>
              <a:buChar char=""/>
              <a:defRPr sz="1400">
                <a:solidFill>
                  <a:srgbClr val="FFFFFF"/>
                </a:solidFill>
                <a:latin typeface="Century Gothic" panose="020B0502020202020204" pitchFamily="34" charset="0"/>
              </a:defRPr>
            </a:lvl3pPr>
            <a:lvl4pPr marL="16002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4pPr>
            <a:lvl5pPr marL="20574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9pPr>
          </a:lstStyle>
          <a:p>
            <a:pPr rtl="0" fontAlgn="base">
              <a:spcBef>
                <a:spcPct val="0"/>
              </a:spcBef>
              <a:spcAft>
                <a:spcPct val="0"/>
              </a:spcAft>
              <a:buClrTx/>
              <a:buFontTx/>
              <a:buNone/>
            </a:pPr>
            <a:fld id="{970C30DD-5084-40D4-AA83-0F2751BB3214}" type="slidenum">
              <a:rPr lang="en-US" smtClean="0">
                <a:solidFill>
                  <a:srgbClr val="FEFFFF"/>
                </a:solidFill>
              </a:rPr>
              <a:pPr rtl="0" fontAlgn="base">
                <a:spcBef>
                  <a:spcPct val="0"/>
                </a:spcBef>
                <a:spcAft>
                  <a:spcPct val="0"/>
                </a:spcAft>
                <a:buClrTx/>
                <a:buFontTx/>
                <a:buNone/>
              </a:pPr>
              <a:t>31</a:t>
            </a:fld>
            <a:endParaRPr lang="en-US" dirty="0">
              <a:solidFill>
                <a:srgbClr val="FEFFFF"/>
              </a:solidFill>
            </a:endParaRPr>
          </a:p>
        </p:txBody>
      </p:sp>
      <p:cxnSp>
        <p:nvCxnSpPr>
          <p:cNvPr id="7" name="Straight Arrow Connector 6"/>
          <p:cNvCxnSpPr/>
          <p:nvPr/>
        </p:nvCxnSpPr>
        <p:spPr>
          <a:xfrm flipV="1">
            <a:off x="3524250" y="1112184"/>
            <a:ext cx="0" cy="384175"/>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308350" y="1112184"/>
            <a:ext cx="0" cy="384175"/>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0954747"/>
      </p:ext>
    </p:extLst>
  </p:cSld>
  <p:clrMapOvr>
    <a:masterClrMapping/>
  </p:clrMapOvr>
  <p:transition spd="slow">
    <p:fade/>
    <p:sndAc>
      <p:stSnd>
        <p:snd r:embed="rId2" name="arrow.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813" y="63500"/>
            <a:ext cx="11660187" cy="6794500"/>
          </a:xfrm>
        </p:spPr>
        <p:txBody>
          <a:bodyPr/>
          <a:lstStyle/>
          <a:p>
            <a:pPr marL="0" indent="0" algn="l" rtl="0" eaLnBrk="1" hangingPunct="1">
              <a:buFont typeface="Wingdings 3" panose="05040102010807070707" pitchFamily="18" charset="2"/>
              <a:buNone/>
              <a:defRPr/>
            </a:pPr>
            <a:endParaRPr lang="en-US" sz="2700" dirty="0">
              <a:solidFill>
                <a:schemeClr val="tx1"/>
              </a:solidFill>
            </a:endParaRPr>
          </a:p>
        </p:txBody>
      </p:sp>
      <p:sp>
        <p:nvSpPr>
          <p:cNvPr id="48131"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ts val="1000"/>
              </a:spcBef>
              <a:buClr>
                <a:schemeClr val="accent1"/>
              </a:buClr>
              <a:buFont typeface="Wingdings 3" panose="05040102010807070707" pitchFamily="18" charset="2"/>
              <a:buChar char=""/>
              <a:defRPr>
                <a:solidFill>
                  <a:srgbClr val="FFFFFF"/>
                </a:solidFill>
                <a:latin typeface="Century Gothic" panose="020B0502020202020204" pitchFamily="34" charset="0"/>
              </a:defRPr>
            </a:lvl1pPr>
            <a:lvl2pPr marL="742950" indent="-285750" algn="r" rtl="1">
              <a:spcBef>
                <a:spcPts val="1000"/>
              </a:spcBef>
              <a:buClr>
                <a:schemeClr val="accent1"/>
              </a:buClr>
              <a:buFont typeface="Wingdings 3" panose="05040102010807070707" pitchFamily="18" charset="2"/>
              <a:buChar char=""/>
              <a:defRPr sz="1600">
                <a:solidFill>
                  <a:srgbClr val="FFFFFF"/>
                </a:solidFill>
                <a:latin typeface="Century Gothic" panose="020B0502020202020204" pitchFamily="34" charset="0"/>
              </a:defRPr>
            </a:lvl2pPr>
            <a:lvl3pPr marL="1143000" indent="-228600" algn="r" rtl="1">
              <a:spcBef>
                <a:spcPts val="1000"/>
              </a:spcBef>
              <a:buClr>
                <a:schemeClr val="accent1"/>
              </a:buClr>
              <a:buFont typeface="Wingdings 3" panose="05040102010807070707" pitchFamily="18" charset="2"/>
              <a:buChar char=""/>
              <a:defRPr sz="1400">
                <a:solidFill>
                  <a:srgbClr val="FFFFFF"/>
                </a:solidFill>
                <a:latin typeface="Century Gothic" panose="020B0502020202020204" pitchFamily="34" charset="0"/>
              </a:defRPr>
            </a:lvl3pPr>
            <a:lvl4pPr marL="16002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4pPr>
            <a:lvl5pPr marL="20574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9pPr>
          </a:lstStyle>
          <a:p>
            <a:pPr rtl="0" fontAlgn="base">
              <a:spcBef>
                <a:spcPct val="0"/>
              </a:spcBef>
              <a:spcAft>
                <a:spcPct val="0"/>
              </a:spcAft>
              <a:buClrTx/>
              <a:buFontTx/>
              <a:buNone/>
            </a:pPr>
            <a:fld id="{970C30DD-5084-40D4-AA83-0F2751BB3214}" type="slidenum">
              <a:rPr lang="en-US" smtClean="0">
                <a:solidFill>
                  <a:srgbClr val="FEFFFF"/>
                </a:solidFill>
              </a:rPr>
              <a:pPr rtl="0" fontAlgn="base">
                <a:spcBef>
                  <a:spcPct val="0"/>
                </a:spcBef>
                <a:spcAft>
                  <a:spcPct val="0"/>
                </a:spcAft>
                <a:buClrTx/>
                <a:buFontTx/>
                <a:buNone/>
              </a:pPr>
              <a:t>32</a:t>
            </a:fld>
            <a:endParaRPr lang="en-US" dirty="0">
              <a:solidFill>
                <a:srgbClr val="FEFFFF"/>
              </a:solidFill>
            </a:endParaRPr>
          </a:p>
        </p:txBody>
      </p:sp>
      <p:graphicFrame>
        <p:nvGraphicFramePr>
          <p:cNvPr id="7" name="Content Placeholder 1"/>
          <p:cNvGraphicFramePr>
            <a:graphicFrameLocks/>
          </p:cNvGraphicFramePr>
          <p:nvPr>
            <p:extLst>
              <p:ext uri="{D42A27DB-BD31-4B8C-83A1-F6EECF244321}">
                <p14:modId xmlns:p14="http://schemas.microsoft.com/office/powerpoint/2010/main" val="1764243862"/>
              </p:ext>
            </p:extLst>
          </p:nvPr>
        </p:nvGraphicFramePr>
        <p:xfrm>
          <a:off x="720072" y="115044"/>
          <a:ext cx="11093449" cy="6687312"/>
        </p:xfrm>
        <a:graphic>
          <a:graphicData uri="http://schemas.openxmlformats.org/drawingml/2006/table">
            <a:tbl>
              <a:tblPr rtl="1" firstRow="1" bandRow="1">
                <a:tableStyleId>{5C22544A-7EE6-4342-B048-85BDC9FD1C3A}</a:tableStyleId>
              </a:tblPr>
              <a:tblGrid>
                <a:gridCol w="1916486">
                  <a:extLst>
                    <a:ext uri="{9D8B030D-6E8A-4147-A177-3AD203B41FA5}">
                      <a16:colId xmlns:a16="http://schemas.microsoft.com/office/drawing/2014/main" val="20000"/>
                    </a:ext>
                  </a:extLst>
                </a:gridCol>
                <a:gridCol w="2460811">
                  <a:extLst>
                    <a:ext uri="{9D8B030D-6E8A-4147-A177-3AD203B41FA5}">
                      <a16:colId xmlns:a16="http://schemas.microsoft.com/office/drawing/2014/main" val="20001"/>
                    </a:ext>
                  </a:extLst>
                </a:gridCol>
                <a:gridCol w="2393577">
                  <a:extLst>
                    <a:ext uri="{9D8B030D-6E8A-4147-A177-3AD203B41FA5}">
                      <a16:colId xmlns:a16="http://schemas.microsoft.com/office/drawing/2014/main" val="20002"/>
                    </a:ext>
                  </a:extLst>
                </a:gridCol>
                <a:gridCol w="2743201">
                  <a:extLst>
                    <a:ext uri="{9D8B030D-6E8A-4147-A177-3AD203B41FA5}">
                      <a16:colId xmlns:a16="http://schemas.microsoft.com/office/drawing/2014/main" val="20003"/>
                    </a:ext>
                  </a:extLst>
                </a:gridCol>
                <a:gridCol w="1579374">
                  <a:extLst>
                    <a:ext uri="{9D8B030D-6E8A-4147-A177-3AD203B41FA5}">
                      <a16:colId xmlns:a16="http://schemas.microsoft.com/office/drawing/2014/main" val="20004"/>
                    </a:ext>
                  </a:extLst>
                </a:gridCol>
              </a:tblGrid>
              <a:tr h="933824">
                <a:tc>
                  <a:txBody>
                    <a:bodyPr/>
                    <a:lstStyle/>
                    <a:p>
                      <a:pPr marL="0" marR="0" indent="0" algn="ctr" defTabSz="457200" rtl="1"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1" kern="1200" dirty="0">
                          <a:solidFill>
                            <a:schemeClr val="accent2">
                              <a:lumMod val="50000"/>
                            </a:schemeClr>
                          </a:solidFill>
                          <a:latin typeface="Times New Roman" panose="02020603050405020304" pitchFamily="18" charset="0"/>
                          <a:ea typeface="+mn-ea"/>
                          <a:cs typeface="Times New Roman" panose="02020603050405020304" pitchFamily="18" charset="0"/>
                        </a:rPr>
                        <a:t>Demecarium</a:t>
                      </a:r>
                      <a:endParaRPr lang="ar-EG" sz="26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1" marR="9144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marR="0" indent="0" algn="ctr" defTabSz="457200" rtl="1"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1" kern="1200" dirty="0">
                          <a:solidFill>
                            <a:schemeClr val="accent2">
                              <a:lumMod val="50000"/>
                            </a:schemeClr>
                          </a:solidFill>
                          <a:latin typeface="Times New Roman" panose="02020603050405020304" pitchFamily="18" charset="0"/>
                          <a:ea typeface="+mn-ea"/>
                          <a:cs typeface="Times New Roman" panose="02020603050405020304" pitchFamily="18" charset="0"/>
                        </a:rPr>
                        <a:t>Benzpyrinium</a:t>
                      </a:r>
                      <a:endParaRPr lang="ar-EG" sz="26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1" marR="9144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marR="0" indent="0" algn="ctr" defTabSz="457200" rtl="1"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1" kern="1200" dirty="0">
                          <a:solidFill>
                            <a:schemeClr val="accent2">
                              <a:lumMod val="50000"/>
                            </a:schemeClr>
                          </a:solidFill>
                          <a:latin typeface="Times New Roman" panose="02020603050405020304" pitchFamily="18" charset="0"/>
                          <a:ea typeface="+mn-ea"/>
                          <a:cs typeface="Times New Roman" panose="02020603050405020304" pitchFamily="18" charset="0"/>
                        </a:rPr>
                        <a:t>Pyridostigmine</a:t>
                      </a:r>
                      <a:endParaRPr lang="ar-EG" sz="24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p>
                      <a:pPr marL="0" marR="0" indent="0" algn="ctr" defTabSz="457200" rtl="1"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1" kern="1200" dirty="0">
                          <a:solidFill>
                            <a:schemeClr val="accent2">
                              <a:lumMod val="50000"/>
                            </a:schemeClr>
                          </a:solidFill>
                          <a:latin typeface="Times New Roman" panose="02020603050405020304" pitchFamily="18" charset="0"/>
                          <a:ea typeface="+mn-ea"/>
                          <a:cs typeface="Times New Roman" panose="02020603050405020304" pitchFamily="18" charset="0"/>
                        </a:rPr>
                        <a:t>Ambenonium</a:t>
                      </a:r>
                      <a:endParaRPr lang="ar-EG" sz="24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p>
                      <a:pPr marL="0" indent="0" algn="ctr" rtl="1">
                        <a:buFont typeface="Arial" panose="020B0604020202020204" pitchFamily="34" charset="0"/>
                        <a:buNone/>
                      </a:pPr>
                      <a:endParaRPr lang="ar-EG" sz="30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1" marR="9144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marR="0" indent="0" algn="ctr" defTabSz="457200" rtl="1"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1" kern="1200" dirty="0">
                          <a:solidFill>
                            <a:schemeClr val="accent2">
                              <a:lumMod val="50000"/>
                            </a:schemeClr>
                          </a:solidFill>
                          <a:latin typeface="Times New Roman" panose="02020603050405020304" pitchFamily="18" charset="0"/>
                          <a:ea typeface="+mn-ea"/>
                          <a:cs typeface="Times New Roman" panose="02020603050405020304" pitchFamily="18" charset="0"/>
                        </a:rPr>
                        <a:t>Edrophonium</a:t>
                      </a:r>
                      <a:endParaRPr lang="ar-EG" sz="26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p>
                      <a:pPr marL="0" indent="0" algn="ctr" rtl="1">
                        <a:buFont typeface="Arial" panose="020B0604020202020204" pitchFamily="34" charset="0"/>
                        <a:buNone/>
                      </a:pPr>
                      <a:endParaRPr lang="ar-EG" sz="30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1" marR="9144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algn="ctr" rtl="1">
                        <a:buFont typeface="Arial" panose="020B0604020202020204" pitchFamily="34" charset="0"/>
                        <a:buNone/>
                      </a:pPr>
                      <a:endParaRPr lang="ar-EG" sz="30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1" marR="9144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810111">
                <a:tc>
                  <a:txBody>
                    <a:bodyPr/>
                    <a:lstStyle/>
                    <a:p>
                      <a:pPr marL="0" indent="0" algn="l" rtl="0">
                        <a:buFont typeface="Arial" panose="020B0604020202020204" pitchFamily="34" charset="0"/>
                        <a:buNone/>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Eye </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1" marR="9144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algn="l" rtl="0">
                        <a:buFont typeface="Arial" panose="020B0604020202020204" pitchFamily="34" charset="0"/>
                        <a:buNone/>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GIT</a:t>
                      </a:r>
                      <a: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 &amp; Urinary tract</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1" marR="9144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Skeletal</a:t>
                      </a:r>
                      <a: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 </a:t>
                      </a: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muscle</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p>
                      <a:pPr marL="0" indent="0" algn="l" rtl="0">
                        <a:buFont typeface="Arial" panose="020B0604020202020204" pitchFamily="34" charset="0"/>
                        <a:buNone/>
                      </a:pP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1" marR="9144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algn="l" rtl="0">
                        <a:buFont typeface="Arial" panose="020B0604020202020204" pitchFamily="34" charset="0"/>
                        <a:buNone/>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Skeletal muscle</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1" marR="9144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1" kern="1200" dirty="0">
                          <a:solidFill>
                            <a:schemeClr val="accent2">
                              <a:lumMod val="50000"/>
                            </a:schemeClr>
                          </a:solidFill>
                          <a:latin typeface="Times New Roman" panose="02020603050405020304" pitchFamily="18" charset="0"/>
                          <a:ea typeface="+mn-ea"/>
                          <a:cs typeface="Times New Roman" panose="02020603050405020304" pitchFamily="18" charset="0"/>
                        </a:rPr>
                        <a:t>Selectivity</a:t>
                      </a:r>
                      <a:endParaRPr lang="ar-EG" sz="24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p>
                      <a:pPr marL="0" indent="0" algn="l" rtl="0">
                        <a:buFont typeface="Arial" panose="020B0604020202020204" pitchFamily="34" charset="0"/>
                        <a:buNone/>
                      </a:pPr>
                      <a:endParaRPr lang="ar-EG" sz="24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1" marR="9144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1"/>
                  </a:ext>
                </a:extLst>
              </a:tr>
              <a:tr h="2141190">
                <a:tc>
                  <a:txBody>
                    <a:bodyPr/>
                    <a:lstStyle/>
                    <a:p>
                      <a:pPr marL="342900" indent="-342900" algn="l" rtl="0">
                        <a:buFont typeface="Arial" panose="020B0604020202020204" pitchFamily="34" charset="0"/>
                        <a:buChar char="•"/>
                      </a:pPr>
                      <a:r>
                        <a:rPr lang="en-US" sz="2400" b="0" kern="1200" dirty="0">
                          <a:solidFill>
                            <a:schemeClr val="accent2">
                              <a:lumMod val="50000"/>
                            </a:schemeClr>
                          </a:solidFill>
                          <a:latin typeface="Times New Roman" panose="02020603050405020304" pitchFamily="18" charset="0"/>
                          <a:ea typeface="+mn-ea"/>
                          <a:cs typeface="Times New Roman" panose="02020603050405020304" pitchFamily="18" charset="0"/>
                        </a:rPr>
                        <a:t>Glaucoma</a:t>
                      </a:r>
                      <a:endParaRPr lang="ar-EG" sz="24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1" marR="9144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algn="l" rtl="0">
                        <a:buFont typeface="Arial" panose="020B0604020202020204" pitchFamily="34" charset="0"/>
                        <a:buNone/>
                      </a:pPr>
                      <a:r>
                        <a:rPr lang="en-US" sz="2400" b="0" kern="1200" dirty="0">
                          <a:solidFill>
                            <a:schemeClr val="accent2">
                              <a:lumMod val="50000"/>
                            </a:schemeClr>
                          </a:solidFill>
                          <a:latin typeface="Times New Roman" panose="02020603050405020304" pitchFamily="18" charset="0"/>
                          <a:ea typeface="+mn-ea"/>
                          <a:cs typeface="Times New Roman" panose="02020603050405020304" pitchFamily="18" charset="0"/>
                        </a:rPr>
                        <a:t>1-</a:t>
                      </a:r>
                      <a:r>
                        <a:rPr lang="en-US" sz="24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 Postoperative urine retention</a:t>
                      </a:r>
                    </a:p>
                    <a:p>
                      <a:pPr marL="0" indent="0" algn="l" rtl="0">
                        <a:buFont typeface="Arial" panose="020B0604020202020204" pitchFamily="34" charset="0"/>
                        <a:buNone/>
                      </a:pPr>
                      <a:r>
                        <a:rPr lang="en-US" sz="24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2- Postoperative paralytic ileus</a:t>
                      </a:r>
                      <a:endParaRPr lang="ar-EG" sz="24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1" marR="9144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algn="l" rtl="0">
                        <a:buFont typeface="Arial" panose="020B0604020202020204" pitchFamily="34" charset="0"/>
                        <a:buNone/>
                      </a:pPr>
                      <a:r>
                        <a:rPr lang="en-US" sz="24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Treatment of myasthenia gravis ( longer duration than neostigmine &amp; more specific)</a:t>
                      </a:r>
                      <a:endParaRPr lang="ar-EG" sz="24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1" marR="9144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algn="l" rtl="0">
                        <a:buFont typeface="Arial" panose="020B0604020202020204" pitchFamily="34" charset="0"/>
                        <a:buNone/>
                      </a:pPr>
                      <a:r>
                        <a:rPr lang="en-US" sz="2400" b="0" kern="1200" dirty="0">
                          <a:solidFill>
                            <a:schemeClr val="accent2">
                              <a:lumMod val="50000"/>
                            </a:schemeClr>
                          </a:solidFill>
                          <a:latin typeface="Times New Roman" panose="02020603050405020304" pitchFamily="18" charset="0"/>
                          <a:ea typeface="+mn-ea"/>
                          <a:cs typeface="Times New Roman" panose="02020603050405020304" pitchFamily="18" charset="0"/>
                        </a:rPr>
                        <a:t>1- Diagnosis of myasthenia gravis  </a:t>
                      </a:r>
                      <a:br>
                        <a:rPr lang="en-US" sz="2400" b="0" kern="1200" dirty="0">
                          <a:solidFill>
                            <a:schemeClr val="accent2">
                              <a:lumMod val="50000"/>
                            </a:schemeClr>
                          </a:solidFill>
                          <a:latin typeface="Times New Roman" panose="02020603050405020304" pitchFamily="18" charset="0"/>
                          <a:ea typeface="+mn-ea"/>
                          <a:cs typeface="Times New Roman" panose="02020603050405020304" pitchFamily="18" charset="0"/>
                        </a:rPr>
                      </a:br>
                      <a:r>
                        <a:rPr lang="en-US" sz="24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         improves</a:t>
                      </a:r>
                    </a:p>
                    <a:p>
                      <a:pPr marL="0" indent="0" algn="l" rtl="0">
                        <a:buFont typeface="Arial" panose="020B0604020202020204" pitchFamily="34" charset="0"/>
                        <a:buNone/>
                      </a:pPr>
                      <a:r>
                        <a:rPr lang="en-US" sz="24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2- Treatment of myasthenia crisis</a:t>
                      </a:r>
                    </a:p>
                    <a:p>
                      <a:pPr marL="0" indent="0" algn="l" rtl="0">
                        <a:buFont typeface="Arial" panose="020B0604020202020204" pitchFamily="34" charset="0"/>
                        <a:buNone/>
                      </a:pPr>
                      <a:r>
                        <a:rPr lang="en-US" sz="24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3- Differentiation between myasthenia crisis &amp; cholinergic crisis:</a:t>
                      </a:r>
                    </a:p>
                    <a:p>
                      <a:pPr marL="342900" indent="-342900" algn="l" rtl="0">
                        <a:lnSpc>
                          <a:spcPct val="80000"/>
                        </a:lnSpc>
                        <a:buFont typeface="Wingdings" panose="05000000000000000000" pitchFamily="2" charset="2"/>
                        <a:buChar char="§"/>
                      </a:pPr>
                      <a:r>
                        <a:rPr lang="en-US" sz="24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Myasthenia crisis improves</a:t>
                      </a:r>
                    </a:p>
                    <a:p>
                      <a:pPr marL="342900" indent="-342900" algn="l" rtl="0">
                        <a:lnSpc>
                          <a:spcPct val="80000"/>
                        </a:lnSpc>
                        <a:buFont typeface="Wingdings" panose="05000000000000000000" pitchFamily="2" charset="2"/>
                        <a:buChar char="§"/>
                      </a:pPr>
                      <a:r>
                        <a:rPr lang="en-US" sz="24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Cholinergic crisis worsens</a:t>
                      </a:r>
                      <a:endParaRPr lang="ar-EG" sz="24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1" marR="9144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algn="l" rtl="0">
                        <a:buFont typeface="Arial" panose="020B0604020202020204" pitchFamily="34" charset="0"/>
                        <a:buNone/>
                      </a:pPr>
                      <a:r>
                        <a:rPr lang="en-US" sz="2400" b="1" kern="1200" dirty="0">
                          <a:solidFill>
                            <a:schemeClr val="accent2">
                              <a:lumMod val="50000"/>
                            </a:schemeClr>
                          </a:solidFill>
                          <a:latin typeface="Times New Roman" panose="02020603050405020304" pitchFamily="18" charset="0"/>
                          <a:ea typeface="+mn-ea"/>
                          <a:cs typeface="Times New Roman" panose="02020603050405020304" pitchFamily="18" charset="0"/>
                        </a:rPr>
                        <a:t>Uses </a:t>
                      </a:r>
                      <a:endParaRPr lang="ar-EG" sz="24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41" marR="9144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cxnSp>
        <p:nvCxnSpPr>
          <p:cNvPr id="4" name="Straight Arrow Connector 3"/>
          <p:cNvCxnSpPr/>
          <p:nvPr/>
        </p:nvCxnSpPr>
        <p:spPr>
          <a:xfrm rot="5400000" flipV="1">
            <a:off x="2771219" y="3069572"/>
            <a:ext cx="0" cy="384175"/>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2844082"/>
      </p:ext>
    </p:extLst>
  </p:cSld>
  <p:clrMapOvr>
    <a:masterClrMapping/>
  </p:clrMapOvr>
  <p:transition spd="slow">
    <p:fad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813" y="63500"/>
            <a:ext cx="11660187" cy="6700838"/>
          </a:xfrm>
        </p:spPr>
        <p:txBody>
          <a:bodyPr/>
          <a:lstStyle/>
          <a:p>
            <a:pPr marL="981075" indent="0" algn="l" rtl="0" eaLnBrk="1" hangingPunct="1">
              <a:buFont typeface="Wingdings 3" panose="05040102010807070707" pitchFamily="18" charset="2"/>
              <a:buNone/>
              <a:defRPr/>
            </a:pPr>
            <a:endParaRPr lang="en-US" sz="2600" dirty="0">
              <a:solidFill>
                <a:schemeClr val="tx1"/>
              </a:solidFill>
            </a:endParaRPr>
          </a:p>
          <a:p>
            <a:pPr marL="0" indent="0" algn="l" rtl="0" eaLnBrk="1" hangingPunct="1">
              <a:buFont typeface="Wingdings 3" panose="05040102010807070707" pitchFamily="18" charset="2"/>
              <a:buNone/>
              <a:defRPr/>
            </a:pPr>
            <a:endParaRPr lang="en-US" sz="2600" dirty="0">
              <a:solidFill>
                <a:schemeClr val="tx1"/>
              </a:solidFill>
            </a:endParaRPr>
          </a:p>
          <a:p>
            <a:pPr marL="0" indent="0" algn="l" rtl="0" eaLnBrk="1" hangingPunct="1">
              <a:buFont typeface="Wingdings 3" panose="05040102010807070707" pitchFamily="18" charset="2"/>
              <a:buNone/>
              <a:defRPr/>
            </a:pPr>
            <a:endParaRPr lang="en-US" sz="2600" dirty="0">
              <a:solidFill>
                <a:schemeClr val="tx1"/>
              </a:solidFill>
            </a:endParaRPr>
          </a:p>
          <a:p>
            <a:pPr marL="0" indent="0" algn="l" rtl="0" eaLnBrk="1" hangingPunct="1">
              <a:buFont typeface="Wingdings 3" panose="05040102010807070707" pitchFamily="18" charset="2"/>
              <a:buNone/>
              <a:defRPr/>
            </a:pPr>
            <a:endParaRPr lang="en-US" sz="2600" dirty="0">
              <a:solidFill>
                <a:schemeClr val="tx1"/>
              </a:solidFill>
            </a:endParaRPr>
          </a:p>
          <a:p>
            <a:pPr marL="0" indent="0" algn="l" rtl="0" eaLnBrk="1" hangingPunct="1">
              <a:buFont typeface="Wingdings 3" panose="05040102010807070707" pitchFamily="18" charset="2"/>
              <a:buNone/>
              <a:defRPr/>
            </a:pPr>
            <a:endParaRPr lang="en-US" sz="2600" dirty="0">
              <a:solidFill>
                <a:schemeClr val="tx1"/>
              </a:solidFill>
            </a:endParaRPr>
          </a:p>
          <a:p>
            <a:pPr marL="51435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r>
              <a:rPr lang="en-US" sz="2700" b="1" dirty="0">
                <a:solidFill>
                  <a:schemeClr val="tx1"/>
                </a:solidFill>
              </a:rPr>
              <a:t>   </a:t>
            </a:r>
            <a:endParaRPr lang="en-US" sz="2700" dirty="0">
              <a:solidFill>
                <a:schemeClr val="tx1"/>
              </a:solidFill>
            </a:endParaRPr>
          </a:p>
        </p:txBody>
      </p:sp>
      <p:sp>
        <p:nvSpPr>
          <p:cNvPr id="38915"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ts val="1000"/>
              </a:spcBef>
              <a:buClr>
                <a:schemeClr val="accent1"/>
              </a:buClr>
              <a:buFont typeface="Wingdings 3" panose="05040102010807070707" pitchFamily="18" charset="2"/>
              <a:buChar char=""/>
              <a:defRPr>
                <a:solidFill>
                  <a:srgbClr val="FFFFFF"/>
                </a:solidFill>
                <a:latin typeface="Century Gothic" panose="020B0502020202020204" pitchFamily="34" charset="0"/>
              </a:defRPr>
            </a:lvl1pPr>
            <a:lvl2pPr marL="742950" indent="-285750" algn="r" rtl="1">
              <a:spcBef>
                <a:spcPts val="1000"/>
              </a:spcBef>
              <a:buClr>
                <a:schemeClr val="accent1"/>
              </a:buClr>
              <a:buFont typeface="Wingdings 3" panose="05040102010807070707" pitchFamily="18" charset="2"/>
              <a:buChar char=""/>
              <a:defRPr sz="1600">
                <a:solidFill>
                  <a:srgbClr val="FFFFFF"/>
                </a:solidFill>
                <a:latin typeface="Century Gothic" panose="020B0502020202020204" pitchFamily="34" charset="0"/>
              </a:defRPr>
            </a:lvl2pPr>
            <a:lvl3pPr marL="1143000" indent="-228600" algn="r" rtl="1">
              <a:spcBef>
                <a:spcPts val="1000"/>
              </a:spcBef>
              <a:buClr>
                <a:schemeClr val="accent1"/>
              </a:buClr>
              <a:buFont typeface="Wingdings 3" panose="05040102010807070707" pitchFamily="18" charset="2"/>
              <a:buChar char=""/>
              <a:defRPr sz="1400">
                <a:solidFill>
                  <a:srgbClr val="FFFFFF"/>
                </a:solidFill>
                <a:latin typeface="Century Gothic" panose="020B0502020202020204" pitchFamily="34" charset="0"/>
              </a:defRPr>
            </a:lvl3pPr>
            <a:lvl4pPr marL="16002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4pPr>
            <a:lvl5pPr marL="20574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9pPr>
          </a:lstStyle>
          <a:p>
            <a:pPr rtl="0" fontAlgn="base">
              <a:spcBef>
                <a:spcPct val="0"/>
              </a:spcBef>
              <a:spcAft>
                <a:spcPct val="0"/>
              </a:spcAft>
              <a:buClrTx/>
              <a:buFontTx/>
              <a:buNone/>
            </a:pPr>
            <a:fld id="{BC607628-6C47-48C4-866F-84F486C00CE2}" type="slidenum">
              <a:rPr lang="en-US" smtClean="0">
                <a:solidFill>
                  <a:srgbClr val="FEFFFF"/>
                </a:solidFill>
              </a:rPr>
              <a:pPr rtl="0" fontAlgn="base">
                <a:spcBef>
                  <a:spcPct val="0"/>
                </a:spcBef>
                <a:spcAft>
                  <a:spcPct val="0"/>
                </a:spcAft>
                <a:buClrTx/>
                <a:buFontTx/>
                <a:buNone/>
              </a:pPr>
              <a:t>33</a:t>
            </a:fld>
            <a:endParaRPr lang="en-US" dirty="0">
              <a:solidFill>
                <a:srgbClr val="FEFFFF"/>
              </a:solidFill>
            </a:endParaRPr>
          </a:p>
        </p:txBody>
      </p:sp>
      <p:graphicFrame>
        <p:nvGraphicFramePr>
          <p:cNvPr id="15" name="Content Placeholder 1"/>
          <p:cNvGraphicFramePr>
            <a:graphicFrameLocks/>
          </p:cNvGraphicFramePr>
          <p:nvPr>
            <p:extLst>
              <p:ext uri="{D42A27DB-BD31-4B8C-83A1-F6EECF244321}">
                <p14:modId xmlns:p14="http://schemas.microsoft.com/office/powerpoint/2010/main" val="3280468654"/>
              </p:ext>
            </p:extLst>
          </p:nvPr>
        </p:nvGraphicFramePr>
        <p:xfrm>
          <a:off x="531813" y="413965"/>
          <a:ext cx="11207469" cy="6233134"/>
        </p:xfrm>
        <a:graphic>
          <a:graphicData uri="http://schemas.openxmlformats.org/drawingml/2006/table">
            <a:tbl>
              <a:tblPr rtl="1" firstRow="1" bandRow="1">
                <a:tableStyleId>{5DA37D80-6434-44D0-A028-1B22A696006F}</a:tableStyleId>
              </a:tblPr>
              <a:tblGrid>
                <a:gridCol w="11207469">
                  <a:extLst>
                    <a:ext uri="{9D8B030D-6E8A-4147-A177-3AD203B41FA5}">
                      <a16:colId xmlns:a16="http://schemas.microsoft.com/office/drawing/2014/main" val="20000"/>
                    </a:ext>
                  </a:extLst>
                </a:gridCol>
              </a:tblGrid>
              <a:tr h="2944812">
                <a:tc>
                  <a:txBody>
                    <a:bodyPr/>
                    <a:lstStyle/>
                    <a:p>
                      <a:pPr marL="0" indent="0" algn="ctr" rtl="0" eaLnBrk="1" hangingPunct="1">
                        <a:lnSpc>
                          <a:spcPct val="150000"/>
                        </a:lnSpc>
                        <a:buFont typeface="Wingdings 3" panose="05040102010807070707" pitchFamily="18" charset="2"/>
                        <a:buNone/>
                        <a:defRPr/>
                      </a:pPr>
                      <a:r>
                        <a:rPr lang="en-US" sz="2600" b="1" u="sng" kern="1200" dirty="0">
                          <a:solidFill>
                            <a:schemeClr val="tx1"/>
                          </a:solidFill>
                          <a:latin typeface="Times New Roman" panose="02020603050405020304" pitchFamily="18" charset="0"/>
                          <a:ea typeface="+mn-ea"/>
                          <a:cs typeface="Times New Roman" panose="02020603050405020304" pitchFamily="18" charset="0"/>
                        </a:rPr>
                        <a:t>Myasthenia gravis</a:t>
                      </a:r>
                    </a:p>
                    <a:p>
                      <a:pPr marL="0" indent="0" algn="l" rtl="0" eaLnBrk="1" hangingPunct="1">
                        <a:lnSpc>
                          <a:spcPct val="100000"/>
                        </a:lnSpc>
                        <a:buFont typeface="Wingdings 3" panose="05040102010807070707" pitchFamily="18" charset="2"/>
                        <a:buNone/>
                        <a:defRPr/>
                      </a:pPr>
                      <a:r>
                        <a:rPr lang="en-US" sz="2600" b="0" u="none" kern="1200" dirty="0">
                          <a:solidFill>
                            <a:schemeClr val="tx1"/>
                          </a:solidFill>
                          <a:latin typeface="Times New Roman" panose="02020603050405020304" pitchFamily="18" charset="0"/>
                          <a:ea typeface="+mn-ea"/>
                          <a:cs typeface="Times New Roman" panose="02020603050405020304" pitchFamily="18" charset="0"/>
                        </a:rPr>
                        <a:t>Muscle weakness and increased fatigability resulting from a failure of neuromuscular transmission due to formation</a:t>
                      </a:r>
                      <a:r>
                        <a:rPr lang="en-US" sz="2600" b="0" u="none" kern="1200" baseline="0" dirty="0">
                          <a:solidFill>
                            <a:schemeClr val="tx1"/>
                          </a:solidFill>
                          <a:latin typeface="Times New Roman" panose="02020603050405020304" pitchFamily="18" charset="0"/>
                          <a:ea typeface="+mn-ea"/>
                          <a:cs typeface="Times New Roman" panose="02020603050405020304" pitchFamily="18" charset="0"/>
                        </a:rPr>
                        <a:t> antibodies against motor end plate </a:t>
                      </a:r>
                      <a:br>
                        <a:rPr lang="en-US" sz="2600" b="0" u="none" kern="1200" baseline="0" dirty="0">
                          <a:solidFill>
                            <a:schemeClr val="tx1"/>
                          </a:solidFill>
                          <a:latin typeface="Times New Roman" panose="02020603050405020304" pitchFamily="18" charset="0"/>
                          <a:ea typeface="+mn-ea"/>
                          <a:cs typeface="Times New Roman" panose="02020603050405020304" pitchFamily="18" charset="0"/>
                        </a:rPr>
                      </a:br>
                      <a:r>
                        <a:rPr lang="en-US" sz="2600" b="0" u="none" kern="1200" baseline="0" dirty="0">
                          <a:solidFill>
                            <a:schemeClr val="tx1"/>
                          </a:solidFill>
                          <a:latin typeface="Times New Roman" panose="02020603050405020304" pitchFamily="18" charset="0"/>
                          <a:ea typeface="+mn-ea"/>
                          <a:cs typeface="Times New Roman" panose="02020603050405020304" pitchFamily="18" charset="0"/>
                        </a:rPr>
                        <a:t>       loss of nicotinic receptors.</a:t>
                      </a:r>
                    </a:p>
                    <a:p>
                      <a:pPr marL="0" indent="0" algn="l" rtl="0" eaLnBrk="1" hangingPunct="1">
                        <a:lnSpc>
                          <a:spcPct val="100000"/>
                        </a:lnSpc>
                        <a:buFont typeface="Wingdings 3" panose="05040102010807070707" pitchFamily="18" charset="2"/>
                        <a:buNone/>
                        <a:defRPr/>
                      </a:pPr>
                      <a:r>
                        <a:rPr lang="en-US" sz="2600" b="0" u="none" kern="1200" baseline="0" dirty="0">
                          <a:solidFill>
                            <a:schemeClr val="tx1"/>
                          </a:solidFill>
                          <a:latin typeface="Times New Roman" panose="02020603050405020304" pitchFamily="18" charset="0"/>
                          <a:ea typeface="+mn-ea"/>
                          <a:cs typeface="Times New Roman" panose="02020603050405020304" pitchFamily="18" charset="0"/>
                        </a:rPr>
                        <a:t>Diagnosis: Edrophonium IV or neostigmine SC + Atropine [ to block unwanted muscarinic actions]         improvement.</a:t>
                      </a:r>
                    </a:p>
                    <a:p>
                      <a:pPr marL="0" indent="0" algn="l" rtl="0" eaLnBrk="1" hangingPunct="1">
                        <a:lnSpc>
                          <a:spcPct val="100000"/>
                        </a:lnSpc>
                        <a:buFont typeface="Wingdings 3" panose="05040102010807070707" pitchFamily="18" charset="2"/>
                        <a:buNone/>
                        <a:defRPr/>
                      </a:pPr>
                      <a:endParaRPr lang="en-US" sz="2600" b="0" u="none" kern="1200" baseline="0" dirty="0">
                        <a:solidFill>
                          <a:schemeClr val="tx1"/>
                        </a:solidFill>
                        <a:latin typeface="Times New Roman" panose="02020603050405020304" pitchFamily="18" charset="0"/>
                        <a:ea typeface="+mn-ea"/>
                        <a:cs typeface="Times New Roman" panose="02020603050405020304" pitchFamily="18" charset="0"/>
                      </a:endParaRPr>
                    </a:p>
                    <a:p>
                      <a:pPr marL="0" indent="0" algn="l" rtl="0" eaLnBrk="1" hangingPunct="1">
                        <a:lnSpc>
                          <a:spcPct val="100000"/>
                        </a:lnSpc>
                        <a:buFont typeface="Wingdings 3" panose="05040102010807070707" pitchFamily="18" charset="2"/>
                        <a:buNone/>
                        <a:defRPr/>
                      </a:pPr>
                      <a:r>
                        <a:rPr lang="en-US" sz="2600" b="1" u="sng" kern="1200" baseline="0" dirty="0">
                          <a:solidFill>
                            <a:schemeClr val="tx1"/>
                          </a:solidFill>
                          <a:latin typeface="Times New Roman" panose="02020603050405020304" pitchFamily="18" charset="0"/>
                          <a:ea typeface="+mn-ea"/>
                          <a:cs typeface="Times New Roman" panose="02020603050405020304" pitchFamily="18" charset="0"/>
                        </a:rPr>
                        <a:t>Treatment :</a:t>
                      </a:r>
                    </a:p>
                    <a:p>
                      <a:pPr marL="0" indent="0" algn="l" rtl="0" eaLnBrk="1" hangingPunct="1">
                        <a:lnSpc>
                          <a:spcPct val="100000"/>
                        </a:lnSpc>
                        <a:buFont typeface="Wingdings 3" panose="05040102010807070707" pitchFamily="18" charset="2"/>
                        <a:buNone/>
                        <a:defRPr/>
                      </a:pPr>
                      <a:r>
                        <a:rPr lang="en-US" sz="2600" b="0" u="none" kern="1200" baseline="0" dirty="0">
                          <a:solidFill>
                            <a:schemeClr val="tx1"/>
                          </a:solidFill>
                          <a:latin typeface="Times New Roman" panose="02020603050405020304" pitchFamily="18" charset="0"/>
                          <a:ea typeface="+mn-ea"/>
                          <a:cs typeface="Times New Roman" panose="02020603050405020304" pitchFamily="18" charset="0"/>
                        </a:rPr>
                        <a:t>1- Neostigmine or Pyridostigmine + Atropine.</a:t>
                      </a:r>
                    </a:p>
                    <a:p>
                      <a:pPr marL="0" indent="0" algn="l" rtl="0" eaLnBrk="1" hangingPunct="1">
                        <a:lnSpc>
                          <a:spcPct val="100000"/>
                        </a:lnSpc>
                        <a:buFont typeface="Wingdings 3" panose="05040102010807070707" pitchFamily="18" charset="2"/>
                        <a:buNone/>
                        <a:defRPr/>
                      </a:pPr>
                      <a:r>
                        <a:rPr lang="en-US" sz="2600" b="0" u="none" kern="1200" baseline="0" dirty="0">
                          <a:solidFill>
                            <a:schemeClr val="tx1"/>
                          </a:solidFill>
                          <a:latin typeface="Times New Roman" panose="02020603050405020304" pitchFamily="18" charset="0"/>
                          <a:ea typeface="+mn-ea"/>
                          <a:cs typeface="Times New Roman" panose="02020603050405020304" pitchFamily="18" charset="0"/>
                        </a:rPr>
                        <a:t>2- Adjuvant treatment : ephedrine or caffeine (potentiates neostigmine &amp; facilitate NM transmission</a:t>
                      </a:r>
                    </a:p>
                    <a:p>
                      <a:pPr marL="0" indent="0" algn="l" rtl="0" eaLnBrk="1" hangingPunct="1">
                        <a:lnSpc>
                          <a:spcPct val="100000"/>
                        </a:lnSpc>
                        <a:buFont typeface="Wingdings 3" panose="05040102010807070707" pitchFamily="18" charset="2"/>
                        <a:buNone/>
                        <a:defRPr/>
                      </a:pPr>
                      <a:r>
                        <a:rPr lang="en-US" sz="2600" b="0" u="none" kern="1200" baseline="0" dirty="0">
                          <a:solidFill>
                            <a:schemeClr val="tx1"/>
                          </a:solidFill>
                          <a:latin typeface="Times New Roman" panose="02020603050405020304" pitchFamily="18" charset="0"/>
                          <a:ea typeface="+mn-ea"/>
                          <a:cs typeface="Times New Roman" panose="02020603050405020304" pitchFamily="18" charset="0"/>
                        </a:rPr>
                        <a:t>3- Others :</a:t>
                      </a:r>
                      <a:r>
                        <a:rPr lang="en-US" sz="2600" b="0" u="sng" kern="1200" baseline="0" dirty="0">
                          <a:solidFill>
                            <a:schemeClr val="tx1"/>
                          </a:solidFill>
                          <a:latin typeface="Times New Roman" panose="02020603050405020304" pitchFamily="18" charset="0"/>
                          <a:ea typeface="+mn-ea"/>
                          <a:cs typeface="Times New Roman" panose="02020603050405020304" pitchFamily="18" charset="0"/>
                        </a:rPr>
                        <a:t> to decrease antibodies</a:t>
                      </a:r>
                    </a:p>
                    <a:p>
                      <a:pPr marL="457200" indent="-457200" algn="l" rtl="0" eaLnBrk="1" hangingPunct="1">
                        <a:lnSpc>
                          <a:spcPct val="100000"/>
                        </a:lnSpc>
                        <a:buFont typeface="Wingdings" panose="05000000000000000000" pitchFamily="2" charset="2"/>
                        <a:buChar char="§"/>
                        <a:defRPr/>
                      </a:pPr>
                      <a:r>
                        <a:rPr lang="en-US" sz="2600" b="0" u="none" kern="1200" baseline="0" dirty="0">
                          <a:solidFill>
                            <a:schemeClr val="tx1"/>
                          </a:solidFill>
                          <a:latin typeface="Times New Roman" panose="02020603050405020304" pitchFamily="18" charset="0"/>
                          <a:ea typeface="+mn-ea"/>
                          <a:cs typeface="Times New Roman" panose="02020603050405020304" pitchFamily="18" charset="0"/>
                        </a:rPr>
                        <a:t>Steroids (e.g. prednisolone) or immunosuppressant drugs e.g. </a:t>
                      </a:r>
                      <a:r>
                        <a:rPr lang="en-US" sz="2600" b="0" u="sng" kern="1200" baseline="0" dirty="0">
                          <a:solidFill>
                            <a:schemeClr val="tx1"/>
                          </a:solidFill>
                          <a:latin typeface="Times New Roman" panose="02020603050405020304" pitchFamily="18" charset="0"/>
                          <a:ea typeface="+mn-ea"/>
                          <a:cs typeface="Times New Roman" panose="02020603050405020304" pitchFamily="18" charset="0"/>
                        </a:rPr>
                        <a:t>azathioprine</a:t>
                      </a:r>
                      <a:r>
                        <a:rPr lang="en-US" sz="2600" b="0" u="none" kern="1200" baseline="0" dirty="0">
                          <a:solidFill>
                            <a:schemeClr val="tx1"/>
                          </a:solidFill>
                          <a:latin typeface="Times New Roman" panose="02020603050405020304" pitchFamily="18" charset="0"/>
                          <a:ea typeface="+mn-ea"/>
                          <a:cs typeface="Times New Roman" panose="02020603050405020304" pitchFamily="18" charset="0"/>
                        </a:rPr>
                        <a:t>.</a:t>
                      </a:r>
                    </a:p>
                    <a:p>
                      <a:pPr marL="457200" indent="-457200" algn="l" rtl="0" eaLnBrk="1" hangingPunct="1">
                        <a:lnSpc>
                          <a:spcPct val="100000"/>
                        </a:lnSpc>
                        <a:buFont typeface="Wingdings" panose="05000000000000000000" pitchFamily="2" charset="2"/>
                        <a:buChar char="§"/>
                        <a:defRPr/>
                      </a:pPr>
                      <a:r>
                        <a:rPr lang="en-US" sz="2600" b="0" u="none" kern="1200" dirty="0">
                          <a:solidFill>
                            <a:schemeClr val="tx1"/>
                          </a:solidFill>
                          <a:latin typeface="Times New Roman" panose="02020603050405020304" pitchFamily="18" charset="0"/>
                          <a:ea typeface="+mn-ea"/>
                          <a:cs typeface="Times New Roman" panose="02020603050405020304" pitchFamily="18" charset="0"/>
                        </a:rPr>
                        <a:t>Plasmapharesis to wash antibodies.</a:t>
                      </a:r>
                    </a:p>
                    <a:p>
                      <a:pPr marL="457200" indent="-457200" algn="l" rtl="0" eaLnBrk="1" hangingPunct="1">
                        <a:lnSpc>
                          <a:spcPct val="100000"/>
                        </a:lnSpc>
                        <a:buFont typeface="Wingdings" panose="05000000000000000000" pitchFamily="2" charset="2"/>
                        <a:buChar char="§"/>
                        <a:defRPr/>
                      </a:pPr>
                      <a:r>
                        <a:rPr lang="en-US" sz="2600" b="0" u="none" kern="1200" dirty="0">
                          <a:solidFill>
                            <a:schemeClr val="tx1"/>
                          </a:solidFill>
                          <a:latin typeface="Times New Roman" panose="02020603050405020304" pitchFamily="18" charset="0"/>
                          <a:ea typeface="+mn-ea"/>
                          <a:cs typeface="Times New Roman" panose="02020603050405020304" pitchFamily="18" charset="0"/>
                        </a:rPr>
                        <a:t>Thymectomy. </a:t>
                      </a:r>
                    </a:p>
                  </a:txBody>
                  <a:tcPr marL="91448" marR="91448" marT="45707" marB="45707"/>
                </a:tc>
                <a:extLst>
                  <a:ext uri="{0D108BD9-81ED-4DB2-BD59-A6C34878D82A}">
                    <a16:rowId xmlns:a16="http://schemas.microsoft.com/office/drawing/2014/main" val="10000"/>
                  </a:ext>
                </a:extLst>
              </a:tr>
            </a:tbl>
          </a:graphicData>
        </a:graphic>
      </p:graphicFrame>
      <p:cxnSp>
        <p:nvCxnSpPr>
          <p:cNvPr id="16" name="Straight Arrow Connector 15"/>
          <p:cNvCxnSpPr/>
          <p:nvPr/>
        </p:nvCxnSpPr>
        <p:spPr>
          <a:xfrm flipV="1">
            <a:off x="662781" y="2072154"/>
            <a:ext cx="517525" cy="19050"/>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346869" y="2876831"/>
            <a:ext cx="517525" cy="17462"/>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5012163"/>
      </p:ext>
    </p:extLst>
  </p:cSld>
  <p:clrMapOvr>
    <a:masterClrMapping/>
  </p:clrMapOvr>
  <p:transition spd="slow">
    <p:fad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813" y="63500"/>
            <a:ext cx="11660187" cy="6700838"/>
          </a:xfrm>
        </p:spPr>
        <p:txBody>
          <a:bodyPr/>
          <a:lstStyle/>
          <a:p>
            <a:pPr marL="981075" indent="0" algn="l" rtl="0" eaLnBrk="1" hangingPunct="1">
              <a:buFont typeface="Wingdings 3" panose="05040102010807070707" pitchFamily="18" charset="2"/>
              <a:buNone/>
              <a:defRPr/>
            </a:pPr>
            <a:endParaRPr lang="en-US" sz="2600" dirty="0">
              <a:solidFill>
                <a:schemeClr val="tx1"/>
              </a:solidFill>
            </a:endParaRPr>
          </a:p>
          <a:p>
            <a:pPr marL="0" indent="0" algn="l" rtl="0" eaLnBrk="1" hangingPunct="1">
              <a:buFont typeface="Wingdings 3" panose="05040102010807070707" pitchFamily="18" charset="2"/>
              <a:buNone/>
              <a:defRPr/>
            </a:pPr>
            <a:endParaRPr lang="en-US" sz="2600" dirty="0">
              <a:solidFill>
                <a:schemeClr val="tx1"/>
              </a:solidFill>
            </a:endParaRPr>
          </a:p>
          <a:p>
            <a:pPr marL="0" indent="0" algn="l" rtl="0" eaLnBrk="1" hangingPunct="1">
              <a:buFont typeface="Wingdings 3" panose="05040102010807070707" pitchFamily="18" charset="2"/>
              <a:buNone/>
              <a:defRPr/>
            </a:pPr>
            <a:endParaRPr lang="en-US" sz="2600" dirty="0">
              <a:solidFill>
                <a:schemeClr val="tx1"/>
              </a:solidFill>
            </a:endParaRPr>
          </a:p>
          <a:p>
            <a:pPr marL="0" indent="0" algn="l" rtl="0" eaLnBrk="1" hangingPunct="1">
              <a:buFont typeface="Wingdings 3" panose="05040102010807070707" pitchFamily="18" charset="2"/>
              <a:buNone/>
              <a:defRPr/>
            </a:pPr>
            <a:endParaRPr lang="en-US" sz="2600" dirty="0">
              <a:solidFill>
                <a:schemeClr val="tx1"/>
              </a:solidFill>
            </a:endParaRPr>
          </a:p>
          <a:p>
            <a:pPr marL="0" indent="0" algn="l" rtl="0" eaLnBrk="1" hangingPunct="1">
              <a:buFont typeface="Wingdings 3" panose="05040102010807070707" pitchFamily="18" charset="2"/>
              <a:buNone/>
              <a:defRPr/>
            </a:pPr>
            <a:endParaRPr lang="en-US" sz="2600" dirty="0">
              <a:solidFill>
                <a:schemeClr val="tx1"/>
              </a:solidFill>
            </a:endParaRPr>
          </a:p>
          <a:p>
            <a:pPr marL="51435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r>
              <a:rPr lang="en-US" sz="2700" b="1" dirty="0">
                <a:solidFill>
                  <a:schemeClr val="tx1"/>
                </a:solidFill>
              </a:rPr>
              <a:t>   </a:t>
            </a:r>
            <a:endParaRPr lang="en-US" sz="2700" dirty="0">
              <a:solidFill>
                <a:schemeClr val="tx1"/>
              </a:solidFill>
            </a:endParaRPr>
          </a:p>
        </p:txBody>
      </p:sp>
      <p:sp>
        <p:nvSpPr>
          <p:cNvPr id="38915"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ts val="1000"/>
              </a:spcBef>
              <a:buClr>
                <a:schemeClr val="accent1"/>
              </a:buClr>
              <a:buFont typeface="Wingdings 3" panose="05040102010807070707" pitchFamily="18" charset="2"/>
              <a:buChar char=""/>
              <a:defRPr>
                <a:solidFill>
                  <a:srgbClr val="FFFFFF"/>
                </a:solidFill>
                <a:latin typeface="Century Gothic" panose="020B0502020202020204" pitchFamily="34" charset="0"/>
              </a:defRPr>
            </a:lvl1pPr>
            <a:lvl2pPr marL="742950" indent="-285750" algn="r" rtl="1">
              <a:spcBef>
                <a:spcPts val="1000"/>
              </a:spcBef>
              <a:buClr>
                <a:schemeClr val="accent1"/>
              </a:buClr>
              <a:buFont typeface="Wingdings 3" panose="05040102010807070707" pitchFamily="18" charset="2"/>
              <a:buChar char=""/>
              <a:defRPr sz="1600">
                <a:solidFill>
                  <a:srgbClr val="FFFFFF"/>
                </a:solidFill>
                <a:latin typeface="Century Gothic" panose="020B0502020202020204" pitchFamily="34" charset="0"/>
              </a:defRPr>
            </a:lvl2pPr>
            <a:lvl3pPr marL="1143000" indent="-228600" algn="r" rtl="1">
              <a:spcBef>
                <a:spcPts val="1000"/>
              </a:spcBef>
              <a:buClr>
                <a:schemeClr val="accent1"/>
              </a:buClr>
              <a:buFont typeface="Wingdings 3" panose="05040102010807070707" pitchFamily="18" charset="2"/>
              <a:buChar char=""/>
              <a:defRPr sz="1400">
                <a:solidFill>
                  <a:srgbClr val="FFFFFF"/>
                </a:solidFill>
                <a:latin typeface="Century Gothic" panose="020B0502020202020204" pitchFamily="34" charset="0"/>
              </a:defRPr>
            </a:lvl3pPr>
            <a:lvl4pPr marL="16002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4pPr>
            <a:lvl5pPr marL="20574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9pPr>
          </a:lstStyle>
          <a:p>
            <a:pPr rtl="0" fontAlgn="base">
              <a:spcBef>
                <a:spcPct val="0"/>
              </a:spcBef>
              <a:spcAft>
                <a:spcPct val="0"/>
              </a:spcAft>
              <a:buClrTx/>
              <a:buFontTx/>
              <a:buNone/>
            </a:pPr>
            <a:fld id="{BC607628-6C47-48C4-866F-84F486C00CE2}" type="slidenum">
              <a:rPr lang="en-US" smtClean="0">
                <a:solidFill>
                  <a:srgbClr val="FEFFFF"/>
                </a:solidFill>
              </a:rPr>
              <a:pPr rtl="0" fontAlgn="base">
                <a:spcBef>
                  <a:spcPct val="0"/>
                </a:spcBef>
                <a:spcAft>
                  <a:spcPct val="0"/>
                </a:spcAft>
                <a:buClrTx/>
                <a:buFontTx/>
                <a:buNone/>
              </a:pPr>
              <a:t>34</a:t>
            </a:fld>
            <a:endParaRPr lang="en-US" dirty="0">
              <a:solidFill>
                <a:srgbClr val="FEFFFF"/>
              </a:solidFill>
            </a:endParaRPr>
          </a:p>
        </p:txBody>
      </p:sp>
      <p:graphicFrame>
        <p:nvGraphicFramePr>
          <p:cNvPr id="15" name="Content Placeholder 1"/>
          <p:cNvGraphicFramePr>
            <a:graphicFrameLocks/>
          </p:cNvGraphicFramePr>
          <p:nvPr>
            <p:extLst>
              <p:ext uri="{D42A27DB-BD31-4B8C-83A1-F6EECF244321}">
                <p14:modId xmlns:p14="http://schemas.microsoft.com/office/powerpoint/2010/main" val="652767865"/>
              </p:ext>
            </p:extLst>
          </p:nvPr>
        </p:nvGraphicFramePr>
        <p:xfrm>
          <a:off x="531813" y="1019082"/>
          <a:ext cx="11207469" cy="4775111"/>
        </p:xfrm>
        <a:graphic>
          <a:graphicData uri="http://schemas.openxmlformats.org/drawingml/2006/table">
            <a:tbl>
              <a:tblPr rtl="1" firstRow="1" bandRow="1">
                <a:tableStyleId>{5DA37D80-6434-44D0-A028-1B22A696006F}</a:tableStyleId>
              </a:tblPr>
              <a:tblGrid>
                <a:gridCol w="11207469">
                  <a:extLst>
                    <a:ext uri="{9D8B030D-6E8A-4147-A177-3AD203B41FA5}">
                      <a16:colId xmlns:a16="http://schemas.microsoft.com/office/drawing/2014/main" val="20000"/>
                    </a:ext>
                  </a:extLst>
                </a:gridCol>
              </a:tblGrid>
              <a:tr h="2944812">
                <a:tc>
                  <a:txBody>
                    <a:bodyPr/>
                    <a:lstStyle/>
                    <a:p>
                      <a:pPr marL="0" indent="0" algn="l" rtl="0" eaLnBrk="1" hangingPunct="1">
                        <a:lnSpc>
                          <a:spcPct val="150000"/>
                        </a:lnSpc>
                        <a:buFont typeface="Wingdings 3" panose="05040102010807070707" pitchFamily="18" charset="2"/>
                        <a:buNone/>
                        <a:defRPr/>
                      </a:pPr>
                      <a:r>
                        <a:rPr lang="en-US" sz="2600" b="1" u="sng" kern="1200" dirty="0">
                          <a:solidFill>
                            <a:schemeClr val="tx1"/>
                          </a:solidFill>
                          <a:latin typeface="Times New Roman" panose="02020603050405020304" pitchFamily="18" charset="0"/>
                          <a:ea typeface="+mn-ea"/>
                          <a:cs typeface="Times New Roman" panose="02020603050405020304" pitchFamily="18" charset="0"/>
                        </a:rPr>
                        <a:t>Drugs contraindicated in myasthenia</a:t>
                      </a:r>
                      <a:r>
                        <a:rPr lang="en-US" sz="2600" b="1" u="sng" kern="1200" baseline="0" dirty="0">
                          <a:solidFill>
                            <a:schemeClr val="tx1"/>
                          </a:solidFill>
                          <a:latin typeface="Times New Roman" panose="02020603050405020304" pitchFamily="18" charset="0"/>
                          <a:ea typeface="+mn-ea"/>
                          <a:cs typeface="Times New Roman" panose="02020603050405020304" pitchFamily="18" charset="0"/>
                        </a:rPr>
                        <a:t> gravis:</a:t>
                      </a:r>
                      <a:endParaRPr lang="en-US" sz="2600" b="1" u="sng" kern="1200" dirty="0">
                        <a:solidFill>
                          <a:schemeClr val="tx1"/>
                        </a:solidFill>
                        <a:latin typeface="Times New Roman" panose="02020603050405020304" pitchFamily="18" charset="0"/>
                        <a:ea typeface="+mn-ea"/>
                        <a:cs typeface="Times New Roman" panose="02020603050405020304" pitchFamily="18" charset="0"/>
                      </a:endParaRPr>
                    </a:p>
                    <a:p>
                      <a:pPr marL="0" indent="0" algn="l" rtl="0" eaLnBrk="1" hangingPunct="1">
                        <a:lnSpc>
                          <a:spcPct val="150000"/>
                        </a:lnSpc>
                        <a:buFont typeface="Wingdings 3" panose="05040102010807070707" pitchFamily="18" charset="2"/>
                        <a:buNone/>
                        <a:defRPr/>
                      </a:pPr>
                      <a:r>
                        <a:rPr lang="en-US" sz="2600" b="0" u="none" kern="1200" dirty="0">
                          <a:solidFill>
                            <a:schemeClr val="tx1"/>
                          </a:solidFill>
                          <a:latin typeface="Times New Roman" panose="02020603050405020304" pitchFamily="18" charset="0"/>
                          <a:ea typeface="+mn-ea"/>
                          <a:cs typeface="Times New Roman" panose="02020603050405020304" pitchFamily="18" charset="0"/>
                        </a:rPr>
                        <a:t>1-Skeletal muscle relaxants.          2- Aminoglycosides              3- </a:t>
                      </a:r>
                      <a:r>
                        <a:rPr lang="el-GR" sz="2600" b="0" u="none" kern="1200" dirty="0">
                          <a:solidFill>
                            <a:schemeClr val="tx1"/>
                          </a:solidFill>
                          <a:latin typeface="Times New Roman" panose="02020603050405020304" pitchFamily="18" charset="0"/>
                          <a:ea typeface="+mn-ea"/>
                          <a:cs typeface="Times New Roman" panose="02020603050405020304" pitchFamily="18" charset="0"/>
                        </a:rPr>
                        <a:t>β</a:t>
                      </a:r>
                      <a:r>
                        <a:rPr lang="en-US" sz="2600" b="0" u="none" kern="1200" dirty="0">
                          <a:solidFill>
                            <a:schemeClr val="tx1"/>
                          </a:solidFill>
                          <a:latin typeface="Times New Roman" panose="02020603050405020304" pitchFamily="18" charset="0"/>
                          <a:ea typeface="+mn-ea"/>
                          <a:cs typeface="Times New Roman" panose="02020603050405020304" pitchFamily="18" charset="0"/>
                        </a:rPr>
                        <a:t>-blockers.</a:t>
                      </a:r>
                    </a:p>
                    <a:p>
                      <a:pPr marL="0" indent="0" algn="l" rtl="0" eaLnBrk="1" hangingPunct="1">
                        <a:lnSpc>
                          <a:spcPct val="150000"/>
                        </a:lnSpc>
                        <a:buFont typeface="Wingdings 3" panose="05040102010807070707" pitchFamily="18" charset="2"/>
                        <a:buNone/>
                        <a:defRPr/>
                      </a:pPr>
                      <a:r>
                        <a:rPr lang="en-US" sz="2600" b="1" u="sng" kern="1200" dirty="0">
                          <a:solidFill>
                            <a:schemeClr val="tx1"/>
                          </a:solidFill>
                          <a:latin typeface="Times New Roman" panose="02020603050405020304" pitchFamily="18" charset="0"/>
                          <a:ea typeface="+mn-ea"/>
                          <a:cs typeface="Times New Roman" panose="02020603050405020304" pitchFamily="18" charset="0"/>
                        </a:rPr>
                        <a:t>N.B.</a:t>
                      </a:r>
                    </a:p>
                    <a:p>
                      <a:pPr marL="457200" indent="-457200" algn="l" rtl="0" eaLnBrk="1" hangingPunct="1">
                        <a:lnSpc>
                          <a:spcPct val="150000"/>
                        </a:lnSpc>
                        <a:buFont typeface="Arial" panose="020B0604020202020204" pitchFamily="34" charset="0"/>
                        <a:buChar char="•"/>
                        <a:defRPr/>
                      </a:pPr>
                      <a:r>
                        <a:rPr lang="en-US" sz="2600" b="1" u="none" kern="1200" dirty="0">
                          <a:solidFill>
                            <a:schemeClr val="tx1"/>
                          </a:solidFill>
                          <a:latin typeface="Times New Roman" panose="02020603050405020304" pitchFamily="18" charset="0"/>
                          <a:ea typeface="+mn-ea"/>
                          <a:cs typeface="Times New Roman" panose="02020603050405020304" pitchFamily="18" charset="0"/>
                        </a:rPr>
                        <a:t>Myasthenia crisis: </a:t>
                      </a:r>
                      <a:r>
                        <a:rPr lang="en-US" sz="2600" b="0" u="none" kern="1200" dirty="0">
                          <a:solidFill>
                            <a:schemeClr val="tx1"/>
                          </a:solidFill>
                          <a:latin typeface="Times New Roman" panose="02020603050405020304" pitchFamily="18" charset="0"/>
                          <a:ea typeface="+mn-ea"/>
                          <a:cs typeface="Times New Roman" panose="02020603050405020304" pitchFamily="18" charset="0"/>
                        </a:rPr>
                        <a:t>severe muscle weakness due to </a:t>
                      </a:r>
                      <a:r>
                        <a:rPr lang="en-US" sz="2600" b="1" i="1" u="none" kern="1200" dirty="0">
                          <a:solidFill>
                            <a:schemeClr val="tx1"/>
                          </a:solidFill>
                          <a:latin typeface="Times New Roman" panose="02020603050405020304" pitchFamily="18" charset="0"/>
                          <a:ea typeface="+mn-ea"/>
                          <a:cs typeface="Times New Roman" panose="02020603050405020304" pitchFamily="18" charset="0"/>
                        </a:rPr>
                        <a:t>under treatment  </a:t>
                      </a:r>
                      <a:r>
                        <a:rPr lang="en-US" sz="2600" b="0" i="0" u="none" kern="1200" dirty="0">
                          <a:solidFill>
                            <a:schemeClr val="tx1"/>
                          </a:solidFill>
                          <a:latin typeface="Times New Roman" panose="02020603050405020304" pitchFamily="18" charset="0"/>
                          <a:ea typeface="+mn-ea"/>
                          <a:cs typeface="Times New Roman" panose="02020603050405020304" pitchFamily="18" charset="0"/>
                        </a:rPr>
                        <a:t>with anticholinesterase drugs           Edrophonium produces muscle improvement.</a:t>
                      </a:r>
                    </a:p>
                    <a:p>
                      <a:pPr marL="457200" indent="-457200" algn="l" rtl="0" eaLnBrk="1" hangingPunct="1">
                        <a:lnSpc>
                          <a:spcPct val="150000"/>
                        </a:lnSpc>
                        <a:buFont typeface="Arial" panose="020B0604020202020204" pitchFamily="34" charset="0"/>
                        <a:buChar char="•"/>
                        <a:defRPr/>
                      </a:pPr>
                      <a:r>
                        <a:rPr lang="en-US" sz="2600" b="1" i="0" u="none" kern="1200" dirty="0">
                          <a:solidFill>
                            <a:schemeClr val="tx1"/>
                          </a:solidFill>
                          <a:latin typeface="Times New Roman" panose="02020603050405020304" pitchFamily="18" charset="0"/>
                          <a:ea typeface="+mn-ea"/>
                          <a:cs typeface="Times New Roman" panose="02020603050405020304" pitchFamily="18" charset="0"/>
                        </a:rPr>
                        <a:t>Cholinergic crisis: </a:t>
                      </a:r>
                      <a:r>
                        <a:rPr lang="en-US" sz="2600" b="0" u="none" kern="1200" dirty="0">
                          <a:solidFill>
                            <a:schemeClr val="tx1"/>
                          </a:solidFill>
                          <a:latin typeface="Times New Roman" panose="02020603050405020304" pitchFamily="18" charset="0"/>
                          <a:ea typeface="+mn-ea"/>
                          <a:cs typeface="Times New Roman" panose="02020603050405020304" pitchFamily="18" charset="0"/>
                        </a:rPr>
                        <a:t>severe muscle weakness due to </a:t>
                      </a:r>
                      <a:r>
                        <a:rPr lang="en-US" sz="2600" b="1" i="1" u="none" kern="1200" dirty="0">
                          <a:solidFill>
                            <a:schemeClr val="tx1"/>
                          </a:solidFill>
                          <a:latin typeface="Times New Roman" panose="02020603050405020304" pitchFamily="18" charset="0"/>
                          <a:ea typeface="+mn-ea"/>
                          <a:cs typeface="Times New Roman" panose="02020603050405020304" pitchFamily="18" charset="0"/>
                        </a:rPr>
                        <a:t>over treatment  </a:t>
                      </a:r>
                      <a:r>
                        <a:rPr lang="en-US" sz="2600" b="0" i="0" u="none" kern="1200" dirty="0">
                          <a:solidFill>
                            <a:schemeClr val="tx1"/>
                          </a:solidFill>
                          <a:latin typeface="Times New Roman" panose="02020603050405020304" pitchFamily="18" charset="0"/>
                          <a:ea typeface="+mn-ea"/>
                          <a:cs typeface="Times New Roman" panose="02020603050405020304" pitchFamily="18" charset="0"/>
                        </a:rPr>
                        <a:t>with anticholinesterase drugs</a:t>
                      </a:r>
                      <a:r>
                        <a:rPr lang="en-US" sz="2600" b="0" i="0" u="none" kern="1200" baseline="0" dirty="0">
                          <a:solidFill>
                            <a:schemeClr val="tx1"/>
                          </a:solidFill>
                          <a:latin typeface="Times New Roman" panose="02020603050405020304" pitchFamily="18" charset="0"/>
                          <a:ea typeface="+mn-ea"/>
                          <a:cs typeface="Times New Roman" panose="02020603050405020304" pitchFamily="18" charset="0"/>
                        </a:rPr>
                        <a:t> [ sustained depolarization]         </a:t>
                      </a:r>
                      <a:r>
                        <a:rPr lang="en-US" sz="2600" b="0" i="0" u="none" kern="1200" dirty="0">
                          <a:solidFill>
                            <a:schemeClr val="tx1"/>
                          </a:solidFill>
                          <a:latin typeface="Times New Roman" panose="02020603050405020304" pitchFamily="18" charset="0"/>
                          <a:ea typeface="+mn-ea"/>
                          <a:cs typeface="Times New Roman" panose="02020603050405020304" pitchFamily="18" charset="0"/>
                        </a:rPr>
                        <a:t>Edrophonium produces  more weakness.</a:t>
                      </a:r>
                      <a:endParaRPr lang="en-US" sz="2600" b="1" u="none" kern="1200" dirty="0">
                        <a:solidFill>
                          <a:schemeClr val="tx1"/>
                        </a:solidFill>
                        <a:latin typeface="Times New Roman" panose="02020603050405020304" pitchFamily="18" charset="0"/>
                        <a:ea typeface="+mn-ea"/>
                        <a:cs typeface="Times New Roman" panose="02020603050405020304" pitchFamily="18" charset="0"/>
                      </a:endParaRPr>
                    </a:p>
                  </a:txBody>
                  <a:tcPr marL="91448" marR="91448" marT="45707" marB="45707"/>
                </a:tc>
                <a:extLst>
                  <a:ext uri="{0D108BD9-81ED-4DB2-BD59-A6C34878D82A}">
                    <a16:rowId xmlns:a16="http://schemas.microsoft.com/office/drawing/2014/main" val="10000"/>
                  </a:ext>
                </a:extLst>
              </a:tr>
            </a:tbl>
          </a:graphicData>
        </a:graphic>
      </p:graphicFrame>
      <p:cxnSp>
        <p:nvCxnSpPr>
          <p:cNvPr id="16" name="Straight Arrow Connector 15"/>
          <p:cNvCxnSpPr/>
          <p:nvPr/>
        </p:nvCxnSpPr>
        <p:spPr>
          <a:xfrm flipV="1">
            <a:off x="7937640" y="4976719"/>
            <a:ext cx="517525" cy="19050"/>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4489869" y="3764336"/>
            <a:ext cx="517525" cy="17462"/>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7425250"/>
      </p:ext>
    </p:extLst>
  </p:cSld>
  <p:clrMapOvr>
    <a:masterClrMapping/>
  </p:clrMapOvr>
  <p:transition spd="slow">
    <p:fad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813" y="63500"/>
            <a:ext cx="11660187" cy="6700838"/>
          </a:xfrm>
        </p:spPr>
        <p:txBody>
          <a:bodyPr/>
          <a:lstStyle/>
          <a:p>
            <a:pPr marL="981075" indent="0" algn="l" rtl="0" eaLnBrk="1" hangingPunct="1">
              <a:buFont typeface="Wingdings 3" panose="05040102010807070707" pitchFamily="18" charset="2"/>
              <a:buNone/>
              <a:defRPr/>
            </a:pPr>
            <a:endParaRPr lang="en-US" sz="2600" dirty="0">
              <a:solidFill>
                <a:schemeClr val="tx1"/>
              </a:solidFill>
            </a:endParaRPr>
          </a:p>
          <a:p>
            <a:pPr marL="0" indent="0" algn="l" rtl="0" eaLnBrk="1" hangingPunct="1">
              <a:buFont typeface="Wingdings 3" panose="05040102010807070707" pitchFamily="18" charset="2"/>
              <a:buNone/>
              <a:defRPr/>
            </a:pPr>
            <a:endParaRPr lang="en-US" sz="2600" dirty="0">
              <a:solidFill>
                <a:schemeClr val="tx1"/>
              </a:solidFill>
            </a:endParaRPr>
          </a:p>
          <a:p>
            <a:pPr marL="0" indent="0" algn="l" rtl="0" eaLnBrk="1" hangingPunct="1">
              <a:buFont typeface="Wingdings 3" panose="05040102010807070707" pitchFamily="18" charset="2"/>
              <a:buNone/>
              <a:defRPr/>
            </a:pPr>
            <a:endParaRPr lang="en-US" sz="2600" dirty="0">
              <a:solidFill>
                <a:schemeClr val="tx1"/>
              </a:solidFill>
            </a:endParaRPr>
          </a:p>
          <a:p>
            <a:pPr marL="0" indent="0" algn="l" rtl="0" eaLnBrk="1" hangingPunct="1">
              <a:buFont typeface="Wingdings 3" panose="05040102010807070707" pitchFamily="18" charset="2"/>
              <a:buNone/>
              <a:defRPr/>
            </a:pPr>
            <a:endParaRPr lang="en-US" sz="2600" dirty="0">
              <a:solidFill>
                <a:schemeClr val="tx1"/>
              </a:solidFill>
            </a:endParaRPr>
          </a:p>
          <a:p>
            <a:pPr marL="0" indent="0" algn="l" rtl="0" eaLnBrk="1" hangingPunct="1">
              <a:buFont typeface="Wingdings 3" panose="05040102010807070707" pitchFamily="18" charset="2"/>
              <a:buNone/>
              <a:defRPr/>
            </a:pPr>
            <a:endParaRPr lang="en-US" sz="2600" dirty="0">
              <a:solidFill>
                <a:schemeClr val="tx1"/>
              </a:solidFill>
            </a:endParaRPr>
          </a:p>
          <a:p>
            <a:pPr marL="51435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r>
              <a:rPr lang="en-US" sz="2700" b="1" dirty="0">
                <a:solidFill>
                  <a:schemeClr val="tx1"/>
                </a:solidFill>
              </a:rPr>
              <a:t>   </a:t>
            </a:r>
            <a:endParaRPr lang="en-US" sz="2700" dirty="0">
              <a:solidFill>
                <a:schemeClr val="tx1"/>
              </a:solidFill>
            </a:endParaRPr>
          </a:p>
        </p:txBody>
      </p:sp>
      <p:sp>
        <p:nvSpPr>
          <p:cNvPr id="38915"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ts val="1000"/>
              </a:spcBef>
              <a:buClr>
                <a:schemeClr val="accent1"/>
              </a:buClr>
              <a:buFont typeface="Wingdings 3" panose="05040102010807070707" pitchFamily="18" charset="2"/>
              <a:buChar char=""/>
              <a:defRPr>
                <a:solidFill>
                  <a:srgbClr val="FFFFFF"/>
                </a:solidFill>
                <a:latin typeface="Century Gothic" panose="020B0502020202020204" pitchFamily="34" charset="0"/>
              </a:defRPr>
            </a:lvl1pPr>
            <a:lvl2pPr marL="742950" indent="-285750" algn="r" rtl="1">
              <a:spcBef>
                <a:spcPts val="1000"/>
              </a:spcBef>
              <a:buClr>
                <a:schemeClr val="accent1"/>
              </a:buClr>
              <a:buFont typeface="Wingdings 3" panose="05040102010807070707" pitchFamily="18" charset="2"/>
              <a:buChar char=""/>
              <a:defRPr sz="1600">
                <a:solidFill>
                  <a:srgbClr val="FFFFFF"/>
                </a:solidFill>
                <a:latin typeface="Century Gothic" panose="020B0502020202020204" pitchFamily="34" charset="0"/>
              </a:defRPr>
            </a:lvl2pPr>
            <a:lvl3pPr marL="1143000" indent="-228600" algn="r" rtl="1">
              <a:spcBef>
                <a:spcPts val="1000"/>
              </a:spcBef>
              <a:buClr>
                <a:schemeClr val="accent1"/>
              </a:buClr>
              <a:buFont typeface="Wingdings 3" panose="05040102010807070707" pitchFamily="18" charset="2"/>
              <a:buChar char=""/>
              <a:defRPr sz="1400">
                <a:solidFill>
                  <a:srgbClr val="FFFFFF"/>
                </a:solidFill>
                <a:latin typeface="Century Gothic" panose="020B0502020202020204" pitchFamily="34" charset="0"/>
              </a:defRPr>
            </a:lvl3pPr>
            <a:lvl4pPr marL="16002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4pPr>
            <a:lvl5pPr marL="20574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9pPr>
          </a:lstStyle>
          <a:p>
            <a:pPr rtl="0" fontAlgn="base">
              <a:spcBef>
                <a:spcPct val="0"/>
              </a:spcBef>
              <a:spcAft>
                <a:spcPct val="0"/>
              </a:spcAft>
              <a:buClrTx/>
              <a:buFontTx/>
              <a:buNone/>
            </a:pPr>
            <a:fld id="{BC607628-6C47-48C4-866F-84F486C00CE2}" type="slidenum">
              <a:rPr lang="en-US" smtClean="0">
                <a:solidFill>
                  <a:srgbClr val="FEFFFF"/>
                </a:solidFill>
              </a:rPr>
              <a:pPr rtl="0" fontAlgn="base">
                <a:spcBef>
                  <a:spcPct val="0"/>
                </a:spcBef>
                <a:spcAft>
                  <a:spcPct val="0"/>
                </a:spcAft>
                <a:buClrTx/>
                <a:buFontTx/>
                <a:buNone/>
              </a:pPr>
              <a:t>35</a:t>
            </a:fld>
            <a:endParaRPr lang="en-US" dirty="0">
              <a:solidFill>
                <a:srgbClr val="FEFFFF"/>
              </a:solidFill>
            </a:endParaRPr>
          </a:p>
        </p:txBody>
      </p:sp>
      <p:graphicFrame>
        <p:nvGraphicFramePr>
          <p:cNvPr id="15" name="Content Placeholder 1"/>
          <p:cNvGraphicFramePr>
            <a:graphicFrameLocks/>
          </p:cNvGraphicFramePr>
          <p:nvPr>
            <p:extLst>
              <p:ext uri="{D42A27DB-BD31-4B8C-83A1-F6EECF244321}">
                <p14:modId xmlns:p14="http://schemas.microsoft.com/office/powerpoint/2010/main" val="114055951"/>
              </p:ext>
            </p:extLst>
          </p:nvPr>
        </p:nvGraphicFramePr>
        <p:xfrm>
          <a:off x="652837" y="265205"/>
          <a:ext cx="11207469" cy="6233134"/>
        </p:xfrm>
        <a:graphic>
          <a:graphicData uri="http://schemas.openxmlformats.org/drawingml/2006/table">
            <a:tbl>
              <a:tblPr rtl="1" firstRow="1" bandRow="1">
                <a:tableStyleId>{5DA37D80-6434-44D0-A028-1B22A696006F}</a:tableStyleId>
              </a:tblPr>
              <a:tblGrid>
                <a:gridCol w="11207469">
                  <a:extLst>
                    <a:ext uri="{9D8B030D-6E8A-4147-A177-3AD203B41FA5}">
                      <a16:colId xmlns:a16="http://schemas.microsoft.com/office/drawing/2014/main" val="20000"/>
                    </a:ext>
                  </a:extLst>
                </a:gridCol>
              </a:tblGrid>
              <a:tr h="3304988">
                <a:tc>
                  <a:txBody>
                    <a:bodyPr/>
                    <a:lstStyle/>
                    <a:p>
                      <a:pPr marL="0" indent="0" algn="ctr" rtl="0" eaLnBrk="1" hangingPunct="1">
                        <a:lnSpc>
                          <a:spcPct val="150000"/>
                        </a:lnSpc>
                        <a:buFont typeface="Wingdings 3" panose="05040102010807070707" pitchFamily="18" charset="2"/>
                        <a:buNone/>
                        <a:defRPr/>
                      </a:pPr>
                      <a:r>
                        <a:rPr lang="en-US" sz="2600" b="1" u="sng" kern="1200" dirty="0">
                          <a:solidFill>
                            <a:schemeClr val="tx1"/>
                          </a:solidFill>
                          <a:latin typeface="Times New Roman" panose="02020603050405020304" pitchFamily="18" charset="0"/>
                          <a:ea typeface="+mn-ea"/>
                          <a:cs typeface="Times New Roman" panose="02020603050405020304" pitchFamily="18" charset="0"/>
                        </a:rPr>
                        <a:t>Alzheimer's disease</a:t>
                      </a:r>
                    </a:p>
                    <a:p>
                      <a:pPr marL="0" marR="0" indent="0" algn="l" defTabSz="457200" rtl="0" eaLnBrk="1" fontAlgn="auto" latinLnBrk="0" hangingPunct="1">
                        <a:lnSpc>
                          <a:spcPct val="150000"/>
                        </a:lnSpc>
                        <a:spcBef>
                          <a:spcPts val="0"/>
                        </a:spcBef>
                        <a:spcAft>
                          <a:spcPts val="0"/>
                        </a:spcAft>
                        <a:buClrTx/>
                        <a:buSzTx/>
                        <a:buFont typeface="Wingdings 3" panose="05040102010807070707" pitchFamily="18" charset="2"/>
                        <a:buNone/>
                        <a:tabLst/>
                        <a:defRPr/>
                      </a:pPr>
                      <a:r>
                        <a:rPr lang="en-US" sz="2600" b="0" u="none" kern="1200" dirty="0">
                          <a:solidFill>
                            <a:schemeClr val="tx1"/>
                          </a:solidFill>
                          <a:latin typeface="Times New Roman" panose="02020603050405020304" pitchFamily="18" charset="0"/>
                          <a:ea typeface="+mn-ea"/>
                          <a:cs typeface="Times New Roman" panose="02020603050405020304" pitchFamily="18" charset="0"/>
                        </a:rPr>
                        <a:t>             Alzheimer's disease (AD) is a common age-related dementia.</a:t>
                      </a:r>
                    </a:p>
                    <a:p>
                      <a:pPr marL="0" marR="0" indent="0" algn="l" defTabSz="457200" rtl="0" eaLnBrk="1" fontAlgn="auto" latinLnBrk="0" hangingPunct="1">
                        <a:lnSpc>
                          <a:spcPct val="150000"/>
                        </a:lnSpc>
                        <a:spcBef>
                          <a:spcPts val="0"/>
                        </a:spcBef>
                        <a:spcAft>
                          <a:spcPts val="0"/>
                        </a:spcAft>
                        <a:buClrTx/>
                        <a:buSzTx/>
                        <a:buFont typeface="Wingdings 3" panose="05040102010807070707" pitchFamily="18" charset="2"/>
                        <a:buNone/>
                        <a:tabLst/>
                        <a:defRPr/>
                      </a:pPr>
                      <a:r>
                        <a:rPr lang="en-US" sz="2600" b="0" u="none" kern="1200" dirty="0">
                          <a:solidFill>
                            <a:schemeClr val="tx1"/>
                          </a:solidFill>
                          <a:latin typeface="Times New Roman" panose="02020603050405020304" pitchFamily="18" charset="0"/>
                          <a:ea typeface="+mn-ea"/>
                          <a:cs typeface="Times New Roman" panose="02020603050405020304" pitchFamily="18" charset="0"/>
                        </a:rPr>
                        <a:t>The main pathological features of AD comprise amyloid</a:t>
                      </a:r>
                      <a:r>
                        <a:rPr lang="en-US" sz="2600" b="0" u="none" kern="1200" baseline="0" dirty="0">
                          <a:solidFill>
                            <a:schemeClr val="tx1"/>
                          </a:solidFill>
                          <a:latin typeface="Times New Roman" panose="02020603050405020304" pitchFamily="18" charset="0"/>
                          <a:ea typeface="+mn-ea"/>
                          <a:cs typeface="Times New Roman" panose="02020603050405020304" pitchFamily="18" charset="0"/>
                        </a:rPr>
                        <a:t> plaques &amp; loss of neurons (</a:t>
                      </a:r>
                      <a:r>
                        <a:rPr lang="en-US" sz="2600" b="1" i="1" u="none" kern="1200" baseline="0" dirty="0">
                          <a:solidFill>
                            <a:schemeClr val="tx1"/>
                          </a:solidFill>
                          <a:latin typeface="Times New Roman" panose="02020603050405020304" pitchFamily="18" charset="0"/>
                          <a:ea typeface="+mn-ea"/>
                          <a:cs typeface="Times New Roman" panose="02020603050405020304" pitchFamily="18" charset="0"/>
                        </a:rPr>
                        <a:t>particularly cholinergic neurons of the basal forebrain).</a:t>
                      </a:r>
                    </a:p>
                    <a:p>
                      <a:pPr marL="0" marR="0" indent="0" algn="l" defTabSz="457200" rtl="0" eaLnBrk="1" fontAlgn="auto" latinLnBrk="0" hangingPunct="1">
                        <a:lnSpc>
                          <a:spcPct val="150000"/>
                        </a:lnSpc>
                        <a:spcBef>
                          <a:spcPts val="0"/>
                        </a:spcBef>
                        <a:spcAft>
                          <a:spcPts val="0"/>
                        </a:spcAft>
                        <a:buClrTx/>
                        <a:buSzTx/>
                        <a:buFont typeface="Wingdings 3" panose="05040102010807070707" pitchFamily="18" charset="2"/>
                        <a:buNone/>
                        <a:tabLst/>
                        <a:defRPr/>
                      </a:pPr>
                      <a:r>
                        <a:rPr lang="en-US" sz="2600" b="1" i="0" u="sng" kern="1200" baseline="0" dirty="0">
                          <a:solidFill>
                            <a:schemeClr val="tx1"/>
                          </a:solidFill>
                          <a:latin typeface="Times New Roman" panose="02020603050405020304" pitchFamily="18" charset="0"/>
                          <a:ea typeface="+mn-ea"/>
                          <a:cs typeface="Times New Roman" panose="02020603050405020304" pitchFamily="18" charset="0"/>
                        </a:rPr>
                        <a:t>Drugs approved for the treatment of AD:</a:t>
                      </a:r>
                    </a:p>
                    <a:p>
                      <a:pPr marL="0" marR="0" indent="0" algn="l" defTabSz="457200" rtl="0" eaLnBrk="1" fontAlgn="auto" latinLnBrk="0" hangingPunct="1">
                        <a:lnSpc>
                          <a:spcPct val="100000"/>
                        </a:lnSpc>
                        <a:spcBef>
                          <a:spcPts val="0"/>
                        </a:spcBef>
                        <a:spcAft>
                          <a:spcPts val="0"/>
                        </a:spcAft>
                        <a:buClrTx/>
                        <a:buSzTx/>
                        <a:buFont typeface="Wingdings 3" panose="05040102010807070707" pitchFamily="18" charset="2"/>
                        <a:buNone/>
                        <a:tabLst/>
                        <a:defRPr/>
                      </a:pPr>
                      <a:r>
                        <a:rPr lang="en-US" sz="2600" b="1" i="1" u="none" kern="1200" baseline="0" dirty="0">
                          <a:solidFill>
                            <a:schemeClr val="tx1"/>
                          </a:solidFill>
                          <a:latin typeface="Times New Roman" panose="02020603050405020304" pitchFamily="18" charset="0"/>
                          <a:ea typeface="+mn-ea"/>
                          <a:cs typeface="Times New Roman" panose="02020603050405020304" pitchFamily="18" charset="0"/>
                        </a:rPr>
                        <a:t>1- Cholinesterase inhibitors:</a:t>
                      </a:r>
                    </a:p>
                    <a:p>
                      <a:pPr marL="457200" marR="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600" b="1" i="0" u="none" kern="1200" baseline="0" dirty="0">
                          <a:solidFill>
                            <a:schemeClr val="tx1"/>
                          </a:solidFill>
                          <a:latin typeface="Times New Roman" panose="02020603050405020304" pitchFamily="18" charset="0"/>
                          <a:ea typeface="+mn-ea"/>
                          <a:cs typeface="Times New Roman" panose="02020603050405020304" pitchFamily="18" charset="0"/>
                        </a:rPr>
                        <a:t>Tacrine </a:t>
                      </a:r>
                      <a:r>
                        <a:rPr lang="en-US" sz="2600" b="0" i="0" u="none" kern="1200" baseline="0" dirty="0">
                          <a:solidFill>
                            <a:schemeClr val="tx1"/>
                          </a:solidFill>
                          <a:latin typeface="Times New Roman" panose="02020603050405020304" pitchFamily="18" charset="0"/>
                          <a:ea typeface="+mn-ea"/>
                          <a:cs typeface="Times New Roman" panose="02020603050405020304" pitchFamily="18" charset="0"/>
                        </a:rPr>
                        <a:t>is a drug with anticholinesterase activity, has been used for the treatment of mild to moderate </a:t>
                      </a:r>
                      <a:r>
                        <a:rPr lang="en-US" sz="2600" b="0" u="none" kern="1200" dirty="0">
                          <a:solidFill>
                            <a:schemeClr val="tx1"/>
                          </a:solidFill>
                          <a:latin typeface="Times New Roman" panose="02020603050405020304" pitchFamily="18" charset="0"/>
                          <a:ea typeface="+mn-ea"/>
                          <a:cs typeface="Times New Roman" panose="02020603050405020304" pitchFamily="18" charset="0"/>
                        </a:rPr>
                        <a:t>Alzheimer's disease but hepatotoxic.</a:t>
                      </a:r>
                    </a:p>
                    <a:p>
                      <a:pPr marL="457200" marR="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600" b="1" u="none" kern="1200" dirty="0">
                          <a:solidFill>
                            <a:schemeClr val="tx1"/>
                          </a:solidFill>
                          <a:latin typeface="Times New Roman" panose="02020603050405020304" pitchFamily="18" charset="0"/>
                          <a:ea typeface="+mn-ea"/>
                          <a:cs typeface="Times New Roman" panose="02020603050405020304" pitchFamily="18" charset="0"/>
                        </a:rPr>
                        <a:t>Donepezil, galantamine, and rivastigmine </a:t>
                      </a:r>
                      <a:r>
                        <a:rPr lang="en-US" sz="2600" b="0" u="none" kern="1200" dirty="0">
                          <a:solidFill>
                            <a:schemeClr val="tx1"/>
                          </a:solidFill>
                          <a:latin typeface="Times New Roman" panose="02020603050405020304" pitchFamily="18" charset="0"/>
                          <a:ea typeface="+mn-ea"/>
                          <a:cs typeface="Times New Roman" panose="02020603050405020304" pitchFamily="18" charset="0"/>
                        </a:rPr>
                        <a:t>are</a:t>
                      </a:r>
                      <a:r>
                        <a:rPr lang="en-US" sz="2600" b="0" u="none" kern="1200" baseline="0" dirty="0">
                          <a:solidFill>
                            <a:schemeClr val="tx1"/>
                          </a:solidFill>
                          <a:latin typeface="Times New Roman" panose="02020603050405020304" pitchFamily="18" charset="0"/>
                          <a:ea typeface="+mn-ea"/>
                          <a:cs typeface="Times New Roman" panose="02020603050405020304" pitchFamily="18" charset="0"/>
                        </a:rPr>
                        <a:t> newer, more selective and lack the hepatotoxic effect of tacrine.</a:t>
                      </a:r>
                      <a:r>
                        <a:rPr lang="en-US" sz="2600" b="0" u="none" kern="1200" dirty="0">
                          <a:solidFill>
                            <a:schemeClr val="tx1"/>
                          </a:solidFill>
                          <a:latin typeface="Times New Roman" panose="02020603050405020304" pitchFamily="18" charset="0"/>
                          <a:ea typeface="+mn-ea"/>
                          <a:cs typeface="Times New Roman" panose="02020603050405020304" pitchFamily="18" charset="0"/>
                        </a:rPr>
                        <a:t> </a:t>
                      </a:r>
                      <a:endParaRPr lang="en-US" sz="2600" b="1" u="none" kern="1200" dirty="0">
                        <a:solidFill>
                          <a:schemeClr val="tx1"/>
                        </a:solidFill>
                        <a:latin typeface="Times New Roman" panose="02020603050405020304" pitchFamily="18" charset="0"/>
                        <a:ea typeface="+mn-ea"/>
                        <a:cs typeface="Times New Roman" panose="02020603050405020304" pitchFamily="18" charset="0"/>
                      </a:endParaRPr>
                    </a:p>
                    <a:p>
                      <a:pPr marL="0" marR="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2600" b="1" i="1" u="none" kern="1200" baseline="0" dirty="0">
                          <a:solidFill>
                            <a:schemeClr val="tx1"/>
                          </a:solidFill>
                          <a:latin typeface="Times New Roman" panose="02020603050405020304" pitchFamily="18" charset="0"/>
                          <a:ea typeface="+mn-ea"/>
                          <a:cs typeface="Times New Roman" panose="02020603050405020304" pitchFamily="18" charset="0"/>
                        </a:rPr>
                        <a:t>2- Memantine </a:t>
                      </a:r>
                      <a:r>
                        <a:rPr lang="en-US" sz="2600" b="0" i="0" u="none" kern="1200" baseline="0" dirty="0">
                          <a:solidFill>
                            <a:schemeClr val="tx1"/>
                          </a:solidFill>
                          <a:latin typeface="Times New Roman" panose="02020603050405020304" pitchFamily="18" charset="0"/>
                          <a:ea typeface="+mn-ea"/>
                          <a:cs typeface="Times New Roman" panose="02020603050405020304" pitchFamily="18" charset="0"/>
                        </a:rPr>
                        <a:t>[NMDA receptor antagonist]        inhibiting glutamate-induced  excitotoxicity and neuronal damage. The drug improves cognitive function in moderate-to-severe AD.</a:t>
                      </a:r>
                      <a:endParaRPr lang="en-US" sz="2600" b="1" i="1" u="none" kern="1200" baseline="0" dirty="0">
                        <a:solidFill>
                          <a:schemeClr val="tx1"/>
                        </a:solidFill>
                        <a:latin typeface="Times New Roman" panose="02020603050405020304" pitchFamily="18" charset="0"/>
                        <a:ea typeface="+mn-ea"/>
                        <a:cs typeface="Times New Roman" panose="02020603050405020304" pitchFamily="18" charset="0"/>
                      </a:endParaRPr>
                    </a:p>
                  </a:txBody>
                  <a:tcPr marL="91448" marR="91448" marT="45707" marB="45707"/>
                </a:tc>
                <a:extLst>
                  <a:ext uri="{0D108BD9-81ED-4DB2-BD59-A6C34878D82A}">
                    <a16:rowId xmlns:a16="http://schemas.microsoft.com/office/drawing/2014/main" val="10000"/>
                  </a:ext>
                </a:extLst>
              </a:tr>
            </a:tbl>
          </a:graphicData>
        </a:graphic>
      </p:graphicFrame>
      <p:cxnSp>
        <p:nvCxnSpPr>
          <p:cNvPr id="16" name="Straight Arrow Connector 15"/>
          <p:cNvCxnSpPr/>
          <p:nvPr/>
        </p:nvCxnSpPr>
        <p:spPr>
          <a:xfrm flipV="1">
            <a:off x="6700511" y="5420472"/>
            <a:ext cx="517525" cy="19050"/>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1074473"/>
      </p:ext>
    </p:extLst>
  </p:cSld>
  <p:clrMapOvr>
    <a:masterClrMapping/>
  </p:clrMapOvr>
  <p:transition spd="slow">
    <p:fad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813" y="63500"/>
            <a:ext cx="11660187" cy="6700838"/>
          </a:xfrm>
        </p:spPr>
        <p:txBody>
          <a:bodyPr/>
          <a:lstStyle/>
          <a:p>
            <a:pPr marL="981075" indent="0" algn="ctr" rtl="0" eaLnBrk="1" hangingPunct="1">
              <a:buNone/>
              <a:defRPr/>
            </a:pPr>
            <a:r>
              <a:rPr lang="en-US" sz="2400" b="1" u="sng" dirty="0">
                <a:solidFill>
                  <a:schemeClr val="accent2">
                    <a:lumMod val="60000"/>
                    <a:lumOff val="40000"/>
                  </a:schemeClr>
                </a:solidFill>
              </a:rPr>
              <a:t>(2) Irreversible cholinesterase Inhibitors</a:t>
            </a:r>
          </a:p>
          <a:p>
            <a:pPr marL="1438275" indent="-457200" algn="l" rtl="0" eaLnBrk="1" hangingPunct="1">
              <a:buFont typeface="Wingdings" panose="05000000000000000000" pitchFamily="2" charset="2"/>
              <a:buChar char="§"/>
              <a:defRPr/>
            </a:pPr>
            <a:r>
              <a:rPr lang="en-US" sz="2600" dirty="0">
                <a:solidFill>
                  <a:schemeClr val="tx1"/>
                </a:solidFill>
              </a:rPr>
              <a:t>Echothiophate &amp;Isoflurophate            eye drops for glaucoma.</a:t>
            </a:r>
          </a:p>
          <a:p>
            <a:pPr marL="1438275" indent="-457200" algn="l" rtl="0" eaLnBrk="1" hangingPunct="1">
              <a:buFont typeface="Wingdings" panose="05000000000000000000" pitchFamily="2" charset="2"/>
              <a:buChar char="§"/>
              <a:defRPr/>
            </a:pPr>
            <a:r>
              <a:rPr lang="en-US" sz="2600" dirty="0">
                <a:solidFill>
                  <a:schemeClr val="tx1"/>
                </a:solidFill>
              </a:rPr>
              <a:t>Ware gases [e.g. sarin &amp; soman].</a:t>
            </a:r>
          </a:p>
          <a:p>
            <a:pPr marL="1438275" indent="-457200" algn="l" rtl="0" eaLnBrk="1" hangingPunct="1">
              <a:buFont typeface="Wingdings" panose="05000000000000000000" pitchFamily="2" charset="2"/>
              <a:buChar char="§"/>
              <a:defRPr/>
            </a:pPr>
            <a:r>
              <a:rPr lang="en-US" sz="2600" dirty="0">
                <a:solidFill>
                  <a:schemeClr val="tx1"/>
                </a:solidFill>
              </a:rPr>
              <a:t>Thiophosphate insecticides [e.g. Parathion &amp; Malathion]</a:t>
            </a:r>
          </a:p>
          <a:p>
            <a:pPr marL="981075" indent="-806450" algn="l" rtl="0" eaLnBrk="1" hangingPunct="1">
              <a:buNone/>
              <a:defRPr/>
            </a:pPr>
            <a:r>
              <a:rPr lang="en-US" sz="2600" b="1" u="sng" dirty="0">
                <a:solidFill>
                  <a:schemeClr val="tx1"/>
                </a:solidFill>
              </a:rPr>
              <a:t>Pharmacokinetics:</a:t>
            </a:r>
          </a:p>
          <a:p>
            <a:pPr marL="363538" indent="-188913" algn="l" rtl="0" eaLnBrk="1" hangingPunct="1">
              <a:buFont typeface="Wingdings" panose="05000000000000000000" pitchFamily="2" charset="2"/>
              <a:buChar char="Ø"/>
              <a:defRPr/>
            </a:pPr>
            <a:r>
              <a:rPr lang="en-US" sz="2600" dirty="0">
                <a:solidFill>
                  <a:schemeClr val="tx1"/>
                </a:solidFill>
              </a:rPr>
              <a:t>All organophosphates (except for </a:t>
            </a:r>
            <a:r>
              <a:rPr lang="en-US" sz="2600" b="1" dirty="0">
                <a:solidFill>
                  <a:schemeClr val="tx1"/>
                </a:solidFill>
              </a:rPr>
              <a:t>echothiophate</a:t>
            </a:r>
            <a:r>
              <a:rPr lang="en-US" sz="2600" dirty="0">
                <a:solidFill>
                  <a:schemeClr val="tx1"/>
                </a:solidFill>
              </a:rPr>
              <a:t>) are well absorbed from the skin, lung, gut, and conjunctiva and distributed to all parts of the body, including CNS.</a:t>
            </a:r>
          </a:p>
          <a:p>
            <a:pPr marL="363538" indent="-188913" algn="l" rtl="0" eaLnBrk="1" hangingPunct="1">
              <a:buFont typeface="Wingdings" panose="05000000000000000000" pitchFamily="2" charset="2"/>
              <a:buChar char="Ø"/>
              <a:defRPr/>
            </a:pPr>
            <a:r>
              <a:rPr lang="en-US" sz="2600" dirty="0">
                <a:solidFill>
                  <a:schemeClr val="tx1"/>
                </a:solidFill>
              </a:rPr>
              <a:t>The thiophosphate insecticides (parathion &amp; malathion) are prodrugs. They are rapidly activated in insects and vertebrates. </a:t>
            </a:r>
            <a:r>
              <a:rPr lang="en-US" sz="2600" b="1" dirty="0">
                <a:solidFill>
                  <a:schemeClr val="tx1"/>
                </a:solidFill>
              </a:rPr>
              <a:t>Malathion </a:t>
            </a:r>
            <a:r>
              <a:rPr lang="en-US" sz="2600" dirty="0">
                <a:solidFill>
                  <a:schemeClr val="tx1"/>
                </a:solidFill>
              </a:rPr>
              <a:t>(not parathion)is rapidly metabolized by other pathways to </a:t>
            </a:r>
            <a:r>
              <a:rPr lang="en-US" sz="2600" b="1" dirty="0">
                <a:solidFill>
                  <a:schemeClr val="tx1"/>
                </a:solidFill>
              </a:rPr>
              <a:t>inactive products </a:t>
            </a:r>
            <a:r>
              <a:rPr lang="en-US" sz="2600" dirty="0">
                <a:solidFill>
                  <a:schemeClr val="tx1"/>
                </a:solidFill>
              </a:rPr>
              <a:t>in </a:t>
            </a:r>
            <a:r>
              <a:rPr lang="en-US" sz="2600" b="1" dirty="0">
                <a:solidFill>
                  <a:schemeClr val="tx1"/>
                </a:solidFill>
              </a:rPr>
              <a:t>birds </a:t>
            </a:r>
            <a:r>
              <a:rPr lang="en-US" sz="2600" dirty="0">
                <a:solidFill>
                  <a:schemeClr val="tx1"/>
                </a:solidFill>
              </a:rPr>
              <a:t>and </a:t>
            </a:r>
            <a:r>
              <a:rPr lang="en-US" sz="2600" b="1" dirty="0">
                <a:solidFill>
                  <a:schemeClr val="tx1"/>
                </a:solidFill>
              </a:rPr>
              <a:t> mammals </a:t>
            </a:r>
            <a:r>
              <a:rPr lang="en-US" sz="2600" dirty="0">
                <a:solidFill>
                  <a:schemeClr val="tx1"/>
                </a:solidFill>
              </a:rPr>
              <a:t>but</a:t>
            </a:r>
            <a:r>
              <a:rPr lang="en-US" sz="2600" b="1" dirty="0">
                <a:solidFill>
                  <a:schemeClr val="tx1"/>
                </a:solidFill>
              </a:rPr>
              <a:t> not in insects </a:t>
            </a:r>
            <a:r>
              <a:rPr lang="en-US" sz="2600" dirty="0">
                <a:solidFill>
                  <a:schemeClr val="tx1"/>
                </a:solidFill>
              </a:rPr>
              <a:t>(considered to be relatively safe).</a:t>
            </a:r>
          </a:p>
          <a:p>
            <a:pPr marL="174625" indent="0" algn="l" rtl="0" eaLnBrk="1" hangingPunct="1">
              <a:buNone/>
              <a:defRPr/>
            </a:pPr>
            <a:endParaRPr lang="en-US" sz="2600" b="1" dirty="0">
              <a:solidFill>
                <a:schemeClr val="tx1"/>
              </a:solidFill>
            </a:endParaRPr>
          </a:p>
          <a:p>
            <a:pPr marL="174625" indent="0" algn="l" rtl="0" eaLnBrk="1" hangingPunct="1">
              <a:buNone/>
              <a:defRPr/>
            </a:pPr>
            <a:r>
              <a:rPr lang="en-US" sz="2600" dirty="0">
                <a:solidFill>
                  <a:schemeClr val="tx1"/>
                </a:solidFill>
              </a:rPr>
              <a:t>     </a:t>
            </a:r>
            <a:r>
              <a:rPr lang="en-US" sz="2600" b="1" u="sng" dirty="0">
                <a:solidFill>
                  <a:schemeClr val="tx1"/>
                </a:solidFill>
              </a:rPr>
              <a:t>N.B. </a:t>
            </a:r>
            <a:r>
              <a:rPr lang="en-US" sz="2600" b="1" dirty="0">
                <a:solidFill>
                  <a:schemeClr val="tx1"/>
                </a:solidFill>
              </a:rPr>
              <a:t>Fish </a:t>
            </a:r>
            <a:r>
              <a:rPr lang="en-US" sz="2600" dirty="0">
                <a:solidFill>
                  <a:schemeClr val="tx1"/>
                </a:solidFill>
              </a:rPr>
              <a:t> cannot detoxify malathion</a:t>
            </a:r>
            <a:r>
              <a:rPr lang="en-US" sz="2600" b="1" dirty="0">
                <a:solidFill>
                  <a:schemeClr val="tx1"/>
                </a:solidFill>
              </a:rPr>
              <a:t> </a:t>
            </a:r>
          </a:p>
          <a:p>
            <a:pPr marL="1438275" indent="-457200" algn="l" rtl="0" eaLnBrk="1" hangingPunct="1">
              <a:buFont typeface="Wingdings" panose="05000000000000000000" pitchFamily="2" charset="2"/>
              <a:buChar char="§"/>
              <a:defRPr/>
            </a:pPr>
            <a:endParaRPr lang="en-US" sz="2600" dirty="0">
              <a:solidFill>
                <a:schemeClr val="tx1"/>
              </a:solidFill>
            </a:endParaRPr>
          </a:p>
          <a:p>
            <a:pPr marL="0" indent="0" algn="l" rtl="0" eaLnBrk="1" hangingPunct="1">
              <a:buFont typeface="Wingdings 3" panose="05040102010807070707" pitchFamily="18" charset="2"/>
              <a:buNone/>
              <a:defRPr/>
            </a:pPr>
            <a:endParaRPr lang="en-US" sz="2600" dirty="0">
              <a:solidFill>
                <a:schemeClr val="tx1"/>
              </a:solidFill>
            </a:endParaRPr>
          </a:p>
          <a:p>
            <a:pPr marL="0" indent="0" algn="l" rtl="0" eaLnBrk="1" hangingPunct="1">
              <a:buFont typeface="Wingdings 3" panose="05040102010807070707" pitchFamily="18" charset="2"/>
              <a:buNone/>
              <a:defRPr/>
            </a:pPr>
            <a:endParaRPr lang="en-US" sz="2600" dirty="0">
              <a:solidFill>
                <a:schemeClr val="tx1"/>
              </a:solidFill>
            </a:endParaRPr>
          </a:p>
          <a:p>
            <a:pPr marL="0" indent="0" algn="l" rtl="0" eaLnBrk="1" hangingPunct="1">
              <a:buFont typeface="Wingdings 3" panose="05040102010807070707" pitchFamily="18" charset="2"/>
              <a:buNone/>
              <a:defRPr/>
            </a:pPr>
            <a:endParaRPr lang="en-US" sz="2600" dirty="0">
              <a:solidFill>
                <a:schemeClr val="tx1"/>
              </a:solidFill>
            </a:endParaRPr>
          </a:p>
          <a:p>
            <a:pPr marL="0" indent="0" algn="l" rtl="0" eaLnBrk="1" hangingPunct="1">
              <a:buFont typeface="Wingdings 3" panose="05040102010807070707" pitchFamily="18" charset="2"/>
              <a:buNone/>
              <a:defRPr/>
            </a:pPr>
            <a:endParaRPr lang="en-US" sz="2600" dirty="0">
              <a:solidFill>
                <a:schemeClr val="tx1"/>
              </a:solidFill>
            </a:endParaRPr>
          </a:p>
          <a:p>
            <a:pPr marL="51435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r>
              <a:rPr lang="en-US" sz="2700" b="1" dirty="0">
                <a:solidFill>
                  <a:schemeClr val="tx1"/>
                </a:solidFill>
              </a:rPr>
              <a:t>   </a:t>
            </a:r>
            <a:endParaRPr lang="en-US" sz="2700" dirty="0">
              <a:solidFill>
                <a:schemeClr val="tx1"/>
              </a:solidFill>
            </a:endParaRPr>
          </a:p>
        </p:txBody>
      </p:sp>
      <p:sp>
        <p:nvSpPr>
          <p:cNvPr id="38915"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ts val="1000"/>
              </a:spcBef>
              <a:buClr>
                <a:schemeClr val="accent1"/>
              </a:buClr>
              <a:buFont typeface="Wingdings 3" panose="05040102010807070707" pitchFamily="18" charset="2"/>
              <a:buChar char=""/>
              <a:defRPr>
                <a:solidFill>
                  <a:srgbClr val="FFFFFF"/>
                </a:solidFill>
                <a:latin typeface="Century Gothic" panose="020B0502020202020204" pitchFamily="34" charset="0"/>
              </a:defRPr>
            </a:lvl1pPr>
            <a:lvl2pPr marL="742950" indent="-285750" algn="r" rtl="1">
              <a:spcBef>
                <a:spcPts val="1000"/>
              </a:spcBef>
              <a:buClr>
                <a:schemeClr val="accent1"/>
              </a:buClr>
              <a:buFont typeface="Wingdings 3" panose="05040102010807070707" pitchFamily="18" charset="2"/>
              <a:buChar char=""/>
              <a:defRPr sz="1600">
                <a:solidFill>
                  <a:srgbClr val="FFFFFF"/>
                </a:solidFill>
                <a:latin typeface="Century Gothic" panose="020B0502020202020204" pitchFamily="34" charset="0"/>
              </a:defRPr>
            </a:lvl2pPr>
            <a:lvl3pPr marL="1143000" indent="-228600" algn="r" rtl="1">
              <a:spcBef>
                <a:spcPts val="1000"/>
              </a:spcBef>
              <a:buClr>
                <a:schemeClr val="accent1"/>
              </a:buClr>
              <a:buFont typeface="Wingdings 3" panose="05040102010807070707" pitchFamily="18" charset="2"/>
              <a:buChar char=""/>
              <a:defRPr sz="1400">
                <a:solidFill>
                  <a:srgbClr val="FFFFFF"/>
                </a:solidFill>
                <a:latin typeface="Century Gothic" panose="020B0502020202020204" pitchFamily="34" charset="0"/>
              </a:defRPr>
            </a:lvl3pPr>
            <a:lvl4pPr marL="16002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4pPr>
            <a:lvl5pPr marL="20574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9pPr>
          </a:lstStyle>
          <a:p>
            <a:pPr rtl="0" fontAlgn="base">
              <a:spcBef>
                <a:spcPct val="0"/>
              </a:spcBef>
              <a:spcAft>
                <a:spcPct val="0"/>
              </a:spcAft>
              <a:buClrTx/>
              <a:buFontTx/>
              <a:buNone/>
            </a:pPr>
            <a:fld id="{BC607628-6C47-48C4-866F-84F486C00CE2}" type="slidenum">
              <a:rPr lang="en-US" smtClean="0">
                <a:solidFill>
                  <a:srgbClr val="FEFFFF"/>
                </a:solidFill>
              </a:rPr>
              <a:pPr rtl="0" fontAlgn="base">
                <a:spcBef>
                  <a:spcPct val="0"/>
                </a:spcBef>
                <a:spcAft>
                  <a:spcPct val="0"/>
                </a:spcAft>
                <a:buClrTx/>
                <a:buFontTx/>
                <a:buNone/>
              </a:pPr>
              <a:t>36</a:t>
            </a:fld>
            <a:endParaRPr lang="en-US" dirty="0">
              <a:solidFill>
                <a:srgbClr val="FEFFFF"/>
              </a:solidFill>
            </a:endParaRPr>
          </a:p>
        </p:txBody>
      </p:sp>
      <p:cxnSp>
        <p:nvCxnSpPr>
          <p:cNvPr id="6" name="Straight Arrow Connector 5"/>
          <p:cNvCxnSpPr/>
          <p:nvPr/>
        </p:nvCxnSpPr>
        <p:spPr>
          <a:xfrm flipV="1">
            <a:off x="6361906" y="814294"/>
            <a:ext cx="517525" cy="19050"/>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2535138"/>
      </p:ext>
    </p:extLst>
  </p:cSld>
  <p:clrMapOvr>
    <a:masterClrMapping/>
  </p:clrMapOvr>
  <p:transition spd="slow">
    <p:fad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6" end="16"/>
                                            </p:txEl>
                                          </p:spTgt>
                                        </p:tgtEl>
                                        <p:attrNameLst>
                                          <p:attrName>style.visibility</p:attrName>
                                        </p:attrNameLst>
                                      </p:cBhvr>
                                      <p:to>
                                        <p:strVal val="visible"/>
                                      </p:to>
                                    </p:set>
                                    <p:animEffect transition="in" filter="fade">
                                      <p:cBhvr>
                                        <p:cTn id="47" dur="5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813" y="63500"/>
            <a:ext cx="11660187" cy="6794500"/>
          </a:xfrm>
        </p:spPr>
        <p:txBody>
          <a:bodyPr/>
          <a:lstStyle/>
          <a:p>
            <a:pPr marL="981075" indent="-806450" algn="l" rtl="0" eaLnBrk="1" hangingPunct="1">
              <a:buNone/>
              <a:defRPr/>
            </a:pPr>
            <a:r>
              <a:rPr lang="en-US" sz="2600" b="1" u="sng" dirty="0">
                <a:solidFill>
                  <a:schemeClr val="tx1"/>
                </a:solidFill>
              </a:rPr>
              <a:t>Pharmacodynamics:</a:t>
            </a:r>
          </a:p>
          <a:p>
            <a:pPr marL="1438275" indent="-457200" algn="l" rtl="0" eaLnBrk="1" hangingPunct="1">
              <a:buFont typeface="Wingdings" panose="05000000000000000000" pitchFamily="2" charset="2"/>
              <a:buChar char="Ø"/>
              <a:defRPr/>
            </a:pPr>
            <a:r>
              <a:rPr lang="en-US" sz="2600" dirty="0">
                <a:solidFill>
                  <a:schemeClr val="tx1"/>
                </a:solidFill>
              </a:rPr>
              <a:t>They cause irreversible inhibition of cholinesterase by formation of </a:t>
            </a:r>
            <a:r>
              <a:rPr lang="en-US" sz="2600" b="1" i="1" dirty="0">
                <a:solidFill>
                  <a:schemeClr val="tx1"/>
                </a:solidFill>
              </a:rPr>
              <a:t>covalent bond  </a:t>
            </a:r>
            <a:r>
              <a:rPr lang="en-US" sz="2600" dirty="0">
                <a:solidFill>
                  <a:schemeClr val="tx1"/>
                </a:solidFill>
              </a:rPr>
              <a:t>with its esteratic site.</a:t>
            </a:r>
          </a:p>
          <a:p>
            <a:pPr marL="1438275" indent="-457200" algn="l" rtl="0" eaLnBrk="1" hangingPunct="1">
              <a:buFont typeface="Wingdings" panose="05000000000000000000" pitchFamily="2" charset="2"/>
              <a:buChar char="Ø"/>
              <a:defRPr/>
            </a:pPr>
            <a:r>
              <a:rPr lang="en-US" sz="2600" dirty="0">
                <a:solidFill>
                  <a:schemeClr val="tx1"/>
                </a:solidFill>
              </a:rPr>
              <a:t>At first loose then non-competitive block [ aged enzyme].</a:t>
            </a:r>
          </a:p>
          <a:p>
            <a:pPr marL="1438275" indent="-457200" algn="l" rtl="0" eaLnBrk="1" hangingPunct="1">
              <a:buFont typeface="Wingdings" panose="05000000000000000000" pitchFamily="2" charset="2"/>
              <a:buChar char="Ø"/>
              <a:defRPr/>
            </a:pPr>
            <a:r>
              <a:rPr lang="en-US" sz="2600" dirty="0">
                <a:solidFill>
                  <a:schemeClr val="tx1"/>
                </a:solidFill>
              </a:rPr>
              <a:t>Accumulation of huge amount of Ach        over-activation of cholinoceptors at NM junction and at autonomic and central nervous system.</a:t>
            </a:r>
          </a:p>
          <a:p>
            <a:pPr marL="1438275" indent="-457200" algn="l" rtl="0" eaLnBrk="1" hangingPunct="1">
              <a:buFont typeface="Wingdings" panose="05000000000000000000" pitchFamily="2" charset="2"/>
              <a:buChar char="Ø"/>
              <a:defRPr/>
            </a:pPr>
            <a:r>
              <a:rPr lang="en-US" sz="2600" dirty="0">
                <a:solidFill>
                  <a:schemeClr val="tx1"/>
                </a:solidFill>
              </a:rPr>
              <a:t>Their actions ended by resynthesis of new cholinesterases.</a:t>
            </a:r>
          </a:p>
          <a:p>
            <a:pPr marL="981075" indent="0" algn="l" rtl="0" eaLnBrk="1" hangingPunct="1">
              <a:buNone/>
              <a:defRPr/>
            </a:pPr>
            <a:endParaRPr lang="en-US" sz="2600" dirty="0">
              <a:solidFill>
                <a:schemeClr val="tx1"/>
              </a:solidFill>
            </a:endParaRPr>
          </a:p>
          <a:p>
            <a:pPr marL="981075" indent="-887413" algn="ctr" rtl="0" eaLnBrk="1" hangingPunct="1">
              <a:buNone/>
              <a:defRPr/>
            </a:pPr>
            <a:r>
              <a:rPr lang="en-US" sz="2600" b="1" u="sng" dirty="0">
                <a:solidFill>
                  <a:srgbClr val="FFFF00"/>
                </a:solidFill>
              </a:rPr>
              <a:t>Organophosphorus poisoning</a:t>
            </a:r>
          </a:p>
          <a:p>
            <a:pPr marL="981075" indent="-887413" algn="l" rtl="0" eaLnBrk="1" hangingPunct="1">
              <a:buNone/>
              <a:defRPr/>
            </a:pPr>
            <a:r>
              <a:rPr lang="en-US" sz="2600" b="1" u="sng" dirty="0">
                <a:solidFill>
                  <a:schemeClr val="tx1"/>
                </a:solidFill>
              </a:rPr>
              <a:t>Causes :</a:t>
            </a:r>
          </a:p>
          <a:p>
            <a:pPr marL="981075" indent="-887413" algn="l" rtl="0" eaLnBrk="1" hangingPunct="1">
              <a:buNone/>
              <a:defRPr/>
            </a:pPr>
            <a:r>
              <a:rPr lang="en-US" sz="2600" b="1" dirty="0">
                <a:solidFill>
                  <a:schemeClr val="tx1"/>
                </a:solidFill>
              </a:rPr>
              <a:t>     1- Occupational </a:t>
            </a:r>
            <a:r>
              <a:rPr lang="en-US" sz="2600" dirty="0">
                <a:solidFill>
                  <a:schemeClr val="tx1"/>
                </a:solidFill>
              </a:rPr>
              <a:t>inhalation or contamination of skin, clothes and food with insecticides.</a:t>
            </a:r>
          </a:p>
          <a:p>
            <a:pPr marL="981075" indent="-887413" algn="l" rtl="0" eaLnBrk="1" hangingPunct="1">
              <a:lnSpc>
                <a:spcPct val="90000"/>
              </a:lnSpc>
              <a:buNone/>
              <a:defRPr/>
            </a:pPr>
            <a:r>
              <a:rPr lang="en-US" sz="2600" b="1" dirty="0">
                <a:solidFill>
                  <a:schemeClr val="tx1"/>
                </a:solidFill>
              </a:rPr>
              <a:t>     2- Suicidal.</a:t>
            </a:r>
          </a:p>
          <a:p>
            <a:pPr marL="981075" indent="-887413" algn="l" rtl="0" eaLnBrk="1" hangingPunct="1">
              <a:lnSpc>
                <a:spcPct val="90000"/>
              </a:lnSpc>
              <a:buNone/>
              <a:defRPr/>
            </a:pPr>
            <a:r>
              <a:rPr lang="en-US" sz="2600" b="1" dirty="0">
                <a:solidFill>
                  <a:schemeClr val="tx1"/>
                </a:solidFill>
              </a:rPr>
              <a:t>     3- Wars. </a:t>
            </a:r>
            <a:endParaRPr lang="en-US" sz="2600" b="1" u="sng" dirty="0">
              <a:solidFill>
                <a:schemeClr val="tx1"/>
              </a:solidFill>
            </a:endParaRPr>
          </a:p>
          <a:p>
            <a:pPr marL="0" indent="0" algn="l" rtl="0" eaLnBrk="1" hangingPunct="1">
              <a:buFont typeface="Wingdings 3" panose="05040102010807070707" pitchFamily="18" charset="2"/>
              <a:buNone/>
              <a:defRPr/>
            </a:pPr>
            <a:endParaRPr lang="en-US" sz="2600" dirty="0">
              <a:solidFill>
                <a:schemeClr val="tx1"/>
              </a:solidFill>
            </a:endParaRPr>
          </a:p>
          <a:p>
            <a:pPr marL="0" indent="0" algn="l" rtl="0" eaLnBrk="1" hangingPunct="1">
              <a:buFont typeface="Wingdings 3" panose="05040102010807070707" pitchFamily="18" charset="2"/>
              <a:buNone/>
              <a:defRPr/>
            </a:pPr>
            <a:endParaRPr lang="en-US" sz="2600" dirty="0">
              <a:solidFill>
                <a:schemeClr val="tx1"/>
              </a:solidFill>
            </a:endParaRPr>
          </a:p>
          <a:p>
            <a:pPr marL="0" indent="0" algn="l" rtl="0" eaLnBrk="1" hangingPunct="1">
              <a:buFont typeface="Wingdings 3" panose="05040102010807070707" pitchFamily="18" charset="2"/>
              <a:buNone/>
              <a:defRPr/>
            </a:pPr>
            <a:endParaRPr lang="en-US" sz="2600" dirty="0">
              <a:solidFill>
                <a:schemeClr val="tx1"/>
              </a:solidFill>
            </a:endParaRPr>
          </a:p>
          <a:p>
            <a:pPr marL="0" indent="0" algn="l" rtl="0" eaLnBrk="1" hangingPunct="1">
              <a:buFont typeface="Wingdings 3" panose="05040102010807070707" pitchFamily="18" charset="2"/>
              <a:buNone/>
              <a:defRPr/>
            </a:pPr>
            <a:endParaRPr lang="en-US" sz="2600" dirty="0">
              <a:solidFill>
                <a:schemeClr val="tx1"/>
              </a:solidFill>
            </a:endParaRPr>
          </a:p>
          <a:p>
            <a:pPr marL="51435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r>
              <a:rPr lang="en-US" sz="2700" b="1" dirty="0">
                <a:solidFill>
                  <a:schemeClr val="tx1"/>
                </a:solidFill>
              </a:rPr>
              <a:t>   </a:t>
            </a:r>
            <a:endParaRPr lang="en-US" sz="2700" dirty="0">
              <a:solidFill>
                <a:schemeClr val="tx1"/>
              </a:solidFill>
            </a:endParaRPr>
          </a:p>
        </p:txBody>
      </p:sp>
      <p:sp>
        <p:nvSpPr>
          <p:cNvPr id="38915"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ts val="1000"/>
              </a:spcBef>
              <a:buClr>
                <a:schemeClr val="accent1"/>
              </a:buClr>
              <a:buFont typeface="Wingdings 3" panose="05040102010807070707" pitchFamily="18" charset="2"/>
              <a:buChar char=""/>
              <a:defRPr>
                <a:solidFill>
                  <a:srgbClr val="FFFFFF"/>
                </a:solidFill>
                <a:latin typeface="Century Gothic" panose="020B0502020202020204" pitchFamily="34" charset="0"/>
              </a:defRPr>
            </a:lvl1pPr>
            <a:lvl2pPr marL="742950" indent="-285750" algn="r" rtl="1">
              <a:spcBef>
                <a:spcPts val="1000"/>
              </a:spcBef>
              <a:buClr>
                <a:schemeClr val="accent1"/>
              </a:buClr>
              <a:buFont typeface="Wingdings 3" panose="05040102010807070707" pitchFamily="18" charset="2"/>
              <a:buChar char=""/>
              <a:defRPr sz="1600">
                <a:solidFill>
                  <a:srgbClr val="FFFFFF"/>
                </a:solidFill>
                <a:latin typeface="Century Gothic" panose="020B0502020202020204" pitchFamily="34" charset="0"/>
              </a:defRPr>
            </a:lvl2pPr>
            <a:lvl3pPr marL="1143000" indent="-228600" algn="r" rtl="1">
              <a:spcBef>
                <a:spcPts val="1000"/>
              </a:spcBef>
              <a:buClr>
                <a:schemeClr val="accent1"/>
              </a:buClr>
              <a:buFont typeface="Wingdings 3" panose="05040102010807070707" pitchFamily="18" charset="2"/>
              <a:buChar char=""/>
              <a:defRPr sz="1400">
                <a:solidFill>
                  <a:srgbClr val="FFFFFF"/>
                </a:solidFill>
                <a:latin typeface="Century Gothic" panose="020B0502020202020204" pitchFamily="34" charset="0"/>
              </a:defRPr>
            </a:lvl3pPr>
            <a:lvl4pPr marL="16002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4pPr>
            <a:lvl5pPr marL="20574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9pPr>
          </a:lstStyle>
          <a:p>
            <a:pPr rtl="0" fontAlgn="base">
              <a:spcBef>
                <a:spcPct val="0"/>
              </a:spcBef>
              <a:spcAft>
                <a:spcPct val="0"/>
              </a:spcAft>
              <a:buClrTx/>
              <a:buFontTx/>
              <a:buNone/>
            </a:pPr>
            <a:fld id="{BC607628-6C47-48C4-866F-84F486C00CE2}" type="slidenum">
              <a:rPr lang="en-US" smtClean="0">
                <a:solidFill>
                  <a:srgbClr val="FEFFFF"/>
                </a:solidFill>
              </a:rPr>
              <a:pPr rtl="0" fontAlgn="base">
                <a:spcBef>
                  <a:spcPct val="0"/>
                </a:spcBef>
                <a:spcAft>
                  <a:spcPct val="0"/>
                </a:spcAft>
                <a:buClrTx/>
                <a:buFontTx/>
                <a:buNone/>
              </a:pPr>
              <a:t>37</a:t>
            </a:fld>
            <a:endParaRPr lang="en-US" dirty="0">
              <a:solidFill>
                <a:srgbClr val="FEFFFF"/>
              </a:solidFill>
            </a:endParaRPr>
          </a:p>
        </p:txBody>
      </p:sp>
      <p:cxnSp>
        <p:nvCxnSpPr>
          <p:cNvPr id="6" name="Straight Arrow Connector 5"/>
          <p:cNvCxnSpPr/>
          <p:nvPr/>
        </p:nvCxnSpPr>
        <p:spPr>
          <a:xfrm flipV="1">
            <a:off x="7168729" y="2280024"/>
            <a:ext cx="517525" cy="19050"/>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8382607"/>
      </p:ext>
    </p:extLst>
  </p:cSld>
  <p:clrMapOvr>
    <a:masterClrMapping/>
  </p:clrMapOvr>
  <p:transition spd="slow">
    <p:fade/>
    <p:sndAc>
      <p:stSnd>
        <p:snd r:embed="rId2" name="arrow.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fade">
                                      <p:cBhvr>
                                        <p:cTn id="52" dur="500"/>
                                        <p:tgtEl>
                                          <p:spTgt spid="3">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7" end="17"/>
                                            </p:txEl>
                                          </p:spTgt>
                                        </p:tgtEl>
                                        <p:attrNameLst>
                                          <p:attrName>style.visibility</p:attrName>
                                        </p:attrNameLst>
                                      </p:cBhvr>
                                      <p:to>
                                        <p:strVal val="visible"/>
                                      </p:to>
                                    </p:set>
                                    <p:animEffect transition="in" filter="fade">
                                      <p:cBhvr>
                                        <p:cTn id="57" dur="500"/>
                                        <p:tgtEl>
                                          <p:spTgt spid="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813" y="63500"/>
            <a:ext cx="11660187" cy="6794500"/>
          </a:xfrm>
        </p:spPr>
        <p:txBody>
          <a:bodyPr/>
          <a:lstStyle/>
          <a:p>
            <a:pPr marL="981075" indent="-806450" algn="l" rtl="0" eaLnBrk="1" hangingPunct="1">
              <a:buNone/>
              <a:defRPr/>
            </a:pPr>
            <a:r>
              <a:rPr lang="en-US" sz="2600" b="1" u="sng" dirty="0">
                <a:solidFill>
                  <a:schemeClr val="tx1"/>
                </a:solidFill>
              </a:rPr>
              <a:t>Clinical manifestations:</a:t>
            </a:r>
          </a:p>
          <a:p>
            <a:pPr marL="1250950" indent="-269875" algn="l" rtl="0" eaLnBrk="1" hangingPunct="1">
              <a:buFont typeface="Arial" panose="020B0604020202020204" pitchFamily="34" charset="0"/>
              <a:buChar char="•"/>
              <a:defRPr/>
            </a:pPr>
            <a:r>
              <a:rPr lang="en-US" sz="2600" b="1" dirty="0">
                <a:solidFill>
                  <a:schemeClr val="tx1"/>
                </a:solidFill>
              </a:rPr>
              <a:t>Muscarinic : </a:t>
            </a:r>
            <a:r>
              <a:rPr lang="en-US" sz="2600" dirty="0">
                <a:solidFill>
                  <a:schemeClr val="tx1"/>
                </a:solidFill>
              </a:rPr>
              <a:t>Salivation, miosis, sweating, vomiting, colic, bradycardia and bronchospasm.</a:t>
            </a:r>
          </a:p>
          <a:p>
            <a:pPr marL="1250950" indent="-269875" algn="l" rtl="0" eaLnBrk="1" hangingPunct="1">
              <a:buFont typeface="Arial" panose="020B0604020202020204" pitchFamily="34" charset="0"/>
              <a:buChar char="•"/>
              <a:defRPr/>
            </a:pPr>
            <a:r>
              <a:rPr lang="en-US" sz="2600" b="1" dirty="0">
                <a:solidFill>
                  <a:schemeClr val="tx1"/>
                </a:solidFill>
              </a:rPr>
              <a:t>Nicotinic : </a:t>
            </a:r>
            <a:r>
              <a:rPr lang="en-US" sz="2600" dirty="0">
                <a:solidFill>
                  <a:schemeClr val="tx1"/>
                </a:solidFill>
              </a:rPr>
              <a:t>Muscle fasciculation then muscle weakness and paralysis.</a:t>
            </a:r>
          </a:p>
          <a:p>
            <a:pPr marL="1250950" indent="-269875" algn="l" rtl="0" eaLnBrk="1" hangingPunct="1">
              <a:buFont typeface="Arial" panose="020B0604020202020204" pitchFamily="34" charset="0"/>
              <a:buChar char="•"/>
              <a:defRPr/>
            </a:pPr>
            <a:r>
              <a:rPr lang="en-US" sz="2600" b="1" dirty="0">
                <a:solidFill>
                  <a:schemeClr val="tx1"/>
                </a:solidFill>
              </a:rPr>
              <a:t>CNS : </a:t>
            </a:r>
            <a:r>
              <a:rPr lang="en-US" sz="2600" dirty="0">
                <a:solidFill>
                  <a:schemeClr val="tx1"/>
                </a:solidFill>
              </a:rPr>
              <a:t>Confusion, convulsions the CNS depression.</a:t>
            </a:r>
          </a:p>
          <a:p>
            <a:pPr marL="1250950" indent="-269875" algn="l" rtl="0" eaLnBrk="1" hangingPunct="1">
              <a:buFont typeface="Arial" panose="020B0604020202020204" pitchFamily="34" charset="0"/>
              <a:buChar char="•"/>
              <a:defRPr/>
            </a:pPr>
            <a:r>
              <a:rPr lang="en-US" sz="2600" b="1" dirty="0">
                <a:solidFill>
                  <a:schemeClr val="tx1"/>
                </a:solidFill>
              </a:rPr>
              <a:t>Cause of death : </a:t>
            </a:r>
            <a:r>
              <a:rPr lang="en-US" sz="2600" dirty="0">
                <a:solidFill>
                  <a:schemeClr val="tx1"/>
                </a:solidFill>
              </a:rPr>
              <a:t>Respiratory failure.</a:t>
            </a:r>
          </a:p>
          <a:p>
            <a:pPr marL="806450" indent="-806450" algn="l" rtl="0" eaLnBrk="1" hangingPunct="1">
              <a:buNone/>
              <a:defRPr/>
            </a:pPr>
            <a:r>
              <a:rPr lang="en-US" sz="2600" b="1" u="sng" dirty="0">
                <a:solidFill>
                  <a:schemeClr val="tx1"/>
                </a:solidFill>
              </a:rPr>
              <a:t>Treatment</a:t>
            </a:r>
            <a:r>
              <a:rPr lang="en-US" sz="2600" b="1" dirty="0">
                <a:solidFill>
                  <a:schemeClr val="tx1"/>
                </a:solidFill>
              </a:rPr>
              <a:t>:</a:t>
            </a:r>
          </a:p>
          <a:p>
            <a:pPr marL="363538" indent="0" algn="l" rtl="0" eaLnBrk="1" hangingPunct="1">
              <a:buFont typeface="+mj-lt"/>
              <a:buAutoNum type="arabicPeriod"/>
              <a:defRPr/>
            </a:pPr>
            <a:r>
              <a:rPr lang="en-US" sz="2400" dirty="0">
                <a:solidFill>
                  <a:schemeClr val="tx1"/>
                </a:solidFill>
              </a:rPr>
              <a:t>Remove contaminated clothes and wash the skin by soap or NaHCO3.</a:t>
            </a:r>
          </a:p>
          <a:p>
            <a:pPr marL="363538" indent="0" algn="l" rtl="0" eaLnBrk="1" hangingPunct="1">
              <a:buFont typeface="+mj-lt"/>
              <a:buAutoNum type="arabicPeriod"/>
              <a:defRPr/>
            </a:pPr>
            <a:r>
              <a:rPr lang="en-US" sz="2400" dirty="0">
                <a:solidFill>
                  <a:schemeClr val="tx1"/>
                </a:solidFill>
              </a:rPr>
              <a:t>Aspiration of secretion and artificial respiration.</a:t>
            </a:r>
          </a:p>
          <a:p>
            <a:pPr marL="363538" indent="0" algn="l" rtl="0" eaLnBrk="1" hangingPunct="1">
              <a:buFont typeface="+mj-lt"/>
              <a:buAutoNum type="arabicPeriod"/>
              <a:defRPr/>
            </a:pPr>
            <a:r>
              <a:rPr lang="en-US" sz="2400" dirty="0">
                <a:solidFill>
                  <a:schemeClr val="tx1"/>
                </a:solidFill>
              </a:rPr>
              <a:t>Gastric lavage.</a:t>
            </a:r>
          </a:p>
          <a:p>
            <a:pPr marL="363538" indent="0" algn="l" rtl="0" eaLnBrk="1" hangingPunct="1">
              <a:buFont typeface="+mj-lt"/>
              <a:buAutoNum type="arabicPeriod"/>
              <a:defRPr/>
            </a:pPr>
            <a:r>
              <a:rPr lang="en-US" sz="2400" b="1" dirty="0">
                <a:solidFill>
                  <a:schemeClr val="tx1"/>
                </a:solidFill>
              </a:rPr>
              <a:t>Atropine</a:t>
            </a:r>
            <a:r>
              <a:rPr lang="en-US" sz="2400" dirty="0">
                <a:solidFill>
                  <a:schemeClr val="tx1"/>
                </a:solidFill>
              </a:rPr>
              <a:t> 1 mg IV every 10 minutes till full atropinization [dryness of mouth, mydriasis and tachycardia]. The patient is kept full atropinized for 24 hrs.</a:t>
            </a:r>
            <a:endParaRPr lang="en-US" sz="2400" b="1" dirty="0">
              <a:solidFill>
                <a:schemeClr val="tx1"/>
              </a:solidFill>
            </a:endParaRPr>
          </a:p>
          <a:p>
            <a:pPr marL="0" indent="0" algn="l" rtl="0" eaLnBrk="1" hangingPunct="1">
              <a:buFont typeface="Wingdings 3" panose="05040102010807070707" pitchFamily="18" charset="2"/>
              <a:buNone/>
              <a:defRPr/>
            </a:pPr>
            <a:endParaRPr lang="en-US" sz="2600" dirty="0">
              <a:solidFill>
                <a:schemeClr val="tx1"/>
              </a:solidFill>
            </a:endParaRPr>
          </a:p>
          <a:p>
            <a:pPr marL="0" indent="0" algn="l" rtl="0" eaLnBrk="1" hangingPunct="1">
              <a:buFont typeface="Wingdings 3" panose="05040102010807070707" pitchFamily="18" charset="2"/>
              <a:buNone/>
              <a:defRPr/>
            </a:pPr>
            <a:endParaRPr lang="en-US" sz="2600" dirty="0">
              <a:solidFill>
                <a:schemeClr val="tx1"/>
              </a:solidFill>
            </a:endParaRPr>
          </a:p>
          <a:p>
            <a:pPr marL="51435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r>
              <a:rPr lang="en-US" sz="2700" b="1" dirty="0">
                <a:solidFill>
                  <a:schemeClr val="tx1"/>
                </a:solidFill>
              </a:rPr>
              <a:t>   </a:t>
            </a:r>
            <a:endParaRPr lang="en-US" sz="2700" dirty="0">
              <a:solidFill>
                <a:schemeClr val="tx1"/>
              </a:solidFill>
            </a:endParaRPr>
          </a:p>
        </p:txBody>
      </p:sp>
      <p:sp>
        <p:nvSpPr>
          <p:cNvPr id="38915"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ts val="1000"/>
              </a:spcBef>
              <a:buClr>
                <a:schemeClr val="accent1"/>
              </a:buClr>
              <a:buFont typeface="Wingdings 3" panose="05040102010807070707" pitchFamily="18" charset="2"/>
              <a:buChar char=""/>
              <a:defRPr>
                <a:solidFill>
                  <a:srgbClr val="FFFFFF"/>
                </a:solidFill>
                <a:latin typeface="Century Gothic" panose="020B0502020202020204" pitchFamily="34" charset="0"/>
              </a:defRPr>
            </a:lvl1pPr>
            <a:lvl2pPr marL="742950" indent="-285750" algn="r" rtl="1">
              <a:spcBef>
                <a:spcPts val="1000"/>
              </a:spcBef>
              <a:buClr>
                <a:schemeClr val="accent1"/>
              </a:buClr>
              <a:buFont typeface="Wingdings 3" panose="05040102010807070707" pitchFamily="18" charset="2"/>
              <a:buChar char=""/>
              <a:defRPr sz="1600">
                <a:solidFill>
                  <a:srgbClr val="FFFFFF"/>
                </a:solidFill>
                <a:latin typeface="Century Gothic" panose="020B0502020202020204" pitchFamily="34" charset="0"/>
              </a:defRPr>
            </a:lvl2pPr>
            <a:lvl3pPr marL="1143000" indent="-228600" algn="r" rtl="1">
              <a:spcBef>
                <a:spcPts val="1000"/>
              </a:spcBef>
              <a:buClr>
                <a:schemeClr val="accent1"/>
              </a:buClr>
              <a:buFont typeface="Wingdings 3" panose="05040102010807070707" pitchFamily="18" charset="2"/>
              <a:buChar char=""/>
              <a:defRPr sz="1400">
                <a:solidFill>
                  <a:srgbClr val="FFFFFF"/>
                </a:solidFill>
                <a:latin typeface="Century Gothic" panose="020B0502020202020204" pitchFamily="34" charset="0"/>
              </a:defRPr>
            </a:lvl3pPr>
            <a:lvl4pPr marL="16002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4pPr>
            <a:lvl5pPr marL="20574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9pPr>
          </a:lstStyle>
          <a:p>
            <a:pPr rtl="0" fontAlgn="base">
              <a:spcBef>
                <a:spcPct val="0"/>
              </a:spcBef>
              <a:spcAft>
                <a:spcPct val="0"/>
              </a:spcAft>
              <a:buClrTx/>
              <a:buFontTx/>
              <a:buNone/>
            </a:pPr>
            <a:fld id="{BC607628-6C47-48C4-866F-84F486C00CE2}" type="slidenum">
              <a:rPr lang="en-US" smtClean="0">
                <a:solidFill>
                  <a:srgbClr val="FEFFFF"/>
                </a:solidFill>
              </a:rPr>
              <a:pPr rtl="0" fontAlgn="base">
                <a:spcBef>
                  <a:spcPct val="0"/>
                </a:spcBef>
                <a:spcAft>
                  <a:spcPct val="0"/>
                </a:spcAft>
                <a:buClrTx/>
                <a:buFontTx/>
                <a:buNone/>
              </a:pPr>
              <a:t>38</a:t>
            </a:fld>
            <a:endParaRPr lang="en-US" dirty="0">
              <a:solidFill>
                <a:srgbClr val="FEFFFF"/>
              </a:solidFill>
            </a:endParaRPr>
          </a:p>
        </p:txBody>
      </p:sp>
    </p:spTree>
    <p:extLst>
      <p:ext uri="{BB962C8B-B14F-4D97-AF65-F5344CB8AC3E}">
        <p14:creationId xmlns:p14="http://schemas.microsoft.com/office/powerpoint/2010/main" val="2077431972"/>
      </p:ext>
    </p:extLst>
  </p:cSld>
  <p:clrMapOvr>
    <a:masterClrMapping/>
  </p:clrMapOvr>
  <p:transition spd="slow">
    <p:fade/>
    <p:sndAc>
      <p:stSnd>
        <p:snd r:embed="rId2" name="arrow.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4" end="14"/>
                                            </p:txEl>
                                          </p:spTgt>
                                        </p:tgtEl>
                                        <p:attrNameLst>
                                          <p:attrName>style.visibility</p:attrName>
                                        </p:attrNameLst>
                                      </p:cBhvr>
                                      <p:to>
                                        <p:strVal val="visible"/>
                                      </p:to>
                                    </p:set>
                                    <p:animEffect transition="in" filter="fade">
                                      <p:cBhvr>
                                        <p:cTn id="57"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813" y="63500"/>
            <a:ext cx="11660187" cy="6794500"/>
          </a:xfrm>
        </p:spPr>
        <p:txBody>
          <a:bodyPr/>
          <a:lstStyle/>
          <a:p>
            <a:pPr marL="820738" indent="-457200" algn="l" rtl="0" eaLnBrk="1" hangingPunct="1">
              <a:buFont typeface="+mj-lt"/>
              <a:buAutoNum type="arabicPeriod" startAt="5"/>
              <a:defRPr/>
            </a:pPr>
            <a:r>
              <a:rPr lang="en-US" sz="2400" b="1" dirty="0">
                <a:solidFill>
                  <a:schemeClr val="tx1"/>
                </a:solidFill>
              </a:rPr>
              <a:t>Cholinesterase reactivators [ oximes]:</a:t>
            </a:r>
          </a:p>
          <a:p>
            <a:pPr marL="981075" indent="195263" algn="l" rtl="0" eaLnBrk="1" hangingPunct="1">
              <a:buFont typeface="Wingdings" panose="05000000000000000000" pitchFamily="2" charset="2"/>
              <a:buChar char="v"/>
              <a:defRPr/>
            </a:pPr>
            <a:r>
              <a:rPr lang="en-US" sz="2400" b="1" dirty="0">
                <a:solidFill>
                  <a:schemeClr val="tx1"/>
                </a:solidFill>
              </a:rPr>
              <a:t>Pralidoxime (PAM): </a:t>
            </a:r>
            <a:r>
              <a:rPr lang="en-US" sz="2400" dirty="0">
                <a:solidFill>
                  <a:schemeClr val="tx1"/>
                </a:solidFill>
              </a:rPr>
              <a:t>[30mg/kg bolus dose then 8mg/kg/hr IV infusion until clinical improvement] can break the bond between organophosphates and the enzyme, so the enzyme becomes free and hydrolyzes Ach  at the receptors.</a:t>
            </a:r>
          </a:p>
          <a:p>
            <a:pPr marL="981075" indent="195263" algn="l" rtl="0" eaLnBrk="1" hangingPunct="1">
              <a:buFont typeface="Wingdings" panose="05000000000000000000" pitchFamily="2" charset="2"/>
              <a:buChar char="v"/>
              <a:defRPr/>
            </a:pPr>
            <a:r>
              <a:rPr lang="en-US" sz="2400" b="1" dirty="0">
                <a:solidFill>
                  <a:schemeClr val="tx1"/>
                </a:solidFill>
              </a:rPr>
              <a:t>Diacetylmonoxime (DAM): </a:t>
            </a:r>
            <a:r>
              <a:rPr lang="en-US" sz="2400" dirty="0">
                <a:solidFill>
                  <a:schemeClr val="tx1"/>
                </a:solidFill>
              </a:rPr>
              <a:t>like pralidoxime but can cross BBB and reactivate central cholinesterase.</a:t>
            </a:r>
          </a:p>
          <a:p>
            <a:pPr marL="806450" indent="-361950" algn="l" rtl="0" eaLnBrk="1" hangingPunct="1">
              <a:buFont typeface="+mj-lt"/>
              <a:buAutoNum type="arabicPeriod" startAt="6"/>
              <a:defRPr/>
            </a:pPr>
            <a:r>
              <a:rPr lang="en-US" sz="2400" dirty="0">
                <a:solidFill>
                  <a:schemeClr val="tx1"/>
                </a:solidFill>
              </a:rPr>
              <a:t>Diazepam for convulsions, and artificial ventilation for respiratory failure.</a:t>
            </a:r>
          </a:p>
          <a:p>
            <a:pPr marL="350838" indent="-350838" algn="l" rtl="0" eaLnBrk="1" hangingPunct="1">
              <a:buNone/>
              <a:defRPr/>
            </a:pPr>
            <a:r>
              <a:rPr lang="en-US" sz="2400" b="1" u="sng" dirty="0">
                <a:solidFill>
                  <a:schemeClr val="tx1"/>
                </a:solidFill>
              </a:rPr>
              <a:t>Note:</a:t>
            </a:r>
          </a:p>
          <a:p>
            <a:pPr algn="l" rtl="0" eaLnBrk="1" hangingPunct="1">
              <a:buFont typeface="Courier New" panose="02070309020205020404" pitchFamily="49" charset="0"/>
              <a:buChar char="o"/>
              <a:defRPr/>
            </a:pPr>
            <a:r>
              <a:rPr lang="en-US" sz="2400" dirty="0">
                <a:solidFill>
                  <a:schemeClr val="tx1"/>
                </a:solidFill>
              </a:rPr>
              <a:t>Early after intoxication and formation of organophosphate-enzyme complex          spontaneous reactivation of the enzyme can occurs that can be hastened by oximes.</a:t>
            </a:r>
          </a:p>
          <a:p>
            <a:pPr algn="l" rtl="0" eaLnBrk="1" hangingPunct="1">
              <a:buFont typeface="Courier New" panose="02070309020205020404" pitchFamily="49" charset="0"/>
              <a:buChar char="o"/>
              <a:defRPr/>
            </a:pPr>
            <a:r>
              <a:rPr lang="en-US" sz="2400" dirty="0">
                <a:solidFill>
                  <a:schemeClr val="tx1"/>
                </a:solidFill>
              </a:rPr>
              <a:t>Within a few hours, the organophosphate-enzyme complex loses one alkyl group renders it no longer susceptible to reactivation        ageing. So cholinesterase reactivators should be administered as early as possible.</a:t>
            </a:r>
          </a:p>
          <a:p>
            <a:pPr marL="0" indent="0" algn="l" rtl="0" eaLnBrk="1" hangingPunct="1">
              <a:buFont typeface="Wingdings 3" panose="05040102010807070707" pitchFamily="18" charset="2"/>
              <a:buNone/>
              <a:defRPr/>
            </a:pPr>
            <a:endParaRPr lang="en-US" sz="2600" dirty="0">
              <a:solidFill>
                <a:schemeClr val="tx1"/>
              </a:solidFill>
            </a:endParaRPr>
          </a:p>
          <a:p>
            <a:pPr marL="0" indent="0" algn="l" rtl="0" eaLnBrk="1" hangingPunct="1">
              <a:buFont typeface="Wingdings 3" panose="05040102010807070707" pitchFamily="18" charset="2"/>
              <a:buNone/>
              <a:defRPr/>
            </a:pPr>
            <a:endParaRPr lang="en-US" sz="2600" dirty="0">
              <a:solidFill>
                <a:schemeClr val="tx1"/>
              </a:solidFill>
            </a:endParaRPr>
          </a:p>
          <a:p>
            <a:pPr marL="51435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endParaRPr lang="en-US" sz="2700" dirty="0">
              <a:solidFill>
                <a:schemeClr val="tx1"/>
              </a:solidFill>
            </a:endParaRPr>
          </a:p>
          <a:p>
            <a:pPr marL="0" indent="0" algn="l" rtl="0" eaLnBrk="1" hangingPunct="1">
              <a:buFont typeface="Wingdings 3" panose="05040102010807070707" pitchFamily="18" charset="2"/>
              <a:buNone/>
              <a:defRPr/>
            </a:pPr>
            <a:r>
              <a:rPr lang="en-US" sz="2700" b="1" dirty="0">
                <a:solidFill>
                  <a:schemeClr val="tx1"/>
                </a:solidFill>
              </a:rPr>
              <a:t>   </a:t>
            </a:r>
            <a:endParaRPr lang="en-US" sz="2700" dirty="0">
              <a:solidFill>
                <a:schemeClr val="tx1"/>
              </a:solidFill>
            </a:endParaRPr>
          </a:p>
        </p:txBody>
      </p:sp>
      <p:sp>
        <p:nvSpPr>
          <p:cNvPr id="38915"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ts val="1000"/>
              </a:spcBef>
              <a:buClr>
                <a:schemeClr val="accent1"/>
              </a:buClr>
              <a:buFont typeface="Wingdings 3" panose="05040102010807070707" pitchFamily="18" charset="2"/>
              <a:buChar char=""/>
              <a:defRPr>
                <a:solidFill>
                  <a:srgbClr val="FFFFFF"/>
                </a:solidFill>
                <a:latin typeface="Century Gothic" panose="020B0502020202020204" pitchFamily="34" charset="0"/>
              </a:defRPr>
            </a:lvl1pPr>
            <a:lvl2pPr marL="742950" indent="-285750" algn="r" rtl="1">
              <a:spcBef>
                <a:spcPts val="1000"/>
              </a:spcBef>
              <a:buClr>
                <a:schemeClr val="accent1"/>
              </a:buClr>
              <a:buFont typeface="Wingdings 3" panose="05040102010807070707" pitchFamily="18" charset="2"/>
              <a:buChar char=""/>
              <a:defRPr sz="1600">
                <a:solidFill>
                  <a:srgbClr val="FFFFFF"/>
                </a:solidFill>
                <a:latin typeface="Century Gothic" panose="020B0502020202020204" pitchFamily="34" charset="0"/>
              </a:defRPr>
            </a:lvl2pPr>
            <a:lvl3pPr marL="1143000" indent="-228600" algn="r" rtl="1">
              <a:spcBef>
                <a:spcPts val="1000"/>
              </a:spcBef>
              <a:buClr>
                <a:schemeClr val="accent1"/>
              </a:buClr>
              <a:buFont typeface="Wingdings 3" panose="05040102010807070707" pitchFamily="18" charset="2"/>
              <a:buChar char=""/>
              <a:defRPr sz="1400">
                <a:solidFill>
                  <a:srgbClr val="FFFFFF"/>
                </a:solidFill>
                <a:latin typeface="Century Gothic" panose="020B0502020202020204" pitchFamily="34" charset="0"/>
              </a:defRPr>
            </a:lvl3pPr>
            <a:lvl4pPr marL="16002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4pPr>
            <a:lvl5pPr marL="20574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9pPr>
          </a:lstStyle>
          <a:p>
            <a:pPr rtl="0" fontAlgn="base">
              <a:spcBef>
                <a:spcPct val="0"/>
              </a:spcBef>
              <a:spcAft>
                <a:spcPct val="0"/>
              </a:spcAft>
              <a:buClrTx/>
              <a:buFontTx/>
              <a:buNone/>
            </a:pPr>
            <a:fld id="{BC607628-6C47-48C4-866F-84F486C00CE2}" type="slidenum">
              <a:rPr lang="en-US" smtClean="0">
                <a:solidFill>
                  <a:srgbClr val="FEFFFF"/>
                </a:solidFill>
              </a:rPr>
              <a:pPr rtl="0" fontAlgn="base">
                <a:spcBef>
                  <a:spcPct val="0"/>
                </a:spcBef>
                <a:spcAft>
                  <a:spcPct val="0"/>
                </a:spcAft>
                <a:buClrTx/>
                <a:buFontTx/>
                <a:buNone/>
              </a:pPr>
              <a:t>39</a:t>
            </a:fld>
            <a:endParaRPr lang="en-US" dirty="0">
              <a:solidFill>
                <a:srgbClr val="FEFFFF"/>
              </a:solidFill>
            </a:endParaRPr>
          </a:p>
        </p:txBody>
      </p:sp>
      <p:cxnSp>
        <p:nvCxnSpPr>
          <p:cNvPr id="4" name="Straight Arrow Connector 3"/>
          <p:cNvCxnSpPr/>
          <p:nvPr/>
        </p:nvCxnSpPr>
        <p:spPr>
          <a:xfrm flipV="1">
            <a:off x="10328788" y="3839883"/>
            <a:ext cx="517525" cy="19050"/>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5434058" y="5090459"/>
            <a:ext cx="517525" cy="19050"/>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1115436"/>
      </p:ext>
    </p:extLst>
  </p:cSld>
  <p:clrMapOvr>
    <a:masterClrMapping/>
  </p:clrMapOvr>
  <p:transition spd="slow">
    <p:fade/>
    <p:sndAc>
      <p:stSnd>
        <p:snd r:embed="rId2" name="arrow.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fade">
                                      <p:cBhvr>
                                        <p:cTn id="4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ts val="1000"/>
              </a:spcBef>
              <a:buClr>
                <a:schemeClr val="accent1"/>
              </a:buClr>
              <a:buFont typeface="Wingdings 3" panose="05040102010807070707" pitchFamily="18" charset="2"/>
              <a:buChar char=""/>
              <a:defRPr>
                <a:solidFill>
                  <a:srgbClr val="FFFFFF"/>
                </a:solidFill>
                <a:latin typeface="Century Gothic" panose="020B0502020202020204" pitchFamily="34" charset="0"/>
              </a:defRPr>
            </a:lvl1pPr>
            <a:lvl2pPr marL="742950" indent="-285750" algn="r" rtl="1">
              <a:spcBef>
                <a:spcPts val="1000"/>
              </a:spcBef>
              <a:buClr>
                <a:schemeClr val="accent1"/>
              </a:buClr>
              <a:buFont typeface="Wingdings 3" panose="05040102010807070707" pitchFamily="18" charset="2"/>
              <a:buChar char=""/>
              <a:defRPr sz="1600">
                <a:solidFill>
                  <a:srgbClr val="FFFFFF"/>
                </a:solidFill>
                <a:latin typeface="Century Gothic" panose="020B0502020202020204" pitchFamily="34" charset="0"/>
              </a:defRPr>
            </a:lvl2pPr>
            <a:lvl3pPr marL="1143000" indent="-228600" algn="r" rtl="1">
              <a:spcBef>
                <a:spcPts val="1000"/>
              </a:spcBef>
              <a:buClr>
                <a:schemeClr val="accent1"/>
              </a:buClr>
              <a:buFont typeface="Wingdings 3" panose="05040102010807070707" pitchFamily="18" charset="2"/>
              <a:buChar char=""/>
              <a:defRPr sz="1400">
                <a:solidFill>
                  <a:srgbClr val="FFFFFF"/>
                </a:solidFill>
                <a:latin typeface="Century Gothic" panose="020B0502020202020204" pitchFamily="34" charset="0"/>
              </a:defRPr>
            </a:lvl3pPr>
            <a:lvl4pPr marL="16002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4pPr>
            <a:lvl5pPr marL="20574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9pPr>
          </a:lstStyle>
          <a:p>
            <a:pPr rtl="0" fontAlgn="base">
              <a:spcBef>
                <a:spcPct val="0"/>
              </a:spcBef>
              <a:spcAft>
                <a:spcPct val="0"/>
              </a:spcAft>
              <a:buClrTx/>
              <a:buFontTx/>
              <a:buNone/>
            </a:pPr>
            <a:fld id="{8E431681-81D7-4514-875B-57A9950C6D41}" type="slidenum">
              <a:rPr lang="en-US" smtClean="0">
                <a:solidFill>
                  <a:srgbClr val="FEFFFF"/>
                </a:solidFill>
              </a:rPr>
              <a:pPr rtl="0" fontAlgn="base">
                <a:spcBef>
                  <a:spcPct val="0"/>
                </a:spcBef>
                <a:spcAft>
                  <a:spcPct val="0"/>
                </a:spcAft>
                <a:buClrTx/>
                <a:buFontTx/>
                <a:buNone/>
              </a:pPr>
              <a:t>4</a:t>
            </a:fld>
            <a:endParaRPr lang="en-US" dirty="0">
              <a:solidFill>
                <a:srgbClr val="FEFFFF"/>
              </a:solidFill>
            </a:endParaRPr>
          </a:p>
        </p:txBody>
      </p:sp>
      <p:graphicFrame>
        <p:nvGraphicFramePr>
          <p:cNvPr id="2" name="Content Placeholder 1"/>
          <p:cNvGraphicFramePr>
            <a:graphicFrameLocks noGrp="1"/>
          </p:cNvGraphicFramePr>
          <p:nvPr>
            <p:ph idx="1"/>
          </p:nvPr>
        </p:nvGraphicFramePr>
        <p:xfrm>
          <a:off x="531812" y="211138"/>
          <a:ext cx="11350626" cy="6431098"/>
        </p:xfrm>
        <a:graphic>
          <a:graphicData uri="http://schemas.openxmlformats.org/drawingml/2006/table">
            <a:tbl>
              <a:tblPr rtl="1" firstRow="1" bandRow="1">
                <a:tableStyleId>{5C22544A-7EE6-4342-B048-85BDC9FD1C3A}</a:tableStyleId>
              </a:tblPr>
              <a:tblGrid>
                <a:gridCol w="3783542">
                  <a:extLst>
                    <a:ext uri="{9D8B030D-6E8A-4147-A177-3AD203B41FA5}">
                      <a16:colId xmlns:a16="http://schemas.microsoft.com/office/drawing/2014/main" val="20000"/>
                    </a:ext>
                  </a:extLst>
                </a:gridCol>
                <a:gridCol w="4669968">
                  <a:extLst>
                    <a:ext uri="{9D8B030D-6E8A-4147-A177-3AD203B41FA5}">
                      <a16:colId xmlns:a16="http://schemas.microsoft.com/office/drawing/2014/main" val="20001"/>
                    </a:ext>
                  </a:extLst>
                </a:gridCol>
                <a:gridCol w="2897116">
                  <a:extLst>
                    <a:ext uri="{9D8B030D-6E8A-4147-A177-3AD203B41FA5}">
                      <a16:colId xmlns:a16="http://schemas.microsoft.com/office/drawing/2014/main" val="20002"/>
                    </a:ext>
                  </a:extLst>
                </a:gridCol>
              </a:tblGrid>
              <a:tr h="548603">
                <a:tc>
                  <a:txBody>
                    <a:bodyPr/>
                    <a:lstStyle/>
                    <a:p>
                      <a:pPr algn="ctr" rtl="1"/>
                      <a:r>
                        <a:rPr lang="en-US" sz="3000" b="1" kern="1200" dirty="0">
                          <a:solidFill>
                            <a:schemeClr val="accent2">
                              <a:lumMod val="50000"/>
                            </a:schemeClr>
                          </a:solidFill>
                          <a:latin typeface="Times New Roman" panose="02020603050405020304" pitchFamily="18" charset="0"/>
                          <a:ea typeface="+mn-ea"/>
                          <a:cs typeface="Times New Roman" panose="02020603050405020304" pitchFamily="18" charset="0"/>
                        </a:rPr>
                        <a:t>Parasympathetic</a:t>
                      </a:r>
                      <a:endParaRPr lang="ar-EG" sz="30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07" marB="45707">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algn="ctr" rtl="1"/>
                      <a:r>
                        <a:rPr lang="en-US" sz="3000" b="1" kern="1200" dirty="0">
                          <a:solidFill>
                            <a:schemeClr val="accent2">
                              <a:lumMod val="50000"/>
                            </a:schemeClr>
                          </a:solidFill>
                          <a:latin typeface="Times New Roman" panose="02020603050405020304" pitchFamily="18" charset="0"/>
                          <a:ea typeface="+mn-ea"/>
                          <a:cs typeface="Times New Roman" panose="02020603050405020304" pitchFamily="18" charset="0"/>
                        </a:rPr>
                        <a:t>Sympathetic</a:t>
                      </a:r>
                      <a:r>
                        <a:rPr lang="en-US" sz="3000" b="1" kern="1200" dirty="0">
                          <a:solidFill>
                            <a:schemeClr val="tx1"/>
                          </a:solidFill>
                          <a:latin typeface="Times New Roman" panose="02020603050405020304" pitchFamily="18" charset="0"/>
                          <a:ea typeface="+mn-ea"/>
                          <a:cs typeface="Times New Roman" panose="02020603050405020304" pitchFamily="18" charset="0"/>
                        </a:rPr>
                        <a:t> </a:t>
                      </a:r>
                      <a:endParaRPr lang="ar-EG" sz="3000" b="1" kern="1200" dirty="0">
                        <a:solidFill>
                          <a:schemeClr val="tx1"/>
                        </a:solidFill>
                        <a:latin typeface="Times New Roman" panose="02020603050405020304" pitchFamily="18" charset="0"/>
                        <a:ea typeface="+mn-ea"/>
                        <a:cs typeface="Times New Roman" panose="02020603050405020304" pitchFamily="18" charset="0"/>
                      </a:endParaRPr>
                    </a:p>
                  </a:txBody>
                  <a:tcPr marL="91438" marR="91438" marT="45707" marB="45707">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rtl="1"/>
                      <a:endParaRPr lang="ar-EG" sz="3000" b="0" kern="1200" dirty="0">
                        <a:solidFill>
                          <a:schemeClr val="tx1"/>
                        </a:solidFill>
                        <a:latin typeface="Times New Roman" panose="02020603050405020304" pitchFamily="18" charset="0"/>
                        <a:ea typeface="+mn-ea"/>
                        <a:cs typeface="Times New Roman" panose="02020603050405020304" pitchFamily="18" charset="0"/>
                      </a:endParaRPr>
                    </a:p>
                  </a:txBody>
                  <a:tcPr marL="91438" marR="91438" marT="45707" marB="45707">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853396">
                <a:tc gridSpan="2">
                  <a:txBody>
                    <a:bodyPr/>
                    <a:lstStyle/>
                    <a:p>
                      <a:pPr algn="l" rtl="1"/>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They are antagonistic</a:t>
                      </a:r>
                      <a: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 except for atrial conduction and salivation [both  ]</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07" marB="45707">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hMerge="1">
                  <a:txBody>
                    <a:bodyPr/>
                    <a:lstStyle/>
                    <a:p>
                      <a:pPr algn="l" rtl="1"/>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342900" marR="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Actions</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p>
                      <a:pPr algn="l" rtl="0"/>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07" marB="45707">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1"/>
                  </a:ext>
                </a:extLst>
              </a:tr>
              <a:tr h="853396">
                <a:tc>
                  <a:txBody>
                    <a:bodyPr/>
                    <a:lstStyle/>
                    <a:p>
                      <a:pPr algn="l" rtl="1"/>
                      <a: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  all cardiac properties.</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07" marB="45707">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algn="l" rtl="1"/>
                      <a: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   all cardiac properties.</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07" marB="45707">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342900" indent="-342900" algn="l" rtl="0">
                        <a:buFont typeface="Arial" panose="020B0604020202020204" pitchFamily="34" charset="0"/>
                        <a:buChar cha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Cardiovascular:</a:t>
                      </a:r>
                    </a:p>
                    <a:p>
                      <a:pPr marL="0" indent="0" algn="l" rtl="0">
                        <a:buFont typeface="Arial" panose="020B0604020202020204" pitchFamily="34" charset="0"/>
                        <a:buNone/>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 Heart</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07" marB="45707">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2"/>
                  </a:ext>
                </a:extLst>
              </a:tr>
              <a:tr h="1615378">
                <a:tc>
                  <a:txBody>
                    <a:bodyPr/>
                    <a:lstStyle/>
                    <a:p>
                      <a:pPr algn="l" rtl="1"/>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Not innervated</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07" marB="45707">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algn="l" rtl="1"/>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-VC of skin &amp;mucous membrane blood vessels.</a:t>
                      </a:r>
                      <a:b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b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-VD of coronary &amp; skeletal blood vessels</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07" marB="45707">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algn="l" rtl="1"/>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 Blood vessels</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07" marB="45707">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3"/>
                  </a:ext>
                </a:extLst>
              </a:tr>
              <a:tr h="472405">
                <a:tc>
                  <a:txBody>
                    <a:bodyPr/>
                    <a:lstStyle/>
                    <a:p>
                      <a:pPr algn="l" rtl="1"/>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Decreased</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07" marB="45707">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algn="l" rtl="1"/>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Increased</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07" marB="45707">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algn="l" rtl="1"/>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-Blood pressure</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07" marB="45707">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4"/>
                  </a:ext>
                </a:extLst>
              </a:tr>
              <a:tr h="1615378">
                <a:tc>
                  <a:txBody>
                    <a:bodyPr/>
                    <a:lstStyle/>
                    <a:p>
                      <a:pPr marL="0" marR="0" indent="0" algn="l" defTabSz="457200" rtl="1" eaLnBrk="1" fontAlgn="auto" latinLnBrk="0" hangingPunct="1">
                        <a:lnSpc>
                          <a:spcPct val="100000"/>
                        </a:lnSpc>
                        <a:spcBef>
                          <a:spcPts val="0"/>
                        </a:spcBef>
                        <a:spcAft>
                          <a:spcPts val="0"/>
                        </a:spcAft>
                        <a:buClrTx/>
                        <a:buSzTx/>
                        <a:buFontTx/>
                        <a:buNone/>
                        <a:tabLst/>
                        <a:defRP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1-Miosis[+++CPM]</a:t>
                      </a:r>
                    </a:p>
                    <a:p>
                      <a:pPr marL="0" marR="0" indent="0" algn="l" defTabSz="457200" rtl="1" eaLnBrk="1" fontAlgn="auto" latinLnBrk="0" hangingPunct="1">
                        <a:lnSpc>
                          <a:spcPct val="100000"/>
                        </a:lnSpc>
                        <a:spcBef>
                          <a:spcPts val="0"/>
                        </a:spcBef>
                        <a:spcAft>
                          <a:spcPts val="0"/>
                        </a:spcAft>
                        <a:buClrTx/>
                        <a:buSzTx/>
                        <a:buFontTx/>
                        <a:buNone/>
                        <a:tabLst/>
                        <a:defRP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2- Accommodation for near</a:t>
                      </a:r>
                      <a: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 vision</a:t>
                      </a:r>
                    </a:p>
                    <a:p>
                      <a:pPr marL="0" marR="0" indent="0" algn="l" defTabSz="457200" rtl="1" eaLnBrk="1" fontAlgn="auto" latinLnBrk="0" hangingPunct="1">
                        <a:lnSpc>
                          <a:spcPct val="100000"/>
                        </a:lnSpc>
                        <a:spcBef>
                          <a:spcPts val="0"/>
                        </a:spcBef>
                        <a:spcAft>
                          <a:spcPts val="0"/>
                        </a:spcAft>
                        <a:buClrTx/>
                        <a:buSzTx/>
                        <a:buFontTx/>
                        <a:buNone/>
                        <a:tabLst/>
                        <a:defRPr/>
                      </a:pPr>
                      <a: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3-    IOP</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07" marB="45707">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algn="l" rtl="1"/>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Active mydriasis [++DPM]</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07" marB="45707">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342900" indent="-342900" algn="l" rtl="0">
                        <a:buFont typeface="Arial" panose="020B0604020202020204" pitchFamily="34" charset="0"/>
                        <a:buChar cha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Eye</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07" marB="45707">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5"/>
                  </a:ext>
                </a:extLst>
              </a:tr>
              <a:tr h="472405">
                <a:tc>
                  <a:txBody>
                    <a:bodyPr/>
                    <a:lstStyle/>
                    <a:p>
                      <a:pPr marL="0" marR="0" indent="0" algn="l" defTabSz="457200" rtl="1" eaLnBrk="1" fontAlgn="auto" latinLnBrk="0" hangingPunct="1">
                        <a:lnSpc>
                          <a:spcPct val="100000"/>
                        </a:lnSpc>
                        <a:spcBef>
                          <a:spcPts val="0"/>
                        </a:spcBef>
                        <a:spcAft>
                          <a:spcPts val="0"/>
                        </a:spcAft>
                        <a:buClrTx/>
                        <a:buSzTx/>
                        <a:buFontTx/>
                        <a:buNone/>
                        <a:tabLst/>
                        <a:defRP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Bronchoconstriction</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07" marB="45707">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algn="l" rtl="1"/>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Bronchodilation</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07" marB="45707">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342900" indent="-342900" algn="l" rtl="0">
                        <a:buFont typeface="Arial" panose="020B0604020202020204" pitchFamily="34" charset="0"/>
                        <a:buChar cha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Bronchi</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07" marB="45707">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cxnSp>
        <p:nvCxnSpPr>
          <p:cNvPr id="4" name="Straight Arrow Connector 3"/>
          <p:cNvCxnSpPr/>
          <p:nvPr/>
        </p:nvCxnSpPr>
        <p:spPr>
          <a:xfrm flipV="1">
            <a:off x="4276725" y="1223963"/>
            <a:ext cx="0" cy="309562"/>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3670300" y="1708150"/>
            <a:ext cx="0" cy="309563"/>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8216900" y="1708150"/>
            <a:ext cx="0" cy="309563"/>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8674100" y="5756275"/>
            <a:ext cx="0" cy="309563"/>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8539163" y="5768975"/>
            <a:ext cx="0" cy="309563"/>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EE4C5AC-1EE1-4E70-A926-000C99B6CCA7}"/>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Tree>
  </p:cSld>
  <p:clrMapOvr>
    <a:masterClrMapping/>
  </p:clrMapOvr>
  <p:transition spd="slow">
    <p:fad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ts val="1000"/>
              </a:spcBef>
              <a:buClr>
                <a:schemeClr val="accent1"/>
              </a:buClr>
              <a:buFont typeface="Wingdings 3" panose="05040102010807070707" pitchFamily="18" charset="2"/>
              <a:buChar char=""/>
              <a:defRPr>
                <a:solidFill>
                  <a:srgbClr val="FFFFFF"/>
                </a:solidFill>
                <a:latin typeface="Century Gothic" panose="020B0502020202020204" pitchFamily="34" charset="0"/>
              </a:defRPr>
            </a:lvl1pPr>
            <a:lvl2pPr marL="742950" indent="-285750" algn="r" rtl="1">
              <a:spcBef>
                <a:spcPts val="1000"/>
              </a:spcBef>
              <a:buClr>
                <a:schemeClr val="accent1"/>
              </a:buClr>
              <a:buFont typeface="Wingdings 3" panose="05040102010807070707" pitchFamily="18" charset="2"/>
              <a:buChar char=""/>
              <a:defRPr sz="1600">
                <a:solidFill>
                  <a:srgbClr val="FFFFFF"/>
                </a:solidFill>
                <a:latin typeface="Century Gothic" panose="020B0502020202020204" pitchFamily="34" charset="0"/>
              </a:defRPr>
            </a:lvl2pPr>
            <a:lvl3pPr marL="1143000" indent="-228600" algn="r" rtl="1">
              <a:spcBef>
                <a:spcPts val="1000"/>
              </a:spcBef>
              <a:buClr>
                <a:schemeClr val="accent1"/>
              </a:buClr>
              <a:buFont typeface="Wingdings 3" panose="05040102010807070707" pitchFamily="18" charset="2"/>
              <a:buChar char=""/>
              <a:defRPr sz="1400">
                <a:solidFill>
                  <a:srgbClr val="FFFFFF"/>
                </a:solidFill>
                <a:latin typeface="Century Gothic" panose="020B0502020202020204" pitchFamily="34" charset="0"/>
              </a:defRPr>
            </a:lvl3pPr>
            <a:lvl4pPr marL="16002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4pPr>
            <a:lvl5pPr marL="20574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9pPr>
          </a:lstStyle>
          <a:p>
            <a:pPr rtl="0" fontAlgn="base">
              <a:spcBef>
                <a:spcPct val="0"/>
              </a:spcBef>
              <a:spcAft>
                <a:spcPct val="0"/>
              </a:spcAft>
              <a:buClrTx/>
              <a:buFontTx/>
              <a:buNone/>
            </a:pPr>
            <a:fld id="{085C9837-F305-4CD4-8AC0-1614DF9BB136}" type="slidenum">
              <a:rPr lang="en-US" smtClean="0">
                <a:solidFill>
                  <a:srgbClr val="FEFFFF"/>
                </a:solidFill>
              </a:rPr>
              <a:pPr rtl="0" fontAlgn="base">
                <a:spcBef>
                  <a:spcPct val="0"/>
                </a:spcBef>
                <a:spcAft>
                  <a:spcPct val="0"/>
                </a:spcAft>
                <a:buClrTx/>
                <a:buFontTx/>
                <a:buNone/>
              </a:pPr>
              <a:t>5</a:t>
            </a:fld>
            <a:endParaRPr lang="en-US" dirty="0">
              <a:solidFill>
                <a:srgbClr val="FEFFFF"/>
              </a:solidFill>
            </a:endParaRPr>
          </a:p>
        </p:txBody>
      </p:sp>
      <p:graphicFrame>
        <p:nvGraphicFramePr>
          <p:cNvPr id="2" name="Content Placeholder 1"/>
          <p:cNvGraphicFramePr>
            <a:graphicFrameLocks noGrp="1"/>
          </p:cNvGraphicFramePr>
          <p:nvPr>
            <p:ph idx="1"/>
          </p:nvPr>
        </p:nvGraphicFramePr>
        <p:xfrm>
          <a:off x="531812" y="574675"/>
          <a:ext cx="11350626" cy="5446713"/>
        </p:xfrm>
        <a:graphic>
          <a:graphicData uri="http://schemas.openxmlformats.org/drawingml/2006/table">
            <a:tbl>
              <a:tblPr rtl="1" firstRow="1" bandRow="1">
                <a:tableStyleId>{5C22544A-7EE6-4342-B048-85BDC9FD1C3A}</a:tableStyleId>
              </a:tblPr>
              <a:tblGrid>
                <a:gridCol w="3783542">
                  <a:extLst>
                    <a:ext uri="{9D8B030D-6E8A-4147-A177-3AD203B41FA5}">
                      <a16:colId xmlns:a16="http://schemas.microsoft.com/office/drawing/2014/main" val="20000"/>
                    </a:ext>
                  </a:extLst>
                </a:gridCol>
                <a:gridCol w="4669968">
                  <a:extLst>
                    <a:ext uri="{9D8B030D-6E8A-4147-A177-3AD203B41FA5}">
                      <a16:colId xmlns:a16="http://schemas.microsoft.com/office/drawing/2014/main" val="20001"/>
                    </a:ext>
                  </a:extLst>
                </a:gridCol>
                <a:gridCol w="2897116">
                  <a:extLst>
                    <a:ext uri="{9D8B030D-6E8A-4147-A177-3AD203B41FA5}">
                      <a16:colId xmlns:a16="http://schemas.microsoft.com/office/drawing/2014/main" val="20002"/>
                    </a:ext>
                  </a:extLst>
                </a:gridCol>
              </a:tblGrid>
              <a:tr h="548675">
                <a:tc>
                  <a:txBody>
                    <a:bodyPr/>
                    <a:lstStyle/>
                    <a:p>
                      <a:pPr marL="0" indent="0" algn="ctr" rtl="1">
                        <a:buFont typeface="Arial" panose="020B0604020202020204" pitchFamily="34" charset="0"/>
                        <a:buNone/>
                      </a:pPr>
                      <a:r>
                        <a:rPr lang="en-US" sz="3000" b="1" kern="1200" dirty="0">
                          <a:solidFill>
                            <a:schemeClr val="accent2">
                              <a:lumMod val="50000"/>
                            </a:schemeClr>
                          </a:solidFill>
                          <a:latin typeface="Times New Roman" panose="02020603050405020304" pitchFamily="18" charset="0"/>
                          <a:ea typeface="+mn-ea"/>
                          <a:cs typeface="Times New Roman" panose="02020603050405020304" pitchFamily="18" charset="0"/>
                        </a:rPr>
                        <a:t>Parasympathetic</a:t>
                      </a:r>
                      <a:endParaRPr lang="ar-EG" sz="30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21" marB="4572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algn="ctr" rtl="1">
                        <a:buFont typeface="Arial" panose="020B0604020202020204" pitchFamily="34" charset="0"/>
                        <a:buNone/>
                      </a:pPr>
                      <a:r>
                        <a:rPr lang="en-US" sz="3000" b="1" kern="1200" dirty="0">
                          <a:solidFill>
                            <a:schemeClr val="accent2">
                              <a:lumMod val="50000"/>
                            </a:schemeClr>
                          </a:solidFill>
                          <a:latin typeface="Times New Roman" panose="02020603050405020304" pitchFamily="18" charset="0"/>
                          <a:ea typeface="+mn-ea"/>
                          <a:cs typeface="Times New Roman" panose="02020603050405020304" pitchFamily="18" charset="0"/>
                        </a:rPr>
                        <a:t>Sympathetic</a:t>
                      </a:r>
                      <a:r>
                        <a:rPr lang="en-US" sz="3000" b="1" kern="1200" dirty="0">
                          <a:solidFill>
                            <a:schemeClr val="tx1"/>
                          </a:solidFill>
                          <a:latin typeface="Times New Roman" panose="02020603050405020304" pitchFamily="18" charset="0"/>
                          <a:ea typeface="+mn-ea"/>
                          <a:cs typeface="Times New Roman" panose="02020603050405020304" pitchFamily="18" charset="0"/>
                        </a:rPr>
                        <a:t> </a:t>
                      </a:r>
                      <a:endParaRPr lang="ar-EG" sz="3000" b="1" kern="1200" dirty="0">
                        <a:solidFill>
                          <a:schemeClr val="tx1"/>
                        </a:solidFill>
                        <a:latin typeface="Times New Roman" panose="02020603050405020304" pitchFamily="18" charset="0"/>
                        <a:ea typeface="+mn-ea"/>
                        <a:cs typeface="Times New Roman" panose="02020603050405020304" pitchFamily="18" charset="0"/>
                      </a:endParaRPr>
                    </a:p>
                  </a:txBody>
                  <a:tcPr marL="91438" marR="91438" marT="45721" marB="4572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rtl="1">
                        <a:buFont typeface="Arial" panose="020B0604020202020204" pitchFamily="34" charset="0"/>
                        <a:buNone/>
                      </a:pPr>
                      <a:endParaRPr lang="ar-EG" sz="3000" b="0" kern="1200" dirty="0">
                        <a:solidFill>
                          <a:schemeClr val="tx1"/>
                        </a:solidFill>
                        <a:latin typeface="Times New Roman" panose="02020603050405020304" pitchFamily="18" charset="0"/>
                        <a:ea typeface="+mn-ea"/>
                        <a:cs typeface="Times New Roman" panose="02020603050405020304" pitchFamily="18" charset="0"/>
                      </a:endParaRPr>
                    </a:p>
                  </a:txBody>
                  <a:tcPr marL="91438" marR="91438" marT="45721" marB="4572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853498">
                <a:tc>
                  <a:txBody>
                    <a:bodyPr/>
                    <a:lstStyle/>
                    <a:p>
                      <a:pPr marL="0" indent="0" algn="l" rtl="1">
                        <a:buFont typeface="Arial" panose="020B0604020202020204" pitchFamily="34" charset="0"/>
                        <a:buNone/>
                      </a:pPr>
                      <a: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Contract wall&amp; contract sphincters</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21" marB="4572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algn="l" rtl="1">
                        <a:buFont typeface="Arial" panose="020B0604020202020204" pitchFamily="34" charset="0"/>
                        <a:buNone/>
                      </a:pPr>
                      <a: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Relax wall&amp; contract sphincters</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21" marB="4572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342900" marR="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GIT &amp; Urinary tract</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21" marB="4572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1"/>
                  </a:ext>
                </a:extLst>
              </a:tr>
              <a:tr h="1103182">
                <a:tc>
                  <a:txBody>
                    <a:bodyPr/>
                    <a:lstStyle/>
                    <a:p>
                      <a:pPr marL="0" indent="0" algn="l" rtl="1">
                        <a:buFont typeface="Arial" panose="020B0604020202020204" pitchFamily="34" charset="0"/>
                        <a:buNone/>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Erection in male</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21" marB="4572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algn="l" rtl="1">
                        <a:buFont typeface="Arial" panose="020B0604020202020204" pitchFamily="34" charset="0"/>
                        <a:buNone/>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Ejaculation</a:t>
                      </a:r>
                      <a: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 in male</a:t>
                      </a:r>
                      <a:b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br>
                      <a: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Relaxation of uterus in female</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21" marB="4572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342900" indent="-342900" algn="l" rtl="0">
                        <a:buFont typeface="Arial" panose="020B0604020202020204" pitchFamily="34" charset="0"/>
                        <a:buChar cha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Genital</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21" marB="4572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2"/>
                  </a:ext>
                </a:extLst>
              </a:tr>
              <a:tr h="1234456">
                <a:tc>
                  <a:txBody>
                    <a:bodyPr/>
                    <a:lstStyle/>
                    <a:p>
                      <a:pPr marL="0" indent="0" algn="l" rtl="1">
                        <a:buFont typeface="Arial" panose="020B0604020202020204" pitchFamily="34" charset="0"/>
                        <a:buNone/>
                      </a:pPr>
                      <a:b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b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Watery</a:t>
                      </a:r>
                      <a:b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b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No effect</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21" marB="4572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algn="l" rtl="1">
                        <a:buFont typeface="Arial" panose="020B0604020202020204" pitchFamily="34" charset="0"/>
                        <a:buNone/>
                      </a:pPr>
                      <a:b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b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Thick &amp; viscid</a:t>
                      </a:r>
                      <a:b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b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Increase</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21" marB="4572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342900" indent="-342900" algn="l" rtl="0">
                        <a:buFont typeface="Arial" panose="020B0604020202020204" pitchFamily="34" charset="0"/>
                        <a:buChar cha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Exocrine glands:</a:t>
                      </a:r>
                      <a:b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b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 Salivary</a:t>
                      </a:r>
                      <a:b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b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 Sweat</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21" marB="4572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3"/>
                  </a:ext>
                </a:extLst>
              </a:tr>
              <a:tr h="853451">
                <a:tc>
                  <a:txBody>
                    <a:bodyPr/>
                    <a:lstStyle/>
                    <a:p>
                      <a:pPr marL="0" marR="0" indent="0" algn="l" defTabSz="457200" rtl="1" eaLnBrk="1" fontAlgn="auto" latinLnBrk="0" hangingPunct="1">
                        <a:lnSpc>
                          <a:spcPct val="100000"/>
                        </a:lnSpc>
                        <a:spcBef>
                          <a:spcPts val="0"/>
                        </a:spcBef>
                        <a:spcAft>
                          <a:spcPts val="0"/>
                        </a:spcAft>
                        <a:buClrTx/>
                        <a:buSzTx/>
                        <a:buFont typeface="Arial" panose="020B0604020202020204" pitchFamily="34" charset="0"/>
                        <a:buNone/>
                        <a:tabLst/>
                        <a:defRPr/>
                      </a:pPr>
                      <a:b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b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Ach</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21" marB="4572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algn="l" rtl="1">
                        <a:buFont typeface="Arial" panose="020B0604020202020204" pitchFamily="34" charset="0"/>
                        <a:buNone/>
                      </a:pPr>
                      <a:b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b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Ach</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21" marB="4572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algn="l" rtl="0">
                        <a:buFont typeface="Arial" panose="020B0604020202020204" pitchFamily="34" charset="0"/>
                        <a:buNone/>
                      </a:pPr>
                      <a:r>
                        <a:rPr lang="en-US" sz="2500" b="1" kern="1200" dirty="0">
                          <a:solidFill>
                            <a:schemeClr val="accent2">
                              <a:lumMod val="50000"/>
                            </a:schemeClr>
                          </a:solidFill>
                          <a:latin typeface="Times New Roman" panose="02020603050405020304" pitchFamily="18" charset="0"/>
                          <a:ea typeface="+mn-ea"/>
                          <a:cs typeface="Times New Roman" panose="02020603050405020304" pitchFamily="18" charset="0"/>
                        </a:rPr>
                        <a:t>Neurotransmitters</a:t>
                      </a:r>
                    </a:p>
                    <a:p>
                      <a:pPr marL="342900" indent="-342900" algn="l" rtl="0">
                        <a:buFont typeface="Arial" panose="020B0604020202020204" pitchFamily="34" charset="0"/>
                        <a:buChar cha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Ganglia</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21" marB="4572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4"/>
                  </a:ext>
                </a:extLst>
              </a:tr>
              <a:tr h="853451">
                <a:tc>
                  <a:txBody>
                    <a:bodyPr/>
                    <a:lstStyle/>
                    <a:p>
                      <a:pPr marL="0" marR="0" indent="0" algn="l" defTabSz="457200" rtl="1" eaLnBrk="1" fontAlgn="auto" latinLnBrk="0" hangingPunct="1">
                        <a:lnSpc>
                          <a:spcPct val="100000"/>
                        </a:lnSpc>
                        <a:spcBef>
                          <a:spcPts val="0"/>
                        </a:spcBef>
                        <a:spcAft>
                          <a:spcPts val="0"/>
                        </a:spcAft>
                        <a:buClrTx/>
                        <a:buSzTx/>
                        <a:buFont typeface="Arial" panose="020B0604020202020204" pitchFamily="34" charset="0"/>
                        <a:buNone/>
                        <a:tabLst/>
                        <a:defRP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Ach</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21" marB="4572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algn="l" rtl="1">
                        <a:buFont typeface="Arial" panose="020B0604020202020204" pitchFamily="34" charset="0"/>
                        <a:buNone/>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Norepinephrine(NE)</a:t>
                      </a:r>
                      <a: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 </a:t>
                      </a:r>
                      <a:r>
                        <a:rPr lang="en-US" sz="2500" b="1" i="1"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except</a:t>
                      </a:r>
                      <a:r>
                        <a:rPr lang="en-US" sz="2500" b="0" i="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 in sweat glands </a:t>
                      </a: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Ach is released</a:t>
                      </a:r>
                      <a:r>
                        <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 </a:t>
                      </a:r>
                    </a:p>
                  </a:txBody>
                  <a:tcPr marL="91438" marR="91438" marT="45721" marB="4572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342900" indent="-342900" algn="l" rtl="0">
                        <a:buFont typeface="Arial" panose="020B0604020202020204" pitchFamily="34" charset="0"/>
                        <a:buChar cha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Postganglionic</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21" marB="45721">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transition spd="slow">
    <p:fad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ts val="1000"/>
              </a:spcBef>
              <a:buClr>
                <a:schemeClr val="accent1"/>
              </a:buClr>
              <a:buFont typeface="Wingdings 3" panose="05040102010807070707" pitchFamily="18" charset="2"/>
              <a:buChar char=""/>
              <a:defRPr>
                <a:solidFill>
                  <a:srgbClr val="FFFFFF"/>
                </a:solidFill>
                <a:latin typeface="Century Gothic" panose="020B0502020202020204" pitchFamily="34" charset="0"/>
              </a:defRPr>
            </a:lvl1pPr>
            <a:lvl2pPr marL="742950" indent="-285750" algn="r" rtl="1">
              <a:spcBef>
                <a:spcPts val="1000"/>
              </a:spcBef>
              <a:buClr>
                <a:schemeClr val="accent1"/>
              </a:buClr>
              <a:buFont typeface="Wingdings 3" panose="05040102010807070707" pitchFamily="18" charset="2"/>
              <a:buChar char=""/>
              <a:defRPr sz="1600">
                <a:solidFill>
                  <a:srgbClr val="FFFFFF"/>
                </a:solidFill>
                <a:latin typeface="Century Gothic" panose="020B0502020202020204" pitchFamily="34" charset="0"/>
              </a:defRPr>
            </a:lvl2pPr>
            <a:lvl3pPr marL="1143000" indent="-228600" algn="r" rtl="1">
              <a:spcBef>
                <a:spcPts val="1000"/>
              </a:spcBef>
              <a:buClr>
                <a:schemeClr val="accent1"/>
              </a:buClr>
              <a:buFont typeface="Wingdings 3" panose="05040102010807070707" pitchFamily="18" charset="2"/>
              <a:buChar char=""/>
              <a:defRPr sz="1400">
                <a:solidFill>
                  <a:srgbClr val="FFFFFF"/>
                </a:solidFill>
                <a:latin typeface="Century Gothic" panose="020B0502020202020204" pitchFamily="34" charset="0"/>
              </a:defRPr>
            </a:lvl3pPr>
            <a:lvl4pPr marL="16002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4pPr>
            <a:lvl5pPr marL="20574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9pPr>
          </a:lstStyle>
          <a:p>
            <a:pPr rtl="0" fontAlgn="base">
              <a:spcBef>
                <a:spcPct val="0"/>
              </a:spcBef>
              <a:spcAft>
                <a:spcPct val="0"/>
              </a:spcAft>
              <a:buClrTx/>
              <a:buFontTx/>
              <a:buNone/>
            </a:pPr>
            <a:fld id="{FF3DD6A8-AFBD-4CE3-9502-535A23271FDC}" type="slidenum">
              <a:rPr lang="en-US" smtClean="0">
                <a:solidFill>
                  <a:srgbClr val="FEFFFF"/>
                </a:solidFill>
              </a:rPr>
              <a:pPr rtl="0" fontAlgn="base">
                <a:spcBef>
                  <a:spcPct val="0"/>
                </a:spcBef>
                <a:spcAft>
                  <a:spcPct val="0"/>
                </a:spcAft>
                <a:buClrTx/>
                <a:buFontTx/>
                <a:buNone/>
              </a:pPr>
              <a:t>6</a:t>
            </a:fld>
            <a:endParaRPr lang="en-US" dirty="0">
              <a:solidFill>
                <a:srgbClr val="FEFFFF"/>
              </a:solidFill>
            </a:endParaRPr>
          </a:p>
        </p:txBody>
      </p:sp>
      <p:graphicFrame>
        <p:nvGraphicFramePr>
          <p:cNvPr id="2" name="Content Placeholder 1"/>
          <p:cNvGraphicFramePr>
            <a:graphicFrameLocks noGrp="1"/>
          </p:cNvGraphicFramePr>
          <p:nvPr>
            <p:ph idx="1"/>
          </p:nvPr>
        </p:nvGraphicFramePr>
        <p:xfrm>
          <a:off x="531813" y="198438"/>
          <a:ext cx="11350625" cy="6355032"/>
        </p:xfrm>
        <a:graphic>
          <a:graphicData uri="http://schemas.openxmlformats.org/drawingml/2006/table">
            <a:tbl>
              <a:tblPr rtl="1" firstRow="1" bandRow="1">
                <a:tableStyleId>{5C22544A-7EE6-4342-B048-85BDC9FD1C3A}</a:tableStyleId>
              </a:tblPr>
              <a:tblGrid>
                <a:gridCol w="3451132">
                  <a:extLst>
                    <a:ext uri="{9D8B030D-6E8A-4147-A177-3AD203B41FA5}">
                      <a16:colId xmlns:a16="http://schemas.microsoft.com/office/drawing/2014/main" val="20000"/>
                    </a:ext>
                  </a:extLst>
                </a:gridCol>
                <a:gridCol w="5836023">
                  <a:extLst>
                    <a:ext uri="{9D8B030D-6E8A-4147-A177-3AD203B41FA5}">
                      <a16:colId xmlns:a16="http://schemas.microsoft.com/office/drawing/2014/main" val="20001"/>
                    </a:ext>
                  </a:extLst>
                </a:gridCol>
                <a:gridCol w="2063470">
                  <a:extLst>
                    <a:ext uri="{9D8B030D-6E8A-4147-A177-3AD203B41FA5}">
                      <a16:colId xmlns:a16="http://schemas.microsoft.com/office/drawing/2014/main" val="20002"/>
                    </a:ext>
                  </a:extLst>
                </a:gridCol>
              </a:tblGrid>
              <a:tr h="548596">
                <a:tc>
                  <a:txBody>
                    <a:bodyPr/>
                    <a:lstStyle/>
                    <a:p>
                      <a:pPr marL="0" indent="0" algn="ctr" rtl="1">
                        <a:buFont typeface="Arial" panose="020B0604020202020204" pitchFamily="34" charset="0"/>
                        <a:buNone/>
                      </a:pPr>
                      <a:r>
                        <a:rPr lang="en-US" sz="3000" b="1" kern="1200" dirty="0">
                          <a:solidFill>
                            <a:schemeClr val="accent2">
                              <a:lumMod val="50000"/>
                            </a:schemeClr>
                          </a:solidFill>
                          <a:latin typeface="Times New Roman" panose="02020603050405020304" pitchFamily="18" charset="0"/>
                          <a:ea typeface="+mn-ea"/>
                          <a:cs typeface="Times New Roman" panose="02020603050405020304" pitchFamily="18" charset="0"/>
                        </a:rPr>
                        <a:t>Parasympathetic</a:t>
                      </a:r>
                      <a:endParaRPr lang="ar-EG" sz="3000" b="1"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08" marB="45708">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algn="ctr" rtl="1">
                        <a:buFont typeface="Arial" panose="020B0604020202020204" pitchFamily="34" charset="0"/>
                        <a:buNone/>
                      </a:pPr>
                      <a:r>
                        <a:rPr lang="en-US" sz="3000" b="1" kern="1200" dirty="0">
                          <a:solidFill>
                            <a:schemeClr val="accent2">
                              <a:lumMod val="50000"/>
                            </a:schemeClr>
                          </a:solidFill>
                          <a:latin typeface="Times New Roman" panose="02020603050405020304" pitchFamily="18" charset="0"/>
                          <a:ea typeface="+mn-ea"/>
                          <a:cs typeface="Times New Roman" panose="02020603050405020304" pitchFamily="18" charset="0"/>
                        </a:rPr>
                        <a:t>Sympathetic</a:t>
                      </a:r>
                      <a:r>
                        <a:rPr lang="en-US" sz="3000" b="1" kern="1200" dirty="0">
                          <a:solidFill>
                            <a:schemeClr val="tx1"/>
                          </a:solidFill>
                          <a:latin typeface="Times New Roman" panose="02020603050405020304" pitchFamily="18" charset="0"/>
                          <a:ea typeface="+mn-ea"/>
                          <a:cs typeface="Times New Roman" panose="02020603050405020304" pitchFamily="18" charset="0"/>
                        </a:rPr>
                        <a:t> </a:t>
                      </a:r>
                      <a:endParaRPr lang="ar-EG" sz="3000" b="1" kern="1200" dirty="0">
                        <a:solidFill>
                          <a:schemeClr val="tx1"/>
                        </a:solidFill>
                        <a:latin typeface="Times New Roman" panose="02020603050405020304" pitchFamily="18" charset="0"/>
                        <a:ea typeface="+mn-ea"/>
                        <a:cs typeface="Times New Roman" panose="02020603050405020304" pitchFamily="18" charset="0"/>
                      </a:endParaRPr>
                    </a:p>
                  </a:txBody>
                  <a:tcPr marL="91438" marR="91438" marT="45708" marB="45708">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0" indent="0" rtl="1">
                        <a:buFont typeface="Arial" panose="020B0604020202020204" pitchFamily="34" charset="0"/>
                        <a:buNone/>
                      </a:pPr>
                      <a:endParaRPr lang="ar-EG" sz="3000" b="0" kern="1200" dirty="0">
                        <a:solidFill>
                          <a:schemeClr val="tx1"/>
                        </a:solidFill>
                        <a:latin typeface="Times New Roman" panose="02020603050405020304" pitchFamily="18" charset="0"/>
                        <a:ea typeface="+mn-ea"/>
                        <a:cs typeface="Times New Roman" panose="02020603050405020304" pitchFamily="18" charset="0"/>
                      </a:endParaRPr>
                    </a:p>
                  </a:txBody>
                  <a:tcPr marL="91438" marR="91438" marT="45708" marB="45708">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5806166">
                <a:tc>
                  <a:txBody>
                    <a:bodyPr/>
                    <a:lstStyle/>
                    <a:p>
                      <a:pPr marL="0" indent="0" algn="l" rtl="1">
                        <a:buFont typeface="Arial" panose="020B0604020202020204" pitchFamily="34" charset="0"/>
                        <a:buNone/>
                      </a:pPr>
                      <a: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  Choline is transported into cholinergic neurons by carrier system</a:t>
                      </a:r>
                      <a:b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br>
                      <a:endPar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endParaRPr>
                    </a:p>
                    <a:p>
                      <a:pPr marL="0" indent="0" algn="l" rtl="1">
                        <a:buFont typeface="Arial" panose="020B0604020202020204" pitchFamily="34" charset="0"/>
                        <a:buNone/>
                      </a:pPr>
                      <a: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 Choline is acetylated to </a:t>
                      </a: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Ach by choline acetyl-transferase in</a:t>
                      </a:r>
                      <a: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 presence of acetyl CoA </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08" marB="45708">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457200" indent="-457200" algn="l" rtl="0">
                        <a:buFont typeface="+mj-lt"/>
                        <a:buAutoNum type="arabicPeriod"/>
                      </a:pPr>
                      <a: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Phenylalanine     tyrosine (by hydroxylase)</a:t>
                      </a:r>
                    </a:p>
                    <a:p>
                      <a:pPr marL="457200" indent="-457200" algn="l" rtl="0">
                        <a:buFont typeface="+mj-lt"/>
                        <a:buAutoNum type="arabicPeriod"/>
                      </a:pPr>
                      <a: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Tyrosine     DOPA (by tyrosine hydroxylase)</a:t>
                      </a:r>
                    </a:p>
                    <a:p>
                      <a:pPr marL="457200" indent="-457200" algn="l" rtl="0">
                        <a:buFont typeface="+mj-lt"/>
                        <a:buAutoNum type="arabicPeriod"/>
                      </a:pPr>
                      <a: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DOPA     dopamine (by dopa decarboxylase)</a:t>
                      </a:r>
                    </a:p>
                    <a:p>
                      <a:pPr marL="457200" indent="-457200" algn="l" rtl="0">
                        <a:buFont typeface="+mj-lt"/>
                        <a:buAutoNum type="arabicPeriod"/>
                      </a:pPr>
                      <a: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Dopamine is actively transported into synaptic vesicles by carrier system</a:t>
                      </a:r>
                    </a:p>
                    <a:p>
                      <a:pPr marL="457200" indent="-457200" algn="l" rtl="0">
                        <a:buFont typeface="+mj-lt"/>
                        <a:buAutoNum type="arabicPeriod"/>
                      </a:pPr>
                      <a: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Finally, NE is formed by hydroxylation of dopamine (via dopamine B-hydroxylase)</a:t>
                      </a:r>
                    </a:p>
                    <a:p>
                      <a:pPr marL="0" indent="0" algn="l" rtl="0">
                        <a:buFont typeface="+mj-lt"/>
                        <a:buNone/>
                      </a:pPr>
                      <a:r>
                        <a:rPr lang="en-US" sz="2500" b="0" kern="1200" baseline="0" dirty="0">
                          <a:solidFill>
                            <a:schemeClr val="accent2">
                              <a:lumMod val="50000"/>
                            </a:schemeClr>
                          </a:solidFill>
                          <a:latin typeface="Times New Roman" panose="02020603050405020304" pitchFamily="18" charset="0"/>
                          <a:ea typeface="+mn-ea"/>
                          <a:cs typeface="Times New Roman" panose="02020603050405020304" pitchFamily="18" charset="0"/>
                        </a:rPr>
                        <a:t>* In the adrenal medulla &amp; some CNS tracts, epinephrine(adrenaline) is formed via methylation of NE by phenyl ethanolamine N-methyl-transferase [PENMT]</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08" marB="45708">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tc>
                  <a:txBody>
                    <a:bodyPr/>
                    <a:lstStyle/>
                    <a:p>
                      <a:pPr marL="342900" marR="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500" b="0" kern="1200" dirty="0">
                          <a:solidFill>
                            <a:schemeClr val="accent2">
                              <a:lumMod val="50000"/>
                            </a:schemeClr>
                          </a:solidFill>
                          <a:latin typeface="Times New Roman" panose="02020603050405020304" pitchFamily="18" charset="0"/>
                          <a:ea typeface="+mn-ea"/>
                          <a:cs typeface="Times New Roman" panose="02020603050405020304" pitchFamily="18" charset="0"/>
                        </a:rPr>
                        <a:t>Synthesis</a:t>
                      </a:r>
                      <a:endParaRPr lang="ar-EG" sz="2500" b="0" kern="1200" dirty="0">
                        <a:solidFill>
                          <a:schemeClr val="accent2">
                            <a:lumMod val="50000"/>
                          </a:schemeClr>
                        </a:solidFill>
                        <a:latin typeface="Times New Roman" panose="02020603050405020304" pitchFamily="18" charset="0"/>
                        <a:ea typeface="+mn-ea"/>
                        <a:cs typeface="Times New Roman" panose="02020603050405020304" pitchFamily="18" charset="0"/>
                      </a:endParaRPr>
                    </a:p>
                  </a:txBody>
                  <a:tcPr marL="91438" marR="91438" marT="45708" marB="45708">
                    <a:lnL w="28575" cap="flat" cmpd="sng" algn="ctr">
                      <a:solidFill>
                        <a:schemeClr val="bg2">
                          <a:lumMod val="50000"/>
                          <a:lumOff val="50000"/>
                        </a:schemeClr>
                      </a:solidFill>
                      <a:prstDash val="solid"/>
                      <a:round/>
                      <a:headEnd type="none" w="med" len="med"/>
                      <a:tailEnd type="none" w="med" len="med"/>
                    </a:lnL>
                    <a:lnR w="28575" cap="flat" cmpd="sng" algn="ctr">
                      <a:solidFill>
                        <a:schemeClr val="bg2">
                          <a:lumMod val="50000"/>
                          <a:lumOff val="50000"/>
                        </a:schemeClr>
                      </a:solidFill>
                      <a:prstDash val="solid"/>
                      <a:round/>
                      <a:headEnd type="none" w="med" len="med"/>
                      <a:tailEnd type="none" w="med" len="med"/>
                    </a:lnR>
                    <a:lnT w="28575" cap="flat" cmpd="sng" algn="ctr">
                      <a:solidFill>
                        <a:schemeClr val="bg2">
                          <a:lumMod val="50000"/>
                          <a:lumOff val="50000"/>
                        </a:schemeClr>
                      </a:solidFill>
                      <a:prstDash val="solid"/>
                      <a:round/>
                      <a:headEnd type="none" w="med" len="med"/>
                      <a:tailEnd type="none" w="med" len="med"/>
                    </a:lnT>
                    <a:lnB w="28575" cap="flat" cmpd="sng" algn="ctr">
                      <a:solidFill>
                        <a:schemeClr val="bg2">
                          <a:lumMod val="50000"/>
                          <a:lumOff val="50000"/>
                        </a:schemeClr>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cxnSp>
        <p:nvCxnSpPr>
          <p:cNvPr id="4" name="Straight Arrow Connector 3"/>
          <p:cNvCxnSpPr/>
          <p:nvPr/>
        </p:nvCxnSpPr>
        <p:spPr>
          <a:xfrm rot="16200000">
            <a:off x="5150644" y="862807"/>
            <a:ext cx="0" cy="309562"/>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rot="16200000">
            <a:off x="4499769" y="1627982"/>
            <a:ext cx="0" cy="309562"/>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rot="16200000">
            <a:off x="4182269" y="2394744"/>
            <a:ext cx="0" cy="309562"/>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2263" y="63500"/>
            <a:ext cx="11869737" cy="6700838"/>
          </a:xfrm>
        </p:spPr>
        <p:txBody>
          <a:bodyPr/>
          <a:lstStyle/>
          <a:p>
            <a:pPr marL="0" indent="0" algn="l" rtl="0" eaLnBrk="1" hangingPunct="1">
              <a:buFont typeface="Wingdings 3" panose="05040102010807070707" pitchFamily="18" charset="2"/>
              <a:buNone/>
            </a:pPr>
            <a:r>
              <a:rPr lang="en-US" sz="2800" b="1" u="sng" dirty="0">
                <a:solidFill>
                  <a:schemeClr val="tx1"/>
                </a:solidFill>
              </a:rPr>
              <a:t>Release of transmitters:</a:t>
            </a:r>
          </a:p>
          <a:p>
            <a:pPr marL="0" indent="0" algn="l" rtl="0" eaLnBrk="1" hangingPunct="1">
              <a:buFont typeface="Wingdings" panose="05000000000000000000" pitchFamily="2" charset="2"/>
              <a:buChar char="Ø"/>
            </a:pPr>
            <a:r>
              <a:rPr lang="en-US" sz="2400" b="1" dirty="0">
                <a:solidFill>
                  <a:schemeClr val="tx1"/>
                </a:solidFill>
              </a:rPr>
              <a:t>Arrival of impulse to the nerve ending.</a:t>
            </a:r>
          </a:p>
          <a:p>
            <a:pPr marL="0" indent="0" algn="l" rtl="0" eaLnBrk="1" hangingPunct="1">
              <a:buFont typeface="Wingdings" panose="05000000000000000000" pitchFamily="2" charset="2"/>
              <a:buChar char="Ø"/>
            </a:pPr>
            <a:r>
              <a:rPr lang="en-US" sz="2400" b="1" dirty="0">
                <a:solidFill>
                  <a:schemeClr val="tx1"/>
                </a:solidFill>
              </a:rPr>
              <a:t>Opening of voltage-activated Ca</a:t>
            </a:r>
            <a:r>
              <a:rPr lang="en-US" sz="2400" b="1" baseline="30000" dirty="0">
                <a:solidFill>
                  <a:schemeClr val="tx1"/>
                </a:solidFill>
              </a:rPr>
              <a:t>2+</a:t>
            </a:r>
            <a:r>
              <a:rPr lang="en-US" sz="2400" b="1" dirty="0">
                <a:solidFill>
                  <a:schemeClr val="tx1"/>
                </a:solidFill>
              </a:rPr>
              <a:t> channel      calcium influx into nerve ending.</a:t>
            </a:r>
          </a:p>
          <a:p>
            <a:pPr marL="0" indent="0" algn="l" rtl="0" eaLnBrk="1" hangingPunct="1">
              <a:buFont typeface="Wingdings" panose="05000000000000000000" pitchFamily="2" charset="2"/>
              <a:buChar char="Ø"/>
            </a:pPr>
            <a:r>
              <a:rPr lang="en-US" sz="2400" b="1" dirty="0">
                <a:solidFill>
                  <a:schemeClr val="tx1"/>
                </a:solidFill>
              </a:rPr>
              <a:t>Fusion of vesicles with membrane of the nerve ending and exocytosis of the transmitter.</a:t>
            </a:r>
          </a:p>
          <a:p>
            <a:pPr marL="0" indent="0" algn="l" rtl="0" eaLnBrk="1" hangingPunct="1">
              <a:lnSpc>
                <a:spcPct val="150000"/>
              </a:lnSpc>
              <a:buFont typeface="Wingdings 3" panose="05040102010807070707" pitchFamily="18" charset="2"/>
              <a:buNone/>
            </a:pPr>
            <a:endParaRPr lang="en-US" sz="3000" dirty="0">
              <a:solidFill>
                <a:schemeClr val="tx1"/>
              </a:solidFill>
            </a:endParaRPr>
          </a:p>
        </p:txBody>
      </p:sp>
      <p:sp>
        <p:nvSpPr>
          <p:cNvPr id="25603"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ts val="1000"/>
              </a:spcBef>
              <a:buClr>
                <a:schemeClr val="accent1"/>
              </a:buClr>
              <a:buFont typeface="Wingdings 3" panose="05040102010807070707" pitchFamily="18" charset="2"/>
              <a:buChar char=""/>
              <a:defRPr>
                <a:solidFill>
                  <a:srgbClr val="FFFFFF"/>
                </a:solidFill>
                <a:latin typeface="Century Gothic" panose="020B0502020202020204" pitchFamily="34" charset="0"/>
              </a:defRPr>
            </a:lvl1pPr>
            <a:lvl2pPr marL="742950" indent="-285750" algn="r" rtl="1">
              <a:spcBef>
                <a:spcPts val="1000"/>
              </a:spcBef>
              <a:buClr>
                <a:schemeClr val="accent1"/>
              </a:buClr>
              <a:buFont typeface="Wingdings 3" panose="05040102010807070707" pitchFamily="18" charset="2"/>
              <a:buChar char=""/>
              <a:defRPr sz="1600">
                <a:solidFill>
                  <a:srgbClr val="FFFFFF"/>
                </a:solidFill>
                <a:latin typeface="Century Gothic" panose="020B0502020202020204" pitchFamily="34" charset="0"/>
              </a:defRPr>
            </a:lvl2pPr>
            <a:lvl3pPr marL="1143000" indent="-228600" algn="r" rtl="1">
              <a:spcBef>
                <a:spcPts val="1000"/>
              </a:spcBef>
              <a:buClr>
                <a:schemeClr val="accent1"/>
              </a:buClr>
              <a:buFont typeface="Wingdings 3" panose="05040102010807070707" pitchFamily="18" charset="2"/>
              <a:buChar char=""/>
              <a:defRPr sz="1400">
                <a:solidFill>
                  <a:srgbClr val="FFFFFF"/>
                </a:solidFill>
                <a:latin typeface="Century Gothic" panose="020B0502020202020204" pitchFamily="34" charset="0"/>
              </a:defRPr>
            </a:lvl3pPr>
            <a:lvl4pPr marL="16002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4pPr>
            <a:lvl5pPr marL="20574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9pPr>
          </a:lstStyle>
          <a:p>
            <a:pPr rtl="0" fontAlgn="base">
              <a:spcBef>
                <a:spcPct val="0"/>
              </a:spcBef>
              <a:spcAft>
                <a:spcPct val="0"/>
              </a:spcAft>
              <a:buClrTx/>
              <a:buFontTx/>
              <a:buNone/>
            </a:pPr>
            <a:fld id="{1CB2AA58-AC7B-444A-8BA9-A9A776A118A2}" type="slidenum">
              <a:rPr lang="en-US" smtClean="0">
                <a:solidFill>
                  <a:srgbClr val="FEFFFF"/>
                </a:solidFill>
              </a:rPr>
              <a:pPr rtl="0" fontAlgn="base">
                <a:spcBef>
                  <a:spcPct val="0"/>
                </a:spcBef>
                <a:spcAft>
                  <a:spcPct val="0"/>
                </a:spcAft>
                <a:buClrTx/>
                <a:buFontTx/>
                <a:buNone/>
              </a:pPr>
              <a:t>7</a:t>
            </a:fld>
            <a:endParaRPr lang="en-US" dirty="0">
              <a:solidFill>
                <a:srgbClr val="FEFFFF"/>
              </a:solidFill>
            </a:endParaRPr>
          </a:p>
        </p:txBody>
      </p:sp>
      <p:cxnSp>
        <p:nvCxnSpPr>
          <p:cNvPr id="4" name="Straight Arrow Connector 3"/>
          <p:cNvCxnSpPr/>
          <p:nvPr/>
        </p:nvCxnSpPr>
        <p:spPr>
          <a:xfrm rot="16200000">
            <a:off x="6503194" y="1237457"/>
            <a:ext cx="0" cy="309562"/>
          </a:xfrm>
          <a:prstGeom prst="straightConnector1">
            <a:avLst/>
          </a:prstGeom>
          <a:ln w="38100">
            <a:solidFill>
              <a:schemeClr val="accent1">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411942" y="2043952"/>
            <a:ext cx="8631554" cy="4760260"/>
          </a:xfrm>
          <a:prstGeom prst="rect">
            <a:avLst/>
          </a:prstGeom>
          <a:blipFill dpi="0" rotWithShape="1">
            <a:blip r:embed="rId3">
              <a:extLst>
                <a:ext uri="{28A0092B-C50C-407E-A947-70E740481C1C}">
                  <a14:useLocalDpi xmlns:a14="http://schemas.microsoft.com/office/drawing/2010/main" val="0"/>
                </a:ext>
              </a:extLst>
            </a:blip>
            <a:srcRect/>
            <a:stretch>
              <a:fillRect l="-4817" t="-3313" r="-32060" b="-2119"/>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Tree>
  </p:cSld>
  <p:clrMapOvr>
    <a:masterClrMapping/>
  </p:clrMapOvr>
  <p:transition spd="slow">
    <p:fad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2263" y="63500"/>
            <a:ext cx="11869737" cy="6700838"/>
          </a:xfrm>
        </p:spPr>
        <p:txBody>
          <a:bodyPr/>
          <a:lstStyle/>
          <a:p>
            <a:pPr marL="0" indent="0" algn="l" rtl="0" eaLnBrk="1" hangingPunct="1">
              <a:buFont typeface="Wingdings 3" panose="05040102010807070707" pitchFamily="18" charset="2"/>
              <a:buNone/>
              <a:defRPr/>
            </a:pPr>
            <a:r>
              <a:rPr lang="en-US" sz="2800" b="1" u="sng" dirty="0">
                <a:solidFill>
                  <a:schemeClr val="tx1"/>
                </a:solidFill>
              </a:rPr>
              <a:t>Fate of NE &amp; epinephrine:</a:t>
            </a:r>
          </a:p>
          <a:p>
            <a:pPr marL="0" indent="0" algn="l" rtl="0" eaLnBrk="1" hangingPunct="1">
              <a:buFont typeface="Wingdings 3" panose="05040102010807070707" pitchFamily="18" charset="2"/>
              <a:buNone/>
              <a:defRPr/>
            </a:pPr>
            <a:r>
              <a:rPr lang="en-US" sz="2800" dirty="0">
                <a:solidFill>
                  <a:schemeClr val="tx1"/>
                </a:solidFill>
              </a:rPr>
              <a:t>              </a:t>
            </a:r>
            <a:r>
              <a:rPr lang="en-US" sz="2800" b="1" i="1" dirty="0">
                <a:solidFill>
                  <a:schemeClr val="tx1"/>
                </a:solidFill>
              </a:rPr>
              <a:t>A] Reuptake:</a:t>
            </a:r>
          </a:p>
          <a:p>
            <a:pPr marL="0" indent="0" algn="l" rtl="0" eaLnBrk="1" hangingPunct="1">
              <a:buFont typeface="Wingdings 3" panose="05040102010807070707" pitchFamily="18" charset="2"/>
              <a:buNone/>
              <a:defRPr/>
            </a:pPr>
            <a:r>
              <a:rPr lang="en-US" sz="2800" i="1" dirty="0">
                <a:solidFill>
                  <a:schemeClr val="tx1"/>
                </a:solidFill>
              </a:rPr>
              <a:t>1- Neuronal reuptake [uptake I], 65-70% :</a:t>
            </a:r>
            <a:endParaRPr lang="en-US" sz="2800" dirty="0">
              <a:solidFill>
                <a:schemeClr val="tx1"/>
              </a:solidFill>
            </a:endParaRPr>
          </a:p>
          <a:p>
            <a:pPr algn="l" rtl="0" eaLnBrk="1" hangingPunct="1">
              <a:buFont typeface="Arial" panose="020B0604020202020204" pitchFamily="34" charset="0"/>
              <a:buChar char="•"/>
              <a:defRPr/>
            </a:pPr>
            <a:r>
              <a:rPr lang="en-US" sz="2800" dirty="0">
                <a:solidFill>
                  <a:schemeClr val="tx1"/>
                </a:solidFill>
              </a:rPr>
              <a:t>Active reuptake by neuronal membrane monoamine transporter (MAT).</a:t>
            </a:r>
          </a:p>
          <a:p>
            <a:pPr algn="l" rtl="0" eaLnBrk="1" hangingPunct="1">
              <a:buFont typeface="Arial" panose="020B0604020202020204" pitchFamily="34" charset="0"/>
              <a:buChar char="•"/>
              <a:defRPr/>
            </a:pPr>
            <a:r>
              <a:rPr lang="en-US" sz="2800" b="1" dirty="0">
                <a:solidFill>
                  <a:schemeClr val="tx1"/>
                </a:solidFill>
              </a:rPr>
              <a:t>Inhibited by </a:t>
            </a:r>
            <a:r>
              <a:rPr lang="en-US" sz="2800" dirty="0">
                <a:solidFill>
                  <a:schemeClr val="tx1"/>
                </a:solidFill>
              </a:rPr>
              <a:t>cocaine, tricyclic antidepressants (TCAs) and guanethedine &amp; guandril.</a:t>
            </a:r>
          </a:p>
          <a:p>
            <a:pPr marL="0" indent="0" algn="l" rtl="0" eaLnBrk="1" hangingPunct="1">
              <a:buFont typeface="Wingdings 3" panose="05040102010807070707" pitchFamily="18" charset="2"/>
              <a:buNone/>
              <a:defRPr/>
            </a:pPr>
            <a:r>
              <a:rPr lang="en-US" sz="2800" dirty="0">
                <a:solidFill>
                  <a:schemeClr val="tx1"/>
                </a:solidFill>
              </a:rPr>
              <a:t> </a:t>
            </a:r>
            <a:r>
              <a:rPr lang="en-US" sz="2800" i="1" dirty="0">
                <a:solidFill>
                  <a:schemeClr val="tx1"/>
                </a:solidFill>
              </a:rPr>
              <a:t>2- Vesicular reuptake [uptake III]:</a:t>
            </a:r>
          </a:p>
          <a:p>
            <a:pPr algn="l" rtl="0" eaLnBrk="1" hangingPunct="1">
              <a:buFont typeface="Arial" panose="020B0604020202020204" pitchFamily="34" charset="0"/>
              <a:buChar char="•"/>
              <a:defRPr/>
            </a:pPr>
            <a:r>
              <a:rPr lang="en-US" sz="2800" dirty="0">
                <a:solidFill>
                  <a:schemeClr val="tx1"/>
                </a:solidFill>
              </a:rPr>
              <a:t>Follows uptake I to protect NE from monoamine oxidase [MOA].</a:t>
            </a:r>
          </a:p>
          <a:p>
            <a:pPr algn="l" rtl="0" eaLnBrk="1" hangingPunct="1">
              <a:buFont typeface="Arial" panose="020B0604020202020204" pitchFamily="34" charset="0"/>
              <a:buChar char="•"/>
              <a:defRPr/>
            </a:pPr>
            <a:r>
              <a:rPr lang="en-US" sz="2800" b="1" dirty="0">
                <a:solidFill>
                  <a:schemeClr val="tx1"/>
                </a:solidFill>
              </a:rPr>
              <a:t>Inhibited by </a:t>
            </a:r>
            <a:r>
              <a:rPr lang="en-US" sz="2800" dirty="0">
                <a:solidFill>
                  <a:schemeClr val="tx1"/>
                </a:solidFill>
              </a:rPr>
              <a:t>reserpine.</a:t>
            </a:r>
          </a:p>
          <a:p>
            <a:pPr marL="0" indent="0" algn="l" rtl="0" eaLnBrk="1" hangingPunct="1">
              <a:buFont typeface="Wingdings 3" panose="05040102010807070707" pitchFamily="18" charset="2"/>
              <a:buNone/>
              <a:defRPr/>
            </a:pPr>
            <a:r>
              <a:rPr lang="en-US" sz="2800" i="1" dirty="0">
                <a:solidFill>
                  <a:schemeClr val="tx1"/>
                </a:solidFill>
              </a:rPr>
              <a:t>3- Tissue reuptake [uptake II], 7-13%:</a:t>
            </a:r>
          </a:p>
          <a:p>
            <a:pPr algn="l" rtl="0" eaLnBrk="1" hangingPunct="1">
              <a:lnSpc>
                <a:spcPct val="90000"/>
              </a:lnSpc>
              <a:buFont typeface="Arial" panose="020B0604020202020204" pitchFamily="34" charset="0"/>
              <a:buChar char="•"/>
              <a:defRPr/>
            </a:pPr>
            <a:r>
              <a:rPr lang="en-US" sz="2800" dirty="0">
                <a:solidFill>
                  <a:schemeClr val="tx1"/>
                </a:solidFill>
              </a:rPr>
              <a:t>NE is taken by the target tissue where it is inactivated by MAO(in the mitochondria)&amp; catechol orthomethyltransferase [COMT]in cyroplasm.</a:t>
            </a:r>
          </a:p>
          <a:p>
            <a:pPr algn="l" rtl="0" eaLnBrk="1" hangingPunct="1">
              <a:lnSpc>
                <a:spcPct val="90000"/>
              </a:lnSpc>
              <a:buFont typeface="Arial" panose="020B0604020202020204" pitchFamily="34" charset="0"/>
              <a:buChar char="•"/>
              <a:defRPr/>
            </a:pPr>
            <a:r>
              <a:rPr lang="en-US" sz="2800" b="1" dirty="0">
                <a:solidFill>
                  <a:schemeClr val="tx1"/>
                </a:solidFill>
              </a:rPr>
              <a:t>Inhibited by </a:t>
            </a:r>
            <a:r>
              <a:rPr lang="en-US" sz="2800" dirty="0">
                <a:solidFill>
                  <a:schemeClr val="tx1"/>
                </a:solidFill>
              </a:rPr>
              <a:t>corticosteroids</a:t>
            </a:r>
          </a:p>
        </p:txBody>
      </p:sp>
      <p:sp>
        <p:nvSpPr>
          <p:cNvPr id="26627"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ts val="1000"/>
              </a:spcBef>
              <a:buClr>
                <a:schemeClr val="accent1"/>
              </a:buClr>
              <a:buFont typeface="Wingdings 3" panose="05040102010807070707" pitchFamily="18" charset="2"/>
              <a:buChar char=""/>
              <a:defRPr>
                <a:solidFill>
                  <a:srgbClr val="FFFFFF"/>
                </a:solidFill>
                <a:latin typeface="Century Gothic" panose="020B0502020202020204" pitchFamily="34" charset="0"/>
              </a:defRPr>
            </a:lvl1pPr>
            <a:lvl2pPr marL="742950" indent="-285750" algn="r" rtl="1">
              <a:spcBef>
                <a:spcPts val="1000"/>
              </a:spcBef>
              <a:buClr>
                <a:schemeClr val="accent1"/>
              </a:buClr>
              <a:buFont typeface="Wingdings 3" panose="05040102010807070707" pitchFamily="18" charset="2"/>
              <a:buChar char=""/>
              <a:defRPr sz="1600">
                <a:solidFill>
                  <a:srgbClr val="FFFFFF"/>
                </a:solidFill>
                <a:latin typeface="Century Gothic" panose="020B0502020202020204" pitchFamily="34" charset="0"/>
              </a:defRPr>
            </a:lvl2pPr>
            <a:lvl3pPr marL="1143000" indent="-228600" algn="r" rtl="1">
              <a:spcBef>
                <a:spcPts val="1000"/>
              </a:spcBef>
              <a:buClr>
                <a:schemeClr val="accent1"/>
              </a:buClr>
              <a:buFont typeface="Wingdings 3" panose="05040102010807070707" pitchFamily="18" charset="2"/>
              <a:buChar char=""/>
              <a:defRPr sz="1400">
                <a:solidFill>
                  <a:srgbClr val="FFFFFF"/>
                </a:solidFill>
                <a:latin typeface="Century Gothic" panose="020B0502020202020204" pitchFamily="34" charset="0"/>
              </a:defRPr>
            </a:lvl3pPr>
            <a:lvl4pPr marL="16002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4pPr>
            <a:lvl5pPr marL="20574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9pPr>
          </a:lstStyle>
          <a:p>
            <a:pPr rtl="0" fontAlgn="base">
              <a:spcBef>
                <a:spcPct val="0"/>
              </a:spcBef>
              <a:spcAft>
                <a:spcPct val="0"/>
              </a:spcAft>
              <a:buClrTx/>
              <a:buFontTx/>
              <a:buNone/>
            </a:pPr>
            <a:fld id="{69AEF0E9-CF8D-4117-805B-E215BD61F6BF}" type="slidenum">
              <a:rPr lang="en-US" smtClean="0">
                <a:solidFill>
                  <a:srgbClr val="FEFFFF"/>
                </a:solidFill>
              </a:rPr>
              <a:pPr rtl="0" fontAlgn="base">
                <a:spcBef>
                  <a:spcPct val="0"/>
                </a:spcBef>
                <a:spcAft>
                  <a:spcPct val="0"/>
                </a:spcAft>
                <a:buClrTx/>
                <a:buFontTx/>
                <a:buNone/>
              </a:pPr>
              <a:t>8</a:t>
            </a:fld>
            <a:endParaRPr lang="en-US" dirty="0">
              <a:solidFill>
                <a:srgbClr val="FEFFFF"/>
              </a:solidFill>
            </a:endParaRPr>
          </a:p>
        </p:txBody>
      </p:sp>
    </p:spTree>
  </p:cSld>
  <p:clrMapOvr>
    <a:masterClrMapping/>
  </p:clrMapOvr>
  <p:transition spd="slow">
    <p:fad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2263" y="63500"/>
            <a:ext cx="11869737" cy="6700838"/>
          </a:xfrm>
        </p:spPr>
        <p:txBody>
          <a:bodyPr/>
          <a:lstStyle/>
          <a:p>
            <a:pPr marL="0" indent="0" algn="l" rtl="0" eaLnBrk="1" hangingPunct="1">
              <a:buFont typeface="Wingdings 3" panose="05040102010807070707" pitchFamily="18" charset="2"/>
              <a:buNone/>
              <a:defRPr/>
            </a:pPr>
            <a:r>
              <a:rPr lang="en-US" sz="2800" b="1" i="1" dirty="0">
                <a:solidFill>
                  <a:schemeClr val="tx1"/>
                </a:solidFill>
              </a:rPr>
              <a:t>B] Metabolism (15%):</a:t>
            </a:r>
          </a:p>
          <a:p>
            <a:pPr marL="1344613" indent="-174625" algn="l" rtl="0" eaLnBrk="1" hangingPunct="1">
              <a:lnSpc>
                <a:spcPct val="150000"/>
              </a:lnSpc>
              <a:buFont typeface="Arial" panose="020B0604020202020204" pitchFamily="34" charset="0"/>
              <a:buChar char="•"/>
              <a:defRPr/>
            </a:pPr>
            <a:r>
              <a:rPr lang="en-US" sz="2800" dirty="0">
                <a:solidFill>
                  <a:schemeClr val="tx1"/>
                </a:solidFill>
              </a:rPr>
              <a:t>MAO in mitochondria of nerve endings and tissues.</a:t>
            </a:r>
          </a:p>
          <a:p>
            <a:pPr marL="1344613" indent="-174625" algn="l" rtl="0" eaLnBrk="1" hangingPunct="1">
              <a:lnSpc>
                <a:spcPct val="150000"/>
              </a:lnSpc>
              <a:buFont typeface="Arial" panose="020B0604020202020204" pitchFamily="34" charset="0"/>
              <a:buChar char="•"/>
              <a:defRPr/>
            </a:pPr>
            <a:r>
              <a:rPr lang="en-US" sz="2800" dirty="0">
                <a:solidFill>
                  <a:schemeClr val="tx1"/>
                </a:solidFill>
              </a:rPr>
              <a:t>COMT in cytoplasm of tissues but not in nerves.</a:t>
            </a:r>
          </a:p>
          <a:p>
            <a:pPr marL="1344613" indent="-174625" algn="l" rtl="0" eaLnBrk="1" hangingPunct="1">
              <a:lnSpc>
                <a:spcPct val="150000"/>
              </a:lnSpc>
              <a:buFont typeface="Arial" panose="020B0604020202020204" pitchFamily="34" charset="0"/>
              <a:buChar char="•"/>
              <a:defRPr/>
            </a:pPr>
            <a:r>
              <a:rPr lang="en-US" sz="2800" dirty="0">
                <a:solidFill>
                  <a:schemeClr val="tx1"/>
                </a:solidFill>
              </a:rPr>
              <a:t>End product of NE &amp; epinephrine in urine is vanilmandelic acid [VMA]</a:t>
            </a:r>
          </a:p>
          <a:p>
            <a:pPr marL="1344613" indent="-174625" algn="l" rtl="0" eaLnBrk="1" hangingPunct="1">
              <a:lnSpc>
                <a:spcPct val="150000"/>
              </a:lnSpc>
              <a:buFont typeface="Arial" panose="020B0604020202020204" pitchFamily="34" charset="0"/>
              <a:buChar char="•"/>
              <a:defRPr/>
            </a:pPr>
            <a:r>
              <a:rPr lang="en-US" sz="2800" dirty="0">
                <a:solidFill>
                  <a:schemeClr val="tx1"/>
                </a:solidFill>
              </a:rPr>
              <a:t>Normal level of VMA is 2-6mg/24hrs. VMA more than 50mg/24hrs indicates </a:t>
            </a:r>
            <a:r>
              <a:rPr lang="en-US" sz="2800" dirty="0" err="1">
                <a:solidFill>
                  <a:schemeClr val="tx1"/>
                </a:solidFill>
              </a:rPr>
              <a:t>pheochromocytoma</a:t>
            </a:r>
            <a:r>
              <a:rPr lang="en-US" sz="2800" dirty="0">
                <a:solidFill>
                  <a:schemeClr val="tx1"/>
                </a:solidFill>
              </a:rPr>
              <a:t>.</a:t>
            </a:r>
          </a:p>
          <a:p>
            <a:pPr marL="174625" indent="0" algn="l" rtl="0" eaLnBrk="1" hangingPunct="1">
              <a:buFont typeface="Wingdings 3" panose="05040102010807070707" pitchFamily="18" charset="2"/>
              <a:buNone/>
              <a:defRPr/>
            </a:pPr>
            <a:r>
              <a:rPr lang="en-US" sz="2800" dirty="0">
                <a:solidFill>
                  <a:schemeClr val="tx1"/>
                </a:solidFill>
              </a:rPr>
              <a:t>C] Excretion in urine unchanged (5%)</a:t>
            </a:r>
          </a:p>
          <a:p>
            <a:pPr marL="174625" indent="0" algn="l" rtl="0" eaLnBrk="1" hangingPunct="1">
              <a:buFont typeface="Wingdings 3" panose="05040102010807070707" pitchFamily="18" charset="2"/>
              <a:buNone/>
              <a:defRPr/>
            </a:pPr>
            <a:endParaRPr lang="en-US" sz="2800" dirty="0">
              <a:solidFill>
                <a:schemeClr val="tx1"/>
              </a:solidFill>
            </a:endParaRPr>
          </a:p>
        </p:txBody>
      </p:sp>
      <p:sp>
        <p:nvSpPr>
          <p:cNvPr id="27651"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ts val="1000"/>
              </a:spcBef>
              <a:buClr>
                <a:schemeClr val="accent1"/>
              </a:buClr>
              <a:buFont typeface="Wingdings 3" panose="05040102010807070707" pitchFamily="18" charset="2"/>
              <a:buChar char=""/>
              <a:defRPr>
                <a:solidFill>
                  <a:srgbClr val="FFFFFF"/>
                </a:solidFill>
                <a:latin typeface="Century Gothic" panose="020B0502020202020204" pitchFamily="34" charset="0"/>
              </a:defRPr>
            </a:lvl1pPr>
            <a:lvl2pPr marL="742950" indent="-285750" algn="r" rtl="1">
              <a:spcBef>
                <a:spcPts val="1000"/>
              </a:spcBef>
              <a:buClr>
                <a:schemeClr val="accent1"/>
              </a:buClr>
              <a:buFont typeface="Wingdings 3" panose="05040102010807070707" pitchFamily="18" charset="2"/>
              <a:buChar char=""/>
              <a:defRPr sz="1600">
                <a:solidFill>
                  <a:srgbClr val="FFFFFF"/>
                </a:solidFill>
                <a:latin typeface="Century Gothic" panose="020B0502020202020204" pitchFamily="34" charset="0"/>
              </a:defRPr>
            </a:lvl2pPr>
            <a:lvl3pPr marL="1143000" indent="-228600" algn="r" rtl="1">
              <a:spcBef>
                <a:spcPts val="1000"/>
              </a:spcBef>
              <a:buClr>
                <a:schemeClr val="accent1"/>
              </a:buClr>
              <a:buFont typeface="Wingdings 3" panose="05040102010807070707" pitchFamily="18" charset="2"/>
              <a:buChar char=""/>
              <a:defRPr sz="1400">
                <a:solidFill>
                  <a:srgbClr val="FFFFFF"/>
                </a:solidFill>
                <a:latin typeface="Century Gothic" panose="020B0502020202020204" pitchFamily="34" charset="0"/>
              </a:defRPr>
            </a:lvl3pPr>
            <a:lvl4pPr marL="16002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4pPr>
            <a:lvl5pPr marL="2057400" indent="-228600" algn="r" rtl="1">
              <a:spcBef>
                <a:spcPts val="1000"/>
              </a:spcBef>
              <a:buClr>
                <a:schemeClr val="accent1"/>
              </a:buClr>
              <a:buFont typeface="Wingdings 3" panose="05040102010807070707" pitchFamily="18" charset="2"/>
              <a:buChar char=""/>
              <a:defRPr sz="1200">
                <a:solidFill>
                  <a:srgbClr val="FFFFFF"/>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FFFFFF"/>
                </a:solidFill>
                <a:latin typeface="Century Gothic" panose="020B0502020202020204" pitchFamily="34" charset="0"/>
              </a:defRPr>
            </a:lvl9pPr>
          </a:lstStyle>
          <a:p>
            <a:pPr rtl="0" fontAlgn="base">
              <a:spcBef>
                <a:spcPct val="0"/>
              </a:spcBef>
              <a:spcAft>
                <a:spcPct val="0"/>
              </a:spcAft>
              <a:buClrTx/>
              <a:buFontTx/>
              <a:buNone/>
            </a:pPr>
            <a:fld id="{A7068E89-6144-4788-B3C1-15CB06ECF5B7}" type="slidenum">
              <a:rPr lang="en-US" smtClean="0">
                <a:solidFill>
                  <a:srgbClr val="FEFFFF"/>
                </a:solidFill>
              </a:rPr>
              <a:pPr rtl="0" fontAlgn="base">
                <a:spcBef>
                  <a:spcPct val="0"/>
                </a:spcBef>
                <a:spcAft>
                  <a:spcPct val="0"/>
                </a:spcAft>
                <a:buClrTx/>
                <a:buFontTx/>
                <a:buNone/>
              </a:pPr>
              <a:t>9</a:t>
            </a:fld>
            <a:endParaRPr lang="en-US" dirty="0">
              <a:solidFill>
                <a:srgbClr val="FEFFFF"/>
              </a:solidFill>
            </a:endParaRPr>
          </a:p>
        </p:txBody>
      </p:sp>
    </p:spTree>
  </p:cSld>
  <p:clrMapOvr>
    <a:masterClrMapping/>
  </p:clrMapOvr>
  <p:transition spd="slow">
    <p:fad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Wisp">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F20B7C8E-B819-43F3-AAF9-EE50B1A836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مستند" ma:contentTypeID="0x0101007AD75CD05149204EA8D6A289868C053B" ma:contentTypeVersion="8" ma:contentTypeDescription="إنشاء مستند جديد." ma:contentTypeScope="" ma:versionID="e53ca160602ef94459665872b182828b">
  <xsd:schema xmlns:xsd="http://www.w3.org/2001/XMLSchema" xmlns:xs="http://www.w3.org/2001/XMLSchema" xmlns:p="http://schemas.microsoft.com/office/2006/metadata/properties" xmlns:ns2="cc361b34-c351-46d5-aafa-b4fab23ebf94" targetNamespace="http://schemas.microsoft.com/office/2006/metadata/properties" ma:root="true" ma:fieldsID="2925faed052f6820ce7c7ef895162912" ns2:_="">
    <xsd:import namespace="cc361b34-c351-46d5-aafa-b4fab23ebf9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361b34-c351-46d5-aafa-b4fab23ebf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المحتوى"/>
        <xsd:element ref="dc:title" minOccurs="0" maxOccurs="1" ma:index="4" ma:displayName="ال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C0222B-5555-4FF1-93AE-C3D40F8845A8}">
  <ds:schemaRefs>
    <ds:schemaRef ds:uri="http://schemas.microsoft.com/sharepoint/v3/contenttype/forms"/>
  </ds:schemaRefs>
</ds:datastoreItem>
</file>

<file path=customXml/itemProps2.xml><?xml version="1.0" encoding="utf-8"?>
<ds:datastoreItem xmlns:ds="http://schemas.openxmlformats.org/officeDocument/2006/customXml" ds:itemID="{6E7A9127-EE18-4836-9257-03A6F48698CD}">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442245F-497E-4E90-A89B-C11BDA25F2FE}"/>
</file>

<file path=docProps/app.xml><?xml version="1.0" encoding="utf-8"?>
<Properties xmlns="http://schemas.openxmlformats.org/officeDocument/2006/extended-properties" xmlns:vt="http://schemas.openxmlformats.org/officeDocument/2006/docPropsVTypes">
  <Template>Wisp</Template>
  <TotalTime>9284</TotalTime>
  <Words>2312</Words>
  <Application>Microsoft Office PowerPoint</Application>
  <PresentationFormat>Widescreen</PresentationFormat>
  <Paragraphs>585</Paragraphs>
  <Slides>39</Slides>
  <Notes>0</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Wisp</vt:lpstr>
      <vt:lpstr>Autonomic Nervous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Ahmad Hafeiz</dc:creator>
  <cp:lastModifiedBy>DELL_I3</cp:lastModifiedBy>
  <cp:revision>1680</cp:revision>
  <dcterms:created xsi:type="dcterms:W3CDTF">2017-08-24T08:41:38Z</dcterms:created>
  <dcterms:modified xsi:type="dcterms:W3CDTF">2021-11-22T13:12:42Z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0x0101007AD75CD05149204EA8D6A289868C053B</vt:lpwstr>
  </property>
</Properties>
</file>