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6"/>
  </p:notesMasterIdLst>
  <p:sldIdLst>
    <p:sldId id="256" r:id="rId5"/>
    <p:sldId id="327" r:id="rId6"/>
    <p:sldId id="265" r:id="rId7"/>
    <p:sldId id="266" r:id="rId8"/>
    <p:sldId id="287" r:id="rId9"/>
    <p:sldId id="333" r:id="rId10"/>
    <p:sldId id="268" r:id="rId11"/>
    <p:sldId id="270" r:id="rId12"/>
    <p:sldId id="288" r:id="rId13"/>
    <p:sldId id="267" r:id="rId14"/>
    <p:sldId id="271" r:id="rId15"/>
    <p:sldId id="272" r:id="rId16"/>
    <p:sldId id="269" r:id="rId17"/>
    <p:sldId id="275" r:id="rId18"/>
    <p:sldId id="273" r:id="rId19"/>
    <p:sldId id="315" r:id="rId20"/>
    <p:sldId id="274" r:id="rId21"/>
    <p:sldId id="276" r:id="rId22"/>
    <p:sldId id="316" r:id="rId23"/>
    <p:sldId id="295" r:id="rId24"/>
    <p:sldId id="317" r:id="rId25"/>
    <p:sldId id="282" r:id="rId26"/>
    <p:sldId id="289" r:id="rId27"/>
    <p:sldId id="334" r:id="rId28"/>
    <p:sldId id="296" r:id="rId29"/>
    <p:sldId id="335" r:id="rId30"/>
    <p:sldId id="279" r:id="rId31"/>
    <p:sldId id="318" r:id="rId32"/>
    <p:sldId id="290" r:id="rId33"/>
    <p:sldId id="291" r:id="rId34"/>
    <p:sldId id="292" r:id="rId35"/>
    <p:sldId id="319" r:id="rId36"/>
    <p:sldId id="293" r:id="rId37"/>
    <p:sldId id="330" r:id="rId38"/>
    <p:sldId id="294" r:id="rId39"/>
    <p:sldId id="320" r:id="rId40"/>
    <p:sldId id="297" r:id="rId41"/>
    <p:sldId id="321" r:id="rId42"/>
    <p:sldId id="298" r:id="rId43"/>
    <p:sldId id="300" r:id="rId44"/>
    <p:sldId id="301" r:id="rId45"/>
    <p:sldId id="302" r:id="rId46"/>
    <p:sldId id="304" r:id="rId47"/>
    <p:sldId id="305" r:id="rId48"/>
    <p:sldId id="311" r:id="rId49"/>
    <p:sldId id="326" r:id="rId50"/>
    <p:sldId id="336" r:id="rId51"/>
    <p:sldId id="312" r:id="rId52"/>
    <p:sldId id="331" r:id="rId53"/>
    <p:sldId id="332" r:id="rId54"/>
    <p:sldId id="313" r:id="rId55"/>
    <p:sldId id="303" r:id="rId56"/>
    <p:sldId id="307" r:id="rId57"/>
    <p:sldId id="314" r:id="rId58"/>
    <p:sldId id="306" r:id="rId59"/>
    <p:sldId id="324" r:id="rId60"/>
    <p:sldId id="325" r:id="rId61"/>
    <p:sldId id="308" r:id="rId62"/>
    <p:sldId id="309" r:id="rId63"/>
    <p:sldId id="310" r:id="rId64"/>
    <p:sldId id="322"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sorterViewPr>
    <p:cViewPr>
      <p:scale>
        <a:sx n="60" d="100"/>
        <a:sy n="60" d="100"/>
      </p:scale>
      <p:origin x="0" y="26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slide" Target="slides/slide22.xml" /><Relationship Id="rId39" Type="http://schemas.openxmlformats.org/officeDocument/2006/relationships/slide" Target="slides/slide35.xml" /><Relationship Id="rId21" Type="http://schemas.openxmlformats.org/officeDocument/2006/relationships/slide" Target="slides/slide17.xml" /><Relationship Id="rId34" Type="http://schemas.openxmlformats.org/officeDocument/2006/relationships/slide" Target="slides/slide30.xml" /><Relationship Id="rId42" Type="http://schemas.openxmlformats.org/officeDocument/2006/relationships/slide" Target="slides/slide38.xml" /><Relationship Id="rId47" Type="http://schemas.openxmlformats.org/officeDocument/2006/relationships/slide" Target="slides/slide43.xml" /><Relationship Id="rId50" Type="http://schemas.openxmlformats.org/officeDocument/2006/relationships/slide" Target="slides/slide46.xml" /><Relationship Id="rId55" Type="http://schemas.openxmlformats.org/officeDocument/2006/relationships/slide" Target="slides/slide51.xml" /><Relationship Id="rId63" Type="http://schemas.openxmlformats.org/officeDocument/2006/relationships/slide" Target="slides/slide59.xml" /><Relationship Id="rId68" Type="http://schemas.openxmlformats.org/officeDocument/2006/relationships/viewProps" Target="viewProps.xml" /><Relationship Id="rId7" Type="http://schemas.openxmlformats.org/officeDocument/2006/relationships/slide" Target="slides/slide3.xml" /><Relationship Id="rId2" Type="http://schemas.openxmlformats.org/officeDocument/2006/relationships/customXml" Target="../customXml/item2.xml" /><Relationship Id="rId16" Type="http://schemas.openxmlformats.org/officeDocument/2006/relationships/slide" Target="slides/slide12.xml" /><Relationship Id="rId29" Type="http://schemas.openxmlformats.org/officeDocument/2006/relationships/slide" Target="slides/slide25.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slide" Target="slides/slide20.xml" /><Relationship Id="rId32" Type="http://schemas.openxmlformats.org/officeDocument/2006/relationships/slide" Target="slides/slide28.xml" /><Relationship Id="rId37" Type="http://schemas.openxmlformats.org/officeDocument/2006/relationships/slide" Target="slides/slide33.xml" /><Relationship Id="rId40" Type="http://schemas.openxmlformats.org/officeDocument/2006/relationships/slide" Target="slides/slide36.xml" /><Relationship Id="rId45" Type="http://schemas.openxmlformats.org/officeDocument/2006/relationships/slide" Target="slides/slide41.xml" /><Relationship Id="rId53" Type="http://schemas.openxmlformats.org/officeDocument/2006/relationships/slide" Target="slides/slide49.xml" /><Relationship Id="rId58" Type="http://schemas.openxmlformats.org/officeDocument/2006/relationships/slide" Target="slides/slide54.xml" /><Relationship Id="rId66" Type="http://schemas.openxmlformats.org/officeDocument/2006/relationships/notesMaster" Target="notesMasters/notesMaster1.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slide" Target="slides/slide19.xml" /><Relationship Id="rId28" Type="http://schemas.openxmlformats.org/officeDocument/2006/relationships/slide" Target="slides/slide24.xml" /><Relationship Id="rId36" Type="http://schemas.openxmlformats.org/officeDocument/2006/relationships/slide" Target="slides/slide32.xml" /><Relationship Id="rId49" Type="http://schemas.openxmlformats.org/officeDocument/2006/relationships/slide" Target="slides/slide45.xml" /><Relationship Id="rId57" Type="http://schemas.openxmlformats.org/officeDocument/2006/relationships/slide" Target="slides/slide53.xml" /><Relationship Id="rId61" Type="http://schemas.openxmlformats.org/officeDocument/2006/relationships/slide" Target="slides/slide57.xml" /><Relationship Id="rId10" Type="http://schemas.openxmlformats.org/officeDocument/2006/relationships/slide" Target="slides/slide6.xml" /><Relationship Id="rId19" Type="http://schemas.openxmlformats.org/officeDocument/2006/relationships/slide" Target="slides/slide15.xml" /><Relationship Id="rId31" Type="http://schemas.openxmlformats.org/officeDocument/2006/relationships/slide" Target="slides/slide27.xml" /><Relationship Id="rId44" Type="http://schemas.openxmlformats.org/officeDocument/2006/relationships/slide" Target="slides/slide40.xml" /><Relationship Id="rId52" Type="http://schemas.openxmlformats.org/officeDocument/2006/relationships/slide" Target="slides/slide48.xml" /><Relationship Id="rId60" Type="http://schemas.openxmlformats.org/officeDocument/2006/relationships/slide" Target="slides/slide56.xml" /><Relationship Id="rId65" Type="http://schemas.openxmlformats.org/officeDocument/2006/relationships/slide" Target="slides/slide61.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slide" Target="slides/slide18.xml" /><Relationship Id="rId27" Type="http://schemas.openxmlformats.org/officeDocument/2006/relationships/slide" Target="slides/slide23.xml" /><Relationship Id="rId30" Type="http://schemas.openxmlformats.org/officeDocument/2006/relationships/slide" Target="slides/slide26.xml" /><Relationship Id="rId35" Type="http://schemas.openxmlformats.org/officeDocument/2006/relationships/slide" Target="slides/slide31.xml" /><Relationship Id="rId43" Type="http://schemas.openxmlformats.org/officeDocument/2006/relationships/slide" Target="slides/slide39.xml" /><Relationship Id="rId48" Type="http://schemas.openxmlformats.org/officeDocument/2006/relationships/slide" Target="slides/slide44.xml" /><Relationship Id="rId56" Type="http://schemas.openxmlformats.org/officeDocument/2006/relationships/slide" Target="slides/slide52.xml" /><Relationship Id="rId64" Type="http://schemas.openxmlformats.org/officeDocument/2006/relationships/slide" Target="slides/slide60.xml" /><Relationship Id="rId69" Type="http://schemas.openxmlformats.org/officeDocument/2006/relationships/theme" Target="theme/theme1.xml" /><Relationship Id="rId8" Type="http://schemas.openxmlformats.org/officeDocument/2006/relationships/slide" Target="slides/slide4.xml" /><Relationship Id="rId51" Type="http://schemas.openxmlformats.org/officeDocument/2006/relationships/slide" Target="slides/slide47.xml" /><Relationship Id="rId3" Type="http://schemas.openxmlformats.org/officeDocument/2006/relationships/customXml" Target="../customXml/item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slide" Target="slides/slide21.xml" /><Relationship Id="rId33" Type="http://schemas.openxmlformats.org/officeDocument/2006/relationships/slide" Target="slides/slide29.xml" /><Relationship Id="rId38" Type="http://schemas.openxmlformats.org/officeDocument/2006/relationships/slide" Target="slides/slide34.xml" /><Relationship Id="rId46" Type="http://schemas.openxmlformats.org/officeDocument/2006/relationships/slide" Target="slides/slide42.xml" /><Relationship Id="rId59" Type="http://schemas.openxmlformats.org/officeDocument/2006/relationships/slide" Target="slides/slide55.xml" /><Relationship Id="rId67" Type="http://schemas.openxmlformats.org/officeDocument/2006/relationships/presProps" Target="presProps.xml" /><Relationship Id="rId20" Type="http://schemas.openxmlformats.org/officeDocument/2006/relationships/slide" Target="slides/slide16.xml" /><Relationship Id="rId41" Type="http://schemas.openxmlformats.org/officeDocument/2006/relationships/slide" Target="slides/slide37.xml" /><Relationship Id="rId54" Type="http://schemas.openxmlformats.org/officeDocument/2006/relationships/slide" Target="slides/slide50.xml" /><Relationship Id="rId62" Type="http://schemas.openxmlformats.org/officeDocument/2006/relationships/slide" Target="slides/slide58.xml" /><Relationship Id="rId70"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C25F85F-5C38-46CF-A56E-841E86416374}" type="datetimeFigureOut">
              <a:rPr lang="ar-SA" smtClean="0"/>
              <a:pPr/>
              <a:t>07/05/1442</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2F3502F-608D-47CF-AC7C-6ACAD00BD083}" type="slidenum">
              <a:rPr lang="ar-SA" smtClean="0"/>
              <a:pPr/>
              <a:t>‹#›</a:t>
            </a:fld>
            <a:endParaRPr lang="ar-SA"/>
          </a:p>
        </p:txBody>
      </p:sp>
    </p:spTree>
    <p:extLst>
      <p:ext uri="{BB962C8B-B14F-4D97-AF65-F5344CB8AC3E}">
        <p14:creationId xmlns:p14="http://schemas.microsoft.com/office/powerpoint/2010/main" val="167947510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dirty="0"/>
          </a:p>
        </p:txBody>
      </p:sp>
      <p:sp>
        <p:nvSpPr>
          <p:cNvPr id="4" name="Slide Number Placeholder 3"/>
          <p:cNvSpPr>
            <a:spLocks noGrp="1"/>
          </p:cNvSpPr>
          <p:nvPr>
            <p:ph type="sldNum" sz="quarter" idx="10"/>
          </p:nvPr>
        </p:nvSpPr>
        <p:spPr/>
        <p:txBody>
          <a:bodyPr/>
          <a:lstStyle/>
          <a:p>
            <a:fld id="{C2F3502F-608D-47CF-AC7C-6ACAD00BD083}" type="slidenum">
              <a:rPr lang="ar-SA" smtClean="0"/>
              <a:pPr/>
              <a:t>1</a:t>
            </a:fld>
            <a:endParaRPr lang="ar-SA"/>
          </a:p>
        </p:txBody>
      </p:sp>
    </p:spTree>
    <p:extLst>
      <p:ext uri="{BB962C8B-B14F-4D97-AF65-F5344CB8AC3E}">
        <p14:creationId xmlns:p14="http://schemas.microsoft.com/office/powerpoint/2010/main" val="3940251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D8BD707-D9CF-40AE-B4C6-C98DA3205C09}" type="datetimeFigureOut">
              <a:rPr lang="en-US" smtClean="0"/>
              <a:pPr/>
              <a:t>12/21/2020</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D8BD707-D9CF-40AE-B4C6-C98DA3205C09}" type="datetimeFigureOut">
              <a:rPr lang="en-US" smtClean="0"/>
              <a:pPr/>
              <a:t>12/21/2020</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12/21/2020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12/21/2020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D8BD707-D9CF-40AE-B4C6-C98DA3205C09}" type="datetimeFigureOut">
              <a:rPr lang="en-US" smtClean="0"/>
              <a:pPr/>
              <a:t>12/21/2020</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2" Type="http://schemas.openxmlformats.org/officeDocument/2006/relationships/hyperlink" Target="http://www.who.int/bulletin/archives/79(4)373.pdf" TargetMode="External" /><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Epidemiological and Research  Studies</a:t>
            </a:r>
          </a:p>
        </p:txBody>
      </p:sp>
      <p:sp>
        <p:nvSpPr>
          <p:cNvPr id="3" name="Subtitle 2"/>
          <p:cNvSpPr>
            <a:spLocks noGrp="1"/>
          </p:cNvSpPr>
          <p:nvPr>
            <p:ph type="subTitle" idx="1"/>
          </p:nvPr>
        </p:nvSpPr>
        <p:spPr/>
        <p:txBody>
          <a:bodyPr/>
          <a:lstStyle/>
          <a:p>
            <a:r>
              <a:rPr lang="en-US" b="1" dirty="0"/>
              <a:t>Types of studies 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Systematic error</a:t>
            </a:r>
          </a:p>
        </p:txBody>
      </p:sp>
      <p:sp>
        <p:nvSpPr>
          <p:cNvPr id="3" name="Content Placeholder 2"/>
          <p:cNvSpPr>
            <a:spLocks noGrp="1"/>
          </p:cNvSpPr>
          <p:nvPr>
            <p:ph sz="quarter" idx="1"/>
          </p:nvPr>
        </p:nvSpPr>
        <p:spPr/>
        <p:txBody>
          <a:bodyPr>
            <a:normAutofit/>
          </a:bodyPr>
          <a:lstStyle/>
          <a:p>
            <a:r>
              <a:rPr lang="en-US" dirty="0"/>
              <a:t>Systematic error (or bias) occurs in epidemiology when results differ in a </a:t>
            </a:r>
            <a:r>
              <a:rPr lang="en-US" b="1" dirty="0">
                <a:solidFill>
                  <a:srgbClr val="FF0000"/>
                </a:solidFill>
              </a:rPr>
              <a:t>systematic</a:t>
            </a:r>
            <a:r>
              <a:rPr lang="en-US" dirty="0"/>
              <a:t> manner from the true values. </a:t>
            </a:r>
          </a:p>
          <a:p>
            <a:r>
              <a:rPr lang="en-US" dirty="0"/>
              <a:t> A study with a </a:t>
            </a:r>
            <a:r>
              <a:rPr lang="en-US" b="1" dirty="0">
                <a:solidFill>
                  <a:srgbClr val="0070C0"/>
                </a:solidFill>
              </a:rPr>
              <a:t>small</a:t>
            </a:r>
            <a:r>
              <a:rPr lang="en-US" dirty="0"/>
              <a:t> systematic error is said to have a high accuracy.  Accuracy is not affected by sample size.</a:t>
            </a:r>
          </a:p>
          <a:p>
            <a:r>
              <a:rPr lang="en-US" dirty="0"/>
              <a:t>The possible sources of systematic error in epidemiology are many and varied;</a:t>
            </a:r>
          </a:p>
          <a:p>
            <a:r>
              <a:rPr lang="en-US" dirty="0"/>
              <a:t>over </a:t>
            </a:r>
            <a:r>
              <a:rPr lang="en-US" b="1" dirty="0">
                <a:solidFill>
                  <a:srgbClr val="FF0000"/>
                </a:solidFill>
              </a:rPr>
              <a:t>30</a:t>
            </a:r>
            <a:r>
              <a:rPr lang="en-US" dirty="0"/>
              <a:t> specific types of bias have been identified. </a:t>
            </a:r>
          </a:p>
          <a:p>
            <a:r>
              <a:rPr lang="en-US" dirty="0"/>
              <a:t>The principal biases are:</a:t>
            </a:r>
          </a:p>
          <a:p>
            <a:pPr lvl="1"/>
            <a:r>
              <a:rPr lang="ar-SA" dirty="0"/>
              <a:t> </a:t>
            </a:r>
            <a:r>
              <a:rPr lang="en-US" sz="2400" dirty="0"/>
              <a:t>selection bias</a:t>
            </a:r>
          </a:p>
          <a:p>
            <a:pPr lvl="1"/>
            <a:r>
              <a:rPr lang="en-US" sz="2400" dirty="0"/>
              <a:t>measurement (or classification) bias.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bias</a:t>
            </a:r>
          </a:p>
        </p:txBody>
      </p:sp>
      <p:sp>
        <p:nvSpPr>
          <p:cNvPr id="3" name="Content Placeholder 2"/>
          <p:cNvSpPr>
            <a:spLocks noGrp="1"/>
          </p:cNvSpPr>
          <p:nvPr>
            <p:ph sz="quarter" idx="1"/>
          </p:nvPr>
        </p:nvSpPr>
        <p:spPr/>
        <p:txBody>
          <a:bodyPr>
            <a:normAutofit lnSpcReduction="10000"/>
          </a:bodyPr>
          <a:lstStyle/>
          <a:p>
            <a:r>
              <a:rPr lang="en-US" b="1" i="1" dirty="0"/>
              <a:t>Selection bias occurs when there is a </a:t>
            </a:r>
            <a:r>
              <a:rPr lang="en-US" b="1" i="1" dirty="0">
                <a:solidFill>
                  <a:srgbClr val="0070C0"/>
                </a:solidFill>
              </a:rPr>
              <a:t>systematic</a:t>
            </a:r>
            <a:r>
              <a:rPr lang="en-US" b="1" i="1" dirty="0"/>
              <a:t> difference between the characteristics of the people selected for a study and the characteristics of those who are not. </a:t>
            </a:r>
          </a:p>
          <a:p>
            <a:r>
              <a:rPr lang="en-US" dirty="0"/>
              <a:t> An obvious source of selection bias occurs when participants </a:t>
            </a:r>
            <a:r>
              <a:rPr lang="en-US" b="1" dirty="0">
                <a:solidFill>
                  <a:srgbClr val="FF0000"/>
                </a:solidFill>
              </a:rPr>
              <a:t>select themselves </a:t>
            </a:r>
            <a:r>
              <a:rPr lang="en-US" dirty="0"/>
              <a:t>for a study, </a:t>
            </a:r>
          </a:p>
          <a:p>
            <a:pPr lvl="1"/>
            <a:r>
              <a:rPr lang="en-US" dirty="0"/>
              <a:t>either because they are </a:t>
            </a:r>
            <a:r>
              <a:rPr lang="en-US" b="1" dirty="0">
                <a:solidFill>
                  <a:srgbClr val="FF0000"/>
                </a:solidFill>
              </a:rPr>
              <a:t>unwell </a:t>
            </a:r>
          </a:p>
          <a:p>
            <a:pPr lvl="1"/>
            <a:r>
              <a:rPr lang="en-US" dirty="0"/>
              <a:t>or because they are particularly </a:t>
            </a:r>
            <a:r>
              <a:rPr lang="en-US" b="1" dirty="0">
                <a:solidFill>
                  <a:srgbClr val="FF0000"/>
                </a:solidFill>
              </a:rPr>
              <a:t>worried</a:t>
            </a:r>
            <a:r>
              <a:rPr lang="en-US" dirty="0"/>
              <a:t> about an exposure.</a:t>
            </a:r>
          </a:p>
          <a:p>
            <a:r>
              <a:rPr lang="en-US" dirty="0"/>
              <a:t>It is well known, for example, that people who respond to an invitation to participate in a study on the effects of smoking differ in their smoking habits from non-responders; the latter are usually heavier smokers. </a:t>
            </a:r>
          </a:p>
          <a:p>
            <a:pPr>
              <a:buNone/>
            </a:pP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bias</a:t>
            </a:r>
          </a:p>
        </p:txBody>
      </p:sp>
      <p:sp>
        <p:nvSpPr>
          <p:cNvPr id="3" name="Content Placeholder 2"/>
          <p:cNvSpPr>
            <a:spLocks noGrp="1"/>
          </p:cNvSpPr>
          <p:nvPr>
            <p:ph sz="quarter" idx="1"/>
          </p:nvPr>
        </p:nvSpPr>
        <p:spPr/>
        <p:txBody>
          <a:bodyPr>
            <a:normAutofit/>
          </a:bodyPr>
          <a:lstStyle/>
          <a:p>
            <a:r>
              <a:rPr lang="en-US" dirty="0"/>
              <a:t>In studies of children’s health, where parental cooperation is required, selection bias may also occur. </a:t>
            </a:r>
          </a:p>
          <a:p>
            <a:r>
              <a:rPr lang="en-US" dirty="0"/>
              <a:t>In a cohort study of newborn children, successful 12-month follow-up varied according to </a:t>
            </a:r>
            <a:r>
              <a:rPr lang="en-US" b="1" dirty="0">
                <a:solidFill>
                  <a:srgbClr val="FF0000"/>
                </a:solidFill>
              </a:rPr>
              <a:t>income</a:t>
            </a:r>
            <a:r>
              <a:rPr lang="en-US" dirty="0"/>
              <a:t> level of the parents. </a:t>
            </a:r>
          </a:p>
          <a:p>
            <a:r>
              <a:rPr lang="en-US" b="1" i="1" dirty="0"/>
              <a:t>If individuals entering or remaining in a study have different characteristics from those who are not </a:t>
            </a:r>
            <a:r>
              <a:rPr lang="en-US" b="1" i="1" dirty="0">
                <a:solidFill>
                  <a:srgbClr val="FF0000"/>
                </a:solidFill>
              </a:rPr>
              <a:t>selected</a:t>
            </a:r>
            <a:r>
              <a:rPr lang="en-US" b="1" i="1" dirty="0"/>
              <a:t> initially, or who </a:t>
            </a:r>
            <a:r>
              <a:rPr lang="en-US" b="1" i="1" dirty="0">
                <a:solidFill>
                  <a:srgbClr val="FF0000"/>
                </a:solidFill>
              </a:rPr>
              <a:t>drop</a:t>
            </a:r>
            <a:r>
              <a:rPr lang="en-US" b="1" i="1" dirty="0"/>
              <a:t> out before completion, the result is a biased estimate of the association between exposure and outcome.</a:t>
            </a:r>
          </a:p>
          <a:p>
            <a:pPr>
              <a:buNone/>
            </a:pP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bias</a:t>
            </a:r>
            <a:endParaRPr lang="ar-SA" dirty="0"/>
          </a:p>
        </p:txBody>
      </p:sp>
      <p:sp>
        <p:nvSpPr>
          <p:cNvPr id="3" name="Content Placeholder 2"/>
          <p:cNvSpPr>
            <a:spLocks noGrp="1"/>
          </p:cNvSpPr>
          <p:nvPr>
            <p:ph sz="quarter" idx="1"/>
          </p:nvPr>
        </p:nvSpPr>
        <p:spPr/>
        <p:txBody>
          <a:bodyPr>
            <a:normAutofit fontScale="92500"/>
          </a:bodyPr>
          <a:lstStyle/>
          <a:p>
            <a:r>
              <a:rPr lang="en-US" dirty="0"/>
              <a:t>An important selection bias is introduced when the </a:t>
            </a:r>
            <a:r>
              <a:rPr lang="en-US" b="1" dirty="0">
                <a:solidFill>
                  <a:srgbClr val="FF0000"/>
                </a:solidFill>
              </a:rPr>
              <a:t>disease or factor under investigation</a:t>
            </a:r>
            <a:r>
              <a:rPr lang="en-US" dirty="0"/>
              <a:t> itself makes people unavailable for study.  </a:t>
            </a:r>
          </a:p>
          <a:p>
            <a:pPr lvl="1"/>
            <a:r>
              <a:rPr lang="en-US" dirty="0"/>
              <a:t>For example, in a factory where workers are exposed to formaldehyde, those who suffer most from eye irritation are most likely to </a:t>
            </a:r>
            <a:r>
              <a:rPr lang="en-US" b="1" dirty="0">
                <a:solidFill>
                  <a:srgbClr val="0070C0"/>
                </a:solidFill>
              </a:rPr>
              <a:t>leave</a:t>
            </a:r>
            <a:r>
              <a:rPr lang="en-US" b="1" dirty="0">
                <a:solidFill>
                  <a:srgbClr val="00B0F0"/>
                </a:solidFill>
              </a:rPr>
              <a:t> </a:t>
            </a:r>
            <a:r>
              <a:rPr lang="en-US" dirty="0"/>
              <a:t>their jobs. The remaining workers are less affected and a prevalence study of the association between formaldehyde exposure and eye irritation that is done only in the workplace may be very misleading.</a:t>
            </a:r>
          </a:p>
          <a:p>
            <a:r>
              <a:rPr lang="en-US" dirty="0"/>
              <a:t>In such occupational epidemiology studies this important selection bias is called </a:t>
            </a:r>
            <a:r>
              <a:rPr lang="en-US" b="1" i="1" dirty="0"/>
              <a:t>the </a:t>
            </a:r>
            <a:r>
              <a:rPr lang="en-US" b="1" i="1" dirty="0">
                <a:solidFill>
                  <a:srgbClr val="002060"/>
                </a:solidFill>
              </a:rPr>
              <a:t>healthy worker effect </a:t>
            </a:r>
            <a:r>
              <a:rPr lang="en-US" dirty="0"/>
              <a:t>. Workers have to be healthy enough to perform their duties; the severely ill and disabled are usually excluded from employment.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bias</a:t>
            </a:r>
            <a:endParaRPr lang="ar-SA" dirty="0"/>
          </a:p>
        </p:txBody>
      </p:sp>
      <p:sp>
        <p:nvSpPr>
          <p:cNvPr id="3" name="Content Placeholder 2"/>
          <p:cNvSpPr>
            <a:spLocks noGrp="1"/>
          </p:cNvSpPr>
          <p:nvPr>
            <p:ph sz="quarter" idx="1"/>
          </p:nvPr>
        </p:nvSpPr>
        <p:spPr/>
        <p:txBody>
          <a:bodyPr>
            <a:normAutofit lnSpcReduction="10000"/>
          </a:bodyPr>
          <a:lstStyle/>
          <a:p>
            <a:r>
              <a:rPr lang="en-US" dirty="0"/>
              <a:t>Similarly, if a study is based on examinations done in a </a:t>
            </a:r>
            <a:r>
              <a:rPr lang="en-US" b="1" dirty="0">
                <a:solidFill>
                  <a:srgbClr val="FF0000"/>
                </a:solidFill>
              </a:rPr>
              <a:t>health centre (study setting) </a:t>
            </a:r>
            <a:r>
              <a:rPr lang="en-US" dirty="0"/>
              <a:t>and there is no follow-up of participants who do not turn up, biased results may be produced: unwell patients may be in bed either at home or in hospital. </a:t>
            </a:r>
          </a:p>
          <a:p>
            <a:r>
              <a:rPr lang="en-US" dirty="0"/>
              <a:t>Also, those who attend the </a:t>
            </a:r>
            <a:r>
              <a:rPr lang="en-US" b="1" dirty="0">
                <a:solidFill>
                  <a:srgbClr val="FF0000"/>
                </a:solidFill>
              </a:rPr>
              <a:t>health facility</a:t>
            </a:r>
            <a:r>
              <a:rPr lang="en-US" dirty="0"/>
              <a:t> may have certain characteristics.</a:t>
            </a:r>
          </a:p>
          <a:p>
            <a:r>
              <a:rPr lang="en-US" dirty="0"/>
              <a:t>All epidemiological study designs need to account for selection bias.</a:t>
            </a:r>
          </a:p>
          <a:p>
            <a:r>
              <a:rPr lang="en-US" b="1" dirty="0">
                <a:solidFill>
                  <a:srgbClr val="002060"/>
                </a:solidFill>
              </a:rPr>
              <a:t>Comparing respondent to non respondent (when possible) is essential to ensure there is no selection bias</a:t>
            </a:r>
            <a:r>
              <a:rPr lang="en-US"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bias</a:t>
            </a:r>
            <a:endParaRPr lang="ar-SA" dirty="0"/>
          </a:p>
        </p:txBody>
      </p:sp>
      <p:sp>
        <p:nvSpPr>
          <p:cNvPr id="3" name="Content Placeholder 2"/>
          <p:cNvSpPr>
            <a:spLocks noGrp="1"/>
          </p:cNvSpPr>
          <p:nvPr>
            <p:ph sz="quarter" idx="1"/>
          </p:nvPr>
        </p:nvSpPr>
        <p:spPr/>
        <p:txBody>
          <a:bodyPr>
            <a:normAutofit lnSpcReduction="10000"/>
          </a:bodyPr>
          <a:lstStyle/>
          <a:p>
            <a:r>
              <a:rPr lang="en-US" b="1" i="1" dirty="0"/>
              <a:t>Measurement bias occurs when the individual </a:t>
            </a:r>
            <a:r>
              <a:rPr lang="en-US" b="1" i="1" dirty="0">
                <a:solidFill>
                  <a:srgbClr val="FF0000"/>
                </a:solidFill>
              </a:rPr>
              <a:t>measurements</a:t>
            </a:r>
            <a:r>
              <a:rPr lang="en-US" b="1" i="1" dirty="0"/>
              <a:t> or </a:t>
            </a:r>
            <a:r>
              <a:rPr lang="en-US" b="1" i="1" dirty="0">
                <a:solidFill>
                  <a:srgbClr val="FF0000"/>
                </a:solidFill>
              </a:rPr>
              <a:t>classifications</a:t>
            </a:r>
            <a:r>
              <a:rPr lang="en-US" b="1" i="1" dirty="0"/>
              <a:t> of disease or exposure are inaccurate – that is, they do not measure correctly what they are supposed to measure. </a:t>
            </a:r>
          </a:p>
          <a:p>
            <a:r>
              <a:rPr lang="en-US" dirty="0"/>
              <a:t>There are many sources of measurement bias and their effects are of varying importance. </a:t>
            </a:r>
          </a:p>
          <a:p>
            <a:r>
              <a:rPr lang="en-US" dirty="0"/>
              <a:t>biochemical or physiological measurements are never completely accurate and </a:t>
            </a:r>
            <a:r>
              <a:rPr lang="en-US" b="1" dirty="0"/>
              <a:t>different laboratories </a:t>
            </a:r>
            <a:r>
              <a:rPr lang="en-US" dirty="0"/>
              <a:t>often produce different results on the same specimen. </a:t>
            </a:r>
          </a:p>
          <a:p>
            <a:r>
              <a:rPr lang="en-US" dirty="0"/>
              <a:t>Differences in </a:t>
            </a:r>
            <a:r>
              <a:rPr lang="en-US" b="1" dirty="0">
                <a:solidFill>
                  <a:srgbClr val="FF0000"/>
                </a:solidFill>
              </a:rPr>
              <a:t>sensitivity and specificity </a:t>
            </a:r>
            <a:r>
              <a:rPr lang="en-US" dirty="0"/>
              <a:t>of </a:t>
            </a:r>
            <a:r>
              <a:rPr lang="en-US" b="1" dirty="0">
                <a:solidFill>
                  <a:srgbClr val="FF0000"/>
                </a:solidFill>
              </a:rPr>
              <a:t>measurements</a:t>
            </a:r>
            <a:r>
              <a:rPr lang="en-US" dirty="0"/>
              <a:t> produce different results.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bias</a:t>
            </a:r>
            <a:endParaRPr lang="ar-SA" dirty="0"/>
          </a:p>
        </p:txBody>
      </p:sp>
      <p:sp>
        <p:nvSpPr>
          <p:cNvPr id="3" name="Content Placeholder 2"/>
          <p:cNvSpPr>
            <a:spLocks noGrp="1"/>
          </p:cNvSpPr>
          <p:nvPr>
            <p:ph sz="quarter" idx="1"/>
          </p:nvPr>
        </p:nvSpPr>
        <p:spPr/>
        <p:txBody>
          <a:bodyPr>
            <a:normAutofit/>
          </a:bodyPr>
          <a:lstStyle/>
          <a:p>
            <a:r>
              <a:rPr lang="en-US" dirty="0"/>
              <a:t>If specimens from the exposed and control groups are </a:t>
            </a:r>
            <a:r>
              <a:rPr lang="en-US" dirty="0" err="1"/>
              <a:t>analysed</a:t>
            </a:r>
            <a:r>
              <a:rPr lang="en-US" dirty="0"/>
              <a:t> randomly by </a:t>
            </a:r>
            <a:r>
              <a:rPr lang="en-US" b="1" dirty="0">
                <a:solidFill>
                  <a:srgbClr val="FF0000"/>
                </a:solidFill>
              </a:rPr>
              <a:t>different laboratories</a:t>
            </a:r>
            <a:r>
              <a:rPr lang="en-US" dirty="0"/>
              <a:t>, there is less chance for systematic measurement bias than in the situation where all specimens from the exposed group are </a:t>
            </a:r>
            <a:r>
              <a:rPr lang="en-US" dirty="0" err="1"/>
              <a:t>analysed</a:t>
            </a:r>
            <a:r>
              <a:rPr lang="en-US" dirty="0"/>
              <a:t> in one laboratory and all those from the control group are </a:t>
            </a:r>
            <a:r>
              <a:rPr lang="en-US" dirty="0" err="1"/>
              <a:t>analysed</a:t>
            </a:r>
            <a:r>
              <a:rPr lang="en-US" dirty="0"/>
              <a:t> in another.</a:t>
            </a:r>
          </a:p>
          <a:p>
            <a:r>
              <a:rPr lang="en-US" dirty="0"/>
              <a:t>Another source of bias is performing the analysis by </a:t>
            </a:r>
            <a:r>
              <a:rPr lang="en-US" dirty="0" err="1"/>
              <a:t>by</a:t>
            </a:r>
            <a:r>
              <a:rPr lang="en-US" dirty="0"/>
              <a:t> </a:t>
            </a:r>
            <a:r>
              <a:rPr lang="en-US" b="1" dirty="0">
                <a:solidFill>
                  <a:srgbClr val="FF0000"/>
                </a:solidFill>
              </a:rPr>
              <a:t>different methods</a:t>
            </a:r>
            <a:r>
              <a:rPr lang="en-US" dirty="0"/>
              <a:t>.</a:t>
            </a:r>
          </a:p>
          <a:p>
            <a:r>
              <a:rPr lang="en-US" dirty="0"/>
              <a:t>These differences apply also for </a:t>
            </a:r>
            <a:r>
              <a:rPr lang="en-US" b="1" dirty="0">
                <a:solidFill>
                  <a:srgbClr val="FF0000"/>
                </a:solidFill>
              </a:rPr>
              <a:t>non- laboratory tools </a:t>
            </a:r>
            <a:r>
              <a:rPr lang="en-US" dirty="0"/>
              <a:t>used to measure for example quality of life or psychological tests (depression).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bias</a:t>
            </a:r>
            <a:endParaRPr lang="ar-SA" dirty="0"/>
          </a:p>
        </p:txBody>
      </p:sp>
      <p:sp>
        <p:nvSpPr>
          <p:cNvPr id="3" name="Content Placeholder 2"/>
          <p:cNvSpPr>
            <a:spLocks noGrp="1"/>
          </p:cNvSpPr>
          <p:nvPr>
            <p:ph sz="quarter" idx="1"/>
          </p:nvPr>
        </p:nvSpPr>
        <p:spPr/>
        <p:txBody>
          <a:bodyPr>
            <a:normAutofit fontScale="92500"/>
          </a:bodyPr>
          <a:lstStyle/>
          <a:p>
            <a:r>
              <a:rPr lang="en-US" dirty="0"/>
              <a:t>A form of measurement bias of particular importance in retrospective case control studies is known as </a:t>
            </a:r>
            <a:r>
              <a:rPr lang="en-US" b="1" dirty="0">
                <a:solidFill>
                  <a:srgbClr val="FF0000"/>
                </a:solidFill>
              </a:rPr>
              <a:t>recall bias</a:t>
            </a:r>
            <a:r>
              <a:rPr lang="en-US" dirty="0"/>
              <a:t>. This occurs when there is a </a:t>
            </a:r>
            <a:r>
              <a:rPr lang="en-US" b="1" dirty="0"/>
              <a:t>differential recall of information by cases and controls</a:t>
            </a:r>
            <a:r>
              <a:rPr lang="en-US" dirty="0"/>
              <a:t>; </a:t>
            </a:r>
          </a:p>
          <a:p>
            <a:pPr lvl="1"/>
            <a:r>
              <a:rPr lang="en-US" dirty="0"/>
              <a:t>for instance, cases may be more likely to recall past exposure, especially if it is widely known to be associated with the disease under study – for example, lack of exercise and heart disease. </a:t>
            </a:r>
          </a:p>
          <a:p>
            <a:r>
              <a:rPr lang="en-US" dirty="0"/>
              <a:t>Recall bias can either </a:t>
            </a:r>
            <a:r>
              <a:rPr lang="en-US" b="1" dirty="0">
                <a:solidFill>
                  <a:srgbClr val="FF0000"/>
                </a:solidFill>
              </a:rPr>
              <a:t>exaggerate</a:t>
            </a:r>
            <a:r>
              <a:rPr lang="en-US" dirty="0"/>
              <a:t> the degree of effect associated with the exposure – as with people affected by heart disease being more likely to admit to a past lack of exercise – </a:t>
            </a:r>
          </a:p>
          <a:p>
            <a:r>
              <a:rPr lang="en-US" dirty="0"/>
              <a:t>or </a:t>
            </a:r>
            <a:r>
              <a:rPr lang="en-US" b="1" dirty="0">
                <a:solidFill>
                  <a:srgbClr val="FF0000"/>
                </a:solidFill>
              </a:rPr>
              <a:t>underestimate</a:t>
            </a:r>
            <a:r>
              <a:rPr lang="en-US" dirty="0"/>
              <a:t> it – if cases are more likely than controls to </a:t>
            </a:r>
            <a:r>
              <a:rPr lang="en-US" b="1" dirty="0">
                <a:solidFill>
                  <a:srgbClr val="FF0000"/>
                </a:solidFill>
              </a:rPr>
              <a:t>deny</a:t>
            </a:r>
            <a:r>
              <a:rPr lang="en-US" dirty="0"/>
              <a:t> past exposure.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bias</a:t>
            </a:r>
            <a:endParaRPr lang="ar-SA" dirty="0"/>
          </a:p>
        </p:txBody>
      </p:sp>
      <p:sp>
        <p:nvSpPr>
          <p:cNvPr id="3" name="Content Placeholder 2"/>
          <p:cNvSpPr>
            <a:spLocks noGrp="1"/>
          </p:cNvSpPr>
          <p:nvPr>
            <p:ph sz="quarter" idx="1"/>
          </p:nvPr>
        </p:nvSpPr>
        <p:spPr/>
        <p:txBody>
          <a:bodyPr>
            <a:normAutofit/>
          </a:bodyPr>
          <a:lstStyle/>
          <a:p>
            <a:r>
              <a:rPr lang="en-US" sz="3200" dirty="0"/>
              <a:t>If measurement bias occurs </a:t>
            </a:r>
            <a:r>
              <a:rPr lang="en-US" sz="3200" b="1" dirty="0">
                <a:solidFill>
                  <a:srgbClr val="FF0000"/>
                </a:solidFill>
              </a:rPr>
              <a:t>equally</a:t>
            </a:r>
            <a:r>
              <a:rPr lang="en-US" sz="3200" dirty="0"/>
              <a:t> in the groups being compared, it almost always results in an </a:t>
            </a:r>
            <a:r>
              <a:rPr lang="en-US" sz="3200" b="1" dirty="0">
                <a:solidFill>
                  <a:srgbClr val="FF0000"/>
                </a:solidFill>
              </a:rPr>
              <a:t>underestimate</a:t>
            </a:r>
            <a:r>
              <a:rPr lang="en-US" sz="3200" dirty="0"/>
              <a:t> of the true strength of the relationship. </a:t>
            </a:r>
          </a:p>
          <a:p>
            <a:r>
              <a:rPr lang="en-US" sz="3200" dirty="0"/>
              <a:t>Such non-differential bias may account for apparent </a:t>
            </a:r>
            <a:r>
              <a:rPr lang="en-US" sz="3200" b="1" dirty="0">
                <a:solidFill>
                  <a:srgbClr val="FF0000"/>
                </a:solidFill>
              </a:rPr>
              <a:t>discrepancies</a:t>
            </a:r>
            <a:r>
              <a:rPr lang="en-US" sz="3200" dirty="0"/>
              <a:t> in the results of different epidemiological studies.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bias</a:t>
            </a:r>
            <a:endParaRPr lang="ar-SA" dirty="0"/>
          </a:p>
        </p:txBody>
      </p:sp>
      <p:sp>
        <p:nvSpPr>
          <p:cNvPr id="3" name="Content Placeholder 2"/>
          <p:cNvSpPr>
            <a:spLocks noGrp="1"/>
          </p:cNvSpPr>
          <p:nvPr>
            <p:ph sz="quarter" idx="1"/>
          </p:nvPr>
        </p:nvSpPr>
        <p:spPr/>
        <p:txBody>
          <a:bodyPr>
            <a:normAutofit fontScale="92500" lnSpcReduction="20000"/>
          </a:bodyPr>
          <a:lstStyle/>
          <a:p>
            <a:r>
              <a:rPr lang="en-US" dirty="0"/>
              <a:t>If the investigator, laboratory technician or the participant knows the exposure status, this knowledge can influence measurements and cause </a:t>
            </a:r>
            <a:r>
              <a:rPr lang="en-US" b="1" dirty="0">
                <a:solidFill>
                  <a:srgbClr val="FF0000"/>
                </a:solidFill>
              </a:rPr>
              <a:t>observer bias </a:t>
            </a:r>
            <a:r>
              <a:rPr lang="en-US" dirty="0"/>
              <a:t>. </a:t>
            </a:r>
          </a:p>
          <a:p>
            <a:r>
              <a:rPr lang="en-US" dirty="0"/>
              <a:t>To avoid this bias, measurements can be made in a </a:t>
            </a:r>
            <a:r>
              <a:rPr lang="en-US" b="1" dirty="0">
                <a:solidFill>
                  <a:srgbClr val="FF0000"/>
                </a:solidFill>
              </a:rPr>
              <a:t>blind</a:t>
            </a:r>
            <a:r>
              <a:rPr lang="en-US" dirty="0"/>
              <a:t> or </a:t>
            </a:r>
            <a:r>
              <a:rPr lang="en-US" b="1" dirty="0">
                <a:solidFill>
                  <a:srgbClr val="FF0000"/>
                </a:solidFill>
              </a:rPr>
              <a:t>double-blind</a:t>
            </a:r>
            <a:r>
              <a:rPr lang="en-US" dirty="0"/>
              <a:t> fashion.  </a:t>
            </a:r>
          </a:p>
          <a:p>
            <a:r>
              <a:rPr lang="en-US" dirty="0"/>
              <a:t>A </a:t>
            </a:r>
            <a:r>
              <a:rPr lang="en-US" dirty="0">
                <a:solidFill>
                  <a:srgbClr val="FF0000"/>
                </a:solidFill>
              </a:rPr>
              <a:t>blind</a:t>
            </a:r>
            <a:r>
              <a:rPr lang="en-US" dirty="0"/>
              <a:t> study means that the investigators do not know how participants are classified. </a:t>
            </a:r>
          </a:p>
          <a:p>
            <a:r>
              <a:rPr lang="en-US" dirty="0"/>
              <a:t>A </a:t>
            </a:r>
            <a:r>
              <a:rPr lang="en-US" dirty="0">
                <a:solidFill>
                  <a:srgbClr val="FF0000"/>
                </a:solidFill>
              </a:rPr>
              <a:t>double-blind</a:t>
            </a:r>
            <a:r>
              <a:rPr lang="en-US" dirty="0"/>
              <a:t> study means that neither the </a:t>
            </a:r>
            <a:r>
              <a:rPr lang="en-US" b="1" dirty="0"/>
              <a:t>investigators</a:t>
            </a:r>
            <a:r>
              <a:rPr lang="en-US" dirty="0"/>
              <a:t>, nor the </a:t>
            </a:r>
            <a:r>
              <a:rPr lang="en-US" b="1" dirty="0"/>
              <a:t>participants</a:t>
            </a:r>
            <a:r>
              <a:rPr lang="en-US" dirty="0"/>
              <a:t>, know how the latter are classified.</a:t>
            </a:r>
          </a:p>
          <a:p>
            <a:r>
              <a:rPr lang="en-US" b="1" dirty="0">
                <a:solidFill>
                  <a:srgbClr val="FF0000"/>
                </a:solidFill>
              </a:rPr>
              <a:t>Triple-blind</a:t>
            </a:r>
            <a:r>
              <a:rPr lang="en-US" dirty="0"/>
              <a:t> studies are randomized experiments in which the treatment or intervention is unknown to (a) the research participant, (b) the individual(s) who administer the treatment or intervention, and (c) the individual(s) who assess the outcomes.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Content</a:t>
            </a:r>
            <a:endParaRPr lang="ar-SA" sz="4000" b="1" dirty="0"/>
          </a:p>
        </p:txBody>
      </p:sp>
      <p:sp>
        <p:nvSpPr>
          <p:cNvPr id="3" name="Content Placeholder 2"/>
          <p:cNvSpPr>
            <a:spLocks noGrp="1"/>
          </p:cNvSpPr>
          <p:nvPr>
            <p:ph sz="quarter" idx="1"/>
          </p:nvPr>
        </p:nvSpPr>
        <p:spPr/>
        <p:txBody>
          <a:bodyPr>
            <a:normAutofit/>
          </a:bodyPr>
          <a:lstStyle/>
          <a:p>
            <a:r>
              <a:rPr lang="en-US" sz="3600" dirty="0"/>
              <a:t>Potential errors in epidemiological studies</a:t>
            </a:r>
          </a:p>
          <a:p>
            <a:r>
              <a:rPr lang="en-US" sz="3600" dirty="0"/>
              <a:t>Confounding</a:t>
            </a:r>
          </a:p>
          <a:p>
            <a:r>
              <a:rPr lang="en-US" sz="3600" dirty="0"/>
              <a:t>Validity</a:t>
            </a:r>
          </a:p>
          <a:p>
            <a:r>
              <a:rPr lang="en-US" sz="3600" dirty="0"/>
              <a:t>Ethical issues</a:t>
            </a:r>
            <a:endParaRPr lang="ar-SA"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bias</a:t>
            </a:r>
            <a:endParaRPr lang="ar-SA" dirty="0"/>
          </a:p>
        </p:txBody>
      </p:sp>
      <p:sp>
        <p:nvSpPr>
          <p:cNvPr id="3" name="Content Placeholder 2"/>
          <p:cNvSpPr>
            <a:spLocks noGrp="1"/>
          </p:cNvSpPr>
          <p:nvPr>
            <p:ph sz="quarter" idx="1"/>
          </p:nvPr>
        </p:nvSpPr>
        <p:spPr/>
        <p:txBody>
          <a:bodyPr>
            <a:normAutofit fontScale="92500" lnSpcReduction="10000"/>
          </a:bodyPr>
          <a:lstStyle/>
          <a:p>
            <a:r>
              <a:rPr lang="en-US" dirty="0"/>
              <a:t>The end points of trials vary from objective outcomes, such as </a:t>
            </a:r>
            <a:r>
              <a:rPr lang="en-US" dirty="0" err="1"/>
              <a:t>haemoglobin</a:t>
            </a:r>
            <a:r>
              <a:rPr lang="en-US" dirty="0"/>
              <a:t> concentration or birth weight, to more </a:t>
            </a:r>
            <a:r>
              <a:rPr lang="en-US" b="1" dirty="0">
                <a:solidFill>
                  <a:srgbClr val="FF0000"/>
                </a:solidFill>
              </a:rPr>
              <a:t>subjective </a:t>
            </a:r>
            <a:r>
              <a:rPr lang="en-US" dirty="0"/>
              <a:t>symptoms and physical signs. </a:t>
            </a:r>
          </a:p>
          <a:p>
            <a:r>
              <a:rPr lang="en-US" dirty="0"/>
              <a:t>Bias in the evaluation of </a:t>
            </a:r>
            <a:r>
              <a:rPr lang="en-US" b="1" dirty="0">
                <a:solidFill>
                  <a:srgbClr val="0070C0"/>
                </a:solidFill>
              </a:rPr>
              <a:t>subjective</a:t>
            </a:r>
            <a:r>
              <a:rPr lang="en-US" dirty="0"/>
              <a:t> outcomes can be avoided by blinding the </a:t>
            </a:r>
            <a:r>
              <a:rPr lang="en-US" b="1" dirty="0">
                <a:solidFill>
                  <a:srgbClr val="FF0000"/>
                </a:solidFill>
              </a:rPr>
              <a:t>assessor</a:t>
            </a:r>
            <a:r>
              <a:rPr lang="en-US" dirty="0"/>
              <a:t> to the treatment given. For example, if a new analgesic for migraine is being evaluated on the basis of reported levels of symptoms, it may help to use a pharmacologically inactive placebo for comparison. </a:t>
            </a:r>
          </a:p>
          <a:p>
            <a:r>
              <a:rPr lang="en-US" dirty="0"/>
              <a:t>Otherwise, there is a danger that patients will perceive a benefit simply because they are getting something new. </a:t>
            </a:r>
          </a:p>
          <a:p>
            <a:r>
              <a:rPr lang="en-US" dirty="0"/>
              <a:t>Similarly, if the end point is a </a:t>
            </a:r>
            <a:r>
              <a:rPr lang="en-US" b="1" dirty="0">
                <a:solidFill>
                  <a:srgbClr val="FF0000"/>
                </a:solidFill>
              </a:rPr>
              <a:t>subjective physical sign </a:t>
            </a:r>
            <a:r>
              <a:rPr lang="en-US" dirty="0"/>
              <a:t>(such as severity of a skin rash) then the examiner is best kept ignorant about which patient received which treatment. </a:t>
            </a:r>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bias</a:t>
            </a:r>
            <a:endParaRPr lang="ar-SA" dirty="0"/>
          </a:p>
        </p:txBody>
      </p:sp>
      <p:sp>
        <p:nvSpPr>
          <p:cNvPr id="3" name="Content Placeholder 2"/>
          <p:cNvSpPr>
            <a:spLocks noGrp="1"/>
          </p:cNvSpPr>
          <p:nvPr>
            <p:ph sz="quarter" idx="1"/>
          </p:nvPr>
        </p:nvSpPr>
        <p:spPr/>
        <p:txBody>
          <a:bodyPr>
            <a:normAutofit/>
          </a:bodyPr>
          <a:lstStyle/>
          <a:p>
            <a:r>
              <a:rPr lang="en-US" dirty="0"/>
              <a:t>It is important to measure not only the outcomes that the treatments are intended to improve, but also possible </a:t>
            </a:r>
            <a:r>
              <a:rPr lang="en-US" b="1" dirty="0">
                <a:solidFill>
                  <a:srgbClr val="FF0000"/>
                </a:solidFill>
              </a:rPr>
              <a:t>adverse effects</a:t>
            </a:r>
            <a:r>
              <a:rPr lang="en-US" dirty="0"/>
              <a:t>. </a:t>
            </a:r>
          </a:p>
          <a:p>
            <a:pPr lvl="1"/>
            <a:r>
              <a:rPr lang="en-US" dirty="0"/>
              <a:t>In a trial of the cholesterol lowering drug, </a:t>
            </a:r>
            <a:r>
              <a:rPr lang="en-US" dirty="0" err="1"/>
              <a:t>clofibrate</a:t>
            </a:r>
            <a:r>
              <a:rPr lang="en-US" dirty="0"/>
              <a:t>, the treated group showed a reduced incidence of non-fatal myocardial infarction, but their overall mortality was more than in untreated controls. This excess mortality could not be attributed to any single cause of death, but may have reflected unsuspected side effects of treatment.</a:t>
            </a:r>
          </a:p>
          <a:p>
            <a:r>
              <a:rPr lang="en-US" dirty="0"/>
              <a:t>Arrangements must be made, however, to permit rapid </a:t>
            </a:r>
            <a:r>
              <a:rPr lang="en-US" b="1" dirty="0" err="1">
                <a:solidFill>
                  <a:srgbClr val="FF0000"/>
                </a:solidFill>
              </a:rPr>
              <a:t>unblinding</a:t>
            </a:r>
            <a:r>
              <a:rPr lang="en-US" b="1" dirty="0">
                <a:solidFill>
                  <a:srgbClr val="FF0000"/>
                </a:solidFill>
              </a:rPr>
              <a:t> </a:t>
            </a:r>
            <a:r>
              <a:rPr lang="en-US" dirty="0"/>
              <a:t>should possible complications of treatment develop.</a:t>
            </a:r>
          </a:p>
          <a:p>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Confounding</a:t>
            </a:r>
          </a:p>
        </p:txBody>
      </p:sp>
      <p:sp>
        <p:nvSpPr>
          <p:cNvPr id="3" name="Content Placeholder 2"/>
          <p:cNvSpPr>
            <a:spLocks noGrp="1"/>
          </p:cNvSpPr>
          <p:nvPr>
            <p:ph sz="quarter" idx="1"/>
          </p:nvPr>
        </p:nvSpPr>
        <p:spPr/>
        <p:txBody>
          <a:bodyPr>
            <a:normAutofit fontScale="92500" lnSpcReduction="10000"/>
          </a:bodyPr>
          <a:lstStyle/>
          <a:p>
            <a:r>
              <a:rPr lang="en-US" dirty="0"/>
              <a:t>Confounding is another major issue in epidemiological studies. </a:t>
            </a:r>
          </a:p>
          <a:p>
            <a:r>
              <a:rPr lang="en-US" dirty="0"/>
              <a:t>In a study of the association between exposure to a cause (or risk factor) and the occurrence of disease, confounding can occur when </a:t>
            </a:r>
            <a:r>
              <a:rPr lang="en-US" b="1" dirty="0">
                <a:solidFill>
                  <a:srgbClr val="FF0000"/>
                </a:solidFill>
              </a:rPr>
              <a:t>another exposure </a:t>
            </a:r>
            <a:r>
              <a:rPr lang="en-US" dirty="0"/>
              <a:t>exists in the study population and is </a:t>
            </a:r>
            <a:r>
              <a:rPr lang="en-US" b="1" dirty="0">
                <a:solidFill>
                  <a:srgbClr val="FF0000"/>
                </a:solidFill>
              </a:rPr>
              <a:t>associated </a:t>
            </a:r>
            <a:r>
              <a:rPr lang="en-US" dirty="0"/>
              <a:t>both with the </a:t>
            </a:r>
            <a:r>
              <a:rPr lang="en-US" b="1" dirty="0">
                <a:solidFill>
                  <a:srgbClr val="002060"/>
                </a:solidFill>
              </a:rPr>
              <a:t>disease</a:t>
            </a:r>
            <a:r>
              <a:rPr lang="en-US" dirty="0">
                <a:solidFill>
                  <a:srgbClr val="FF0000"/>
                </a:solidFill>
              </a:rPr>
              <a:t> </a:t>
            </a:r>
            <a:r>
              <a:rPr lang="en-US" dirty="0"/>
              <a:t>and the </a:t>
            </a:r>
            <a:r>
              <a:rPr lang="en-US" b="1" dirty="0">
                <a:solidFill>
                  <a:srgbClr val="002060"/>
                </a:solidFill>
              </a:rPr>
              <a:t>exposure </a:t>
            </a:r>
            <a:r>
              <a:rPr lang="en-US" dirty="0"/>
              <a:t>being studied. </a:t>
            </a:r>
          </a:p>
          <a:p>
            <a:r>
              <a:rPr lang="en-US" dirty="0"/>
              <a:t>A problem arises if this extraneous factor – itself a determinant or risk factor for the health outcome – is </a:t>
            </a:r>
            <a:r>
              <a:rPr lang="en-US" b="1" dirty="0">
                <a:solidFill>
                  <a:srgbClr val="FF0000"/>
                </a:solidFill>
              </a:rPr>
              <a:t>unequally</a:t>
            </a:r>
            <a:r>
              <a:rPr lang="en-US" dirty="0"/>
              <a:t> distributed between the exposure subgroups. </a:t>
            </a:r>
          </a:p>
          <a:p>
            <a:r>
              <a:rPr lang="en-US" dirty="0"/>
              <a:t>Confounding occurs when the effects of two exposures (risk factors) </a:t>
            </a:r>
            <a:r>
              <a:rPr lang="en-US" b="1" dirty="0">
                <a:solidFill>
                  <a:srgbClr val="FF0000"/>
                </a:solidFill>
              </a:rPr>
              <a:t>have not been separated </a:t>
            </a:r>
            <a:r>
              <a:rPr lang="en-US" dirty="0"/>
              <a:t>and the analysis concludes that the effect is due to one variable rather than the other.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Confounding</a:t>
            </a:r>
          </a:p>
        </p:txBody>
      </p:sp>
      <p:sp>
        <p:nvSpPr>
          <p:cNvPr id="3" name="Content Placeholder 2"/>
          <p:cNvSpPr>
            <a:spLocks noGrp="1"/>
          </p:cNvSpPr>
          <p:nvPr>
            <p:ph sz="quarter" idx="1"/>
          </p:nvPr>
        </p:nvSpPr>
        <p:spPr/>
        <p:txBody>
          <a:bodyPr>
            <a:normAutofit/>
          </a:bodyPr>
          <a:lstStyle/>
          <a:p>
            <a:r>
              <a:rPr lang="en-US" dirty="0"/>
              <a:t>To be a confounding factor, two conditions must be met.</a:t>
            </a:r>
          </a:p>
          <a:p>
            <a:pPr lvl="1"/>
            <a:r>
              <a:rPr lang="en-US" sz="2400" b="1" dirty="0">
                <a:solidFill>
                  <a:srgbClr val="FF0000"/>
                </a:solidFill>
              </a:rPr>
              <a:t>Two exposures associated with each other</a:t>
            </a:r>
          </a:p>
          <a:p>
            <a:pPr lvl="1"/>
            <a:r>
              <a:rPr lang="en-US" sz="2400" b="1" dirty="0">
                <a:solidFill>
                  <a:srgbClr val="FF0000"/>
                </a:solidFill>
              </a:rPr>
              <a:t>Association with the disease</a:t>
            </a:r>
          </a:p>
          <a:p>
            <a:r>
              <a:rPr lang="en-US" dirty="0"/>
              <a:t> Confounding arises because </a:t>
            </a:r>
            <a:r>
              <a:rPr lang="en-US" b="1" dirty="0">
                <a:solidFill>
                  <a:srgbClr val="FF0000"/>
                </a:solidFill>
              </a:rPr>
              <a:t>non-random</a:t>
            </a:r>
            <a:r>
              <a:rPr lang="en-US" dirty="0"/>
              <a:t> distribution of risk factors in the source population also occurs in the study population thus providing misleading estimates of effect . </a:t>
            </a:r>
          </a:p>
          <a:p>
            <a:r>
              <a:rPr lang="en-US" dirty="0"/>
              <a:t>In this sense, it might appear to be a </a:t>
            </a:r>
            <a:r>
              <a:rPr lang="en-US" b="1" dirty="0">
                <a:solidFill>
                  <a:srgbClr val="FF0000"/>
                </a:solidFill>
              </a:rPr>
              <a:t>bias</a:t>
            </a:r>
            <a:r>
              <a:rPr lang="en-US" dirty="0"/>
              <a:t>, but in fact it does not result from systematic error in research design.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Confounding</a:t>
            </a:r>
          </a:p>
        </p:txBody>
      </p:sp>
      <p:sp>
        <p:nvSpPr>
          <p:cNvPr id="3" name="Content Placeholder 2"/>
          <p:cNvSpPr>
            <a:spLocks noGrp="1"/>
          </p:cNvSpPr>
          <p:nvPr>
            <p:ph sz="quarter" idx="1"/>
          </p:nvPr>
        </p:nvSpPr>
        <p:spPr/>
        <p:txBody>
          <a:bodyPr>
            <a:normAutofit/>
          </a:bodyPr>
          <a:lstStyle/>
          <a:p>
            <a:r>
              <a:rPr lang="en-US" sz="2800" dirty="0"/>
              <a:t>it should be noted that</a:t>
            </a:r>
          </a:p>
          <a:p>
            <a:pPr lvl="1"/>
            <a:r>
              <a:rPr lang="en-US" sz="2800" dirty="0"/>
              <a:t>Confounders may be </a:t>
            </a:r>
            <a:r>
              <a:rPr lang="en-US" sz="2800" dirty="0">
                <a:solidFill>
                  <a:srgbClr val="FF0000"/>
                </a:solidFill>
              </a:rPr>
              <a:t>numerous</a:t>
            </a:r>
          </a:p>
          <a:p>
            <a:pPr lvl="1"/>
            <a:r>
              <a:rPr lang="en-US" sz="2800" dirty="0"/>
              <a:t>There might be also some </a:t>
            </a:r>
            <a:r>
              <a:rPr lang="en-US" sz="2800" dirty="0">
                <a:solidFill>
                  <a:srgbClr val="FF0000"/>
                </a:solidFill>
              </a:rPr>
              <a:t>unknown</a:t>
            </a:r>
            <a:r>
              <a:rPr lang="en-US" sz="2800" dirty="0"/>
              <a:t> confounders according to the current knowledge</a:t>
            </a:r>
          </a:p>
          <a:p>
            <a:pPr lvl="1"/>
            <a:r>
              <a:rPr lang="en-US" sz="2800" b="1" dirty="0">
                <a:solidFill>
                  <a:srgbClr val="00B0F0"/>
                </a:solidFill>
              </a:rPr>
              <a:t>Which type of study???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Confounding</a:t>
            </a:r>
          </a:p>
        </p:txBody>
      </p:sp>
      <p:sp>
        <p:nvSpPr>
          <p:cNvPr id="3" name="Content Placeholder 2"/>
          <p:cNvSpPr>
            <a:spLocks noGrp="1"/>
          </p:cNvSpPr>
          <p:nvPr>
            <p:ph sz="quarter" idx="1"/>
          </p:nvPr>
        </p:nvSpPr>
        <p:spPr/>
        <p:txBody>
          <a:bodyPr>
            <a:normAutofit/>
          </a:bodyPr>
          <a:lstStyle/>
          <a:p>
            <a:r>
              <a:rPr lang="en-US" b="1" dirty="0"/>
              <a:t>Confounding: difficult to control</a:t>
            </a:r>
          </a:p>
          <a:p>
            <a:r>
              <a:rPr lang="en-US" dirty="0"/>
              <a:t>The word “confounding” comes from the Latin </a:t>
            </a:r>
            <a:r>
              <a:rPr lang="en-US" dirty="0" err="1"/>
              <a:t>confundere</a:t>
            </a:r>
            <a:r>
              <a:rPr lang="en-US" dirty="0"/>
              <a:t>, meaning to mix together.</a:t>
            </a:r>
          </a:p>
          <a:p>
            <a:r>
              <a:rPr lang="en-US" dirty="0"/>
              <a:t> Confounding can have a very important influence, and may even </a:t>
            </a:r>
            <a:r>
              <a:rPr lang="en-US" b="1" dirty="0">
                <a:solidFill>
                  <a:srgbClr val="FF0000"/>
                </a:solidFill>
              </a:rPr>
              <a:t>change the apparent direction </a:t>
            </a:r>
            <a:r>
              <a:rPr lang="en-US" dirty="0"/>
              <a:t>of an association.  A variable that appears to be protective may, after control of confounding, be found to be harmful. </a:t>
            </a:r>
          </a:p>
          <a:p>
            <a:r>
              <a:rPr lang="en-US" dirty="0"/>
              <a:t>The most common concern about confounding is that it may create the appearance of a </a:t>
            </a:r>
            <a:r>
              <a:rPr lang="en-US" b="1" dirty="0">
                <a:solidFill>
                  <a:srgbClr val="FF0000"/>
                </a:solidFill>
              </a:rPr>
              <a:t>cause-effect</a:t>
            </a:r>
            <a:r>
              <a:rPr lang="en-US" dirty="0"/>
              <a:t> relationship that does not actually exist.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Confounding</a:t>
            </a:r>
          </a:p>
        </p:txBody>
      </p:sp>
      <p:sp>
        <p:nvSpPr>
          <p:cNvPr id="3" name="Content Placeholder 2"/>
          <p:cNvSpPr>
            <a:spLocks noGrp="1"/>
          </p:cNvSpPr>
          <p:nvPr>
            <p:ph sz="quarter" idx="1"/>
          </p:nvPr>
        </p:nvSpPr>
        <p:spPr/>
        <p:txBody>
          <a:bodyPr>
            <a:normAutofit/>
          </a:bodyPr>
          <a:lstStyle/>
          <a:p>
            <a:r>
              <a:rPr lang="en-US" b="1" dirty="0"/>
              <a:t>Confounding: difficult to control</a:t>
            </a:r>
          </a:p>
          <a:p>
            <a:r>
              <a:rPr lang="en-US" dirty="0"/>
              <a:t>For a variable to be a confounder, it must, in its own right, be a </a:t>
            </a:r>
            <a:r>
              <a:rPr lang="en-US" b="1" dirty="0">
                <a:solidFill>
                  <a:srgbClr val="FF0000"/>
                </a:solidFill>
              </a:rPr>
              <a:t>determinant</a:t>
            </a:r>
            <a:r>
              <a:rPr lang="en-US" dirty="0"/>
              <a:t> of the occurrence of disease (i.e. a risk factor) and </a:t>
            </a:r>
            <a:r>
              <a:rPr lang="en-US" b="1" dirty="0">
                <a:solidFill>
                  <a:srgbClr val="FF0000"/>
                </a:solidFill>
              </a:rPr>
              <a:t>associated</a:t>
            </a:r>
            <a:r>
              <a:rPr lang="en-US" dirty="0"/>
              <a:t> with the exposure under investigation. </a:t>
            </a:r>
          </a:p>
          <a:p>
            <a:r>
              <a:rPr lang="en-US" dirty="0"/>
              <a:t>Thus, in a study of radon exposure and lung cancer, smoking is not a confounder if the smoking habits are identical in the radon-exposed and control groups.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Confounding</a:t>
            </a:r>
            <a:endParaRPr lang="en-US" dirty="0"/>
          </a:p>
        </p:txBody>
      </p:sp>
      <p:sp>
        <p:nvSpPr>
          <p:cNvPr id="3" name="Content Placeholder 2"/>
          <p:cNvSpPr>
            <a:spLocks noGrp="1"/>
          </p:cNvSpPr>
          <p:nvPr>
            <p:ph sz="quarter" idx="1"/>
          </p:nvPr>
        </p:nvSpPr>
        <p:spPr/>
        <p:txBody>
          <a:bodyPr/>
          <a:lstStyle/>
          <a:p>
            <a:pPr>
              <a:buNone/>
            </a:pPr>
            <a:endParaRPr lang="en-US" dirty="0"/>
          </a:p>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28800" y="1676400"/>
            <a:ext cx="8323200" cy="38862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Confounding</a:t>
            </a:r>
          </a:p>
        </p:txBody>
      </p:sp>
      <p:sp>
        <p:nvSpPr>
          <p:cNvPr id="3" name="Content Placeholder 2"/>
          <p:cNvSpPr>
            <a:spLocks noGrp="1"/>
          </p:cNvSpPr>
          <p:nvPr>
            <p:ph sz="quarter" idx="1"/>
          </p:nvPr>
        </p:nvSpPr>
        <p:spPr/>
        <p:txBody>
          <a:bodyPr>
            <a:normAutofit fontScale="92500" lnSpcReduction="10000"/>
          </a:bodyPr>
          <a:lstStyle/>
          <a:p>
            <a:r>
              <a:rPr lang="en-US" b="1" dirty="0">
                <a:solidFill>
                  <a:srgbClr val="FF0000"/>
                </a:solidFill>
              </a:rPr>
              <a:t>Age and social class </a:t>
            </a:r>
            <a:r>
              <a:rPr lang="en-US" dirty="0"/>
              <a:t>are often confounders in epidemiological studies. </a:t>
            </a:r>
          </a:p>
          <a:p>
            <a:r>
              <a:rPr lang="en-US" i="1" dirty="0">
                <a:solidFill>
                  <a:srgbClr val="002060"/>
                </a:solidFill>
              </a:rPr>
              <a:t>An association between high blood pressure and coronary heart disease may in truth represent concomitant changes in the two variables that occur with increasing age; the potential confounding effect of age has to be considered, and when this is done it is seen that high blood pressure indeed increases the risk of coronary heart disease.</a:t>
            </a:r>
          </a:p>
          <a:p>
            <a:r>
              <a:rPr lang="en-US" dirty="0"/>
              <a:t>In the example in Figure 3.10, confounding may be the explanation for the relationship demonstrated between coffee drinking and the risk of coronary heart disease, since it is known that coffee consumption is associated with tobacco use: people who drink coffee are more likely to smoke than people who do not drink coffee.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Confounding</a:t>
            </a:r>
          </a:p>
        </p:txBody>
      </p:sp>
      <p:sp>
        <p:nvSpPr>
          <p:cNvPr id="3" name="Content Placeholder 2"/>
          <p:cNvSpPr>
            <a:spLocks noGrp="1"/>
          </p:cNvSpPr>
          <p:nvPr>
            <p:ph sz="quarter" idx="1"/>
          </p:nvPr>
        </p:nvSpPr>
        <p:spPr/>
        <p:txBody>
          <a:bodyPr>
            <a:normAutofit/>
          </a:bodyPr>
          <a:lstStyle/>
          <a:p>
            <a:r>
              <a:rPr lang="en-US" dirty="0"/>
              <a:t>It is also well known that cigarette smoking is a cause of coronary heart disease.</a:t>
            </a:r>
          </a:p>
          <a:p>
            <a:r>
              <a:rPr lang="en-US" dirty="0"/>
              <a:t>It is thus possible that the relationship between coffee drinking and coronary heart disease merely reflects the known causal association of tobacco use and heart disease.</a:t>
            </a:r>
          </a:p>
          <a:p>
            <a:r>
              <a:rPr lang="en-US" dirty="0"/>
              <a:t>In this situation, smoking confounds the apparent relationship between coffee consumption and coronary heart disease because smoking is correlated with coffee drinking and is a risk factor even for those who do not drink coffee.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Potential errors in epidemiological studies</a:t>
            </a:r>
          </a:p>
        </p:txBody>
      </p:sp>
      <p:sp>
        <p:nvSpPr>
          <p:cNvPr id="3" name="Content Placeholder 2"/>
          <p:cNvSpPr>
            <a:spLocks noGrp="1"/>
          </p:cNvSpPr>
          <p:nvPr>
            <p:ph sz="quarter" idx="1"/>
          </p:nvPr>
        </p:nvSpPr>
        <p:spPr/>
        <p:txBody>
          <a:bodyPr>
            <a:normAutofit lnSpcReduction="10000"/>
          </a:bodyPr>
          <a:lstStyle/>
          <a:p>
            <a:r>
              <a:rPr lang="en-US" sz="3200" dirty="0"/>
              <a:t>Epidemiological investigations aim to provide </a:t>
            </a:r>
            <a:r>
              <a:rPr lang="en-US" sz="3200" b="1" dirty="0">
                <a:solidFill>
                  <a:srgbClr val="FF0000"/>
                </a:solidFill>
              </a:rPr>
              <a:t>accurate measures </a:t>
            </a:r>
            <a:r>
              <a:rPr lang="en-US" sz="3200" dirty="0"/>
              <a:t>of disease occurrence (or other outcomes). </a:t>
            </a:r>
          </a:p>
          <a:p>
            <a:r>
              <a:rPr lang="en-US" sz="3200" dirty="0"/>
              <a:t>However, there are many possibilities for errors in measurement. </a:t>
            </a:r>
          </a:p>
          <a:p>
            <a:r>
              <a:rPr lang="en-US" sz="3200" dirty="0"/>
              <a:t>Epidemiologists devote much attention to </a:t>
            </a:r>
            <a:r>
              <a:rPr lang="en-US" sz="3200" b="1" dirty="0">
                <a:solidFill>
                  <a:srgbClr val="0070C0"/>
                </a:solidFill>
              </a:rPr>
              <a:t>minimizing</a:t>
            </a:r>
            <a:r>
              <a:rPr lang="en-US" sz="3200" dirty="0"/>
              <a:t> errors and assessing the impact of errors that can not be eliminated. </a:t>
            </a:r>
          </a:p>
          <a:p>
            <a:r>
              <a:rPr lang="en-US" sz="3200" dirty="0"/>
              <a:t>Sources of error can be </a:t>
            </a:r>
            <a:r>
              <a:rPr lang="en-US" sz="3200" b="1" dirty="0">
                <a:solidFill>
                  <a:srgbClr val="FF0000"/>
                </a:solidFill>
              </a:rPr>
              <a:t>random</a:t>
            </a:r>
            <a:r>
              <a:rPr lang="en-US" sz="3200" dirty="0"/>
              <a:t> or </a:t>
            </a:r>
            <a:r>
              <a:rPr lang="en-US" sz="3200" b="1" dirty="0">
                <a:solidFill>
                  <a:srgbClr val="FF0000"/>
                </a:solidFill>
              </a:rPr>
              <a:t>systematic.</a:t>
            </a:r>
            <a:endParaRPr lang="ar-SA" sz="3200" b="1" dirty="0">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control of confounding</a:t>
            </a:r>
            <a:endParaRPr lang="ar-SA" dirty="0"/>
          </a:p>
        </p:txBody>
      </p:sp>
      <p:sp>
        <p:nvSpPr>
          <p:cNvPr id="3" name="Content Placeholder 2"/>
          <p:cNvSpPr>
            <a:spLocks noGrp="1"/>
          </p:cNvSpPr>
          <p:nvPr>
            <p:ph sz="quarter" idx="1"/>
          </p:nvPr>
        </p:nvSpPr>
        <p:spPr/>
        <p:txBody>
          <a:bodyPr>
            <a:normAutofit lnSpcReduction="10000"/>
          </a:bodyPr>
          <a:lstStyle/>
          <a:p>
            <a:r>
              <a:rPr lang="en-US" dirty="0"/>
              <a:t>Several methods are available to control confounding, either through </a:t>
            </a:r>
          </a:p>
          <a:p>
            <a:pPr lvl="1"/>
            <a:r>
              <a:rPr lang="en-US" dirty="0"/>
              <a:t>study design or</a:t>
            </a:r>
          </a:p>
          <a:p>
            <a:pPr lvl="1"/>
            <a:r>
              <a:rPr lang="en-US" dirty="0"/>
              <a:t>during the analysis of results.</a:t>
            </a:r>
          </a:p>
          <a:p>
            <a:r>
              <a:rPr lang="en-US" dirty="0"/>
              <a:t>The methods commonly used to control confounding in the design of an epidemiological study are:</a:t>
            </a:r>
          </a:p>
          <a:p>
            <a:pPr lvl="1"/>
            <a:r>
              <a:rPr lang="en-US" dirty="0"/>
              <a:t>randomization</a:t>
            </a:r>
          </a:p>
          <a:p>
            <a:pPr lvl="1"/>
            <a:r>
              <a:rPr lang="en-US" dirty="0"/>
              <a:t>restriction</a:t>
            </a:r>
          </a:p>
          <a:p>
            <a:pPr lvl="1"/>
            <a:r>
              <a:rPr lang="en-US" dirty="0"/>
              <a:t>matching.</a:t>
            </a:r>
          </a:p>
          <a:p>
            <a:r>
              <a:rPr lang="en-US" dirty="0"/>
              <a:t>At the analysis stage, confounding can be controlled by:</a:t>
            </a:r>
          </a:p>
          <a:p>
            <a:pPr lvl="1"/>
            <a:r>
              <a:rPr lang="en-US" dirty="0"/>
              <a:t>Stratification</a:t>
            </a:r>
          </a:p>
          <a:p>
            <a:pPr lvl="1"/>
            <a:r>
              <a:rPr lang="ar-SA" dirty="0"/>
              <a:t> </a:t>
            </a:r>
            <a:r>
              <a:rPr lang="en-US" dirty="0"/>
              <a:t>statistical modeling.</a:t>
            </a:r>
          </a:p>
          <a:p>
            <a:pPr>
              <a:buNone/>
            </a:pPr>
            <a:endParaRPr lang="ar-S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control of confounding</a:t>
            </a:r>
            <a:endParaRPr lang="ar-SA" dirty="0"/>
          </a:p>
        </p:txBody>
      </p:sp>
      <p:sp>
        <p:nvSpPr>
          <p:cNvPr id="3" name="Content Placeholder 2"/>
          <p:cNvSpPr>
            <a:spLocks noGrp="1"/>
          </p:cNvSpPr>
          <p:nvPr>
            <p:ph sz="quarter" idx="1"/>
          </p:nvPr>
        </p:nvSpPr>
        <p:spPr/>
        <p:txBody>
          <a:bodyPr>
            <a:normAutofit/>
          </a:bodyPr>
          <a:lstStyle/>
          <a:p>
            <a:r>
              <a:rPr lang="en-US" sz="2800" b="1" i="1" dirty="0"/>
              <a:t>Randomization</a:t>
            </a:r>
          </a:p>
          <a:p>
            <a:r>
              <a:rPr lang="en-US" sz="2800" dirty="0"/>
              <a:t>In experimental studies, randomization is the </a:t>
            </a:r>
            <a:r>
              <a:rPr lang="en-US" sz="2800" b="1" dirty="0">
                <a:solidFill>
                  <a:srgbClr val="FF0000"/>
                </a:solidFill>
              </a:rPr>
              <a:t>ideal</a:t>
            </a:r>
            <a:r>
              <a:rPr lang="en-US" sz="2800" dirty="0"/>
              <a:t> method for ensuring that potential confounding variables are equally distributed among the groups being compared. </a:t>
            </a:r>
          </a:p>
          <a:p>
            <a:r>
              <a:rPr lang="en-US" sz="2800" dirty="0"/>
              <a:t>The sample sizes have to be sufficiently </a:t>
            </a:r>
            <a:r>
              <a:rPr lang="en-US" sz="2800" b="1" dirty="0">
                <a:solidFill>
                  <a:srgbClr val="FF0000"/>
                </a:solidFill>
              </a:rPr>
              <a:t>large</a:t>
            </a:r>
            <a:r>
              <a:rPr lang="en-US" sz="2800" dirty="0"/>
              <a:t> to avoid random </a:t>
            </a:r>
            <a:r>
              <a:rPr lang="en-US" sz="2800" dirty="0" err="1"/>
              <a:t>maldistribution</a:t>
            </a:r>
            <a:r>
              <a:rPr lang="en-US" sz="2800" dirty="0"/>
              <a:t> of such variables. </a:t>
            </a:r>
          </a:p>
          <a:p>
            <a:r>
              <a:rPr lang="en-US" sz="2800" dirty="0"/>
              <a:t>Randomization avoids the association between potentially confounding variables and the exposure that is being considered.</a:t>
            </a:r>
          </a:p>
          <a:p>
            <a:pPr>
              <a:buNone/>
            </a:pPr>
            <a:endParaRPr lang="ar-S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control of confounding</a:t>
            </a:r>
            <a:endParaRPr lang="ar-SA" dirty="0"/>
          </a:p>
        </p:txBody>
      </p:sp>
      <p:sp>
        <p:nvSpPr>
          <p:cNvPr id="3" name="Content Placeholder 2"/>
          <p:cNvSpPr>
            <a:spLocks noGrp="1"/>
          </p:cNvSpPr>
          <p:nvPr>
            <p:ph sz="quarter" idx="1"/>
          </p:nvPr>
        </p:nvSpPr>
        <p:spPr/>
        <p:txBody>
          <a:bodyPr>
            <a:normAutofit/>
          </a:bodyPr>
          <a:lstStyle/>
          <a:p>
            <a:r>
              <a:rPr lang="en-US" sz="2800" b="1" i="1" dirty="0"/>
              <a:t>Restriction</a:t>
            </a:r>
          </a:p>
          <a:p>
            <a:r>
              <a:rPr lang="en-US" sz="2800" dirty="0"/>
              <a:t>One way to control confounding is to </a:t>
            </a:r>
            <a:r>
              <a:rPr lang="en-US" sz="2800" b="1" dirty="0">
                <a:solidFill>
                  <a:srgbClr val="FF0000"/>
                </a:solidFill>
              </a:rPr>
              <a:t>limit the study to people</a:t>
            </a:r>
            <a:r>
              <a:rPr lang="en-US" sz="2800" dirty="0"/>
              <a:t> who have particular characteristics. </a:t>
            </a:r>
          </a:p>
          <a:p>
            <a:r>
              <a:rPr lang="en-US" sz="2800" dirty="0"/>
              <a:t>For example, in a study on the effects of coffee on coronary heart disease, participation in the study could be restricted to nonsmokers, thus removing any potential effect of confounding by cigarette smoking.</a:t>
            </a:r>
          </a:p>
          <a:p>
            <a:pPr>
              <a:buNone/>
            </a:pPr>
            <a:endParaRPr lang="ar-S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control of confounding</a:t>
            </a:r>
            <a:endParaRPr lang="ar-SA" dirty="0"/>
          </a:p>
        </p:txBody>
      </p:sp>
      <p:sp>
        <p:nvSpPr>
          <p:cNvPr id="3" name="Content Placeholder 2"/>
          <p:cNvSpPr>
            <a:spLocks noGrp="1"/>
          </p:cNvSpPr>
          <p:nvPr>
            <p:ph sz="quarter" idx="1"/>
          </p:nvPr>
        </p:nvSpPr>
        <p:spPr/>
        <p:txBody>
          <a:bodyPr>
            <a:normAutofit/>
          </a:bodyPr>
          <a:lstStyle/>
          <a:p>
            <a:r>
              <a:rPr lang="en-US" b="1" i="1" dirty="0"/>
              <a:t>Matching</a:t>
            </a:r>
          </a:p>
          <a:p>
            <a:r>
              <a:rPr lang="en-US" dirty="0"/>
              <a:t>Matching is used to control confounding by selecting study participants so as to ensure that potential confounding variables are evenly distributed in the two groups being compared. </a:t>
            </a:r>
          </a:p>
          <a:p>
            <a:r>
              <a:rPr lang="en-US" dirty="0"/>
              <a:t>For example, in a case-control study of exercise and coronary heart disease, each patient with heart disease can be matched with a control of the same age group and sex to ensure that confounding by age and sex does not occur.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control of confounding</a:t>
            </a:r>
            <a:endParaRPr lang="ar-SA" dirty="0"/>
          </a:p>
        </p:txBody>
      </p:sp>
      <p:sp>
        <p:nvSpPr>
          <p:cNvPr id="3" name="Content Placeholder 2"/>
          <p:cNvSpPr>
            <a:spLocks noGrp="1"/>
          </p:cNvSpPr>
          <p:nvPr>
            <p:ph sz="quarter" idx="1"/>
          </p:nvPr>
        </p:nvSpPr>
        <p:spPr/>
        <p:txBody>
          <a:bodyPr>
            <a:normAutofit/>
          </a:bodyPr>
          <a:lstStyle/>
          <a:p>
            <a:r>
              <a:rPr lang="en-US" b="1" i="1" dirty="0"/>
              <a:t>Matching</a:t>
            </a:r>
          </a:p>
          <a:p>
            <a:r>
              <a:rPr lang="en-US" dirty="0"/>
              <a:t>Matching has been used extensively in case-control studies but it can lead to problems in the selection of controls if the matching criteria are </a:t>
            </a:r>
            <a:r>
              <a:rPr lang="en-US" dirty="0">
                <a:solidFill>
                  <a:srgbClr val="FF0000"/>
                </a:solidFill>
              </a:rPr>
              <a:t>too strict </a:t>
            </a:r>
            <a:r>
              <a:rPr lang="en-US" dirty="0"/>
              <a:t>or </a:t>
            </a:r>
            <a:r>
              <a:rPr lang="en-US" dirty="0">
                <a:solidFill>
                  <a:srgbClr val="FF0000"/>
                </a:solidFill>
              </a:rPr>
              <a:t>too numerous</a:t>
            </a:r>
            <a:r>
              <a:rPr lang="en-US" dirty="0"/>
              <a:t>; this is called </a:t>
            </a:r>
            <a:r>
              <a:rPr lang="en-US" b="1" dirty="0">
                <a:solidFill>
                  <a:srgbClr val="FF0000"/>
                </a:solidFill>
              </a:rPr>
              <a:t>overmatching </a:t>
            </a:r>
          </a:p>
          <a:p>
            <a:r>
              <a:rPr lang="en-US" dirty="0"/>
              <a:t>Matching can be </a:t>
            </a:r>
            <a:r>
              <a:rPr lang="en-US" dirty="0">
                <a:solidFill>
                  <a:srgbClr val="FF0000"/>
                </a:solidFill>
              </a:rPr>
              <a:t>expensive</a:t>
            </a:r>
            <a:r>
              <a:rPr lang="en-US" dirty="0"/>
              <a:t> and </a:t>
            </a:r>
            <a:r>
              <a:rPr lang="en-US" dirty="0">
                <a:solidFill>
                  <a:srgbClr val="FF0000"/>
                </a:solidFill>
              </a:rPr>
              <a:t>time-consuming</a:t>
            </a:r>
            <a:r>
              <a:rPr lang="en-US" dirty="0"/>
              <a:t>, but is particularly useful if the danger exists of there being no overlap between cases and controls, such as in a situation where the cases are likely to be older than the controls.</a:t>
            </a:r>
            <a:endParaRPr lang="ar-S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control of confounding</a:t>
            </a:r>
            <a:endParaRPr lang="ar-SA" dirty="0"/>
          </a:p>
        </p:txBody>
      </p:sp>
      <p:sp>
        <p:nvSpPr>
          <p:cNvPr id="3" name="Content Placeholder 2"/>
          <p:cNvSpPr>
            <a:spLocks noGrp="1"/>
          </p:cNvSpPr>
          <p:nvPr>
            <p:ph sz="quarter" idx="1"/>
          </p:nvPr>
        </p:nvSpPr>
        <p:spPr/>
        <p:txBody>
          <a:bodyPr>
            <a:normAutofit lnSpcReduction="10000"/>
          </a:bodyPr>
          <a:lstStyle/>
          <a:p>
            <a:r>
              <a:rPr lang="en-US" b="1" i="1" dirty="0"/>
              <a:t>Stratification and statistical </a:t>
            </a:r>
            <a:r>
              <a:rPr lang="en-US" b="1" i="1" dirty="0" err="1"/>
              <a:t>modelling</a:t>
            </a:r>
            <a:endParaRPr lang="en-US" b="1" i="1" dirty="0"/>
          </a:p>
          <a:p>
            <a:r>
              <a:rPr lang="en-US" dirty="0"/>
              <a:t>In </a:t>
            </a:r>
            <a:r>
              <a:rPr lang="en-US" b="1" dirty="0">
                <a:solidFill>
                  <a:srgbClr val="FF0000"/>
                </a:solidFill>
              </a:rPr>
              <a:t>large</a:t>
            </a:r>
            <a:r>
              <a:rPr lang="en-US" dirty="0"/>
              <a:t> studies it is usually preferable to control for confounding in the </a:t>
            </a:r>
            <a:r>
              <a:rPr lang="en-US" b="1" dirty="0">
                <a:solidFill>
                  <a:srgbClr val="FF0000"/>
                </a:solidFill>
              </a:rPr>
              <a:t>analytical</a:t>
            </a:r>
            <a:r>
              <a:rPr lang="en-US" dirty="0"/>
              <a:t> phase rather than in the design phase. </a:t>
            </a:r>
          </a:p>
          <a:p>
            <a:r>
              <a:rPr lang="en-US" dirty="0"/>
              <a:t>Confounding can then be controlled by </a:t>
            </a:r>
            <a:r>
              <a:rPr lang="en-US" b="1" dirty="0">
                <a:solidFill>
                  <a:srgbClr val="FF0000"/>
                </a:solidFill>
              </a:rPr>
              <a:t>stratification</a:t>
            </a:r>
            <a:r>
              <a:rPr lang="en-US" dirty="0"/>
              <a:t>, which involves the measurement of the strength of associations in well defined and homogeneous categories (strata) of the confounding variable. </a:t>
            </a:r>
          </a:p>
          <a:p>
            <a:r>
              <a:rPr lang="en-US" dirty="0"/>
              <a:t>If age is a confounder, the association may be measured in, say, 10-year age groups; if sex or ethnicity is a confounder, the association is measured separately in men and women or in the different ethnic groups.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control of confounding</a:t>
            </a:r>
            <a:endParaRPr lang="ar-SA" dirty="0"/>
          </a:p>
        </p:txBody>
      </p:sp>
      <p:sp>
        <p:nvSpPr>
          <p:cNvPr id="3" name="Content Placeholder 2"/>
          <p:cNvSpPr>
            <a:spLocks noGrp="1"/>
          </p:cNvSpPr>
          <p:nvPr>
            <p:ph sz="quarter" idx="1"/>
          </p:nvPr>
        </p:nvSpPr>
        <p:spPr/>
        <p:txBody>
          <a:bodyPr>
            <a:normAutofit fontScale="92500" lnSpcReduction="10000"/>
          </a:bodyPr>
          <a:lstStyle/>
          <a:p>
            <a:r>
              <a:rPr lang="en-US" b="1" i="1" dirty="0"/>
              <a:t>Stratification and statistical </a:t>
            </a:r>
            <a:r>
              <a:rPr lang="en-US" b="1" i="1" dirty="0" err="1"/>
              <a:t>modelling</a:t>
            </a:r>
            <a:endParaRPr lang="en-US" b="1" i="1" dirty="0"/>
          </a:p>
          <a:p>
            <a:r>
              <a:rPr lang="en-US" dirty="0"/>
              <a:t>Methods are available for summarizing the overall association by producing a </a:t>
            </a:r>
            <a:r>
              <a:rPr lang="en-US" b="1" dirty="0">
                <a:solidFill>
                  <a:srgbClr val="FF0000"/>
                </a:solidFill>
              </a:rPr>
              <a:t>weighted average </a:t>
            </a:r>
            <a:r>
              <a:rPr lang="en-US" dirty="0"/>
              <a:t>of the estimates calculated in each separate stratum.</a:t>
            </a:r>
          </a:p>
          <a:p>
            <a:r>
              <a:rPr lang="en-US" dirty="0"/>
              <a:t>Although stratification is conceptually simple and relatively easy to carry out, </a:t>
            </a:r>
          </a:p>
          <a:p>
            <a:pPr lvl="1"/>
            <a:r>
              <a:rPr lang="en-US" dirty="0"/>
              <a:t>it is often </a:t>
            </a:r>
            <a:r>
              <a:rPr lang="en-US" b="1" dirty="0">
                <a:solidFill>
                  <a:srgbClr val="FF0000"/>
                </a:solidFill>
              </a:rPr>
              <a:t>limited by the size of the study</a:t>
            </a:r>
            <a:r>
              <a:rPr lang="en-US" dirty="0"/>
              <a:t> and</a:t>
            </a:r>
          </a:p>
          <a:p>
            <a:pPr lvl="1"/>
            <a:r>
              <a:rPr lang="en-US" dirty="0"/>
              <a:t> it can not help to </a:t>
            </a:r>
            <a:r>
              <a:rPr lang="en-US" b="1" dirty="0">
                <a:solidFill>
                  <a:srgbClr val="FF0000"/>
                </a:solidFill>
              </a:rPr>
              <a:t>control many factors </a:t>
            </a:r>
            <a:r>
              <a:rPr lang="en-US" dirty="0"/>
              <a:t>simultaneously, as is often necessary. </a:t>
            </a:r>
          </a:p>
          <a:p>
            <a:r>
              <a:rPr lang="en-US" dirty="0"/>
              <a:t>In this situation, multivariate statistical </a:t>
            </a:r>
            <a:r>
              <a:rPr lang="en-US" b="1" dirty="0">
                <a:solidFill>
                  <a:srgbClr val="0070C0"/>
                </a:solidFill>
              </a:rPr>
              <a:t>modeling</a:t>
            </a:r>
            <a:r>
              <a:rPr lang="en-US" dirty="0"/>
              <a:t> is required to estimate the strength of the associations while controlling for several confounding variables simultaneously; a range of statistical techniques is available for these analyses</a:t>
            </a:r>
            <a:endParaRPr lang="ar-SA"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fontScale="92500" lnSpcReduction="10000"/>
          </a:bodyPr>
          <a:lstStyle/>
          <a:p>
            <a:r>
              <a:rPr lang="en-US" b="1" i="1" dirty="0"/>
              <a:t>Reliability and Validity </a:t>
            </a:r>
          </a:p>
          <a:p>
            <a:r>
              <a:rPr lang="en-US" dirty="0"/>
              <a:t>The design of a study is the investigator's plan of action for answering the research question(s). The objective in selecting a study design is to minimize possible errors by </a:t>
            </a:r>
            <a:r>
              <a:rPr lang="en-US" b="1" dirty="0">
                <a:solidFill>
                  <a:srgbClr val="FF0000"/>
                </a:solidFill>
              </a:rPr>
              <a:t>maximizing the reliability and validity of the data. </a:t>
            </a:r>
          </a:p>
          <a:p>
            <a:r>
              <a:rPr lang="en-US" b="1" dirty="0">
                <a:solidFill>
                  <a:srgbClr val="FF0000"/>
                </a:solidFill>
              </a:rPr>
              <a:t>Reliability</a:t>
            </a:r>
            <a:r>
              <a:rPr lang="en-US" dirty="0"/>
              <a:t> refers to the consistency, stability, or dependability of the data. </a:t>
            </a:r>
          </a:p>
          <a:p>
            <a:r>
              <a:rPr lang="en-US" dirty="0"/>
              <a:t>Whenever an investigator measures a variable of interest, he or she wants to be sure that the measurement provides dependable and </a:t>
            </a:r>
            <a:r>
              <a:rPr lang="en-US" b="1" dirty="0">
                <a:solidFill>
                  <a:srgbClr val="FF0000"/>
                </a:solidFill>
              </a:rPr>
              <a:t>consistent</a:t>
            </a:r>
            <a:r>
              <a:rPr lang="en-US" dirty="0"/>
              <a:t> results. </a:t>
            </a:r>
          </a:p>
          <a:p>
            <a:r>
              <a:rPr lang="en-US" dirty="0"/>
              <a:t>A reliable measurement is one that </a:t>
            </a:r>
            <a:r>
              <a:rPr lang="en-US" b="1" dirty="0">
                <a:solidFill>
                  <a:srgbClr val="FF0000"/>
                </a:solidFill>
              </a:rPr>
              <a:t>if repeated </a:t>
            </a:r>
            <a:r>
              <a:rPr lang="en-US" b="1" dirty="0"/>
              <a:t>a </a:t>
            </a:r>
            <a:r>
              <a:rPr lang="en-US" dirty="0"/>
              <a:t>second time will give the same results as it did the first time. If the results are different, then the measurement is unreliable.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fontScale="92500"/>
          </a:bodyPr>
          <a:lstStyle/>
          <a:p>
            <a:r>
              <a:rPr lang="en-US" i="1" dirty="0"/>
              <a:t>Reliability and Validity </a:t>
            </a:r>
          </a:p>
          <a:p>
            <a:r>
              <a:rPr lang="en-US" b="1" dirty="0">
                <a:solidFill>
                  <a:srgbClr val="FF0000"/>
                </a:solidFill>
              </a:rPr>
              <a:t>Validity</a:t>
            </a:r>
            <a:r>
              <a:rPr lang="en-US" dirty="0"/>
              <a:t> refers to data that are not only reliable but also </a:t>
            </a:r>
            <a:r>
              <a:rPr lang="en-US" b="1" dirty="0">
                <a:solidFill>
                  <a:srgbClr val="FF0000"/>
                </a:solidFill>
              </a:rPr>
              <a:t>true and accurate</a:t>
            </a:r>
            <a:r>
              <a:rPr lang="en-US" dirty="0"/>
              <a:t>. </a:t>
            </a:r>
          </a:p>
          <a:p>
            <a:r>
              <a:rPr lang="en-US" b="1" dirty="0">
                <a:solidFill>
                  <a:srgbClr val="0070C0"/>
                </a:solidFill>
              </a:rPr>
              <a:t>Validity is the extent to which a measurement does what it is supposed to do. </a:t>
            </a:r>
          </a:p>
          <a:p>
            <a:r>
              <a:rPr lang="en-US" dirty="0"/>
              <a:t>If a measurement is valid, it is also reliable. But if it is reliable, it may or may not be valid. </a:t>
            </a:r>
          </a:p>
          <a:p>
            <a:r>
              <a:rPr lang="en-US" b="1" i="1" dirty="0">
                <a:solidFill>
                  <a:srgbClr val="FF0000"/>
                </a:solidFill>
              </a:rPr>
              <a:t>Validity Threats</a:t>
            </a:r>
            <a:r>
              <a:rPr lang="en-US" i="1" dirty="0"/>
              <a:t>: </a:t>
            </a:r>
            <a:r>
              <a:rPr lang="en-US" dirty="0"/>
              <a:t>In the selection of a research design, one criterion to use is the extent to which the design controls for threats to validity. In other words, a researcher wants a design that will give true and accurate information-a design that will avoid factors that might invalidate the study.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fontScale="92500" lnSpcReduction="10000"/>
          </a:bodyPr>
          <a:lstStyle/>
          <a:p>
            <a:r>
              <a:rPr lang="en-US" b="1" i="1" dirty="0">
                <a:solidFill>
                  <a:srgbClr val="FF0000"/>
                </a:solidFill>
              </a:rPr>
              <a:t>Validity Threats </a:t>
            </a:r>
          </a:p>
          <a:p>
            <a:r>
              <a:rPr lang="en-US" dirty="0"/>
              <a:t>While there are many such factors, some of the more common threats to validity are: </a:t>
            </a:r>
          </a:p>
          <a:p>
            <a:r>
              <a:rPr lang="en-US" b="1" i="1" dirty="0"/>
              <a:t> History </a:t>
            </a:r>
          </a:p>
          <a:p>
            <a:r>
              <a:rPr lang="en-US" dirty="0"/>
              <a:t>Sometimes </a:t>
            </a:r>
            <a:r>
              <a:rPr lang="en-US" b="1" dirty="0">
                <a:solidFill>
                  <a:srgbClr val="0070C0"/>
                </a:solidFill>
              </a:rPr>
              <a:t>events occur during the life of a project that tend either to increase or to decrease the expected outcomes of the project</a:t>
            </a:r>
            <a:r>
              <a:rPr lang="en-US" dirty="0"/>
              <a:t>-History effects refer to these events. The events are not part of the project; they are not planned or anticipated events. They just happen, and they produce an effect that influences the study results. </a:t>
            </a:r>
          </a:p>
          <a:p>
            <a:r>
              <a:rPr lang="en-US" dirty="0"/>
              <a:t>If there is a high turn over of health workers, this will negatively influence measurement of performance of health services after a training program.</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Random error</a:t>
            </a:r>
            <a:endParaRPr lang="ar-SA" dirty="0"/>
          </a:p>
        </p:txBody>
      </p:sp>
      <p:sp>
        <p:nvSpPr>
          <p:cNvPr id="3" name="Content Placeholder 2"/>
          <p:cNvSpPr>
            <a:spLocks noGrp="1"/>
          </p:cNvSpPr>
          <p:nvPr>
            <p:ph sz="quarter" idx="1"/>
          </p:nvPr>
        </p:nvSpPr>
        <p:spPr/>
        <p:txBody>
          <a:bodyPr>
            <a:normAutofit/>
          </a:bodyPr>
          <a:lstStyle/>
          <a:p>
            <a:r>
              <a:rPr lang="en-US" dirty="0"/>
              <a:t>Random error is when a value of the sample measurement diverges – </a:t>
            </a:r>
            <a:r>
              <a:rPr lang="en-US" b="1" dirty="0">
                <a:solidFill>
                  <a:srgbClr val="FF0000"/>
                </a:solidFill>
              </a:rPr>
              <a:t>due to chance alone </a:t>
            </a:r>
            <a:r>
              <a:rPr lang="en-US" dirty="0"/>
              <a:t>– from that of the true population value. </a:t>
            </a:r>
          </a:p>
          <a:p>
            <a:r>
              <a:rPr lang="en-US" dirty="0"/>
              <a:t>Random error causes inaccurate measures of association. </a:t>
            </a:r>
          </a:p>
          <a:p>
            <a:r>
              <a:rPr lang="en-US" dirty="0"/>
              <a:t>There are three major sources of random error:</a:t>
            </a:r>
          </a:p>
          <a:p>
            <a:pPr lvl="1"/>
            <a:r>
              <a:rPr lang="ar-SA" dirty="0"/>
              <a:t> </a:t>
            </a:r>
            <a:r>
              <a:rPr lang="en-US" sz="2400" b="1" dirty="0">
                <a:solidFill>
                  <a:srgbClr val="FF0000"/>
                </a:solidFill>
              </a:rPr>
              <a:t>individual biological variation;</a:t>
            </a:r>
          </a:p>
          <a:p>
            <a:pPr lvl="1"/>
            <a:r>
              <a:rPr lang="en-US" sz="2400" b="1" dirty="0">
                <a:solidFill>
                  <a:srgbClr val="FF0000"/>
                </a:solidFill>
              </a:rPr>
              <a:t>sampling error; and</a:t>
            </a:r>
          </a:p>
          <a:p>
            <a:pPr lvl="1"/>
            <a:r>
              <a:rPr lang="en-US" sz="2400" b="1" dirty="0">
                <a:solidFill>
                  <a:srgbClr val="FF0000"/>
                </a:solidFill>
              </a:rPr>
              <a:t>measurement error.</a:t>
            </a:r>
          </a:p>
          <a:p>
            <a:r>
              <a:rPr lang="en-US" dirty="0"/>
              <a:t>Random error </a:t>
            </a:r>
            <a:r>
              <a:rPr lang="en-US" b="1" dirty="0">
                <a:solidFill>
                  <a:srgbClr val="0070C0"/>
                </a:solidFill>
              </a:rPr>
              <a:t>can never be completely eliminated </a:t>
            </a:r>
            <a:r>
              <a:rPr lang="en-US" dirty="0"/>
              <a:t>since we can study only a sample of the population.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a:bodyPr>
          <a:lstStyle/>
          <a:p>
            <a:r>
              <a:rPr lang="en-US" i="1" dirty="0"/>
              <a:t>Validity Threats </a:t>
            </a:r>
          </a:p>
          <a:p>
            <a:r>
              <a:rPr lang="en-US" b="1" i="1" dirty="0"/>
              <a:t>Selection </a:t>
            </a:r>
          </a:p>
          <a:p>
            <a:r>
              <a:rPr lang="en-US" dirty="0"/>
              <a:t>A very common threat to validity occurs whenever the people selected for the control group differ greatly from the people selected for the experimental group.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fontScale="77500" lnSpcReduction="20000"/>
          </a:bodyPr>
          <a:lstStyle/>
          <a:p>
            <a:r>
              <a:rPr lang="en-US" i="1" dirty="0"/>
              <a:t>Validity Threats </a:t>
            </a:r>
          </a:p>
          <a:p>
            <a:r>
              <a:rPr lang="en-US" b="1" i="1" dirty="0"/>
              <a:t>Testing </a:t>
            </a:r>
          </a:p>
          <a:p>
            <a:r>
              <a:rPr lang="en-US" dirty="0"/>
              <a:t>Whenever a pretest is given, it tends to have an effect on the posttest. </a:t>
            </a:r>
          </a:p>
          <a:p>
            <a:r>
              <a:rPr lang="en-US" dirty="0"/>
              <a:t>People who are given a pretest (trainees, for example) are likely to remember some of the questions and some of the errors they made when they take the posttest. They are likely to do somewhat better on the posttest than they did on the pretest. The difference or better performance on the posttest might have nothing to do with a program (such as a training course) but instead be due to the effect of the pretest. </a:t>
            </a:r>
          </a:p>
          <a:p>
            <a:r>
              <a:rPr lang="en-US" dirty="0"/>
              <a:t>Sometimes in knowledge, attitude, and practice (KAP) surveys, the same group of people are repeatedly asked the same questions each year for several years.  After a while, they begin to remember the correct answer to many of the questions asked, Their responses may be due to their familiarity with the KAP survey and not to their increased knowledge as a result of an educational program.  </a:t>
            </a:r>
            <a:r>
              <a:rPr lang="en-US" b="1" dirty="0">
                <a:solidFill>
                  <a:srgbClr val="FF0000"/>
                </a:solidFill>
              </a:rPr>
              <a:t>(DHS)</a:t>
            </a:r>
          </a:p>
          <a:p>
            <a:r>
              <a:rPr lang="en-US" dirty="0"/>
              <a:t>Whenever a test is given </a:t>
            </a:r>
            <a:r>
              <a:rPr lang="en-US" b="1" dirty="0">
                <a:solidFill>
                  <a:srgbClr val="FF0000"/>
                </a:solidFill>
              </a:rPr>
              <a:t>repeatedly</a:t>
            </a:r>
            <a:r>
              <a:rPr lang="en-US" dirty="0"/>
              <a:t> to the same group of people, there is every likelihood of a testing effect or threat to validity. </a:t>
            </a:r>
            <a:endParaRPr lang="ar-SA"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lnSpcReduction="10000"/>
          </a:bodyPr>
          <a:lstStyle/>
          <a:p>
            <a:r>
              <a:rPr lang="en-US" i="1" dirty="0"/>
              <a:t>Validity Threats </a:t>
            </a:r>
          </a:p>
          <a:p>
            <a:r>
              <a:rPr lang="en-US" b="1" i="1" dirty="0"/>
              <a:t>Instrumentation </a:t>
            </a:r>
          </a:p>
          <a:p>
            <a:r>
              <a:rPr lang="en-US" dirty="0"/>
              <a:t>Whenever a measurement instrument (such as a questionnaire or laboratory test) is </a:t>
            </a:r>
            <a:r>
              <a:rPr lang="en-US" b="1" dirty="0">
                <a:solidFill>
                  <a:srgbClr val="FF0000"/>
                </a:solidFill>
              </a:rPr>
              <a:t>changed</a:t>
            </a:r>
            <a:r>
              <a:rPr lang="en-US" dirty="0"/>
              <a:t> between the pretest and the posttest, this change is likely to result in an effect that is independent of any effect due to a program or project. </a:t>
            </a:r>
          </a:p>
          <a:p>
            <a:r>
              <a:rPr lang="en-US" dirty="0"/>
              <a:t>Similarly, an instrumentation effect may be involved when interviewers become more </a:t>
            </a:r>
            <a:r>
              <a:rPr lang="en-US" b="1" dirty="0">
                <a:solidFill>
                  <a:srgbClr val="FF0000"/>
                </a:solidFill>
              </a:rPr>
              <a:t>experienced.</a:t>
            </a:r>
          </a:p>
          <a:p>
            <a:r>
              <a:rPr lang="en-US" b="1" dirty="0">
                <a:solidFill>
                  <a:srgbClr val="FF0000"/>
                </a:solidFill>
              </a:rPr>
              <a:t>Changes</a:t>
            </a:r>
            <a:r>
              <a:rPr lang="en-US" dirty="0"/>
              <a:t> in the way information is collected or changes in the instrument of data collection can result in a threat to validity. </a:t>
            </a:r>
            <a:endParaRPr lang="ar-SA"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fontScale="92500"/>
          </a:bodyPr>
          <a:lstStyle/>
          <a:p>
            <a:r>
              <a:rPr lang="en-US" i="1" dirty="0"/>
              <a:t>Validity Threats </a:t>
            </a:r>
          </a:p>
          <a:p>
            <a:r>
              <a:rPr lang="en-US" b="1" i="1" dirty="0"/>
              <a:t>Maturation </a:t>
            </a:r>
          </a:p>
          <a:p>
            <a:r>
              <a:rPr lang="en-US" dirty="0"/>
              <a:t>Over time, people (and things) change. </a:t>
            </a:r>
          </a:p>
          <a:p>
            <a:r>
              <a:rPr lang="en-US" dirty="0"/>
              <a:t>In long training programs, it is not unusual for trainees to become tired, hungry, bored, or discouraged. </a:t>
            </a:r>
          </a:p>
          <a:p>
            <a:r>
              <a:rPr lang="en-US" dirty="0"/>
              <a:t>In longitudinal studies, particularly those that extend over a period of years, it is not unusual to find that respondents become more experienced, more knowledgeable, wiser, sometimes more resistant, and, of course, older. </a:t>
            </a:r>
          </a:p>
          <a:p>
            <a:r>
              <a:rPr lang="en-US" dirty="0"/>
              <a:t>In other words, </a:t>
            </a:r>
            <a:r>
              <a:rPr lang="en-US" b="1" dirty="0">
                <a:solidFill>
                  <a:srgbClr val="FF0000"/>
                </a:solidFill>
              </a:rPr>
              <a:t>people mature over time</a:t>
            </a:r>
            <a:r>
              <a:rPr lang="en-US" dirty="0"/>
              <a:t>. The maturation process can produce changes that are independent of the changes a program intervention is designed to produce. </a:t>
            </a:r>
            <a:endParaRPr lang="ar-SA"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a:bodyPr>
          <a:lstStyle/>
          <a:p>
            <a:r>
              <a:rPr lang="en-US" i="1" dirty="0"/>
              <a:t>Validity Threats </a:t>
            </a:r>
          </a:p>
          <a:p>
            <a:r>
              <a:rPr lang="en-US" b="1" i="1" dirty="0"/>
              <a:t> Mortality </a:t>
            </a:r>
          </a:p>
          <a:p>
            <a:r>
              <a:rPr lang="en-US" dirty="0"/>
              <a:t>Mortality effects refer to </a:t>
            </a:r>
            <a:r>
              <a:rPr lang="en-US" b="1" dirty="0">
                <a:solidFill>
                  <a:srgbClr val="FF0000"/>
                </a:solidFill>
              </a:rPr>
              <a:t>losses</a:t>
            </a:r>
            <a:r>
              <a:rPr lang="en-US" dirty="0"/>
              <a:t> during follow up. </a:t>
            </a:r>
          </a:p>
          <a:p>
            <a:r>
              <a:rPr lang="en-US" dirty="0"/>
              <a:t>if the people who cannot be contacted are </a:t>
            </a:r>
            <a:r>
              <a:rPr lang="en-US" b="1" dirty="0">
                <a:solidFill>
                  <a:srgbClr val="FF0000"/>
                </a:solidFill>
              </a:rPr>
              <a:t>very different </a:t>
            </a:r>
            <a:r>
              <a:rPr lang="en-US" dirty="0"/>
              <a:t>from those who can be contacted, there are likely to be great differences between the results of the first and second surveys (or pre and post tests). </a:t>
            </a:r>
          </a:p>
          <a:p>
            <a:r>
              <a:rPr lang="en-US" dirty="0"/>
              <a:t>These differences may be due to the loss of cases rather than to the effect of a program intervention.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fontScale="92500"/>
          </a:bodyPr>
          <a:lstStyle/>
          <a:p>
            <a:r>
              <a:rPr lang="en-US" dirty="0"/>
              <a:t>Validity is an expression of the degree to which a test is </a:t>
            </a:r>
            <a:r>
              <a:rPr lang="en-US" b="1" dirty="0">
                <a:solidFill>
                  <a:srgbClr val="FF0000"/>
                </a:solidFill>
              </a:rPr>
              <a:t>capable of measuring what it is intended to measure</a:t>
            </a:r>
            <a:r>
              <a:rPr lang="en-US" dirty="0"/>
              <a:t>. </a:t>
            </a:r>
          </a:p>
          <a:p>
            <a:r>
              <a:rPr lang="en-US" dirty="0"/>
              <a:t>A study is valid if its results </a:t>
            </a:r>
            <a:r>
              <a:rPr lang="en-US" b="1" dirty="0">
                <a:solidFill>
                  <a:srgbClr val="FF0000"/>
                </a:solidFill>
              </a:rPr>
              <a:t>correspond to the truth</a:t>
            </a:r>
            <a:r>
              <a:rPr lang="en-US" dirty="0"/>
              <a:t>; there should be </a:t>
            </a:r>
            <a:r>
              <a:rPr lang="en-US" b="1" dirty="0">
                <a:solidFill>
                  <a:srgbClr val="0070C0"/>
                </a:solidFill>
              </a:rPr>
              <a:t>no systematic error </a:t>
            </a:r>
            <a:r>
              <a:rPr lang="en-US" dirty="0"/>
              <a:t>and the random error should be as small as possible.</a:t>
            </a:r>
          </a:p>
          <a:p>
            <a:r>
              <a:rPr lang="en-US" dirty="0"/>
              <a:t>With low reliability but high validity the measured values are spread out, but the mean of the measured values is close to the true value.</a:t>
            </a:r>
          </a:p>
          <a:p>
            <a:r>
              <a:rPr lang="en-US" dirty="0"/>
              <a:t>On the other hand, a high reliability (or repeatability) of the measurements does not ensure validity since they may all be far from the true value. </a:t>
            </a:r>
          </a:p>
          <a:p>
            <a:r>
              <a:rPr lang="en-US" dirty="0"/>
              <a:t>There are two types of validity: </a:t>
            </a:r>
            <a:r>
              <a:rPr lang="en-US" b="1" dirty="0">
                <a:solidFill>
                  <a:srgbClr val="FF0000"/>
                </a:solidFill>
              </a:rPr>
              <a:t>internal</a:t>
            </a:r>
            <a:r>
              <a:rPr lang="en-US" dirty="0"/>
              <a:t> and </a:t>
            </a:r>
            <a:r>
              <a:rPr lang="en-US" b="1" dirty="0">
                <a:solidFill>
                  <a:srgbClr val="FF0000"/>
                </a:solidFill>
              </a:rPr>
              <a:t>external</a:t>
            </a:r>
            <a:r>
              <a:rPr lang="en-US" dirty="0"/>
              <a:t>.</a:t>
            </a:r>
            <a:endParaRPr lang="ar-SA"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a:bodyPr>
          <a:lstStyle/>
          <a:p>
            <a:r>
              <a:rPr lang="en-US" b="1" dirty="0">
                <a:solidFill>
                  <a:srgbClr val="FF0000"/>
                </a:solidFill>
              </a:rPr>
              <a:t>Internal</a:t>
            </a:r>
            <a:r>
              <a:rPr lang="en-US" dirty="0"/>
              <a:t> validity refers to whether the effects observed in a study are due to the manipulation of the independent variable and not some other factor. </a:t>
            </a:r>
          </a:p>
          <a:p>
            <a:r>
              <a:rPr lang="en-US" dirty="0"/>
              <a:t>In-other-words there is a causal relationship between the independent and dependent variable.</a:t>
            </a:r>
          </a:p>
          <a:p>
            <a:r>
              <a:rPr lang="en-US" i="1" dirty="0"/>
              <a:t>The dependent variable is the variable being tested and measured in a study, and is 'dependent' on the independent variable. </a:t>
            </a:r>
          </a:p>
          <a:p>
            <a:r>
              <a:rPr lang="en-US" i="1" dirty="0"/>
              <a:t>The independent variable is assumed to have a direct effect on the dependent variable.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a:bodyPr>
          <a:lstStyle/>
          <a:p>
            <a:r>
              <a:rPr lang="en-US" b="1" dirty="0">
                <a:solidFill>
                  <a:srgbClr val="FF0000"/>
                </a:solidFill>
              </a:rPr>
              <a:t>External</a:t>
            </a:r>
            <a:r>
              <a:rPr lang="en-US" dirty="0"/>
              <a:t> validity refers to the extent to which the results of a study can be </a:t>
            </a:r>
            <a:r>
              <a:rPr lang="en-US" b="1" dirty="0">
                <a:solidFill>
                  <a:srgbClr val="FF0000"/>
                </a:solidFill>
              </a:rPr>
              <a:t>generalized</a:t>
            </a:r>
            <a:r>
              <a:rPr lang="en-US" dirty="0"/>
              <a:t> to </a:t>
            </a:r>
          </a:p>
          <a:p>
            <a:pPr lvl="1"/>
            <a:r>
              <a:rPr lang="en-US" dirty="0"/>
              <a:t>other settings (ecological validity), </a:t>
            </a:r>
          </a:p>
          <a:p>
            <a:pPr lvl="1"/>
            <a:r>
              <a:rPr lang="en-US" dirty="0"/>
              <a:t>other people (population validity) and </a:t>
            </a:r>
          </a:p>
          <a:p>
            <a:pPr lvl="1"/>
            <a:r>
              <a:rPr lang="en-US" dirty="0"/>
              <a:t>over time (historical validity).</a:t>
            </a:r>
          </a:p>
          <a:p>
            <a:r>
              <a:rPr lang="en-US" dirty="0"/>
              <a:t>External validity can be improved by setting experiments in a more natural setting and using random sampling to select participants.</a:t>
            </a:r>
          </a:p>
        </p:txBody>
      </p:sp>
    </p:spTree>
    <p:extLst>
      <p:ext uri="{BB962C8B-B14F-4D97-AF65-F5344CB8AC3E}">
        <p14:creationId xmlns:p14="http://schemas.microsoft.com/office/powerpoint/2010/main" val="4469284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a:bodyPr>
          <a:lstStyle/>
          <a:p>
            <a:r>
              <a:rPr lang="en-US" b="1" i="1" dirty="0"/>
              <a:t>Internal validity</a:t>
            </a:r>
          </a:p>
          <a:p>
            <a:r>
              <a:rPr lang="en-US" b="1" dirty="0">
                <a:solidFill>
                  <a:srgbClr val="FF0000"/>
                </a:solidFill>
              </a:rPr>
              <a:t>Internal validity is the degree to which the results of an observation are correct for the particular group of people being studied</a:t>
            </a:r>
            <a:r>
              <a:rPr lang="en-US" dirty="0"/>
              <a:t>. </a:t>
            </a:r>
          </a:p>
          <a:p>
            <a:r>
              <a:rPr lang="en-US" dirty="0"/>
              <a:t>For example, measurements of blood </a:t>
            </a:r>
            <a:r>
              <a:rPr lang="en-US" dirty="0" err="1"/>
              <a:t>haemoglobin</a:t>
            </a:r>
            <a:r>
              <a:rPr lang="en-US" dirty="0"/>
              <a:t> must distinguish accurately participants with </a:t>
            </a:r>
            <a:r>
              <a:rPr lang="en-US" dirty="0" err="1"/>
              <a:t>anaemia</a:t>
            </a:r>
            <a:r>
              <a:rPr lang="en-US" dirty="0"/>
              <a:t> as defined in the study. Analysis of the blood in a different laboratory may produce different results because of systematic error, but the evaluation of associations with </a:t>
            </a:r>
            <a:r>
              <a:rPr lang="en-US" dirty="0" err="1"/>
              <a:t>anaemia</a:t>
            </a:r>
            <a:r>
              <a:rPr lang="en-US" dirty="0"/>
              <a:t>, as measured by one laboratory, may still be internally valid.</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a:bodyPr>
          <a:lstStyle/>
          <a:p>
            <a:r>
              <a:rPr lang="en-US" b="1" i="1" dirty="0"/>
              <a:t>Internal validity</a:t>
            </a:r>
          </a:p>
          <a:p>
            <a:r>
              <a:rPr lang="en-US" b="1" dirty="0">
                <a:solidFill>
                  <a:srgbClr val="FF0000"/>
                </a:solidFill>
              </a:rPr>
              <a:t>For a study to be of any use it must be internally valid</a:t>
            </a:r>
            <a:r>
              <a:rPr lang="en-US" dirty="0"/>
              <a:t>, although even a study that is perfectly valid internally may be of no consequence because the results can not be compared with other studies. </a:t>
            </a:r>
          </a:p>
          <a:p>
            <a:r>
              <a:rPr lang="en-US" sz="3200" b="1" dirty="0">
                <a:solidFill>
                  <a:srgbClr val="0070C0"/>
                </a:solidFill>
              </a:rPr>
              <a:t>Internal validity can be threatened by all sources of systematic error but can be improved by good design and attention to detail.</a:t>
            </a:r>
            <a:endParaRPr lang="ar-SA" sz="3200" b="1"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Random error</a:t>
            </a:r>
            <a:endParaRPr lang="ar-SA" dirty="0"/>
          </a:p>
        </p:txBody>
      </p:sp>
      <p:sp>
        <p:nvSpPr>
          <p:cNvPr id="3" name="Content Placeholder 2"/>
          <p:cNvSpPr>
            <a:spLocks noGrp="1"/>
          </p:cNvSpPr>
          <p:nvPr>
            <p:ph sz="quarter" idx="1"/>
          </p:nvPr>
        </p:nvSpPr>
        <p:spPr/>
        <p:txBody>
          <a:bodyPr>
            <a:normAutofit/>
          </a:bodyPr>
          <a:lstStyle/>
          <a:p>
            <a:r>
              <a:rPr lang="en-US" b="1" dirty="0">
                <a:solidFill>
                  <a:srgbClr val="002060"/>
                </a:solidFill>
              </a:rPr>
              <a:t>Sampling error </a:t>
            </a:r>
            <a:r>
              <a:rPr lang="en-US" dirty="0"/>
              <a:t>is usually caused by the fact that a small sample is not representative of all the population’s variables. </a:t>
            </a:r>
          </a:p>
          <a:p>
            <a:r>
              <a:rPr lang="en-US" dirty="0"/>
              <a:t>The best way to reduce sampling error is to </a:t>
            </a:r>
            <a:r>
              <a:rPr lang="en-US" b="1" dirty="0">
                <a:solidFill>
                  <a:srgbClr val="FF0000"/>
                </a:solidFill>
              </a:rPr>
              <a:t>increase the size </a:t>
            </a:r>
            <a:r>
              <a:rPr lang="en-US" dirty="0"/>
              <a:t>of the study. </a:t>
            </a:r>
          </a:p>
          <a:p>
            <a:r>
              <a:rPr lang="en-US" dirty="0"/>
              <a:t>Individual variation always occurs and no measurement is perfectly accurate. </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a:bodyPr>
          <a:lstStyle/>
          <a:p>
            <a:r>
              <a:rPr lang="en-US" b="1" i="1" dirty="0"/>
              <a:t>External validity</a:t>
            </a:r>
          </a:p>
          <a:p>
            <a:r>
              <a:rPr lang="en-US" dirty="0"/>
              <a:t>External validity or </a:t>
            </a:r>
            <a:r>
              <a:rPr lang="en-US" b="1" dirty="0" err="1">
                <a:solidFill>
                  <a:srgbClr val="0070C0"/>
                </a:solidFill>
              </a:rPr>
              <a:t>generalizability</a:t>
            </a:r>
            <a:r>
              <a:rPr lang="en-US" dirty="0"/>
              <a:t> is the extent to which the results of a study apply to people not in it (or, for example, to laboratories not involved in it). </a:t>
            </a:r>
          </a:p>
          <a:p>
            <a:r>
              <a:rPr lang="en-US" dirty="0"/>
              <a:t>Internal validity is necessary for, but does not guarantee, external validity, and is easier to achieve.</a:t>
            </a:r>
          </a:p>
          <a:p>
            <a:r>
              <a:rPr lang="en-US" dirty="0"/>
              <a:t>External validity requires external quality control of the measurements and </a:t>
            </a:r>
            <a:r>
              <a:rPr lang="en-US" dirty="0" err="1"/>
              <a:t>judgements</a:t>
            </a:r>
            <a:r>
              <a:rPr lang="en-US" dirty="0"/>
              <a:t> about the degree to which the results of a study can be </a:t>
            </a:r>
            <a:r>
              <a:rPr lang="en-US" b="1" dirty="0">
                <a:solidFill>
                  <a:srgbClr val="0070C0"/>
                </a:solidFill>
              </a:rPr>
              <a:t>extrapolated.</a:t>
            </a:r>
            <a:r>
              <a:rPr lang="en-US" dirty="0"/>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a:t>
            </a:r>
            <a:endParaRPr lang="ar-SA" dirty="0"/>
          </a:p>
        </p:txBody>
      </p:sp>
      <p:sp>
        <p:nvSpPr>
          <p:cNvPr id="3" name="Content Placeholder 2"/>
          <p:cNvSpPr>
            <a:spLocks noGrp="1"/>
          </p:cNvSpPr>
          <p:nvPr>
            <p:ph sz="quarter" idx="1"/>
          </p:nvPr>
        </p:nvSpPr>
        <p:spPr/>
        <p:txBody>
          <a:bodyPr>
            <a:normAutofit/>
          </a:bodyPr>
          <a:lstStyle/>
          <a:p>
            <a:r>
              <a:rPr lang="en-US" b="1" i="1" dirty="0"/>
              <a:t>External validity</a:t>
            </a:r>
          </a:p>
          <a:p>
            <a:r>
              <a:rPr lang="en-US" sz="3600" dirty="0"/>
              <a:t>External validity is assisted by study designs that examine clearly-stated hypotheses in well defined populations. </a:t>
            </a:r>
          </a:p>
          <a:p>
            <a:r>
              <a:rPr lang="en-US" sz="3600" b="1" dirty="0">
                <a:solidFill>
                  <a:srgbClr val="FF0000"/>
                </a:solidFill>
              </a:rPr>
              <a:t>The external validity of a study is supported if similar results are found in studies in other populations.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issues</a:t>
            </a:r>
          </a:p>
        </p:txBody>
      </p:sp>
      <p:sp>
        <p:nvSpPr>
          <p:cNvPr id="3" name="Content Placeholder 2"/>
          <p:cNvSpPr>
            <a:spLocks noGrp="1"/>
          </p:cNvSpPr>
          <p:nvPr>
            <p:ph sz="quarter" idx="1"/>
          </p:nvPr>
        </p:nvSpPr>
        <p:spPr/>
        <p:txBody>
          <a:bodyPr>
            <a:normAutofit fontScale="85000" lnSpcReduction="20000"/>
          </a:bodyPr>
          <a:lstStyle/>
          <a:p>
            <a:r>
              <a:rPr lang="en-US" dirty="0"/>
              <a:t>Ethical issues are those involving actions and policies that are right or wrong, fair or unfair, just or unjust. </a:t>
            </a:r>
          </a:p>
          <a:p>
            <a:r>
              <a:rPr lang="en-US" dirty="0"/>
              <a:t>Ethical </a:t>
            </a:r>
            <a:r>
              <a:rPr lang="en-US" b="1" dirty="0">
                <a:solidFill>
                  <a:srgbClr val="FF0000"/>
                </a:solidFill>
              </a:rPr>
              <a:t>dilemmas</a:t>
            </a:r>
            <a:r>
              <a:rPr lang="en-US" dirty="0"/>
              <a:t> arise frequently in the practice of epidemiology and ethical principles govern the conduct of epidemiology, as they do all human activities. </a:t>
            </a:r>
          </a:p>
          <a:p>
            <a:r>
              <a:rPr lang="en-US" b="1" dirty="0">
                <a:solidFill>
                  <a:srgbClr val="FF0000"/>
                </a:solidFill>
              </a:rPr>
              <a:t>Research and monitoring </a:t>
            </a:r>
            <a:r>
              <a:rPr lang="en-US" dirty="0"/>
              <a:t>are essential to ensure that public health interventions do not have </a:t>
            </a:r>
            <a:r>
              <a:rPr lang="en-US" b="1" dirty="0">
                <a:solidFill>
                  <a:srgbClr val="FF0000"/>
                </a:solidFill>
              </a:rPr>
              <a:t>serious</a:t>
            </a:r>
            <a:r>
              <a:rPr lang="en-US" dirty="0"/>
              <a:t> unintended and harmful consequences.</a:t>
            </a:r>
          </a:p>
          <a:p>
            <a:r>
              <a:rPr lang="en-US" dirty="0"/>
              <a:t>All epidemiological studies must be reviewed and approved by </a:t>
            </a:r>
            <a:r>
              <a:rPr lang="en-US" b="1" dirty="0">
                <a:solidFill>
                  <a:srgbClr val="FF0000"/>
                </a:solidFill>
              </a:rPr>
              <a:t>ethical review committees </a:t>
            </a:r>
            <a:r>
              <a:rPr lang="en-US" dirty="0"/>
              <a:t>. The ethical principles that apply to epidemiologic </a:t>
            </a:r>
            <a:r>
              <a:rPr lang="en-US" b="1" dirty="0">
                <a:solidFill>
                  <a:srgbClr val="002060"/>
                </a:solidFill>
              </a:rPr>
              <a:t>practice and research </a:t>
            </a:r>
            <a:r>
              <a:rPr lang="en-US" dirty="0"/>
              <a:t>include:</a:t>
            </a:r>
          </a:p>
          <a:p>
            <a:pPr lvl="1"/>
            <a:r>
              <a:rPr lang="en-US" sz="3100" dirty="0"/>
              <a:t> informed consent</a:t>
            </a:r>
          </a:p>
          <a:p>
            <a:pPr lvl="1"/>
            <a:r>
              <a:rPr lang="en-US" sz="3100" dirty="0"/>
              <a:t> confidentiality</a:t>
            </a:r>
          </a:p>
          <a:p>
            <a:pPr lvl="1"/>
            <a:r>
              <a:rPr lang="en-US" sz="3100" dirty="0"/>
              <a:t> respect for human rights</a:t>
            </a:r>
          </a:p>
          <a:p>
            <a:pPr lvl="1"/>
            <a:r>
              <a:rPr lang="en-US" sz="3100" dirty="0"/>
              <a:t> scientific integrity.</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issues</a:t>
            </a:r>
          </a:p>
        </p:txBody>
      </p:sp>
      <p:sp>
        <p:nvSpPr>
          <p:cNvPr id="3" name="Content Placeholder 2"/>
          <p:cNvSpPr>
            <a:spLocks noGrp="1"/>
          </p:cNvSpPr>
          <p:nvPr>
            <p:ph sz="quarter" idx="1"/>
          </p:nvPr>
        </p:nvSpPr>
        <p:spPr/>
        <p:txBody>
          <a:bodyPr>
            <a:normAutofit fontScale="77500" lnSpcReduction="20000"/>
          </a:bodyPr>
          <a:lstStyle/>
          <a:p>
            <a:pPr>
              <a:buNone/>
            </a:pPr>
            <a:r>
              <a:rPr lang="en-US" b="1" dirty="0"/>
              <a:t> Unintended consequences: arsenic in tube wells in Bangladesh</a:t>
            </a:r>
          </a:p>
          <a:p>
            <a:r>
              <a:rPr lang="en-US" dirty="0"/>
              <a:t>The installation of tube wells to improve rural standards of water and hygiene in Bangladesh over the past few decades, has been an important element in the control of cholera and other waterborne enteric diseases. Although 95% of the population now relies on groundwater from these wells, no testing for microbial counts, heavy metals or toxic chemicals was carried out in the initial stages. It was only in 1985 when a local physician in West Bengal, India, began noticing patients with clinical signs of arsenic intoxication (skin pigmentation and increased rates of a variety of cancers), that the tube wells were checked.</a:t>
            </a:r>
          </a:p>
          <a:p>
            <a:r>
              <a:rPr lang="en-US" dirty="0"/>
              <a:t>Currently about 30 million people, one quarter of Bangladesh’s population, are drinking water with significantly high levels of arsenic. All of the possible interventions to lower arsenic intake from water (treating water at the pump, in-home treatment of water, community level water treatment, sealing wells with high arsenic content, and sinking deeper wells below the water table with high arsenic content) are either costly or require continuing maintenance and monitoring. To date, there has been no national program to reduce tube well arsenic levels.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issues</a:t>
            </a:r>
          </a:p>
        </p:txBody>
      </p:sp>
      <p:sp>
        <p:nvSpPr>
          <p:cNvPr id="3" name="Content Placeholder 2"/>
          <p:cNvSpPr>
            <a:spLocks noGrp="1"/>
          </p:cNvSpPr>
          <p:nvPr>
            <p:ph sz="quarter" idx="1"/>
          </p:nvPr>
        </p:nvSpPr>
        <p:spPr/>
        <p:txBody>
          <a:bodyPr>
            <a:normAutofit/>
          </a:bodyPr>
          <a:lstStyle/>
          <a:p>
            <a:r>
              <a:rPr lang="en-US" dirty="0"/>
              <a:t>World Medical Association Declaration of Helsinki Ethical Principles for Medical Research Involving Human Subjects</a:t>
            </a:r>
          </a:p>
          <a:p>
            <a:r>
              <a:rPr lang="en-US" dirty="0"/>
              <a:t>Helsinki declaration includes set of principles for performing researches involving human subjects</a:t>
            </a:r>
          </a:p>
          <a:p>
            <a:r>
              <a:rPr lang="en-US" dirty="0"/>
              <a:t>It was first developed  in June 1964 in Helsinki, and has since undergone seven revisions (the most recent at the General Assembly in October 2013). </a:t>
            </a:r>
          </a:p>
          <a:p>
            <a:r>
              <a:rPr lang="en-US" sz="2000" dirty="0">
                <a:hlinkClick r:id="rId2"/>
              </a:rPr>
              <a:t>http://www.who.int/bulletin/archives/79(4)373.pdf</a:t>
            </a:r>
            <a:endParaRPr lang="en-US" sz="2000" dirty="0"/>
          </a:p>
          <a:p>
            <a:r>
              <a:rPr lang="en-US" sz="2000" dirty="0"/>
              <a:t>https://www.ncbi.nlm.nih.gov/pmc/articles/PMC2681053/</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issues</a:t>
            </a:r>
          </a:p>
        </p:txBody>
      </p:sp>
      <p:sp>
        <p:nvSpPr>
          <p:cNvPr id="3" name="Content Placeholder 2"/>
          <p:cNvSpPr>
            <a:spLocks noGrp="1"/>
          </p:cNvSpPr>
          <p:nvPr>
            <p:ph sz="quarter" idx="1"/>
          </p:nvPr>
        </p:nvSpPr>
        <p:spPr/>
        <p:txBody>
          <a:bodyPr>
            <a:normAutofit fontScale="85000" lnSpcReduction="20000"/>
          </a:bodyPr>
          <a:lstStyle/>
          <a:p>
            <a:r>
              <a:rPr lang="en-US" b="1" i="1" dirty="0"/>
              <a:t>Informed consent</a:t>
            </a:r>
          </a:p>
          <a:p>
            <a:r>
              <a:rPr lang="en-US" b="1" dirty="0">
                <a:solidFill>
                  <a:srgbClr val="FF0000"/>
                </a:solidFill>
              </a:rPr>
              <a:t>Free and voluntary </a:t>
            </a:r>
            <a:r>
              <a:rPr lang="en-US" b="1" dirty="0">
                <a:solidFill>
                  <a:srgbClr val="002060"/>
                </a:solidFill>
              </a:rPr>
              <a:t>informed</a:t>
            </a:r>
            <a:r>
              <a:rPr lang="en-US" dirty="0"/>
              <a:t> consent must be obtained from participants in epidemiological studies and they must retain the right to withdraw at any time. </a:t>
            </a:r>
          </a:p>
          <a:p>
            <a:r>
              <a:rPr lang="en-US" dirty="0"/>
              <a:t>However, it may prove impracticable for informed consent to be given for access to </a:t>
            </a:r>
            <a:r>
              <a:rPr lang="en-US" b="1" dirty="0">
                <a:solidFill>
                  <a:srgbClr val="0070C0"/>
                </a:solidFill>
              </a:rPr>
              <a:t>routine medical records</a:t>
            </a:r>
            <a:r>
              <a:rPr lang="en-US" dirty="0"/>
              <a:t>. In such cases, as is the norm in any other research study, epidemiologists must respect personal privacy and confidentiality at all times. </a:t>
            </a:r>
          </a:p>
          <a:p>
            <a:r>
              <a:rPr lang="en-US" dirty="0">
                <a:solidFill>
                  <a:srgbClr val="FF0000"/>
                </a:solidFill>
              </a:rPr>
              <a:t>It is possible to have general approval to use (or not) the data or material in forthcoming researches.  </a:t>
            </a:r>
          </a:p>
          <a:p>
            <a:r>
              <a:rPr lang="en-US" dirty="0"/>
              <a:t>They have an obligation to tell communities what they are doing and why, and to transmit the results of studies, and their significance, to the communities involved. </a:t>
            </a:r>
          </a:p>
          <a:p>
            <a:r>
              <a:rPr lang="en-US" dirty="0"/>
              <a:t>All proposals for epidemiological studies should be submitted to properly constituted institutional </a:t>
            </a:r>
            <a:r>
              <a:rPr lang="en-US" b="1" dirty="0">
                <a:solidFill>
                  <a:srgbClr val="0070C0"/>
                </a:solidFill>
              </a:rPr>
              <a:t>ethics committees </a:t>
            </a:r>
            <a:r>
              <a:rPr lang="en-US" dirty="0"/>
              <a:t>before the research work begins.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issues</a:t>
            </a:r>
          </a:p>
        </p:txBody>
      </p:sp>
      <p:sp>
        <p:nvSpPr>
          <p:cNvPr id="3" name="Content Placeholder 2"/>
          <p:cNvSpPr>
            <a:spLocks noGrp="1"/>
          </p:cNvSpPr>
          <p:nvPr>
            <p:ph sz="quarter" idx="1"/>
          </p:nvPr>
        </p:nvSpPr>
        <p:spPr/>
        <p:txBody>
          <a:bodyPr>
            <a:normAutofit lnSpcReduction="10000"/>
          </a:bodyPr>
          <a:lstStyle/>
          <a:p>
            <a:r>
              <a:rPr lang="en-US" b="1" dirty="0"/>
              <a:t>Content of Informed Consent</a:t>
            </a:r>
          </a:p>
          <a:p>
            <a:r>
              <a:rPr lang="en-US" dirty="0"/>
              <a:t>information that the individual is being asked to participate in a research project;</a:t>
            </a:r>
          </a:p>
          <a:p>
            <a:r>
              <a:rPr lang="en-US" dirty="0"/>
              <a:t>a plain language statement of the research purpose, as well as, the </a:t>
            </a:r>
            <a:r>
              <a:rPr lang="en-US" b="1" dirty="0">
                <a:solidFill>
                  <a:srgbClr val="FF0000"/>
                </a:solidFill>
              </a:rPr>
              <a:t>identity</a:t>
            </a:r>
            <a:r>
              <a:rPr lang="en-US" dirty="0"/>
              <a:t> of the researcher, the identity of the funder or sponsor, the expected </a:t>
            </a:r>
            <a:r>
              <a:rPr lang="en-US" b="1" dirty="0">
                <a:solidFill>
                  <a:srgbClr val="FF0000"/>
                </a:solidFill>
              </a:rPr>
              <a:t>duration</a:t>
            </a:r>
            <a:r>
              <a:rPr lang="en-US" dirty="0"/>
              <a:t> and nature of participation, a description of the research </a:t>
            </a:r>
            <a:r>
              <a:rPr lang="en-US" b="1" dirty="0">
                <a:solidFill>
                  <a:srgbClr val="FF0000"/>
                </a:solidFill>
              </a:rPr>
              <a:t>procedures</a:t>
            </a:r>
            <a:r>
              <a:rPr lang="en-US" dirty="0"/>
              <a:t>, and an explanation of the responsibilities of the participant;</a:t>
            </a:r>
          </a:p>
          <a:p>
            <a:r>
              <a:rPr lang="en-US" dirty="0"/>
              <a:t>a plain language description of all reasonably foreseeable </a:t>
            </a:r>
            <a:r>
              <a:rPr lang="en-US" b="1" dirty="0">
                <a:solidFill>
                  <a:srgbClr val="FF0000"/>
                </a:solidFill>
              </a:rPr>
              <a:t>risks </a:t>
            </a:r>
            <a:r>
              <a:rPr lang="en-US" dirty="0"/>
              <a:t>and potential </a:t>
            </a:r>
            <a:r>
              <a:rPr lang="en-US" b="1" dirty="0">
                <a:solidFill>
                  <a:srgbClr val="FF0000"/>
                </a:solidFill>
              </a:rPr>
              <a:t>benefits</a:t>
            </a:r>
            <a:r>
              <a:rPr lang="en-US" dirty="0"/>
              <a:t>, both to the participants and in general, that may arise from research participation;</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issues</a:t>
            </a:r>
          </a:p>
        </p:txBody>
      </p:sp>
      <p:sp>
        <p:nvSpPr>
          <p:cNvPr id="3" name="Content Placeholder 2"/>
          <p:cNvSpPr>
            <a:spLocks noGrp="1"/>
          </p:cNvSpPr>
          <p:nvPr>
            <p:ph sz="quarter" idx="1"/>
          </p:nvPr>
        </p:nvSpPr>
        <p:spPr/>
        <p:txBody>
          <a:bodyPr>
            <a:normAutofit lnSpcReduction="10000"/>
          </a:bodyPr>
          <a:lstStyle/>
          <a:p>
            <a:r>
              <a:rPr lang="en-US" b="1" dirty="0"/>
              <a:t>Content of Informed Consent</a:t>
            </a:r>
          </a:p>
          <a:p>
            <a:r>
              <a:rPr lang="en-US" dirty="0"/>
              <a:t>an assurance that prospective participants:</a:t>
            </a:r>
          </a:p>
          <a:p>
            <a:pPr lvl="1"/>
            <a:r>
              <a:rPr lang="en-US" sz="2400" dirty="0"/>
              <a:t>are under </a:t>
            </a:r>
            <a:r>
              <a:rPr lang="en-US" sz="2400" b="1" dirty="0">
                <a:solidFill>
                  <a:srgbClr val="FF0000"/>
                </a:solidFill>
              </a:rPr>
              <a:t>no obligation </a:t>
            </a:r>
            <a:r>
              <a:rPr lang="en-US" sz="2400" dirty="0"/>
              <a:t>to participate and are free to withdraw at any time without prejudice to pre-existing entitlements;</a:t>
            </a:r>
          </a:p>
          <a:p>
            <a:pPr lvl="1"/>
            <a:r>
              <a:rPr lang="en-US" sz="2400" dirty="0"/>
              <a:t>will be given, in a timely manner throughout the course of the research project, information that is relevant to their decision to continue or withdraw from participation; and</a:t>
            </a:r>
          </a:p>
          <a:p>
            <a:pPr lvl="1"/>
            <a:r>
              <a:rPr lang="en-US" sz="2400" dirty="0"/>
              <a:t>will be given information on the participant’s right to request the withdrawal of their data or human biological materials, including any limitations on the feasibility of that withdrawal;</a:t>
            </a:r>
          </a:p>
          <a:p>
            <a:r>
              <a:rPr lang="en-US" sz="1500" dirty="0"/>
              <a:t>http://www.reo.ualberta.ca/en/Human-Research-Ethics/Informed-Consent/Content-Informed-Consent.aspx</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issues</a:t>
            </a:r>
          </a:p>
        </p:txBody>
      </p:sp>
      <p:sp>
        <p:nvSpPr>
          <p:cNvPr id="3" name="Content Placeholder 2"/>
          <p:cNvSpPr>
            <a:spLocks noGrp="1"/>
          </p:cNvSpPr>
          <p:nvPr>
            <p:ph sz="quarter" idx="1"/>
          </p:nvPr>
        </p:nvSpPr>
        <p:spPr/>
        <p:txBody>
          <a:bodyPr>
            <a:normAutofit/>
          </a:bodyPr>
          <a:lstStyle/>
          <a:p>
            <a:r>
              <a:rPr lang="en-US" b="1" i="1" dirty="0"/>
              <a:t>Confidentiality</a:t>
            </a:r>
          </a:p>
          <a:p>
            <a:r>
              <a:rPr lang="en-US" dirty="0"/>
              <a:t>Epidemiologists also have an obligation to preserve confidentiality of information they obtain through their studies. </a:t>
            </a:r>
          </a:p>
          <a:p>
            <a:r>
              <a:rPr lang="en-US" dirty="0"/>
              <a:t>This also extends to the right of a person to withhold information from others. </a:t>
            </a:r>
          </a:p>
          <a:p>
            <a:r>
              <a:rPr lang="en-US" dirty="0"/>
              <a:t>As information in medical records, case registers, and other data files and databases are generally confidential, epidemiologists are required to obtain </a:t>
            </a:r>
            <a:r>
              <a:rPr lang="en-US" b="1" dirty="0">
                <a:solidFill>
                  <a:srgbClr val="FF0000"/>
                </a:solidFill>
              </a:rPr>
              <a:t>permission</a:t>
            </a:r>
            <a:r>
              <a:rPr lang="en-US" dirty="0"/>
              <a:t> before being given access to these data.</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issues</a:t>
            </a:r>
          </a:p>
        </p:txBody>
      </p:sp>
      <p:sp>
        <p:nvSpPr>
          <p:cNvPr id="3" name="Content Placeholder 2"/>
          <p:cNvSpPr>
            <a:spLocks noGrp="1"/>
          </p:cNvSpPr>
          <p:nvPr>
            <p:ph sz="quarter" idx="1"/>
          </p:nvPr>
        </p:nvSpPr>
        <p:spPr/>
        <p:txBody>
          <a:bodyPr>
            <a:normAutofit fontScale="85000" lnSpcReduction="10000"/>
          </a:bodyPr>
          <a:lstStyle/>
          <a:p>
            <a:r>
              <a:rPr lang="en-US" b="1" i="1" dirty="0"/>
              <a:t>Respect for individual rights</a:t>
            </a:r>
          </a:p>
          <a:p>
            <a:r>
              <a:rPr lang="en-US" dirty="0"/>
              <a:t>Tension can often arise in epidemiological studies between the </a:t>
            </a:r>
            <a:r>
              <a:rPr lang="en-US" b="1" dirty="0">
                <a:solidFill>
                  <a:srgbClr val="FF0000"/>
                </a:solidFill>
              </a:rPr>
              <a:t>interests of the group and the interests of the individual. </a:t>
            </a:r>
          </a:p>
          <a:p>
            <a:r>
              <a:rPr lang="en-US" dirty="0"/>
              <a:t>An example is provided by efforts to limit the public health impact of HIV/AIDS. Cuba successfully contained the spread of HIV/AIDS by testing individuals at risk and segregating infected people from the general population. Others argue that individual human rights are key to preventing infection because spread of disease was facilitated by their </a:t>
            </a:r>
            <a:r>
              <a:rPr lang="en-US" b="1" dirty="0">
                <a:solidFill>
                  <a:srgbClr val="FF0000"/>
                </a:solidFill>
              </a:rPr>
              <a:t>denial;</a:t>
            </a:r>
            <a:r>
              <a:rPr lang="en-US" dirty="0"/>
              <a:t> for example, women in many affected countries cannot refuse demands for unprotected sex. </a:t>
            </a:r>
          </a:p>
          <a:p>
            <a:r>
              <a:rPr lang="en-US" dirty="0"/>
              <a:t>In addition, much of the </a:t>
            </a:r>
            <a:r>
              <a:rPr lang="en-US" dirty="0" err="1"/>
              <a:t>behaviour</a:t>
            </a:r>
            <a:r>
              <a:rPr lang="en-US" dirty="0"/>
              <a:t> that places individuals at risk of HIV/AIDS happens in private, beyond the reach of the state. Public health efforts to modify the </a:t>
            </a:r>
            <a:r>
              <a:rPr lang="en-US" dirty="0" err="1"/>
              <a:t>behaviour</a:t>
            </a:r>
            <a:r>
              <a:rPr lang="en-US" dirty="0"/>
              <a:t> of vulnerable people are unlikely to be successful without assurances that their </a:t>
            </a:r>
            <a:r>
              <a:rPr lang="en-US" b="1" dirty="0">
                <a:solidFill>
                  <a:srgbClr val="FF0000"/>
                </a:solidFill>
              </a:rPr>
              <a:t>interests</a:t>
            </a:r>
            <a:r>
              <a:rPr lang="en-US" dirty="0"/>
              <a:t> will be protected.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Random error</a:t>
            </a:r>
            <a:endParaRPr lang="ar-SA" dirty="0"/>
          </a:p>
        </p:txBody>
      </p:sp>
      <p:sp>
        <p:nvSpPr>
          <p:cNvPr id="3" name="Content Placeholder 2"/>
          <p:cNvSpPr>
            <a:spLocks noGrp="1"/>
          </p:cNvSpPr>
          <p:nvPr>
            <p:ph sz="quarter" idx="1"/>
          </p:nvPr>
        </p:nvSpPr>
        <p:spPr/>
        <p:txBody>
          <a:bodyPr>
            <a:normAutofit/>
          </a:bodyPr>
          <a:lstStyle/>
          <a:p>
            <a:r>
              <a:rPr lang="en-US" b="1" dirty="0">
                <a:solidFill>
                  <a:srgbClr val="002060"/>
                </a:solidFill>
              </a:rPr>
              <a:t>Measurement error </a:t>
            </a:r>
            <a:r>
              <a:rPr lang="en-US" dirty="0"/>
              <a:t>can be reduced by </a:t>
            </a:r>
            <a:r>
              <a:rPr lang="en-US" b="1" dirty="0">
                <a:solidFill>
                  <a:srgbClr val="FF0000"/>
                </a:solidFill>
              </a:rPr>
              <a:t>stringent protocols</a:t>
            </a:r>
            <a:r>
              <a:rPr lang="en-US" dirty="0"/>
              <a:t>, and by making individual measurements as precise as possible. </a:t>
            </a:r>
          </a:p>
          <a:p>
            <a:r>
              <a:rPr lang="en-US" dirty="0"/>
              <a:t>Investigators need to understand the measurement methods being used in the study, and the errors that these methods can cause. </a:t>
            </a:r>
          </a:p>
          <a:p>
            <a:pPr lvl="1"/>
            <a:r>
              <a:rPr lang="en-US" dirty="0"/>
              <a:t>Ideally, laboratories should be able to document the accuracy and precision of their measurements by systematic </a:t>
            </a:r>
            <a:r>
              <a:rPr lang="en-US" b="1" dirty="0">
                <a:solidFill>
                  <a:srgbClr val="FF0000"/>
                </a:solidFill>
              </a:rPr>
              <a:t>quality control procedures</a:t>
            </a:r>
            <a:r>
              <a:rPr lang="en-US" dirty="0"/>
              <a: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issues</a:t>
            </a:r>
          </a:p>
        </p:txBody>
      </p:sp>
      <p:sp>
        <p:nvSpPr>
          <p:cNvPr id="3" name="Content Placeholder 2"/>
          <p:cNvSpPr>
            <a:spLocks noGrp="1"/>
          </p:cNvSpPr>
          <p:nvPr>
            <p:ph sz="quarter" idx="1"/>
          </p:nvPr>
        </p:nvSpPr>
        <p:spPr/>
        <p:txBody>
          <a:bodyPr>
            <a:normAutofit fontScale="92500"/>
          </a:bodyPr>
          <a:lstStyle/>
          <a:p>
            <a:r>
              <a:rPr lang="en-US" b="1" i="1" dirty="0"/>
              <a:t>Scientific integrity</a:t>
            </a:r>
          </a:p>
          <a:p>
            <a:r>
              <a:rPr lang="en-US" dirty="0"/>
              <a:t>All scientists have the potential to behave in an </a:t>
            </a:r>
            <a:r>
              <a:rPr lang="en-US" b="1" dirty="0">
                <a:solidFill>
                  <a:srgbClr val="FF0000"/>
                </a:solidFill>
              </a:rPr>
              <a:t>unethical</a:t>
            </a:r>
            <a:r>
              <a:rPr lang="en-US" dirty="0"/>
              <a:t> manner, perhaps in part because of the pressure to succeed.</a:t>
            </a:r>
          </a:p>
          <a:p>
            <a:r>
              <a:rPr lang="en-US" dirty="0"/>
              <a:t>Epidemiologists are not immune to unethical </a:t>
            </a:r>
            <a:r>
              <a:rPr lang="en-US" dirty="0" err="1"/>
              <a:t>behaviour</a:t>
            </a:r>
            <a:r>
              <a:rPr lang="en-US" dirty="0"/>
              <a:t>. Examples include research results apparently influenced by </a:t>
            </a:r>
            <a:r>
              <a:rPr lang="en-US" b="1" dirty="0">
                <a:solidFill>
                  <a:srgbClr val="FF0000"/>
                </a:solidFill>
              </a:rPr>
              <a:t>conflict of interests </a:t>
            </a:r>
            <a:r>
              <a:rPr lang="en-US" dirty="0"/>
              <a:t>and the publication of </a:t>
            </a:r>
            <a:r>
              <a:rPr lang="en-US" b="1" dirty="0">
                <a:solidFill>
                  <a:srgbClr val="FF0000"/>
                </a:solidFill>
              </a:rPr>
              <a:t>fabricated</a:t>
            </a:r>
            <a:r>
              <a:rPr lang="en-US" dirty="0"/>
              <a:t> data. Minimization of unethical </a:t>
            </a:r>
            <a:r>
              <a:rPr lang="en-US" dirty="0" err="1"/>
              <a:t>behaviour</a:t>
            </a:r>
            <a:r>
              <a:rPr lang="en-US" dirty="0"/>
              <a:t> requires vigilance on the part of </a:t>
            </a:r>
            <a:r>
              <a:rPr lang="en-US" b="1" dirty="0">
                <a:solidFill>
                  <a:srgbClr val="002060"/>
                </a:solidFill>
              </a:rPr>
              <a:t>ethical review committees </a:t>
            </a:r>
            <a:r>
              <a:rPr lang="en-US" dirty="0"/>
              <a:t>and close attention to </a:t>
            </a:r>
            <a:r>
              <a:rPr lang="en-US" b="1" dirty="0">
                <a:solidFill>
                  <a:srgbClr val="002060"/>
                </a:solidFill>
              </a:rPr>
              <a:t>peer review of publications</a:t>
            </a:r>
            <a:r>
              <a:rPr lang="en-US" dirty="0"/>
              <a:t>.</a:t>
            </a:r>
          </a:p>
          <a:p>
            <a:r>
              <a:rPr lang="en-US" dirty="0"/>
              <a:t>The </a:t>
            </a:r>
            <a:r>
              <a:rPr lang="en-US" b="1" dirty="0">
                <a:solidFill>
                  <a:srgbClr val="002060"/>
                </a:solidFill>
              </a:rPr>
              <a:t>training and mentoring </a:t>
            </a:r>
            <a:r>
              <a:rPr lang="en-US" dirty="0"/>
              <a:t>of epidemiologists must include serious and repeated discussion of these issues.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issues</a:t>
            </a:r>
          </a:p>
        </p:txBody>
      </p:sp>
      <p:sp>
        <p:nvSpPr>
          <p:cNvPr id="3" name="Content Placeholder 2"/>
          <p:cNvSpPr>
            <a:spLocks noGrp="1"/>
          </p:cNvSpPr>
          <p:nvPr>
            <p:ph sz="quarter" idx="1"/>
          </p:nvPr>
        </p:nvSpPr>
        <p:spPr/>
        <p:txBody>
          <a:bodyPr>
            <a:normAutofit/>
          </a:bodyPr>
          <a:lstStyle/>
          <a:p>
            <a:r>
              <a:rPr lang="en-US" b="1" i="1" dirty="0"/>
              <a:t>Scientific integrity</a:t>
            </a:r>
          </a:p>
          <a:p>
            <a:r>
              <a:rPr lang="en-US" dirty="0"/>
              <a:t>The term “</a:t>
            </a:r>
            <a:r>
              <a:rPr lang="en-US" b="1" dirty="0">
                <a:solidFill>
                  <a:srgbClr val="FF0000"/>
                </a:solidFill>
              </a:rPr>
              <a:t>conflict of interest in research</a:t>
            </a:r>
            <a:r>
              <a:rPr lang="en-US" dirty="0"/>
              <a:t>” refers to situations </a:t>
            </a:r>
            <a:r>
              <a:rPr lang="en-US" sz="3200" dirty="0"/>
              <a:t>in which financial or other personal considerations may compromise, or have the appearance of compromising a researcher's professional judgment in conducting or reporting research.</a:t>
            </a:r>
          </a:p>
          <a:p>
            <a:r>
              <a:rPr lang="en-US" dirty="0"/>
              <a:t>http://coi.ucsf.edu/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Sample size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The sample size must be large enough for the study to have sufficient statistical power to detect the differences deemed important. </a:t>
            </a:r>
          </a:p>
          <a:p>
            <a:r>
              <a:rPr lang="en-US" dirty="0"/>
              <a:t>The following information is needed before the calculation can be done:</a:t>
            </a:r>
          </a:p>
          <a:p>
            <a:pPr lvl="1"/>
            <a:r>
              <a:rPr lang="en-US" dirty="0"/>
              <a:t> required level of statistical </a:t>
            </a:r>
            <a:r>
              <a:rPr lang="en-US" b="1" dirty="0">
                <a:solidFill>
                  <a:srgbClr val="FF0000"/>
                </a:solidFill>
              </a:rPr>
              <a:t>significance</a:t>
            </a:r>
            <a:r>
              <a:rPr lang="en-US" dirty="0"/>
              <a:t> of the ability to detect a difference</a:t>
            </a:r>
          </a:p>
          <a:p>
            <a:pPr lvl="1"/>
            <a:r>
              <a:rPr lang="en-US" b="1" dirty="0">
                <a:solidFill>
                  <a:srgbClr val="FF0000"/>
                </a:solidFill>
              </a:rPr>
              <a:t> acceptable error</a:t>
            </a:r>
            <a:r>
              <a:rPr lang="en-US" dirty="0"/>
              <a:t>, or chance of missing a real effect</a:t>
            </a:r>
          </a:p>
          <a:p>
            <a:pPr lvl="1"/>
            <a:r>
              <a:rPr lang="en-US" b="1" dirty="0">
                <a:solidFill>
                  <a:srgbClr val="FF0000"/>
                </a:solidFill>
              </a:rPr>
              <a:t>magnitude</a:t>
            </a:r>
            <a:r>
              <a:rPr lang="en-US" dirty="0"/>
              <a:t> of the effect under investigation</a:t>
            </a:r>
          </a:p>
          <a:p>
            <a:pPr lvl="1"/>
            <a:r>
              <a:rPr lang="en-US" dirty="0"/>
              <a:t> amount of disease in the population</a:t>
            </a:r>
          </a:p>
          <a:p>
            <a:pPr lvl="1"/>
            <a:r>
              <a:rPr lang="en-US" dirty="0"/>
              <a:t> relative sizes of the groups being compared.</a:t>
            </a:r>
          </a:p>
          <a:p>
            <a:r>
              <a:rPr lang="en-US" dirty="0"/>
              <a:t>There is an equation to calculate sample size,</a:t>
            </a:r>
          </a:p>
          <a:p>
            <a:r>
              <a:rPr lang="en-US" dirty="0"/>
              <a:t>Available programs for calculation: </a:t>
            </a:r>
            <a:r>
              <a:rPr lang="en-US" dirty="0" err="1"/>
              <a:t>openepi</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Sample size</a:t>
            </a:r>
            <a:endParaRPr lang="en-US" dirty="0"/>
          </a:p>
        </p:txBody>
      </p:sp>
      <p:sp>
        <p:nvSpPr>
          <p:cNvPr id="3" name="Content Placeholder 2"/>
          <p:cNvSpPr>
            <a:spLocks noGrp="1"/>
          </p:cNvSpPr>
          <p:nvPr>
            <p:ph sz="quarter" idx="1"/>
          </p:nvPr>
        </p:nvSpPr>
        <p:spPr/>
        <p:txBody>
          <a:bodyPr>
            <a:normAutofit/>
          </a:bodyPr>
          <a:lstStyle/>
          <a:p>
            <a:r>
              <a:rPr lang="en-US" sz="2800" dirty="0"/>
              <a:t>In reality, sample size is often determined by </a:t>
            </a:r>
            <a:r>
              <a:rPr lang="en-US" sz="2800" b="1" dirty="0">
                <a:solidFill>
                  <a:srgbClr val="FF0000"/>
                </a:solidFill>
              </a:rPr>
              <a:t>logistic and financial </a:t>
            </a:r>
            <a:r>
              <a:rPr lang="en-US" sz="2800" dirty="0"/>
              <a:t>considerations,  and a compromise always has to be made between sample size and costs. </a:t>
            </a:r>
          </a:p>
          <a:p>
            <a:r>
              <a:rPr lang="en-US" sz="2800" dirty="0"/>
              <a:t>The precision of a study can also be improved by ensuring that the groups are of </a:t>
            </a:r>
            <a:r>
              <a:rPr lang="en-US" sz="2800" dirty="0">
                <a:solidFill>
                  <a:srgbClr val="FF0000"/>
                </a:solidFill>
              </a:rPr>
              <a:t>appropriate relative size</a:t>
            </a:r>
            <a:r>
              <a:rPr lang="en-US" sz="2800" dirty="0"/>
              <a:t>. </a:t>
            </a:r>
          </a:p>
          <a:p>
            <a:r>
              <a:rPr lang="en-US" sz="2800" dirty="0"/>
              <a:t>This is often an issue of concern in </a:t>
            </a:r>
            <a:r>
              <a:rPr lang="en-US" sz="2800" b="1" dirty="0">
                <a:solidFill>
                  <a:srgbClr val="0070C0"/>
                </a:solidFill>
              </a:rPr>
              <a:t>case-control </a:t>
            </a:r>
            <a:r>
              <a:rPr lang="en-US" sz="2800" dirty="0"/>
              <a:t>studies when a decision is required on the number of controls to be chosen for each case. (1:1 or 1:2 etc.)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Sample size</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It is not possible to be definitive about the </a:t>
            </a:r>
            <a:r>
              <a:rPr lang="en-US" b="1" dirty="0">
                <a:solidFill>
                  <a:srgbClr val="002060"/>
                </a:solidFill>
              </a:rPr>
              <a:t>ideal ratio </a:t>
            </a:r>
            <a:r>
              <a:rPr lang="en-US" dirty="0"/>
              <a:t>of controls to cases, since this depends on </a:t>
            </a:r>
          </a:p>
          <a:p>
            <a:pPr lvl="1"/>
            <a:r>
              <a:rPr lang="en-US" sz="2600" dirty="0"/>
              <a:t>the relative </a:t>
            </a:r>
            <a:r>
              <a:rPr lang="en-US" sz="2600" b="1" dirty="0">
                <a:solidFill>
                  <a:srgbClr val="FF0000"/>
                </a:solidFill>
              </a:rPr>
              <a:t>costs</a:t>
            </a:r>
            <a:r>
              <a:rPr lang="en-US" sz="2600" dirty="0"/>
              <a:t> </a:t>
            </a:r>
            <a:r>
              <a:rPr lang="en-US" sz="2600" b="1" dirty="0">
                <a:solidFill>
                  <a:srgbClr val="00B0F0"/>
                </a:solidFill>
              </a:rPr>
              <a:t>(and time) </a:t>
            </a:r>
            <a:r>
              <a:rPr lang="en-US" sz="2600" dirty="0"/>
              <a:t>of accumulating cases and controls. If cases are scarce and controls plentiful, it is appropriate to increase the ratio of controls to cases.</a:t>
            </a:r>
            <a:r>
              <a:rPr lang="en-US" dirty="0"/>
              <a:t> </a:t>
            </a:r>
          </a:p>
          <a:p>
            <a:pPr lvl="1"/>
            <a:r>
              <a:rPr lang="en-US" dirty="0"/>
              <a:t>For example, in the case-control study of the effects of thalidomide, </a:t>
            </a:r>
            <a:r>
              <a:rPr lang="en-US" dirty="0">
                <a:solidFill>
                  <a:srgbClr val="00B0F0"/>
                </a:solidFill>
              </a:rPr>
              <a:t>46</a:t>
            </a:r>
            <a:r>
              <a:rPr lang="en-US" dirty="0"/>
              <a:t> affected children were compared with </a:t>
            </a:r>
            <a:r>
              <a:rPr lang="en-US" dirty="0">
                <a:solidFill>
                  <a:srgbClr val="00B0F0"/>
                </a:solidFill>
              </a:rPr>
              <a:t>300</a:t>
            </a:r>
            <a:r>
              <a:rPr lang="en-US" dirty="0"/>
              <a:t> normal children. In general, however, there may be little point in having more than </a:t>
            </a:r>
            <a:r>
              <a:rPr lang="en-US" b="1" dirty="0">
                <a:solidFill>
                  <a:srgbClr val="FF0000"/>
                </a:solidFill>
              </a:rPr>
              <a:t>four</a:t>
            </a:r>
            <a:r>
              <a:rPr lang="en-US" dirty="0"/>
              <a:t> controls for each case. </a:t>
            </a:r>
          </a:p>
          <a:p>
            <a:r>
              <a:rPr lang="en-US" dirty="0"/>
              <a:t>It is important to ensure that there is sufficient similarity </a:t>
            </a:r>
            <a:r>
              <a:rPr lang="en-US" b="1" dirty="0">
                <a:solidFill>
                  <a:srgbClr val="FF0000"/>
                </a:solidFill>
              </a:rPr>
              <a:t>(matching) </a:t>
            </a:r>
            <a:r>
              <a:rPr lang="en-US" dirty="0"/>
              <a:t>between cases and controls when the data are to be </a:t>
            </a:r>
            <a:r>
              <a:rPr lang="en-US" dirty="0" err="1"/>
              <a:t>analysed</a:t>
            </a:r>
            <a:r>
              <a:rPr lang="en-US" dirty="0"/>
              <a:t> by, for example, age group or social class; if most cases and only a few controls were in the </a:t>
            </a:r>
            <a:r>
              <a:rPr lang="en-US" dirty="0">
                <a:solidFill>
                  <a:srgbClr val="FF0000"/>
                </a:solidFill>
              </a:rPr>
              <a:t>older age </a:t>
            </a:r>
            <a:r>
              <a:rPr lang="en-US" dirty="0"/>
              <a:t>groups, the study would not be able to account for the </a:t>
            </a:r>
            <a:r>
              <a:rPr lang="en-US" dirty="0">
                <a:solidFill>
                  <a:srgbClr val="FF0000"/>
                </a:solidFill>
              </a:rPr>
              <a:t>confounding</a:t>
            </a:r>
            <a:r>
              <a:rPr lang="en-US" dirty="0"/>
              <a:t> factor of age.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E32ACC886DB2468481C09BE227C1CB" ma:contentTypeVersion="3" ma:contentTypeDescription="Create a new document." ma:contentTypeScope="" ma:versionID="4cdfdff6030a6fae65470cf250f1618e">
  <xsd:schema xmlns:xsd="http://www.w3.org/2001/XMLSchema" xmlns:xs="http://www.w3.org/2001/XMLSchema" xmlns:p="http://schemas.microsoft.com/office/2006/metadata/properties" xmlns:ns2="015a186d-d9bb-4c7d-ae2d-91123e3458e9" targetNamespace="http://schemas.microsoft.com/office/2006/metadata/properties" ma:root="true" ma:fieldsID="b80b48d0a992fe10cfd3e8bb2b5faf0f" ns2:_="">
    <xsd:import namespace="015a186d-d9bb-4c7d-ae2d-91123e3458e9"/>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5a186d-d9bb-4c7d-ae2d-91123e3458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7D02CDD-2216-41A3-BAF3-087738D2D52D}">
  <ds:schemaRefs>
    <ds:schemaRef ds:uri="http://schemas.microsoft.com/office/2006/metadata/contentType"/>
    <ds:schemaRef ds:uri="http://schemas.microsoft.com/office/2006/metadata/properties/metaAttributes"/>
    <ds:schemaRef ds:uri="http://www.w3.org/2000/xmlns/"/>
    <ds:schemaRef ds:uri="http://www.w3.org/2001/XMLSchema"/>
    <ds:schemaRef ds:uri="015a186d-d9bb-4c7d-ae2d-91123e3458e9"/>
  </ds:schemaRefs>
</ds:datastoreItem>
</file>

<file path=customXml/itemProps2.xml><?xml version="1.0" encoding="utf-8"?>
<ds:datastoreItem xmlns:ds="http://schemas.openxmlformats.org/officeDocument/2006/customXml" ds:itemID="{313A80AB-BD18-4F57-8210-356BA00141E4}">
  <ds:schemaRefs>
    <ds:schemaRef ds:uri="http://schemas.microsoft.com/sharepoint/v3/contenttype/forms"/>
  </ds:schemaRefs>
</ds:datastoreItem>
</file>

<file path=customXml/itemProps3.xml><?xml version="1.0" encoding="utf-8"?>
<ds:datastoreItem xmlns:ds="http://schemas.openxmlformats.org/officeDocument/2006/customXml" ds:itemID="{0DA59989-DFE5-493B-AA41-4DB396EA4C00}">
  <ds:schemaRefs>
    <ds:schemaRef ds:uri="http://schemas.microsoft.com/office/2006/metadata/properties"/>
    <ds:schemaRef ds:uri="http://www.w3.org/2000/xmlns/"/>
  </ds:schemaRefs>
</ds:datastoreItem>
</file>

<file path=docProps/app.xml><?xml version="1.0" encoding="utf-8"?>
<Properties xmlns="http://schemas.openxmlformats.org/officeDocument/2006/extended-properties" xmlns:vt="http://schemas.openxmlformats.org/officeDocument/2006/docPropsVTypes">
  <Template>Origin</Template>
  <TotalTime>4706</TotalTime>
  <Words>5241</Words>
  <Application>Microsoft Office PowerPoint</Application>
  <PresentationFormat>عرض على الشاشة (4:3)</PresentationFormat>
  <Paragraphs>320</Paragraphs>
  <Slides>61</Slides>
  <Notes>1</Notes>
  <HiddenSlides>0</HiddenSlides>
  <MMClips>0</MMClips>
  <ScaleCrop>false</ScaleCrop>
  <HeadingPairs>
    <vt:vector size="4" baseType="variant">
      <vt:variant>
        <vt:lpstr>نسق</vt:lpstr>
      </vt:variant>
      <vt:variant>
        <vt:i4>1</vt:i4>
      </vt:variant>
      <vt:variant>
        <vt:lpstr>عناوين الشرائح</vt:lpstr>
      </vt:variant>
      <vt:variant>
        <vt:i4>61</vt:i4>
      </vt:variant>
    </vt:vector>
  </HeadingPairs>
  <TitlesOfParts>
    <vt:vector size="62" baseType="lpstr">
      <vt:lpstr>Origin</vt:lpstr>
      <vt:lpstr>Epidemiological and Research  Studies</vt:lpstr>
      <vt:lpstr>Content</vt:lpstr>
      <vt:lpstr>Potential errors in epidemiological studies</vt:lpstr>
      <vt:lpstr>Random error</vt:lpstr>
      <vt:lpstr>Random error</vt:lpstr>
      <vt:lpstr>Random error</vt:lpstr>
      <vt:lpstr>Sample size</vt:lpstr>
      <vt:lpstr>Sample size</vt:lpstr>
      <vt:lpstr>Sample size</vt:lpstr>
      <vt:lpstr>Systematic error</vt:lpstr>
      <vt:lpstr>Selection bias</vt:lpstr>
      <vt:lpstr>Selection bias</vt:lpstr>
      <vt:lpstr>Selection bias</vt:lpstr>
      <vt:lpstr>Selection bias</vt:lpstr>
      <vt:lpstr>Measurement bias</vt:lpstr>
      <vt:lpstr>Measurement bias</vt:lpstr>
      <vt:lpstr>Measurement bias</vt:lpstr>
      <vt:lpstr>Measurement bias</vt:lpstr>
      <vt:lpstr>Measurement bias</vt:lpstr>
      <vt:lpstr>Measurement bias</vt:lpstr>
      <vt:lpstr>Measurement bias</vt:lpstr>
      <vt:lpstr>Confounding</vt:lpstr>
      <vt:lpstr>Confounding</vt:lpstr>
      <vt:lpstr>Confounding</vt:lpstr>
      <vt:lpstr>Confounding</vt:lpstr>
      <vt:lpstr>Confounding</vt:lpstr>
      <vt:lpstr>Confounding</vt:lpstr>
      <vt:lpstr>Confounding</vt:lpstr>
      <vt:lpstr>Confounding</vt:lpstr>
      <vt:lpstr>The control of confounding</vt:lpstr>
      <vt:lpstr>The control of confounding</vt:lpstr>
      <vt:lpstr>The control of confounding</vt:lpstr>
      <vt:lpstr>The control of confounding</vt:lpstr>
      <vt:lpstr>The control of confounding</vt:lpstr>
      <vt:lpstr>The control of confounding</vt:lpstr>
      <vt:lpstr>The control of confounding</vt:lpstr>
      <vt:lpstr>Validity</vt:lpstr>
      <vt:lpstr>Validity</vt:lpstr>
      <vt:lpstr>Validity</vt:lpstr>
      <vt:lpstr>Validity</vt:lpstr>
      <vt:lpstr>Validity</vt:lpstr>
      <vt:lpstr>Validity</vt:lpstr>
      <vt:lpstr>Validity</vt:lpstr>
      <vt:lpstr>Validity</vt:lpstr>
      <vt:lpstr>Validity</vt:lpstr>
      <vt:lpstr>Validity</vt:lpstr>
      <vt:lpstr>Validity</vt:lpstr>
      <vt:lpstr>Validity</vt:lpstr>
      <vt:lpstr>Validity</vt:lpstr>
      <vt:lpstr>Validity</vt:lpstr>
      <vt:lpstr>Validity</vt:lpstr>
      <vt:lpstr>Ethical issues</vt:lpstr>
      <vt:lpstr>Ethical issues</vt:lpstr>
      <vt:lpstr>Ethical issues</vt:lpstr>
      <vt:lpstr>Ethical issues</vt:lpstr>
      <vt:lpstr>Ethical issues</vt:lpstr>
      <vt:lpstr>Ethical issues</vt:lpstr>
      <vt:lpstr>Ethical issues</vt:lpstr>
      <vt:lpstr>Ethical issues</vt:lpstr>
      <vt:lpstr>Ethical issues</vt:lpstr>
      <vt:lpstr>Ethical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Epidemiological and Research  Studies</dc:title>
  <dc:creator>Mutah</dc:creator>
  <cp:lastModifiedBy>othman ali</cp:lastModifiedBy>
  <cp:revision>215</cp:revision>
  <dcterms:created xsi:type="dcterms:W3CDTF">2006-08-16T00:00:00Z</dcterms:created>
  <dcterms:modified xsi:type="dcterms:W3CDTF">2020-12-21T08:33:06Z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0x01010074E32ACC886DB2468481C09BE227C1CB</vt:lpwstr>
  </property>
</Properties>
</file>