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27" r:id="rId3"/>
    <p:sldId id="259" r:id="rId4"/>
    <p:sldId id="260" r:id="rId5"/>
    <p:sldId id="261" r:id="rId6"/>
    <p:sldId id="321" r:id="rId7"/>
    <p:sldId id="32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32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24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5" r:id="rId6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presProps" Target="presProps.xml" /><Relationship Id="rId7" Type="http://schemas.openxmlformats.org/officeDocument/2006/relationships/slide" Target="slides/slide6.xml" /><Relationship Id="rId71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viewProps" Target="view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AD8179-9A26-4441-8902-B2512E5FD587}" type="doc">
      <dgm:prSet loTypeId="urn:microsoft.com/office/officeart/2009/3/layout/StepUpProcess" loCatId="process" qsTypeId="urn:microsoft.com/office/officeart/2005/8/quickstyle/simple1#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D78C9E5-6C15-480C-8B8E-93B4F7F5CEAE}">
      <dgm:prSet phldrT="[Text]"/>
      <dgm:spPr/>
      <dgm:t>
        <a:bodyPr/>
        <a:lstStyle/>
        <a:p>
          <a:r>
            <a:rPr lang="en-US" dirty="0"/>
            <a:t>Acute on chronic</a:t>
          </a:r>
        </a:p>
      </dgm:t>
    </dgm:pt>
    <dgm:pt modelId="{A147C56A-56DE-49F2-9F87-E657AC17E8D3}" type="parTrans" cxnId="{EFE7A6A2-AEDA-47B1-A195-9198A8C8B621}">
      <dgm:prSet/>
      <dgm:spPr/>
      <dgm:t>
        <a:bodyPr/>
        <a:lstStyle/>
        <a:p>
          <a:endParaRPr lang="en-US"/>
        </a:p>
      </dgm:t>
    </dgm:pt>
    <dgm:pt modelId="{14EF599E-D980-48D0-B194-C51ABAAD723A}" type="sibTrans" cxnId="{EFE7A6A2-AEDA-47B1-A195-9198A8C8B621}">
      <dgm:prSet/>
      <dgm:spPr/>
      <dgm:t>
        <a:bodyPr/>
        <a:lstStyle/>
        <a:p>
          <a:endParaRPr lang="en-US"/>
        </a:p>
      </dgm:t>
    </dgm:pt>
    <dgm:pt modelId="{4793CFC9-FA04-4FA7-AA48-6411A4FC952C}">
      <dgm:prSet phldrT="[Text]"/>
      <dgm:spPr/>
      <dgm:t>
        <a:bodyPr/>
        <a:lstStyle/>
        <a:p>
          <a:r>
            <a:rPr lang="en-US" dirty="0"/>
            <a:t>chronic</a:t>
          </a:r>
        </a:p>
      </dgm:t>
    </dgm:pt>
    <dgm:pt modelId="{06A52BFE-ACBA-44A4-AD1B-A9BA1947B0DF}" type="parTrans" cxnId="{28380120-4FAA-4789-BF9C-7ED2BFEF123A}">
      <dgm:prSet/>
      <dgm:spPr/>
      <dgm:t>
        <a:bodyPr/>
        <a:lstStyle/>
        <a:p>
          <a:endParaRPr lang="en-US"/>
        </a:p>
      </dgm:t>
    </dgm:pt>
    <dgm:pt modelId="{4FF86A69-49EE-42E2-9326-F7637DD49BAE}" type="sibTrans" cxnId="{28380120-4FAA-4789-BF9C-7ED2BFEF123A}">
      <dgm:prSet/>
      <dgm:spPr/>
      <dgm:t>
        <a:bodyPr/>
        <a:lstStyle/>
        <a:p>
          <a:endParaRPr lang="en-US"/>
        </a:p>
      </dgm:t>
    </dgm:pt>
    <dgm:pt modelId="{696E4A1F-9B90-4D83-BC2E-05C0427352BC}">
      <dgm:prSet phldrT="[Text]"/>
      <dgm:spPr/>
      <dgm:t>
        <a:bodyPr/>
        <a:lstStyle/>
        <a:p>
          <a:r>
            <a:rPr lang="en-US" dirty="0"/>
            <a:t>Acute</a:t>
          </a:r>
        </a:p>
      </dgm:t>
    </dgm:pt>
    <dgm:pt modelId="{12523AAC-137D-42F7-B126-69A425557794}" type="parTrans" cxnId="{E43EA64F-722D-4F64-9E6E-FBAC7F23FB88}">
      <dgm:prSet/>
      <dgm:spPr/>
      <dgm:t>
        <a:bodyPr/>
        <a:lstStyle/>
        <a:p>
          <a:endParaRPr lang="en-US"/>
        </a:p>
      </dgm:t>
    </dgm:pt>
    <dgm:pt modelId="{E2C80700-210A-41FB-8D28-5D3646947107}" type="sibTrans" cxnId="{E43EA64F-722D-4F64-9E6E-FBAC7F23FB88}">
      <dgm:prSet/>
      <dgm:spPr/>
      <dgm:t>
        <a:bodyPr/>
        <a:lstStyle/>
        <a:p>
          <a:endParaRPr lang="en-US"/>
        </a:p>
      </dgm:t>
    </dgm:pt>
    <dgm:pt modelId="{FB367CD3-C2C0-4D21-8C25-03C4FBE862B1}" type="pres">
      <dgm:prSet presAssocID="{DEAD8179-9A26-4441-8902-B2512E5FD587}" presName="rootnode" presStyleCnt="0">
        <dgm:presLayoutVars>
          <dgm:chMax/>
          <dgm:chPref/>
          <dgm:dir/>
          <dgm:animLvl val="lvl"/>
        </dgm:presLayoutVars>
      </dgm:prSet>
      <dgm:spPr/>
    </dgm:pt>
    <dgm:pt modelId="{3275A20B-E3C8-4D4A-B848-BD0E158E5AE2}" type="pres">
      <dgm:prSet presAssocID="{1D78C9E5-6C15-480C-8B8E-93B4F7F5CEAE}" presName="composite" presStyleCnt="0"/>
      <dgm:spPr/>
    </dgm:pt>
    <dgm:pt modelId="{9DBE839B-B5E4-4EE4-8029-72F43CCA0559}" type="pres">
      <dgm:prSet presAssocID="{1D78C9E5-6C15-480C-8B8E-93B4F7F5CEAE}" presName="LShape" presStyleLbl="alignNode1" presStyleIdx="0" presStyleCnt="5"/>
      <dgm:spPr/>
    </dgm:pt>
    <dgm:pt modelId="{177E91DA-05C5-4A4C-95B9-39E6C9C6CA12}" type="pres">
      <dgm:prSet presAssocID="{1D78C9E5-6C15-480C-8B8E-93B4F7F5CEA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F5B9006-2673-4D51-89B5-FC9706500E40}" type="pres">
      <dgm:prSet presAssocID="{1D78C9E5-6C15-480C-8B8E-93B4F7F5CEAE}" presName="Triangle" presStyleLbl="alignNode1" presStyleIdx="1" presStyleCnt="5"/>
      <dgm:spPr/>
    </dgm:pt>
    <dgm:pt modelId="{CEE265A0-325B-4DBD-BDC8-EDDC223BCE47}" type="pres">
      <dgm:prSet presAssocID="{14EF599E-D980-48D0-B194-C51ABAAD723A}" presName="sibTrans" presStyleCnt="0"/>
      <dgm:spPr/>
    </dgm:pt>
    <dgm:pt modelId="{D88FF45D-8A32-40C4-9CA4-351AFCA66826}" type="pres">
      <dgm:prSet presAssocID="{14EF599E-D980-48D0-B194-C51ABAAD723A}" presName="space" presStyleCnt="0"/>
      <dgm:spPr/>
    </dgm:pt>
    <dgm:pt modelId="{1EC0639C-8D8E-40D8-9AA9-4E3214D2979E}" type="pres">
      <dgm:prSet presAssocID="{4793CFC9-FA04-4FA7-AA48-6411A4FC952C}" presName="composite" presStyleCnt="0"/>
      <dgm:spPr/>
    </dgm:pt>
    <dgm:pt modelId="{E582A552-7280-4057-B4B7-54612D6941F5}" type="pres">
      <dgm:prSet presAssocID="{4793CFC9-FA04-4FA7-AA48-6411A4FC952C}" presName="LShape" presStyleLbl="alignNode1" presStyleIdx="2" presStyleCnt="5"/>
      <dgm:spPr/>
    </dgm:pt>
    <dgm:pt modelId="{8C1CD90E-6587-42EA-95EA-8584461EA39B}" type="pres">
      <dgm:prSet presAssocID="{4793CFC9-FA04-4FA7-AA48-6411A4FC952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D9A6095-44D4-4317-B7FE-D9C2FDC035FC}" type="pres">
      <dgm:prSet presAssocID="{4793CFC9-FA04-4FA7-AA48-6411A4FC952C}" presName="Triangle" presStyleLbl="alignNode1" presStyleIdx="3" presStyleCnt="5"/>
      <dgm:spPr/>
    </dgm:pt>
    <dgm:pt modelId="{D72AA252-C26C-4761-9AE9-1CB33D92B67A}" type="pres">
      <dgm:prSet presAssocID="{4FF86A69-49EE-42E2-9326-F7637DD49BAE}" presName="sibTrans" presStyleCnt="0"/>
      <dgm:spPr/>
    </dgm:pt>
    <dgm:pt modelId="{F5B8D7F6-5701-44F5-9F78-7A2FEF3FFADC}" type="pres">
      <dgm:prSet presAssocID="{4FF86A69-49EE-42E2-9326-F7637DD49BAE}" presName="space" presStyleCnt="0"/>
      <dgm:spPr/>
    </dgm:pt>
    <dgm:pt modelId="{C9F5320C-8E29-45E5-B9C7-F87ED8D94CFE}" type="pres">
      <dgm:prSet presAssocID="{696E4A1F-9B90-4D83-BC2E-05C0427352BC}" presName="composite" presStyleCnt="0"/>
      <dgm:spPr/>
    </dgm:pt>
    <dgm:pt modelId="{CF8B7055-3720-42F6-9A95-A8EC71BC058D}" type="pres">
      <dgm:prSet presAssocID="{696E4A1F-9B90-4D83-BC2E-05C0427352BC}" presName="LShape" presStyleLbl="alignNode1" presStyleIdx="4" presStyleCnt="5"/>
      <dgm:spPr/>
    </dgm:pt>
    <dgm:pt modelId="{2B63D685-6F90-408F-87D1-15EFD45B5FEF}" type="pres">
      <dgm:prSet presAssocID="{696E4A1F-9B90-4D83-BC2E-05C0427352B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8380120-4FAA-4789-BF9C-7ED2BFEF123A}" srcId="{DEAD8179-9A26-4441-8902-B2512E5FD587}" destId="{4793CFC9-FA04-4FA7-AA48-6411A4FC952C}" srcOrd="1" destOrd="0" parTransId="{06A52BFE-ACBA-44A4-AD1B-A9BA1947B0DF}" sibTransId="{4FF86A69-49EE-42E2-9326-F7637DD49BAE}"/>
    <dgm:cxn modelId="{FA33A72E-B64B-4820-AEBA-7A525187DA56}" type="presOf" srcId="{1D78C9E5-6C15-480C-8B8E-93B4F7F5CEAE}" destId="{177E91DA-05C5-4A4C-95B9-39E6C9C6CA12}" srcOrd="0" destOrd="0" presId="urn:microsoft.com/office/officeart/2009/3/layout/StepUpProcess"/>
    <dgm:cxn modelId="{DACD3E4C-0C81-416F-A20B-CAC5BDB13714}" type="presOf" srcId="{696E4A1F-9B90-4D83-BC2E-05C0427352BC}" destId="{2B63D685-6F90-408F-87D1-15EFD45B5FEF}" srcOrd="0" destOrd="0" presId="urn:microsoft.com/office/officeart/2009/3/layout/StepUpProcess"/>
    <dgm:cxn modelId="{E43EA64F-722D-4F64-9E6E-FBAC7F23FB88}" srcId="{DEAD8179-9A26-4441-8902-B2512E5FD587}" destId="{696E4A1F-9B90-4D83-BC2E-05C0427352BC}" srcOrd="2" destOrd="0" parTransId="{12523AAC-137D-42F7-B126-69A425557794}" sibTransId="{E2C80700-210A-41FB-8D28-5D3646947107}"/>
    <dgm:cxn modelId="{EFE7A6A2-AEDA-47B1-A195-9198A8C8B621}" srcId="{DEAD8179-9A26-4441-8902-B2512E5FD587}" destId="{1D78C9E5-6C15-480C-8B8E-93B4F7F5CEAE}" srcOrd="0" destOrd="0" parTransId="{A147C56A-56DE-49F2-9F87-E657AC17E8D3}" sibTransId="{14EF599E-D980-48D0-B194-C51ABAAD723A}"/>
    <dgm:cxn modelId="{B5370DAE-27E4-4B4E-BE7F-0B8B1DADFD6D}" type="presOf" srcId="{4793CFC9-FA04-4FA7-AA48-6411A4FC952C}" destId="{8C1CD90E-6587-42EA-95EA-8584461EA39B}" srcOrd="0" destOrd="0" presId="urn:microsoft.com/office/officeart/2009/3/layout/StepUpProcess"/>
    <dgm:cxn modelId="{656AAFCD-AD33-42F8-8FE7-FF5154B7B702}" type="presOf" srcId="{DEAD8179-9A26-4441-8902-B2512E5FD587}" destId="{FB367CD3-C2C0-4D21-8C25-03C4FBE862B1}" srcOrd="0" destOrd="0" presId="urn:microsoft.com/office/officeart/2009/3/layout/StepUpProcess"/>
    <dgm:cxn modelId="{37B4E59D-5A41-475D-9D00-F5A06CA8709C}" type="presParOf" srcId="{FB367CD3-C2C0-4D21-8C25-03C4FBE862B1}" destId="{3275A20B-E3C8-4D4A-B848-BD0E158E5AE2}" srcOrd="0" destOrd="0" presId="urn:microsoft.com/office/officeart/2009/3/layout/StepUpProcess"/>
    <dgm:cxn modelId="{AA8C20B8-77A0-47C7-9FFA-07EC507519E8}" type="presParOf" srcId="{3275A20B-E3C8-4D4A-B848-BD0E158E5AE2}" destId="{9DBE839B-B5E4-4EE4-8029-72F43CCA0559}" srcOrd="0" destOrd="0" presId="urn:microsoft.com/office/officeart/2009/3/layout/StepUpProcess"/>
    <dgm:cxn modelId="{5A540A71-2CBB-4F4A-AC8C-419990BAB63F}" type="presParOf" srcId="{3275A20B-E3C8-4D4A-B848-BD0E158E5AE2}" destId="{177E91DA-05C5-4A4C-95B9-39E6C9C6CA12}" srcOrd="1" destOrd="0" presId="urn:microsoft.com/office/officeart/2009/3/layout/StepUpProcess"/>
    <dgm:cxn modelId="{8CDCC2AE-438B-4BF8-A110-3B8701B2FFB5}" type="presParOf" srcId="{3275A20B-E3C8-4D4A-B848-BD0E158E5AE2}" destId="{5F5B9006-2673-4D51-89B5-FC9706500E40}" srcOrd="2" destOrd="0" presId="urn:microsoft.com/office/officeart/2009/3/layout/StepUpProcess"/>
    <dgm:cxn modelId="{3962426D-3762-4092-AC9C-D1191B5CFF89}" type="presParOf" srcId="{FB367CD3-C2C0-4D21-8C25-03C4FBE862B1}" destId="{CEE265A0-325B-4DBD-BDC8-EDDC223BCE47}" srcOrd="1" destOrd="0" presId="urn:microsoft.com/office/officeart/2009/3/layout/StepUpProcess"/>
    <dgm:cxn modelId="{A7C8EA9D-82AE-46FB-9718-D5AC95EA76C9}" type="presParOf" srcId="{CEE265A0-325B-4DBD-BDC8-EDDC223BCE47}" destId="{D88FF45D-8A32-40C4-9CA4-351AFCA66826}" srcOrd="0" destOrd="0" presId="urn:microsoft.com/office/officeart/2009/3/layout/StepUpProcess"/>
    <dgm:cxn modelId="{E1E2E0BC-D259-402D-8984-680B3F2EA0DA}" type="presParOf" srcId="{FB367CD3-C2C0-4D21-8C25-03C4FBE862B1}" destId="{1EC0639C-8D8E-40D8-9AA9-4E3214D2979E}" srcOrd="2" destOrd="0" presId="urn:microsoft.com/office/officeart/2009/3/layout/StepUpProcess"/>
    <dgm:cxn modelId="{E09B6D3A-BBC2-4124-960B-D8C0BD7497AA}" type="presParOf" srcId="{1EC0639C-8D8E-40D8-9AA9-4E3214D2979E}" destId="{E582A552-7280-4057-B4B7-54612D6941F5}" srcOrd="0" destOrd="0" presId="urn:microsoft.com/office/officeart/2009/3/layout/StepUpProcess"/>
    <dgm:cxn modelId="{903CB2A2-473A-4323-AABA-88667081EFCC}" type="presParOf" srcId="{1EC0639C-8D8E-40D8-9AA9-4E3214D2979E}" destId="{8C1CD90E-6587-42EA-95EA-8584461EA39B}" srcOrd="1" destOrd="0" presId="urn:microsoft.com/office/officeart/2009/3/layout/StepUpProcess"/>
    <dgm:cxn modelId="{06950E60-86E1-4E1E-8A4D-E9657AC080D0}" type="presParOf" srcId="{1EC0639C-8D8E-40D8-9AA9-4E3214D2979E}" destId="{4D9A6095-44D4-4317-B7FE-D9C2FDC035FC}" srcOrd="2" destOrd="0" presId="urn:microsoft.com/office/officeart/2009/3/layout/StepUpProcess"/>
    <dgm:cxn modelId="{56C71A2C-D751-42D4-9266-BA8B23DEE46C}" type="presParOf" srcId="{FB367CD3-C2C0-4D21-8C25-03C4FBE862B1}" destId="{D72AA252-C26C-4761-9AE9-1CB33D92B67A}" srcOrd="3" destOrd="0" presId="urn:microsoft.com/office/officeart/2009/3/layout/StepUpProcess"/>
    <dgm:cxn modelId="{FA04AE85-97C0-414B-9A61-9154B7DBF99B}" type="presParOf" srcId="{D72AA252-C26C-4761-9AE9-1CB33D92B67A}" destId="{F5B8D7F6-5701-44F5-9F78-7A2FEF3FFADC}" srcOrd="0" destOrd="0" presId="urn:microsoft.com/office/officeart/2009/3/layout/StepUpProcess"/>
    <dgm:cxn modelId="{966EC6B6-EB46-4046-BDEF-FFC097080B4C}" type="presParOf" srcId="{FB367CD3-C2C0-4D21-8C25-03C4FBE862B1}" destId="{C9F5320C-8E29-45E5-B9C7-F87ED8D94CFE}" srcOrd="4" destOrd="0" presId="urn:microsoft.com/office/officeart/2009/3/layout/StepUpProcess"/>
    <dgm:cxn modelId="{9FF22ABC-D8C6-44F0-824F-EB45FA2B8598}" type="presParOf" srcId="{C9F5320C-8E29-45E5-B9C7-F87ED8D94CFE}" destId="{CF8B7055-3720-42F6-9A95-A8EC71BC058D}" srcOrd="0" destOrd="0" presId="urn:microsoft.com/office/officeart/2009/3/layout/StepUpProcess"/>
    <dgm:cxn modelId="{9C97DA9A-D53C-4F77-828A-9746D8787A8A}" type="presParOf" srcId="{C9F5320C-8E29-45E5-B9C7-F87ED8D94CFE}" destId="{2B63D685-6F90-408F-87D1-15EFD45B5FE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B373AC-AEFF-48FC-9E21-1C88605EE292}" type="doc">
      <dgm:prSet loTypeId="urn:microsoft.com/office/officeart/2005/8/layout/hierarchy3" loCatId="hierarchy" qsTypeId="urn:microsoft.com/office/officeart/2005/8/quickstyle/simple1#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F0D5EB-B1A1-49D3-8C75-C2CB8D4789B9}">
      <dgm:prSet phldrT="[Text]"/>
      <dgm:spPr/>
      <dgm:t>
        <a:bodyPr/>
        <a:lstStyle/>
        <a:p>
          <a:r>
            <a:rPr lang="en-US" dirty="0"/>
            <a:t>viral</a:t>
          </a:r>
        </a:p>
      </dgm:t>
    </dgm:pt>
    <dgm:pt modelId="{3B526FF6-6613-417D-B1D3-B3213A71EFCD}" type="parTrans" cxnId="{3FE127B3-66D9-416D-BE5B-A5612BD8DD20}">
      <dgm:prSet/>
      <dgm:spPr/>
      <dgm:t>
        <a:bodyPr/>
        <a:lstStyle/>
        <a:p>
          <a:endParaRPr lang="en-US"/>
        </a:p>
      </dgm:t>
    </dgm:pt>
    <dgm:pt modelId="{5EBD15F1-616F-484D-8FA2-A784BDDBE5B2}" type="sibTrans" cxnId="{3FE127B3-66D9-416D-BE5B-A5612BD8DD20}">
      <dgm:prSet/>
      <dgm:spPr/>
      <dgm:t>
        <a:bodyPr/>
        <a:lstStyle/>
        <a:p>
          <a:endParaRPr lang="en-US"/>
        </a:p>
      </dgm:t>
    </dgm:pt>
    <dgm:pt modelId="{A09E4210-9AE3-455A-9A96-47722B1E7490}">
      <dgm:prSet phldrT="[Text]"/>
      <dgm:spPr/>
      <dgm:t>
        <a:bodyPr/>
        <a:lstStyle/>
        <a:p>
          <a:r>
            <a:rPr lang="en-US" dirty="0"/>
            <a:t>mumps</a:t>
          </a:r>
        </a:p>
      </dgm:t>
    </dgm:pt>
    <dgm:pt modelId="{C4E3AD61-502D-44F1-AA7C-5D1CF196B352}" type="parTrans" cxnId="{D1CCE6E8-4680-4181-A6A5-7026E64CECC1}">
      <dgm:prSet/>
      <dgm:spPr/>
      <dgm:t>
        <a:bodyPr/>
        <a:lstStyle/>
        <a:p>
          <a:endParaRPr lang="en-US"/>
        </a:p>
      </dgm:t>
    </dgm:pt>
    <dgm:pt modelId="{E9A36999-5C34-47B1-B38E-15C5815C71AF}" type="sibTrans" cxnId="{D1CCE6E8-4680-4181-A6A5-7026E64CECC1}">
      <dgm:prSet/>
      <dgm:spPr/>
      <dgm:t>
        <a:bodyPr/>
        <a:lstStyle/>
        <a:p>
          <a:endParaRPr lang="en-US"/>
        </a:p>
      </dgm:t>
    </dgm:pt>
    <dgm:pt modelId="{0D3E5E70-E526-477B-AB46-F631E315D47E}">
      <dgm:prSet phldrT="[Text]"/>
      <dgm:spPr/>
      <dgm:t>
        <a:bodyPr/>
        <a:lstStyle/>
        <a:p>
          <a:r>
            <a:rPr lang="en-US" dirty="0" err="1"/>
            <a:t>Othe</a:t>
          </a:r>
          <a:r>
            <a:rPr lang="en-US" dirty="0"/>
            <a:t> viral infections are </a:t>
          </a:r>
          <a:r>
            <a:rPr lang="en-US" dirty="0" err="1"/>
            <a:t>extremly</a:t>
          </a:r>
          <a:r>
            <a:rPr lang="en-US" dirty="0"/>
            <a:t> rare</a:t>
          </a:r>
        </a:p>
      </dgm:t>
    </dgm:pt>
    <dgm:pt modelId="{A33A7B8D-F971-433B-A4AF-F03997E715C5}" type="parTrans" cxnId="{F3957123-2738-44CE-9718-F13D901B2DFB}">
      <dgm:prSet/>
      <dgm:spPr/>
      <dgm:t>
        <a:bodyPr/>
        <a:lstStyle/>
        <a:p>
          <a:endParaRPr lang="en-US"/>
        </a:p>
      </dgm:t>
    </dgm:pt>
    <dgm:pt modelId="{D9EB5FAE-5317-4598-B0B7-938F95A3DD58}" type="sibTrans" cxnId="{F3957123-2738-44CE-9718-F13D901B2DFB}">
      <dgm:prSet/>
      <dgm:spPr/>
      <dgm:t>
        <a:bodyPr/>
        <a:lstStyle/>
        <a:p>
          <a:endParaRPr lang="en-US"/>
        </a:p>
      </dgm:t>
    </dgm:pt>
    <dgm:pt modelId="{74D9BEA2-E089-437A-BFF6-1BA35770F8D5}">
      <dgm:prSet phldrT="[Text]"/>
      <dgm:spPr/>
      <dgm:t>
        <a:bodyPr/>
        <a:lstStyle/>
        <a:p>
          <a:r>
            <a:rPr lang="en-US" dirty="0"/>
            <a:t>bacterial</a:t>
          </a:r>
        </a:p>
      </dgm:t>
    </dgm:pt>
    <dgm:pt modelId="{DC9A3D51-5420-4B43-8C91-FD41E5395AC3}" type="parTrans" cxnId="{0A662153-ABB6-4F88-B992-2D5E0E442996}">
      <dgm:prSet/>
      <dgm:spPr/>
      <dgm:t>
        <a:bodyPr/>
        <a:lstStyle/>
        <a:p>
          <a:endParaRPr lang="en-US"/>
        </a:p>
      </dgm:t>
    </dgm:pt>
    <dgm:pt modelId="{2D1E467A-7B86-4BBC-9C45-DC9CB70113A3}" type="sibTrans" cxnId="{0A662153-ABB6-4F88-B992-2D5E0E442996}">
      <dgm:prSet/>
      <dgm:spPr/>
      <dgm:t>
        <a:bodyPr/>
        <a:lstStyle/>
        <a:p>
          <a:endParaRPr lang="en-US"/>
        </a:p>
      </dgm:t>
    </dgm:pt>
    <dgm:pt modelId="{6FC9D483-1DDE-42FF-AAC4-31305DADE24E}">
      <dgm:prSet phldrT="[Text]"/>
      <dgm:spPr/>
      <dgm:t>
        <a:bodyPr/>
        <a:lstStyle/>
        <a:p>
          <a:r>
            <a:rPr lang="en-US" dirty="0"/>
            <a:t>Most commonly due to obstruction…</a:t>
          </a:r>
        </a:p>
      </dgm:t>
    </dgm:pt>
    <dgm:pt modelId="{AE603343-8624-465E-AC0A-6D6CEE5C9364}" type="parTrans" cxnId="{86E4B3F0-1EEB-4718-9A05-750E06DE88E7}">
      <dgm:prSet/>
      <dgm:spPr/>
      <dgm:t>
        <a:bodyPr/>
        <a:lstStyle/>
        <a:p>
          <a:endParaRPr lang="en-US"/>
        </a:p>
      </dgm:t>
    </dgm:pt>
    <dgm:pt modelId="{15550F8A-7A37-4A4B-AA37-85721902ABDC}" type="sibTrans" cxnId="{86E4B3F0-1EEB-4718-9A05-750E06DE88E7}">
      <dgm:prSet/>
      <dgm:spPr/>
      <dgm:t>
        <a:bodyPr/>
        <a:lstStyle/>
        <a:p>
          <a:endParaRPr lang="en-US"/>
        </a:p>
      </dgm:t>
    </dgm:pt>
    <dgm:pt modelId="{0A04391B-3CB6-4D7B-8D30-5569D645FDEC}" type="pres">
      <dgm:prSet presAssocID="{9FB373AC-AEFF-48FC-9E21-1C88605EE2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5F703D-78BC-4333-8943-C8219FCACF24}" type="pres">
      <dgm:prSet presAssocID="{A9F0D5EB-B1A1-49D3-8C75-C2CB8D4789B9}" presName="root" presStyleCnt="0"/>
      <dgm:spPr/>
    </dgm:pt>
    <dgm:pt modelId="{A222ACDD-285A-427A-A8F6-47C0F85C612B}" type="pres">
      <dgm:prSet presAssocID="{A9F0D5EB-B1A1-49D3-8C75-C2CB8D4789B9}" presName="rootComposite" presStyleCnt="0"/>
      <dgm:spPr/>
    </dgm:pt>
    <dgm:pt modelId="{BF0516A8-03F5-4870-AF80-56D3E212CB53}" type="pres">
      <dgm:prSet presAssocID="{A9F0D5EB-B1A1-49D3-8C75-C2CB8D4789B9}" presName="rootText" presStyleLbl="node1" presStyleIdx="0" presStyleCnt="2"/>
      <dgm:spPr/>
    </dgm:pt>
    <dgm:pt modelId="{8737B695-8F57-447F-B1E6-24B12BD4ACB9}" type="pres">
      <dgm:prSet presAssocID="{A9F0D5EB-B1A1-49D3-8C75-C2CB8D4789B9}" presName="rootConnector" presStyleLbl="node1" presStyleIdx="0" presStyleCnt="2"/>
      <dgm:spPr/>
    </dgm:pt>
    <dgm:pt modelId="{6279A9BF-F191-43A7-8F93-AF077125D94A}" type="pres">
      <dgm:prSet presAssocID="{A9F0D5EB-B1A1-49D3-8C75-C2CB8D4789B9}" presName="childShape" presStyleCnt="0"/>
      <dgm:spPr/>
    </dgm:pt>
    <dgm:pt modelId="{343191A7-6D23-4093-B08F-09905C46EEF7}" type="pres">
      <dgm:prSet presAssocID="{C4E3AD61-502D-44F1-AA7C-5D1CF196B352}" presName="Name13" presStyleLbl="parChTrans1D2" presStyleIdx="0" presStyleCnt="3"/>
      <dgm:spPr/>
    </dgm:pt>
    <dgm:pt modelId="{4EC3EA07-216F-45D4-9F95-B5C9E54E09C9}" type="pres">
      <dgm:prSet presAssocID="{A09E4210-9AE3-455A-9A96-47722B1E7490}" presName="childText" presStyleLbl="bgAcc1" presStyleIdx="0" presStyleCnt="3">
        <dgm:presLayoutVars>
          <dgm:bulletEnabled val="1"/>
        </dgm:presLayoutVars>
      </dgm:prSet>
      <dgm:spPr/>
    </dgm:pt>
    <dgm:pt modelId="{F81570F8-863C-48C5-B959-828936C53165}" type="pres">
      <dgm:prSet presAssocID="{A33A7B8D-F971-433B-A4AF-F03997E715C5}" presName="Name13" presStyleLbl="parChTrans1D2" presStyleIdx="1" presStyleCnt="3"/>
      <dgm:spPr/>
    </dgm:pt>
    <dgm:pt modelId="{A6B3A8B9-DD80-4236-8CE0-FC025318F7D6}" type="pres">
      <dgm:prSet presAssocID="{0D3E5E70-E526-477B-AB46-F631E315D47E}" presName="childText" presStyleLbl="bgAcc1" presStyleIdx="1" presStyleCnt="3">
        <dgm:presLayoutVars>
          <dgm:bulletEnabled val="1"/>
        </dgm:presLayoutVars>
      </dgm:prSet>
      <dgm:spPr/>
    </dgm:pt>
    <dgm:pt modelId="{AA0DB8E7-AB06-4283-9D2F-2D52352BED16}" type="pres">
      <dgm:prSet presAssocID="{74D9BEA2-E089-437A-BFF6-1BA35770F8D5}" presName="root" presStyleCnt="0"/>
      <dgm:spPr/>
    </dgm:pt>
    <dgm:pt modelId="{0443068C-8900-467D-8C6B-EEE6D70271BE}" type="pres">
      <dgm:prSet presAssocID="{74D9BEA2-E089-437A-BFF6-1BA35770F8D5}" presName="rootComposite" presStyleCnt="0"/>
      <dgm:spPr/>
    </dgm:pt>
    <dgm:pt modelId="{871B972D-3844-4C4E-A62F-0F6C06F928A2}" type="pres">
      <dgm:prSet presAssocID="{74D9BEA2-E089-437A-BFF6-1BA35770F8D5}" presName="rootText" presStyleLbl="node1" presStyleIdx="1" presStyleCnt="2"/>
      <dgm:spPr/>
    </dgm:pt>
    <dgm:pt modelId="{BDA0B159-AE64-4B81-977C-9F79D92104B2}" type="pres">
      <dgm:prSet presAssocID="{74D9BEA2-E089-437A-BFF6-1BA35770F8D5}" presName="rootConnector" presStyleLbl="node1" presStyleIdx="1" presStyleCnt="2"/>
      <dgm:spPr/>
    </dgm:pt>
    <dgm:pt modelId="{699DEA97-0AAE-4933-916B-34C494C03D30}" type="pres">
      <dgm:prSet presAssocID="{74D9BEA2-E089-437A-BFF6-1BA35770F8D5}" presName="childShape" presStyleCnt="0"/>
      <dgm:spPr/>
    </dgm:pt>
    <dgm:pt modelId="{691C9BEA-B922-48B3-8B4E-EB91A9D8E6C6}" type="pres">
      <dgm:prSet presAssocID="{AE603343-8624-465E-AC0A-6D6CEE5C9364}" presName="Name13" presStyleLbl="parChTrans1D2" presStyleIdx="2" presStyleCnt="3"/>
      <dgm:spPr/>
    </dgm:pt>
    <dgm:pt modelId="{295A061B-19C0-4B5C-BF37-B1D518B79F29}" type="pres">
      <dgm:prSet presAssocID="{6FC9D483-1DDE-42FF-AAC4-31305DADE24E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EC4E7A0A-611C-463E-86A2-2625F882E0B1}" type="presOf" srcId="{0D3E5E70-E526-477B-AB46-F631E315D47E}" destId="{A6B3A8B9-DD80-4236-8CE0-FC025318F7D6}" srcOrd="0" destOrd="0" presId="urn:microsoft.com/office/officeart/2005/8/layout/hierarchy3"/>
    <dgm:cxn modelId="{8B7C7E0B-6C01-49B1-A63B-2DD501ABAE94}" type="presOf" srcId="{A33A7B8D-F971-433B-A4AF-F03997E715C5}" destId="{F81570F8-863C-48C5-B959-828936C53165}" srcOrd="0" destOrd="0" presId="urn:microsoft.com/office/officeart/2005/8/layout/hierarchy3"/>
    <dgm:cxn modelId="{F3957123-2738-44CE-9718-F13D901B2DFB}" srcId="{A9F0D5EB-B1A1-49D3-8C75-C2CB8D4789B9}" destId="{0D3E5E70-E526-477B-AB46-F631E315D47E}" srcOrd="1" destOrd="0" parTransId="{A33A7B8D-F971-433B-A4AF-F03997E715C5}" sibTransId="{D9EB5FAE-5317-4598-B0B7-938F95A3DD58}"/>
    <dgm:cxn modelId="{DF009524-4794-4BAD-B266-AE4B65AA8EFD}" type="presOf" srcId="{74D9BEA2-E089-437A-BFF6-1BA35770F8D5}" destId="{BDA0B159-AE64-4B81-977C-9F79D92104B2}" srcOrd="1" destOrd="0" presId="urn:microsoft.com/office/officeart/2005/8/layout/hierarchy3"/>
    <dgm:cxn modelId="{9854B661-BD5D-4306-A50A-FA38604CB192}" type="presOf" srcId="{AE603343-8624-465E-AC0A-6D6CEE5C9364}" destId="{691C9BEA-B922-48B3-8B4E-EB91A9D8E6C6}" srcOrd="0" destOrd="0" presId="urn:microsoft.com/office/officeart/2005/8/layout/hierarchy3"/>
    <dgm:cxn modelId="{20E35F69-317B-4998-AF67-CA71EE227D7F}" type="presOf" srcId="{A9F0D5EB-B1A1-49D3-8C75-C2CB8D4789B9}" destId="{BF0516A8-03F5-4870-AF80-56D3E212CB53}" srcOrd="0" destOrd="0" presId="urn:microsoft.com/office/officeart/2005/8/layout/hierarchy3"/>
    <dgm:cxn modelId="{15BB8669-528C-417F-8C22-5F2F5DAFBD74}" type="presOf" srcId="{C4E3AD61-502D-44F1-AA7C-5D1CF196B352}" destId="{343191A7-6D23-4093-B08F-09905C46EEF7}" srcOrd="0" destOrd="0" presId="urn:microsoft.com/office/officeart/2005/8/layout/hierarchy3"/>
    <dgm:cxn modelId="{0A662153-ABB6-4F88-B992-2D5E0E442996}" srcId="{9FB373AC-AEFF-48FC-9E21-1C88605EE292}" destId="{74D9BEA2-E089-437A-BFF6-1BA35770F8D5}" srcOrd="1" destOrd="0" parTransId="{DC9A3D51-5420-4B43-8C91-FD41E5395AC3}" sibTransId="{2D1E467A-7B86-4BBC-9C45-DC9CB70113A3}"/>
    <dgm:cxn modelId="{352CDA96-CB1E-426A-A9AC-313AE9BE7180}" type="presOf" srcId="{A9F0D5EB-B1A1-49D3-8C75-C2CB8D4789B9}" destId="{8737B695-8F57-447F-B1E6-24B12BD4ACB9}" srcOrd="1" destOrd="0" presId="urn:microsoft.com/office/officeart/2005/8/layout/hierarchy3"/>
    <dgm:cxn modelId="{A4D454A3-4B0E-4109-9364-8690AFD995C7}" type="presOf" srcId="{74D9BEA2-E089-437A-BFF6-1BA35770F8D5}" destId="{871B972D-3844-4C4E-A62F-0F6C06F928A2}" srcOrd="0" destOrd="0" presId="urn:microsoft.com/office/officeart/2005/8/layout/hierarchy3"/>
    <dgm:cxn modelId="{35202EAB-32F9-48C1-B4D9-3DE16F4C2626}" type="presOf" srcId="{6FC9D483-1DDE-42FF-AAC4-31305DADE24E}" destId="{295A061B-19C0-4B5C-BF37-B1D518B79F29}" srcOrd="0" destOrd="0" presId="urn:microsoft.com/office/officeart/2005/8/layout/hierarchy3"/>
    <dgm:cxn modelId="{3FE127B3-66D9-416D-BE5B-A5612BD8DD20}" srcId="{9FB373AC-AEFF-48FC-9E21-1C88605EE292}" destId="{A9F0D5EB-B1A1-49D3-8C75-C2CB8D4789B9}" srcOrd="0" destOrd="0" parTransId="{3B526FF6-6613-417D-B1D3-B3213A71EFCD}" sibTransId="{5EBD15F1-616F-484D-8FA2-A784BDDBE5B2}"/>
    <dgm:cxn modelId="{86C2F3C4-3606-41C1-8CD0-F28D3754D707}" type="presOf" srcId="{9FB373AC-AEFF-48FC-9E21-1C88605EE292}" destId="{0A04391B-3CB6-4D7B-8D30-5569D645FDEC}" srcOrd="0" destOrd="0" presId="urn:microsoft.com/office/officeart/2005/8/layout/hierarchy3"/>
    <dgm:cxn modelId="{DDE056E3-DAFD-4633-9F42-C8417DF35103}" type="presOf" srcId="{A09E4210-9AE3-455A-9A96-47722B1E7490}" destId="{4EC3EA07-216F-45D4-9F95-B5C9E54E09C9}" srcOrd="0" destOrd="0" presId="urn:microsoft.com/office/officeart/2005/8/layout/hierarchy3"/>
    <dgm:cxn modelId="{D1CCE6E8-4680-4181-A6A5-7026E64CECC1}" srcId="{A9F0D5EB-B1A1-49D3-8C75-C2CB8D4789B9}" destId="{A09E4210-9AE3-455A-9A96-47722B1E7490}" srcOrd="0" destOrd="0" parTransId="{C4E3AD61-502D-44F1-AA7C-5D1CF196B352}" sibTransId="{E9A36999-5C34-47B1-B38E-15C5815C71AF}"/>
    <dgm:cxn modelId="{86E4B3F0-1EEB-4718-9A05-750E06DE88E7}" srcId="{74D9BEA2-E089-437A-BFF6-1BA35770F8D5}" destId="{6FC9D483-1DDE-42FF-AAC4-31305DADE24E}" srcOrd="0" destOrd="0" parTransId="{AE603343-8624-465E-AC0A-6D6CEE5C9364}" sibTransId="{15550F8A-7A37-4A4B-AA37-85721902ABDC}"/>
    <dgm:cxn modelId="{D092D413-34BA-499A-9628-568FB58AF5A6}" type="presParOf" srcId="{0A04391B-3CB6-4D7B-8D30-5569D645FDEC}" destId="{7D5F703D-78BC-4333-8943-C8219FCACF24}" srcOrd="0" destOrd="0" presId="urn:microsoft.com/office/officeart/2005/8/layout/hierarchy3"/>
    <dgm:cxn modelId="{0C38362A-8ADC-4A60-8F49-4D7D184611CC}" type="presParOf" srcId="{7D5F703D-78BC-4333-8943-C8219FCACF24}" destId="{A222ACDD-285A-427A-A8F6-47C0F85C612B}" srcOrd="0" destOrd="0" presId="urn:microsoft.com/office/officeart/2005/8/layout/hierarchy3"/>
    <dgm:cxn modelId="{A6591D4C-B8D1-489E-94AF-BAAAF89E882E}" type="presParOf" srcId="{A222ACDD-285A-427A-A8F6-47C0F85C612B}" destId="{BF0516A8-03F5-4870-AF80-56D3E212CB53}" srcOrd="0" destOrd="0" presId="urn:microsoft.com/office/officeart/2005/8/layout/hierarchy3"/>
    <dgm:cxn modelId="{9B532CB4-8676-409D-A9BD-AF316625CA72}" type="presParOf" srcId="{A222ACDD-285A-427A-A8F6-47C0F85C612B}" destId="{8737B695-8F57-447F-B1E6-24B12BD4ACB9}" srcOrd="1" destOrd="0" presId="urn:microsoft.com/office/officeart/2005/8/layout/hierarchy3"/>
    <dgm:cxn modelId="{567F5003-92B3-49D6-86ED-8663B0B4E276}" type="presParOf" srcId="{7D5F703D-78BC-4333-8943-C8219FCACF24}" destId="{6279A9BF-F191-43A7-8F93-AF077125D94A}" srcOrd="1" destOrd="0" presId="urn:microsoft.com/office/officeart/2005/8/layout/hierarchy3"/>
    <dgm:cxn modelId="{79A501BD-49B9-4100-A724-5122C62B80FB}" type="presParOf" srcId="{6279A9BF-F191-43A7-8F93-AF077125D94A}" destId="{343191A7-6D23-4093-B08F-09905C46EEF7}" srcOrd="0" destOrd="0" presId="urn:microsoft.com/office/officeart/2005/8/layout/hierarchy3"/>
    <dgm:cxn modelId="{D07F2ED7-696F-4F81-9192-600522023715}" type="presParOf" srcId="{6279A9BF-F191-43A7-8F93-AF077125D94A}" destId="{4EC3EA07-216F-45D4-9F95-B5C9E54E09C9}" srcOrd="1" destOrd="0" presId="urn:microsoft.com/office/officeart/2005/8/layout/hierarchy3"/>
    <dgm:cxn modelId="{E3009444-56C0-4E36-8946-87F3EDB25F8E}" type="presParOf" srcId="{6279A9BF-F191-43A7-8F93-AF077125D94A}" destId="{F81570F8-863C-48C5-B959-828936C53165}" srcOrd="2" destOrd="0" presId="urn:microsoft.com/office/officeart/2005/8/layout/hierarchy3"/>
    <dgm:cxn modelId="{112B0A96-F000-4A2B-9207-0770099D502D}" type="presParOf" srcId="{6279A9BF-F191-43A7-8F93-AF077125D94A}" destId="{A6B3A8B9-DD80-4236-8CE0-FC025318F7D6}" srcOrd="3" destOrd="0" presId="urn:microsoft.com/office/officeart/2005/8/layout/hierarchy3"/>
    <dgm:cxn modelId="{169E5BD0-93A1-4EB8-8E7B-E0473FC7DD61}" type="presParOf" srcId="{0A04391B-3CB6-4D7B-8D30-5569D645FDEC}" destId="{AA0DB8E7-AB06-4283-9D2F-2D52352BED16}" srcOrd="1" destOrd="0" presId="urn:microsoft.com/office/officeart/2005/8/layout/hierarchy3"/>
    <dgm:cxn modelId="{EB6D44B4-282D-4D7D-A135-DC2392EB55C8}" type="presParOf" srcId="{AA0DB8E7-AB06-4283-9D2F-2D52352BED16}" destId="{0443068C-8900-467D-8C6B-EEE6D70271BE}" srcOrd="0" destOrd="0" presId="urn:microsoft.com/office/officeart/2005/8/layout/hierarchy3"/>
    <dgm:cxn modelId="{90149776-5B28-4929-9709-E74DEA37DEEA}" type="presParOf" srcId="{0443068C-8900-467D-8C6B-EEE6D70271BE}" destId="{871B972D-3844-4C4E-A62F-0F6C06F928A2}" srcOrd="0" destOrd="0" presId="urn:microsoft.com/office/officeart/2005/8/layout/hierarchy3"/>
    <dgm:cxn modelId="{CD5E4792-53AE-4A13-B98F-3D717EEC40BF}" type="presParOf" srcId="{0443068C-8900-467D-8C6B-EEE6D70271BE}" destId="{BDA0B159-AE64-4B81-977C-9F79D92104B2}" srcOrd="1" destOrd="0" presId="urn:microsoft.com/office/officeart/2005/8/layout/hierarchy3"/>
    <dgm:cxn modelId="{D6FD4599-6713-494C-8A66-6BF26D05978A}" type="presParOf" srcId="{AA0DB8E7-AB06-4283-9D2F-2D52352BED16}" destId="{699DEA97-0AAE-4933-916B-34C494C03D30}" srcOrd="1" destOrd="0" presId="urn:microsoft.com/office/officeart/2005/8/layout/hierarchy3"/>
    <dgm:cxn modelId="{9D087F1B-9C38-4075-ACCE-858081B3AA95}" type="presParOf" srcId="{699DEA97-0AAE-4933-916B-34C494C03D30}" destId="{691C9BEA-B922-48B3-8B4E-EB91A9D8E6C6}" srcOrd="0" destOrd="0" presId="urn:microsoft.com/office/officeart/2005/8/layout/hierarchy3"/>
    <dgm:cxn modelId="{74891519-E986-4CF2-9509-C06200F3BDD5}" type="presParOf" srcId="{699DEA97-0AAE-4933-916B-34C494C03D30}" destId="{295A061B-19C0-4B5C-BF37-B1D518B79F2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E839B-B5E4-4EE4-8029-72F43CCA0559}">
      <dsp:nvSpPr>
        <dsp:cNvPr id="0" name=""/>
        <dsp:cNvSpPr/>
      </dsp:nvSpPr>
      <dsp:spPr>
        <a:xfrm rot="5400000">
          <a:off x="515548" y="1069155"/>
          <a:ext cx="1537673" cy="255865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E91DA-05C5-4A4C-95B9-39E6C9C6CA12}">
      <dsp:nvSpPr>
        <dsp:cNvPr id="0" name=""/>
        <dsp:cNvSpPr/>
      </dsp:nvSpPr>
      <dsp:spPr>
        <a:xfrm>
          <a:off x="258872" y="1833641"/>
          <a:ext cx="2309967" cy="2024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Acute on chronic</a:t>
          </a:r>
        </a:p>
      </dsp:txBody>
      <dsp:txXfrm>
        <a:off x="258872" y="1833641"/>
        <a:ext cx="2309967" cy="2024821"/>
      </dsp:txXfrm>
    </dsp:sp>
    <dsp:sp modelId="{5F5B9006-2673-4D51-89B5-FC9706500E40}">
      <dsp:nvSpPr>
        <dsp:cNvPr id="0" name=""/>
        <dsp:cNvSpPr/>
      </dsp:nvSpPr>
      <dsp:spPr>
        <a:xfrm>
          <a:off x="2132997" y="880784"/>
          <a:ext cx="435842" cy="435842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-184678"/>
            <a:satOff val="12312"/>
            <a:lumOff val="16074"/>
            <a:alphaOff val="0"/>
          </a:schemeClr>
        </a:solidFill>
        <a:ln w="25400" cap="flat" cmpd="sng" algn="ctr">
          <a:solidFill>
            <a:schemeClr val="accent6">
              <a:shade val="50000"/>
              <a:hueOff val="-184678"/>
              <a:satOff val="12312"/>
              <a:lumOff val="16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2A552-7280-4057-B4B7-54612D6941F5}">
      <dsp:nvSpPr>
        <dsp:cNvPr id="0" name=""/>
        <dsp:cNvSpPr/>
      </dsp:nvSpPr>
      <dsp:spPr>
        <a:xfrm rot="5400000">
          <a:off x="3343399" y="369400"/>
          <a:ext cx="1537673" cy="255865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-369356"/>
            <a:satOff val="24624"/>
            <a:lumOff val="32148"/>
            <a:alphaOff val="0"/>
          </a:schemeClr>
        </a:solidFill>
        <a:ln w="25400" cap="flat" cmpd="sng" algn="ctr">
          <a:solidFill>
            <a:schemeClr val="accent6">
              <a:shade val="50000"/>
              <a:hueOff val="-369356"/>
              <a:satOff val="24624"/>
              <a:lumOff val="3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CD90E-6587-42EA-95EA-8584461EA39B}">
      <dsp:nvSpPr>
        <dsp:cNvPr id="0" name=""/>
        <dsp:cNvSpPr/>
      </dsp:nvSpPr>
      <dsp:spPr>
        <a:xfrm>
          <a:off x="3086723" y="1133887"/>
          <a:ext cx="2309967" cy="2024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chronic</a:t>
          </a:r>
        </a:p>
      </dsp:txBody>
      <dsp:txXfrm>
        <a:off x="3086723" y="1133887"/>
        <a:ext cx="2309967" cy="2024821"/>
      </dsp:txXfrm>
    </dsp:sp>
    <dsp:sp modelId="{4D9A6095-44D4-4317-B7FE-D9C2FDC035FC}">
      <dsp:nvSpPr>
        <dsp:cNvPr id="0" name=""/>
        <dsp:cNvSpPr/>
      </dsp:nvSpPr>
      <dsp:spPr>
        <a:xfrm>
          <a:off x="4960847" y="181030"/>
          <a:ext cx="435842" cy="435842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-369356"/>
            <a:satOff val="24624"/>
            <a:lumOff val="32148"/>
            <a:alphaOff val="0"/>
          </a:schemeClr>
        </a:solidFill>
        <a:ln w="25400" cap="flat" cmpd="sng" algn="ctr">
          <a:solidFill>
            <a:schemeClr val="accent6">
              <a:shade val="50000"/>
              <a:hueOff val="-369356"/>
              <a:satOff val="24624"/>
              <a:lumOff val="3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B7055-3720-42F6-9A95-A8EC71BC058D}">
      <dsp:nvSpPr>
        <dsp:cNvPr id="0" name=""/>
        <dsp:cNvSpPr/>
      </dsp:nvSpPr>
      <dsp:spPr>
        <a:xfrm rot="5400000">
          <a:off x="6171250" y="-330353"/>
          <a:ext cx="1537673" cy="255865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-184678"/>
            <a:satOff val="12312"/>
            <a:lumOff val="16074"/>
            <a:alphaOff val="0"/>
          </a:schemeClr>
        </a:solidFill>
        <a:ln w="25400" cap="flat" cmpd="sng" algn="ctr">
          <a:solidFill>
            <a:schemeClr val="accent6">
              <a:shade val="50000"/>
              <a:hueOff val="-184678"/>
              <a:satOff val="12312"/>
              <a:lumOff val="160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3D685-6F90-408F-87D1-15EFD45B5FEF}">
      <dsp:nvSpPr>
        <dsp:cNvPr id="0" name=""/>
        <dsp:cNvSpPr/>
      </dsp:nvSpPr>
      <dsp:spPr>
        <a:xfrm>
          <a:off x="5914574" y="434132"/>
          <a:ext cx="2309967" cy="2024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Acute</a:t>
          </a:r>
        </a:p>
      </dsp:txBody>
      <dsp:txXfrm>
        <a:off x="5914574" y="434132"/>
        <a:ext cx="2309967" cy="2024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516A8-03F5-4870-AF80-56D3E212CB53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viral</a:t>
          </a:r>
        </a:p>
      </dsp:txBody>
      <dsp:txXfrm>
        <a:off x="1245858" y="39991"/>
        <a:ext cx="2508127" cy="1216224"/>
      </dsp:txXfrm>
    </dsp:sp>
    <dsp:sp modelId="{343191A7-6D23-4093-B08F-09905C46EEF7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3EA07-216F-45D4-9F95-B5C9E54E09C9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mumps</a:t>
          </a:r>
        </a:p>
      </dsp:txBody>
      <dsp:txXfrm>
        <a:off x="1762619" y="1654869"/>
        <a:ext cx="1991366" cy="1216224"/>
      </dsp:txXfrm>
    </dsp:sp>
    <dsp:sp modelId="{F81570F8-863C-48C5-B959-828936C53165}">
      <dsp:nvSpPr>
        <dsp:cNvPr id="0" name=""/>
        <dsp:cNvSpPr/>
      </dsp:nvSpPr>
      <dsp:spPr>
        <a:xfrm>
          <a:off x="1466399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3A8B9-DD80-4236-8CE0-FC025318F7D6}">
      <dsp:nvSpPr>
        <dsp:cNvPr id="0" name=""/>
        <dsp:cNvSpPr/>
      </dsp:nvSpPr>
      <dsp:spPr>
        <a:xfrm>
          <a:off x="1724780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Othe</a:t>
          </a:r>
          <a:r>
            <a:rPr lang="en-US" sz="2300" kern="1200" dirty="0"/>
            <a:t> viral infections are </a:t>
          </a:r>
          <a:r>
            <a:rPr lang="en-US" sz="2300" kern="1200" dirty="0" err="1"/>
            <a:t>extremly</a:t>
          </a:r>
          <a:r>
            <a:rPr lang="en-US" sz="2300" kern="1200" dirty="0"/>
            <a:t> rare</a:t>
          </a:r>
        </a:p>
      </dsp:txBody>
      <dsp:txXfrm>
        <a:off x="1762619" y="3269747"/>
        <a:ext cx="1991366" cy="1216224"/>
      </dsp:txXfrm>
    </dsp:sp>
    <dsp:sp modelId="{871B972D-3844-4C4E-A62F-0F6C06F928A2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bacterial</a:t>
          </a:r>
        </a:p>
      </dsp:txBody>
      <dsp:txXfrm>
        <a:off x="4475614" y="39991"/>
        <a:ext cx="2508127" cy="1216224"/>
      </dsp:txXfrm>
    </dsp:sp>
    <dsp:sp modelId="{691C9BEA-B922-48B3-8B4E-EB91A9D8E6C6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5A061B-19C0-4B5C-BF37-B1D518B79F29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Most commonly due to obstruction…</a:t>
          </a:r>
        </a:p>
      </dsp:txBody>
      <dsp:txXfrm>
        <a:off x="4992375" y="1654869"/>
        <a:ext cx="1991366" cy="121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D8DE7-7347-3399-9DB0-C2241C62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16018-3FB7-4FCB-A64A-FB067CA89C7A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5FB89-8569-7D90-1C51-931DFA1E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7D96D-82E3-9505-FDDF-1EBEC27C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50683-3B64-4095-8903-B790599DE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7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EC9E4-BA36-41D6-6571-26B39F61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A03F-E345-43D9-9242-9C6CE9EFE67F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9CEF5-C3CA-88D5-A123-EF2FC201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D9979-AE3C-E9B7-7CE8-48931200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7BA6F-8B50-452C-8CF9-C11DA68C1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498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09C74-9B72-D224-4AA6-F99F297F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184A-FB36-4B59-BA56-71352DE5542D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7D323-9777-E1FF-DD9C-EE02FD24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22826-54E0-936D-AE85-C3B8D39F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6DF8D-68BB-46A8-9811-DD02D9330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8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79330-87CC-D505-9E79-5D9347287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4519-15DA-4430-9637-962B451AF842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E5E-B2A8-0A47-D266-4FAF24F2F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F99E2-D9B5-4C6F-149F-D2C53492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078FE-81CD-4E8F-8B9B-451933D27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62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8B86A-E7C7-85D9-ED74-A062D36B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40D2-6946-4DC3-8C3A-87243A6FA4F9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F2C1E-6DC1-C26F-C06B-C35E1126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47310-824E-3457-A90C-53120F15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17588-FA64-4AA6-B4EC-BCC1EF4E2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18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E21975-C960-853B-DAFE-A9B6257E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FDC19-EDD4-4E66-A6A0-ACDFF0B7AD28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589B5B-4542-7A3C-FC79-35F7D87E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433A98-298F-8B2F-EA09-7ECC913B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39082-E454-43B4-8D1F-8D96BD1E8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49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16AB4CA-3EB7-DC9B-42F9-EFFF8CEB6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413C-FDA5-4C29-8024-957C7F20625A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C00CCB-E8B5-AC1D-96FC-C1C4484A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ADD5E2-98E2-7D96-9460-B336CDD3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0479-50BC-41C8-9CC0-8D3E5C4AD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11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28B64D6-7004-C03B-990A-44CC1C07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AA33-39FD-4C9C-8018-EEEBF2168BF3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7E9A0E-EDFE-C77C-3D7B-AAEEC332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FC4294-8F48-A856-1A75-33E7C6282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FFA41-4EB7-47D2-8469-71E547A23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22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BC08F92-64FC-03F8-FA3A-DACB632F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CFBF-688C-4A77-9189-3DE151595005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02E77A-62E3-6F28-3E8F-16338BB1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FA6880-2088-EE9C-B49E-30857B59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5E20C-0FE4-4A44-8E9F-38C606CEA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4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9C5099-4BCF-4619-C7F7-031B6ADE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273F-DE99-49C7-BA8E-B9EED7F8977D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7FDA1A-25EB-5410-D0EA-7C8FDC30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7E46E0-B58D-B2F2-37E6-51E60B51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68665-CFB9-4B85-99C4-E910314E7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46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114C70-BAEF-B767-835A-E274C55F1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8EBA-D5AE-402A-930B-5505B5A2C87F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D278C9-025A-D7E2-5AC7-CAE5E5AD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D78EDD-D658-FE99-4CD0-1CE69201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AE24D-2E5C-413B-A889-F9FCF5B99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70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B9557C-13ED-79EA-867C-21C481A58DE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03C0D43-2A34-4685-BD99-C87D94670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B5553-C6AE-63FC-D33E-79C4E3279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19BAF1-3DE2-477D-8756-BE54598446D9}" type="datetimeFigureOut">
              <a:rPr lang="en-US"/>
              <a:pPr>
                <a:defRPr/>
              </a:pPr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7CF68-E7DF-F303-C67E-F5A931BBE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C10F0-0D8F-0C12-CCB1-F1A8132C5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B4F4836-7BDC-45C3-BDED-00418ECD79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hyperlink" Target="javascript:openWindow1()" TargetMode="Externa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hyperlink" Target="http://www.ghorayeb.com/files/Stone_in_Wharton_s_Duct_Occlusal_Film_ENTo_044.jpg" TargetMode="External" /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2.png" /><Relationship Id="rId4" Type="http://schemas.openxmlformats.org/officeDocument/2006/relationships/image" Target="../media/image31.png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1EBD8A65-55BA-A4D1-5EC1-59016727340F}"/>
              </a:ext>
            </a:extLst>
          </p:cNvPr>
          <p:cNvSpPr/>
          <p:nvPr/>
        </p:nvSpPr>
        <p:spPr>
          <a:xfrm>
            <a:off x="1790690" y="1406617"/>
            <a:ext cx="570961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SALIVARY GLAND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DISORDERS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E9904-3FAA-B82A-9737-E780AAB4EDEF}"/>
              </a:ext>
            </a:extLst>
          </p:cNvPr>
          <p:cNvSpPr txBox="1">
            <a:spLocks/>
          </p:cNvSpPr>
          <p:nvPr/>
        </p:nvSpPr>
        <p:spPr bwMode="auto">
          <a:xfrm>
            <a:off x="399689" y="3963516"/>
            <a:ext cx="7100612" cy="163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                           </a:t>
            </a:r>
            <a:r>
              <a:rPr lang="en-US" sz="1600" i="1" dirty="0"/>
              <a:t>  </a:t>
            </a:r>
            <a:r>
              <a:rPr lang="en-US" sz="2400" b="1" i="1" dirty="0">
                <a:solidFill>
                  <a:schemeClr val="tx1"/>
                </a:solidFill>
              </a:rPr>
              <a:t>   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Dr. Tariq Khaled Aladwan, MD. </a:t>
            </a:r>
          </a:p>
          <a:p>
            <a:r>
              <a:rPr lang="en-US" sz="1600" dirty="0"/>
              <a:t>                                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Consultant General, Laparoscopic and</a:t>
            </a:r>
          </a:p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                                 Oncoplastic Breast Surgery .</a:t>
            </a:r>
          </a:p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</a:rPr>
              <a:t>                                 Faculty of Medicine,  Mutah University.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صورة 3" descr="submandibular.jpg">
            <a:extLst>
              <a:ext uri="{FF2B5EF4-FFF2-40B4-BE49-F238E27FC236}">
                <a16:creationId xmlns:a16="http://schemas.microsoft.com/office/drawing/2014/main" id="{698F064D-A01F-89AC-DB2B-2DB7FC192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652463"/>
            <a:ext cx="52514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8C4EBE70-488A-6A1F-AC09-D4D1AF77023B}"/>
              </a:ext>
            </a:extLst>
          </p:cNvPr>
          <p:cNvSpPr/>
          <p:nvPr/>
        </p:nvSpPr>
        <p:spPr>
          <a:xfrm>
            <a:off x="1357290" y="714356"/>
            <a:ext cx="657229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3. SUBLINGUAL GLAND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291" name="مربع نص 2">
            <a:extLst>
              <a:ext uri="{FF2B5EF4-FFF2-40B4-BE49-F238E27FC236}">
                <a16:creationId xmlns:a16="http://schemas.microsoft.com/office/drawing/2014/main" id="{0A3D39F3-0F29-7FA9-61EB-73EC30DC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785938"/>
            <a:ext cx="7000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 Lie on the superior surface of the mylohyoid muscle and are separated from the oral cavity by a thin layer of mucosa.</a:t>
            </a:r>
          </a:p>
          <a:p>
            <a:pPr algn="l" rtl="0" eaLnBrk="1" hangingPunct="1"/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800">
              <a:latin typeface="Calibri" panose="020F0502020204030204" pitchFamily="34" charset="0"/>
            </a:endParaRPr>
          </a:p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 The ducts of the sublingual glands are called </a:t>
            </a:r>
            <a:r>
              <a:rPr lang="en-US" altLang="en-US" sz="2800" b="1" u="sng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Bartholin’s ducts</a:t>
            </a:r>
            <a:r>
              <a:rPr lang="en-US" altLang="en-US" sz="280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ar-SA" altLang="en-US" sz="2800" b="1" u="sng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صورة 6" descr="ducts.jpg">
            <a:extLst>
              <a:ext uri="{FF2B5EF4-FFF2-40B4-BE49-F238E27FC236}">
                <a16:creationId xmlns:a16="http://schemas.microsoft.com/office/drawing/2014/main" id="{AE6992D3-8DED-A574-19B8-48E4D4131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071563"/>
            <a:ext cx="6975475" cy="50434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0D240A-8C47-2106-BCB8-3623ACA78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Georgia"/>
              <a:buChar char="•"/>
              <a:defRPr/>
            </a:pPr>
            <a:r>
              <a:rPr lang="en-US" dirty="0"/>
              <a:t>About 450 lie under the mucosa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Georgia"/>
              <a:buChar char="•"/>
              <a:defRPr/>
            </a:pPr>
            <a:r>
              <a:rPr lang="en-US" dirty="0"/>
              <a:t>They are </a:t>
            </a:r>
            <a:r>
              <a:rPr lang="en-US" dirty="0" err="1"/>
              <a:t>distirbuted</a:t>
            </a:r>
            <a:r>
              <a:rPr lang="en-US" dirty="0"/>
              <a:t> in the mucosa of the lips, cheeks, palate, floor of mouth &amp; </a:t>
            </a:r>
            <a:r>
              <a:rPr lang="en-US" dirty="0" err="1"/>
              <a:t>retromolar</a:t>
            </a:r>
            <a:r>
              <a:rPr lang="en-US" dirty="0"/>
              <a:t> area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Georgia"/>
              <a:buChar char="•"/>
              <a:defRPr/>
            </a:pPr>
            <a:r>
              <a:rPr lang="en-US" dirty="0"/>
              <a:t>Also appear in </a:t>
            </a:r>
            <a:r>
              <a:rPr lang="en-US" dirty="0" err="1"/>
              <a:t>oropharyanx</a:t>
            </a:r>
            <a:r>
              <a:rPr lang="en-US" dirty="0"/>
              <a:t>, larynx &amp; trachea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3B9A1CA-C9A2-9F14-0EB5-B29E18FC5B9A}"/>
              </a:ext>
            </a:extLst>
          </p:cNvPr>
          <p:cNvSpPr/>
          <p:nvPr/>
        </p:nvSpPr>
        <p:spPr>
          <a:xfrm>
            <a:off x="1428728" y="500042"/>
            <a:ext cx="6180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4. MINOR SALIVARY GLAND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عنصر نائب للمحتوى 5" descr="cyst.jpg">
            <a:extLst>
              <a:ext uri="{FF2B5EF4-FFF2-40B4-BE49-F238E27FC236}">
                <a16:creationId xmlns:a16="http://schemas.microsoft.com/office/drawing/2014/main" id="{AC75FF65-8F55-8D11-B3B5-7C531A2BF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3563" y="1928813"/>
            <a:ext cx="3019425" cy="1990725"/>
          </a:xfr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035D00F-49B2-3B1D-F3CB-D76BAEA3161C}"/>
              </a:ext>
            </a:extLst>
          </p:cNvPr>
          <p:cNvSpPr/>
          <p:nvPr/>
        </p:nvSpPr>
        <p:spPr>
          <a:xfrm>
            <a:off x="267763" y="285728"/>
            <a:ext cx="831394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DISORDERS OF MINOR &amp; SUBLINGUAL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SALIVARY GLAND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D31ED13-BA20-F354-78E0-A2EDF31BF4F1}"/>
              </a:ext>
            </a:extLst>
          </p:cNvPr>
          <p:cNvSpPr/>
          <p:nvPr/>
        </p:nvSpPr>
        <p:spPr>
          <a:xfrm>
            <a:off x="795735" y="1506668"/>
            <a:ext cx="120449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CYST</a:t>
            </a:r>
            <a:endParaRPr lang="ar-S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5365" name="عنصر نائب للمحتوى 4" descr="ranula.jpg">
            <a:extLst>
              <a:ext uri="{FF2B5EF4-FFF2-40B4-BE49-F238E27FC236}">
                <a16:creationId xmlns:a16="http://schemas.microsoft.com/office/drawing/2014/main" id="{B096D645-9E8D-0149-FE52-163D15A9B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4214813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EB7AC03-537F-9AEA-F719-109C316AADC9}"/>
              </a:ext>
            </a:extLst>
          </p:cNvPr>
          <p:cNvSpPr txBox="1"/>
          <p:nvPr/>
        </p:nvSpPr>
        <p:spPr>
          <a:xfrm>
            <a:off x="428625" y="2286000"/>
            <a:ext cx="4572000" cy="37861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It’s either: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err="1">
                <a:latin typeface="+mn-lt"/>
                <a:cs typeface="+mn-cs"/>
              </a:rPr>
              <a:t>Extravasation</a:t>
            </a:r>
            <a:r>
              <a:rPr lang="en-US" sz="2400" dirty="0">
                <a:latin typeface="+mn-lt"/>
                <a:cs typeface="+mn-cs"/>
              </a:rPr>
              <a:t> cyst result from trauma to overlying mucosa.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Mucous retention cyst in the floor of the mouth due to obstruction.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+mn-cs"/>
              </a:rPr>
              <a:t>RANULA</a:t>
            </a:r>
            <a:r>
              <a:rPr lang="en-US" sz="2400" dirty="0">
                <a:latin typeface="+mn-lt"/>
                <a:cs typeface="+mn-cs"/>
              </a:rPr>
              <a:t> </a:t>
            </a:r>
            <a:r>
              <a:rPr lang="en-US" sz="2400" dirty="0" err="1">
                <a:latin typeface="+mn-lt"/>
                <a:cs typeface="+mn-cs"/>
              </a:rPr>
              <a:t>extravasation</a:t>
            </a:r>
            <a:r>
              <a:rPr lang="en-US" sz="2400" dirty="0">
                <a:latin typeface="+mn-lt"/>
                <a:cs typeface="+mn-cs"/>
              </a:rPr>
              <a:t> cyst that arises from sublingual gland. 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3E4CC258-39BB-B355-135E-130F8E90F01C}"/>
              </a:ext>
            </a:extLst>
          </p:cNvPr>
          <p:cNvSpPr/>
          <p:nvPr/>
        </p:nvSpPr>
        <p:spPr>
          <a:xfrm>
            <a:off x="500034" y="928670"/>
            <a:ext cx="35393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PLUNGING RANULA</a:t>
            </a:r>
            <a:endParaRPr lang="ar-S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C7C0835F-23D7-107C-2DCD-14A4A201D2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5" y="4071938"/>
            <a:ext cx="3381375" cy="22479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E902D8C-B069-1F04-2A5B-0D249916F2B1}"/>
              </a:ext>
            </a:extLst>
          </p:cNvPr>
          <p:cNvSpPr txBox="1"/>
          <p:nvPr/>
        </p:nvSpPr>
        <p:spPr>
          <a:xfrm>
            <a:off x="1000125" y="1643063"/>
            <a:ext cx="7143750" cy="30464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365760" indent="-256032" algn="l" rtl="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It is rare form of mucus retention cyst arise from both sublingual &amp; </a:t>
            </a:r>
            <a:r>
              <a:rPr lang="en-US" sz="2400" dirty="0" err="1">
                <a:latin typeface="+mn-lt"/>
                <a:cs typeface="+mn-cs"/>
              </a:rPr>
              <a:t>submandibular</a:t>
            </a:r>
            <a:r>
              <a:rPr lang="en-US" sz="2400" dirty="0">
                <a:latin typeface="+mn-lt"/>
                <a:cs typeface="+mn-cs"/>
              </a:rPr>
              <a:t>.</a:t>
            </a:r>
          </a:p>
          <a:p>
            <a:pPr marL="365760" indent="-256032" algn="l" rtl="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en-US" sz="2400" dirty="0">
              <a:latin typeface="+mn-lt"/>
              <a:cs typeface="+mn-cs"/>
            </a:endParaRPr>
          </a:p>
          <a:p>
            <a:pPr marL="365760" indent="-256032" algn="l" rtl="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The mucus collects around the gland &amp;penetrates the </a:t>
            </a:r>
            <a:r>
              <a:rPr lang="en-US" sz="2400" dirty="0" err="1">
                <a:latin typeface="+mn-lt"/>
                <a:cs typeface="+mn-cs"/>
              </a:rPr>
              <a:t>mylohyoid</a:t>
            </a:r>
            <a:r>
              <a:rPr lang="en-US" sz="2400" dirty="0">
                <a:latin typeface="+mn-lt"/>
                <a:cs typeface="+mn-cs"/>
              </a:rPr>
              <a:t> diaphragm to  enter the neck.</a:t>
            </a:r>
          </a:p>
          <a:p>
            <a:pPr marL="365760" indent="-256032" algn="l" rtl="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  <a:p>
            <a:pPr marL="365760" indent="-256032" algn="l" rtl="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en-US" sz="2400" dirty="0">
              <a:latin typeface="+mn-lt"/>
              <a:cs typeface="+mn-cs"/>
            </a:endParaRPr>
          </a:p>
          <a:p>
            <a:pPr marL="365760" indent="-256032" algn="l" rtl="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en-US" sz="2400" b="1" dirty="0">
                <a:solidFill>
                  <a:srgbClr val="0033CC"/>
                </a:solidFill>
                <a:latin typeface="+mn-lt"/>
                <a:cs typeface="+mn-cs"/>
              </a:rPr>
              <a:t>Pt. presents with</a:t>
            </a:r>
            <a:endParaRPr lang="ar-SA" sz="2400" b="1" dirty="0">
              <a:solidFill>
                <a:srgbClr val="0033CC"/>
              </a:solidFill>
              <a:latin typeface="+mn-lt"/>
              <a:cs typeface="+mn-cs"/>
            </a:endParaRPr>
          </a:p>
        </p:txBody>
      </p:sp>
      <p:sp>
        <p:nvSpPr>
          <p:cNvPr id="8" name="خماسي 7">
            <a:extLst>
              <a:ext uri="{FF2B5EF4-FFF2-40B4-BE49-F238E27FC236}">
                <a16:creationId xmlns:a16="http://schemas.microsoft.com/office/drawing/2014/main" id="{AAF9B79E-099A-FCF9-836B-E1DE8245F5F3}"/>
              </a:ext>
            </a:extLst>
          </p:cNvPr>
          <p:cNvSpPr/>
          <p:nvPr/>
        </p:nvSpPr>
        <p:spPr>
          <a:xfrm>
            <a:off x="2786063" y="4786313"/>
            <a:ext cx="2357437" cy="114300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65760" indent="-256032" algn="l" rtl="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en-US" dirty="0"/>
          </a:p>
          <a:p>
            <a:pPr marL="365760" indent="-256032" algn="l" rtl="0"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defRPr/>
            </a:pPr>
            <a:endParaRPr lang="en-US" dirty="0"/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B399044-2AF3-FE10-ECC0-C393CC00B25F}"/>
              </a:ext>
            </a:extLst>
          </p:cNvPr>
          <p:cNvSpPr txBox="1"/>
          <p:nvPr/>
        </p:nvSpPr>
        <p:spPr>
          <a:xfrm>
            <a:off x="2928938" y="4892675"/>
            <a:ext cx="2071687" cy="11080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Dumbbell shaped swelling , soft, fluctuant &amp; painless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لمحتوى 2">
            <a:extLst>
              <a:ext uri="{FF2B5EF4-FFF2-40B4-BE49-F238E27FC236}">
                <a16:creationId xmlns:a16="http://schemas.microsoft.com/office/drawing/2014/main" id="{5D2DF403-EB43-C211-2861-1D05DA02D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Tumors of minor &amp; sublingual salivary gland are extremely rare.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90% are malignant.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u="sng">
                <a:solidFill>
                  <a:srgbClr val="0033CC"/>
                </a:solidFill>
                <a:cs typeface="Arial" panose="020B0604020202020204" pitchFamily="34" charset="0"/>
              </a:rPr>
              <a:t>Most common site: </a:t>
            </a:r>
            <a:r>
              <a:rPr lang="en-US" altLang="en-US">
                <a:cs typeface="Arial" panose="020B0604020202020204" pitchFamily="34" charset="0"/>
              </a:rPr>
              <a:t>upper lip, palate &amp; retromolar region.</a:t>
            </a:r>
          </a:p>
          <a:p>
            <a:pPr eaLnBrk="1" hangingPunct="1"/>
            <a:endParaRPr lang="ar-SA" alt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5ADD36A-3422-A6BD-5684-FCBCB9D007C3}"/>
              </a:ext>
            </a:extLst>
          </p:cNvPr>
          <p:cNvSpPr/>
          <p:nvPr/>
        </p:nvSpPr>
        <p:spPr>
          <a:xfrm>
            <a:off x="642910" y="857232"/>
            <a:ext cx="19050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TUMORS</a:t>
            </a:r>
            <a:endParaRPr lang="ar-SA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D0DC-C3C6-1B98-0F99-5D02E85C583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Submandibular gland </a:t>
            </a:r>
          </a:p>
        </p:txBody>
      </p:sp>
      <p:pic>
        <p:nvPicPr>
          <p:cNvPr id="18435" name="Content Placeholder 3" descr="salivary gland tumors">
            <a:hlinkClick r:id="rId2"/>
            <a:extLst>
              <a:ext uri="{FF2B5EF4-FFF2-40B4-BE49-F238E27FC236}">
                <a16:creationId xmlns:a16="http://schemas.microsoft.com/office/drawing/2014/main" id="{2DA124E9-25EB-0A4D-AAE5-5819EB4019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7620000" cy="4648200"/>
          </a:xfrm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6CF1-AAAC-716F-70CD-1F5E7D3F6EF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 inflammatory diseases of the submandibular gland: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809F6B-5AA9-0017-18F2-736AC7881D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8194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9999D4-2F2F-920A-A56B-D0F6E572E3DB}"/>
              </a:ext>
            </a:extLst>
          </p:cNvPr>
          <p:cNvSpPr txBox="1"/>
          <p:nvPr/>
        </p:nvSpPr>
        <p:spPr>
          <a:xfrm>
            <a:off x="838200" y="2322731"/>
            <a:ext cx="4114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sialadenitis</a:t>
            </a:r>
            <a:endParaRPr 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C3704-7F8F-3DFA-910D-BC0AD26B525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Acute infections: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CBF163-91C8-DBB8-D4C3-495D2D5603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A05FDE-091B-6560-7C98-C69C1D8C441F}"/>
              </a:ext>
            </a:extLst>
          </p:cNvPr>
          <p:cNvSpPr txBox="1"/>
          <p:nvPr/>
        </p:nvSpPr>
        <p:spPr>
          <a:xfrm>
            <a:off x="5029200" y="4876800"/>
            <a:ext cx="3352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Treatment: antibiotics and surgically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لمحتوى 2">
            <a:extLst>
              <a:ext uri="{FF2B5EF4-FFF2-40B4-BE49-F238E27FC236}">
                <a16:creationId xmlns:a16="http://schemas.microsoft.com/office/drawing/2014/main" id="{FCFA04A5-8C48-FAD7-A6BC-2B80D533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Introduction.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Anatomy.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Disorders of glands.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Clinical approach.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Surgical aspect.</a:t>
            </a:r>
            <a:endParaRPr lang="ar-SA" alt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1B2CBAC-FC60-BCA2-1407-D0C343943395}"/>
              </a:ext>
            </a:extLst>
          </p:cNvPr>
          <p:cNvSpPr/>
          <p:nvPr/>
        </p:nvSpPr>
        <p:spPr>
          <a:xfrm>
            <a:off x="2000232" y="500042"/>
            <a:ext cx="485778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OBJECTIVES</a:t>
            </a:r>
            <a:endParaRPr lang="ar-S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F73F-3916-1DE3-98F9-112E27FBC7C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 trauma and obstruction: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9E9A6-4F0F-00AA-E7A4-EB0653C3E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Most common cause is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sialolithiasis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which 80% happens in the submandibular gland…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Presentation: painful swelling in submandibular area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What would </a:t>
            </a:r>
            <a:r>
              <a:rPr lang="en-US" u="sng" dirty="0" err="1">
                <a:solidFill>
                  <a:srgbClr val="FF0000"/>
                </a:solidFill>
              </a:rPr>
              <a:t>aggreveate</a:t>
            </a:r>
            <a:r>
              <a:rPr lang="en-US" u="sng" dirty="0">
                <a:solidFill>
                  <a:srgbClr val="FF0000"/>
                </a:solidFill>
              </a:rPr>
              <a:t> it?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Clinical findings: tender, pus draining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investigations : x-ray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Treatment: surgical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01FB8A60-70EF-99DC-857F-37F708D9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2505075" cy="1647825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664D2A81-A84C-A783-A810-D6FEBA65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53000"/>
            <a:ext cx="2695575" cy="17145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E899-48B0-4E35-A109-702166D42BE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 tumors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5611-0866-8A84-2497-C38538769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They are very rare in this gland and 50% are benign…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Presentation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Investigations: CT and MRI…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Never do open biopsy but do FNA..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Treatment is surgical…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92B54C67-2FEE-55F9-0252-6A8C3A1DB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0669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1200-9D45-C3BD-B721-9135006D82F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Parotid gland:</a:t>
            </a:r>
          </a:p>
        </p:txBody>
      </p:sp>
      <p:pic>
        <p:nvPicPr>
          <p:cNvPr id="24579" name="Content Placeholder 3" descr="http://www.ghorayeb.com/files/Parotid_Tumor_Sq_609x609.jpg">
            <a:extLst>
              <a:ext uri="{FF2B5EF4-FFF2-40B4-BE49-F238E27FC236}">
                <a16:creationId xmlns:a16="http://schemas.microsoft.com/office/drawing/2014/main" id="{291B2E5F-F3E3-FEF9-D497-F8E52F3C9A0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7620000" cy="4525963"/>
          </a:xfrm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1CA7-79C1-5E29-3CE5-AF560F7E29A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1-developmental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8E175-7A26-9619-2F25-B1041F1B8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They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extremly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rare like agenesis, , duct atresia and congenital fistula formation…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3A04-8156-7E4E-8052-6B6218C85FA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2-inflammatory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BA76C-D153-C2A3-F211-7A3A3BD6B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u="sng" dirty="0">
                <a:solidFill>
                  <a:srgbClr val="FF0000"/>
                </a:solidFill>
              </a:rPr>
              <a:t>A- viral infections: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Mumps…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Mode of infection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Presentation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Diagnosis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Treatment is conservative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Complications: </a:t>
            </a:r>
            <a:r>
              <a:rPr lang="en-US" dirty="0" err="1">
                <a:solidFill>
                  <a:srgbClr val="0070C0"/>
                </a:solidFill>
              </a:rPr>
              <a:t>Orchitis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oophoritis</a:t>
            </a:r>
            <a:r>
              <a:rPr lang="en-US" dirty="0">
                <a:solidFill>
                  <a:srgbClr val="0070C0"/>
                </a:solidFill>
              </a:rPr>
              <a:t>, pancreatitis, </a:t>
            </a:r>
            <a:r>
              <a:rPr lang="en-US" dirty="0" err="1">
                <a:solidFill>
                  <a:srgbClr val="0070C0"/>
                </a:solidFill>
              </a:rPr>
              <a:t>sensorineural</a:t>
            </a:r>
            <a:r>
              <a:rPr lang="en-US" dirty="0">
                <a:solidFill>
                  <a:srgbClr val="0070C0"/>
                </a:solidFill>
              </a:rPr>
              <a:t> deafness, </a:t>
            </a:r>
            <a:r>
              <a:rPr lang="en-US" dirty="0" err="1">
                <a:solidFill>
                  <a:srgbClr val="0070C0"/>
                </a:solidFill>
              </a:rPr>
              <a:t>nemimgoencephalitis</a:t>
            </a:r>
            <a:r>
              <a:rPr lang="en-US" dirty="0">
                <a:solidFill>
                  <a:srgbClr val="0070C0"/>
                </a:solidFill>
              </a:rPr>
              <a:t> but they are rare…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4A9FD-1013-5B2C-FD28-D4A78B54F90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 inflammatory disorders (cont.)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CB23E18-0E53-2970-9302-9F3170D2A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u="sng" dirty="0">
                <a:solidFill>
                  <a:srgbClr val="FF0000"/>
                </a:solidFill>
              </a:rPr>
              <a:t>B- bacterial: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70C0"/>
                </a:solidFill>
              </a:rPr>
              <a:t>Precipitating factors??!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70C0"/>
                </a:solidFill>
              </a:rPr>
              <a:t>Causative organisms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70C0"/>
                </a:solidFill>
              </a:rPr>
              <a:t>Presentation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70C0"/>
                </a:solidFill>
              </a:rPr>
              <a:t>Treatment :conservative and it might need drainage…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CDA57CD6-83E6-43E5-461A-8894C2BA6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790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D739-AEEE-74B3-BDB1-317525A8EFB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Recurrent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parotitis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of childhood: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A8255-930A-FBBB-F667-BE8921E6A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This occurs in 3-6 years of age and the symptoms last for 3-7 days  accompanied with fever and malaise…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Diagnosis is made by HX and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sialography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showing a characteristic snowstorm appearance…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Treatment: -antibiotics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                        -prophylactic antibiotics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                        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parotidectomy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..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EAB66940-487E-7060-C757-8DC2416E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076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577F-5FB5-9144-B34B-022A3CE2D7F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 inflammatory disorders (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1901-F0C2-EA2C-9341-0485152E1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rgbClr val="FF0000"/>
                </a:solidFill>
              </a:rPr>
              <a:t>C- chronic </a:t>
            </a:r>
            <a:r>
              <a:rPr lang="en-US" b="1" u="sng" dirty="0" err="1">
                <a:solidFill>
                  <a:srgbClr val="FF0000"/>
                </a:solidFill>
              </a:rPr>
              <a:t>parotitis</a:t>
            </a:r>
            <a:r>
              <a:rPr lang="en-US" b="1" u="sng" dirty="0">
                <a:solidFill>
                  <a:srgbClr val="FF0000"/>
                </a:solidFill>
              </a:rPr>
              <a:t> (HIV)?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It is pathognomonic for HIV…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Presentation : very similar to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sjogran’s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syndrome…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Differentiated by negative autoantibody…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 investigation : CT and MRI show characteristic 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swiss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cheese appearance of the cysts…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923CF-7FCB-1F9A-5A9A-23DA9FB2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treatment:</a:t>
            </a:r>
            <a:br>
              <a:rPr lang="en-US" u="sng" dirty="0">
                <a:solidFill>
                  <a:srgbClr val="FF0000"/>
                </a:solidFill>
              </a:rPr>
            </a:br>
            <a:r>
              <a:rPr lang="en-US" u="sng" dirty="0">
                <a:solidFill>
                  <a:srgbClr val="FF0000"/>
                </a:solidFill>
              </a:rPr>
              <a:t>Surgery to improve the appearance although it’s painless</a:t>
            </a:r>
          </a:p>
        </p:txBody>
      </p:sp>
      <p:pic>
        <p:nvPicPr>
          <p:cNvPr id="30723" name="Content Placeholder 3">
            <a:extLst>
              <a:ext uri="{FF2B5EF4-FFF2-40B4-BE49-F238E27FC236}">
                <a16:creationId xmlns:a16="http://schemas.microsoft.com/office/drawing/2014/main" id="{DF1BE04F-7ED7-ABDF-867B-D55D2B8A9B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05000"/>
            <a:ext cx="5791200" cy="43434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E729-79C7-0F51-D6A8-9A18AC5E805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3-Obstructive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parotitis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0F28-C29E-3A63-0E9A-B0D87B130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rgbClr val="FF0000"/>
                </a:solidFill>
              </a:rPr>
              <a:t>A- papillary obstruction: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It less common than in submandibular gland…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Most commonly due to trauma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Presentation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Treatment is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papillotomy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6D51987-6910-B26A-D8C6-E3EF33C5E565}"/>
              </a:ext>
            </a:extLst>
          </p:cNvPr>
          <p:cNvSpPr/>
          <p:nvPr/>
        </p:nvSpPr>
        <p:spPr>
          <a:xfrm>
            <a:off x="2000232" y="357166"/>
            <a:ext cx="47306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INTRODUCTION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4099" name="Picture 9" descr="salivary glands">
            <a:extLst>
              <a:ext uri="{FF2B5EF4-FFF2-40B4-BE49-F238E27FC236}">
                <a16:creationId xmlns:a16="http://schemas.microsoft.com/office/drawing/2014/main" id="{3EA7E782-3855-7305-E3D8-96D5E91FE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785938"/>
            <a:ext cx="53943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مربع نص 5">
            <a:extLst>
              <a:ext uri="{FF2B5EF4-FFF2-40B4-BE49-F238E27FC236}">
                <a16:creationId xmlns:a16="http://schemas.microsoft.com/office/drawing/2014/main" id="{280C4BC2-8D71-481A-B721-9258C0DDF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797050"/>
            <a:ext cx="35718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400" b="1" u="sng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Salivary glands:</a:t>
            </a:r>
          </a:p>
          <a:p>
            <a:pPr algn="l" rtl="0" eaLnBrk="1" hangingPunct="1"/>
            <a:r>
              <a:rPr lang="en-US" altLang="en-US" sz="2400">
                <a:latin typeface="David" panose="020E0502060401010101" pitchFamily="34" charset="-79"/>
                <a:cs typeface="David" panose="020E0502060401010101" pitchFamily="34" charset="-79"/>
              </a:rPr>
              <a:t> are composed of 4 major glands, in addition to minor </a:t>
            </a:r>
            <a:endParaRPr lang="ar-SA" altLang="en-US" sz="240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 eaLnBrk="1" hangingPunct="1"/>
            <a:r>
              <a:rPr lang="en-US" altLang="en-US" sz="2400">
                <a:latin typeface="David" panose="020E0502060401010101" pitchFamily="34" charset="-79"/>
                <a:cs typeface="David" panose="020E0502060401010101" pitchFamily="34" charset="-79"/>
              </a:rPr>
              <a:t>glands.</a:t>
            </a:r>
            <a:endParaRPr lang="ar-SA" altLang="en-US" sz="2400">
              <a:latin typeface="David" panose="020E0502060401010101" pitchFamily="34" charset="-79"/>
            </a:endParaRPr>
          </a:p>
          <a:p>
            <a:pPr algn="l" rtl="0" eaLnBrk="1" hangingPunct="1"/>
            <a:endParaRPr lang="ar-SA" altLang="en-US" sz="2400">
              <a:latin typeface="Calibri" panose="020F0502020204030204" pitchFamily="34" charset="0"/>
            </a:endParaRPr>
          </a:p>
        </p:txBody>
      </p:sp>
      <p:sp>
        <p:nvSpPr>
          <p:cNvPr id="7" name="قوس كبير أيسر 6">
            <a:extLst>
              <a:ext uri="{FF2B5EF4-FFF2-40B4-BE49-F238E27FC236}">
                <a16:creationId xmlns:a16="http://schemas.microsoft.com/office/drawing/2014/main" id="{353C3AD8-4190-0FFE-9123-4F477E323D54}"/>
              </a:ext>
            </a:extLst>
          </p:cNvPr>
          <p:cNvSpPr/>
          <p:nvPr/>
        </p:nvSpPr>
        <p:spPr>
          <a:xfrm rot="5400000">
            <a:off x="1750220" y="2536031"/>
            <a:ext cx="500062" cy="18573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4F93473-474D-5652-34A1-2136CBA55923}"/>
              </a:ext>
            </a:extLst>
          </p:cNvPr>
          <p:cNvSpPr txBox="1"/>
          <p:nvPr/>
        </p:nvSpPr>
        <p:spPr>
          <a:xfrm>
            <a:off x="500063" y="3714750"/>
            <a:ext cx="1357312" cy="25542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rgbClr val="00B050"/>
                </a:solidFill>
                <a:latin typeface="+mn-lt"/>
                <a:cs typeface="+mn-cs"/>
              </a:rPr>
              <a:t>Major: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2 parotid glands.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2submand-ibular gland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marL="342900" indent="-342900" algn="l" rtl="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ar-SA" sz="2000" dirty="0">
              <a:latin typeface="+mn-lt"/>
              <a:cs typeface="+mn-cs"/>
            </a:endParaRPr>
          </a:p>
        </p:txBody>
      </p:sp>
      <p:sp>
        <p:nvSpPr>
          <p:cNvPr id="4103" name="مربع نص 9">
            <a:extLst>
              <a:ext uri="{FF2B5EF4-FFF2-40B4-BE49-F238E27FC236}">
                <a16:creationId xmlns:a16="http://schemas.microsoft.com/office/drawing/2014/main" id="{C37C4D3E-9A32-E1BB-CF28-7E53C5DEB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714750"/>
            <a:ext cx="19288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000" b="1" u="sng">
                <a:solidFill>
                  <a:srgbClr val="00B050"/>
                </a:solidFill>
                <a:latin typeface="Calibri" panose="020F0502020204030204" pitchFamily="34" charset="0"/>
              </a:rPr>
              <a:t>Minor</a:t>
            </a:r>
            <a:r>
              <a:rPr lang="en-US" altLang="en-US" sz="2000">
                <a:latin typeface="Calibri" panose="020F0502020204030204" pitchFamily="34" charset="0"/>
              </a:rPr>
              <a:t>:</a:t>
            </a:r>
          </a:p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</a:rPr>
              <a:t>Sublingual.</a:t>
            </a:r>
          </a:p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000">
                <a:latin typeface="Calibri" panose="020F0502020204030204" pitchFamily="34" charset="0"/>
              </a:rPr>
              <a:t>Multiple minor glands</a:t>
            </a:r>
            <a:endParaRPr lang="ar-SA" altLang="en-US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8A7FB335-777D-9674-9CD8-E3D12B5DA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86554E1C-115D-79A7-7105-79D588CB2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rgbClr val="FF0000"/>
                </a:solidFill>
              </a:rPr>
              <a:t>B- stone formation: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70C0"/>
                </a:solidFill>
              </a:rPr>
              <a:t>As mentioned before it is 80% in submandibular but only 20 % in parotid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70C0"/>
                </a:solidFill>
              </a:rPr>
              <a:t>Investigations: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70C0"/>
                </a:solidFill>
              </a:rPr>
              <a:t>position…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0070C0"/>
                </a:solidFill>
              </a:rPr>
              <a:t>Treatment is surgical…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70D0-3DE6-F793-2DEB-15DC66471BF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4- tumors: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1905-FB03-8EB8-BC85-774EDABDE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The parotids are the commonest glands for tumors of salivary glands…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ABED-8EF5-4443-916C-A161C1F9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Slowly painless growing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temor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below the ear, or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infront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of it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3CDBA119-AAC8-FBBE-8EDB-BE888D9A4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4820" name="Picture 3" descr="http://www.ghorayeb.com/files/Parotid_Tumor_Sq_609x609.jpg">
            <a:extLst>
              <a:ext uri="{FF2B5EF4-FFF2-40B4-BE49-F238E27FC236}">
                <a16:creationId xmlns:a16="http://schemas.microsoft.com/office/drawing/2014/main" id="{0750A1D8-5CA1-684F-D6C5-298EE5EF4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56340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831A-E096-CC5B-E1C7-656307AC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Sometimes on the upper aspect of the neck: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93353E48-1DED-97F5-05DD-9126627D7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5844" name="Picture 4" descr="http://www.foxnews.com/images/502203/0_61_facial_tumor_320.jpg">
            <a:extLst>
              <a:ext uri="{FF2B5EF4-FFF2-40B4-BE49-F238E27FC236}">
                <a16:creationId xmlns:a16="http://schemas.microsoft.com/office/drawing/2014/main" id="{43AD3E08-36D2-DF99-9385-9FAFCACA4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99CC4-45D5-5779-92EB-61CBBCB6CC3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4-TUMORS 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7208-E476-C92B-8AD5-544E9F4CA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If it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arised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from the accessory lobe it will look like a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presistant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cheek swelling…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If it arises from the deep lobe it will present as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parapharyngeal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mass…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Symptoms: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Difficult swallowing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Snoring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Clinical examination…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868" name="Picture 3">
            <a:extLst>
              <a:ext uri="{FF2B5EF4-FFF2-40B4-BE49-F238E27FC236}">
                <a16:creationId xmlns:a16="http://schemas.microsoft.com/office/drawing/2014/main" id="{F7C5AB95-0501-AA7D-F42A-E0FF1DEB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486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6D4E-DDCE-7F01-013F-362C2D53A88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classification</a:t>
            </a:r>
            <a:endParaRPr lang="en-US" dirty="0"/>
          </a:p>
        </p:txBody>
      </p:sp>
      <p:pic>
        <p:nvPicPr>
          <p:cNvPr id="37891" name="Content Placeholder 3">
            <a:extLst>
              <a:ext uri="{FF2B5EF4-FFF2-40B4-BE49-F238E27FC236}">
                <a16:creationId xmlns:a16="http://schemas.microsoft.com/office/drawing/2014/main" id="{C81284AA-0916-A4D3-ED94-5D016B43961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371600"/>
            <a:ext cx="8915400" cy="54864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7839-5C37-1EFC-9028-4B8325E64EA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4-TUMORS 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49602-9904-0E7B-59C0-8914CF5EE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Investigations: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CT AND MRI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FNA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OPEN BIOPSY IS CONTRAINDICATED…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u="sng" dirty="0">
                <a:solidFill>
                  <a:srgbClr val="FF0000"/>
                </a:solidFill>
              </a:rPr>
              <a:t>TREATMENT: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SURGICAL…</a:t>
            </a:r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D4EC158F-D5ED-557C-D7D0-0A248FC65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20669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3EBF-35C1-DE40-8A1B-B58F0854942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OTHER RARE DISESASES: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278D9-ACF0-945B-7FE3-A84F73A7F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u="sng" dirty="0">
                <a:solidFill>
                  <a:srgbClr val="FF0000"/>
                </a:solidFill>
              </a:rPr>
              <a:t>1-granulomatous </a:t>
            </a:r>
            <a:r>
              <a:rPr lang="en-US" u="sng" dirty="0" err="1">
                <a:solidFill>
                  <a:srgbClr val="FF0000"/>
                </a:solidFill>
              </a:rPr>
              <a:t>sialadenitis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Mycobacterial infection: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Sarcoidosis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Cat scratch disease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Toxoplasmosis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Syphilis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Deep mycosis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Wgner’s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granulomatosis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Allergic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sialdenitis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due to radiotherapy of the head and neck…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D6C9-AD34-1393-2654-E5932F8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2- tumor like diseases: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60B22-9C7E-312B-EA9B-CC2E3601C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They are a group of diseases that are hard to diagnose and are not under any group of the other diseases: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Sialadenosis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Adenomatoid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hyperplasia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Multifocal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adenomporphic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adenomatosis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0608-B218-E36E-B2C3-3FD6636CC2A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3- degenerative diseases: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C9EBC-F06F-0A7F-F94A-C84091C9C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Sjogran’s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syndrome…: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Benign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lymphoepithilial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lesions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Xerostomia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Sialorrhea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475D76C-EC33-5A44-4AC4-58816167AABF}"/>
              </a:ext>
            </a:extLst>
          </p:cNvPr>
          <p:cNvSpPr/>
          <p:nvPr/>
        </p:nvSpPr>
        <p:spPr>
          <a:xfrm>
            <a:off x="3071802" y="285728"/>
            <a:ext cx="318491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ANATOMY</a:t>
            </a:r>
            <a:endParaRPr lang="ar-SA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CC35E82-3B96-F02B-C88D-AAC979FCABC5}"/>
              </a:ext>
            </a:extLst>
          </p:cNvPr>
          <p:cNvSpPr/>
          <p:nvPr/>
        </p:nvSpPr>
        <p:spPr>
          <a:xfrm>
            <a:off x="2428860" y="1214422"/>
            <a:ext cx="431098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1. PAROTID GLAND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4" name="Picture 5">
            <a:extLst>
              <a:ext uri="{FF2B5EF4-FFF2-40B4-BE49-F238E27FC236}">
                <a16:creationId xmlns:a16="http://schemas.microsoft.com/office/drawing/2014/main" id="{3A40A9BA-2906-8BFC-7AF7-74DF8475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62163"/>
            <a:ext cx="721201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E22E8-2119-B746-2B48-A20E6AC5B4B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A-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sjogran’s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syndrome: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1ED4-0E4C-15DC-7C25-2E2AFE30B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It is an autoimmune condition causing progressive destruction of the salivary glands and the lacrimal glands…..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Presentation is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xerostomia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keratoconjunctivitis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They also present with pain and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asendng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infection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.females more than males 10:1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Parotis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is more common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4BD92857-F45B-4C2D-6F72-5734E481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36FCA5D6-52C7-0262-BF4F-09E7BC7DB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11DC5E96-7CC7-0522-C2AE-132555AEB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086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9E75-BF37-0963-B013-1D5BF33E3F7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05E1-6573-53C6-2179-F0DE2930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charachtaristic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feature is progressive lymphocytic infiltration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acinar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cell destruction and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prolifration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of duct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epithilium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Diagnosis based on history…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Treatment remains symptomatic: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Artificial tears…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Salivary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substitiuants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or water…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Floride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to avoid dental carries…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rgbClr val="FF0000"/>
                </a:solidFill>
              </a:rPr>
              <a:t>Complications are B cell lymphoma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7492-1890-642E-0EE4-84ED60EC9A8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B-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Xerostomia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8327-9587-ED78-E6D6-FF81C281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Normal salivary flow decreases with age…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Mostly in woman postmenopausal complaining of burning tongue of mouth..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Causes: -chronic anxiety and depression..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                   -dehydration…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                      -anticholinergic drugs…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                         -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sjogran’s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syndrome…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                             -radiotherapy of the neck and head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A6D2-5018-D106-0AAE-224851B0345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C-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sialorrhea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71E09-1A48-4514-DDC1-12E39D087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Causes</a:t>
            </a:r>
            <a:r>
              <a:rPr lang="en-US" dirty="0"/>
              <a:t>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some infections and drugs…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Drooling</a:t>
            </a:r>
            <a:r>
              <a:rPr lang="en-US" dirty="0"/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children that are mental handicap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Also in cerebral palsy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u="sng" dirty="0">
                <a:solidFill>
                  <a:srgbClr val="FF0000"/>
                </a:solidFill>
              </a:rPr>
              <a:t>Management is surgical…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Bilateral submandibular duct repositioning and sublingual duct excision…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Bilateral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submandibualr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gland excision…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Bilateral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submandibualr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gland excision and repositioning of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parotis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duct…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لمحتوى 2">
            <a:extLst>
              <a:ext uri="{FF2B5EF4-FFF2-40B4-BE49-F238E27FC236}">
                <a16:creationId xmlns:a16="http://schemas.microsoft.com/office/drawing/2014/main" id="{569EEC3F-2A9E-89DB-B156-3C1E3C41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054475"/>
          </a:xfrm>
        </p:spPr>
        <p:txBody>
          <a:bodyPr/>
          <a:lstStyle/>
          <a:p>
            <a:pPr eaLnBrk="1" hangingPunct="1"/>
            <a:r>
              <a:rPr lang="en-US" altLang="en-US" sz="4000">
                <a:cs typeface="Arial" panose="020B0604020202020204" pitchFamily="34" charset="0"/>
              </a:rPr>
              <a:t>History.</a:t>
            </a:r>
          </a:p>
          <a:p>
            <a:pPr eaLnBrk="1" hangingPunct="1"/>
            <a:r>
              <a:rPr lang="en-US" altLang="en-US" sz="4000">
                <a:cs typeface="Arial" panose="020B0604020202020204" pitchFamily="34" charset="0"/>
              </a:rPr>
              <a:t>Clinical examination.</a:t>
            </a:r>
          </a:p>
          <a:p>
            <a:pPr eaLnBrk="1" hangingPunct="1"/>
            <a:r>
              <a:rPr lang="en-US" altLang="en-US" sz="4000">
                <a:cs typeface="Arial" panose="020B0604020202020204" pitchFamily="34" charset="0"/>
              </a:rPr>
              <a:t>Investigation.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ar-SA" altLang="en-US" sz="400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26E59AE-96EB-4C59-6DFE-7192C3A7B064}"/>
              </a:ext>
            </a:extLst>
          </p:cNvPr>
          <p:cNvSpPr/>
          <p:nvPr/>
        </p:nvSpPr>
        <p:spPr>
          <a:xfrm>
            <a:off x="571472" y="772523"/>
            <a:ext cx="790806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How to approach the patient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clininally</a:t>
            </a:r>
            <a:endParaRPr lang="ar-S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D141D0E-FC56-4EC8-DDE5-1FC1DD6F2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1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History of swellings / change over time?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err="1"/>
              <a:t>Trismus</a:t>
            </a:r>
            <a:r>
              <a:rPr lang="en-US" dirty="0"/>
              <a:t>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Pain?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Variation with meals?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Bilateral?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Dry mouth? Dry eyes?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Recent exposure to sick contacts (mumps)?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Radiation history?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Current medications?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86566D4-29BF-A394-8615-F77773427362}"/>
              </a:ext>
            </a:extLst>
          </p:cNvPr>
          <p:cNvSpPr/>
          <p:nvPr/>
        </p:nvSpPr>
        <p:spPr>
          <a:xfrm>
            <a:off x="3286116" y="500042"/>
            <a:ext cx="224228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HISTORY</a:t>
            </a:r>
            <a:endParaRPr lang="ar-S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1C9EDE-9B3F-531D-B79C-BE29E39A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INSPECTION: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Asymmetry (glands, face, neck)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Diffuse or focal enlargement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Erythema</a:t>
            </a:r>
            <a:r>
              <a:rPr lang="en-US" dirty="0"/>
              <a:t> extra-orally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Trismus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Medial displacement of structures </a:t>
            </a:r>
            <a:r>
              <a:rPr lang="en-US" dirty="0" err="1"/>
              <a:t>intraorally</a:t>
            </a:r>
            <a:r>
              <a:rPr lang="en-US" dirty="0"/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Cranial nerve testing ( </a:t>
            </a:r>
            <a:r>
              <a:rPr lang="en-US" b="1" dirty="0">
                <a:solidFill>
                  <a:srgbClr val="0033CC"/>
                </a:solidFill>
              </a:rPr>
              <a:t>Facial , Hypoglossal nerve</a:t>
            </a:r>
            <a:r>
              <a:rPr lang="en-US" dirty="0"/>
              <a:t>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AFB0546-6016-B66A-7E2F-2D351CBABC0F}"/>
              </a:ext>
            </a:extLst>
          </p:cNvPr>
          <p:cNvSpPr/>
          <p:nvPr/>
        </p:nvSpPr>
        <p:spPr>
          <a:xfrm>
            <a:off x="3000364" y="428604"/>
            <a:ext cx="305885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CLINCAL EX.</a:t>
            </a:r>
            <a:endParaRPr lang="ar-S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6F3120-92C3-A179-64D4-E8179C141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 rtlCol="1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PALPATION:</a:t>
            </a:r>
            <a:endParaRPr 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Palpate for cervical </a:t>
            </a:r>
            <a:r>
              <a:rPr lang="en-US" dirty="0" err="1"/>
              <a:t>lymphadenopathy</a:t>
            </a:r>
            <a:endParaRPr 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Bimanual palpation of floor of mouth in a posterior to anterior direction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0033CC"/>
                </a:solidFill>
              </a:rPr>
              <a:t>Have patient close mouth slightly &amp; relax oral musculature to aid in detection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rgbClr val="0033CC"/>
                </a:solidFill>
              </a:rPr>
              <a:t>Examine for duct purulence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Bimanual palpation of the gland (firm or spongy/elastic).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09CABCD-FC6F-FA08-4941-6A9216DC4D54}"/>
              </a:ext>
            </a:extLst>
          </p:cNvPr>
          <p:cNvSpPr/>
          <p:nvPr/>
        </p:nvSpPr>
        <p:spPr>
          <a:xfrm>
            <a:off x="2959801" y="428604"/>
            <a:ext cx="30588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CLINCAL EX.</a:t>
            </a:r>
            <a:endParaRPr lang="ar-S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عنصر نائب للمحتوى 2">
            <a:extLst>
              <a:ext uri="{FF2B5EF4-FFF2-40B4-BE49-F238E27FC236}">
                <a16:creationId xmlns:a16="http://schemas.microsoft.com/office/drawing/2014/main" id="{D8D346DF-F76C-189E-AD15-B28AD68F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Plain occlusal film.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CT Scan.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Ultrasound.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Sialography.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Radionuclide Studies.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>
                <a:cs typeface="Arial" panose="020B0604020202020204" pitchFamily="34" charset="0"/>
              </a:rPr>
              <a:t>Diagnostic Sialendoscopy</a:t>
            </a:r>
            <a:r>
              <a:rPr lang="en-US" altLang="en-US" baseline="30000">
                <a:cs typeface="Arial" panose="020B0604020202020204" pitchFamily="34" charset="0"/>
              </a:rPr>
              <a:t>2</a:t>
            </a:r>
            <a:endParaRPr lang="en-US" altLang="en-US">
              <a:cs typeface="Arial" panose="020B0604020202020204" pitchFamily="34" charset="0"/>
            </a:endParaRP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en-US" altLang="en-US">
              <a:cs typeface="Arial" panose="020B0604020202020204" pitchFamily="34" charset="0"/>
            </a:endParaRP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endParaRPr lang="ar-SA" alt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FBAD0DA-F825-3FC1-6CBE-057243F60A8A}"/>
              </a:ext>
            </a:extLst>
          </p:cNvPr>
          <p:cNvSpPr/>
          <p:nvPr/>
        </p:nvSpPr>
        <p:spPr>
          <a:xfrm>
            <a:off x="2487841" y="500042"/>
            <a:ext cx="392383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INVESTIGATION</a:t>
            </a:r>
            <a:endParaRPr lang="ar-S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D38724C-3A9B-A967-1C6E-902AD2A4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chemeClr val="accent3">
                    <a:lumMod val="50000"/>
                  </a:schemeClr>
                </a:solidFill>
              </a:rPr>
              <a:t>Important structure that run through the parotid gland: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</a:rPr>
              <a:t>Branches of facial nerve.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</a:rPr>
              <a:t>Terminal branch of external carotid artery that divided into maxillary &amp; superficial temporal artery.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</a:rPr>
              <a:t>The retromandibular vein ( post. Facial ).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>
                <a:solidFill>
                  <a:srgbClr val="0033CC"/>
                </a:solidFill>
              </a:rPr>
              <a:t>Intraparotid</a:t>
            </a:r>
            <a:r>
              <a:rPr lang="en-US" dirty="0">
                <a:solidFill>
                  <a:srgbClr val="0033CC"/>
                </a:solidFill>
              </a:rPr>
              <a:t> lymph node.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SA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عنصر نائب للمحتوى 2">
            <a:extLst>
              <a:ext uri="{FF2B5EF4-FFF2-40B4-BE49-F238E27FC236}">
                <a16:creationId xmlns:a16="http://schemas.microsoft.com/office/drawing/2014/main" id="{1E1FF84A-2B3D-5C42-87F7-C9DA06094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313" y="1885950"/>
            <a:ext cx="3900487" cy="3971925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Effective for intraductal stones, while…. 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intraglandular, radiolucent or </a:t>
            </a:r>
          </a:p>
          <a:p>
            <a:pPr eaLnBrk="1" hangingPunct="1"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    small stones may be missed.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ar-SA" alt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C30982F-6A47-C101-8E43-38526D46F8C2}"/>
              </a:ext>
            </a:extLst>
          </p:cNvPr>
          <p:cNvSpPr/>
          <p:nvPr/>
        </p:nvSpPr>
        <p:spPr>
          <a:xfrm>
            <a:off x="2143108" y="571480"/>
            <a:ext cx="48084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1.PLAIN OCCLUSAL FILM</a:t>
            </a:r>
            <a:endParaRPr lang="ar-S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53252" name="Picture 1031" descr="Stone_in_Wharton_s_Duct_Occlusal_Film_ENTo_044">
            <a:hlinkClick r:id="rId2"/>
            <a:extLst>
              <a:ext uri="{FF2B5EF4-FFF2-40B4-BE49-F238E27FC236}">
                <a16:creationId xmlns:a16="http://schemas.microsoft.com/office/drawing/2014/main" id="{B130114B-0941-1E48-CC9A-143A02FB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714500"/>
            <a:ext cx="36909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D5EB5AC1-DC7F-DD9A-EA6E-C0905452876C}"/>
              </a:ext>
            </a:extLst>
          </p:cNvPr>
          <p:cNvSpPr/>
          <p:nvPr/>
        </p:nvSpPr>
        <p:spPr>
          <a:xfrm>
            <a:off x="500034" y="928670"/>
            <a:ext cx="1975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2.CT-Scan</a:t>
            </a:r>
            <a:endParaRPr lang="ar-S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4275" name="مربع نص 5">
            <a:extLst>
              <a:ext uri="{FF2B5EF4-FFF2-40B4-BE49-F238E27FC236}">
                <a16:creationId xmlns:a16="http://schemas.microsoft.com/office/drawing/2014/main" id="{80FFB736-5490-9B79-6EE4-E3B45E448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643063"/>
            <a:ext cx="7429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 Large stones or small CT slices done.</a:t>
            </a:r>
          </a:p>
          <a:p>
            <a:pPr algn="l" rtl="0" eaLnBrk="1" hangingPunct="1"/>
            <a:endParaRPr lang="en-US" altLang="en-US" sz="2800">
              <a:latin typeface="Calibri" panose="020F0502020204030204" pitchFamily="34" charset="0"/>
            </a:endParaRPr>
          </a:p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 Also used for inflammatory disorders</a:t>
            </a:r>
          </a:p>
          <a:p>
            <a:pPr algn="l" rtl="0" eaLnBrk="1" hangingPunct="1">
              <a:buFont typeface="Arial" panose="020B0604020202020204" pitchFamily="34" charset="0"/>
              <a:buChar char="•"/>
            </a:pPr>
            <a:endParaRPr lang="ar-SA" altLang="en-US" sz="2800">
              <a:latin typeface="Calibri" panose="020F0502020204030204" pitchFamily="34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BEEDBE2-6FA8-331F-0F15-2A3E55D531EC}"/>
              </a:ext>
            </a:extLst>
          </p:cNvPr>
          <p:cNvSpPr/>
          <p:nvPr/>
        </p:nvSpPr>
        <p:spPr>
          <a:xfrm>
            <a:off x="543787" y="3500438"/>
            <a:ext cx="2956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3. ULTRASOUND</a:t>
            </a:r>
            <a:endParaRPr lang="ar-S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4277" name="مربع نص 7">
            <a:extLst>
              <a:ext uri="{FF2B5EF4-FFF2-40B4-BE49-F238E27FC236}">
                <a16:creationId xmlns:a16="http://schemas.microsoft.com/office/drawing/2014/main" id="{30BBDF00-628A-ECBF-0179-EFD6209A8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500563"/>
            <a:ext cx="7215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 Operator dependent, can detect small stones</a:t>
            </a:r>
          </a:p>
          <a:p>
            <a:pPr algn="l" rtl="0" eaLnBrk="1" hangingPunct="1"/>
            <a:endParaRPr lang="en-US" altLang="en-US" sz="2800">
              <a:latin typeface="Calibri" panose="020F0502020204030204" pitchFamily="34" charset="0"/>
            </a:endParaRPr>
          </a:p>
          <a:p>
            <a:pPr algn="l" rtl="0" eaLnBrk="1" hangingPunct="1"/>
            <a:r>
              <a:rPr lang="en-US" altLang="en-US" sz="2800">
                <a:latin typeface="Calibri" panose="020F0502020204030204" pitchFamily="34" charset="0"/>
              </a:rPr>
              <a:t> (&gt;2mm), inexpensive, non-invasive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صر نائب للمحتوى 2">
            <a:extLst>
              <a:ext uri="{FF2B5EF4-FFF2-40B4-BE49-F238E27FC236}">
                <a16:creationId xmlns:a16="http://schemas.microsoft.com/office/drawing/2014/main" id="{394D9916-818B-A33D-0799-D650A0CE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714875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Consists of opacification of the ducts by a retrograde injection of a water-soluble dye.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Provides image of stones and duct morphological structure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May be therapeutic, but success of therapeutic sialography never documented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ar-SA" alt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917B58B-18A4-14E2-EB13-9DAD2F0F88AF}"/>
              </a:ext>
            </a:extLst>
          </p:cNvPr>
          <p:cNvSpPr/>
          <p:nvPr/>
        </p:nvSpPr>
        <p:spPr>
          <a:xfrm>
            <a:off x="2786050" y="785794"/>
            <a:ext cx="3271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4. SIALAOGRAPHY</a:t>
            </a:r>
            <a:endParaRPr lang="ar-S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صر نائب للمحتوى 2">
            <a:extLst>
              <a:ext uri="{FF2B5EF4-FFF2-40B4-BE49-F238E27FC236}">
                <a16:creationId xmlns:a16="http://schemas.microsoft.com/office/drawing/2014/main" id="{90684E91-F49E-1914-8AA3-97C35FBBA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cs typeface="Arial" panose="020B0604020202020204" pitchFamily="34" charset="0"/>
              </a:rPr>
              <a:t>Disadvantages: </a:t>
            </a:r>
          </a:p>
          <a:p>
            <a:pPr lvl="1" eaLnBrk="1" hangingPunct="1"/>
            <a:r>
              <a:rPr lang="en-US" altLang="en-US" sz="2400">
                <a:cs typeface="Arial" panose="020B0604020202020204" pitchFamily="34" charset="0"/>
              </a:rPr>
              <a:t>Irradiation dose</a:t>
            </a:r>
          </a:p>
          <a:p>
            <a:pPr lvl="1" eaLnBrk="1" hangingPunct="1"/>
            <a:r>
              <a:rPr lang="en-US" altLang="en-US" sz="2400">
                <a:cs typeface="Arial" panose="020B0604020202020204" pitchFamily="34" charset="0"/>
              </a:rPr>
              <a:t> Pain with procedure</a:t>
            </a:r>
          </a:p>
          <a:p>
            <a:pPr lvl="1" eaLnBrk="1" hangingPunct="1"/>
            <a:r>
              <a:rPr lang="en-US" altLang="en-US" sz="2400">
                <a:cs typeface="Arial" panose="020B0604020202020204" pitchFamily="34" charset="0"/>
              </a:rPr>
              <a:t>Perforation</a:t>
            </a:r>
          </a:p>
          <a:p>
            <a:pPr lvl="1" eaLnBrk="1" hangingPunct="1"/>
            <a:r>
              <a:rPr lang="en-US" altLang="en-US" sz="2400">
                <a:cs typeface="Arial" panose="020B0604020202020204" pitchFamily="34" charset="0"/>
              </a:rPr>
              <a:t> Infection dye reaction</a:t>
            </a:r>
          </a:p>
          <a:p>
            <a:pPr lvl="1" eaLnBrk="1" hangingPunct="1"/>
            <a:r>
              <a:rPr lang="en-US" altLang="en-US" sz="2400">
                <a:cs typeface="Arial" panose="020B0604020202020204" pitchFamily="34" charset="0"/>
              </a:rPr>
              <a:t>Push stone further</a:t>
            </a:r>
          </a:p>
          <a:p>
            <a:pPr lvl="1" eaLnBrk="1" hangingPunct="1"/>
            <a:r>
              <a:rPr lang="en-US" altLang="en-US" sz="2400">
                <a:cs typeface="Arial" panose="020B0604020202020204" pitchFamily="34" charset="0"/>
              </a:rPr>
              <a:t>Contraindicated in active infection.</a:t>
            </a:r>
          </a:p>
          <a:p>
            <a:pPr eaLnBrk="1" hangingPunct="1"/>
            <a:endParaRPr lang="ar-SA" alt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946FEDA-604D-2A0C-FF44-22E333D48494}"/>
              </a:ext>
            </a:extLst>
          </p:cNvPr>
          <p:cNvSpPr/>
          <p:nvPr/>
        </p:nvSpPr>
        <p:spPr>
          <a:xfrm>
            <a:off x="2269693" y="714356"/>
            <a:ext cx="4668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4. SIALAOGRAPHY,    cont</a:t>
            </a:r>
            <a:endParaRPr lang="ar-S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56324" name="Picture 7" descr="Oral_Cavity_Fig06_t">
            <a:hlinkClick r:id="" action="ppaction://noaction"/>
            <a:extLst>
              <a:ext uri="{FF2B5EF4-FFF2-40B4-BE49-F238E27FC236}">
                <a16:creationId xmlns:a16="http://schemas.microsoft.com/office/drawing/2014/main" id="{49A4C64C-18B9-6526-934B-1D2E0870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000500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صر نائب للمحتوى 2">
            <a:extLst>
              <a:ext uri="{FF2B5EF4-FFF2-40B4-BE49-F238E27FC236}">
                <a16:creationId xmlns:a16="http://schemas.microsoft.com/office/drawing/2014/main" id="{7EF68A04-C001-3F18-1CE1-759BA1FF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2143125"/>
            <a:ext cx="8229600" cy="2214563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is useful preoperatively to determine if gland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>
                <a:cs typeface="Arial" panose="020B0604020202020204" pitchFamily="34" charset="0"/>
              </a:rPr>
              <a:t>                           is functional.</a:t>
            </a:r>
            <a:endParaRPr lang="ar-SA" altLang="en-US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6DE1BB5-9941-835B-A52C-8532F49F922D}"/>
              </a:ext>
            </a:extLst>
          </p:cNvPr>
          <p:cNvSpPr/>
          <p:nvPr/>
        </p:nvSpPr>
        <p:spPr>
          <a:xfrm>
            <a:off x="2428860" y="714356"/>
            <a:ext cx="4430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5. RADIONUCLIDE STUDY</a:t>
            </a:r>
            <a:endParaRPr lang="ar-S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عنصر نائب للمحتوى 2">
            <a:extLst>
              <a:ext uri="{FF2B5EF4-FFF2-40B4-BE49-F238E27FC236}">
                <a16:creationId xmlns:a16="http://schemas.microsoft.com/office/drawing/2014/main" id="{4A8D1614-31B3-5017-FA93-45F1BC270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Allows complete exploration of the ductal system, direct visualization of duct pathology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Success rate of &gt;95%</a:t>
            </a:r>
            <a:r>
              <a:rPr lang="en-US" altLang="en-US" baseline="30000">
                <a:cs typeface="Arial" panose="020B0604020202020204" pitchFamily="34" charset="0"/>
              </a:rPr>
              <a:t>2</a:t>
            </a:r>
            <a:endParaRPr lang="en-US" altLang="en-US"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Disadvantage: technically challenging, trauma could result in stenosis, perforation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ar-SA" altLang="en-US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BFC71C7B-4D0D-4963-C6C1-CF3077CE4AB2}"/>
              </a:ext>
            </a:extLst>
          </p:cNvPr>
          <p:cNvSpPr/>
          <p:nvPr/>
        </p:nvSpPr>
        <p:spPr>
          <a:xfrm>
            <a:off x="2857488" y="558209"/>
            <a:ext cx="3348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6.SIALENDOSCOPY</a:t>
            </a:r>
            <a:endParaRPr lang="ar-SA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58372" name="Picture 5" descr="CANAL">
            <a:extLst>
              <a:ext uri="{FF2B5EF4-FFF2-40B4-BE49-F238E27FC236}">
                <a16:creationId xmlns:a16="http://schemas.microsoft.com/office/drawing/2014/main" id="{9FFAADCF-2E29-AFC8-E5A0-C284D92F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624388"/>
            <a:ext cx="1776412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7" descr="sialo2">
            <a:extLst>
              <a:ext uri="{FF2B5EF4-FFF2-40B4-BE49-F238E27FC236}">
                <a16:creationId xmlns:a16="http://schemas.microsoft.com/office/drawing/2014/main" id="{B5874FAB-8C4A-A38E-5830-AC1D43BA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8350"/>
            <a:ext cx="17145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7B92-1E92-6E0B-7F7A-8D6FA751C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Surgical approaches to salivary glands: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23AE-2EFA-86A4-603D-FC6F1C145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rgbClr val="FF0000"/>
                </a:solidFill>
              </a:rPr>
              <a:t>A-stone removal: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-submandibular gland</a:t>
            </a:r>
          </a:p>
        </p:txBody>
      </p:sp>
      <p:pic>
        <p:nvPicPr>
          <p:cNvPr id="59396" name="Picture 3" descr="http://www.dartmouth.edu/~humananatomy/figures/chapter_49/49-2_files/image002.jpg">
            <a:extLst>
              <a:ext uri="{FF2B5EF4-FFF2-40B4-BE49-F238E27FC236}">
                <a16:creationId xmlns:a16="http://schemas.microsoft.com/office/drawing/2014/main" id="{0FCB8289-9306-AC42-F4CC-C89E32B73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6781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17FE-43CC-973F-4C70-8BC697584E7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B- tumor excision:</a:t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1-submandibular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gland</a:t>
            </a:r>
          </a:p>
        </p:txBody>
      </p:sp>
      <p:pic>
        <p:nvPicPr>
          <p:cNvPr id="60419" name="Content Placeholder 3">
            <a:extLst>
              <a:ext uri="{FF2B5EF4-FFF2-40B4-BE49-F238E27FC236}">
                <a16:creationId xmlns:a16="http://schemas.microsoft.com/office/drawing/2014/main" id="{45FD270F-0F01-8B0B-24FF-E931C2B48A7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462213"/>
            <a:ext cx="2590800" cy="1828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36C7E5-5E96-9C21-9597-FEB5D8A94D3E}"/>
              </a:ext>
            </a:extLst>
          </p:cNvPr>
          <p:cNvSpPr txBox="1"/>
          <p:nvPr/>
        </p:nvSpPr>
        <p:spPr>
          <a:xfrm>
            <a:off x="457200" y="1371600"/>
            <a:ext cx="8001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-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intracapsular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dissection       -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extracapsular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dissection…(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suprehyoid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neck dissection)</a:t>
            </a:r>
          </a:p>
        </p:txBody>
      </p:sp>
      <p:pic>
        <p:nvPicPr>
          <p:cNvPr id="60421" name="Picture 4">
            <a:extLst>
              <a:ext uri="{FF2B5EF4-FFF2-40B4-BE49-F238E27FC236}">
                <a16:creationId xmlns:a16="http://schemas.microsoft.com/office/drawing/2014/main" id="{012BF587-B854-B1C6-04C6-4D38CBD28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2505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5">
            <a:extLst>
              <a:ext uri="{FF2B5EF4-FFF2-40B4-BE49-F238E27FC236}">
                <a16:creationId xmlns:a16="http://schemas.microsoft.com/office/drawing/2014/main" id="{6DCE47D2-BA6F-BF5F-A4C4-6AC09177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25050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6">
            <a:extLst>
              <a:ext uri="{FF2B5EF4-FFF2-40B4-BE49-F238E27FC236}">
                <a16:creationId xmlns:a16="http://schemas.microsoft.com/office/drawing/2014/main" id="{51A92826-5330-2549-FFB5-0F375A418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25050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24B89FDE-C229-CE53-8427-E543B8C5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01B375AF-E34E-5E85-C311-2A5E286DA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4400">
                <a:solidFill>
                  <a:srgbClr val="FF0000"/>
                </a:solidFill>
              </a:rPr>
              <a:t>So what are the indications of removal of the submandibular gland???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B47F85FC-27C2-7A0D-5847-91F43412A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75944-EE75-4986-1D4F-E2781A49C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Structures to be preserved: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Facial nerve marginal branch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Platysma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muscle fibers…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Facial artery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Hypoglossal nerve…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Lingual nerve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Anterior facial vein should be ligated</a:t>
            </a:r>
          </a:p>
        </p:txBody>
      </p:sp>
      <p:pic>
        <p:nvPicPr>
          <p:cNvPr id="62468" name="Picture 3" descr="The main neural structure is the marginal mandibular branch of the facial nerve">
            <a:extLst>
              <a:ext uri="{FF2B5EF4-FFF2-40B4-BE49-F238E27FC236}">
                <a16:creationId xmlns:a16="http://schemas.microsoft.com/office/drawing/2014/main" id="{51786FD1-530C-6111-0327-32710B7E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314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parotid">
            <a:extLst>
              <a:ext uri="{FF2B5EF4-FFF2-40B4-BE49-F238E27FC236}">
                <a16:creationId xmlns:a16="http://schemas.microsoft.com/office/drawing/2014/main" id="{6BF00553-F2A3-37FC-8833-F7A430A88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66750"/>
            <a:ext cx="77152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A705-F2A0-0FBF-4B48-6E015425360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Complications of the surgery:</a:t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6072-6B33-F477-8AF5-8C51E6A72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Hematoma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wound infection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marginal mandibular nerve injury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lingual nerve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injusry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hypoglossal nerve injury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transection of the nerve to the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myelohyoid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muscle causing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submental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skin anesthesia…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C6566-BCE4-A2CD-E8DF-DD4FCE8AD9F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B-parotid gland: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6BDE0-2213-8FD0-B5DD-A909AD1AD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solidFill>
                  <a:srgbClr val="FF0000"/>
                </a:solidFill>
              </a:rPr>
              <a:t>Superficial </a:t>
            </a:r>
            <a:r>
              <a:rPr lang="en-US" b="1" u="sng" dirty="0" err="1">
                <a:solidFill>
                  <a:srgbClr val="FF0000"/>
                </a:solidFill>
              </a:rPr>
              <a:t>parotidectomy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If the tumor lies in the superficial lobe a superficial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peotidectomy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should be performed with preserving the facial nerve…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It is the commonest procedure…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64516" name="Picture 3">
            <a:extLst>
              <a:ext uri="{FF2B5EF4-FFF2-40B4-BE49-F238E27FC236}">
                <a16:creationId xmlns:a16="http://schemas.microsoft.com/office/drawing/2014/main" id="{2FCEA955-3E32-2F93-01FB-71BCB1871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343400"/>
            <a:ext cx="24955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7BE6-0384-A329-C562-8FD167105C9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facial nerve trunk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D3423-DB83-5F3D-93AB-13C3E065A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1-the inferior portion of the cartilaginous canal called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conley’s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pointer the facial nerve lies 1 cm deep and inferior to it’s tip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2-the upper border of the posterior belly of the digastric muscle…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facial nerve is superior to it…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nerve stimulator might come in handy…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5540" name="Picture 3">
            <a:extLst>
              <a:ext uri="{FF2B5EF4-FFF2-40B4-BE49-F238E27FC236}">
                <a16:creationId xmlns:a16="http://schemas.microsoft.com/office/drawing/2014/main" id="{332AF843-9781-3FAF-88FA-A538E8ED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0850"/>
            <a:ext cx="34671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1C85-C973-4D75-5176-3B8884892C4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Radical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protidectomy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D590D-C037-9C72-92EB-2E23DAD10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Whole gland is remover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Facial nerve is transected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Masseter muscle removed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Neck dissection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6564" name="Picture 3">
            <a:extLst>
              <a:ext uri="{FF2B5EF4-FFF2-40B4-BE49-F238E27FC236}">
                <a16:creationId xmlns:a16="http://schemas.microsoft.com/office/drawing/2014/main" id="{F201C8B2-1420-EA60-D273-11AD41CCF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37528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A24C2-EBF0-BE43-6375-014D5FEC8C4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Complications:</a:t>
            </a:r>
            <a:b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ECAB6-AB53-8ED8-316E-CFD04AFFF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Hematoma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Infection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Temporary facial nerve weakness.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Transection of the facial nerve and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permenant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facial weakness..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Sialocele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Facial numbness.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Permenant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numbness of the ear lobe due to transection of the great auricular nerve…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Frey’s syndrome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3B4F-3B7F-97F9-5A65-83BF6B6F255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Frey’s syndrome: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20AF321E-1D61-9C86-998E-B8DAE9C4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Cause…</a:t>
            </a:r>
          </a:p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Prevention…</a:t>
            </a:r>
          </a:p>
          <a:p>
            <a:pPr eaLnBrk="1" hangingPunct="1"/>
            <a:r>
              <a:rPr lang="en-US" altLang="en-US" b="1">
                <a:solidFill>
                  <a:srgbClr val="C00000"/>
                </a:solidFill>
              </a:rPr>
              <a:t>Treatment is incidence…</a:t>
            </a:r>
          </a:p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Antiperspirants like ALCL</a:t>
            </a:r>
          </a:p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Denervation by tympanic neurectomy</a:t>
            </a:r>
          </a:p>
          <a:p>
            <a:pPr eaLnBrk="1" hangingPunct="1"/>
            <a:r>
              <a:rPr lang="en-US" altLang="en-US" b="1">
                <a:solidFill>
                  <a:srgbClr val="7030A0"/>
                </a:solidFill>
              </a:rPr>
              <a:t>Injection of botulinum toxin to the skin area</a:t>
            </a:r>
          </a:p>
          <a:p>
            <a:pPr eaLnBrk="1" hangingPunct="1"/>
            <a:endParaRPr lang="en-US" altLang="en-US" b="1">
              <a:solidFill>
                <a:srgbClr val="C00000"/>
              </a:solidFill>
            </a:endParaRPr>
          </a:p>
          <a:p>
            <a:pPr eaLnBrk="1" hangingPunct="1"/>
            <a:endParaRPr lang="en-US" altLang="en-US" b="1">
              <a:solidFill>
                <a:srgbClr val="C00000"/>
              </a:solidFill>
            </a:endParaRPr>
          </a:p>
          <a:p>
            <a:pPr eaLnBrk="1" hangingPunct="1"/>
            <a:endParaRPr lang="en-US" alt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9834AD70-4B7A-473B-1A94-AABAC37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refrences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75050AD7-DF12-582C-E321-DEFFBF4BD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Baily and love’s</a:t>
            </a:r>
          </a:p>
          <a:p>
            <a:pPr eaLnBrk="1" hangingPunct="1"/>
            <a:r>
              <a:rPr lang="en-US" altLang="en-US"/>
              <a:t>Schwart’s</a:t>
            </a:r>
          </a:p>
          <a:p>
            <a:pPr eaLnBrk="1" hangingPunct="1"/>
            <a:r>
              <a:rPr lang="en-US" altLang="en-US"/>
              <a:t>Browse</a:t>
            </a:r>
          </a:p>
          <a:p>
            <a:pPr eaLnBrk="1" hangingPunct="1"/>
            <a:r>
              <a:rPr lang="en-US" altLang="en-US"/>
              <a:t>Manual of clinical syrgery…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3B752D2D-7AEF-163C-8841-B0A395B7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9113"/>
            <a:ext cx="8072438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28C39ACD-249C-A219-7B4E-504EC038C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786063"/>
            <a:ext cx="428625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مربع نص 2">
            <a:extLst>
              <a:ext uri="{FF2B5EF4-FFF2-40B4-BE49-F238E27FC236}">
                <a16:creationId xmlns:a16="http://schemas.microsoft.com/office/drawing/2014/main" id="{101C7218-0B19-43E5-1463-52E536982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28688"/>
            <a:ext cx="53578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en-US" altLang="en-US" sz="2400" b="1" u="sng">
                <a:solidFill>
                  <a:srgbClr val="FF0000"/>
                </a:solidFill>
                <a:latin typeface="Calibri" panose="020F0502020204030204" pitchFamily="34" charset="0"/>
              </a:rPr>
              <a:t>THE PAROTID DUCT:</a:t>
            </a:r>
          </a:p>
          <a:p>
            <a:pPr algn="ctr" rtl="0" eaLnBrk="1" hangingPunct="1"/>
            <a:endParaRPr lang="en-US" altLang="en-US" sz="2400" b="1" u="sng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l" rtl="0" eaLnBrk="1" hangingPunct="1"/>
            <a:endParaRPr lang="en-US" altLang="en-US">
              <a:latin typeface="Calibri" panose="020F0502020204030204" pitchFamily="34" charset="0"/>
            </a:endParaRPr>
          </a:p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 </a:t>
            </a:r>
            <a:r>
              <a:rPr lang="en-US" altLang="en-US" sz="2800" b="1">
                <a:solidFill>
                  <a:srgbClr val="00B050"/>
                </a:solidFill>
                <a:latin typeface="Calibri" panose="020F0502020204030204" pitchFamily="34" charset="0"/>
              </a:rPr>
              <a:t>Stensen’s duct </a:t>
            </a:r>
            <a:r>
              <a:rPr lang="en-US" altLang="en-US" sz="2800">
                <a:latin typeface="Calibri" panose="020F0502020204030204" pitchFamily="34" charset="0"/>
              </a:rPr>
              <a:t>is 5 cm long. </a:t>
            </a:r>
          </a:p>
          <a:p>
            <a:pPr algn="l" rtl="0" eaLnBrk="1" hangingPunct="1"/>
            <a:endParaRPr lang="en-US" altLang="en-US" sz="2800">
              <a:latin typeface="Calibri" panose="020F0502020204030204" pitchFamily="34" charset="0"/>
            </a:endParaRPr>
          </a:p>
          <a:p>
            <a:pPr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open opposite the </a:t>
            </a:r>
            <a:r>
              <a:rPr lang="en-US" altLang="en-US" sz="2800" b="1">
                <a:solidFill>
                  <a:srgbClr val="0033CC"/>
                </a:solidFill>
                <a:latin typeface="Calibri" panose="020F0502020204030204" pitchFamily="34" charset="0"/>
              </a:rPr>
              <a:t>second upper molar tooth </a:t>
            </a:r>
          </a:p>
          <a:p>
            <a:pPr algn="l" rtl="0" eaLnBrk="1" hangingPunct="1"/>
            <a:endParaRPr lang="ar-S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F83F68E-FA4E-403E-4C61-76A063FE4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1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It’s paired of gland that lie below the mandible on either side.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Has 2 lobes, superficial &amp; deep.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rgbClr val="00B050"/>
                </a:solidFill>
              </a:rPr>
              <a:t>Warthon’s</a:t>
            </a:r>
            <a:r>
              <a:rPr lang="en-US" sz="2800" b="1" u="sng" dirty="0">
                <a:solidFill>
                  <a:srgbClr val="00B050"/>
                </a:solidFill>
              </a:rPr>
              <a:t> duct</a:t>
            </a:r>
            <a:r>
              <a:rPr lang="en-US" sz="2800" dirty="0"/>
              <a:t>, drained </a:t>
            </a:r>
            <a:r>
              <a:rPr lang="en-US" sz="2800" dirty="0" err="1"/>
              <a:t>submandibular</a:t>
            </a:r>
            <a:r>
              <a:rPr lang="en-US" sz="2800" dirty="0"/>
              <a:t> gland that opens into anterior floor of mouth.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u="sng" dirty="0">
                <a:solidFill>
                  <a:srgbClr val="FF0000"/>
                </a:solidFill>
              </a:rPr>
              <a:t>Anatomical relationship: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>
                <a:solidFill>
                  <a:srgbClr val="0033CC"/>
                </a:solidFill>
              </a:rPr>
              <a:t>Lingual nerve.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>
                <a:solidFill>
                  <a:srgbClr val="0033CC"/>
                </a:solidFill>
              </a:rPr>
              <a:t>Hypoglossal nerve.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>
                <a:solidFill>
                  <a:srgbClr val="0033CC"/>
                </a:solidFill>
              </a:rPr>
              <a:t>Anterior facial vein.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>
                <a:solidFill>
                  <a:srgbClr val="0033CC"/>
                </a:solidFill>
              </a:rPr>
              <a:t>Facial artery.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800" dirty="0">
                <a:solidFill>
                  <a:srgbClr val="0033CC"/>
                </a:solidFill>
              </a:rPr>
              <a:t>Marginal </a:t>
            </a:r>
            <a:r>
              <a:rPr lang="en-US" sz="2800" dirty="0" err="1">
                <a:solidFill>
                  <a:srgbClr val="0033CC"/>
                </a:solidFill>
              </a:rPr>
              <a:t>mandibular</a:t>
            </a:r>
            <a:r>
              <a:rPr lang="en-US" sz="2800" dirty="0">
                <a:solidFill>
                  <a:srgbClr val="0033CC"/>
                </a:solidFill>
              </a:rPr>
              <a:t> branch of facial nerve.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SA" sz="2800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DB009CB-39EE-F5FC-0269-554D054753A6}"/>
              </a:ext>
            </a:extLst>
          </p:cNvPr>
          <p:cNvSpPr/>
          <p:nvPr/>
        </p:nvSpPr>
        <p:spPr>
          <a:xfrm>
            <a:off x="1419869" y="642918"/>
            <a:ext cx="632897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2. SUBMANDIBULAR GLAND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1720</Words>
  <Application>Microsoft Office PowerPoint</Application>
  <PresentationFormat>On-screen Show (4:3)</PresentationFormat>
  <Paragraphs>355</Paragraphs>
  <Slides>66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Submandibular gland </vt:lpstr>
      <vt:lpstr>* inflammatory diseases of the submandibular gland:</vt:lpstr>
      <vt:lpstr>Acute infections:</vt:lpstr>
      <vt:lpstr>* trauma and obstruction:</vt:lpstr>
      <vt:lpstr>* tumors</vt:lpstr>
      <vt:lpstr>Parotid gland:</vt:lpstr>
      <vt:lpstr>1-developmental</vt:lpstr>
      <vt:lpstr>2-inflammatory disorders</vt:lpstr>
      <vt:lpstr>2- inflammatory disorders (cont.)</vt:lpstr>
      <vt:lpstr>Recurrent parotitis of childhood:</vt:lpstr>
      <vt:lpstr>2- inflammatory disorders (cont)</vt:lpstr>
      <vt:lpstr>treatment: Surgery to improve the appearance although it’s painless</vt:lpstr>
      <vt:lpstr>3-Obstructive parotitis:</vt:lpstr>
      <vt:lpstr>PowerPoint Presentation</vt:lpstr>
      <vt:lpstr>4- tumors:</vt:lpstr>
      <vt:lpstr>Slowly painless growing temor below the ear, or infront of it</vt:lpstr>
      <vt:lpstr>Sometimes on the upper aspect of the neck: </vt:lpstr>
      <vt:lpstr>4-TUMORS (CONT)</vt:lpstr>
      <vt:lpstr>classification</vt:lpstr>
      <vt:lpstr>4-TUMORS (CONT)</vt:lpstr>
      <vt:lpstr>OTHER RARE DISESASES:</vt:lpstr>
      <vt:lpstr>2- tumor like diseases:</vt:lpstr>
      <vt:lpstr>3- degenerative diseases:</vt:lpstr>
      <vt:lpstr>A- sjogran’s syndrome:</vt:lpstr>
      <vt:lpstr>PowerPoint Presentation</vt:lpstr>
      <vt:lpstr>(Cont)</vt:lpstr>
      <vt:lpstr>B-Xerostomia:</vt:lpstr>
      <vt:lpstr>C-sialorrhea: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Surgical approaches to salivary glands:</vt:lpstr>
      <vt:lpstr>B- tumor excision: 1-submandibular gland</vt:lpstr>
      <vt:lpstr>PowerPoint Presentation</vt:lpstr>
      <vt:lpstr>PowerPoint Presentation</vt:lpstr>
      <vt:lpstr>Complications of the surgery: </vt:lpstr>
      <vt:lpstr>B-parotid gland:</vt:lpstr>
      <vt:lpstr>The facial nerve trunk</vt:lpstr>
      <vt:lpstr>Radical protidectomy: </vt:lpstr>
      <vt:lpstr>Complications: </vt:lpstr>
      <vt:lpstr>Frey’s syndrome:</vt:lpstr>
      <vt:lpstr>refrences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DJA</dc:creator>
  <cp:lastModifiedBy>Unknown User</cp:lastModifiedBy>
  <cp:revision>23</cp:revision>
  <dcterms:created xsi:type="dcterms:W3CDTF">2010-10-16T20:47:26Z</dcterms:created>
  <dcterms:modified xsi:type="dcterms:W3CDTF">2024-01-15T06:57:04Z</dcterms:modified>
</cp:coreProperties>
</file>