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8" r:id="rId2"/>
    <p:sldId id="385" r:id="rId3"/>
    <p:sldId id="259" r:id="rId4"/>
    <p:sldId id="257" r:id="rId5"/>
    <p:sldId id="261" r:id="rId6"/>
    <p:sldId id="308" r:id="rId7"/>
    <p:sldId id="309" r:id="rId8"/>
    <p:sldId id="314" r:id="rId9"/>
    <p:sldId id="386" r:id="rId10"/>
    <p:sldId id="315" r:id="rId11"/>
    <p:sldId id="316" r:id="rId12"/>
    <p:sldId id="317" r:id="rId13"/>
    <p:sldId id="303" r:id="rId14"/>
    <p:sldId id="328" r:id="rId15"/>
    <p:sldId id="329" r:id="rId16"/>
    <p:sldId id="3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4A6D2-2D22-42DC-82BE-6FF9EAC743B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A30F-B7D6-45CB-829B-74B85158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0A30F-B7D6-45CB-829B-74B85158AA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0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2ED1F-8C10-47B7-8526-B43DC99C3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B6DA2-70B2-4AFF-B4F0-A6D9EC8B1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60183-276E-4631-B9A7-3A81B324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381-984E-46C1-95F0-E789C7D3449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15264-9EA5-40B1-B327-031C8578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9B7D0-68AD-496B-BE50-2D7B6CE0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4F16-76E7-44F6-9395-0E64743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0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5936-A838-4BB5-AB66-FFD28751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05FBE-418F-4CB4-9EDB-CF6BC912A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EC6DF-93A1-4179-809D-7FB0428F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381-984E-46C1-95F0-E789C7D3449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49791-8F42-4ECE-B48E-FD1DC09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109EF-4653-467E-9F71-4C7621AE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4F16-76E7-44F6-9395-0E64743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FF01D-C694-4913-A63B-84CDDB88C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EEB4D-7483-4D60-9A23-49D25F9CC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184CF-95F9-4121-AFD6-D2A348E4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381-984E-46C1-95F0-E789C7D3449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58476-0454-42DD-94D2-269811D3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BE493-D6CD-45A2-A88C-CFBAFE72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4F16-76E7-44F6-9395-0E64743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1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829E-761E-4751-92A9-DF7CA62E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0FF46-44B4-40E1-9752-C01CD21F0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4532-ED0A-41C0-A210-581D59D2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381-984E-46C1-95F0-E789C7D3449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F9853-1299-4198-BECC-D87E59A6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84DBF-B71E-4DC9-A4D1-492986B3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4F16-76E7-44F6-9395-0E64743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2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12403-3AD8-4927-839F-D504A956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DDD61-83AE-4B26-9DB9-D55CD8AA5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15999-85F0-48B5-912C-C75A58B1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381-984E-46C1-95F0-E789C7D3449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CA7FD-82B6-4AE2-9962-4AA203D1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EB79D-989B-49A5-ACA4-D5D823EE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4F16-76E7-44F6-9395-0E64743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3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F124-4BFB-4797-858C-8FE38D4E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EF5F6-1B8A-4533-992C-5EB7E0E50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58DE1-6335-4BA6-B200-F9A49E5C8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99FBE-AD87-4744-BE09-238D18B0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381-984E-46C1-95F0-E789C7D3449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DD878-81A2-4E06-A0C1-F5C00D37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5EB42-9ADC-49EE-8F84-0D49A5A1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4F16-76E7-44F6-9395-0E64743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E8085-2734-4FFC-8235-1F63AF30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3CD05-E07C-4273-851A-8B5FC5455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BF788-1DAC-4E32-B99F-9E0665DA9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0F096-0024-457D-A4D8-ECC2421CE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9F297-EC4B-4647-8666-E03ECC361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5695D-79DC-40ED-8A87-93608D78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381-984E-46C1-95F0-E789C7D3449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0B0315-D725-4C09-ABE3-4C2AA99A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F615C-E394-4A99-8AFE-33A6BD2E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4F16-76E7-44F6-9395-0E64743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FD90-42E3-45AF-98FB-6E70D003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A98A8-AB16-493F-85B3-7046D307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381-984E-46C1-95F0-E789C7D3449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81817-AC90-450D-9F57-B8A76A11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2008D-782F-4CFD-8DEF-545F845B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4F16-76E7-44F6-9395-0E64743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0EF9B6-D3A0-40E0-8D27-6B1F087E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381-984E-46C1-95F0-E789C7D3449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20206-F4A9-420F-8064-D2D22031C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8FE96-E044-4D6C-87B9-D4416FFB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4F16-76E7-44F6-9395-0E64743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8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C1C4-C26D-4C3F-962C-373335AA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BC82A-FE16-4767-B24C-A22BFA9A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7F343-1D97-4263-A92D-9C8921719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C0F07-D3AF-4031-94BF-C76B6DCE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381-984E-46C1-95F0-E789C7D3449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E9DF3-4B7F-4894-BDCE-1993D237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0A6DA-00BA-4AAF-AAE3-539DFFFF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4F16-76E7-44F6-9395-0E64743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B242-2C66-4ADF-8C6C-720B5C783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C314A-3DDF-4EC8-AF44-B032621D8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E08C8-36D5-4870-A7F9-403126CBA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32FFA-075C-4F37-90A2-5645A9B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381-984E-46C1-95F0-E789C7D3449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6B199-8C4A-4B16-9F8B-EE4FE57A4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D433E-9620-44CD-81D3-9CF2B37B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4F16-76E7-44F6-9395-0E64743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3E6C6-DC47-4FCD-9D81-E13D9256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EE74F-07F0-40B5-B102-5C367079D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C0B8-4704-4983-9132-80CD1155D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1381-984E-46C1-95F0-E789C7D3449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E0F4C-8B2E-42C1-B511-F14EF5461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5517-91D0-47D4-8D64-4F7BBFCF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B4F16-76E7-44F6-9395-0E64743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9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3" name="Freeform: Shape 7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4" name="Freeform: Shape 7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0" name="Title 1">
            <a:extLst>
              <a:ext uri="{FF2B5EF4-FFF2-40B4-BE49-F238E27FC236}">
                <a16:creationId xmlns:a16="http://schemas.microsoft.com/office/drawing/2014/main" id="{59A0985F-107A-4926-9E3E-1BAEEB58013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 of the renal system and acid base balance</a:t>
            </a:r>
            <a:endParaRPr lang="en-US" alt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8">
            <a:extLst>
              <a:ext uri="{FF2B5EF4-FFF2-40B4-BE49-F238E27FC236}">
                <a16:creationId xmlns:a16="http://schemas.microsoft.com/office/drawing/2014/main" id="{215BC252-5718-48A0-9A74-84A97415A2D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Arwa Rawashdeh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680CF-04E2-42AE-85B3-6E51EF758F76}"/>
              </a:ext>
            </a:extLst>
          </p:cNvPr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F432CFE-0A99-4795-AC3F-FA363CA54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451" y="643467"/>
            <a:ext cx="1028709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23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6D91A0-ECB1-42BA-B8CD-9918342F6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246" y="643467"/>
            <a:ext cx="1057150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39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8FC316-D6A1-4619-B46D-14BB4D01B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769" y="643467"/>
            <a:ext cx="10154461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95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2D2BBC61-6D3E-4468-A8D9-69300446AD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371601"/>
            <a:ext cx="3638550" cy="2466975"/>
          </a:xfrm>
          <a:noFill/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EBD3BD87-9096-4626-92BC-09C284C5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1"/>
            <a:ext cx="7715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E41ED1-920F-4E8D-84F2-CB4AC85AC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555" y="643466"/>
            <a:ext cx="979689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7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DF6135-5FD8-4DD5-A2DD-F79D3AB9B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464" y="643466"/>
            <a:ext cx="1029507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2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EDF700-6822-4FDF-9495-F91405F1A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246" y="643466"/>
            <a:ext cx="994350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4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4">
            <a:extLst>
              <a:ext uri="{FF2B5EF4-FFF2-40B4-BE49-F238E27FC236}">
                <a16:creationId xmlns:a16="http://schemas.microsoft.com/office/drawing/2014/main" id="{3999FA7E-BF23-42F5-992B-256C2815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662" y="386930"/>
            <a:ext cx="10066122" cy="12984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800" b="1">
                <a:latin typeface="+mj-lt"/>
                <a:ea typeface="+mj-ea"/>
                <a:cs typeface="+mj-cs"/>
              </a:rPr>
              <a:t>urine formation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Rectangle 9">
            <a:extLst>
              <a:ext uri="{FF2B5EF4-FFF2-40B4-BE49-F238E27FC236}">
                <a16:creationId xmlns:a16="http://schemas.microsoft.com/office/drawing/2014/main" id="{BF01D147-A69F-43CF-AFB2-28C3BDC4D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661" y="2599509"/>
            <a:ext cx="4530898" cy="3639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  <a:cs typeface="+mn-cs"/>
              </a:rPr>
              <a:t>Filtration: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700" dirty="0">
                <a:latin typeface="+mn-lt"/>
                <a:cs typeface="+mn-cs"/>
              </a:rPr>
              <a:t>It is directly proportional to renal blood pressure and renal blood flow. Water and solutes is filtered across glomerular capillaries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700" dirty="0">
              <a:latin typeface="+mn-lt"/>
              <a:cs typeface="+mn-cs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  <a:cs typeface="+mn-cs"/>
              </a:rPr>
              <a:t>Reabsorption: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700" dirty="0">
                <a:latin typeface="+mn-lt"/>
                <a:cs typeface="+mn-cs"/>
              </a:rPr>
              <a:t>Is the removal of water and solutes from the renal filtrate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700" dirty="0">
                <a:latin typeface="+mn-lt"/>
                <a:cs typeface="+mn-cs"/>
              </a:rPr>
              <a:t>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  <a:cs typeface="+mn-cs"/>
              </a:rPr>
              <a:t>Secretion: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700" dirty="0">
                <a:latin typeface="+mn-lt"/>
                <a:cs typeface="+mn-cs"/>
              </a:rPr>
              <a:t>Transport of solutes from peritubular fluid into  the tubular fluid</a:t>
            </a: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FF21F39F-A00B-4835-981B-D4BACE713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r="-3" b="-3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050">
            <a:extLst>
              <a:ext uri="{FF2B5EF4-FFF2-40B4-BE49-F238E27FC236}">
                <a16:creationId xmlns:a16="http://schemas.microsoft.com/office/drawing/2014/main" id="{512192A7-2047-4878-B7B9-DC4A317CB8BC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785446" y="639764"/>
            <a:ext cx="4038600" cy="5410200"/>
            <a:chOff x="288" y="192"/>
            <a:chExt cx="5232" cy="3888"/>
          </a:xfrm>
        </p:grpSpPr>
        <p:pic>
          <p:nvPicPr>
            <p:cNvPr id="7172" name="Picture 2051" descr="1306">
              <a:extLst>
                <a:ext uri="{FF2B5EF4-FFF2-40B4-BE49-F238E27FC236}">
                  <a16:creationId xmlns:a16="http://schemas.microsoft.com/office/drawing/2014/main" id="{06BA37A3-69B3-41BE-9FA0-ACAA2C22E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239"/>
              <a:ext cx="5121" cy="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Rectangle 2052">
              <a:extLst>
                <a:ext uri="{FF2B5EF4-FFF2-40B4-BE49-F238E27FC236}">
                  <a16:creationId xmlns:a16="http://schemas.microsoft.com/office/drawing/2014/main" id="{453AAEBF-C2E3-48C6-A2B5-B0B31F53F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92"/>
              <a:ext cx="5232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en-US" altLang="en-US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7171" name="Picture 2">
            <a:extLst>
              <a:ext uri="{FF2B5EF4-FFF2-40B4-BE49-F238E27FC236}">
                <a16:creationId xmlns:a16="http://schemas.microsoft.com/office/drawing/2014/main" id="{E464C194-816E-4652-8DFF-4BEADDCE78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6567" y="1524001"/>
            <a:ext cx="5446058" cy="4525963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DA0C9-D85F-43EB-83C6-2447C7E6238E}"/>
              </a:ext>
            </a:extLst>
          </p:cNvPr>
          <p:cNvSpPr txBox="1"/>
          <p:nvPr/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zh-CN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Factors that alter filtration pressure change GFR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ACFE79D4-7A59-474B-B599-DC9EB3558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" y="2560321"/>
            <a:ext cx="10713720" cy="3924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4300" indent="0" eaLnBrk="1" hangingPunct="1">
              <a:lnSpc>
                <a:spcPct val="90000"/>
              </a:lnSpc>
              <a:spcAft>
                <a:spcPts val="600"/>
              </a:spcAft>
            </a:pPr>
            <a:r>
              <a:rPr kumimoji="1" lang="en-US" altLang="zh-CN" sz="2400" dirty="0">
                <a:latin typeface="+mn-lt"/>
                <a:cs typeface="+mn-cs"/>
              </a:rPr>
              <a:t>These factors include: </a:t>
            </a:r>
          </a:p>
          <a:p>
            <a:pPr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+mn-lt"/>
                <a:cs typeface="+mn-cs"/>
              </a:rPr>
              <a:t>Increased renal blood flow → Increased GFR</a:t>
            </a:r>
          </a:p>
          <a:p>
            <a:pPr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+mn-lt"/>
                <a:cs typeface="+mn-cs"/>
              </a:rPr>
              <a:t>Decreased plasma protein → Increased GFR → edema.</a:t>
            </a:r>
          </a:p>
          <a:p>
            <a:pPr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+mn-lt"/>
                <a:cs typeface="+mn-cs"/>
              </a:rPr>
              <a:t>Hemorrhage → Decreased capillary hydrostatic pressure → Decreased GFR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08B46A7-08B4-4B13-842E-56928D5D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Respiratory compensation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262994-BF9C-46E3-ACBD-60B4C367B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48" y="3107425"/>
            <a:ext cx="4974336" cy="2561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D63E8-9451-4EFD-A186-11F8CF9EB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16" y="3327387"/>
            <a:ext cx="4974336" cy="21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CFB51F-4DB0-4592-B87D-A50F9A1C1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423" y="1825625"/>
            <a:ext cx="10091153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02C02F-1110-4290-BE2C-5F3B3B6C9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887" y="914400"/>
            <a:ext cx="8974026" cy="49688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9952EA-E0F8-4CFA-A142-25ACD4281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902" y="643467"/>
            <a:ext cx="10630195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646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A46902-36FE-4C1A-9F73-C7403BA1E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740" y="643467"/>
            <a:ext cx="1018252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82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D376923CF364E9345E8297AAC0723" ma:contentTypeVersion="2" ma:contentTypeDescription="Create a new document." ma:contentTypeScope="" ma:versionID="284d56d71763a8d9de63e0af2f8c8db1">
  <xsd:schema xmlns:xsd="http://www.w3.org/2001/XMLSchema" xmlns:xs="http://www.w3.org/2001/XMLSchema" xmlns:p="http://schemas.microsoft.com/office/2006/metadata/properties" xmlns:ns2="1244c8c3-b995-48f3-9b04-c6843da6a424" targetNamespace="http://schemas.microsoft.com/office/2006/metadata/properties" ma:root="true" ma:fieldsID="d514c0e2f491d97035c870c3825412a3" ns2:_="">
    <xsd:import namespace="1244c8c3-b995-48f3-9b04-c6843da6a4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4c8c3-b995-48f3-9b04-c6843da6a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26A254-61CA-472F-8FB8-70854954938F}"/>
</file>

<file path=customXml/itemProps2.xml><?xml version="1.0" encoding="utf-8"?>
<ds:datastoreItem xmlns:ds="http://schemas.openxmlformats.org/officeDocument/2006/customXml" ds:itemID="{961C2E91-B589-4E7B-B475-99E41059E0A6}"/>
</file>

<file path=customXml/itemProps3.xml><?xml version="1.0" encoding="utf-8"?>
<ds:datastoreItem xmlns:ds="http://schemas.openxmlformats.org/officeDocument/2006/customXml" ds:itemID="{E7C705DA-4BD3-4080-8EFA-5B5A199829CA}"/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103</Words>
  <Application>Microsoft Office PowerPoint</Application>
  <PresentationFormat>Widescreen</PresentationFormat>
  <Paragraphs>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Overview of the renal system and acid base balance</vt:lpstr>
      <vt:lpstr>PowerPoint Presentation</vt:lpstr>
      <vt:lpstr>PowerPoint Presentation</vt:lpstr>
      <vt:lpstr>PowerPoint Presentation</vt:lpstr>
      <vt:lpstr>Respiratory compensation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arwa rawashdeh</dc:creator>
  <cp:lastModifiedBy>arwa rawashdeh</cp:lastModifiedBy>
  <cp:revision>25</cp:revision>
  <dcterms:created xsi:type="dcterms:W3CDTF">2021-03-15T09:20:24Z</dcterms:created>
  <dcterms:modified xsi:type="dcterms:W3CDTF">2022-03-23T08:06:34Z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0x010100875D376923CF364E9345E8297AAC0723</vt:lpwstr>
  </property>
</Properties>
</file>