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86" r:id="rId7"/>
    <p:sldId id="287" r:id="rId8"/>
    <p:sldId id="288" r:id="rId9"/>
    <p:sldId id="289" r:id="rId10"/>
    <p:sldId id="290" r:id="rId11"/>
    <p:sldId id="302" r:id="rId12"/>
    <p:sldId id="297" r:id="rId13"/>
    <p:sldId id="298" r:id="rId14"/>
    <p:sldId id="301" r:id="rId15"/>
    <p:sldId id="296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exend Deca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4EC55658-74C0-4643-B7B9-2F5B8FCD4F03}"/>
    <pc:docChg chg="modSld">
      <pc:chgData name="NAMohammed" userId="818e9af9-07b9-4e66-926f-ccbf6f764297" providerId="ADAL" clId="{4EC55658-74C0-4643-B7B9-2F5B8FCD4F03}" dt="2021-11-28T06:56:54.738" v="0" actId="20577"/>
      <pc:docMkLst>
        <pc:docMk/>
      </pc:docMkLst>
      <pc:sldChg chg="modSp mod">
        <pc:chgData name="NAMohammed" userId="818e9af9-07b9-4e66-926f-ccbf6f764297" providerId="ADAL" clId="{4EC55658-74C0-4643-B7B9-2F5B8FCD4F03}" dt="2021-11-28T06:56:54.738" v="0" actId="20577"/>
        <pc:sldMkLst>
          <pc:docMk/>
          <pc:sldMk cId="3838793005" sldId="297"/>
        </pc:sldMkLst>
        <pc:spChg chg="mod">
          <ac:chgData name="NAMohammed" userId="818e9af9-07b9-4e66-926f-ccbf6f764297" providerId="ADAL" clId="{4EC55658-74C0-4643-B7B9-2F5B8FCD4F03}" dt="2021-11-28T06:56:54.738" v="0" actId="20577"/>
          <ac:spMkLst>
            <pc:docMk/>
            <pc:sldMk cId="3838793005" sldId="29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4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A458FF"/>
            </a:gs>
            <a:gs pos="52000">
              <a:srgbClr val="3544FF">
                <a:alpha val="51000"/>
              </a:srgbClr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08011" y="2147556"/>
            <a:ext cx="728781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14- Pathophysiology of Heart failure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</a:t>
            </a: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.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896" y="12756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866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67494"/>
            <a:ext cx="8856984" cy="4876006"/>
          </a:xfrm>
        </p:spPr>
        <p:txBody>
          <a:bodyPr/>
          <a:lstStyle/>
          <a:p>
            <a:pPr marL="101600" indent="0" algn="ctr"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Volume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 heart failure, there is a compensatory 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 blood volume 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serves to 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ventricular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preload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thereby enhance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 volume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by the </a:t>
            </a:r>
            <a:r>
              <a:rPr lang="en-US" sz="1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Frank-Starling mechanism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1600" indent="0" algn="just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volume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 by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factors.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renal perfusion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in decreased urine output and retention of fluid. Furthermore, a combination of reduced renal perfusion and sympathetic activation of the kidneys stimulates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of renin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thereby activating the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renin-angiotensin system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This, in turn, enhances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aldosterone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secretion. There is also an increase in circulating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antidiuretic hormone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contributes to renal retention of water. The outcome of humoral activation is an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renal reabsorption of sodium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water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1600" indent="0" algn="just"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resultant increase in blood volume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to 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 cardiac output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however, the increased volume can be deleterious because it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raises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venous pressures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can lead to pulmonary and systemic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When edema occurs in the lungs, this can result in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exertional dyspnea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(shortness of breath during exertion). </a:t>
            </a:r>
          </a:p>
          <a:p>
            <a:pPr marL="101600" indent="0" algn="just">
              <a:buNone/>
            </a:pP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888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95486"/>
            <a:ext cx="8424936" cy="315510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the systemic responses (vascular constriction and increased blood volume) help to compensate for the loss of cardiac performance; however, these compensatory responses cause a large 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in venous pressure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can lead to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-Furthermore,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in systemic vascular resistance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increases the 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afterload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on the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left ventricle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can further depress its output.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800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9662"/>
            <a:ext cx="835292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5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16" y="530728"/>
            <a:ext cx="8777764" cy="441728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GB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  <a:defRPr/>
            </a:pPr>
            <a:r>
              <a:rPr lang="sk-SK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pathophysiological process in which the heart as a pump is unable to meet the metabolic requirements of the tissue for oxygen  and substrates </a:t>
            </a:r>
            <a:r>
              <a:rPr lang="en-GB" alt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the venous return</a:t>
            </a:r>
            <a:r>
              <a:rPr lang="sk-SK" alt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heart</a:t>
            </a:r>
            <a:r>
              <a:rPr lang="en-GB" alt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either normal or increased.</a:t>
            </a:r>
          </a:p>
          <a:p>
            <a:pPr marL="101600" indent="0">
              <a:buNone/>
              <a:defRPr/>
            </a:pPr>
            <a:r>
              <a:rPr lang="en-GB" altLang="en-US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changes in: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vascular function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volume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neuro-humoral status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changes serve as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compensatory mechanisms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help maintain cardiac output However, after months and years those mechanisms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worsen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cardiac function.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55527"/>
            <a:ext cx="7416823" cy="41943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105" y="123478"/>
            <a:ext cx="8928992" cy="3155100"/>
          </a:xfrm>
        </p:spPr>
        <p:txBody>
          <a:bodyPr/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4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95486"/>
            <a:ext cx="8712968" cy="4948014"/>
          </a:xfrm>
        </p:spPr>
        <p:txBody>
          <a:bodyPr/>
          <a:lstStyle/>
          <a:p>
            <a:pPr marL="0" indent="0" algn="ctr">
              <a:lnSpc>
                <a:spcPts val="169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Cardiac and Vascular Changes Accompanying Heart Failure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Cardiac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Decreased stroke volume &amp; cardiac output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Ventricular dilation or hypertrophy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Impaired filling (diastolic dysfunction)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Reduced ejection fraction (systolic dysfunction)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Vascular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Increased systemic vascular resistance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Increased arterial pressure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Impaired organ perfusion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Decreased venous compliance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Increased venous pressure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95250" lvl="0" indent="0" algn="just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Increased blood volume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07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67494"/>
            <a:ext cx="8784976" cy="46001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Overall, the changes in cardiac function result in a </a:t>
            </a:r>
            <a:r>
              <a:rPr lang="en-US" sz="1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 in C.O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(mainly due to a decline in 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S.V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Systolic dysfunction: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 contractility abnormality         </a:t>
            </a:r>
            <a:r>
              <a:rPr lang="en-US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acute myocardial infarction. 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Diastolic </a:t>
            </a:r>
            <a:r>
              <a:rPr lang="en-US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dysfuncion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ventricle becomes less compliant (i.e., "stiffer"),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impairs ventricular filling.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lnSpc>
                <a:spcPct val="150000"/>
              </a:lnSpc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interventions to improve cardiac function in heart failure include the use of cardio-stimulatory drugs (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beta-agonists ) that stimulate heart rate and contractility, and vasodilator drugs that reduce ventricular afterload and thereby enhance stroke volume.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423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1470"/>
            <a:ext cx="8856984" cy="3155100"/>
          </a:xfrm>
        </p:spPr>
        <p:txBody>
          <a:bodyPr/>
          <a:lstStyle/>
          <a:p>
            <a:pPr marL="0" indent="0" algn="ctr">
              <a:lnSpc>
                <a:spcPts val="1690"/>
              </a:lnSpc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Neuro-humoral Status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90"/>
              </a:lnSpc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9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Compensatory Mechanisms During Heart Failure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Frank-Starling mechanism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 ventricular dilation or hypertrophy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Autonomic Nerves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sympathetic adrenergic activity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vagal activity to heart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300"/>
              </a:spcBef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Renin-angiotensin-aldosterone system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Vasopressin (antidiuretic hormone)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525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Circulating catecholamines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596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" y="12930"/>
            <a:ext cx="9143594" cy="5079099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net effect of these neuro-humoral responses is to produce 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vasoconstriction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help maintain arterial pressure),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venous constriction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increase </a:t>
            </a:r>
            <a:r>
              <a:rPr lang="en-US" sz="16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venous pressure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 blood volume 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increase ventricular filling. </a:t>
            </a:r>
          </a:p>
          <a:p>
            <a:pPr marL="10160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these compensatory mechanisms, can also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aggravate heart failure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ventricular afterload 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 depresses stroke volume) and 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 preload 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point where pulmonary or systemic congestion and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occur. </a:t>
            </a:r>
          </a:p>
          <a:p>
            <a:pPr marL="10160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certain 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beta-blockers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have been shown to provide significant long-term benefits because they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effects of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sympathetic activation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heart. 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Angiotensin-converting enzyme inhibitors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angiotensin receptor blockers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 </a:t>
            </a:r>
            <a:r>
              <a:rPr lang="en-US" sz="16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aldosterone receptor antagonists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are commonly used to treat heart failure by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inhibiting the actions of the renin-angiotensin-aldosterone system.</a:t>
            </a:r>
          </a:p>
          <a:p>
            <a:pPr marL="101600" indent="0" algn="just">
              <a:lnSpc>
                <a:spcPct val="150000"/>
              </a:lnSpc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225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" y="12931"/>
            <a:ext cx="9036496" cy="31551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87849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1"/>
            <a:ext cx="9144000" cy="5143451"/>
          </a:xfrm>
        </p:spPr>
        <p:txBody>
          <a:bodyPr/>
          <a:lstStyle/>
          <a:p>
            <a:pPr marL="101600" indent="0"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Vascular Function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-As a result, for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cardiac output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heart failure,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mechanisms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body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maintain normal arterial pressure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constricting arterial resistance vessels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activation of the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 adrenergic nervous system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thereby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vascular resistance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16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Veins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also 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constricted to elevate venous pressure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pPr marL="101600" indent="0" algn="just">
              <a:lnSpc>
                <a:spcPct val="150000"/>
              </a:lnSpc>
              <a:buNone/>
            </a:pP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baroreceptors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important components of this feedback system, especially in acute heart failure. 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Humoral activation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the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renin-angiotensin system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18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antidiuretic hormone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(vasopressin) 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contribute to </a:t>
            </a:r>
            <a:r>
              <a:rPr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vasoconstriction</a:t>
            </a: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340" indent="0" algn="just">
              <a:lnSpc>
                <a:spcPct val="150000"/>
              </a:lnSpc>
              <a:buNone/>
            </a:pPr>
            <a:endParaRPr lang="en-US" sz="1800" b="1" dirty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8793005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8B54F045A074CA01257B5EBC94D5C" ma:contentTypeVersion="3" ma:contentTypeDescription="Create a new document." ma:contentTypeScope="" ma:versionID="72d56ccc5ad90799510a7800b76fe540">
  <xsd:schema xmlns:xsd="http://www.w3.org/2001/XMLSchema" xmlns:xs="http://www.w3.org/2001/XMLSchema" xmlns:p="http://schemas.microsoft.com/office/2006/metadata/properties" xmlns:ns2="c06123a4-c520-4464-9d0d-f3777228c10d" targetNamespace="http://schemas.microsoft.com/office/2006/metadata/properties" ma:root="true" ma:fieldsID="24d350e80799e131cec90cba7ca53ab7" ns2:_="">
    <xsd:import namespace="c06123a4-c520-4464-9d0d-f3777228c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123a4-c520-4464-9d0d-f3777228c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B0A15-5BB3-4145-BC59-CCC0F41566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BAE5AA-7207-4492-9FEF-A58351A183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AD58ED-C680-4D92-9172-A2293DBD3CA9}"/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776</Words>
  <Application>Microsoft Office PowerPoint</Application>
  <PresentationFormat>On-screen Show (16:9)</PresentationFormat>
  <Paragraphs>67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Lexend Deca</vt:lpstr>
      <vt:lpstr>Muli</vt:lpstr>
      <vt:lpstr>Arial</vt:lpstr>
      <vt:lpstr>Times New Roman</vt:lpstr>
      <vt:lpstr>Symbol</vt:lpstr>
      <vt:lpstr>Aliena template</vt:lpstr>
      <vt:lpstr>14- Pathophysiology of Heart failure  By Prof. Sherif W. Mansour  Physiology dpt., Mutah school of Medicine .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NAMohammed</cp:lastModifiedBy>
  <cp:revision>41</cp:revision>
  <dcterms:modified xsi:type="dcterms:W3CDTF">2021-11-28T07:10:45Z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0x0101009DA8B54F045A074CA01257B5EBC94D5C</vt:lpwstr>
  </property>
</Properties>
</file>