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60" r:id="rId5"/>
    <p:sldId id="259" r:id="rId6"/>
    <p:sldId id="263" r:id="rId7"/>
    <p:sldId id="261" r:id="rId8"/>
    <p:sldId id="296" r:id="rId9"/>
    <p:sldId id="288" r:id="rId10"/>
    <p:sldId id="358" r:id="rId11"/>
    <p:sldId id="264" r:id="rId12"/>
    <p:sldId id="266" r:id="rId13"/>
    <p:sldId id="280" r:id="rId14"/>
    <p:sldId id="265" r:id="rId15"/>
    <p:sldId id="359" r:id="rId16"/>
    <p:sldId id="268" r:id="rId17"/>
    <p:sldId id="269" r:id="rId18"/>
    <p:sldId id="270" r:id="rId19"/>
    <p:sldId id="360" r:id="rId20"/>
    <p:sldId id="271" r:id="rId21"/>
    <p:sldId id="290" r:id="rId22"/>
    <p:sldId id="291" r:id="rId23"/>
    <p:sldId id="289" r:id="rId24"/>
    <p:sldId id="272" r:id="rId25"/>
    <p:sldId id="273" r:id="rId26"/>
    <p:sldId id="292" r:id="rId27"/>
    <p:sldId id="361" r:id="rId28"/>
    <p:sldId id="274" r:id="rId29"/>
    <p:sldId id="293" r:id="rId30"/>
    <p:sldId id="281" r:id="rId31"/>
    <p:sldId id="308" r:id="rId32"/>
    <p:sldId id="282" r:id="rId33"/>
    <p:sldId id="295" r:id="rId34"/>
    <p:sldId id="294" r:id="rId35"/>
    <p:sldId id="352" r:id="rId36"/>
    <p:sldId id="353" r:id="rId37"/>
    <p:sldId id="354" r:id="rId38"/>
    <p:sldId id="355" r:id="rId39"/>
    <p:sldId id="356" r:id="rId40"/>
    <p:sldId id="357" r:id="rId41"/>
    <p:sldId id="275" r:id="rId42"/>
    <p:sldId id="283" r:id="rId43"/>
    <p:sldId id="309" r:id="rId44"/>
    <p:sldId id="297" r:id="rId45"/>
    <p:sldId id="362" r:id="rId46"/>
    <p:sldId id="276" r:id="rId47"/>
    <p:sldId id="284" r:id="rId48"/>
    <p:sldId id="298" r:id="rId49"/>
    <p:sldId id="299" r:id="rId50"/>
    <p:sldId id="301" r:id="rId51"/>
    <p:sldId id="302" r:id="rId52"/>
    <p:sldId id="300" r:id="rId53"/>
    <p:sldId id="285" r:id="rId54"/>
    <p:sldId id="364" r:id="rId55"/>
    <p:sldId id="303" r:id="rId56"/>
    <p:sldId id="363" r:id="rId57"/>
    <p:sldId id="278" r:id="rId58"/>
    <p:sldId id="286" r:id="rId59"/>
    <p:sldId id="305" r:id="rId60"/>
    <p:sldId id="306" r:id="rId61"/>
    <p:sldId id="307" r:id="rId62"/>
    <p:sldId id="365" r:id="rId63"/>
    <p:sldId id="279" r:id="rId64"/>
    <p:sldId id="287" r:id="rId65"/>
    <p:sldId id="366" r:id="rId66"/>
    <p:sldId id="351" r:id="rId6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74" autoAdjust="0"/>
    <p:restoredTop sz="94660"/>
  </p:normalViewPr>
  <p:slideViewPr>
    <p:cSldViewPr snapToGrid="0">
      <p:cViewPr varScale="1">
        <p:scale>
          <a:sx n="68" d="100"/>
          <a:sy n="68" d="100"/>
        </p:scale>
        <p:origin x="71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D5A1A-4771-426A-88CC-CF9ED0050822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332A2-3B7D-4073-A32C-4AA3FEFC0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68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D5A1A-4771-426A-88CC-CF9ED0050822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332A2-3B7D-4073-A32C-4AA3FEFC0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84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D5A1A-4771-426A-88CC-CF9ED0050822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332A2-3B7D-4073-A32C-4AA3FEFC0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937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D20EB-31FF-4E53-A10E-34D705CA11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AB9BD7-FD0A-48D7-9A1A-03EA86D8E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4621F4-0DEB-418D-AB41-B8D2F153E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9BD1-5960-4D24-B18F-8400BA68B5E8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38AC85-A073-4FAD-B69A-55BD2A1B3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AB37AD-14F9-4574-B62F-8C9CE2CBA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B458-F736-40E7-84B8-CBB40900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913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5D77D-6CF6-4D22-A58B-DD6842DA8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6B97DE-0D61-4926-9134-EEC0ACF37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06EDD6-E01D-462A-92BF-89C118023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9BD1-5960-4D24-B18F-8400BA68B5E8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D30344-54FD-4BBD-A116-ED1D184E1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057AC4-6D8E-4C7E-ABC3-476EB61DF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B458-F736-40E7-84B8-CBB40900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1547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BF118-9C3D-47F0-8ABF-46B61C58F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7897F1-69DA-4A35-AB08-19194B4C10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A13B47-B6F1-4B80-A93B-A423EF0CF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9BD1-5960-4D24-B18F-8400BA68B5E8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17F9FB-C024-4A16-AC65-0D6E2158A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7024AE-F28A-4DCB-93DD-FDC2517E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B458-F736-40E7-84B8-CBB40900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0549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28866-2C96-49B6-8FA2-E0E7AAF17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6A94B-8CB8-4F79-ABB2-BEC62D8E42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D0D565-C993-4208-BE7C-9C166CB199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FB5768-9847-4AE1-AA3E-A8AC7047E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9BD1-5960-4D24-B18F-8400BA68B5E8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FFFFAF-A9C0-48E9-815E-050EA68CD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7EAAD4-0623-4A8A-956D-823B18B7B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B458-F736-40E7-84B8-CBB40900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577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37592-086B-4312-83DE-995EE7849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02C476-4F16-48D8-9732-96D903405F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6E8047-CB49-4D48-947C-E3E2B083F6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7FEFEB-CED3-4B85-8EB7-23217DB854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3479DA-C3D3-47CA-94D0-EEADDA5C53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0DAE41-206C-4322-9D5C-BEA0D8344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9BD1-5960-4D24-B18F-8400BA68B5E8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BD73C8-38AA-4FC6-B05C-7D778D81B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5C8375-208B-490D-95BC-172DF159B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B458-F736-40E7-84B8-CBB40900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7298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D277E-3ED0-467D-AEAD-B1D42D43A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2B4BB7-F81E-4E51-A329-DB7A4DD27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9BD1-5960-4D24-B18F-8400BA68B5E8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DB58FC-42E7-4F53-BE76-AB1A7BBB7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001DA3-9B18-48DD-A5C5-1B5DBCA03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B458-F736-40E7-84B8-CBB40900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9076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8F6E77-A5AC-4383-91EF-D933D5FF5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9BD1-5960-4D24-B18F-8400BA68B5E8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6AFC38-C952-4140-8D01-08307FA14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6D15A1-9A0E-43BB-BA2F-748C55A6B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B458-F736-40E7-84B8-CBB40900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6221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83A57-9777-4CCE-9761-CA769E05F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D21B0-D29E-4B00-AFE8-68A9EEE71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6A25A6-C2FA-4C84-950E-655F43E008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42BD8C-4FA7-469B-8617-6CFD53467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9BD1-5960-4D24-B18F-8400BA68B5E8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9D70F3-9CE7-4D66-A36A-CF392FCEC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98A1A0-A7D5-4ABC-B5C0-AE60695DB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B458-F736-40E7-84B8-CBB40900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10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D5A1A-4771-426A-88CC-CF9ED0050822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332A2-3B7D-4073-A32C-4AA3FEFC0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803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8A663-E76A-4C32-B06A-B68DC2733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F14CFE-D214-4F87-87D9-97CE571512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963907-3294-4816-BF54-CC9C93F42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8B8D4A-36F8-42A5-96A7-88F0E6D5D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9BD1-5960-4D24-B18F-8400BA68B5E8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7C74A3-91EA-4209-9429-1C4082423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BD1252-4BBB-4D01-B802-608FCCB5A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B458-F736-40E7-84B8-CBB40900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8095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9B911-65D3-475F-9776-9C8065A4A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02A52F-DD39-48B6-A63E-2C7DBDA1BF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2B80-72B0-4B9E-9053-5FF689A36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9BD1-5960-4D24-B18F-8400BA68B5E8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D18A7-9C0F-4CC4-92A7-8322593F0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78BBE5-2608-4DF7-91D8-1640B8209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B458-F736-40E7-84B8-CBB40900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4984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145F69-056E-4752-A818-C800002A49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8A3AC6-85B1-4FAA-B39F-B747C61F86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EDD022-DC60-4BF7-9B1D-2F4CCB235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9BD1-5960-4D24-B18F-8400BA68B5E8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AE6616-6951-41D5-A963-152C3281D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DC387E-E22C-4969-A567-F4CC611AE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B458-F736-40E7-84B8-CBB40900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780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D5A1A-4771-426A-88CC-CF9ED0050822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332A2-3B7D-4073-A32C-4AA3FEFC0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520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D5A1A-4771-426A-88CC-CF9ED0050822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332A2-3B7D-4073-A32C-4AA3FEFC0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648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D5A1A-4771-426A-88CC-CF9ED0050822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332A2-3B7D-4073-A32C-4AA3FEFC0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66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D5A1A-4771-426A-88CC-CF9ED0050822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332A2-3B7D-4073-A32C-4AA3FEFC0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501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D5A1A-4771-426A-88CC-CF9ED0050822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332A2-3B7D-4073-A32C-4AA3FEFC0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814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D5A1A-4771-426A-88CC-CF9ED0050822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332A2-3B7D-4073-A32C-4AA3FEFC0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451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D5A1A-4771-426A-88CC-CF9ED0050822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332A2-3B7D-4073-A32C-4AA3FEFC0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619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D5A1A-4771-426A-88CC-CF9ED0050822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332A2-3B7D-4073-A32C-4AA3FEFC0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948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D3A30F-F776-4735-9DFB-6DA274CAF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3F7F2B-8AB8-446D-85D6-84A7897BDE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55C34-5384-4F1B-9775-C219742216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B89BD1-5960-4D24-B18F-8400BA68B5E8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744777-F6B0-4B90-B0A2-E967A31160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F075A9-FD8D-4236-8BEF-D7E755B53D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DDB458-F736-40E7-84B8-CBB40900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083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93194" y="244698"/>
            <a:ext cx="8066468" cy="1925862"/>
          </a:xfrm>
        </p:spPr>
        <p:txBody>
          <a:bodyPr/>
          <a:lstStyle/>
          <a:p>
            <a:r>
              <a:rPr lang="en-US" dirty="0"/>
              <a:t>Lower Limb Fractures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58388" y="4980077"/>
            <a:ext cx="3481589" cy="1704058"/>
          </a:xfrm>
        </p:spPr>
        <p:txBody>
          <a:bodyPr/>
          <a:lstStyle/>
          <a:p>
            <a:r>
              <a:rPr lang="en-US" dirty="0" err="1"/>
              <a:t>Suhaib</a:t>
            </a:r>
            <a:r>
              <a:rPr lang="en-US" dirty="0"/>
              <a:t> Moseley, MD</a:t>
            </a:r>
          </a:p>
          <a:p>
            <a:r>
              <a:rPr lang="en-US" dirty="0" err="1"/>
              <a:t>Mutah</a:t>
            </a:r>
            <a:r>
              <a:rPr lang="en-US" dirty="0"/>
              <a:t> university</a:t>
            </a:r>
          </a:p>
          <a:p>
            <a:r>
              <a:rPr lang="en-US" dirty="0"/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336787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60"/>
    </mc:Choice>
    <mc:Fallback xmlns="">
      <p:transition spd="slow" advTm="1286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Proximal Tibia fracture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5663" y="1825625"/>
            <a:ext cx="592067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22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665"/>
    </mc:Choice>
    <mc:Fallback xmlns="">
      <p:transition spd="slow" advTm="62665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071" y="192665"/>
            <a:ext cx="8536814" cy="640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60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20"/>
    </mc:Choice>
    <mc:Fallback xmlns="">
      <p:transition spd="slow" advTm="5462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CT scan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0975" y="1896269"/>
            <a:ext cx="4210050" cy="42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26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53"/>
    </mc:Choice>
    <mc:Fallback xmlns="">
      <p:transition spd="slow" advTm="34853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Management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9840" y="2246652"/>
            <a:ext cx="5972320" cy="400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98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024"/>
    </mc:Choice>
    <mc:Fallback xmlns="">
      <p:transition spd="slow" advTm="77024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3D74E-7467-4F2D-9E42-8FA33C358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0FE1B5-F3B0-4809-A882-64D828850E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Soft tissue complications</a:t>
            </a:r>
          </a:p>
          <a:p>
            <a:r>
              <a:rPr lang="en-US" dirty="0"/>
              <a:t>Compartment syndrome</a:t>
            </a:r>
          </a:p>
          <a:p>
            <a:r>
              <a:rPr lang="en-US" dirty="0"/>
              <a:t>Infection</a:t>
            </a:r>
          </a:p>
          <a:p>
            <a:r>
              <a:rPr lang="en-US" dirty="0"/>
              <a:t>Post traumatic osteoarthritis</a:t>
            </a:r>
          </a:p>
          <a:p>
            <a:r>
              <a:rPr lang="en-US" dirty="0"/>
              <a:t>Loss in the range of motion</a:t>
            </a:r>
          </a:p>
          <a:p>
            <a:r>
              <a:rPr lang="en-US" dirty="0"/>
              <a:t>Associated meniscus and ligament injury</a:t>
            </a:r>
          </a:p>
          <a:p>
            <a:r>
              <a:rPr lang="en-US" dirty="0"/>
              <a:t>Neurovascular bundle injury</a:t>
            </a:r>
          </a:p>
        </p:txBody>
      </p:sp>
    </p:spTree>
    <p:extLst>
      <p:ext uri="{BB962C8B-B14F-4D97-AF65-F5344CB8AC3E}">
        <p14:creationId xmlns:p14="http://schemas.microsoft.com/office/powerpoint/2010/main" val="38489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94"/>
    </mc:Choice>
    <mc:Fallback xmlns="">
      <p:transition spd="slow" advTm="41194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    </a:t>
            </a:r>
            <a:r>
              <a:rPr lang="en-US" dirty="0" err="1"/>
              <a:t>Tibial</a:t>
            </a:r>
            <a:r>
              <a:rPr lang="en-US" dirty="0"/>
              <a:t> shaft fracture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Since approximately one third of the tibia lies directly beneath the skin, open fractures are common compared to other long bones.</a:t>
            </a:r>
          </a:p>
          <a:p>
            <a:endParaRPr lang="en-US" dirty="0"/>
          </a:p>
          <a:p>
            <a:r>
              <a:rPr lang="en-US" dirty="0"/>
              <a:t>These open fractures are most commonly caused by high velocity trauma (e.g. motor vehicle collisions), while closed fractures most commonly occur from sports injuries or falls.</a:t>
            </a:r>
          </a:p>
        </p:txBody>
      </p:sp>
    </p:spTree>
    <p:extLst>
      <p:ext uri="{BB962C8B-B14F-4D97-AF65-F5344CB8AC3E}">
        <p14:creationId xmlns:p14="http://schemas.microsoft.com/office/powerpoint/2010/main" val="180666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00"/>
    </mc:Choice>
    <mc:Fallback xmlns="">
      <p:transition spd="slow" advTm="371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1907"/>
            <a:ext cx="10006884" cy="645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6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587"/>
    </mc:Choice>
    <mc:Fallback xmlns="">
      <p:transition spd="slow" advTm="70587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Mangement</a:t>
            </a:r>
            <a:r>
              <a:rPr lang="en-US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0840" y="1575483"/>
            <a:ext cx="3470319" cy="4959937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28CD3AA-DC38-4B55-9787-874AEE3623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10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347"/>
    </mc:Choice>
    <mc:Fallback xmlns="">
      <p:transition spd="slow" advTm="69347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03ED0-E48F-483A-AF1D-1F48F04DA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04922-5AD5-404F-8A3E-8BC4587766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Infections</a:t>
            </a:r>
          </a:p>
          <a:p>
            <a:r>
              <a:rPr lang="en-US" dirty="0"/>
              <a:t>Delayed union and Non Union</a:t>
            </a:r>
          </a:p>
          <a:p>
            <a:r>
              <a:rPr lang="en-US" dirty="0"/>
              <a:t>Malunion and deformity ( ankle osteoarthritis )</a:t>
            </a:r>
          </a:p>
          <a:p>
            <a:r>
              <a:rPr lang="en-US" dirty="0"/>
              <a:t>local discomfort related to metal implants</a:t>
            </a:r>
          </a:p>
          <a:p>
            <a:r>
              <a:rPr lang="en-US" dirty="0"/>
              <a:t>Neurovascular bundle injury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59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60"/>
    </mc:Choice>
    <mc:Fallback xmlns="">
      <p:transition spd="slow" advTm="4616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Ankle Fracture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5791" y="1690688"/>
            <a:ext cx="6153150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05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23"/>
    </mc:Choice>
    <mc:Fallback xmlns="">
      <p:transition spd="slow" advTm="44323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Patella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0167" y="1600535"/>
            <a:ext cx="3490644" cy="481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52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85"/>
    </mc:Choice>
    <mc:Fallback xmlns="">
      <p:transition spd="slow" advTm="32585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2167" y="991673"/>
            <a:ext cx="7759676" cy="518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12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155"/>
    </mc:Choice>
    <mc:Fallback xmlns="">
      <p:transition spd="slow" advTm="70155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490" y="1906074"/>
            <a:ext cx="5461532" cy="42001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7377" y="1906074"/>
            <a:ext cx="3171825" cy="42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29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70"/>
    </mc:Choice>
    <mc:Fallback xmlns="">
      <p:transition spd="slow" advTm="4247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Injury patterns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Isolated medial malleolus fracture.</a:t>
            </a:r>
          </a:p>
          <a:p>
            <a:r>
              <a:rPr lang="en-US" dirty="0"/>
              <a:t>Isolated lateral malleolus fracture.</a:t>
            </a:r>
          </a:p>
          <a:p>
            <a:r>
              <a:rPr lang="en-US" dirty="0" err="1"/>
              <a:t>bimalleolar</a:t>
            </a:r>
            <a:r>
              <a:rPr lang="en-US" dirty="0"/>
              <a:t> and </a:t>
            </a:r>
            <a:r>
              <a:rPr lang="en-US" dirty="0" err="1"/>
              <a:t>bimalleolar</a:t>
            </a:r>
            <a:r>
              <a:rPr lang="en-US" dirty="0"/>
              <a:t>-equivalent fractures</a:t>
            </a:r>
          </a:p>
          <a:p>
            <a:r>
              <a:rPr lang="en-US" dirty="0"/>
              <a:t>Posterior malleolus fractures</a:t>
            </a:r>
          </a:p>
          <a:p>
            <a:r>
              <a:rPr lang="en-US" dirty="0" err="1"/>
              <a:t>Trimalleolar</a:t>
            </a:r>
            <a:r>
              <a:rPr lang="en-US" dirty="0"/>
              <a:t> fracture</a:t>
            </a:r>
          </a:p>
        </p:txBody>
      </p:sp>
    </p:spTree>
    <p:extLst>
      <p:ext uri="{BB962C8B-B14F-4D97-AF65-F5344CB8AC3E}">
        <p14:creationId xmlns:p14="http://schemas.microsoft.com/office/powerpoint/2010/main" val="9734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90"/>
    </mc:Choice>
    <mc:Fallback xmlns="">
      <p:transition spd="slow" advTm="2429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0745" y="229412"/>
            <a:ext cx="10250510" cy="65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82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27"/>
    </mc:Choice>
    <mc:Fallback xmlns="">
      <p:transition spd="slow" advTm="38727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Nonoperative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5601237" cy="5032375"/>
          </a:xfrm>
        </p:spPr>
        <p:txBody>
          <a:bodyPr>
            <a:normAutofit/>
          </a:bodyPr>
          <a:lstStyle/>
          <a:p>
            <a:r>
              <a:rPr lang="en-US" dirty="0"/>
              <a:t>Isolated </a:t>
            </a:r>
            <a:r>
              <a:rPr lang="en-US" dirty="0" err="1"/>
              <a:t>nondisplaced</a:t>
            </a:r>
            <a:r>
              <a:rPr lang="en-US" dirty="0"/>
              <a:t> medial malleolus fracture or tip avulsions</a:t>
            </a:r>
          </a:p>
          <a:p>
            <a:r>
              <a:rPr lang="en-US" dirty="0"/>
              <a:t>Isolated lateral malleolus fracture with &lt; 3mm displacement and no </a:t>
            </a:r>
            <a:r>
              <a:rPr lang="en-US" dirty="0" err="1"/>
              <a:t>talar</a:t>
            </a:r>
            <a:r>
              <a:rPr lang="en-US" dirty="0"/>
              <a:t> shift</a:t>
            </a:r>
          </a:p>
          <a:p>
            <a:r>
              <a:rPr lang="en-US" dirty="0" err="1"/>
              <a:t>Bimalleolar</a:t>
            </a:r>
            <a:r>
              <a:rPr lang="en-US" dirty="0"/>
              <a:t> fracture if elderly or unable to undergo surgical intervention</a:t>
            </a:r>
          </a:p>
          <a:p>
            <a:r>
              <a:rPr lang="en-US" dirty="0"/>
              <a:t>Posterior </a:t>
            </a:r>
            <a:r>
              <a:rPr lang="en-US" dirty="0" err="1"/>
              <a:t>malleolar</a:t>
            </a:r>
            <a:r>
              <a:rPr lang="en-US" dirty="0"/>
              <a:t> fracture with &lt; 25% joint involvement or &lt; 2mm step-off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440" y="1982211"/>
            <a:ext cx="4623515" cy="407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59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744"/>
    </mc:Choice>
    <mc:Fallback xmlns="">
      <p:transition spd="slow" advTm="45744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Open reduction internal fixation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045" y="1825624"/>
            <a:ext cx="7752009" cy="4897147"/>
          </a:xfrm>
        </p:spPr>
        <p:txBody>
          <a:bodyPr/>
          <a:lstStyle/>
          <a:p>
            <a:r>
              <a:rPr lang="en-US" dirty="0"/>
              <a:t>Any </a:t>
            </a:r>
            <a:r>
              <a:rPr lang="en-US" dirty="0" err="1"/>
              <a:t>talar</a:t>
            </a:r>
            <a:r>
              <a:rPr lang="en-US" dirty="0"/>
              <a:t> displacement </a:t>
            </a:r>
          </a:p>
          <a:p>
            <a:r>
              <a:rPr lang="en-US" dirty="0"/>
              <a:t>Displaced isolated medial </a:t>
            </a:r>
            <a:r>
              <a:rPr lang="en-US" dirty="0" err="1"/>
              <a:t>malleolar</a:t>
            </a:r>
            <a:r>
              <a:rPr lang="en-US" dirty="0"/>
              <a:t> fracture</a:t>
            </a:r>
          </a:p>
          <a:p>
            <a:r>
              <a:rPr lang="en-US" dirty="0"/>
              <a:t>Displaced isolated lateral </a:t>
            </a:r>
            <a:r>
              <a:rPr lang="en-US" dirty="0" err="1"/>
              <a:t>malleolar</a:t>
            </a:r>
            <a:r>
              <a:rPr lang="en-US" dirty="0"/>
              <a:t> fracture</a:t>
            </a:r>
          </a:p>
          <a:p>
            <a:r>
              <a:rPr lang="en-US" dirty="0" err="1"/>
              <a:t>Bimalleolar</a:t>
            </a:r>
            <a:r>
              <a:rPr lang="en-US" dirty="0"/>
              <a:t> fracture and </a:t>
            </a:r>
            <a:r>
              <a:rPr lang="en-US" dirty="0" err="1"/>
              <a:t>bimalleolar</a:t>
            </a:r>
            <a:r>
              <a:rPr lang="en-US" dirty="0"/>
              <a:t>-equivalent fracture</a:t>
            </a:r>
          </a:p>
          <a:p>
            <a:r>
              <a:rPr lang="en-US" dirty="0"/>
              <a:t>Posterior </a:t>
            </a:r>
            <a:r>
              <a:rPr lang="en-US" dirty="0" err="1"/>
              <a:t>malleolar</a:t>
            </a:r>
            <a:r>
              <a:rPr lang="en-US" dirty="0"/>
              <a:t> fracture with &gt; 25% or &gt; 2mm step-off</a:t>
            </a:r>
          </a:p>
          <a:p>
            <a:r>
              <a:rPr lang="en-US" dirty="0"/>
              <a:t>Open fractures</a:t>
            </a:r>
          </a:p>
          <a:p>
            <a:r>
              <a:rPr lang="en-US" dirty="0" err="1"/>
              <a:t>Malleolar</a:t>
            </a:r>
            <a:r>
              <a:rPr lang="en-US" dirty="0"/>
              <a:t> </a:t>
            </a:r>
            <a:r>
              <a:rPr lang="en-US" dirty="0" err="1"/>
              <a:t>nonunions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5935" y="2034794"/>
            <a:ext cx="3067865" cy="422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5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38"/>
    </mc:Choice>
    <mc:Fallback xmlns="">
      <p:transition spd="slow" advTm="41838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4410C-0B63-4442-853C-7BD513936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CA2CCB-C07E-49F1-B880-0FDF2406C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Soft tissue complications</a:t>
            </a:r>
          </a:p>
          <a:p>
            <a:r>
              <a:rPr lang="en-US" dirty="0"/>
              <a:t>Infection</a:t>
            </a:r>
          </a:p>
          <a:p>
            <a:r>
              <a:rPr lang="en-US" dirty="0"/>
              <a:t>Mal union </a:t>
            </a:r>
          </a:p>
          <a:p>
            <a:r>
              <a:rPr lang="en-US" dirty="0"/>
              <a:t>Non union</a:t>
            </a:r>
          </a:p>
          <a:p>
            <a:r>
              <a:rPr lang="en-US" dirty="0"/>
              <a:t>Secondary post traumatic arthritis</a:t>
            </a:r>
          </a:p>
        </p:txBody>
      </p:sp>
    </p:spTree>
    <p:extLst>
      <p:ext uri="{BB962C8B-B14F-4D97-AF65-F5344CB8AC3E}">
        <p14:creationId xmlns:p14="http://schemas.microsoft.com/office/powerpoint/2010/main" val="356389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55"/>
    </mc:Choice>
    <mc:Fallback xmlns="">
      <p:transition spd="slow" advTm="28655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Pilon</a:t>
            </a:r>
            <a:r>
              <a:rPr lang="en-US" dirty="0"/>
              <a:t> fracture</a:t>
            </a:r>
            <a:br>
              <a:rPr lang="en-US" dirty="0"/>
            </a:br>
            <a:r>
              <a:rPr lang="en-US" dirty="0"/>
              <a:t> </a:t>
            </a:r>
            <a:r>
              <a:rPr lang="en-US" dirty="0" err="1"/>
              <a:t>Tibial</a:t>
            </a:r>
            <a:r>
              <a:rPr lang="en-US" dirty="0"/>
              <a:t> Plafond Fracture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5295" y="2022951"/>
            <a:ext cx="6191250" cy="40481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5537B0-2C94-4680-8D63-6DFB7C07A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5048" y="1874095"/>
            <a:ext cx="2506331" cy="483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10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49"/>
    </mc:Choice>
    <mc:Fallback xmlns="">
      <p:transition spd="slow" advTm="39749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9029" y="1690688"/>
            <a:ext cx="7054063" cy="440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57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39"/>
    </mc:Choice>
    <mc:Fallback xmlns="">
      <p:transition spd="slow" advTm="30439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CT scan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4094408" cy="4486275"/>
          </a:xfrm>
        </p:spPr>
        <p:txBody>
          <a:bodyPr/>
          <a:lstStyle/>
          <a:p>
            <a:r>
              <a:rPr lang="en-US" dirty="0"/>
              <a:t>Articular involvement</a:t>
            </a:r>
          </a:p>
          <a:p>
            <a:r>
              <a:rPr lang="en-US" dirty="0"/>
              <a:t>Surgical planning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3834" y="3443288"/>
            <a:ext cx="7077075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21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76"/>
    </mc:Choice>
    <mc:Fallback xmlns="">
      <p:transition spd="slow" advTm="2247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4351338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0267" y="2182679"/>
            <a:ext cx="4761120" cy="299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88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916"/>
    </mc:Choice>
    <mc:Fallback xmlns="">
      <p:transition spd="slow" advTm="46916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98BAD-CDD4-4F71-B43B-2361AB688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Ruedi</a:t>
            </a:r>
            <a:r>
              <a:rPr lang="en-US" dirty="0"/>
              <a:t> and </a:t>
            </a:r>
            <a:r>
              <a:rPr lang="en-US" dirty="0" err="1"/>
              <a:t>Allgower</a:t>
            </a:r>
            <a:r>
              <a:rPr lang="en-US" dirty="0"/>
              <a:t> Classification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AFA8743-9EB5-4CC9-9503-EA956A82D8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4847" y="1825625"/>
            <a:ext cx="772230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09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79"/>
    </mc:Choice>
    <mc:Fallback xmlns="">
      <p:transition spd="slow" advTm="41079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Management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Nonoperative</a:t>
            </a:r>
            <a:r>
              <a:rPr lang="en-US" dirty="0"/>
              <a:t>; immobilization</a:t>
            </a:r>
          </a:p>
          <a:p>
            <a:r>
              <a:rPr lang="en-US" dirty="0"/>
              <a:t>Stable fracture patterns without articular surface displacement</a:t>
            </a:r>
          </a:p>
          <a:p>
            <a:r>
              <a:rPr lang="en-US" dirty="0"/>
              <a:t>Critically ill or </a:t>
            </a:r>
            <a:r>
              <a:rPr lang="en-US" dirty="0" err="1"/>
              <a:t>nonambulatory</a:t>
            </a:r>
            <a:r>
              <a:rPr lang="en-US" dirty="0"/>
              <a:t> patients</a:t>
            </a:r>
          </a:p>
          <a:p>
            <a:r>
              <a:rPr lang="en-US" dirty="0"/>
              <a:t>Significant risk of skin problems (diabetes, vascular disease, neuropathy)</a:t>
            </a:r>
          </a:p>
        </p:txBody>
      </p:sp>
    </p:spTree>
    <p:extLst>
      <p:ext uri="{BB962C8B-B14F-4D97-AF65-F5344CB8AC3E}">
        <p14:creationId xmlns:p14="http://schemas.microsoft.com/office/powerpoint/2010/main" val="382838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65"/>
    </mc:Choice>
    <mc:Fallback xmlns="">
      <p:transition spd="slow" advTm="34965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Operative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b="1" u="sng" dirty="0"/>
              <a:t>Temporizing spanning external fixation across ankle joint        </a:t>
            </a:r>
          </a:p>
          <a:p>
            <a:r>
              <a:rPr lang="en-US" dirty="0"/>
              <a:t>Acute management provides stabilization to allow for soft tissue healing</a:t>
            </a:r>
          </a:p>
          <a:p>
            <a:r>
              <a:rPr lang="en-US" dirty="0"/>
              <a:t>Fractures with significant joint depression or displacement</a:t>
            </a:r>
          </a:p>
          <a:p>
            <a:r>
              <a:rPr lang="en-US" dirty="0"/>
              <a:t>Leave until swelling resolves (generally 10-14 days)</a:t>
            </a:r>
          </a:p>
          <a:p>
            <a:r>
              <a:rPr lang="en-US" sz="3200" b="1" u="sng" dirty="0"/>
              <a:t>ORIF </a:t>
            </a:r>
          </a:p>
          <a:p>
            <a:r>
              <a:rPr lang="en-US" dirty="0"/>
              <a:t>Definitive fixation for majority of </a:t>
            </a:r>
            <a:r>
              <a:rPr lang="en-US" dirty="0" err="1"/>
              <a:t>pilon</a:t>
            </a:r>
            <a:r>
              <a:rPr lang="en-US" dirty="0"/>
              <a:t> fractures</a:t>
            </a:r>
          </a:p>
          <a:p>
            <a:r>
              <a:rPr lang="en-US" dirty="0"/>
              <a:t>Limited or definitive ORIF can be performed acutely with low complications in certain situations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45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338"/>
    </mc:Choice>
    <mc:Fallback xmlns="">
      <p:transition spd="slow" advTm="56338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Wound slough (10%)</a:t>
            </a:r>
          </a:p>
          <a:p>
            <a:r>
              <a:rPr lang="en-US" dirty="0"/>
              <a:t>Dehiscence (9-30%)</a:t>
            </a:r>
          </a:p>
          <a:p>
            <a:pPr marL="0" indent="0">
              <a:buNone/>
            </a:pPr>
            <a:r>
              <a:rPr lang="en-US" dirty="0"/>
              <a:t>      wait for soft tissue edema to subside before ORIF (1-2 weeks)</a:t>
            </a:r>
          </a:p>
          <a:p>
            <a:r>
              <a:rPr lang="en-US" dirty="0"/>
              <a:t>Infection (5-15%)</a:t>
            </a:r>
          </a:p>
          <a:p>
            <a:r>
              <a:rPr lang="en-US" dirty="0" err="1"/>
              <a:t>Varus</a:t>
            </a:r>
            <a:r>
              <a:rPr lang="en-US" dirty="0"/>
              <a:t> </a:t>
            </a:r>
            <a:r>
              <a:rPr lang="en-US" dirty="0" err="1"/>
              <a:t>malunion</a:t>
            </a:r>
            <a:endParaRPr lang="en-US" dirty="0"/>
          </a:p>
          <a:p>
            <a:r>
              <a:rPr lang="en-US" dirty="0"/>
              <a:t>Nonunion</a:t>
            </a:r>
          </a:p>
          <a:p>
            <a:r>
              <a:rPr lang="en-US" dirty="0"/>
              <a:t>Posttraumatic arthritis</a:t>
            </a:r>
          </a:p>
          <a:p>
            <a:r>
              <a:rPr lang="en-US" dirty="0" err="1"/>
              <a:t>Chondrolysis</a:t>
            </a:r>
            <a:endParaRPr lang="en-US" dirty="0"/>
          </a:p>
          <a:p>
            <a:r>
              <a:rPr lang="en-US" dirty="0"/>
              <a:t>Stiffness</a:t>
            </a:r>
          </a:p>
        </p:txBody>
      </p:sp>
    </p:spTree>
    <p:extLst>
      <p:ext uri="{BB962C8B-B14F-4D97-AF65-F5344CB8AC3E}">
        <p14:creationId xmlns:p14="http://schemas.microsoft.com/office/powerpoint/2010/main" val="407074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54"/>
    </mc:Choice>
    <mc:Fallback xmlns="">
      <p:transition spd="slow" advTm="44954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32D47-36B3-4C46-94D8-988404456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Anatomy of the foot</a:t>
            </a:r>
            <a:br>
              <a:rPr lang="en-US" dirty="0"/>
            </a:br>
            <a:r>
              <a:rPr lang="en-US" dirty="0"/>
              <a:t>Hindfoot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DC02703-AAFA-40B6-A41C-165DC256A9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37206" y="2085083"/>
            <a:ext cx="3448050" cy="34385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D951AA-7997-4365-A72C-FEAE592B9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728" y="2085083"/>
            <a:ext cx="5055561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14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90"/>
    </mc:Choice>
    <mc:Fallback xmlns="">
      <p:transition spd="slow" advTm="4659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62E9F-FA11-4294-B9D6-841E33BDD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Subtalar Joint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8696E78-8CB6-4ECF-ADB9-1203E3C025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25359" y="2272713"/>
            <a:ext cx="4491923" cy="34124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824AC1-D69A-41B0-B3E4-D216878A4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666" y="2698887"/>
            <a:ext cx="5227603" cy="224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72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39"/>
    </mc:Choice>
    <mc:Fallback xmlns="">
      <p:transition spd="slow" advTm="17239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495E2-34EC-45B2-9CC0-38F1669CB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Chopart</a:t>
            </a:r>
            <a:r>
              <a:rPr lang="en-US" dirty="0"/>
              <a:t> joint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37E457B-640C-4296-B40B-BE746752BE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814732"/>
            <a:ext cx="5549994" cy="40514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D599AA-CC00-45D9-9D12-B0E603934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858" y="365125"/>
            <a:ext cx="3781425" cy="660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51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00"/>
    </mc:Choice>
    <mc:Fallback xmlns="">
      <p:transition spd="slow" advTm="144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530A6-D33E-4661-B33B-D6B4E2F70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Midfoot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1292707-4A3D-4DE7-A629-3E610FDA5D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4526" y="2374643"/>
            <a:ext cx="5051474" cy="34357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E5EC80-D962-4E72-B641-6C1D4234A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9794" y="1782702"/>
            <a:ext cx="3905250" cy="46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67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47"/>
    </mc:Choice>
    <mc:Fallback xmlns="">
      <p:transition spd="slow" advTm="14347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A1CF2-D062-4783-BF69-31EA35E28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Lisfranc Joint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079D79D-BE64-49BA-820E-3DF0604CBD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49427" y="1825625"/>
            <a:ext cx="4595472" cy="4351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CCB668-B446-4A61-A7F2-A635ABEBD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562" y="128587"/>
            <a:ext cx="3781425" cy="660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05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29"/>
    </mc:Choice>
    <mc:Fallback xmlns="">
      <p:transition spd="slow" advTm="26229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AB0F3-E866-43AC-91D4-716931EB2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Forefoot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B2468AB-A55E-437D-B7B3-1D8211FCED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276170"/>
            <a:ext cx="5154256" cy="35056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C43049-5481-4EA3-BB98-61356B557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1238" y="2714186"/>
            <a:ext cx="5186486" cy="250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13"/>
    </mc:Choice>
    <mc:Fallback xmlns="">
      <p:transition spd="slow" advTm="15513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2439" y="2163651"/>
            <a:ext cx="6766846" cy="369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1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102"/>
    </mc:Choice>
    <mc:Fallback xmlns="">
      <p:transition spd="slow" advTm="68102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Calcaneus fracture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66645"/>
            <a:ext cx="3888346" cy="38883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859" y="1966645"/>
            <a:ext cx="4476951" cy="377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81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48"/>
    </mc:Choice>
    <mc:Fallback xmlns="">
      <p:transition spd="slow" advTm="33548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Extra-articular (25%)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Intra-articular (75%)</a:t>
            </a:r>
          </a:p>
          <a:p>
            <a:endParaRPr lang="en-US" dirty="0"/>
          </a:p>
          <a:p>
            <a:r>
              <a:rPr lang="en-US" dirty="0"/>
              <a:t>Sanders classification</a:t>
            </a:r>
          </a:p>
          <a:p>
            <a:pPr marL="0" indent="0">
              <a:buNone/>
            </a:pPr>
            <a:r>
              <a:rPr lang="en-US" dirty="0"/>
              <a:t>   Based on the number of articular fragments seen on the coronal CT image at the widest point of the posterior facet</a:t>
            </a:r>
          </a:p>
        </p:txBody>
      </p:sp>
    </p:spTree>
    <p:extLst>
      <p:ext uri="{BB962C8B-B14F-4D97-AF65-F5344CB8AC3E}">
        <p14:creationId xmlns:p14="http://schemas.microsoft.com/office/powerpoint/2010/main" val="288289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40"/>
    </mc:Choice>
    <mc:Fallback xmlns="">
      <p:transition spd="slow" advTm="3154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5EF5E-E417-47FA-88B1-5A5E6276E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3E53CDD-78D1-44C2-B71D-D84FEE8DDC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27906"/>
            <a:ext cx="12192000" cy="430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77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23"/>
    </mc:Choice>
    <mc:Fallback xmlns="">
      <p:transition spd="slow" advTm="27523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Non operative</a:t>
            </a:r>
          </a:p>
          <a:p>
            <a:endParaRPr lang="en-US" dirty="0"/>
          </a:p>
          <a:p>
            <a:r>
              <a:rPr lang="en-US"/>
              <a:t>Operative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5439FC-0D84-45B1-9227-A527C37DA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124" y="3429000"/>
            <a:ext cx="4478415" cy="329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46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20"/>
    </mc:Choice>
    <mc:Fallback xmlns="">
      <p:transition spd="slow" advTm="3832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F65AB-117E-47D4-9247-6D247A581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094C76-53F6-4AFA-BC76-9B484B7531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Compartment</a:t>
            </a:r>
          </a:p>
          <a:p>
            <a:r>
              <a:rPr lang="en-US" dirty="0"/>
              <a:t>Wound dehiscence and infection</a:t>
            </a:r>
          </a:p>
          <a:p>
            <a:r>
              <a:rPr lang="en-US" dirty="0"/>
              <a:t>Malunion</a:t>
            </a:r>
          </a:p>
          <a:p>
            <a:r>
              <a:rPr lang="en-US" dirty="0"/>
              <a:t>Arthritis.</a:t>
            </a:r>
          </a:p>
        </p:txBody>
      </p:sp>
    </p:spTree>
    <p:extLst>
      <p:ext uri="{BB962C8B-B14F-4D97-AF65-F5344CB8AC3E}">
        <p14:creationId xmlns:p14="http://schemas.microsoft.com/office/powerpoint/2010/main" val="299127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17"/>
    </mc:Choice>
    <mc:Fallback xmlns="">
      <p:transition spd="slow" advTm="39117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Talus fracture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4610" y="1690688"/>
            <a:ext cx="3657600" cy="381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3588" y="2189408"/>
            <a:ext cx="5710443" cy="302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97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886"/>
    </mc:Choice>
    <mc:Fallback xmlns="">
      <p:transition spd="slow" advTm="59886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Talar</a:t>
            </a:r>
            <a:r>
              <a:rPr lang="en-US" dirty="0"/>
              <a:t> body fractures</a:t>
            </a:r>
          </a:p>
          <a:p>
            <a:pPr marL="0" indent="0">
              <a:buNone/>
            </a:pPr>
            <a:r>
              <a:rPr lang="en-US" dirty="0"/>
              <a:t>    account for 13-23% of talus fractures</a:t>
            </a:r>
          </a:p>
          <a:p>
            <a:r>
              <a:rPr lang="en-US" dirty="0"/>
              <a:t>Lateral process fractures</a:t>
            </a:r>
          </a:p>
          <a:p>
            <a:pPr marL="0" indent="0">
              <a:buNone/>
            </a:pPr>
            <a:r>
              <a:rPr lang="en-US" dirty="0"/>
              <a:t>   account for 10.4% of talus fractures</a:t>
            </a:r>
          </a:p>
          <a:p>
            <a:r>
              <a:rPr lang="en-US" dirty="0" err="1"/>
              <a:t>Talar</a:t>
            </a:r>
            <a:r>
              <a:rPr lang="en-US" dirty="0"/>
              <a:t> head fracture</a:t>
            </a:r>
          </a:p>
          <a:p>
            <a:pPr marL="0" indent="0">
              <a:buNone/>
            </a:pPr>
            <a:r>
              <a:rPr lang="en-US" dirty="0"/>
              <a:t>   least common talus fracture</a:t>
            </a:r>
          </a:p>
        </p:txBody>
      </p:sp>
    </p:spTree>
    <p:extLst>
      <p:ext uri="{BB962C8B-B14F-4D97-AF65-F5344CB8AC3E}">
        <p14:creationId xmlns:p14="http://schemas.microsoft.com/office/powerpoint/2010/main" val="174564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65"/>
    </mc:Choice>
    <mc:Fallback xmlns="">
      <p:transition spd="slow" advTm="31365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Nonoperative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Non displaced &lt; 2mm</a:t>
            </a:r>
          </a:p>
          <a:p>
            <a:pPr marL="0" indent="0">
              <a:buNone/>
            </a:pPr>
            <a:r>
              <a:rPr lang="en-US" dirty="0"/>
              <a:t>   SLC for 6 weeks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Operative</a:t>
            </a:r>
          </a:p>
        </p:txBody>
      </p:sp>
    </p:spTree>
    <p:extLst>
      <p:ext uri="{BB962C8B-B14F-4D97-AF65-F5344CB8AC3E}">
        <p14:creationId xmlns:p14="http://schemas.microsoft.com/office/powerpoint/2010/main" val="192261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81"/>
    </mc:Choice>
    <mc:Fallback xmlns="">
      <p:transition spd="slow" advTm="25081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Talar</a:t>
            </a:r>
            <a:r>
              <a:rPr lang="en-US" dirty="0"/>
              <a:t> neck fracture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545169" cy="4351338"/>
          </a:xfrm>
        </p:spPr>
        <p:txBody>
          <a:bodyPr/>
          <a:lstStyle/>
          <a:p>
            <a:r>
              <a:rPr lang="en-US" dirty="0"/>
              <a:t>Most common fracture of talus ( 50%)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Mechanism</a:t>
            </a:r>
          </a:p>
          <a:p>
            <a:pPr marL="0" indent="0">
              <a:buNone/>
            </a:pPr>
            <a:r>
              <a:rPr lang="en-US" dirty="0"/>
              <a:t>   High-energy injury forced dorsiflexion with axial load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127" y="1825625"/>
            <a:ext cx="5767588" cy="300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83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62"/>
    </mc:Choice>
    <mc:Fallback xmlns="">
      <p:transition spd="slow" advTm="15562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Hawkins Classification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6297" y="1787029"/>
            <a:ext cx="7059406" cy="397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94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36"/>
    </mc:Choice>
    <mc:Fallback xmlns="">
      <p:transition spd="slow" advTm="47636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Mechanism of injury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Direct impact injury occurs from fall or dashboard injury</a:t>
            </a:r>
          </a:p>
          <a:p>
            <a:pPr marL="0" indent="0">
              <a:buNone/>
            </a:pPr>
            <a:r>
              <a:rPr lang="en-US" sz="3200" dirty="0"/>
              <a:t>   causes failure in compression.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Indirect eccentric contraction occurs from rapid knee flexion against contracted quads muscle causes failure in tension</a:t>
            </a:r>
          </a:p>
        </p:txBody>
      </p:sp>
    </p:spTree>
    <p:extLst>
      <p:ext uri="{BB962C8B-B14F-4D97-AF65-F5344CB8AC3E}">
        <p14:creationId xmlns:p14="http://schemas.microsoft.com/office/powerpoint/2010/main" val="335076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90"/>
    </mc:Choice>
    <mc:Fallback xmlns="">
      <p:transition spd="slow" advTm="3399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Management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3914104" cy="4351338"/>
          </a:xfrm>
        </p:spPr>
        <p:txBody>
          <a:bodyPr/>
          <a:lstStyle/>
          <a:p>
            <a:r>
              <a:rPr lang="en-US" dirty="0"/>
              <a:t>Non operative; short leg cast for 8-12 weeks (NWB for first 6 weeks)</a:t>
            </a:r>
          </a:p>
          <a:p>
            <a:pPr marL="0" indent="0">
              <a:buNone/>
            </a:pPr>
            <a:r>
              <a:rPr lang="en-US" dirty="0"/>
              <a:t>  Hawkins type 1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Operative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4711" y="1890713"/>
            <a:ext cx="428625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63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98"/>
    </mc:Choice>
    <mc:Fallback xmlns="">
      <p:transition spd="slow" advTm="33098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Cimplications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AVN </a:t>
            </a:r>
          </a:p>
          <a:p>
            <a:r>
              <a:rPr lang="en-US" dirty="0" err="1"/>
              <a:t>Talonavicular</a:t>
            </a:r>
            <a:r>
              <a:rPr lang="en-US" dirty="0"/>
              <a:t> arthritis</a:t>
            </a:r>
          </a:p>
          <a:p>
            <a:r>
              <a:rPr lang="en-US" dirty="0"/>
              <a:t>Chronic pain from symptomatic nonunion</a:t>
            </a:r>
          </a:p>
          <a:p>
            <a:r>
              <a:rPr lang="en-US" dirty="0"/>
              <a:t>Subtalar arthritis</a:t>
            </a:r>
          </a:p>
          <a:p>
            <a:r>
              <a:rPr lang="en-US" dirty="0"/>
              <a:t>Malunion and Non union</a:t>
            </a:r>
          </a:p>
        </p:txBody>
      </p:sp>
    </p:spTree>
    <p:extLst>
      <p:ext uri="{BB962C8B-B14F-4D97-AF65-F5344CB8AC3E}">
        <p14:creationId xmlns:p14="http://schemas.microsoft.com/office/powerpoint/2010/main" val="338223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02"/>
    </mc:Choice>
    <mc:Fallback xmlns="">
      <p:transition spd="slow" advTm="17902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Lisfranc Fracture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842" y="2319130"/>
            <a:ext cx="5517410" cy="43499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7148" y="1690687"/>
            <a:ext cx="3621984" cy="497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91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69"/>
    </mc:Choice>
    <mc:Fallback xmlns="">
      <p:transition spd="slow" advTm="38769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CA617-D609-4737-9869-35772F69B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30259DA-753B-4F2E-95DB-F70B39D4A2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03139" y="491419"/>
            <a:ext cx="3634120" cy="58751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64C541-2EC5-4266-9F1E-B24584050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99" y="491418"/>
            <a:ext cx="5875161" cy="587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9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397"/>
    </mc:Choice>
    <mc:Fallback xmlns="">
      <p:transition spd="slow" advTm="56397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Nonoperative</a:t>
            </a:r>
            <a:r>
              <a:rPr lang="en-US" dirty="0"/>
              <a:t>; cast immobilization for 8 weeks </a:t>
            </a:r>
          </a:p>
          <a:p>
            <a:pPr marL="0" indent="0">
              <a:buNone/>
            </a:pPr>
            <a:r>
              <a:rPr lang="en-US" dirty="0"/>
              <a:t>   No displacement on weight-bearing and stress radiographs and no evidence of bony injury on CT (usually dorsal sprains)</a:t>
            </a:r>
          </a:p>
          <a:p>
            <a:pPr marL="0" indent="0">
              <a:buNone/>
            </a:pPr>
            <a:r>
              <a:rPr lang="en-US" dirty="0"/>
              <a:t>   </a:t>
            </a:r>
            <a:r>
              <a:rPr lang="en-US" dirty="0" err="1"/>
              <a:t>Nnonambulatory</a:t>
            </a:r>
            <a:r>
              <a:rPr lang="en-US" dirty="0"/>
              <a:t> patients  </a:t>
            </a:r>
          </a:p>
          <a:p>
            <a:pPr marL="0" indent="0">
              <a:buNone/>
            </a:pPr>
            <a:r>
              <a:rPr lang="en-US" dirty="0"/>
              <a:t>   Presence of serious vascular disease</a:t>
            </a:r>
          </a:p>
          <a:p>
            <a:pPr marL="0" indent="0">
              <a:buNone/>
            </a:pPr>
            <a:r>
              <a:rPr lang="en-US" dirty="0"/>
              <a:t>   Severe peripheral neuropathy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Operative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32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376"/>
    </mc:Choice>
    <mc:Fallback xmlns="">
      <p:transition spd="slow" advTm="62376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42942-704E-44B3-9F1F-57BEFD8E3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CCEB68-4F5C-4B6F-AE60-40C43F4A69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Soft tissue complications and compartment syndrome</a:t>
            </a:r>
          </a:p>
          <a:p>
            <a:r>
              <a:rPr lang="en-US" dirty="0"/>
              <a:t>Posttraumatic arthritis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        Most common complication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        May cause altered gait and </a:t>
            </a:r>
            <a:r>
              <a:rPr lang="en-US" dirty="0" err="1"/>
              <a:t>and</a:t>
            </a:r>
            <a:r>
              <a:rPr lang="en-US" dirty="0"/>
              <a:t> long term disability</a:t>
            </a:r>
          </a:p>
          <a:p>
            <a:r>
              <a:rPr lang="en-US" dirty="0"/>
              <a:t>Nonunion </a:t>
            </a:r>
          </a:p>
          <a:p>
            <a:r>
              <a:rPr lang="en-US" dirty="0"/>
              <a:t>Chronic residual pain</a:t>
            </a:r>
          </a:p>
        </p:txBody>
      </p:sp>
    </p:spTree>
    <p:extLst>
      <p:ext uri="{BB962C8B-B14F-4D97-AF65-F5344CB8AC3E}">
        <p14:creationId xmlns:p14="http://schemas.microsoft.com/office/powerpoint/2010/main" val="47767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42"/>
    </mc:Choice>
    <mc:Fallback xmlns="">
      <p:transition spd="slow" advTm="42142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Metatarsal fracture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7967" y="1690688"/>
            <a:ext cx="4992828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8222" y="1949271"/>
            <a:ext cx="424815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95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06"/>
    </mc:Choice>
    <mc:Fallback xmlns="">
      <p:transition spd="slow" advTm="27906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Fifth metatarsal bone fracture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774" y="1452138"/>
            <a:ext cx="5465985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5213" y="2367552"/>
            <a:ext cx="6488587" cy="255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63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766"/>
    </mc:Choice>
    <mc:Fallback xmlns="">
      <p:transition spd="slow" advTm="63766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Metatarsal Fractures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41345" y="1690688"/>
            <a:ext cx="3109309" cy="420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79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58"/>
    </mc:Choice>
    <mc:Fallback xmlns="">
      <p:transition spd="slow" advTm="25758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Metatarsal fractures are among the most common injuries of the foot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Goals of treatment include:</a:t>
            </a:r>
          </a:p>
          <a:p>
            <a:pPr marL="0" indent="0">
              <a:buNone/>
            </a:pPr>
            <a:r>
              <a:rPr lang="en-US" dirty="0"/>
              <a:t>     Maintenance of transverse and longitudinal arches of forefoot     </a:t>
            </a:r>
          </a:p>
          <a:p>
            <a:pPr marL="0" indent="0">
              <a:buNone/>
            </a:pPr>
            <a:r>
              <a:rPr lang="en-US" dirty="0"/>
              <a:t>     Restore alignment to allow for normal force transmission across metatarsal heads</a:t>
            </a:r>
          </a:p>
        </p:txBody>
      </p:sp>
    </p:spTree>
    <p:extLst>
      <p:ext uri="{BB962C8B-B14F-4D97-AF65-F5344CB8AC3E}">
        <p14:creationId xmlns:p14="http://schemas.microsoft.com/office/powerpoint/2010/main" val="321639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51"/>
    </mc:Choice>
    <mc:Fallback xmlns="">
      <p:transition spd="slow" advTm="2655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6468" y="1497505"/>
            <a:ext cx="4972431" cy="398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39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98"/>
    </mc:Choice>
    <mc:Fallback xmlns="">
      <p:transition spd="slow" advTm="28498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2580"/>
            <a:ext cx="5632938" cy="584700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Non operative</a:t>
            </a:r>
          </a:p>
          <a:p>
            <a:endParaRPr lang="en-US" dirty="0"/>
          </a:p>
          <a:p>
            <a:r>
              <a:rPr lang="en-US" dirty="0"/>
              <a:t>Operative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Open fractures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First metatarsal ; any displacement(no intermetatarsal ligament support and 30-50% of weight bearing with gait)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Central metatarsals</a:t>
            </a:r>
          </a:p>
          <a:p>
            <a:pPr marL="0" indent="0">
              <a:buNone/>
            </a:pPr>
            <a:r>
              <a:rPr lang="en-US" dirty="0"/>
              <a:t>   sagittal plane deformity more than 10 degrees </a:t>
            </a:r>
          </a:p>
          <a:p>
            <a:pPr marL="0" indent="0">
              <a:buNone/>
            </a:pPr>
            <a:r>
              <a:rPr lang="en-US" dirty="0"/>
              <a:t>   &gt;4mm translation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Multiple fractures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B7C6B0-963C-4D76-B786-0D75800A4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167" y="682580"/>
            <a:ext cx="3777901" cy="507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80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43"/>
    </mc:Choice>
    <mc:Fallback xmlns="">
      <p:transition spd="slow" advTm="49643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D80A4-A86A-49B1-85BE-1CA18467F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145935-FC06-4051-A778-5315093066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Soft tissue complications and compartment syndrome</a:t>
            </a:r>
          </a:p>
          <a:p>
            <a:r>
              <a:rPr lang="en-US" dirty="0"/>
              <a:t>Metatarsalgia from malunion</a:t>
            </a:r>
          </a:p>
          <a:p>
            <a:r>
              <a:rPr lang="en-US" dirty="0"/>
              <a:t>Delayed union, Non union and refracture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69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31"/>
    </mc:Choice>
    <mc:Fallback xmlns="">
      <p:transition spd="slow" advTm="26731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Phalangeal fracture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2250" y="1690688"/>
            <a:ext cx="66675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78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59"/>
    </mc:Choice>
    <mc:Fallback xmlns="">
      <p:transition spd="slow" advTm="45559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Management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5313"/>
            <a:ext cx="4712594" cy="4721650"/>
          </a:xfrm>
        </p:spPr>
        <p:txBody>
          <a:bodyPr/>
          <a:lstStyle/>
          <a:p>
            <a:r>
              <a:rPr lang="en-US" dirty="0"/>
              <a:t>Displaced fractures of the lesser toes should be treated with reduction and buddy taping.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Patients with displaced fractures of the first toe often require rigid stabilization of the reduction.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9219" y="1455313"/>
            <a:ext cx="2251453" cy="251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43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04"/>
    </mc:Choice>
    <mc:Fallback xmlns="">
      <p:transition spd="slow" advTm="21104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A94C6-FEDC-4C19-8E27-2D1CC8A5C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92C274-2018-420E-804A-011903D34C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common complication of toe fractures is persistent pain and a decreased tolerance for activity.</a:t>
            </a:r>
          </a:p>
          <a:p>
            <a:r>
              <a:rPr lang="en-US" dirty="0"/>
              <a:t>Malunion</a:t>
            </a:r>
          </a:p>
          <a:p>
            <a:r>
              <a:rPr lang="en-US" dirty="0"/>
              <a:t>Degenerative joint disease</a:t>
            </a:r>
          </a:p>
          <a:p>
            <a:r>
              <a:rPr lang="en-US" dirty="0"/>
              <a:t>Osteomyelitis is a potential complication of open fractures.</a:t>
            </a:r>
          </a:p>
        </p:txBody>
      </p:sp>
    </p:spTree>
    <p:extLst>
      <p:ext uri="{BB962C8B-B14F-4D97-AF65-F5344CB8AC3E}">
        <p14:creationId xmlns:p14="http://schemas.microsoft.com/office/powerpoint/2010/main" val="81767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35"/>
    </mc:Choice>
    <mc:Fallback xmlns="">
      <p:transition spd="slow" advTm="33335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DF1E4-F0B6-44AA-AF04-4B08A7F61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Brush Script MT" panose="03060802040406070304" pitchFamily="66" charset="0"/>
              </a:rPr>
              <a:t>Thank You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32F2627-E2FC-4F7D-91A0-0E2EC6ABEC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84317"/>
            <a:ext cx="10515600" cy="423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84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93"/>
    </mc:Choice>
    <mc:Fallback xmlns="">
      <p:transition spd="slow" advTm="8693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Intact extensor mechanism (patient able to perform straight leg raise)</a:t>
            </a:r>
          </a:p>
          <a:p>
            <a:r>
              <a:rPr lang="en-US" dirty="0"/>
              <a:t>Non-displaced or minimally displaced fractures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9981" y="3196191"/>
            <a:ext cx="5334462" cy="356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10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82"/>
    </mc:Choice>
    <mc:Fallback xmlns="">
      <p:transition spd="slow" advTm="46282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Management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62329" y="2189408"/>
            <a:ext cx="5168687" cy="356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37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71"/>
    </mc:Choice>
    <mc:Fallback xmlns="">
      <p:transition spd="slow" advTm="2457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206C4-ACBA-4A98-B244-982953B43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1C9039-58CB-4928-A3F8-D03AA19AE7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Loss Range of motion ( most common )</a:t>
            </a:r>
          </a:p>
          <a:p>
            <a:r>
              <a:rPr lang="en-US" dirty="0"/>
              <a:t>Loss of reduction</a:t>
            </a:r>
          </a:p>
          <a:p>
            <a:r>
              <a:rPr lang="en-US" dirty="0"/>
              <a:t>Infection</a:t>
            </a:r>
          </a:p>
          <a:p>
            <a:r>
              <a:rPr lang="en-US" dirty="0"/>
              <a:t>Patellofemoral arthritis</a:t>
            </a:r>
          </a:p>
          <a:p>
            <a:r>
              <a:rPr lang="en-US" dirty="0"/>
              <a:t>Hardware removal </a:t>
            </a:r>
          </a:p>
        </p:txBody>
      </p:sp>
    </p:spTree>
    <p:extLst>
      <p:ext uri="{BB962C8B-B14F-4D97-AF65-F5344CB8AC3E}">
        <p14:creationId xmlns:p14="http://schemas.microsoft.com/office/powerpoint/2010/main" val="165090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40"/>
    </mc:Choice>
    <mc:Fallback xmlns="">
      <p:transition spd="slow" advTm="2614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1966</TotalTime>
  <Words>862</Words>
  <Application>Microsoft Office PowerPoint</Application>
  <PresentationFormat>Widescreen</PresentationFormat>
  <Paragraphs>196</Paragraphs>
  <Slides>65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65</vt:i4>
      </vt:variant>
    </vt:vector>
  </HeadingPairs>
  <TitlesOfParts>
    <vt:vector size="72" baseType="lpstr">
      <vt:lpstr>Arial</vt:lpstr>
      <vt:lpstr>Brush Script MT</vt:lpstr>
      <vt:lpstr>Calibri</vt:lpstr>
      <vt:lpstr>Calibri Light</vt:lpstr>
      <vt:lpstr>Wingdings</vt:lpstr>
      <vt:lpstr>Office Theme</vt:lpstr>
      <vt:lpstr>1_Office Theme</vt:lpstr>
      <vt:lpstr>Lower Limb Fractures</vt:lpstr>
      <vt:lpstr>Patella </vt:lpstr>
      <vt:lpstr>PowerPoint Presentation</vt:lpstr>
      <vt:lpstr>PowerPoint Presentation</vt:lpstr>
      <vt:lpstr>Mechanism of injury </vt:lpstr>
      <vt:lpstr>PowerPoint Presentation</vt:lpstr>
      <vt:lpstr>Management</vt:lpstr>
      <vt:lpstr>Management </vt:lpstr>
      <vt:lpstr>Complications</vt:lpstr>
      <vt:lpstr>Proximal Tibia fracture</vt:lpstr>
      <vt:lpstr>PowerPoint Presentation</vt:lpstr>
      <vt:lpstr>CT scan</vt:lpstr>
      <vt:lpstr>Management</vt:lpstr>
      <vt:lpstr>Complications</vt:lpstr>
      <vt:lpstr>    Tibial shaft fracture</vt:lpstr>
      <vt:lpstr>PowerPoint Presentation</vt:lpstr>
      <vt:lpstr>Mangement </vt:lpstr>
      <vt:lpstr>Complications</vt:lpstr>
      <vt:lpstr>Ankle Fracture</vt:lpstr>
      <vt:lpstr>PowerPoint Presentation</vt:lpstr>
      <vt:lpstr>PowerPoint Presentation</vt:lpstr>
      <vt:lpstr>Injury patterns </vt:lpstr>
      <vt:lpstr>PowerPoint Presentation</vt:lpstr>
      <vt:lpstr>Nonoperative </vt:lpstr>
      <vt:lpstr>Open reduction internal fixation</vt:lpstr>
      <vt:lpstr>Complications</vt:lpstr>
      <vt:lpstr>Pilon fracture  Tibial Plafond Fracture</vt:lpstr>
      <vt:lpstr>PowerPoint Presentation</vt:lpstr>
      <vt:lpstr>CT scan </vt:lpstr>
      <vt:lpstr>Ruedi and Allgower Classification</vt:lpstr>
      <vt:lpstr>Management </vt:lpstr>
      <vt:lpstr>Operative</vt:lpstr>
      <vt:lpstr>Complications</vt:lpstr>
      <vt:lpstr>Anatomy of the foot Hindfoot </vt:lpstr>
      <vt:lpstr>Subtalar Joint</vt:lpstr>
      <vt:lpstr>Chopart joint</vt:lpstr>
      <vt:lpstr>Midfoot</vt:lpstr>
      <vt:lpstr>Lisfranc Joint</vt:lpstr>
      <vt:lpstr>Forefoot</vt:lpstr>
      <vt:lpstr>Calcaneus fracture </vt:lpstr>
      <vt:lpstr>PowerPoint Presentation</vt:lpstr>
      <vt:lpstr>PowerPoint Presentation</vt:lpstr>
      <vt:lpstr>Management</vt:lpstr>
      <vt:lpstr>Complications</vt:lpstr>
      <vt:lpstr>Talus fracture</vt:lpstr>
      <vt:lpstr>PowerPoint Presentation</vt:lpstr>
      <vt:lpstr>PowerPoint Presentation</vt:lpstr>
      <vt:lpstr>Talar neck fracture</vt:lpstr>
      <vt:lpstr>Hawkins Classification</vt:lpstr>
      <vt:lpstr>Management </vt:lpstr>
      <vt:lpstr>Cimplications</vt:lpstr>
      <vt:lpstr>Lisfranc Fracture</vt:lpstr>
      <vt:lpstr>PowerPoint Presentation</vt:lpstr>
      <vt:lpstr>PowerPoint Presentation</vt:lpstr>
      <vt:lpstr>Complications</vt:lpstr>
      <vt:lpstr>Metatarsal fracture</vt:lpstr>
      <vt:lpstr>Fifth metatarsal bone fracture </vt:lpstr>
      <vt:lpstr>Metatarsal Fractures</vt:lpstr>
      <vt:lpstr>Management</vt:lpstr>
      <vt:lpstr>PowerPoint Presentation</vt:lpstr>
      <vt:lpstr>Complications</vt:lpstr>
      <vt:lpstr>Phalangeal fracture</vt:lpstr>
      <vt:lpstr>Management </vt:lpstr>
      <vt:lpstr>Complications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Lower Limb Fractures Part 2</dc:title>
  <dc:creator>Dr.Suhaib</dc:creator>
  <cp:lastModifiedBy>kareem yanall</cp:lastModifiedBy>
  <cp:revision>127</cp:revision>
  <dcterms:created xsi:type="dcterms:W3CDTF">2020-06-23T11:30:40Z</dcterms:created>
  <dcterms:modified xsi:type="dcterms:W3CDTF">2020-10-06T21:04:37Z</dcterms:modified>
</cp:coreProperties>
</file>