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La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IJCKsfqqtYTDABJPWLjZipx6y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1.fntdata" /><Relationship Id="rId3" Type="http://schemas.openxmlformats.org/officeDocument/2006/relationships/slide" Target="slides/slide2.xml" /><Relationship Id="rId21" Type="http://schemas.openxmlformats.org/officeDocument/2006/relationships/font" Target="fonts/font4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5" Type="http://schemas.openxmlformats.org/officeDocument/2006/relationships/font" Target="fonts/font8.fntdata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3.fntdata" /><Relationship Id="rId29" Type="http://customschemas.google.com/relationships/presentationmetadata" Target="meta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7.fntdata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6.fntdata" /><Relationship Id="rId10" Type="http://schemas.openxmlformats.org/officeDocument/2006/relationships/slide" Target="slides/slide9.xml" /><Relationship Id="rId19" Type="http://schemas.openxmlformats.org/officeDocument/2006/relationships/font" Target="fonts/font2.fntdata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5.fntdata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 rtl="1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 rtl="1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 rtl="1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1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1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1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1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1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1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17"/>
          <p:cNvGrpSpPr/>
          <p:nvPr/>
        </p:nvGrpSpPr>
        <p:grpSpPr>
          <a:xfrm>
            <a:off x="-5019" y="4953000"/>
            <a:ext cx="12197021" cy="1912088"/>
            <a:chOff x="-3765" y="4832896"/>
            <a:chExt cx="9147765" cy="2032192"/>
          </a:xfrm>
        </p:grpSpPr>
        <p:sp>
          <p:nvSpPr>
            <p:cNvPr id="20" name="Google Shape;20;p17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" name="Google Shape;21;p17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3" name="Google Shape;23;p17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 rot="5400000">
            <a:off x="3902965" y="-1812034"/>
            <a:ext cx="4386071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r" rtl="1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r" rtl="1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 rot="5400000">
            <a:off x="7513950" y="1886041"/>
            <a:ext cx="5592761" cy="23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1"/>
          </p:nvPr>
        </p:nvSpPr>
        <p:spPr>
          <a:xfrm rot="5400000">
            <a:off x="2029620" y="-1145379"/>
            <a:ext cx="5592760" cy="8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r" rtl="1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r" rtl="1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r" rtl="1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r" rtl="1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1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r" rtl="1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r" rtl="1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19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" name="Google Shape;40;p19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r" rtl="1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r" rtl="1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r" rtl="1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197600" y="1481329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r" rtl="1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r" rtl="1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r" rtl="1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2"/>
          </p:nvPr>
        </p:nvSpPr>
        <p:spPr>
          <a:xfrm>
            <a:off x="6193369" y="5410200"/>
            <a:ext cx="5389033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3"/>
          </p:nvPr>
        </p:nvSpPr>
        <p:spPr>
          <a:xfrm>
            <a:off x="609600" y="1444295"/>
            <a:ext cx="5386917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r" rtl="1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r" rtl="1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r" rtl="1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 rtl="1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4"/>
          </p:nvPr>
        </p:nvSpPr>
        <p:spPr>
          <a:xfrm>
            <a:off x="6193368" y="1444295"/>
            <a:ext cx="5389033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r" rtl="1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r" rtl="1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r" rtl="1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 rtl="1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5892800" y="5355102"/>
            <a:ext cx="5299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r" rtl="1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2"/>
          </p:nvPr>
        </p:nvSpPr>
        <p:spPr>
          <a:xfrm>
            <a:off x="1219200" y="274320"/>
            <a:ext cx="997305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r" rtl="1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r" rtl="1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r" rtl="1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r" rtl="1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r" rtl="1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1521643" y="5443402"/>
            <a:ext cx="95504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 rtl="1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r" rtl="1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r" rtl="1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r" rtl="1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r" rtl="1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>
            <a:spLocks noGrp="1"/>
          </p:cNvSpPr>
          <p:nvPr>
            <p:ph type="pic" idx="2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/>
          <p:nvPr/>
        </p:nvSpPr>
        <p:spPr>
          <a:xfrm>
            <a:off x="955249" y="5001994"/>
            <a:ext cx="5069337" cy="1443111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-71414" y="5785023"/>
            <a:ext cx="5069337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-8056" y="5791253"/>
            <a:ext cx="4536419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3" name="Google Shape;83;p25"/>
          <p:cNvCxnSpPr/>
          <p:nvPr/>
        </p:nvCxnSpPr>
        <p:spPr>
          <a:xfrm>
            <a:off x="-12315" y="5787739"/>
            <a:ext cx="454067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5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5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955249" y="5001994"/>
            <a:ext cx="5069337" cy="1443111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16"/>
          <p:cNvSpPr/>
          <p:nvPr/>
        </p:nvSpPr>
        <p:spPr>
          <a:xfrm>
            <a:off x="-71414" y="5785023"/>
            <a:ext cx="5069337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16"/>
          <p:cNvSpPr/>
          <p:nvPr/>
        </p:nvSpPr>
        <p:spPr>
          <a:xfrm>
            <a:off x="-8056" y="5791253"/>
            <a:ext cx="4536419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16"/>
          <p:cNvCxnSpPr/>
          <p:nvPr/>
        </p:nvCxnSpPr>
        <p:spPr>
          <a:xfrm>
            <a:off x="-12315" y="5787739"/>
            <a:ext cx="454067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r" rtl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r" rtl="1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r" rtl="1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r" rtl="1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r" rtl="1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r" rtl="1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r" rtl="1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r" rtl="1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g" /><Relationship Id="rId5" Type="http://schemas.openxmlformats.org/officeDocument/2006/relationships/image" Target="../media/image14.jpg" /><Relationship Id="rId4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2117124" y="826529"/>
            <a:ext cx="5251622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Lucida Sans"/>
              <a:buNone/>
            </a:pPr>
            <a:r>
              <a:rPr lang="en-GB" b="1" i="1">
                <a:solidFill>
                  <a:srgbClr val="FF0000"/>
                </a:solidFill>
              </a:rPr>
              <a:t>behcet’s syndrom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288324" y="437570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1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ar-SA" sz="2400" b="1">
                <a:solidFill>
                  <a:srgbClr val="FF0000"/>
                </a:solidFill>
              </a:rPr>
              <a:t>Prepared by :</a:t>
            </a:r>
          </a:p>
          <a:p>
            <a:pPr marL="0" marR="64008" lvl="0" indent="0" algn="r" rtl="1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ar-SA" sz="2400" b="1">
                <a:solidFill>
                  <a:srgbClr val="FF0000"/>
                </a:solidFill>
              </a:rPr>
              <a:t>Raneeem Swalgah                    Bara’ah Tarwaneh 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9872" y="-17788"/>
            <a:ext cx="4072128" cy="287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265023128_440961580942746_8183237987903746521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" y="195072"/>
            <a:ext cx="3295459" cy="33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body" idx="1"/>
          </p:nvPr>
        </p:nvSpPr>
        <p:spPr>
          <a:xfrm>
            <a:off x="247135" y="1000314"/>
            <a:ext cx="11491784" cy="455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50% of patients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 • Generally effects only 1 or few joints at a time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• Not deforming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 • Most frequent joints include: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 • Knees • Ankles • Wrists • Elbows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• Enthesitis (inflammation at the attachment of tendon to bone)</a:t>
            </a:r>
            <a:endParaRPr/>
          </a:p>
          <a:p>
            <a:pPr marL="365760" lvl="0" indent="-256032" algn="l" rtl="1">
              <a:spcBef>
                <a:spcPts val="40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 b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Arthritis</a:t>
            </a: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(30–70%)Non-erosive, non-deforming, asymmetric mono-/oligoarthritis</a:t>
            </a:r>
            <a:endParaRPr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365760" lvl="0" indent="-256032" algn="l" rtl="1">
              <a:spcBef>
                <a:spcPts val="40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Usually affects the knee, ankles, hands, and/or wrists</a:t>
            </a:r>
            <a:endParaRPr/>
          </a:p>
          <a:p>
            <a:pPr marL="365760" lvl="0" indent="-256032" algn="l" rtl="1">
              <a:spcBef>
                <a:spcPts val="40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 b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Vasculopathy</a:t>
            </a: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endParaRPr/>
          </a:p>
          <a:p>
            <a:pPr marL="742950" lvl="1" indent="-285750" algn="l" rtl="1">
              <a:spcBef>
                <a:spcPts val="32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Superficial thrombophlibitis</a:t>
            </a:r>
            <a:endParaRPr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742950" lvl="1" indent="-285750" algn="l" rtl="1">
              <a:spcBef>
                <a:spcPts val="32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Thrombosis of large veins  (e.g., DVT,Budd-ciarry syndrome)</a:t>
            </a:r>
            <a:endParaRPr/>
          </a:p>
          <a:p>
            <a:pPr marL="742950" lvl="1" indent="-285750" algn="l" rtl="1">
              <a:spcBef>
                <a:spcPts val="32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Arterial thrombosis</a:t>
            </a:r>
            <a:endParaRPr/>
          </a:p>
          <a:p>
            <a:pPr marL="742950" lvl="1" indent="-285750" algn="l" rtl="1">
              <a:spcBef>
                <a:spcPts val="324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aneursym (e.g., pulm. Artrey anursym ) </a:t>
            </a:r>
            <a:endParaRPr/>
          </a:p>
          <a:p>
            <a:pPr marL="365760" lvl="0" indent="-156933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/>
              <a:t>Musculoskeletal 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904"/>
              <a:buChar char="🞂"/>
            </a:pPr>
            <a:r>
              <a:rPr lang="en-GB" sz="2800" b="1"/>
              <a:t>Diagnostic Criteria</a:t>
            </a:r>
            <a:r>
              <a:rPr lang="en-GB" sz="2400" b="1"/>
              <a:t>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>
                <a:solidFill>
                  <a:srgbClr val="FF0000"/>
                </a:solidFill>
              </a:rPr>
              <a:t>          SYMPTOM                    -                     POINTS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/>
              <a:t> Ocular lesions (recurrent)                              2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/>
              <a:t> Oral ulcers (recurrent)                                    2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/>
              <a:t> Genital ulcers (recurrent)                               2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/>
              <a:t> Skin lesions (recurrent)                                  1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/>
              <a:t> CNS symptoms                                                1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/>
              <a:t> Vascular manifestations                                 1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/>
              <a:t> Pathergy test (+ve)                                          1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GB" sz="2400" b="1">
                <a:solidFill>
                  <a:srgbClr val="FF0000"/>
                </a:solidFill>
              </a:rPr>
              <a:t>                                    Total           -                  10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GB" sz="2400" b="1"/>
              <a:t>Score&gt;4 indicates Behcet disease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b="1"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GB" sz="4000"/>
              <a:t>How is Behcet’s Disease Diagnosed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body" idx="1"/>
          </p:nvPr>
        </p:nvSpPr>
        <p:spPr>
          <a:xfrm>
            <a:off x="321276" y="531340"/>
            <a:ext cx="11541209" cy="628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GB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Diagnostic criteria (International Study Group criteria)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Recurrent oral ulceration at least three times within a 12-month period</a:t>
            </a:r>
            <a:b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b="0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≥ 2 of the following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Recurrent genital ulceration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Eye lesions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Skin lesions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Positive pathrgy test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pic>
        <p:nvPicPr>
          <p:cNvPr id="185" name="Google Shape;185;p12" descr="nbgfcdddss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4155" y="1597308"/>
            <a:ext cx="4535049" cy="378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 descr="dervfdedxss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588" y="3691288"/>
            <a:ext cx="3433572" cy="316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609600" y="957073"/>
            <a:ext cx="514502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65760" lvl="0" indent="-256053" algn="l" rtl="0">
              <a:spcBef>
                <a:spcPts val="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Positive </a:t>
            </a:r>
            <a:r>
              <a:rPr lang="en-GB" b="1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pathergy skin test</a:t>
            </a: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: erthymatous papule or pustule  24–48 hours after a needle prick to a depth of 5 mm </a:t>
            </a:r>
            <a:endParaRPr/>
          </a:p>
          <a:p>
            <a:pPr marL="365760" lvl="0" indent="-256053" algn="l" rtl="0">
              <a:spcBef>
                <a:spcPts val="40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Autoantibodies  (e.g., ANA, ANCA,R.factor) are usually absent.</a:t>
            </a:r>
            <a:endParaRPr/>
          </a:p>
          <a:p>
            <a:pPr marL="365760" lvl="0" indent="-256053" algn="l" rtl="0">
              <a:spcBef>
                <a:spcPts val="400"/>
              </a:spcBef>
              <a:spcAft>
                <a:spcPts val="0"/>
              </a:spcAft>
              <a:buSzPct val="680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Nonspecific markers of inflammation may be present during flares (e.g., ↑ESR, ↑ CRP).</a:t>
            </a:r>
            <a:endParaRPr/>
          </a:p>
          <a:p>
            <a:pPr marL="365760" lvl="0" indent="-148211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/>
          </a:p>
        </p:txBody>
      </p:sp>
      <p:pic>
        <p:nvPicPr>
          <p:cNvPr id="192" name="Google Shape;192;p13" descr="Picture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816" y="0"/>
            <a:ext cx="64052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GB" b="1" i="0">
                <a:solidFill>
                  <a:srgbClr val="364149"/>
                </a:solidFill>
                <a:latin typeface="Lato"/>
                <a:ea typeface="Lato"/>
                <a:cs typeface="Lato"/>
                <a:sym typeface="Lato"/>
              </a:rPr>
              <a:t>Pathergy skin testing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 b="0" i="1">
                <a:solidFill>
                  <a:srgbClr val="364149"/>
                </a:solidFill>
                <a:latin typeface="Lato"/>
                <a:ea typeface="Lato"/>
                <a:cs typeface="Lato"/>
                <a:sym typeface="Lato"/>
              </a:rPr>
              <a:t>Pathergy reaction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 b="0" i="0">
                <a:solidFill>
                  <a:srgbClr val="4C5B66"/>
                </a:solidFill>
                <a:latin typeface="Lato"/>
                <a:ea typeface="Lato"/>
                <a:cs typeface="Lato"/>
                <a:sym typeface="Lato"/>
              </a:rPr>
              <a:t>A reactive skin response to local injury (e.g., trauma, needle puncture, surgical incision). In patients with Behçet disease, this can manifest as an erythematous papulopustular response. In patients with </a:t>
            </a:r>
            <a:r>
              <a:rPr lang="en-GB" b="0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pyoderma gangrenosum,</a:t>
            </a:r>
            <a:r>
              <a:rPr lang="en-GB" b="0" i="0">
                <a:solidFill>
                  <a:srgbClr val="4C5B66"/>
                </a:solidFill>
                <a:latin typeface="Lato"/>
                <a:ea typeface="Lato"/>
                <a:cs typeface="Lato"/>
                <a:sym typeface="Lato"/>
              </a:rPr>
              <a:t> this can manifest as ulcerative lesions.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body" idx="1"/>
          </p:nvPr>
        </p:nvSpPr>
        <p:spPr>
          <a:xfrm>
            <a:off x="98853" y="345988"/>
            <a:ext cx="12093146" cy="651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GB" b="1" i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Treatment </a:t>
            </a:r>
            <a:endParaRPr b="1" i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Oral ulcers and/or genital ulcers :  topical corticosteroid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Topical lidocaine for pain relief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skin lesions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Papulopustular lesions: See "Treatment“ of acne valgaris ”.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Erythema nodusm :  colchicine 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Arthritis: colchicine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Ocular disease, CNS disease, and/or vasculopathy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Systmic corticosteroids </a:t>
            </a:r>
            <a:endParaRPr/>
          </a:p>
          <a:p>
            <a:pPr marL="742950" lvl="1" indent="-285750" algn="l" rtl="0">
              <a:spcBef>
                <a:spcPts val="324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Immunosuppressant therapy </a:t>
            </a: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 (e.g., </a:t>
            </a: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azathioprine </a:t>
            </a: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infliximab</a:t>
            </a: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cyclosporine A</a:t>
            </a: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cyclophosphamide</a:t>
            </a: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IFN-α</a:t>
            </a: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, </a:t>
            </a:r>
            <a:r>
              <a:rPr lang="en-GB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methotrexate</a:t>
            </a:r>
            <a:r>
              <a:rPr lang="en-GB" b="0" i="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86497" y="1317232"/>
            <a:ext cx="11936627" cy="464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244"/>
              <a:buChar char="🞂"/>
            </a:pPr>
            <a:r>
              <a:rPr lang="en-GB" sz="3300" b="1">
                <a:latin typeface="Calibri"/>
                <a:ea typeface="Calibri"/>
                <a:cs typeface="Calibri"/>
                <a:sym typeface="Calibri"/>
              </a:rPr>
              <a:t>Its auto inflammatory and auto immune disorder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244"/>
              <a:buChar char="🞂"/>
            </a:pPr>
            <a:r>
              <a:rPr lang="en-GB" sz="3300" b="1">
                <a:latin typeface="Calibri"/>
                <a:ea typeface="Calibri"/>
                <a:cs typeface="Calibri"/>
                <a:sym typeface="Calibri"/>
              </a:rPr>
              <a:t> is rare and poorly understood condition that result in inflammation of blood vessels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244"/>
              <a:buChar char="🞂"/>
            </a:pPr>
            <a:r>
              <a:rPr lang="en-GB" sz="3300" b="1">
                <a:latin typeface="Calibri"/>
                <a:ea typeface="Calibri"/>
                <a:cs typeface="Calibri"/>
                <a:sym typeface="Calibri"/>
              </a:rPr>
              <a:t> A systemic vasculitis that is characterized by the deposition of immune complexes in arteries and veins of </a:t>
            </a:r>
            <a:r>
              <a:rPr lang="en-GB" sz="5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sizes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Chronic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Relapsing _remitting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en-GB" sz="3200" b="1">
                <a:latin typeface="Calibri"/>
                <a:ea typeface="Calibri"/>
                <a:cs typeface="Calibri"/>
                <a:sym typeface="Calibri"/>
              </a:rPr>
              <a:t>Occlusive vasculitis affecting multiple organ systems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Lucida Sans"/>
              <a:buNone/>
            </a:pPr>
            <a:r>
              <a:rPr lang="en-GB" sz="5400" b="1">
                <a:solidFill>
                  <a:srgbClr val="FF0000"/>
                </a:solidFill>
              </a:rPr>
              <a:t>Behcet syndrome  </a:t>
            </a:r>
            <a:endParaRPr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1" y="179932"/>
            <a:ext cx="6827520" cy="580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10363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76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Char char="🞂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400" b="1">
                <a:latin typeface="Calibri"/>
                <a:ea typeface="Calibri"/>
                <a:cs typeface="Calibri"/>
                <a:sym typeface="Calibri"/>
              </a:rPr>
              <a:t>Epidemiology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Char char="🞂"/>
            </a:pPr>
            <a:r>
              <a:rPr lang="en-GB" sz="2400" b="1">
                <a:latin typeface="Calibri"/>
                <a:ea typeface="Calibri"/>
                <a:cs typeface="Calibri"/>
                <a:sym typeface="Calibri"/>
              </a:rPr>
              <a:t>Most common from the Mediterranean region to eastern Asia, with the highest prevalence observed in Turkey and Japan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Char char="🞂"/>
            </a:pPr>
            <a:r>
              <a:rPr lang="en-GB" sz="2400" b="1">
                <a:latin typeface="Calibri"/>
                <a:ea typeface="Calibri"/>
                <a:cs typeface="Calibri"/>
                <a:sym typeface="Calibri"/>
              </a:rPr>
              <a:t>Peak incidence: 20–40 year</a:t>
            </a:r>
            <a:endParaRPr/>
          </a:p>
          <a:p>
            <a:pPr marL="0" marR="0" lvl="0" indent="103632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632"/>
              <a:buChar char="🞂"/>
            </a:pPr>
            <a:r>
              <a:rPr lang="en-GB" sz="2400" b="1">
                <a:latin typeface="Calibri"/>
                <a:ea typeface="Calibri"/>
                <a:cs typeface="Calibri"/>
                <a:sym typeface="Calibri"/>
              </a:rPr>
              <a:t>Etiology: the undrlining cause is unknown </a:t>
            </a:r>
            <a:endParaRPr/>
          </a:p>
          <a:p>
            <a:pPr marL="365760" lvl="0" indent="-256032" algn="l" rtl="0">
              <a:spcBef>
                <a:spcPts val="1200"/>
              </a:spcBef>
              <a:spcAft>
                <a:spcPts val="0"/>
              </a:spcAft>
              <a:buSzPts val="1632"/>
              <a:buChar char="🞂"/>
            </a:pPr>
            <a:r>
              <a:rPr lang="en-GB" sz="2400" b="1">
                <a:latin typeface="Calibri"/>
                <a:ea typeface="Calibri"/>
                <a:cs typeface="Calibri"/>
                <a:sym typeface="Calibri"/>
              </a:rPr>
              <a:t> immunogenetics ,bacterial ,viral infection  may have role(hsv_1 , hepatitis virus , streptococcal infection )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GB" sz="2400" b="1">
                <a:latin typeface="Calibri"/>
                <a:ea typeface="Calibri"/>
                <a:cs typeface="Calibri"/>
                <a:sym typeface="Calibri"/>
              </a:rPr>
              <a:t>Associated with HLA-B51</a:t>
            </a:r>
            <a:endParaRPr sz="2400" b="1"/>
          </a:p>
          <a:p>
            <a:pPr marL="365760" lvl="0" indent="-152400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2400"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736" y="573024"/>
            <a:ext cx="4340352" cy="5663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609600" y="1182625"/>
            <a:ext cx="10972800" cy="482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632"/>
              <a:buChar char="🞂"/>
            </a:pPr>
            <a:r>
              <a:rPr lang="en-GB" sz="2400"/>
              <a:t>Recurrent ora</a:t>
            </a:r>
            <a:r>
              <a:rPr lang="en-GB"/>
              <a:t>l &amp; genital ulcers, ocular lesions skin manifestations &amp; arthritis / arthropathy most frequent clinical manifestations.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GB"/>
              <a:t>Behcet’s may occur at many sites throughout the body but the disease has a predilection for certain organs and tissues: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 u="sng">
                <a:solidFill>
                  <a:srgbClr val="C00000"/>
                </a:solidFill>
              </a:rPr>
              <a:t>Mouth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 u="sng">
                <a:solidFill>
                  <a:srgbClr val="C00000"/>
                </a:solidFill>
              </a:rPr>
              <a:t>Genitals</a:t>
            </a:r>
            <a:endParaRPr sz="2000" b="1">
              <a:solidFill>
                <a:srgbClr val="C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 u="sng">
                <a:solidFill>
                  <a:srgbClr val="C00000"/>
                </a:solidFill>
              </a:rPr>
              <a:t>Eye </a:t>
            </a:r>
            <a:endParaRPr sz="2000" b="1">
              <a:solidFill>
                <a:srgbClr val="C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 u="sng">
                <a:solidFill>
                  <a:srgbClr val="C00000"/>
                </a:solidFill>
              </a:rPr>
              <a:t>Skin</a:t>
            </a:r>
            <a:endParaRPr sz="2000" b="1">
              <a:solidFill>
                <a:srgbClr val="C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 u="sng">
                <a:solidFill>
                  <a:srgbClr val="C00000"/>
                </a:solidFill>
              </a:rPr>
              <a:t>Lungs</a:t>
            </a:r>
            <a:endParaRPr sz="2000" b="1">
              <a:solidFill>
                <a:srgbClr val="C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 u="sng">
                <a:solidFill>
                  <a:srgbClr val="C00000"/>
                </a:solidFill>
              </a:rPr>
              <a:t>Joints</a:t>
            </a:r>
            <a:endParaRPr sz="2000" b="1">
              <a:solidFill>
                <a:srgbClr val="C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 u="sng">
                <a:solidFill>
                  <a:srgbClr val="C00000"/>
                </a:solidFill>
              </a:rPr>
              <a:t>Brain</a:t>
            </a:r>
            <a:endParaRPr sz="2000" b="1">
              <a:solidFill>
                <a:srgbClr val="C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>
                <a:solidFill>
                  <a:srgbClr val="C00000"/>
                </a:solidFill>
              </a:rPr>
              <a:t>Gastrointestinal Tract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Clincal findings ;</a:t>
            </a:r>
            <a:endParaRPr/>
          </a:p>
        </p:txBody>
      </p:sp>
      <p:pic>
        <p:nvPicPr>
          <p:cNvPr id="124" name="Google Shape;124;p4" descr="265073235_954066122199266_2440678285906317893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368" y="3438144"/>
            <a:ext cx="6181344" cy="297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0" y="140702"/>
            <a:ext cx="5888736" cy="568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78307" algn="l" rtl="0"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GB" sz="1800" b="1" i="0" u="none" strike="noStrike">
                <a:latin typeface="Calibri"/>
                <a:ea typeface="Calibri"/>
                <a:cs typeface="Calibri"/>
                <a:sym typeface="Calibri"/>
              </a:rPr>
              <a:t>Mouth :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GB" sz="1800" b="1">
                <a:solidFill>
                  <a:srgbClr val="C00000"/>
                </a:solidFill>
              </a:rPr>
              <a:t>Aphthus users :</a:t>
            </a:r>
            <a:r>
              <a:rPr lang="en-GB" sz="1800" b="1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 the initial presenting symptom </a:t>
            </a:r>
            <a:endParaRPr sz="1800" b="1" i="0" u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painful lesions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 types : minor , major ,</a:t>
            </a:r>
            <a:r>
              <a:rPr lang="en-GB" sz="2000" b="1"/>
              <a:t> </a:t>
            </a:r>
            <a:r>
              <a:rPr lang="en-GB" sz="2000">
                <a:solidFill>
                  <a:srgbClr val="C00000"/>
                </a:solidFill>
              </a:rPr>
              <a:t>Herpetiform ulcer</a:t>
            </a:r>
            <a:endParaRPr/>
          </a:p>
          <a:p>
            <a:pPr marL="365760" lvl="0" indent="-169671" algn="l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endParaRPr sz="2000" b="1" u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GB" sz="1800"/>
              <a:t> Lesions can be shallow or deep (2-30 mm in diameter) and usually have a central, yellowish, necrotic base and a punched out, clean margin.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GB" sz="1800"/>
              <a:t> Appear singly or in crops, located anywhere in the oral cavity, persist for 1-2 weeks, and subside without leaving scars.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GB" sz="1800"/>
              <a:t> M/c sites - tongue, lips, buccal mucosa, and gingiva.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GB" sz="1800"/>
              <a:t> Tonsils, palate, and pharynx are less common sites.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GB" sz="1800"/>
              <a:t> Interval b/w recurrences ranges from weeks to months</a:t>
            </a:r>
            <a:endParaRPr sz="18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180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1800" b="0" i="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5" descr="265428305_392657485968042_1500511066759624884_n.jpg"/>
          <p:cNvPicPr preferRelativeResize="0"/>
          <p:nvPr/>
        </p:nvPicPr>
        <p:blipFill rotWithShape="1">
          <a:blip r:embed="rId3">
            <a:alphaModFix/>
          </a:blip>
          <a:srcRect l="64678"/>
          <a:stretch/>
        </p:blipFill>
        <p:spPr>
          <a:xfrm>
            <a:off x="6464300" y="0"/>
            <a:ext cx="19558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258845401_944382446487831_6592369940428105430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547" y="2058797"/>
            <a:ext cx="29432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Picture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4199" y="0"/>
            <a:ext cx="3114901" cy="20238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" name="Google Shape;133;p5" descr="Picture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8052" y="2126075"/>
            <a:ext cx="3163667" cy="19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Picture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45100" y="4429837"/>
            <a:ext cx="3791399" cy="185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219456" y="1255777"/>
            <a:ext cx="5815584" cy="501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6385" marR="5080" lvl="0" indent="-274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/>
              <a:t>Genital ulcers (M&gt;F)  resemble their oral ulcer but </a:t>
            </a:r>
            <a:r>
              <a:rPr lang="en-GB" sz="2400" b="1" u="sng">
                <a:solidFill>
                  <a:srgbClr val="C00000"/>
                </a:solidFill>
              </a:rPr>
              <a:t>cause  greater  scarring.</a:t>
            </a:r>
            <a:endParaRPr sz="2400" b="1" u="sng">
              <a:solidFill>
                <a:srgbClr val="C00000"/>
              </a:solidFill>
            </a:endParaRPr>
          </a:p>
          <a:p>
            <a:pPr marL="286385" marR="560705" lvl="0" indent="-274319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/>
              <a:t>In males, usually occur on  scrotum, penis, and groin.</a:t>
            </a:r>
            <a:endParaRPr sz="2400"/>
          </a:p>
          <a:p>
            <a:pPr marL="286385" marR="521969" lvl="0" indent="-274319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/>
              <a:t>In females, occur on  vulva, vagina, groin, and cervix</a:t>
            </a:r>
            <a:endParaRPr/>
          </a:p>
          <a:p>
            <a:pPr marL="286385" marR="216534" lvl="0" indent="-274319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/>
              <a:t>Ulcers may be found in urethral  orifice and perianal area.</a:t>
            </a:r>
            <a:endParaRPr sz="2400"/>
          </a:p>
          <a:p>
            <a:pPr marL="287020" lvl="0" indent="-27432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AD0D9"/>
              </a:buClr>
              <a:buSzPts val="2250"/>
              <a:buFont typeface="Arial"/>
              <a:buChar char="•"/>
            </a:pPr>
            <a:r>
              <a:rPr lang="en-GB" sz="2400"/>
              <a:t>Epididymitis may arise in men</a:t>
            </a:r>
            <a:endParaRPr sz="240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256033" y="402336"/>
            <a:ext cx="50780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Genital manifestations:</a:t>
            </a:r>
            <a:endParaRPr sz="32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41" name="Google Shape;141;p6" descr="Picture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1268" y="3426069"/>
            <a:ext cx="3974264" cy="283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 descr="Picture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63" y="164721"/>
            <a:ext cx="4010837" cy="313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 descr="265874163_265441318904600_3327479670183775138_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5284" y="3252596"/>
            <a:ext cx="2207324" cy="313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 descr="265963091_929166881297401_5804087494452016165_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3406" y="536448"/>
            <a:ext cx="2037969" cy="263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134112" y="140526"/>
            <a:ext cx="80101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ucida Sans"/>
              <a:buNone/>
            </a:pPr>
            <a:r>
              <a:rPr lang="en-GB" sz="4400"/>
              <a:t> eye : Ocular manifestations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316992" y="1194816"/>
            <a:ext cx="697382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Eye : 50% of patients • More frequent/severe in males and younger patients</a:t>
            </a:r>
            <a:endParaRPr sz="240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Uveitis</a:t>
            </a:r>
            <a:r>
              <a:rPr lang="en-GB" sz="240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*Typically bilateral , ant and pos uveitis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*Hypopon ( the inflammatory cells enter the ant. Chamber of the eye even no infection present 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A1C1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4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- ***Usually occurs 2–3 years after the onset of oral and/or genital </a:t>
            </a:r>
            <a:r>
              <a:rPr lang="en-GB" sz="2400" u="sng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ulcer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1A1C1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Concerning symptoms: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Redness, pain, light sensitivity, blurred vision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51" name="Google Shape;151;p7" descr="264638266_160101539660714_3778184124003923542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736" y="2072640"/>
            <a:ext cx="4401312" cy="473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 descr="Picture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449" y="0"/>
            <a:ext cx="4297533" cy="199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280416" y="1261873"/>
            <a:ext cx="52791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5760" lvl="0" indent="-256053" algn="l" rtl="0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Skin :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GB" sz="2400"/>
              <a:t> Erythema nodosum–like  lesions.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2400"/>
          </a:p>
          <a:p>
            <a:pPr marL="12700" lvl="0" indent="-12700" algn="l" rtl="0">
              <a:spcBef>
                <a:spcPts val="100"/>
              </a:spcBef>
              <a:spcAft>
                <a:spcPts val="0"/>
              </a:spcAft>
              <a:buSzPct val="68000"/>
              <a:buNone/>
            </a:pPr>
            <a:r>
              <a:rPr lang="en-GB" sz="2400"/>
              <a:t>  Papulopustular  eruptions</a:t>
            </a:r>
            <a:r>
              <a:rPr lang="en-GB" sz="2400" b="1"/>
              <a:t>.</a:t>
            </a:r>
            <a:endParaRPr/>
          </a:p>
          <a:p>
            <a:pPr marL="12700" lvl="0" indent="-12700" algn="l" rtl="0">
              <a:spcBef>
                <a:spcPts val="100"/>
              </a:spcBef>
              <a:spcAft>
                <a:spcPts val="0"/>
              </a:spcAft>
              <a:buSzPct val="68000"/>
              <a:buNone/>
            </a:pPr>
            <a:endParaRPr sz="2400" b="1"/>
          </a:p>
          <a:p>
            <a:pPr marL="12700" lvl="0" indent="-12700" algn="l" rtl="0">
              <a:spcBef>
                <a:spcPts val="100"/>
              </a:spcBef>
              <a:spcAft>
                <a:spcPts val="0"/>
              </a:spcAft>
              <a:buSzPct val="68000"/>
              <a:buNone/>
            </a:pPr>
            <a:r>
              <a:rPr lang="en-GB" sz="2400"/>
              <a:t>  Sweet syndrome</a:t>
            </a:r>
            <a:r>
              <a:rPr lang="en-GB" sz="2400">
                <a:latin typeface="Constantia"/>
                <a:ea typeface="Constantia"/>
                <a:cs typeface="Constantia"/>
                <a:sym typeface="Constantia"/>
              </a:rPr>
              <a:t>–</a:t>
            </a:r>
            <a:r>
              <a:rPr lang="en-GB" sz="2400"/>
              <a:t>like  lesion</a:t>
            </a:r>
            <a:r>
              <a:rPr lang="en-GB" sz="2400" b="1"/>
              <a:t>.</a:t>
            </a:r>
            <a:endParaRPr/>
          </a:p>
          <a:p>
            <a:pPr marL="12700" lvl="0" indent="-12700" algn="l" rtl="0">
              <a:spcBef>
                <a:spcPts val="100"/>
              </a:spcBef>
              <a:spcAft>
                <a:spcPts val="0"/>
              </a:spcAft>
              <a:buSzPct val="68000"/>
              <a:buNone/>
            </a:pPr>
            <a:endParaRPr sz="2400" b="1"/>
          </a:p>
          <a:p>
            <a:pPr marL="287020" lvl="0" indent="-27432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AD0D9"/>
              </a:buClr>
              <a:buSzPct val="93750"/>
              <a:buNone/>
            </a:pPr>
            <a:r>
              <a:rPr lang="en-GB" sz="2400"/>
              <a:t>  Erythema multiforme–like lesions</a:t>
            </a:r>
            <a:endParaRPr/>
          </a:p>
          <a:p>
            <a:pPr marL="287020" lvl="0" indent="-27432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AD0D9"/>
              </a:buClr>
              <a:buSzPct val="93750"/>
              <a:buNone/>
            </a:pPr>
            <a:endParaRPr sz="2400"/>
          </a:p>
          <a:p>
            <a:pPr marL="287020" lvl="0" indent="-2743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D0D9"/>
              </a:buClr>
              <a:buSzPct val="93750"/>
              <a:buNone/>
            </a:pPr>
            <a:r>
              <a:rPr lang="en-GB" sz="2400"/>
              <a:t>  Ulcers</a:t>
            </a:r>
            <a:endParaRPr/>
          </a:p>
          <a:p>
            <a:pPr marL="287020" lvl="0" indent="-2743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D0D9"/>
              </a:buClr>
              <a:buSzPct val="93750"/>
              <a:buNone/>
            </a:pPr>
            <a:endParaRPr sz="2400"/>
          </a:p>
          <a:p>
            <a:pPr marL="287020" lvl="0" indent="-2743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D0D9"/>
              </a:buClr>
              <a:buSzPct val="93750"/>
              <a:buNone/>
            </a:pPr>
            <a:r>
              <a:rPr lang="en-GB" sz="2400"/>
              <a:t>  Pyoderma gangrenosum</a:t>
            </a:r>
            <a:endParaRPr sz="2400"/>
          </a:p>
          <a:p>
            <a:pPr marL="365760" lvl="0" indent="-256053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GB"/>
              <a:t> </a:t>
            </a:r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GB"/>
              <a:t>Mucocutaneous:</a:t>
            </a:r>
            <a:endParaRPr/>
          </a:p>
        </p:txBody>
      </p:sp>
      <p:pic>
        <p:nvPicPr>
          <p:cNvPr id="159" name="Google Shape;159;p8" descr="Pictur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401" y="3530600"/>
            <a:ext cx="2247900" cy="3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 descr="Picture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081" y="190500"/>
            <a:ext cx="2249238" cy="308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 descr="Picture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5871" y="233822"/>
            <a:ext cx="2493058" cy="297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Picture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5855" y="3218322"/>
            <a:ext cx="2316289" cy="344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609600" y="0"/>
            <a:ext cx="10972800" cy="600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1" algn="l" rtl="0">
              <a:spcBef>
                <a:spcPts val="0"/>
              </a:spcBef>
              <a:spcAft>
                <a:spcPts val="0"/>
              </a:spcAft>
              <a:buSzPts val="2448"/>
              <a:buChar char="🞂"/>
            </a:pPr>
            <a:r>
              <a:rPr lang="en-GB" sz="3600"/>
              <a:t> </a:t>
            </a:r>
            <a:r>
              <a:rPr lang="en-GB" sz="3600" b="1">
                <a:solidFill>
                  <a:srgbClr val="FF0000"/>
                </a:solidFill>
              </a:rPr>
              <a:t>Gastrointestinal involvement</a:t>
            </a:r>
            <a:endParaRPr sz="3600" b="1">
              <a:solidFill>
                <a:srgbClr val="FF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/>
              <a:t> Clinical spectrum is enormously varied • Anorexia, vomiting, dyspepsia, diarrhoea, abdominal distension, abdominal pain and  intestinal ulcers, occurring primarily in the ileum and colon and closely resembling Crohn disease, may occur</a:t>
            </a:r>
            <a:r>
              <a:rPr lang="en-GB" sz="2400"/>
              <a:t>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en-GB" sz="2800"/>
              <a:t> </a:t>
            </a:r>
            <a:r>
              <a:rPr lang="en-GB" sz="3600" b="1">
                <a:solidFill>
                  <a:srgbClr val="FF0000"/>
                </a:solidFill>
              </a:rPr>
              <a:t>Cardiac manifestations</a:t>
            </a:r>
            <a:endParaRPr sz="3600" b="1">
              <a:solidFill>
                <a:srgbClr val="FF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GB" sz="2400"/>
              <a:t> </a:t>
            </a:r>
            <a:r>
              <a:rPr lang="en-GB" sz="2000"/>
              <a:t>Coronary vasculitis and thrombosis, pericarditis, myocarditis, endocarditis with granulomatous changes or fibrosis, regurgitation, and diastolic dysfunction</a:t>
            </a:r>
            <a:endParaRPr/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SzPts val="2448"/>
              <a:buChar char="🞂"/>
            </a:pPr>
            <a:r>
              <a:rPr lang="en-GB" sz="3600" b="1"/>
              <a:t> </a:t>
            </a:r>
            <a:r>
              <a:rPr lang="en-GB" sz="3600" b="1">
                <a:solidFill>
                  <a:srgbClr val="FF0000"/>
                </a:solidFill>
              </a:rPr>
              <a:t>Lung involvement</a:t>
            </a:r>
            <a:endParaRPr sz="3600" b="1">
              <a:solidFill>
                <a:srgbClr val="FF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lang="en-GB" sz="2000"/>
              <a:t> Pulmonary vasculitis, hypertension, pleural effusions and Aneurysms</a:t>
            </a:r>
            <a:endParaRPr/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SzPts val="2380"/>
              <a:buChar char="🞂"/>
            </a:pPr>
            <a:r>
              <a:rPr lang="en-GB" sz="3500" b="1">
                <a:solidFill>
                  <a:srgbClr val="FF0000"/>
                </a:solidFill>
              </a:rPr>
              <a:t>Neurologic manifestations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GB" sz="2400"/>
              <a:t>May present as meningoencephalitis, a multiple sclerosis–like illness, acute myelitis, stroke, or pseudotumor cerebri. Cerebral venous sinus thrombosis, Cranial nerve palsies, Brainstem lesions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behcet’s syndrom</vt:lpstr>
      <vt:lpstr>Behcet syndrome  </vt:lpstr>
      <vt:lpstr>PowerPoint Presentation</vt:lpstr>
      <vt:lpstr>Clincal findings ;</vt:lpstr>
      <vt:lpstr>PowerPoint Presentation</vt:lpstr>
      <vt:lpstr>PowerPoint Presentation</vt:lpstr>
      <vt:lpstr> eye : Ocular manifestations</vt:lpstr>
      <vt:lpstr>Mucocutaneous:</vt:lpstr>
      <vt:lpstr>PowerPoint Presentation</vt:lpstr>
      <vt:lpstr>Musculoskeletal  </vt:lpstr>
      <vt:lpstr>How is Behcet’s Disease Diagnosed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behcet’s syndrom</dc:title>
  <dc:creator>المثنى عفنان التخاينه</dc:creator>
  <cp:lastModifiedBy>رنيم السوالقه</cp:lastModifiedBy>
  <cp:revision>1</cp:revision>
  <dcterms:created xsi:type="dcterms:W3CDTF">2021-12-11T17:52:36Z</dcterms:created>
  <dcterms:modified xsi:type="dcterms:W3CDTF">2022-02-22T23:16:25Z</dcterms:modified>
</cp:coreProperties>
</file>