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86" r:id="rId7"/>
    <p:sldId id="287" r:id="rId8"/>
    <p:sldId id="288" r:id="rId9"/>
    <p:sldId id="289" r:id="rId10"/>
    <p:sldId id="290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6" r:id="rId20"/>
    <p:sldId id="307" r:id="rId21"/>
    <p:sldId id="296" r:id="rId22"/>
  </p:sldIdLst>
  <p:sldSz cx="9144000" cy="5143500" type="screen16x9"/>
  <p:notesSz cx="6858000" cy="9144000"/>
  <p:embeddedFontLst>
    <p:embeddedFont>
      <p:font typeface="Simplified Arabic" panose="02020603050405020304" pitchFamily="18" charset="-78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exend Deca" panose="020B0604020202020204" charset="0"/>
      <p:regular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36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39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7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8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83992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59903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4263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60789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2677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882160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401938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171593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527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865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06168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39354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995752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5881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79210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220152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75707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70248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897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mhtml:mk:@MSITStore:E:\GANONG%20-%20REVIEW%20OF%20MEDICAL%20PHYSIOLOGY%20-%2022nd%20Ed.%20(2005).chm::/Physiology/S%20VI.%20Circulation/Ch.30.%20Dynamics%20of%20Blood%20&amp;%20Lymph%20Flow/c30s3a.mht!http://www.accessmedicine.com/images/special/mulower.gi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0" y="2283718"/>
            <a:ext cx="7287818" cy="13065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12-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Circulation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Assist.Prof</a:t>
            </a:r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Nourelhuda A. Mohammed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Physiology </a:t>
            </a:r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dpt., Mutah school of </a:t>
            </a:r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7494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16" y="20525"/>
            <a:ext cx="8864272" cy="3155100"/>
          </a:xfrm>
        </p:spPr>
        <p:txBody>
          <a:bodyPr/>
          <a:lstStyle/>
          <a:p>
            <a:pPr marL="101600" indent="0" algn="ctr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Cerebral Circulation</a:t>
            </a:r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457200" lvl="0" indent="0" algn="justLow" rtl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-Arterial supply: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the brain is supplied by 2 internal carotid arteries and 2 vertebral arteries unite to form basilar arteries. The 4 arteries form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Circle of Willis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at the base of the brain below the hypothalamus. From this circle 6 branches arise; 2 anterior, 2 middle, 2 posterior cerebral arteries.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-There are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anastomosis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between the cerebral arterioles but they are insufficient to maintain circulation and prevent cerebral infarction if large artery is occluded so the cerebral arteries are considered as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end arteries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457200" lvl="0" indent="0" algn="justLow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-Venous drainage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it occurs by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deep veins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and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Dural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sinuses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, then into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internal jugular vein. </a:t>
            </a:r>
            <a:endParaRPr lang="en-GB" sz="16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457200" lvl="0" indent="0" algn="justLow" rtl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-Cerebral capillaries: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they have a very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low permeability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because they are: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914400" lvl="1" indent="0" algn="justLow" rtl="0">
              <a:lnSpc>
                <a:spcPct val="115000"/>
              </a:lnSpc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-Non fenestrated with relatively strong wall and tight junction between their endothelial cells (which limits edema formation and passage of substances through this junction).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914400" lvl="1" indent="0" algn="justLow" rtl="0">
              <a:lnSpc>
                <a:spcPct val="115000"/>
              </a:lnSpc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-Surrounded by end feet of the glial cells (astrocytes) supporting its wall and sharing in the formation of the blood brain barrier.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b="1" u="none" strike="noStrike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 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 algn="ctr" rtl="0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37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AC8576-F1BA-4E5D-A268-2E3B4E00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716" y="123478"/>
            <a:ext cx="4961340" cy="3155100"/>
          </a:xfrm>
        </p:spPr>
        <p:txBody>
          <a:bodyPr/>
          <a:lstStyle/>
          <a:p>
            <a:pPr marL="101600" indent="0" algn="ctr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Blood Brain Barrier (B.B.B)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457200" lvl="0" indent="0" algn="justLow" rtl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It separates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brain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tissues from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systemic circulation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, limiting the passage of many substances and drugs (proteins, bile pigments, H ions and dopamine) from blood to the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brain.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However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some substances (e.g. H</a:t>
            </a:r>
            <a:r>
              <a:rPr lang="en-US" sz="1600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O, O</a:t>
            </a:r>
            <a:r>
              <a:rPr lang="en-US" sz="1600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, CO</a:t>
            </a:r>
            <a:r>
              <a:rPr lang="en-US" sz="1600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, lipid soluble substances as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anesthetics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and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alcohol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and some drugs can cross B.B.B.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easily.</a:t>
            </a:r>
          </a:p>
          <a:p>
            <a:pPr marL="0" marR="457200" lvl="0" indent="0" algn="justLow" rtl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-Tight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junction between endothelium of cerebral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capillaries.</a:t>
            </a:r>
          </a:p>
          <a:p>
            <a:pPr marL="0" marR="457200" lvl="0" indent="0" algn="justLow" rtl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-The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feet end of the glial cells (astrocytes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457200" lvl="0" indent="0" algn="justLow" rtl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-High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activity in the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cerebrovascular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endothelial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(contain numerous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enzymes that degrade blood born substances and prevent it from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entering the brain) </a:t>
            </a:r>
            <a:r>
              <a:rPr lang="en-US" sz="1400" b="1" u="none" strike="noStrike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95486"/>
            <a:ext cx="374441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AC8576-F1BA-4E5D-A268-2E3B4E00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716" y="123478"/>
            <a:ext cx="8849772" cy="3155100"/>
          </a:xfrm>
        </p:spPr>
        <p:txBody>
          <a:bodyPr/>
          <a:lstStyle/>
          <a:p>
            <a:pPr marL="101600" indent="0" algn="justLow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Cerebral blood flow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457200" lvl="0" indent="0" algn="justLow" rtl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-Normal cerebral blood flow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54 ml /100gm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brain tissue / min. the weight of adult brain is 1400 gm so cerebral blood flow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750 ml/min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. for the whole brain (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15% of Cardiac output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).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Regulation of cerebral blood flow (C.B.F.):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C.B.F. is regulated to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maintain constant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blood flow to the brain under various conditions (it is not increased during exercise or by mental activity and it is not decreased during sleep) however,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the regional blood flow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can be altered (it increases in active areas and decreases in inactive areas).</a:t>
            </a:r>
            <a:endParaRPr lang="en-US" sz="1600" b="1" u="sng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Factors affecting the total cerebral blood flow: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1-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Autoregulation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      It maintains the cerebral blood flow almost constant if the arterial blood pressure varies from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60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to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140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mmHg. 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>
              <a:buNone/>
            </a:pP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15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AC8576-F1BA-4E5D-A268-2E3B4E00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716" y="123478"/>
            <a:ext cx="8914568" cy="3168352"/>
          </a:xfrm>
        </p:spPr>
        <p:txBody>
          <a:bodyPr/>
          <a:lstStyle/>
          <a:p>
            <a:pPr marL="2286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Mechanisms: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The metabolic theory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 a fall of B.P →↓ C.B.F. → ↓ blood perfusion to the brain leading to accumulation of metabolites  as hypoxia, ↑CO</a:t>
            </a:r>
            <a:r>
              <a:rPr lang="en-US" sz="1600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and ↑ H</a:t>
            </a:r>
            <a:r>
              <a:rPr lang="en-US" sz="1600" baseline="30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+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causing vasodilatation which increases cerebral flow to normal levels. Also if arterial blood pressure is increased it increases cerebral blood flow → wash of metabolites→ cerebral vasoconstriction → ↓ blood flow to normal.(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CO</a:t>
            </a:r>
            <a:r>
              <a:rPr lang="en-US" sz="1600" b="1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excess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is the most potent cerebral vasodilator).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The myogenic theory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is also included (i.e. stretch of the vascular wall causing vasoconstriction preventing further increase in the C.B.F.).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2-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Circulating Vasoactive substances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e.g.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Angiotensin II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and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endothelin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cause  vasoconstriction and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E.D.R.F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. causes vasodilatation.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3-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Arterial blood pressure and cardiac output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marked ↓ in C.O.P. and A.B.P (as in hemorrhage) → ↓ C.B.F. which may cause serious brain damage. Also sudden stoppage in C.B.F. for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10 seconds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→ loss of consciousness while impairment of C.B.F. for more than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3 minutes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may cause irreversible brain damage.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>
              <a:buNone/>
            </a:pP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7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AC8576-F1BA-4E5D-A268-2E3B4E00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716" y="123478"/>
            <a:ext cx="8849772" cy="3155100"/>
          </a:xfrm>
        </p:spPr>
        <p:txBody>
          <a:bodyPr/>
          <a:lstStyle/>
          <a:p>
            <a:pPr marL="22860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4-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Effective perfusion pressure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The arterial and venous pressures at the brain level: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C.B.F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directly proportionate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to the difference between these pressures.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5-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Venous obstruction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as in jugular vein thrombosis or in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valsalva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maneuver (as in straining) → ↓ C.B.F. temporary </a:t>
            </a:r>
            <a:endParaRPr lang="en-US" sz="1600" dirty="0" smtClean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22860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6-</a:t>
            </a: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Blood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Viscosity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C.B.F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. varies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inversely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with blood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viscosity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7-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Effect of intracranial pressure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in adults, the brain C.S.F. and the cerebral vessels are enclosed within a solid structure (the skull). Brain and C.S.F. are incompressible, so the volume of the blood, C.S.F. and brain in the cranium must be relatively constant at any time 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Rise in the intracranial pressure compresses the cerebral vessels and decreases the cerebral blood flow.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N.B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. the intracranial pressure follow the mean cerebral venous pressure, so,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 rise in venous pressure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→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↓ C.B.F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. by: 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-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decreasing the effective perfusion pressure.</a:t>
            </a:r>
            <a:endParaRPr lang="en-GB" sz="16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 -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increasing the intracranial pressure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(which compresses the cerebral vessels).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0" indent="-35560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0" indent="-35560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 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>
              <a:buNone/>
            </a:pP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84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AC8576-F1BA-4E5D-A268-2E3B4E00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114" y="411510"/>
            <a:ext cx="8849772" cy="3155100"/>
          </a:xfrm>
        </p:spPr>
        <p:txBody>
          <a:bodyPr/>
          <a:lstStyle/>
          <a:p>
            <a:pPr marL="101600" indent="0">
              <a:buNone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8-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Nervous factors affecting C.B.F.: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  </a:t>
            </a:r>
          </a:p>
          <a:p>
            <a:pPr marL="101600" indent="0">
              <a:buNone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sympathetic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 stimulation causes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V.C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. of the cerebral B.V.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but the C.B.F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. is compensated  passively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by the increase in arterial blood pressure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.</a:t>
            </a:r>
          </a:p>
          <a:p>
            <a:pPr marL="0" marR="457200" lvl="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  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9-Brain activity:</a:t>
            </a:r>
            <a:r>
              <a:rPr lang="en-US" sz="1600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endParaRPr lang="en-GB" sz="1100" u="sng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During mental activity there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no increase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in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total C.B.F.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but there is shift of blood to the active areas of the brain    (during active movements of the muscles, more blood is shifted to the motor area and so on.).   </a:t>
            </a:r>
            <a:endParaRPr lang="en-US" sz="1600" dirty="0" smtClean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N.B.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sleep doesn't decrease C.B.F. </a:t>
            </a:r>
            <a:endParaRPr lang="en-US" sz="1600" dirty="0" smtClean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10-</a:t>
            </a: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Age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In newly born and children the C.B.F.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100 ml/100gm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brain weight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(double adult flow)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but after puberty it decreases to normal levels (sex hormones may be responsible for this effect).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Low" rtl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-The brain is surrounded by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cerebrospinal fluid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with pressure of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13 mmHg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the rigid skull, these factors limit the expansion of cerebral blood vessels and make the blood flow depends on the blood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pressure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 algn="justLow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b="1" u="none" strike="noStrike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>
              <a:buNone/>
            </a:pP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63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95486"/>
            <a:ext cx="8921780" cy="446449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Skeletal muscle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4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ZapfDingbats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ZapfDingbats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controlled by the 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extrinsic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sympathetic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innervation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of blood vessels in skeletal muscle and by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metabolic factors.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Sympathetic innervation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- is the primary regulator of blood flow to the skeletal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muscle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-  The arterioles of skeletal muscle are densely innervated by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sympathetic fibers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. The veins also are innervated, but less densely.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There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are both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STIXGeneral-Regular"/>
                <a:cs typeface="Times New Roman" panose="02020603050405020304" pitchFamily="18" charset="0"/>
              </a:rPr>
              <a:t>α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1 and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STIXGeneral-Regular"/>
                <a:cs typeface="Times New Roman" panose="02020603050405020304" pitchFamily="18" charset="0"/>
              </a:rPr>
              <a:t>β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2 receptors on the blood vessels of skeletal muscle.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- Stimulation of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α1 receptors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causes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vasoconstriction.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Stimulation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of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β2 receptors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causes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vasodilation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Stimulation of 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Sympathetic cholinergic post ganglionic N.F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vasodilation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Exercise.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state of constriction of skeletal muscle arterioles is a major contributor to the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TPR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 (because of the large mass of skeletal muscle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metabolic control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Blood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flow in skeletal muscle exhibits autoregulation and active and reactive hyperemia.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Demand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for O2 in skeletal muscle varies with metabolic activity level, and blood flow is regulated to meet demand.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During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exercise,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when demand is high, these local metabolic mechanisms are dominant.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local vasodilator substances are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lactate, adenosine, and K+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Mechanical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effects during exercise temporarily compress the arteries and decrease blood flow. During the post-occlusion period, reactive hyperemia increases blood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Utopia-Regular"/>
                <a:cs typeface="Times New Roman" panose="02020603050405020304" pitchFamily="18" charset="0"/>
              </a:rPr>
              <a:t>flow.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endParaRPr lang="en-US" sz="14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 Deca"/>
                <a:cs typeface="Lexend Deca"/>
                <a:sym typeface="Lexend De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xend Deca"/>
              <a:cs typeface="Lexend Deca"/>
              <a:sym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41757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1227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0"/>
            <a:ext cx="6984776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68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874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79511" y="51470"/>
            <a:ext cx="4359341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9370" indent="0" algn="ctr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Coronary circulation</a:t>
            </a: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A-Coronary  arteries: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heart is supplied by two coronary arteries which arise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 behind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cusps of the aortic valve. </a:t>
            </a:r>
          </a:p>
          <a:p>
            <a:pPr marL="0" indent="0" algn="justLow" rtl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left coronary artery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supplies the anterolateral wall of the left ventricle and anterior part of the septum  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Low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right coronary artery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supplies the right ventricle, posterior  part of the left ventricle and posterior part of the septum.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8745" indent="0" algn="justLow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-There are small anastomosis between the small arteries (but there are no anastomosis between large arteries) which are insufficient to compensate for acute obstruction of large arteries. Therefore , the coronary arteries are considered  to be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 arteries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Low" rtl="0">
              <a:spcBef>
                <a:spcPts val="600"/>
              </a:spcBef>
              <a:buNone/>
            </a:pP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Low" rtl="0">
              <a:spcBef>
                <a:spcPts val="600"/>
              </a:spcBef>
              <a:buNone/>
            </a:pP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FFD4B8-5819-47F4-BE84-F03D8C12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5488CDC-8A37-4CAE-8F1E-38F8C6E99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1" t="5017" r="5651"/>
          <a:stretch/>
        </p:blipFill>
        <p:spPr>
          <a:xfrm>
            <a:off x="4788024" y="723042"/>
            <a:ext cx="4322830" cy="408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95486"/>
            <a:ext cx="8856984" cy="3155100"/>
          </a:xfrm>
        </p:spPr>
        <p:txBody>
          <a:bodyPr/>
          <a:lstStyle/>
          <a:p>
            <a:pPr marL="0" lvl="0" indent="0" algn="justLow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91836F-249D-4EC7-8309-CEBBA88D8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2D001-B6E6-4A31-9799-A479B70EF6F5}"/>
              </a:ext>
            </a:extLst>
          </p:cNvPr>
          <p:cNvSpPr txBox="1"/>
          <p:nvPr/>
        </p:nvSpPr>
        <p:spPr>
          <a:xfrm>
            <a:off x="179512" y="209790"/>
            <a:ext cx="87849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0">
              <a:lnSpc>
                <a:spcPct val="150000"/>
              </a:lnSpc>
              <a:spcAft>
                <a:spcPts val="1000"/>
              </a:spcAft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B-Coronary capillaries: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2286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 about one capillary for each cardiac muscle fiber and this ratio remain constant through life. When the heart becomes hypertrophied the number of capillaries does not increase , but their diameter will be increased up to certain degree giving limiting factor for hypertrophy of cardiac muscle and heart failure finally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occurs.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2286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C-Venous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drainage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Superficial  system </a:t>
            </a:r>
            <a:endParaRPr lang="en-GB" sz="16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2286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atrium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directly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drain the left ventricle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60%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venous drainage. </a:t>
            </a:r>
          </a:p>
          <a:p>
            <a:pPr marL="228600" indent="2286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2-Deep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 </a:t>
            </a:r>
            <a:endParaRPr lang="en-GB" sz="16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228600" algn="justLow" rtl="0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Drain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rest of the heart and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 directly into the cardiac chambers</a:t>
            </a:r>
            <a:endParaRPr lang="en-GB" sz="16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F645A-212B-4AED-A372-5B7954BDA3AF}"/>
              </a:ext>
            </a:extLst>
          </p:cNvPr>
          <p:cNvSpPr txBox="1"/>
          <p:nvPr/>
        </p:nvSpPr>
        <p:spPr>
          <a:xfrm>
            <a:off x="251520" y="267494"/>
            <a:ext cx="8712968" cy="454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228600" lvl="0" indent="-342900" algn="justLow" rt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Coronary blood flow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1-During rest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is about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80ml /100gm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heart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/min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It is about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250 ml/min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which equal to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5%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cardiac  output.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N.B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right ventricle receives about 2/3 the blood flow to the left  ventricle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7345" indent="-347345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2-During exercise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increased  about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3-5 folds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of normal resting level and in athletic person  may reach up to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600 ml /100 gm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heart weight.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Cardiac oxygen extraction: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2286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 rest  it is about 70-80% (75%) O</a:t>
            </a:r>
            <a:r>
              <a:rPr lang="en-US" sz="1600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each unite of blood.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arterial blood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19ml O</a:t>
            </a:r>
            <a:r>
              <a:rPr lang="en-US" sz="1600" b="1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coronary venous  blood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5ml O</a:t>
            </a:r>
            <a:r>
              <a:rPr lang="en-US" sz="1600" b="1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i.e. (14 ml O</a:t>
            </a:r>
            <a:r>
              <a:rPr lang="en-US" sz="1600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extracted from every 100 ml blood, however in other tissues ,the venous blood contain 14 ml O</a:t>
            </a:r>
            <a:r>
              <a:rPr lang="en-US" sz="1600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%i.e  only 5 ml O</a:t>
            </a:r>
            <a:r>
              <a:rPr lang="en-US" sz="1600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extracted.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So,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cardiac O</a:t>
            </a:r>
            <a:r>
              <a:rPr lang="en-US" sz="1600" b="1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consumption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 exercise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increased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significantly only by increasing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coronary blood flow</a:t>
            </a:r>
            <a:endParaRPr lang="en-GB" sz="16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95486"/>
            <a:ext cx="8784976" cy="1287828"/>
          </a:xfrm>
        </p:spPr>
        <p:txBody>
          <a:bodyPr/>
          <a:lstStyle/>
          <a:p>
            <a:pPr marL="0" marR="228600" lvl="0" indent="0" algn="ctr" rtl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Regulation of coronary blood flow</a:t>
            </a:r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Chemical factors 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(auto-regulation)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(Intrinsic mechanism):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Observed in the denervated heart (transplanted heart) and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independent on neural control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As the cardiac work increase e.g. during muscular exercise, there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hypoxia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 CO</a:t>
            </a:r>
            <a:r>
              <a:rPr lang="en-US" sz="1600" b="1" baseline="-25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600" b="1" baseline="300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</a:t>
            </a:r>
            <a:r>
              <a:rPr lang="en-US" sz="1600" b="1" baseline="300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lactate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other metabolites.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The most effective vasodilator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hypoxia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cardiac muscle which produces coronary vasodilatation through:   1- Direct effect on the coronary blood vessels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302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2- Release of chemical substances most probably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adenosine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(the greatest vasodilator substance)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02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-When the cardiac work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decrease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there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coronary vasoconstriction </a:t>
            </a:r>
            <a:endParaRPr lang="en-GB" sz="16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 smtClean="0">
                <a:solidFill>
                  <a:schemeClr val="tx1"/>
                </a:solidFill>
              </a:rPr>
              <a:t>5</a:t>
            </a:fld>
            <a:endParaRPr lang="e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F2B0566F-6255-4FA0-B3CD-9776B9FC0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715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53EBA3-C1B6-4CE4-8783-25B4642203DB}"/>
              </a:ext>
            </a:extLst>
          </p:cNvPr>
          <p:cNvSpPr txBox="1"/>
          <p:nvPr/>
        </p:nvSpPr>
        <p:spPr>
          <a:xfrm>
            <a:off x="1547664" y="90516"/>
            <a:ext cx="5574332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2-</a:t>
            </a:r>
            <a:r>
              <a:rPr lang="en-US" sz="2000" b="1" i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Mechanical factors</a:t>
            </a:r>
            <a:r>
              <a:rPr lang="en-US" sz="20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endParaRPr lang="en-GB" sz="1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FD49A6-B53A-4FD1-8581-E8E468122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22" y="597847"/>
            <a:ext cx="8770118" cy="451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coronary blood flow is markedly affected by the mechanical events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the cardiac  </a:t>
            </a: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</a:p>
          <a:p>
            <a:pPr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left coronary artery: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The blood flow follow the aortic pressure: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1600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isometric contraction phase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it is markedly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due to:   a-Compression of the coronary vessels     b- The low aortic pressure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1600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maximum ejection phase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it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gradually increased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to rise of the aortic pressure  which pushes some blood in the coronary artery in spite of the compressing effect of the contraction muscle.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1600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reduced ejection phase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it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again due to decrease of aortic pressure.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en-US" sz="1600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isometric relaxation phase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coronary blood flow occurs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when: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a- The aortic pressure is relatively still high.         b- The cardiac muscle fibers relax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Low" rtl="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-Then the coronary blood flow gradually decrease as the aortic pressure is gradually decreased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FCA6EE-87A3-425E-B8BA-ED20677D0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750" y="474762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339501"/>
            <a:ext cx="9036496" cy="4410349"/>
          </a:xfrm>
        </p:spPr>
        <p:txBody>
          <a:bodyPr/>
          <a:lstStyle/>
          <a:p>
            <a:pPr marL="101600" indent="0" rtl="0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B- In the right coronary : </a:t>
            </a: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There are similar changes also occur , but they are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milder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because the force of contraction is much weaker in the thinner right ventricle and the blood flow in the right coronary artery increases towards the end of systole, but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inflow is reached also in early diastole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Blood flow in  the coronary arteries occur mainly during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diastole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any pathological condition which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 the heart rate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markedly,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shorten  the  diastolic period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ventricles and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decreased the coronary flow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The coronary blood flow is controlled by the mean arterial pressure in aorta so decrease in aortic pressure lead to decrease in the coronary blood flow ( e.g. shock , aortic stenosis)</a:t>
            </a: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Low" rtl="0">
              <a:buNone/>
            </a:pP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22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92" y="123478"/>
            <a:ext cx="8928992" cy="3155100"/>
          </a:xfrm>
        </p:spPr>
        <p:txBody>
          <a:bodyPr/>
          <a:lstStyle/>
          <a:p>
            <a:pPr marL="10160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3 -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Neural factor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 </a:t>
            </a:r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160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A-Effect of sympathetic nervous system:  </a:t>
            </a:r>
          </a:p>
          <a:p>
            <a:pPr marL="10160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Indirect effect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 an increase in heart rate, force of contractions and marked increase in myocardial work lead to accumulation of metabolites, that causes marked vasodilatation on the coronary blood vessels. 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Direct effect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as the coronary arteries contain </a:t>
            </a:r>
            <a:r>
              <a:rPr lang="el-GR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α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- adrenergic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receptors , which mediate V.C and </a:t>
            </a:r>
            <a:r>
              <a:rPr lang="el-GR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β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- adrenergic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receptors which mediate V.D.  The 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5006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α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50060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Muli"/>
              </a:rPr>
              <a:t>-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receptors predominant in the epicardial vessels, this direct effect alone causes VC rather than V.D.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2286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1600" i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N.B: The indirect effect of sympathetic stimulation  is much more effective than the direct effect.</a:t>
            </a:r>
            <a:endParaRPr lang="en-GB" sz="1600" i="1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2286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B- Effect  of parasympathetic (vagal) stimulation: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228600" indent="0" algn="justLow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Indirect effect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It causes a decrease in heart rate, force of contraction and reduction of coronary blood flow, which is secondary to decrease in the cardiac work and metabolism.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Direct effect</a:t>
            </a: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Acetylcholine (released at the vagal nerve ending), produces slight VD on the coronary vessels. </a:t>
            </a: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Low" rtl="0">
              <a:buNone/>
            </a:pPr>
            <a:endParaRPr lang="en-GB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96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8964488" cy="5143451"/>
          </a:xfrm>
        </p:spPr>
        <p:txBody>
          <a:bodyPr/>
          <a:lstStyle/>
          <a:p>
            <a:pPr marL="10160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4- </a:t>
            </a:r>
            <a:r>
              <a:rPr lang="en-US" sz="1800" b="1" i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Chemicals, hormones, and drugs: </a:t>
            </a: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Low" rtl="0">
              <a:lnSpc>
                <a:spcPct val="115000"/>
              </a:lnSpc>
              <a:spcAft>
                <a:spcPts val="1000"/>
              </a:spcAft>
              <a:buNone/>
            </a:pP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Low" rtl="0">
              <a:buNone/>
            </a:pPr>
            <a:endParaRPr lang="en-GB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83517"/>
            <a:ext cx="7776864" cy="45365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607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AACE27F458A14C83ED7801D1942C90" ma:contentTypeVersion="4" ma:contentTypeDescription="Create a new document." ma:contentTypeScope="" ma:versionID="2801f7ba760e2ae6d33730ed9c5113a0">
  <xsd:schema xmlns:xsd="http://www.w3.org/2001/XMLSchema" xmlns:xs="http://www.w3.org/2001/XMLSchema" xmlns:p="http://schemas.microsoft.com/office/2006/metadata/properties" xmlns:ns2="ba8d1760-9090-479a-8700-eeda8cc0d1ce" targetNamespace="http://schemas.microsoft.com/office/2006/metadata/properties" ma:root="true" ma:fieldsID="afd92a4aab5f785769641c222dc7a78d" ns2:_="">
    <xsd:import namespace="ba8d1760-9090-479a-8700-eeda8cc0d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1760-9090-479a-8700-eeda8cc0d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7EAA4A-66E7-4F13-9573-6CBEEC1EE5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8d1760-9090-479a-8700-eeda8cc0d1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D9C247-E278-44B6-A9B7-8AC0BB4A7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63B1E-87EF-4CAF-9A55-DD2FC474282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675</TotalTime>
  <Words>2189</Words>
  <Application>Microsoft Office PowerPoint</Application>
  <PresentationFormat>On-screen Show (16:9)</PresentationFormat>
  <Paragraphs>131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Simplified Arabic</vt:lpstr>
      <vt:lpstr>Calibri</vt:lpstr>
      <vt:lpstr>Lexend Deca</vt:lpstr>
      <vt:lpstr>Utopia-Regular</vt:lpstr>
      <vt:lpstr>Century Gothic</vt:lpstr>
      <vt:lpstr>STIXGeneral-Regular</vt:lpstr>
      <vt:lpstr>Wingdings 3</vt:lpstr>
      <vt:lpstr>Muli</vt:lpstr>
      <vt:lpstr>ZapfDingbats</vt:lpstr>
      <vt:lpstr>Symbol</vt:lpstr>
      <vt:lpstr>Times New Roman</vt:lpstr>
      <vt:lpstr>Arial</vt:lpstr>
      <vt:lpstr>Wisp</vt:lpstr>
      <vt:lpstr>       12- Special Circulation   By       Assist.Prof. Nourelhuda A. Mohammed     Physiology dpt., Mutah school of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DELL</cp:lastModifiedBy>
  <cp:revision>89</cp:revision>
  <dcterms:modified xsi:type="dcterms:W3CDTF">2022-11-28T03:42:17Z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0x01010076AACE27F458A14C83ED7801D1942C90</vt:lpwstr>
  </property>
</Properties>
</file>