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6.xml" ContentType="application/vnd.openxmlformats-officedocument.presentationml.slide+xml"/>
  <Override PartName="/ppt/slides/slide2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25.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12192000" cy="6858000"/>
  <p:notesSz cx="6858000" cy="9144000"/>
  <p:defaultTextStyle>
    <a:defPPr>
      <a:defRPr lang="ar-J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J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3C357304-4684-4D2A-B5E6-F3C563B7A3C5}" type="datetimeFigureOut">
              <a:rPr lang="ar-JO" smtClean="0"/>
              <a:t>24/02/1442</a:t>
            </a:fld>
            <a:endParaRPr lang="ar-J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J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J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5C75BA54-ECD6-41A8-B281-73B66D89E6C7}" type="slidenum">
              <a:rPr lang="ar-JO" smtClean="0"/>
              <a:t>‹#›</a:t>
            </a:fld>
            <a:endParaRPr lang="ar-JO"/>
          </a:p>
        </p:txBody>
      </p:sp>
    </p:spTree>
    <p:extLst>
      <p:ext uri="{BB962C8B-B14F-4D97-AF65-F5344CB8AC3E}">
        <p14:creationId xmlns:p14="http://schemas.microsoft.com/office/powerpoint/2010/main" val="1861010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JO" altLang="ar-JO"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689A02-24F4-4D3B-9644-715267AAF3D9}" type="slidenum">
              <a:rPr lang="ar-SA" altLang="ar-JO" smtClean="0"/>
              <a:pPr>
                <a:spcBef>
                  <a:spcPct val="0"/>
                </a:spcBef>
              </a:pPr>
              <a:t>13</a:t>
            </a:fld>
            <a:endParaRPr lang="en-US" altLang="ar-JO" smtClean="0"/>
          </a:p>
        </p:txBody>
      </p:sp>
    </p:spTree>
    <p:extLst>
      <p:ext uri="{BB962C8B-B14F-4D97-AF65-F5344CB8AC3E}">
        <p14:creationId xmlns:p14="http://schemas.microsoft.com/office/powerpoint/2010/main" val="1818944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J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JO"/>
          </a:p>
        </p:txBody>
      </p:sp>
      <p:sp>
        <p:nvSpPr>
          <p:cNvPr id="4" name="Date Placeholder 3"/>
          <p:cNvSpPr>
            <a:spLocks noGrp="1"/>
          </p:cNvSpPr>
          <p:nvPr>
            <p:ph type="dt" sz="half" idx="10"/>
          </p:nvPr>
        </p:nvSpPr>
        <p:spPr/>
        <p:txBody>
          <a:bodyPr/>
          <a:lstStyle/>
          <a:p>
            <a:fld id="{6A8FC3E5-F106-4921-A969-E2DC65656CE0}" type="datetimeFigureOut">
              <a:rPr lang="ar-JO" smtClean="0"/>
              <a:t>24/02/1442</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9B0A1CFB-8C59-4B61-8133-D901CA13C102}" type="slidenum">
              <a:rPr lang="ar-JO" smtClean="0"/>
              <a:t>‹#›</a:t>
            </a:fld>
            <a:endParaRPr lang="ar-JO"/>
          </a:p>
        </p:txBody>
      </p:sp>
    </p:spTree>
    <p:extLst>
      <p:ext uri="{BB962C8B-B14F-4D97-AF65-F5344CB8AC3E}">
        <p14:creationId xmlns:p14="http://schemas.microsoft.com/office/powerpoint/2010/main" val="1718454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6A8FC3E5-F106-4921-A969-E2DC65656CE0}" type="datetimeFigureOut">
              <a:rPr lang="ar-JO" smtClean="0"/>
              <a:t>24/02/1442</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9B0A1CFB-8C59-4B61-8133-D901CA13C102}" type="slidenum">
              <a:rPr lang="ar-JO" smtClean="0"/>
              <a:t>‹#›</a:t>
            </a:fld>
            <a:endParaRPr lang="ar-JO"/>
          </a:p>
        </p:txBody>
      </p:sp>
    </p:spTree>
    <p:extLst>
      <p:ext uri="{BB962C8B-B14F-4D97-AF65-F5344CB8AC3E}">
        <p14:creationId xmlns:p14="http://schemas.microsoft.com/office/powerpoint/2010/main" val="2976409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JO"/>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6A8FC3E5-F106-4921-A969-E2DC65656CE0}" type="datetimeFigureOut">
              <a:rPr lang="ar-JO" smtClean="0"/>
              <a:t>24/02/1442</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9B0A1CFB-8C59-4B61-8133-D901CA13C102}" type="slidenum">
              <a:rPr lang="ar-JO" smtClean="0"/>
              <a:t>‹#›</a:t>
            </a:fld>
            <a:endParaRPr lang="ar-JO"/>
          </a:p>
        </p:txBody>
      </p:sp>
    </p:spTree>
    <p:extLst>
      <p:ext uri="{BB962C8B-B14F-4D97-AF65-F5344CB8AC3E}">
        <p14:creationId xmlns:p14="http://schemas.microsoft.com/office/powerpoint/2010/main" val="2533605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6A8FC3E5-F106-4921-A969-E2DC65656CE0}" type="datetimeFigureOut">
              <a:rPr lang="ar-JO" smtClean="0"/>
              <a:t>24/02/1442</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9B0A1CFB-8C59-4B61-8133-D901CA13C102}" type="slidenum">
              <a:rPr lang="ar-JO" smtClean="0"/>
              <a:t>‹#›</a:t>
            </a:fld>
            <a:endParaRPr lang="ar-JO"/>
          </a:p>
        </p:txBody>
      </p:sp>
    </p:spTree>
    <p:extLst>
      <p:ext uri="{BB962C8B-B14F-4D97-AF65-F5344CB8AC3E}">
        <p14:creationId xmlns:p14="http://schemas.microsoft.com/office/powerpoint/2010/main" val="3054946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JO"/>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A8FC3E5-F106-4921-A969-E2DC65656CE0}" type="datetimeFigureOut">
              <a:rPr lang="ar-JO" smtClean="0"/>
              <a:t>24/02/1442</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9B0A1CFB-8C59-4B61-8133-D901CA13C102}" type="slidenum">
              <a:rPr lang="ar-JO" smtClean="0"/>
              <a:t>‹#›</a:t>
            </a:fld>
            <a:endParaRPr lang="ar-JO"/>
          </a:p>
        </p:txBody>
      </p:sp>
    </p:spTree>
    <p:extLst>
      <p:ext uri="{BB962C8B-B14F-4D97-AF65-F5344CB8AC3E}">
        <p14:creationId xmlns:p14="http://schemas.microsoft.com/office/powerpoint/2010/main" val="3662713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Date Placeholder 4"/>
          <p:cNvSpPr>
            <a:spLocks noGrp="1"/>
          </p:cNvSpPr>
          <p:nvPr>
            <p:ph type="dt" sz="half" idx="10"/>
          </p:nvPr>
        </p:nvSpPr>
        <p:spPr/>
        <p:txBody>
          <a:bodyPr/>
          <a:lstStyle/>
          <a:p>
            <a:fld id="{6A8FC3E5-F106-4921-A969-E2DC65656CE0}" type="datetimeFigureOut">
              <a:rPr lang="ar-JO" smtClean="0"/>
              <a:t>24/02/1442</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9B0A1CFB-8C59-4B61-8133-D901CA13C102}" type="slidenum">
              <a:rPr lang="ar-JO" smtClean="0"/>
              <a:t>‹#›</a:t>
            </a:fld>
            <a:endParaRPr lang="ar-JO"/>
          </a:p>
        </p:txBody>
      </p:sp>
    </p:spTree>
    <p:extLst>
      <p:ext uri="{BB962C8B-B14F-4D97-AF65-F5344CB8AC3E}">
        <p14:creationId xmlns:p14="http://schemas.microsoft.com/office/powerpoint/2010/main" val="1179529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JO"/>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7" name="Date Placeholder 6"/>
          <p:cNvSpPr>
            <a:spLocks noGrp="1"/>
          </p:cNvSpPr>
          <p:nvPr>
            <p:ph type="dt" sz="half" idx="10"/>
          </p:nvPr>
        </p:nvSpPr>
        <p:spPr/>
        <p:txBody>
          <a:bodyPr/>
          <a:lstStyle/>
          <a:p>
            <a:fld id="{6A8FC3E5-F106-4921-A969-E2DC65656CE0}" type="datetimeFigureOut">
              <a:rPr lang="ar-JO" smtClean="0"/>
              <a:t>24/02/1442</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9B0A1CFB-8C59-4B61-8133-D901CA13C102}" type="slidenum">
              <a:rPr lang="ar-JO" smtClean="0"/>
              <a:t>‹#›</a:t>
            </a:fld>
            <a:endParaRPr lang="ar-JO"/>
          </a:p>
        </p:txBody>
      </p:sp>
    </p:spTree>
    <p:extLst>
      <p:ext uri="{BB962C8B-B14F-4D97-AF65-F5344CB8AC3E}">
        <p14:creationId xmlns:p14="http://schemas.microsoft.com/office/powerpoint/2010/main" val="2180628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Date Placeholder 2"/>
          <p:cNvSpPr>
            <a:spLocks noGrp="1"/>
          </p:cNvSpPr>
          <p:nvPr>
            <p:ph type="dt" sz="half" idx="10"/>
          </p:nvPr>
        </p:nvSpPr>
        <p:spPr/>
        <p:txBody>
          <a:bodyPr/>
          <a:lstStyle/>
          <a:p>
            <a:fld id="{6A8FC3E5-F106-4921-A969-E2DC65656CE0}" type="datetimeFigureOut">
              <a:rPr lang="ar-JO" smtClean="0"/>
              <a:t>24/02/1442</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9B0A1CFB-8C59-4B61-8133-D901CA13C102}" type="slidenum">
              <a:rPr lang="ar-JO" smtClean="0"/>
              <a:t>‹#›</a:t>
            </a:fld>
            <a:endParaRPr lang="ar-JO"/>
          </a:p>
        </p:txBody>
      </p:sp>
    </p:spTree>
    <p:extLst>
      <p:ext uri="{BB962C8B-B14F-4D97-AF65-F5344CB8AC3E}">
        <p14:creationId xmlns:p14="http://schemas.microsoft.com/office/powerpoint/2010/main" val="720273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8FC3E5-F106-4921-A969-E2DC65656CE0}" type="datetimeFigureOut">
              <a:rPr lang="ar-JO" smtClean="0"/>
              <a:t>24/02/1442</a:t>
            </a:fld>
            <a:endParaRPr lang="ar-JO"/>
          </a:p>
        </p:txBody>
      </p:sp>
      <p:sp>
        <p:nvSpPr>
          <p:cNvPr id="3" name="Footer Placeholder 2"/>
          <p:cNvSpPr>
            <a:spLocks noGrp="1"/>
          </p:cNvSpPr>
          <p:nvPr>
            <p:ph type="ftr" sz="quarter" idx="11"/>
          </p:nvPr>
        </p:nvSpPr>
        <p:spPr/>
        <p:txBody>
          <a:bodyPr/>
          <a:lstStyle/>
          <a:p>
            <a:endParaRPr lang="ar-JO"/>
          </a:p>
        </p:txBody>
      </p:sp>
      <p:sp>
        <p:nvSpPr>
          <p:cNvPr id="4" name="Slide Number Placeholder 3"/>
          <p:cNvSpPr>
            <a:spLocks noGrp="1"/>
          </p:cNvSpPr>
          <p:nvPr>
            <p:ph type="sldNum" sz="quarter" idx="12"/>
          </p:nvPr>
        </p:nvSpPr>
        <p:spPr/>
        <p:txBody>
          <a:bodyPr/>
          <a:lstStyle/>
          <a:p>
            <a:fld id="{9B0A1CFB-8C59-4B61-8133-D901CA13C102}" type="slidenum">
              <a:rPr lang="ar-JO" smtClean="0"/>
              <a:t>‹#›</a:t>
            </a:fld>
            <a:endParaRPr lang="ar-JO"/>
          </a:p>
        </p:txBody>
      </p:sp>
    </p:spTree>
    <p:extLst>
      <p:ext uri="{BB962C8B-B14F-4D97-AF65-F5344CB8AC3E}">
        <p14:creationId xmlns:p14="http://schemas.microsoft.com/office/powerpoint/2010/main" val="1104330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JO"/>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A8FC3E5-F106-4921-A969-E2DC65656CE0}" type="datetimeFigureOut">
              <a:rPr lang="ar-JO" smtClean="0"/>
              <a:t>24/02/1442</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9B0A1CFB-8C59-4B61-8133-D901CA13C102}" type="slidenum">
              <a:rPr lang="ar-JO" smtClean="0"/>
              <a:t>‹#›</a:t>
            </a:fld>
            <a:endParaRPr lang="ar-JO"/>
          </a:p>
        </p:txBody>
      </p:sp>
    </p:spTree>
    <p:extLst>
      <p:ext uri="{BB962C8B-B14F-4D97-AF65-F5344CB8AC3E}">
        <p14:creationId xmlns:p14="http://schemas.microsoft.com/office/powerpoint/2010/main" val="1519998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J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A8FC3E5-F106-4921-A969-E2DC65656CE0}" type="datetimeFigureOut">
              <a:rPr lang="ar-JO" smtClean="0"/>
              <a:t>24/02/1442</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9B0A1CFB-8C59-4B61-8133-D901CA13C102}" type="slidenum">
              <a:rPr lang="ar-JO" smtClean="0"/>
              <a:t>‹#›</a:t>
            </a:fld>
            <a:endParaRPr lang="ar-JO"/>
          </a:p>
        </p:txBody>
      </p:sp>
    </p:spTree>
    <p:extLst>
      <p:ext uri="{BB962C8B-B14F-4D97-AF65-F5344CB8AC3E}">
        <p14:creationId xmlns:p14="http://schemas.microsoft.com/office/powerpoint/2010/main" val="3643551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ar-J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FC3E5-F106-4921-A969-E2DC65656CE0}" type="datetimeFigureOut">
              <a:rPr lang="ar-JO" smtClean="0"/>
              <a:t>24/02/1442</a:t>
            </a:fld>
            <a:endParaRPr lang="ar-J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J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0A1CFB-8C59-4B61-8133-D901CA13C102}" type="slidenum">
              <a:rPr lang="ar-JO" smtClean="0"/>
              <a:t>‹#›</a:t>
            </a:fld>
            <a:endParaRPr lang="ar-JO"/>
          </a:p>
        </p:txBody>
      </p:sp>
    </p:spTree>
    <p:extLst>
      <p:ext uri="{BB962C8B-B14F-4D97-AF65-F5344CB8AC3E}">
        <p14:creationId xmlns:p14="http://schemas.microsoft.com/office/powerpoint/2010/main" val="3993427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ar-JO" dirty="0" smtClean="0"/>
              <a:t>Introduction to immunity and </a:t>
            </a:r>
            <a:r>
              <a:rPr lang="en-US" altLang="ar-JO" smtClean="0"/>
              <a:t>innate immunity-2</a:t>
            </a:r>
            <a:endParaRPr lang="ar-JO" dirty="0"/>
          </a:p>
        </p:txBody>
      </p:sp>
      <p:sp>
        <p:nvSpPr>
          <p:cNvPr id="3" name="Subtitle 2"/>
          <p:cNvSpPr>
            <a:spLocks noGrp="1"/>
          </p:cNvSpPr>
          <p:nvPr>
            <p:ph type="subTitle" idx="1"/>
          </p:nvPr>
        </p:nvSpPr>
        <p:spPr/>
        <p:txBody>
          <a:bodyPr/>
          <a:lstStyle/>
          <a:p>
            <a:pPr>
              <a:lnSpc>
                <a:spcPct val="80000"/>
              </a:lnSpc>
              <a:buClr>
                <a:srgbClr val="666633"/>
              </a:buClr>
              <a:buSzPct val="80000"/>
              <a:defRPr/>
            </a:pPr>
            <a:r>
              <a:rPr lang="en-US" kern="0" dirty="0">
                <a:solidFill>
                  <a:srgbClr val="009900"/>
                </a:solidFill>
                <a:effectLst>
                  <a:outerShdw blurRad="38100" dist="38100" dir="2700000" algn="tl">
                    <a:srgbClr val="000000"/>
                  </a:outerShdw>
                </a:effectLst>
                <a:latin typeface="Arial"/>
                <a:cs typeface="Arial"/>
              </a:rPr>
              <a:t>Dr.Eman </a:t>
            </a:r>
            <a:r>
              <a:rPr lang="en-US" kern="0" dirty="0" err="1">
                <a:solidFill>
                  <a:srgbClr val="009900"/>
                </a:solidFill>
                <a:effectLst>
                  <a:outerShdw blurRad="38100" dist="38100" dir="2700000" algn="tl">
                    <a:srgbClr val="000000"/>
                  </a:outerShdw>
                </a:effectLst>
                <a:latin typeface="Arial"/>
                <a:cs typeface="Arial"/>
              </a:rPr>
              <a:t>Albataineh</a:t>
            </a:r>
            <a:r>
              <a:rPr lang="en-US" kern="0" dirty="0">
                <a:solidFill>
                  <a:srgbClr val="009900"/>
                </a:solidFill>
                <a:effectLst>
                  <a:outerShdw blurRad="38100" dist="38100" dir="2700000" algn="tl">
                    <a:srgbClr val="000000"/>
                  </a:outerShdw>
                </a:effectLst>
                <a:latin typeface="Arial"/>
                <a:cs typeface="Arial"/>
              </a:rPr>
              <a:t>,</a:t>
            </a:r>
          </a:p>
          <a:p>
            <a:pPr>
              <a:lnSpc>
                <a:spcPct val="80000"/>
              </a:lnSpc>
              <a:buClr>
                <a:srgbClr val="666633"/>
              </a:buClr>
              <a:buSzPct val="80000"/>
              <a:defRPr/>
            </a:pPr>
            <a:r>
              <a:rPr lang="en-US" kern="0" dirty="0">
                <a:solidFill>
                  <a:srgbClr val="009900"/>
                </a:solidFill>
                <a:effectLst>
                  <a:outerShdw blurRad="38100" dist="38100" dir="2700000" algn="tl">
                    <a:srgbClr val="000000"/>
                  </a:outerShdw>
                </a:effectLst>
                <a:latin typeface="Arial"/>
                <a:cs typeface="Arial"/>
              </a:rPr>
              <a:t> Associate Prof. Immunology </a:t>
            </a:r>
          </a:p>
          <a:p>
            <a:pPr>
              <a:lnSpc>
                <a:spcPct val="80000"/>
              </a:lnSpc>
              <a:buClr>
                <a:srgbClr val="666633"/>
              </a:buClr>
              <a:buSzPct val="80000"/>
              <a:defRPr/>
            </a:pPr>
            <a:r>
              <a:rPr lang="en-US" kern="0" dirty="0">
                <a:solidFill>
                  <a:srgbClr val="009900"/>
                </a:solidFill>
                <a:effectLst>
                  <a:outerShdw blurRad="38100" dist="38100" dir="2700000" algn="tl">
                    <a:srgbClr val="000000"/>
                  </a:outerShdw>
                </a:effectLst>
                <a:latin typeface="Arial"/>
                <a:cs typeface="Arial"/>
              </a:rPr>
              <a:t>College of Medicine, </a:t>
            </a:r>
            <a:r>
              <a:rPr lang="en-US" kern="0" dirty="0" err="1">
                <a:solidFill>
                  <a:srgbClr val="009900"/>
                </a:solidFill>
                <a:effectLst>
                  <a:outerShdw blurRad="38100" dist="38100" dir="2700000" algn="tl">
                    <a:srgbClr val="000000"/>
                  </a:outerShdw>
                </a:effectLst>
                <a:latin typeface="Arial"/>
                <a:cs typeface="Arial"/>
              </a:rPr>
              <a:t>Mu’tah</a:t>
            </a:r>
            <a:r>
              <a:rPr lang="en-US" kern="0" dirty="0">
                <a:solidFill>
                  <a:srgbClr val="009900"/>
                </a:solidFill>
                <a:effectLst>
                  <a:outerShdw blurRad="38100" dist="38100" dir="2700000" algn="tl">
                    <a:srgbClr val="000000"/>
                  </a:outerShdw>
                </a:effectLst>
                <a:latin typeface="Arial"/>
                <a:cs typeface="Arial"/>
              </a:rPr>
              <a:t> university</a:t>
            </a:r>
          </a:p>
          <a:p>
            <a:pPr>
              <a:lnSpc>
                <a:spcPct val="80000"/>
              </a:lnSpc>
              <a:buClr>
                <a:srgbClr val="666633"/>
              </a:buClr>
              <a:buSzPct val="80000"/>
              <a:defRPr/>
            </a:pPr>
            <a:r>
              <a:rPr lang="en-US" kern="0" dirty="0">
                <a:solidFill>
                  <a:srgbClr val="009900"/>
                </a:solidFill>
                <a:effectLst>
                  <a:outerShdw blurRad="38100" dist="38100" dir="2700000" algn="tl">
                    <a:srgbClr val="000000"/>
                  </a:outerShdw>
                </a:effectLst>
                <a:latin typeface="Arial"/>
                <a:cs typeface="Arial"/>
              </a:rPr>
              <a:t>Immunology, 2</a:t>
            </a:r>
            <a:r>
              <a:rPr lang="en-US" kern="0" baseline="30000" dirty="0">
                <a:solidFill>
                  <a:srgbClr val="009900"/>
                </a:solidFill>
                <a:effectLst>
                  <a:outerShdw blurRad="38100" dist="38100" dir="2700000" algn="tl">
                    <a:srgbClr val="000000"/>
                  </a:outerShdw>
                </a:effectLst>
                <a:latin typeface="Arial"/>
                <a:cs typeface="Arial"/>
              </a:rPr>
              <a:t>nd</a:t>
            </a:r>
            <a:r>
              <a:rPr lang="en-US" kern="0" dirty="0">
                <a:solidFill>
                  <a:srgbClr val="009900"/>
                </a:solidFill>
                <a:effectLst>
                  <a:outerShdw blurRad="38100" dist="38100" dir="2700000" algn="tl">
                    <a:srgbClr val="000000"/>
                  </a:outerShdw>
                </a:effectLst>
                <a:latin typeface="Arial"/>
                <a:cs typeface="Arial"/>
              </a:rPr>
              <a:t> year students</a:t>
            </a:r>
          </a:p>
          <a:p>
            <a:endParaRPr lang="ar-JO" dirty="0"/>
          </a:p>
        </p:txBody>
      </p:sp>
    </p:spTree>
    <p:extLst>
      <p:ext uri="{BB962C8B-B14F-4D97-AF65-F5344CB8AC3E}">
        <p14:creationId xmlns:p14="http://schemas.microsoft.com/office/powerpoint/2010/main" val="1325065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r>
              <a:rPr lang="en-US" altLang="ar-JO" smtClean="0"/>
              <a:t>Basophils and mast cells</a:t>
            </a:r>
          </a:p>
        </p:txBody>
      </p:sp>
      <p:sp>
        <p:nvSpPr>
          <p:cNvPr id="68611" name="Content Placeholder 2"/>
          <p:cNvSpPr>
            <a:spLocks noGrp="1"/>
          </p:cNvSpPr>
          <p:nvPr>
            <p:ph idx="1"/>
          </p:nvPr>
        </p:nvSpPr>
        <p:spPr/>
        <p:txBody>
          <a:bodyPr/>
          <a:lstStyle/>
          <a:p>
            <a:pPr eaLnBrk="1" hangingPunct="1">
              <a:lnSpc>
                <a:spcPct val="80000"/>
              </a:lnSpc>
            </a:pPr>
            <a:r>
              <a:rPr lang="en-US" altLang="ar-JO" sz="2200"/>
              <a:t>Granulocytes, have acidic proteoglycan,</a:t>
            </a:r>
            <a:r>
              <a:rPr lang="en-US" altLang="ar-JO">
                <a:solidFill>
                  <a:srgbClr val="000000"/>
                </a:solidFill>
              </a:rPr>
              <a:t> </a:t>
            </a:r>
            <a:r>
              <a:rPr lang="en-US" altLang="ar-JO" sz="2400">
                <a:solidFill>
                  <a:srgbClr val="000000"/>
                </a:solidFill>
              </a:rPr>
              <a:t>Lobed nucleus--more variable, large coarse granules stain blue with </a:t>
            </a:r>
            <a:r>
              <a:rPr lang="en-US" altLang="ar-JO" sz="2400" u="sng">
                <a:solidFill>
                  <a:srgbClr val="000000"/>
                </a:solidFill>
              </a:rPr>
              <a:t>basic dye methylene blue</a:t>
            </a:r>
            <a:r>
              <a:rPr lang="en-US" altLang="ar-JO" sz="2400">
                <a:solidFill>
                  <a:srgbClr val="000000"/>
                </a:solidFill>
              </a:rPr>
              <a:t>. </a:t>
            </a:r>
            <a:endParaRPr lang="en-US" altLang="ar-JO" sz="2200"/>
          </a:p>
          <a:p>
            <a:pPr eaLnBrk="1" hangingPunct="1">
              <a:lnSpc>
                <a:spcPct val="80000"/>
              </a:lnSpc>
            </a:pPr>
            <a:r>
              <a:rPr lang="en-US" altLang="ar-JO" sz="2200"/>
              <a:t>Mast cells is the cessile  form whereas basophils is the circulating form</a:t>
            </a:r>
          </a:p>
          <a:p>
            <a:pPr eaLnBrk="1" hangingPunct="1">
              <a:lnSpc>
                <a:spcPct val="80000"/>
              </a:lnSpc>
            </a:pPr>
            <a:r>
              <a:rPr lang="en-US" altLang="ar-JO" sz="2200"/>
              <a:t>2 types of mast cells</a:t>
            </a:r>
          </a:p>
          <a:p>
            <a:pPr lvl="1" eaLnBrk="1" hangingPunct="1">
              <a:lnSpc>
                <a:spcPct val="80000"/>
              </a:lnSpc>
            </a:pPr>
            <a:r>
              <a:rPr lang="en-US" altLang="ar-JO" sz="2000"/>
              <a:t>Connective tissue</a:t>
            </a:r>
          </a:p>
          <a:p>
            <a:pPr lvl="1" eaLnBrk="1" hangingPunct="1">
              <a:lnSpc>
                <a:spcPct val="80000"/>
              </a:lnSpc>
            </a:pPr>
            <a:r>
              <a:rPr lang="en-US" altLang="ar-JO" sz="2000"/>
              <a:t>Mucosal mast cells, act in allergy and is T cell dependent to degranulate.</a:t>
            </a:r>
          </a:p>
          <a:p>
            <a:pPr eaLnBrk="1" hangingPunct="1">
              <a:lnSpc>
                <a:spcPct val="80000"/>
              </a:lnSpc>
            </a:pPr>
            <a:r>
              <a:rPr lang="en-US" altLang="ar-JO" sz="2200"/>
              <a:t>Mast cells degranulation and release of the mediators the acidic granules,  which help in </a:t>
            </a:r>
            <a:r>
              <a:rPr lang="en-US" altLang="ar-JO" sz="2400"/>
              <a:t>Inflammatory cell response, allergy.</a:t>
            </a:r>
          </a:p>
          <a:p>
            <a:pPr eaLnBrk="1" hangingPunct="1">
              <a:lnSpc>
                <a:spcPct val="80000"/>
              </a:lnSpc>
            </a:pPr>
            <a:r>
              <a:rPr lang="en-US" altLang="ar-JO" sz="2200"/>
              <a:t>2 receptors on mast cells that mediate degranulation</a:t>
            </a:r>
          </a:p>
          <a:p>
            <a:pPr lvl="1" eaLnBrk="1" hangingPunct="1">
              <a:lnSpc>
                <a:spcPct val="80000"/>
              </a:lnSpc>
            </a:pPr>
            <a:r>
              <a:rPr lang="en-US" altLang="ar-JO" sz="2000"/>
              <a:t>High affinity IGE receptor. IGE dependent; </a:t>
            </a:r>
          </a:p>
          <a:p>
            <a:pPr lvl="1" eaLnBrk="1" hangingPunct="1">
              <a:lnSpc>
                <a:spcPct val="80000"/>
              </a:lnSpc>
            </a:pPr>
            <a:r>
              <a:rPr lang="en-US" altLang="ar-JO" sz="2000"/>
              <a:t>Receptors for anaphylatoxins. C3a and C5a.  IGE in-dependent; </a:t>
            </a:r>
          </a:p>
        </p:txBody>
      </p:sp>
    </p:spTree>
    <p:extLst>
      <p:ext uri="{BB962C8B-B14F-4D97-AF65-F5344CB8AC3E}">
        <p14:creationId xmlns:p14="http://schemas.microsoft.com/office/powerpoint/2010/main" val="2484753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1" y="1074738"/>
            <a:ext cx="4437063"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Line 5"/>
          <p:cNvSpPr>
            <a:spLocks noChangeShapeType="1"/>
          </p:cNvSpPr>
          <p:nvPr/>
        </p:nvSpPr>
        <p:spPr bwMode="auto">
          <a:xfrm flipH="1" flipV="1">
            <a:off x="4460875" y="3894139"/>
            <a:ext cx="1301750" cy="2187575"/>
          </a:xfrm>
          <a:prstGeom prst="line">
            <a:avLst/>
          </a:prstGeom>
          <a:noFill/>
          <a:ln w="25400" cap="rnd">
            <a:solidFill>
              <a:srgbClr val="00020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JO"/>
          </a:p>
        </p:txBody>
      </p:sp>
      <p:sp>
        <p:nvSpPr>
          <p:cNvPr id="69636" name="Line 6"/>
          <p:cNvSpPr>
            <a:spLocks noChangeShapeType="1"/>
          </p:cNvSpPr>
          <p:nvPr/>
        </p:nvSpPr>
        <p:spPr bwMode="auto">
          <a:xfrm flipV="1">
            <a:off x="5783263" y="4684714"/>
            <a:ext cx="938212" cy="1404937"/>
          </a:xfrm>
          <a:prstGeom prst="line">
            <a:avLst/>
          </a:prstGeom>
          <a:noFill/>
          <a:ln w="25400" cap="rnd">
            <a:solidFill>
              <a:srgbClr val="00020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JO"/>
          </a:p>
        </p:txBody>
      </p:sp>
      <p:sp>
        <p:nvSpPr>
          <p:cNvPr id="69637" name="Text Box 7"/>
          <p:cNvSpPr txBox="1">
            <a:spLocks noChangeArrowheads="1"/>
          </p:cNvSpPr>
          <p:nvPr/>
        </p:nvSpPr>
        <p:spPr bwMode="auto">
          <a:xfrm>
            <a:off x="4964113" y="6127751"/>
            <a:ext cx="1911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rnd">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ar-JO" sz="1800">
                <a:solidFill>
                  <a:srgbClr val="000000"/>
                </a:solidFill>
                <a:latin typeface="Arial" panose="020B0604020202020204" pitchFamily="34" charset="0"/>
              </a:rPr>
              <a:t>LYMPHOCYTES</a:t>
            </a:r>
          </a:p>
        </p:txBody>
      </p:sp>
      <p:sp>
        <p:nvSpPr>
          <p:cNvPr id="69638" name="Text Box 8"/>
          <p:cNvSpPr txBox="1">
            <a:spLocks noChangeArrowheads="1"/>
          </p:cNvSpPr>
          <p:nvPr/>
        </p:nvSpPr>
        <p:spPr bwMode="auto">
          <a:xfrm>
            <a:off x="8629650" y="4076701"/>
            <a:ext cx="1327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rnd">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ar-JO" sz="1800">
                <a:solidFill>
                  <a:srgbClr val="000000"/>
                </a:solidFill>
                <a:latin typeface="Arial" panose="020B0604020202020204" pitchFamily="34" charset="0"/>
              </a:rPr>
              <a:t>BASOPHIL</a:t>
            </a:r>
          </a:p>
        </p:txBody>
      </p:sp>
      <p:sp>
        <p:nvSpPr>
          <p:cNvPr id="69639" name="Text Box 9"/>
          <p:cNvSpPr txBox="1">
            <a:spLocks noChangeArrowheads="1"/>
          </p:cNvSpPr>
          <p:nvPr/>
        </p:nvSpPr>
        <p:spPr bwMode="auto">
          <a:xfrm>
            <a:off x="8331200" y="2708276"/>
            <a:ext cx="1809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rnd">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ar-JO" sz="1800">
                <a:solidFill>
                  <a:srgbClr val="000000"/>
                </a:solidFill>
                <a:latin typeface="Arial" panose="020B0604020202020204" pitchFamily="34" charset="0"/>
              </a:rPr>
              <a:t>NEUTROPHILS</a:t>
            </a:r>
          </a:p>
        </p:txBody>
      </p:sp>
      <p:sp>
        <p:nvSpPr>
          <p:cNvPr id="69640" name="Line 10"/>
          <p:cNvSpPr>
            <a:spLocks noChangeShapeType="1"/>
          </p:cNvSpPr>
          <p:nvPr/>
        </p:nvSpPr>
        <p:spPr bwMode="auto">
          <a:xfrm flipH="1">
            <a:off x="7027864" y="2878138"/>
            <a:ext cx="1354137" cy="50800"/>
          </a:xfrm>
          <a:prstGeom prst="line">
            <a:avLst/>
          </a:prstGeom>
          <a:noFill/>
          <a:ln w="25400" cap="rnd">
            <a:solidFill>
              <a:srgbClr val="00020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JO"/>
          </a:p>
        </p:txBody>
      </p:sp>
      <p:sp>
        <p:nvSpPr>
          <p:cNvPr id="69641" name="Line 11"/>
          <p:cNvSpPr>
            <a:spLocks noChangeShapeType="1"/>
          </p:cNvSpPr>
          <p:nvPr/>
        </p:nvSpPr>
        <p:spPr bwMode="auto">
          <a:xfrm>
            <a:off x="5862638" y="906464"/>
            <a:ext cx="0" cy="542925"/>
          </a:xfrm>
          <a:prstGeom prst="line">
            <a:avLst/>
          </a:prstGeom>
          <a:noFill/>
          <a:ln w="25400" cap="rnd">
            <a:solidFill>
              <a:srgbClr val="00020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JO"/>
          </a:p>
        </p:txBody>
      </p:sp>
      <p:sp>
        <p:nvSpPr>
          <p:cNvPr id="69642" name="Text Box 12"/>
          <p:cNvSpPr txBox="1">
            <a:spLocks noChangeArrowheads="1"/>
          </p:cNvSpPr>
          <p:nvPr/>
        </p:nvSpPr>
        <p:spPr bwMode="auto">
          <a:xfrm>
            <a:off x="5105400" y="565151"/>
            <a:ext cx="158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rnd">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ar-JO" sz="1800">
                <a:solidFill>
                  <a:srgbClr val="000000"/>
                </a:solidFill>
                <a:latin typeface="Arial" panose="020B0604020202020204" pitchFamily="34" charset="0"/>
              </a:rPr>
              <a:t>EOSINOPHIL</a:t>
            </a:r>
          </a:p>
        </p:txBody>
      </p:sp>
      <p:sp>
        <p:nvSpPr>
          <p:cNvPr id="69643" name="Line 13"/>
          <p:cNvSpPr>
            <a:spLocks noChangeShapeType="1"/>
          </p:cNvSpPr>
          <p:nvPr/>
        </p:nvSpPr>
        <p:spPr bwMode="auto">
          <a:xfrm flipH="1" flipV="1">
            <a:off x="4865689" y="2043114"/>
            <a:ext cx="3482975" cy="801687"/>
          </a:xfrm>
          <a:prstGeom prst="line">
            <a:avLst/>
          </a:prstGeom>
          <a:noFill/>
          <a:ln w="25400" cap="rnd">
            <a:solidFill>
              <a:srgbClr val="00020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JO"/>
          </a:p>
        </p:txBody>
      </p:sp>
      <p:sp>
        <p:nvSpPr>
          <p:cNvPr id="69644" name="Line 14"/>
          <p:cNvSpPr>
            <a:spLocks noChangeShapeType="1"/>
          </p:cNvSpPr>
          <p:nvPr/>
        </p:nvSpPr>
        <p:spPr bwMode="auto">
          <a:xfrm flipH="1" flipV="1">
            <a:off x="5640388" y="3743325"/>
            <a:ext cx="2641600" cy="33338"/>
          </a:xfrm>
          <a:prstGeom prst="line">
            <a:avLst/>
          </a:prstGeom>
          <a:noFill/>
          <a:ln w="25400" cap="rnd">
            <a:solidFill>
              <a:srgbClr val="00020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JO"/>
          </a:p>
        </p:txBody>
      </p:sp>
      <p:sp>
        <p:nvSpPr>
          <p:cNvPr id="69645" name="Text Box 15"/>
          <p:cNvSpPr txBox="1">
            <a:spLocks noChangeArrowheads="1"/>
          </p:cNvSpPr>
          <p:nvPr/>
        </p:nvSpPr>
        <p:spPr bwMode="auto">
          <a:xfrm>
            <a:off x="8432800" y="3549651"/>
            <a:ext cx="1504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rnd">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ar-JO" sz="1800">
                <a:solidFill>
                  <a:srgbClr val="000000"/>
                </a:solidFill>
                <a:latin typeface="Arial" panose="020B0604020202020204" pitchFamily="34" charset="0"/>
              </a:rPr>
              <a:t>MONOCYTE</a:t>
            </a:r>
          </a:p>
        </p:txBody>
      </p:sp>
      <p:sp>
        <p:nvSpPr>
          <p:cNvPr id="69646" name="Text Box 16"/>
          <p:cNvSpPr txBox="1">
            <a:spLocks noChangeArrowheads="1"/>
          </p:cNvSpPr>
          <p:nvPr/>
        </p:nvSpPr>
        <p:spPr bwMode="auto">
          <a:xfrm>
            <a:off x="1936750" y="2139951"/>
            <a:ext cx="1811338"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rnd">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ar-JO" sz="4000">
                <a:solidFill>
                  <a:srgbClr val="000000"/>
                </a:solidFill>
                <a:latin typeface="Arial" panose="020B0604020202020204" pitchFamily="34" charset="0"/>
              </a:rPr>
              <a:t>Cells of the blood</a:t>
            </a:r>
          </a:p>
        </p:txBody>
      </p:sp>
      <p:sp>
        <p:nvSpPr>
          <p:cNvPr id="69647" name="Arc 17"/>
          <p:cNvSpPr>
            <a:spLocks/>
          </p:cNvSpPr>
          <p:nvPr/>
        </p:nvSpPr>
        <p:spPr bwMode="auto">
          <a:xfrm rot="1125936" flipH="1">
            <a:off x="6043614" y="3862389"/>
            <a:ext cx="2670175" cy="1298575"/>
          </a:xfrm>
          <a:custGeom>
            <a:avLst/>
            <a:gdLst>
              <a:gd name="T0" fmla="*/ 2147483646 w 21600"/>
              <a:gd name="T1" fmla="*/ 0 h 21453"/>
              <a:gd name="T2" fmla="*/ 2147483646 w 21600"/>
              <a:gd name="T3" fmla="*/ 2147483646 h 21453"/>
              <a:gd name="T4" fmla="*/ 0 w 21600"/>
              <a:gd name="T5" fmla="*/ 2147483646 h 21453"/>
              <a:gd name="T6" fmla="*/ 0 60000 65536"/>
              <a:gd name="T7" fmla="*/ 0 60000 65536"/>
              <a:gd name="T8" fmla="*/ 0 60000 65536"/>
              <a:gd name="T9" fmla="*/ 0 w 21600"/>
              <a:gd name="T10" fmla="*/ 0 h 21453"/>
              <a:gd name="T11" fmla="*/ 21600 w 21600"/>
              <a:gd name="T12" fmla="*/ 21453 h 21453"/>
            </a:gdLst>
            <a:ahLst/>
            <a:cxnLst>
              <a:cxn ang="T6">
                <a:pos x="T0" y="T1"/>
              </a:cxn>
              <a:cxn ang="T7">
                <a:pos x="T2" y="T3"/>
              </a:cxn>
              <a:cxn ang="T8">
                <a:pos x="T4" y="T5"/>
              </a:cxn>
            </a:cxnLst>
            <a:rect l="T9" t="T10" r="T11" b="T12"/>
            <a:pathLst>
              <a:path w="21600" h="21453" fill="none" extrusionOk="0">
                <a:moveTo>
                  <a:pt x="2509" y="-1"/>
                </a:moveTo>
                <a:cubicBezTo>
                  <a:pt x="13393" y="1272"/>
                  <a:pt x="21600" y="10494"/>
                  <a:pt x="21600" y="21453"/>
                </a:cubicBezTo>
              </a:path>
              <a:path w="21600" h="21453" stroke="0" extrusionOk="0">
                <a:moveTo>
                  <a:pt x="2509" y="-1"/>
                </a:moveTo>
                <a:cubicBezTo>
                  <a:pt x="13393" y="1272"/>
                  <a:pt x="21600" y="10494"/>
                  <a:pt x="21600" y="21453"/>
                </a:cubicBezTo>
                <a:lnTo>
                  <a:pt x="0" y="21453"/>
                </a:lnTo>
                <a:lnTo>
                  <a:pt x="2509" y="-1"/>
                </a:lnTo>
                <a:close/>
              </a:path>
            </a:pathLst>
          </a:custGeom>
          <a:noFill/>
          <a:ln w="25400" cap="rnd">
            <a:solidFill>
              <a:srgbClr val="00020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ar-JO"/>
          </a:p>
        </p:txBody>
      </p:sp>
      <p:sp>
        <p:nvSpPr>
          <p:cNvPr id="69648" name="Text Box 18"/>
          <p:cNvSpPr txBox="1">
            <a:spLocks noChangeArrowheads="1"/>
          </p:cNvSpPr>
          <p:nvPr/>
        </p:nvSpPr>
        <p:spPr bwMode="auto">
          <a:xfrm>
            <a:off x="7858125" y="577850"/>
            <a:ext cx="20780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rnd">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ar-JO" sz="1600">
                <a:solidFill>
                  <a:srgbClr val="000000"/>
                </a:solidFill>
                <a:latin typeface="Arial" panose="020B0604020202020204" pitchFamily="34" charset="0"/>
              </a:rPr>
              <a:t>RED BLOOD CELLS</a:t>
            </a:r>
          </a:p>
        </p:txBody>
      </p:sp>
      <p:sp>
        <p:nvSpPr>
          <p:cNvPr id="69649" name="Line 19"/>
          <p:cNvSpPr>
            <a:spLocks noChangeShapeType="1"/>
          </p:cNvSpPr>
          <p:nvPr/>
        </p:nvSpPr>
        <p:spPr bwMode="auto">
          <a:xfrm flipH="1">
            <a:off x="7913688" y="857250"/>
            <a:ext cx="201612" cy="331788"/>
          </a:xfrm>
          <a:prstGeom prst="line">
            <a:avLst/>
          </a:prstGeom>
          <a:noFill/>
          <a:ln w="25400" cap="rnd">
            <a:solidFill>
              <a:srgbClr val="00020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JO"/>
          </a:p>
        </p:txBody>
      </p:sp>
      <p:sp>
        <p:nvSpPr>
          <p:cNvPr id="69650" name="Line 20"/>
          <p:cNvSpPr>
            <a:spLocks noChangeShapeType="1"/>
          </p:cNvSpPr>
          <p:nvPr/>
        </p:nvSpPr>
        <p:spPr bwMode="auto">
          <a:xfrm flipH="1">
            <a:off x="8045451" y="866776"/>
            <a:ext cx="100013" cy="644525"/>
          </a:xfrm>
          <a:prstGeom prst="line">
            <a:avLst/>
          </a:prstGeom>
          <a:noFill/>
          <a:ln w="25400" cap="rnd">
            <a:solidFill>
              <a:srgbClr val="00020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JO"/>
          </a:p>
        </p:txBody>
      </p:sp>
      <p:sp>
        <p:nvSpPr>
          <p:cNvPr id="69651" name="Line 21"/>
          <p:cNvSpPr>
            <a:spLocks noChangeShapeType="1"/>
          </p:cNvSpPr>
          <p:nvPr/>
        </p:nvSpPr>
        <p:spPr bwMode="auto">
          <a:xfrm flipH="1">
            <a:off x="7450138" y="866776"/>
            <a:ext cx="685800" cy="282575"/>
          </a:xfrm>
          <a:prstGeom prst="line">
            <a:avLst/>
          </a:prstGeom>
          <a:noFill/>
          <a:ln w="25400" cap="rnd">
            <a:solidFill>
              <a:srgbClr val="00020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JO"/>
          </a:p>
        </p:txBody>
      </p:sp>
    </p:spTree>
    <p:extLst>
      <p:ext uri="{BB962C8B-B14F-4D97-AF65-F5344CB8AC3E}">
        <p14:creationId xmlns:p14="http://schemas.microsoft.com/office/powerpoint/2010/main" val="22563070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p:nvPr>
        </p:nvSpPr>
        <p:spPr/>
        <p:txBody>
          <a:bodyPr/>
          <a:lstStyle/>
          <a:p>
            <a:pPr eaLnBrk="1" hangingPunct="1"/>
            <a:r>
              <a:rPr lang="en-US" altLang="ar-JO" sz="4000"/>
              <a:t>receptors of acquired immune- cells</a:t>
            </a:r>
          </a:p>
        </p:txBody>
      </p:sp>
      <p:sp>
        <p:nvSpPr>
          <p:cNvPr id="70659" name="Rectangle 3"/>
          <p:cNvSpPr>
            <a:spLocks noGrp="1"/>
          </p:cNvSpPr>
          <p:nvPr>
            <p:ph type="body" idx="1"/>
          </p:nvPr>
        </p:nvSpPr>
        <p:spPr/>
        <p:txBody>
          <a:bodyPr/>
          <a:lstStyle/>
          <a:p>
            <a:pPr eaLnBrk="1" hangingPunct="1">
              <a:lnSpc>
                <a:spcPct val="80000"/>
              </a:lnSpc>
            </a:pPr>
            <a:r>
              <a:rPr lang="en-US" altLang="ar-JO"/>
              <a:t>expressed on B and T (BCR and TCR) cells of the adaptive immune system, each cell do random DNA rearrangement to develop </a:t>
            </a:r>
          </a:p>
          <a:p>
            <a:pPr lvl="1" eaLnBrk="1" hangingPunct="1">
              <a:lnSpc>
                <a:spcPct val="80000"/>
              </a:lnSpc>
            </a:pPr>
            <a:r>
              <a:rPr lang="en-US" altLang="ar-JO"/>
              <a:t>unique receptor able to recognize single structure. </a:t>
            </a:r>
          </a:p>
          <a:p>
            <a:pPr lvl="1" eaLnBrk="1" hangingPunct="1">
              <a:lnSpc>
                <a:spcPct val="80000"/>
              </a:lnSpc>
            </a:pPr>
            <a:r>
              <a:rPr lang="en-US" altLang="ar-JO"/>
              <a:t>Each human has its won receptors depending on what antigens invade his body</a:t>
            </a:r>
          </a:p>
          <a:p>
            <a:pPr lvl="1" eaLnBrk="1" hangingPunct="1">
              <a:lnSpc>
                <a:spcPct val="80000"/>
              </a:lnSpc>
            </a:pPr>
            <a:r>
              <a:rPr lang="en-US" altLang="ar-JO"/>
              <a:t>Formed continuously through out life</a:t>
            </a:r>
          </a:p>
          <a:p>
            <a:pPr lvl="1" eaLnBrk="1" hangingPunct="1">
              <a:lnSpc>
                <a:spcPct val="80000"/>
              </a:lnSpc>
            </a:pPr>
            <a:r>
              <a:rPr lang="en-US" altLang="ar-JO"/>
              <a:t>The total pool of receptors are capable of recognizing more than 10</a:t>
            </a:r>
            <a:r>
              <a:rPr lang="en-US" altLang="ar-JO" baseline="30000"/>
              <a:t>10 </a:t>
            </a:r>
            <a:r>
              <a:rPr lang="en-US" altLang="ar-JO"/>
              <a:t>different structures. </a:t>
            </a:r>
          </a:p>
          <a:p>
            <a:pPr lvl="1" eaLnBrk="1" hangingPunct="1">
              <a:lnSpc>
                <a:spcPct val="80000"/>
              </a:lnSpc>
            </a:pPr>
            <a:r>
              <a:rPr lang="en-US" altLang="ar-JO"/>
              <a:t>Some cells may develop receptors recognize self as a result T and B cells undergo a process of education to remove those expressing receptors against self.</a:t>
            </a:r>
          </a:p>
          <a:p>
            <a:pPr eaLnBrk="1" hangingPunct="1">
              <a:lnSpc>
                <a:spcPct val="80000"/>
              </a:lnSpc>
            </a:pPr>
            <a:endParaRPr lang="en-US" altLang="ar-JO"/>
          </a:p>
        </p:txBody>
      </p:sp>
    </p:spTree>
    <p:extLst>
      <p:ext uri="{BB962C8B-B14F-4D97-AF65-F5344CB8AC3E}">
        <p14:creationId xmlns:p14="http://schemas.microsoft.com/office/powerpoint/2010/main" val="1187478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p:txBody>
          <a:bodyPr/>
          <a:lstStyle/>
          <a:p>
            <a:pPr eaLnBrk="1" hangingPunct="1"/>
            <a:r>
              <a:rPr lang="en-US" altLang="ar-JO" smtClean="0"/>
              <a:t>The link between innate and adaptive immunity</a:t>
            </a:r>
          </a:p>
          <a:p>
            <a:pPr marL="971550" lvl="1" indent="-514350">
              <a:buFont typeface="Calibri" panose="020F0502020204030204" pitchFamily="34" charset="0"/>
              <a:buAutoNum type="arabicPeriod"/>
            </a:pPr>
            <a:r>
              <a:rPr lang="en-US" altLang="ar-JO" smtClean="0"/>
              <a:t>The innate stimulate the adaptive ( macrophage secret IL-12 and/ or IL-4 that activate T cells. C3d complement activate B cell. Antigen presentation to T cell by macrophages.</a:t>
            </a:r>
          </a:p>
          <a:p>
            <a:pPr marL="971550" lvl="1" indent="-514350">
              <a:buFont typeface="Calibri" panose="020F0502020204030204" pitchFamily="34" charset="0"/>
              <a:buAutoNum type="arabicPeriod"/>
            </a:pPr>
            <a:r>
              <a:rPr lang="en-US" altLang="ar-JO" smtClean="0"/>
              <a:t>The adaptive immune response use some innate cells to eliminate the antigen (T cells secret IFN gamma that activate macrophages)</a:t>
            </a:r>
          </a:p>
        </p:txBody>
      </p:sp>
    </p:spTree>
    <p:extLst>
      <p:ext uri="{BB962C8B-B14F-4D97-AF65-F5344CB8AC3E}">
        <p14:creationId xmlns:p14="http://schemas.microsoft.com/office/powerpoint/2010/main" val="1130773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eaLnBrk="1" hangingPunct="1"/>
            <a:r>
              <a:rPr lang="en-US" altLang="ar-JO" smtClean="0"/>
              <a:t>Organs of the immune response</a:t>
            </a:r>
          </a:p>
        </p:txBody>
      </p:sp>
      <p:sp>
        <p:nvSpPr>
          <p:cNvPr id="3" name="Content Placeholder 2"/>
          <p:cNvSpPr>
            <a:spLocks noGrp="1"/>
          </p:cNvSpPr>
          <p:nvPr>
            <p:ph idx="1"/>
          </p:nvPr>
        </p:nvSpPr>
        <p:spPr/>
        <p:txBody>
          <a:bodyPr>
            <a:normAutofit/>
          </a:bodyPr>
          <a:lstStyle/>
          <a:p>
            <a:pPr marL="609600" indent="-609600">
              <a:buFont typeface="Arial" charset="0"/>
              <a:buChar char="•"/>
              <a:defRPr/>
            </a:pPr>
            <a:r>
              <a:rPr lang="en-US" dirty="0" smtClean="0"/>
              <a:t>Primary lymphoid organs</a:t>
            </a:r>
          </a:p>
          <a:p>
            <a:pPr marL="990600" lvl="1" indent="-533400">
              <a:buFont typeface="Calibri" pitchFamily="34" charset="0"/>
              <a:buAutoNum type="alphaUcPeriod"/>
              <a:defRPr/>
            </a:pPr>
            <a:r>
              <a:rPr lang="en-US" dirty="0" smtClean="0"/>
              <a:t>Bone marrow; where the immune cells originate</a:t>
            </a:r>
          </a:p>
          <a:p>
            <a:pPr marL="990600" lvl="1" indent="-533400">
              <a:buFont typeface="Calibri" pitchFamily="34" charset="0"/>
              <a:buAutoNum type="alphaUcPeriod"/>
              <a:defRPr/>
            </a:pPr>
            <a:r>
              <a:rPr lang="en-US" dirty="0" smtClean="0"/>
              <a:t>Thymus; where T cells differentiation to mature</a:t>
            </a:r>
          </a:p>
          <a:p>
            <a:pPr marL="609600" indent="-609600">
              <a:buFont typeface="Arial" charset="0"/>
              <a:buChar char="•"/>
              <a:defRPr/>
            </a:pPr>
            <a:r>
              <a:rPr lang="en-US" dirty="0" smtClean="0"/>
              <a:t>Secondary lymphoid organs</a:t>
            </a:r>
          </a:p>
          <a:p>
            <a:pPr marL="990600" lvl="1" indent="-533400">
              <a:buFont typeface="Arial" charset="0"/>
              <a:buChar char="–"/>
              <a:defRPr/>
            </a:pPr>
            <a:r>
              <a:rPr lang="en-US" dirty="0"/>
              <a:t>maintain mature naive lymphocytes and initiate an adaptive immune response. </a:t>
            </a:r>
          </a:p>
          <a:p>
            <a:pPr marL="990600" lvl="1" indent="-533400">
              <a:buFont typeface="Arial" charset="0"/>
              <a:buChar char="–"/>
              <a:defRPr/>
            </a:pPr>
            <a:r>
              <a:rPr lang="en-US" dirty="0"/>
              <a:t>the sites of lymphocyte activation by antigen. </a:t>
            </a:r>
          </a:p>
          <a:p>
            <a:pPr marL="990600" lvl="1" indent="-533400">
              <a:buFont typeface="Arial" charset="0"/>
              <a:buChar char="–"/>
              <a:defRPr/>
            </a:pPr>
            <a:r>
              <a:rPr lang="en-US" dirty="0"/>
              <a:t>It is exemplified by the lymph nodes, and the lymphoid follicles in tonsils, Peyer's patches, spleen, adenoids, skin, etc. that are associated with the mucosa-associated lymphoid tissue (MALT).</a:t>
            </a:r>
          </a:p>
          <a:p>
            <a:pPr marL="609600" indent="-609600">
              <a:buNone/>
              <a:defRPr/>
            </a:pPr>
            <a:endParaRPr lang="en-US" sz="2400" dirty="0"/>
          </a:p>
          <a:p>
            <a:pPr marL="609600" indent="-609600">
              <a:buNone/>
              <a:defRPr/>
            </a:pPr>
            <a:endParaRPr lang="en-US" dirty="0" smtClean="0"/>
          </a:p>
          <a:p>
            <a:pPr marL="609600" indent="-609600">
              <a:buNone/>
              <a:defRPr/>
            </a:pPr>
            <a:endParaRPr lang="en-US" dirty="0" smtClean="0"/>
          </a:p>
        </p:txBody>
      </p:sp>
    </p:spTree>
    <p:extLst>
      <p:ext uri="{BB962C8B-B14F-4D97-AF65-F5344CB8AC3E}">
        <p14:creationId xmlns:p14="http://schemas.microsoft.com/office/powerpoint/2010/main" val="2985151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eaLnBrk="1" hangingPunct="1"/>
            <a:r>
              <a:rPr lang="en-US" altLang="ar-JO" smtClean="0"/>
              <a:t>Immunity against certain microbe</a:t>
            </a:r>
          </a:p>
        </p:txBody>
      </p:sp>
      <p:sp>
        <p:nvSpPr>
          <p:cNvPr id="75779" name="Content Placeholder 2"/>
          <p:cNvSpPr>
            <a:spLocks noGrp="1"/>
          </p:cNvSpPr>
          <p:nvPr>
            <p:ph idx="1"/>
          </p:nvPr>
        </p:nvSpPr>
        <p:spPr/>
        <p:txBody>
          <a:bodyPr/>
          <a:lstStyle/>
          <a:p>
            <a:pPr eaLnBrk="1" hangingPunct="1"/>
            <a:r>
              <a:rPr lang="en-US" altLang="ar-JO" smtClean="0"/>
              <a:t>Immunity can be active or passive</a:t>
            </a:r>
          </a:p>
          <a:p>
            <a:pPr lvl="1" eaLnBrk="1" hangingPunct="1"/>
            <a:r>
              <a:rPr lang="en-US" altLang="ar-JO" smtClean="0"/>
              <a:t>Active; induced by previous exposure to an antigen and host immune cells respond and form antibodies and memory cells</a:t>
            </a:r>
          </a:p>
          <a:p>
            <a:pPr lvl="1" eaLnBrk="1" hangingPunct="1"/>
            <a:r>
              <a:rPr lang="en-US" altLang="ar-JO" smtClean="0"/>
              <a:t>Passive, transfer serum or lymphocytes from specifically immunized individual to not-exposed person (naïve). Maternal Ab to fetus</a:t>
            </a:r>
          </a:p>
          <a:p>
            <a:pPr lvl="1" eaLnBrk="1" hangingPunct="1">
              <a:buFont typeface="Arial" panose="020B0604020202020204" pitchFamily="34" charset="0"/>
              <a:buNone/>
            </a:pPr>
            <a:endParaRPr lang="en-US" altLang="ar-JO" smtClean="0"/>
          </a:p>
          <a:p>
            <a:pPr lvl="1" eaLnBrk="1" hangingPunct="1">
              <a:buFont typeface="Arial" panose="020B0604020202020204" pitchFamily="34" charset="0"/>
              <a:buNone/>
            </a:pPr>
            <a:endParaRPr lang="en-US" altLang="ar-JO" smtClean="0"/>
          </a:p>
        </p:txBody>
      </p:sp>
    </p:spTree>
    <p:extLst>
      <p:ext uri="{BB962C8B-B14F-4D97-AF65-F5344CB8AC3E}">
        <p14:creationId xmlns:p14="http://schemas.microsoft.com/office/powerpoint/2010/main" val="3087963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ctrTitle"/>
          </p:nvPr>
        </p:nvSpPr>
        <p:spPr/>
        <p:txBody>
          <a:bodyPr/>
          <a:lstStyle/>
          <a:p>
            <a:pPr eaLnBrk="1" hangingPunct="1"/>
            <a:r>
              <a:rPr lang="en-US" altLang="ar-JO" smtClean="0"/>
              <a:t>Tissues of the immune system</a:t>
            </a:r>
          </a:p>
        </p:txBody>
      </p:sp>
      <p:sp>
        <p:nvSpPr>
          <p:cNvPr id="3" name="Subtitle 2"/>
          <p:cNvSpPr>
            <a:spLocks noGrp="1"/>
          </p:cNvSpPr>
          <p:nvPr>
            <p:ph type="subTitle" idx="1"/>
          </p:nvPr>
        </p:nvSpPr>
        <p:spPr/>
        <p:txBody>
          <a:bodyPr rtlCol="0">
            <a:normAutofit fontScale="92500" lnSpcReduction="10000"/>
          </a:bodyPr>
          <a:lstStyle/>
          <a:p>
            <a:pPr eaLnBrk="1" hangingPunct="1">
              <a:lnSpc>
                <a:spcPct val="80000"/>
              </a:lnSpc>
              <a:buClr>
                <a:srgbClr val="666633"/>
              </a:buClr>
              <a:buSzPct val="80000"/>
              <a:defRPr/>
            </a:pPr>
            <a:r>
              <a:rPr lang="en-US" sz="2800" kern="0" dirty="0" err="1">
                <a:solidFill>
                  <a:srgbClr val="009900"/>
                </a:solidFill>
                <a:effectLst>
                  <a:outerShdw blurRad="38100" dist="38100" dir="2700000" algn="tl">
                    <a:srgbClr val="000000"/>
                  </a:outerShdw>
                </a:effectLst>
                <a:latin typeface="Arial"/>
                <a:cs typeface="Arial"/>
              </a:rPr>
              <a:t>Dr.Eman</a:t>
            </a:r>
            <a:r>
              <a:rPr lang="en-US" sz="2800" kern="0" dirty="0">
                <a:solidFill>
                  <a:srgbClr val="009900"/>
                </a:solidFill>
                <a:effectLst>
                  <a:outerShdw blurRad="38100" dist="38100" dir="2700000" algn="tl">
                    <a:srgbClr val="000000"/>
                  </a:outerShdw>
                </a:effectLst>
                <a:latin typeface="Arial"/>
                <a:cs typeface="Arial"/>
              </a:rPr>
              <a:t> </a:t>
            </a:r>
            <a:r>
              <a:rPr lang="en-US" sz="2800" kern="0" dirty="0" err="1">
                <a:solidFill>
                  <a:srgbClr val="009900"/>
                </a:solidFill>
                <a:effectLst>
                  <a:outerShdw blurRad="38100" dist="38100" dir="2700000" algn="tl">
                    <a:srgbClr val="000000"/>
                  </a:outerShdw>
                </a:effectLst>
                <a:latin typeface="Arial"/>
                <a:cs typeface="Arial"/>
              </a:rPr>
              <a:t>Albataineh</a:t>
            </a:r>
            <a:r>
              <a:rPr lang="en-US" sz="2800" kern="0" dirty="0">
                <a:solidFill>
                  <a:srgbClr val="009900"/>
                </a:solidFill>
                <a:effectLst>
                  <a:outerShdw blurRad="38100" dist="38100" dir="2700000" algn="tl">
                    <a:srgbClr val="000000"/>
                  </a:outerShdw>
                </a:effectLst>
                <a:latin typeface="Arial"/>
                <a:cs typeface="Arial"/>
              </a:rPr>
              <a:t>,</a:t>
            </a:r>
          </a:p>
          <a:p>
            <a:pPr eaLnBrk="1" hangingPunct="1">
              <a:lnSpc>
                <a:spcPct val="80000"/>
              </a:lnSpc>
              <a:buClr>
                <a:srgbClr val="666633"/>
              </a:buClr>
              <a:buSzPct val="80000"/>
              <a:defRPr/>
            </a:pPr>
            <a:r>
              <a:rPr lang="en-US" sz="2800" kern="0" dirty="0">
                <a:solidFill>
                  <a:srgbClr val="009900"/>
                </a:solidFill>
                <a:effectLst>
                  <a:outerShdw blurRad="38100" dist="38100" dir="2700000" algn="tl">
                    <a:srgbClr val="000000"/>
                  </a:outerShdw>
                </a:effectLst>
                <a:latin typeface="Arial"/>
                <a:cs typeface="Arial"/>
              </a:rPr>
              <a:t> Associate Prof. Immunology </a:t>
            </a:r>
          </a:p>
          <a:p>
            <a:pPr eaLnBrk="1" hangingPunct="1">
              <a:lnSpc>
                <a:spcPct val="80000"/>
              </a:lnSpc>
              <a:buClr>
                <a:srgbClr val="666633"/>
              </a:buClr>
              <a:buSzPct val="80000"/>
              <a:defRPr/>
            </a:pPr>
            <a:r>
              <a:rPr lang="en-US" sz="2800" kern="0" dirty="0">
                <a:solidFill>
                  <a:srgbClr val="009900"/>
                </a:solidFill>
                <a:effectLst>
                  <a:outerShdw blurRad="38100" dist="38100" dir="2700000" algn="tl">
                    <a:srgbClr val="000000"/>
                  </a:outerShdw>
                </a:effectLst>
                <a:latin typeface="Arial"/>
                <a:cs typeface="Arial"/>
              </a:rPr>
              <a:t>College of Medicine, </a:t>
            </a:r>
            <a:r>
              <a:rPr lang="en-US" sz="2800" kern="0" dirty="0" err="1">
                <a:solidFill>
                  <a:srgbClr val="009900"/>
                </a:solidFill>
                <a:effectLst>
                  <a:outerShdw blurRad="38100" dist="38100" dir="2700000" algn="tl">
                    <a:srgbClr val="000000"/>
                  </a:outerShdw>
                </a:effectLst>
                <a:latin typeface="Arial"/>
                <a:cs typeface="Arial"/>
              </a:rPr>
              <a:t>Mu’tah</a:t>
            </a:r>
            <a:r>
              <a:rPr lang="en-US" sz="2800" kern="0" dirty="0">
                <a:solidFill>
                  <a:srgbClr val="009900"/>
                </a:solidFill>
                <a:effectLst>
                  <a:outerShdw blurRad="38100" dist="38100" dir="2700000" algn="tl">
                    <a:srgbClr val="000000"/>
                  </a:outerShdw>
                </a:effectLst>
                <a:latin typeface="Arial"/>
                <a:cs typeface="Arial"/>
              </a:rPr>
              <a:t> university</a:t>
            </a:r>
          </a:p>
          <a:p>
            <a:pPr eaLnBrk="1" hangingPunct="1">
              <a:lnSpc>
                <a:spcPct val="80000"/>
              </a:lnSpc>
              <a:buClr>
                <a:srgbClr val="666633"/>
              </a:buClr>
              <a:buSzPct val="80000"/>
              <a:defRPr/>
            </a:pPr>
            <a:r>
              <a:rPr lang="en-US" sz="2800" kern="0" dirty="0">
                <a:solidFill>
                  <a:srgbClr val="009900"/>
                </a:solidFill>
                <a:effectLst>
                  <a:outerShdw blurRad="38100" dist="38100" dir="2700000" algn="tl">
                    <a:srgbClr val="000000"/>
                  </a:outerShdw>
                </a:effectLst>
                <a:latin typeface="Arial"/>
                <a:cs typeface="Arial"/>
              </a:rPr>
              <a:t>Immunology, 2</a:t>
            </a:r>
            <a:r>
              <a:rPr lang="en-US" sz="2800" kern="0" baseline="30000" dirty="0">
                <a:solidFill>
                  <a:srgbClr val="009900"/>
                </a:solidFill>
                <a:effectLst>
                  <a:outerShdw blurRad="38100" dist="38100" dir="2700000" algn="tl">
                    <a:srgbClr val="000000"/>
                  </a:outerShdw>
                </a:effectLst>
                <a:latin typeface="Arial"/>
                <a:cs typeface="Arial"/>
              </a:rPr>
              <a:t>nd</a:t>
            </a:r>
            <a:r>
              <a:rPr lang="en-US" sz="2800" kern="0" dirty="0">
                <a:solidFill>
                  <a:srgbClr val="009900"/>
                </a:solidFill>
                <a:effectLst>
                  <a:outerShdw blurRad="38100" dist="38100" dir="2700000" algn="tl">
                    <a:srgbClr val="000000"/>
                  </a:outerShdw>
                </a:effectLst>
                <a:latin typeface="Arial"/>
                <a:cs typeface="Arial"/>
              </a:rPr>
              <a:t> year students</a:t>
            </a:r>
          </a:p>
          <a:p>
            <a:pPr eaLnBrk="1" hangingPunct="1">
              <a:lnSpc>
                <a:spcPct val="80000"/>
              </a:lnSpc>
              <a:buClr>
                <a:srgbClr val="666633"/>
              </a:buClr>
              <a:buSzPct val="80000"/>
              <a:buFont typeface="Arial" charset="0"/>
              <a:buNone/>
              <a:defRPr/>
            </a:pPr>
            <a:endParaRPr lang="en-US" sz="2800" kern="0" dirty="0">
              <a:solidFill>
                <a:srgbClr val="009900"/>
              </a:solidFill>
              <a:effectLst>
                <a:outerShdw blurRad="38100" dist="38100" dir="2700000" algn="tl">
                  <a:srgbClr val="000000"/>
                </a:outerShdw>
              </a:effectLst>
              <a:latin typeface="Arial"/>
              <a:cs typeface="Arial"/>
            </a:endParaRPr>
          </a:p>
        </p:txBody>
      </p:sp>
    </p:spTree>
    <p:extLst>
      <p:ext uri="{BB962C8B-B14F-4D97-AF65-F5344CB8AC3E}">
        <p14:creationId xmlns:p14="http://schemas.microsoft.com/office/powerpoint/2010/main" val="3506424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altLang="ar-JO" smtClean="0"/>
              <a:t>Primary immune organs; Bone marrow and thymus</a:t>
            </a:r>
          </a:p>
        </p:txBody>
      </p:sp>
      <p:sp>
        <p:nvSpPr>
          <p:cNvPr id="3" name="Content Placeholder 2"/>
          <p:cNvSpPr>
            <a:spLocks noGrp="1"/>
          </p:cNvSpPr>
          <p:nvPr>
            <p:ph idx="1"/>
          </p:nvPr>
        </p:nvSpPr>
        <p:spPr/>
        <p:txBody>
          <a:bodyPr rtlCol="0">
            <a:normAutofit/>
          </a:bodyPr>
          <a:lstStyle/>
          <a:p>
            <a:pPr>
              <a:defRPr/>
            </a:pPr>
            <a:r>
              <a:rPr lang="en-US" dirty="0" smtClean="0"/>
              <a:t>Bone marrow functions</a:t>
            </a:r>
          </a:p>
          <a:p>
            <a:pPr lvl="1">
              <a:defRPr/>
            </a:pPr>
            <a:r>
              <a:rPr lang="en-US" dirty="0" smtClean="0"/>
              <a:t>Leukocytes production, B cells maturation. hematopoiesis </a:t>
            </a:r>
            <a:r>
              <a:rPr lang="en-US" dirty="0"/>
              <a:t>s</a:t>
            </a:r>
            <a:r>
              <a:rPr lang="en-US" dirty="0" smtClean="0"/>
              <a:t>tart  in childhood (YOLK SAC AND mesenchyme, then liver and spleen and finally the bone marrow in puberty) and get maximum in adult age, most common site of BM is sternum, vertebrae, iliac bones and ribs.</a:t>
            </a:r>
          </a:p>
          <a:p>
            <a:pPr lvl="1">
              <a:defRPr/>
            </a:pPr>
            <a:r>
              <a:rPr lang="en-US" dirty="0" smtClean="0"/>
              <a:t>In cases of excess demand liver and spleen help the </a:t>
            </a:r>
            <a:r>
              <a:rPr lang="en-US" dirty="0"/>
              <a:t>BM (</a:t>
            </a:r>
            <a:r>
              <a:rPr lang="en-US" dirty="0" smtClean="0"/>
              <a:t>the </a:t>
            </a:r>
            <a:r>
              <a:rPr lang="en-US" dirty="0" err="1" smtClean="0"/>
              <a:t>extramedullary</a:t>
            </a:r>
            <a:r>
              <a:rPr lang="en-US" dirty="0" smtClean="0"/>
              <a:t> hematopoiesis).</a:t>
            </a:r>
          </a:p>
          <a:p>
            <a:pPr>
              <a:defRPr/>
            </a:pPr>
            <a:r>
              <a:rPr lang="en-US" dirty="0" smtClean="0"/>
              <a:t>Thymus</a:t>
            </a:r>
          </a:p>
          <a:p>
            <a:pPr lvl="1">
              <a:defRPr/>
            </a:pPr>
            <a:r>
              <a:rPr lang="en-US" dirty="0" smtClean="0"/>
              <a:t>T cell maturation and formation of T cell antigen receptors</a:t>
            </a:r>
            <a:endParaRPr lang="en-US" dirty="0"/>
          </a:p>
        </p:txBody>
      </p:sp>
    </p:spTree>
    <p:extLst>
      <p:ext uri="{BB962C8B-B14F-4D97-AF65-F5344CB8AC3E}">
        <p14:creationId xmlns:p14="http://schemas.microsoft.com/office/powerpoint/2010/main" val="311753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altLang="ar-JO" smtClean="0"/>
              <a:t>Bone marrow components</a:t>
            </a:r>
          </a:p>
        </p:txBody>
      </p:sp>
      <p:sp>
        <p:nvSpPr>
          <p:cNvPr id="62467" name="Content Placeholder 2"/>
          <p:cNvSpPr>
            <a:spLocks noGrp="1"/>
          </p:cNvSpPr>
          <p:nvPr>
            <p:ph idx="1"/>
          </p:nvPr>
        </p:nvSpPr>
        <p:spPr>
          <a:xfrm>
            <a:off x="2057400" y="1143000"/>
            <a:ext cx="8229600" cy="5486400"/>
          </a:xfrm>
        </p:spPr>
        <p:txBody>
          <a:bodyPr/>
          <a:lstStyle/>
          <a:p>
            <a:pPr eaLnBrk="1" hangingPunct="1"/>
            <a:r>
              <a:rPr lang="en-US" altLang="ar-JO" sz="2400">
                <a:solidFill>
                  <a:srgbClr val="252525"/>
                </a:solidFill>
                <a:latin typeface="Arial" panose="020B0604020202020204" pitchFamily="34" charset="0"/>
              </a:rPr>
              <a:t>T</a:t>
            </a:r>
            <a:r>
              <a:rPr lang="en-US" altLang="ar-JO" sz="2400">
                <a:latin typeface="Arial" panose="020B0604020202020204" pitchFamily="34" charset="0"/>
              </a:rPr>
              <a:t>he two components of bone marrow are</a:t>
            </a:r>
          </a:p>
          <a:p>
            <a:pPr lvl="1" eaLnBrk="1" hangingPunct="1"/>
            <a:r>
              <a:rPr lang="en-US" altLang="ar-JO" sz="2000">
                <a:latin typeface="Times New Roman" panose="02020603050405020304" pitchFamily="18" charset="0"/>
                <a:cs typeface="Times New Roman" panose="02020603050405020304" pitchFamily="18" charset="0"/>
              </a:rPr>
              <a:t> </a:t>
            </a:r>
            <a:r>
              <a:rPr lang="en-US" altLang="ar-JO" sz="2000" b="1">
                <a:latin typeface="Times New Roman" panose="02020603050405020304" pitchFamily="18" charset="0"/>
                <a:cs typeface="Times New Roman" panose="02020603050405020304" pitchFamily="18" charset="0"/>
              </a:rPr>
              <a:t>"red marrow</a:t>
            </a:r>
            <a:r>
              <a:rPr lang="en-US" altLang="ar-JO" sz="2000">
                <a:latin typeface="Times New Roman" panose="02020603050405020304" pitchFamily="18" charset="0"/>
                <a:cs typeface="Times New Roman" panose="02020603050405020304" pitchFamily="18" charset="0"/>
              </a:rPr>
              <a:t>" which consists mainly of hematopoietic tissue,</a:t>
            </a:r>
            <a:r>
              <a:rPr lang="en-US" altLang="ar-JO" sz="2000">
                <a:solidFill>
                  <a:srgbClr val="000000"/>
                </a:solidFill>
                <a:latin typeface="Times New Roman" panose="02020603050405020304" pitchFamily="18" charset="0"/>
                <a:cs typeface="Times New Roman" panose="02020603050405020304" pitchFamily="18" charset="0"/>
              </a:rPr>
              <a:t> Red blood cells, platelets, and most white blood cells arise in red marrow</a:t>
            </a:r>
            <a:r>
              <a:rPr lang="en-US" altLang="ar-JO" sz="2000">
                <a:latin typeface="Times New Roman" panose="02020603050405020304" pitchFamily="18" charset="0"/>
                <a:cs typeface="Times New Roman" panose="02020603050405020304" pitchFamily="18" charset="0"/>
              </a:rPr>
              <a:t> </a:t>
            </a:r>
            <a:r>
              <a:rPr lang="en-US" altLang="ar-JO" sz="2000">
                <a:solidFill>
                  <a:srgbClr val="000000"/>
                </a:solidFill>
                <a:latin typeface="Times New Roman" panose="02020603050405020304" pitchFamily="18" charset="0"/>
                <a:cs typeface="Times New Roman" panose="02020603050405020304" pitchFamily="18" charset="0"/>
              </a:rPr>
              <a:t>Red marrow is found mainly in the flat bones, such as the pelvis, sternum, cranium, ribs, vertebrae and scapulae, and at the epiphyseal ends of long bones such as the femur and humerus</a:t>
            </a:r>
            <a:endParaRPr lang="en-US" altLang="ar-JO" sz="2000">
              <a:latin typeface="Times New Roman" panose="02020603050405020304" pitchFamily="18" charset="0"/>
              <a:cs typeface="Times New Roman" panose="02020603050405020304" pitchFamily="18" charset="0"/>
            </a:endParaRPr>
          </a:p>
          <a:p>
            <a:pPr lvl="1" eaLnBrk="1" hangingPunct="1"/>
            <a:r>
              <a:rPr lang="en-US" altLang="ar-JO" sz="2000">
                <a:latin typeface="Times New Roman" panose="02020603050405020304" pitchFamily="18" charset="0"/>
                <a:cs typeface="Times New Roman" panose="02020603050405020304" pitchFamily="18" charset="0"/>
              </a:rPr>
              <a:t>and </a:t>
            </a:r>
            <a:r>
              <a:rPr lang="en-US" altLang="ar-JO" sz="2000" b="1">
                <a:latin typeface="Times New Roman" panose="02020603050405020304" pitchFamily="18" charset="0"/>
                <a:cs typeface="Times New Roman" panose="02020603050405020304" pitchFamily="18" charset="0"/>
              </a:rPr>
              <a:t>"yellow marrow</a:t>
            </a:r>
            <a:r>
              <a:rPr lang="en-US" altLang="ar-JO" sz="2000">
                <a:latin typeface="Times New Roman" panose="02020603050405020304" pitchFamily="18" charset="0"/>
                <a:cs typeface="Times New Roman" panose="02020603050405020304" pitchFamily="18" charset="0"/>
              </a:rPr>
              <a:t>", which is mainly made up of fat cells. At birth, all bone marrow is red. With age, more and more of it is converted to the yellow type; only around half of adult bone marrow is red.. Yellow marrow is found in the hollow interior of the middle portion of long bones. In cases of severe blood loss, the body can convert yellow marrow back to red marrow to increase blood cell production </a:t>
            </a:r>
          </a:p>
          <a:p>
            <a:pPr lvl="1" eaLnBrk="1" hangingPunct="1"/>
            <a:r>
              <a:rPr lang="en-US" altLang="ar-JO" sz="2000">
                <a:latin typeface="Times New Roman" panose="02020603050405020304" pitchFamily="18" charset="0"/>
                <a:cs typeface="Times New Roman" panose="02020603050405020304" pitchFamily="18" charset="0"/>
              </a:rPr>
              <a:t>Stroma; any tissue not associated to blood production as fatty marrow, fibroblast, osteoclast and osteoblast. </a:t>
            </a:r>
          </a:p>
        </p:txBody>
      </p:sp>
    </p:spTree>
    <p:extLst>
      <p:ext uri="{BB962C8B-B14F-4D97-AF65-F5344CB8AC3E}">
        <p14:creationId xmlns:p14="http://schemas.microsoft.com/office/powerpoint/2010/main" val="22323771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p:cNvSpPr>
            <a:spLocks noGrp="1"/>
          </p:cNvSpPr>
          <p:nvPr>
            <p:ph idx="1"/>
          </p:nvPr>
        </p:nvSpPr>
        <p:spPr>
          <a:xfrm>
            <a:off x="1981200" y="1143001"/>
            <a:ext cx="8229600" cy="4525963"/>
          </a:xfrm>
        </p:spPr>
        <p:txBody>
          <a:bodyPr>
            <a:normAutofit lnSpcReduction="10000"/>
          </a:bodyPr>
          <a:lstStyle/>
          <a:p>
            <a:r>
              <a:rPr lang="en-US" altLang="ar-JO" sz="2400">
                <a:latin typeface="Times New Roman" panose="02020603050405020304" pitchFamily="18" charset="0"/>
                <a:cs typeface="Times New Roman" panose="02020603050405020304" pitchFamily="18" charset="0"/>
              </a:rPr>
              <a:t>Hematopoietic stem cells (HSCs) give rise to two kinds of multipotent progenitor cells, one that generates lymphoid and another that produces myeloid cells, </a:t>
            </a:r>
          </a:p>
          <a:p>
            <a:r>
              <a:rPr lang="en-US" altLang="ar-JO" sz="2400">
                <a:latin typeface="Times New Roman" panose="02020603050405020304" pitchFamily="18" charset="0"/>
                <a:cs typeface="Times New Roman" panose="02020603050405020304" pitchFamily="18" charset="0"/>
              </a:rPr>
              <a:t>The common lymphoid progenitor gives rise to committed precursors of T cell, B cell</a:t>
            </a:r>
          </a:p>
          <a:p>
            <a:r>
              <a:rPr lang="en-US" altLang="ar-JO" sz="2400">
                <a:latin typeface="Times New Roman" panose="02020603050405020304" pitchFamily="18" charset="0"/>
                <a:cs typeface="Times New Roman" panose="02020603050405020304" pitchFamily="18" charset="0"/>
              </a:rPr>
              <a:t>The common myeloid-megakaryocyte- erythroid progenitors give rise to committed precursors of the erythroid, megakaryocytic, granulocytic, and monocytic lineages,</a:t>
            </a:r>
          </a:p>
          <a:p>
            <a:r>
              <a:rPr lang="en-US" altLang="ar-JO" sz="2400">
                <a:latin typeface="Times New Roman" panose="02020603050405020304" pitchFamily="18" charset="0"/>
                <a:cs typeface="Times New Roman" panose="02020603050405020304" pitchFamily="18" charset="0"/>
              </a:rPr>
              <a:t>Stem cells express 2 main proteins, CD34 and stem cell antigen-1</a:t>
            </a:r>
          </a:p>
          <a:p>
            <a:r>
              <a:rPr lang="en-US" altLang="ar-JO" sz="2400">
                <a:latin typeface="Times New Roman" panose="02020603050405020304" pitchFamily="18" charset="0"/>
                <a:cs typeface="Times New Roman" panose="02020603050405020304" pitchFamily="18" charset="0"/>
              </a:rPr>
              <a:t>Hematopoietic Cytokines called Colony stimulating factors are the influencing factors for stem cell differentiation and maturation e.g; G-CSF, M-CSF and GM-CSF</a:t>
            </a:r>
          </a:p>
        </p:txBody>
      </p:sp>
    </p:spTree>
    <p:extLst>
      <p:ext uri="{BB962C8B-B14F-4D97-AF65-F5344CB8AC3E}">
        <p14:creationId xmlns:p14="http://schemas.microsoft.com/office/powerpoint/2010/main" val="3505785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1981200" y="0"/>
            <a:ext cx="8229600" cy="1143000"/>
          </a:xfrm>
        </p:spPr>
        <p:txBody>
          <a:bodyPr/>
          <a:lstStyle/>
          <a:p>
            <a:pPr eaLnBrk="1" hangingPunct="1"/>
            <a:r>
              <a:rPr lang="en-US" altLang="ar-JO" smtClean="0"/>
              <a:t>NK cells</a:t>
            </a:r>
          </a:p>
        </p:txBody>
      </p:sp>
      <p:sp>
        <p:nvSpPr>
          <p:cNvPr id="60419" name="Content Placeholder 2"/>
          <p:cNvSpPr>
            <a:spLocks noGrp="1"/>
          </p:cNvSpPr>
          <p:nvPr>
            <p:ph idx="1"/>
          </p:nvPr>
        </p:nvSpPr>
        <p:spPr>
          <a:xfrm>
            <a:off x="1981200" y="914401"/>
            <a:ext cx="8229600" cy="4525963"/>
          </a:xfrm>
        </p:spPr>
        <p:txBody>
          <a:bodyPr>
            <a:normAutofit fontScale="92500" lnSpcReduction="10000"/>
          </a:bodyPr>
          <a:lstStyle/>
          <a:p>
            <a:pPr eaLnBrk="1" hangingPunct="1">
              <a:lnSpc>
                <a:spcPct val="80000"/>
              </a:lnSpc>
            </a:pPr>
            <a:r>
              <a:rPr lang="en-US" altLang="ar-JO">
                <a:solidFill>
                  <a:srgbClr val="000000"/>
                </a:solidFill>
                <a:latin typeface="Arial" panose="020B0604020202020204" pitchFamily="34" charset="0"/>
              </a:rPr>
              <a:t>are a type of  lymphocyte critical to the innate immune system. are defined as large granular lymphocytes (LGL) and constitute the third kind of cells differentiated from the common lymphoid progenitor-generating B and T lymphocytes. </a:t>
            </a:r>
          </a:p>
          <a:p>
            <a:pPr eaLnBrk="1" hangingPunct="1">
              <a:lnSpc>
                <a:spcPct val="80000"/>
              </a:lnSpc>
            </a:pPr>
            <a:r>
              <a:rPr lang="en-US" altLang="ar-JO">
                <a:latin typeface="Arial" panose="020B0604020202020204" pitchFamily="34" charset="0"/>
              </a:rPr>
              <a:t>10 % of mononuclear cells in blood and spleen and rare in lymphoid organs</a:t>
            </a:r>
          </a:p>
          <a:p>
            <a:pPr eaLnBrk="1" hangingPunct="1">
              <a:lnSpc>
                <a:spcPct val="80000"/>
              </a:lnSpc>
            </a:pPr>
            <a:r>
              <a:rPr lang="en-US" altLang="ar-JO">
                <a:latin typeface="Arial" panose="020B0604020202020204" pitchFamily="34" charset="0"/>
              </a:rPr>
              <a:t>Act very early against </a:t>
            </a:r>
            <a:r>
              <a:rPr lang="en-US" altLang="ar-JO" b="1">
                <a:latin typeface="Arial" panose="020B0604020202020204" pitchFamily="34" charset="0"/>
              </a:rPr>
              <a:t>viruses and intracellular microbes and tumor cells </a:t>
            </a:r>
            <a:r>
              <a:rPr lang="en-US" altLang="ar-JO">
                <a:latin typeface="Arial" panose="020B0604020202020204" pitchFamily="34" charset="0"/>
              </a:rPr>
              <a:t>or altered expression of surface MHC 1 molecule until T cells become activated.</a:t>
            </a:r>
          </a:p>
          <a:p>
            <a:pPr eaLnBrk="1" hangingPunct="1">
              <a:lnSpc>
                <a:spcPct val="80000"/>
              </a:lnSpc>
            </a:pPr>
            <a:r>
              <a:rPr lang="en-US" altLang="ar-JO">
                <a:solidFill>
                  <a:srgbClr val="000000"/>
                </a:solidFill>
                <a:latin typeface="Arial" panose="020B0604020202020204" pitchFamily="34" charset="0"/>
              </a:rPr>
              <a:t>There activity increase by IFN alpha and beta (secreted by virally infected cells). </a:t>
            </a:r>
          </a:p>
          <a:p>
            <a:pPr eaLnBrk="1" hangingPunct="1">
              <a:lnSpc>
                <a:spcPct val="80000"/>
              </a:lnSpc>
            </a:pPr>
            <a:r>
              <a:rPr lang="en-US" altLang="ar-JO">
                <a:solidFill>
                  <a:srgbClr val="000000"/>
                </a:solidFill>
                <a:latin typeface="Arial" panose="020B0604020202020204" pitchFamily="34" charset="0"/>
              </a:rPr>
              <a:t>activated cells secrete IFN gamma</a:t>
            </a:r>
            <a:endParaRPr lang="en-US" altLang="ar-JO">
              <a:latin typeface="Arial" panose="020B0604020202020204" pitchFamily="34" charset="0"/>
            </a:endParaRPr>
          </a:p>
        </p:txBody>
      </p:sp>
    </p:spTree>
    <p:extLst>
      <p:ext uri="{BB962C8B-B14F-4D97-AF65-F5344CB8AC3E}">
        <p14:creationId xmlns:p14="http://schemas.microsoft.com/office/powerpoint/2010/main" val="2637772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3"/>
          <p:cNvSpPr>
            <a:spLocks noGrp="1"/>
          </p:cNvSpPr>
          <p:nvPr>
            <p:ph type="title"/>
          </p:nvPr>
        </p:nvSpPr>
        <p:spPr/>
        <p:txBody>
          <a:bodyPr/>
          <a:lstStyle/>
          <a:p>
            <a:r>
              <a:rPr lang="en-US" altLang="ar-JO" smtClean="0"/>
              <a:t>BM</a:t>
            </a:r>
          </a:p>
        </p:txBody>
      </p:sp>
      <p:pic>
        <p:nvPicPr>
          <p:cNvPr id="64515" name="Picture 2" descr="https://upload.wikimedia.org/wikipedia/commons/5/5a/619_Red_and_Yellow_Bone_Marr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1" y="1905000"/>
            <a:ext cx="6467475"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04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371600"/>
            <a:ext cx="8686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Rectangle 3"/>
          <p:cNvSpPr>
            <a:spLocks noGrp="1"/>
          </p:cNvSpPr>
          <p:nvPr>
            <p:ph type="title" idx="4294967295"/>
          </p:nvPr>
        </p:nvSpPr>
        <p:spPr>
          <a:xfrm>
            <a:off x="1981200" y="304800"/>
            <a:ext cx="8229600" cy="1143000"/>
          </a:xfrm>
        </p:spPr>
        <p:txBody>
          <a:bodyPr/>
          <a:lstStyle/>
          <a:p>
            <a:pPr eaLnBrk="1" hangingPunct="1"/>
            <a:r>
              <a:rPr lang="en-US" altLang="ar-JO" smtClean="0"/>
              <a:t>Blood cells precursors</a:t>
            </a:r>
          </a:p>
        </p:txBody>
      </p:sp>
    </p:spTree>
    <p:extLst>
      <p:ext uri="{BB962C8B-B14F-4D97-AF65-F5344CB8AC3E}">
        <p14:creationId xmlns:p14="http://schemas.microsoft.com/office/powerpoint/2010/main" val="9724588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152401"/>
            <a:ext cx="7991475" cy="641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6299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2057400" y="23814"/>
            <a:ext cx="8229600" cy="1417637"/>
          </a:xfrm>
        </p:spPr>
        <p:txBody>
          <a:bodyPr/>
          <a:lstStyle/>
          <a:p>
            <a:pPr eaLnBrk="1" hangingPunct="1"/>
            <a:r>
              <a:rPr lang="en-US" altLang="ar-JO" smtClean="0"/>
              <a:t>Thymus</a:t>
            </a:r>
          </a:p>
        </p:txBody>
      </p:sp>
      <p:sp>
        <p:nvSpPr>
          <p:cNvPr id="67587" name="Content Placeholder 2"/>
          <p:cNvSpPr>
            <a:spLocks noGrp="1"/>
          </p:cNvSpPr>
          <p:nvPr>
            <p:ph idx="1"/>
          </p:nvPr>
        </p:nvSpPr>
        <p:spPr/>
        <p:txBody>
          <a:bodyPr/>
          <a:lstStyle/>
          <a:p>
            <a:pPr eaLnBrk="1" hangingPunct="1"/>
            <a:r>
              <a:rPr lang="en-US" altLang="ar-JO" sz="2400"/>
              <a:t>The thymus gland is found in the thorax in the anterior mediastinum. It gradually enlarges during childhood but after puberty it undergoes a process of involution resulting in a reduction in the functioning mass of the gland. It continues to function throughout life, however.</a:t>
            </a:r>
          </a:p>
          <a:p>
            <a:pPr eaLnBrk="1" hangingPunct="1"/>
            <a:r>
              <a:rPr lang="en-US" altLang="ar-JO" sz="2400"/>
              <a:t>The thymus has a rich vascular supply and efferent lymphatic vessels that drain into mediastinal lymph nodes. The thymus is derived from invaginations of the ectoderm in the developing neck and chest of the embryo, forming structures called branchial clefts.</a:t>
            </a:r>
          </a:p>
        </p:txBody>
      </p:sp>
    </p:spTree>
    <p:extLst>
      <p:ext uri="{BB962C8B-B14F-4D97-AF65-F5344CB8AC3E}">
        <p14:creationId xmlns:p14="http://schemas.microsoft.com/office/powerpoint/2010/main" val="34671169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ar-JO" smtClean="0"/>
              <a:t>Thymus</a:t>
            </a:r>
          </a:p>
        </p:txBody>
      </p:sp>
      <p:sp>
        <p:nvSpPr>
          <p:cNvPr id="68611" name="Content Placeholder 2"/>
          <p:cNvSpPr>
            <a:spLocks noGrp="1"/>
          </p:cNvSpPr>
          <p:nvPr>
            <p:ph idx="1"/>
          </p:nvPr>
        </p:nvSpPr>
        <p:spPr>
          <a:xfrm>
            <a:off x="1981200" y="1066801"/>
            <a:ext cx="8229600" cy="4525963"/>
          </a:xfrm>
        </p:spPr>
        <p:txBody>
          <a:bodyPr/>
          <a:lstStyle/>
          <a:p>
            <a:pPr eaLnBrk="1" hangingPunct="1"/>
            <a:r>
              <a:rPr lang="en-US" altLang="ar-JO" sz="2000" b="1">
                <a:solidFill>
                  <a:srgbClr val="000000"/>
                </a:solidFill>
              </a:rPr>
              <a:t>A. Anatomy; </a:t>
            </a:r>
            <a:r>
              <a:rPr lang="en-US" altLang="ar-JO" sz="2000">
                <a:solidFill>
                  <a:srgbClr val="000000"/>
                </a:solidFill>
                <a:latin typeface="Arial" panose="020B0604020202020204" pitchFamily="34" charset="0"/>
              </a:rPr>
              <a:t>The thymus is composed of two identical lobes and is located anatomically in the anterior superior mediastinum, in front of the heart and behind the sternum</a:t>
            </a:r>
            <a:endParaRPr lang="en-US" altLang="ar-JO" sz="2000">
              <a:solidFill>
                <a:srgbClr val="000000"/>
              </a:solidFill>
            </a:endParaRPr>
          </a:p>
          <a:p>
            <a:pPr eaLnBrk="1" hangingPunct="1"/>
            <a:r>
              <a:rPr lang="en-US" altLang="ar-JO" sz="2000" b="1">
                <a:solidFill>
                  <a:srgbClr val="000000"/>
                </a:solidFill>
              </a:rPr>
              <a:t>B.  Histology:</a:t>
            </a:r>
            <a:r>
              <a:rPr lang="en-US" altLang="ar-JO" sz="2000">
                <a:solidFill>
                  <a:srgbClr val="000000"/>
                </a:solidFill>
              </a:rPr>
              <a:t> The thymus gland is surrounded by a fibrous capsule, and arranged into an outer, more cellular, cortex and an inner, less cellular, medulla. Cells involved</a:t>
            </a:r>
          </a:p>
          <a:p>
            <a:pPr lvl="1" eaLnBrk="1" hangingPunct="1"/>
            <a:r>
              <a:rPr lang="en-US" altLang="ar-JO" sz="2000">
                <a:solidFill>
                  <a:srgbClr val="000000"/>
                </a:solidFill>
              </a:rPr>
              <a:t>The most immature T cells in the cortex. As thymocytes or T cells mature, they migrate toward the medulla, then to circulation </a:t>
            </a:r>
          </a:p>
          <a:p>
            <a:pPr lvl="1" eaLnBrk="1" hangingPunct="1"/>
            <a:r>
              <a:rPr lang="en-US" altLang="ar-JO" sz="2000">
                <a:solidFill>
                  <a:srgbClr val="000000"/>
                </a:solidFill>
              </a:rPr>
              <a:t>Epithelial cells</a:t>
            </a:r>
          </a:p>
          <a:p>
            <a:pPr lvl="1" eaLnBrk="1" hangingPunct="1"/>
            <a:r>
              <a:rPr lang="en-US" altLang="ar-JO" sz="2000">
                <a:solidFill>
                  <a:srgbClr val="000000"/>
                </a:solidFill>
              </a:rPr>
              <a:t>Macrophages and lymphoid dentritic cells </a:t>
            </a:r>
          </a:p>
          <a:p>
            <a:pPr eaLnBrk="1" hangingPunct="1"/>
            <a:r>
              <a:rPr lang="en-US" altLang="ar-JO" sz="2000">
                <a:solidFill>
                  <a:srgbClr val="000000"/>
                </a:solidFill>
              </a:rPr>
              <a:t>Digeorge syndrome ( genetic defect in development of 3</a:t>
            </a:r>
            <a:r>
              <a:rPr lang="en-US" altLang="ar-JO" sz="2000" baseline="30000">
                <a:solidFill>
                  <a:srgbClr val="000000"/>
                </a:solidFill>
              </a:rPr>
              <a:t>rd</a:t>
            </a:r>
            <a:r>
              <a:rPr lang="en-US" altLang="ar-JO" sz="2000">
                <a:solidFill>
                  <a:srgbClr val="000000"/>
                </a:solidFill>
              </a:rPr>
              <a:t> pharyngeal pouch in embryo); T cell deficient as a result of impaired thymus development, plus parathyroid gland defect</a:t>
            </a:r>
          </a:p>
          <a:p>
            <a:endParaRPr lang="en-US" altLang="ar-JO" sz="2000"/>
          </a:p>
        </p:txBody>
      </p:sp>
    </p:spTree>
    <p:extLst>
      <p:ext uri="{BB962C8B-B14F-4D97-AF65-F5344CB8AC3E}">
        <p14:creationId xmlns:p14="http://schemas.microsoft.com/office/powerpoint/2010/main" val="1060874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3"/>
          <p:cNvSpPr>
            <a:spLocks noGrp="1"/>
          </p:cNvSpPr>
          <p:nvPr>
            <p:ph type="title"/>
          </p:nvPr>
        </p:nvSpPr>
        <p:spPr/>
        <p:txBody>
          <a:bodyPr/>
          <a:lstStyle/>
          <a:p>
            <a:r>
              <a:rPr lang="en-US" altLang="ar-JO" smtClean="0"/>
              <a:t>Thymus</a:t>
            </a:r>
          </a:p>
        </p:txBody>
      </p:sp>
      <p:pic>
        <p:nvPicPr>
          <p:cNvPr id="69635" name="Picture 2" descr="https://upload.wikimedia.org/wikipedia/commons/9/99/2206_The_Location_Structure_and_Histology_of_the_Thym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595438"/>
            <a:ext cx="7505700"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8395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smtClean="0"/>
              <a:t>Lymph nodes and lymphatic system (peripheral or 2nd lymphatic sys.) </a:t>
            </a:r>
            <a:endParaRPr lang="en-US" dirty="0"/>
          </a:p>
        </p:txBody>
      </p:sp>
      <p:sp>
        <p:nvSpPr>
          <p:cNvPr id="70659" name="Content Placeholder 2"/>
          <p:cNvSpPr>
            <a:spLocks noGrp="1"/>
          </p:cNvSpPr>
          <p:nvPr>
            <p:ph idx="1"/>
          </p:nvPr>
        </p:nvSpPr>
        <p:spPr>
          <a:xfrm>
            <a:off x="2133600" y="1752601"/>
            <a:ext cx="8229600" cy="4525963"/>
          </a:xfrm>
        </p:spPr>
        <p:txBody>
          <a:bodyPr/>
          <a:lstStyle/>
          <a:p>
            <a:pPr eaLnBrk="1" hangingPunct="1">
              <a:lnSpc>
                <a:spcPct val="90000"/>
              </a:lnSpc>
            </a:pPr>
            <a:r>
              <a:rPr lang="en-US" altLang="ar-JO" sz="2400"/>
              <a:t> function to concentrate antigens that are introduced through the common portals of entry (skin and gastrointestinal and respiratory tracts). </a:t>
            </a:r>
          </a:p>
          <a:p>
            <a:pPr eaLnBrk="1" hangingPunct="1">
              <a:lnSpc>
                <a:spcPct val="90000"/>
              </a:lnSpc>
            </a:pPr>
            <a:r>
              <a:rPr lang="en-US" altLang="ar-JO" sz="2400"/>
              <a:t>They Are places where the innate cells carry the antigen and present it to the adaptive immune system </a:t>
            </a:r>
          </a:p>
          <a:p>
            <a:pPr eaLnBrk="1" hangingPunct="1">
              <a:lnSpc>
                <a:spcPct val="90000"/>
              </a:lnSpc>
            </a:pPr>
            <a:r>
              <a:rPr lang="en-US" altLang="ar-JO" sz="2400"/>
              <a:t>Site of lymphocyte activation by antigen </a:t>
            </a:r>
          </a:p>
          <a:p>
            <a:pPr eaLnBrk="1" hangingPunct="1">
              <a:lnSpc>
                <a:spcPct val="70000"/>
              </a:lnSpc>
              <a:buFont typeface="Arial" panose="020B0604020202020204" pitchFamily="34" charset="0"/>
              <a:buNone/>
            </a:pPr>
            <a:endParaRPr lang="en-US" altLang="ar-JO" sz="2300"/>
          </a:p>
        </p:txBody>
      </p:sp>
    </p:spTree>
    <p:extLst>
      <p:ext uri="{BB962C8B-B14F-4D97-AF65-F5344CB8AC3E}">
        <p14:creationId xmlns:p14="http://schemas.microsoft.com/office/powerpoint/2010/main" val="18513770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2"/>
          <p:cNvSpPr>
            <a:spLocks noGrp="1"/>
          </p:cNvSpPr>
          <p:nvPr>
            <p:ph idx="1"/>
          </p:nvPr>
        </p:nvSpPr>
        <p:spPr>
          <a:xfrm>
            <a:off x="1981200" y="914401"/>
            <a:ext cx="8229600" cy="4525963"/>
          </a:xfrm>
        </p:spPr>
        <p:txBody>
          <a:bodyPr>
            <a:normAutofit fontScale="92500" lnSpcReduction="20000"/>
          </a:bodyPr>
          <a:lstStyle/>
          <a:p>
            <a:pPr eaLnBrk="1" hangingPunct="1">
              <a:lnSpc>
                <a:spcPct val="90000"/>
              </a:lnSpc>
            </a:pPr>
            <a:r>
              <a:rPr lang="en-US" altLang="ar-JO" sz="2400">
                <a:solidFill>
                  <a:srgbClr val="000000"/>
                </a:solidFill>
                <a:latin typeface="Times New Roman" panose="02020603050405020304" pitchFamily="18" charset="0"/>
                <a:cs typeface="Times New Roman" panose="02020603050405020304" pitchFamily="18" charset="0"/>
              </a:rPr>
              <a:t>Secondary lymphoid tissues consist of the </a:t>
            </a:r>
          </a:p>
          <a:p>
            <a:pPr lvl="1" eaLnBrk="1" hangingPunct="1">
              <a:lnSpc>
                <a:spcPct val="90000"/>
              </a:lnSpc>
            </a:pPr>
            <a:r>
              <a:rPr lang="en-US" altLang="ar-JO" b="1">
                <a:solidFill>
                  <a:srgbClr val="000000"/>
                </a:solidFill>
                <a:latin typeface="Times New Roman" panose="02020603050405020304" pitchFamily="18" charset="0"/>
                <a:cs typeface="Times New Roman" panose="02020603050405020304" pitchFamily="18" charset="0"/>
              </a:rPr>
              <a:t>lymph nodes</a:t>
            </a:r>
            <a:r>
              <a:rPr lang="en-US" altLang="ar-JO">
                <a:solidFill>
                  <a:srgbClr val="000000"/>
                </a:solidFill>
                <a:latin typeface="Times New Roman" panose="02020603050405020304" pitchFamily="18" charset="0"/>
                <a:cs typeface="Times New Roman" panose="02020603050405020304" pitchFamily="18" charset="0"/>
              </a:rPr>
              <a:t>, which are clustered at sites such as the groin, armpits and neck and along the small intestine, and collect antigen from the tissues; </a:t>
            </a:r>
          </a:p>
          <a:p>
            <a:pPr lvl="1" eaLnBrk="1" hangingPunct="1">
              <a:lnSpc>
                <a:spcPct val="90000"/>
              </a:lnSpc>
            </a:pPr>
            <a:r>
              <a:rPr lang="en-US" altLang="ar-JO">
                <a:solidFill>
                  <a:srgbClr val="000000"/>
                </a:solidFill>
                <a:latin typeface="Times New Roman" panose="02020603050405020304" pitchFamily="18" charset="0"/>
                <a:cs typeface="Times New Roman" panose="02020603050405020304" pitchFamily="18" charset="0"/>
              </a:rPr>
              <a:t>the </a:t>
            </a:r>
            <a:r>
              <a:rPr lang="en-US" altLang="ar-JO" b="1">
                <a:solidFill>
                  <a:srgbClr val="000000"/>
                </a:solidFill>
                <a:latin typeface="Times New Roman" panose="02020603050405020304" pitchFamily="18" charset="0"/>
                <a:cs typeface="Times New Roman" panose="02020603050405020304" pitchFamily="18" charset="0"/>
              </a:rPr>
              <a:t>spleen</a:t>
            </a:r>
            <a:r>
              <a:rPr lang="en-US" altLang="ar-JO">
                <a:solidFill>
                  <a:srgbClr val="000000"/>
                </a:solidFill>
                <a:latin typeface="Times New Roman" panose="02020603050405020304" pitchFamily="18" charset="0"/>
                <a:cs typeface="Times New Roman" panose="02020603050405020304" pitchFamily="18" charset="0"/>
              </a:rPr>
              <a:t>, which collects antigen from the bloodstream; </a:t>
            </a:r>
          </a:p>
          <a:p>
            <a:pPr lvl="1" eaLnBrk="1" hangingPunct="1">
              <a:lnSpc>
                <a:spcPct val="90000"/>
              </a:lnSpc>
            </a:pPr>
            <a:r>
              <a:rPr lang="en-US" altLang="ar-JO">
                <a:solidFill>
                  <a:srgbClr val="000000"/>
                </a:solidFill>
                <a:latin typeface="Times New Roman" panose="02020603050405020304" pitchFamily="18" charset="0"/>
                <a:cs typeface="Times New Roman" panose="02020603050405020304" pitchFamily="18" charset="0"/>
              </a:rPr>
              <a:t>and the </a:t>
            </a:r>
            <a:r>
              <a:rPr lang="en-US" altLang="ar-JO" b="1">
                <a:solidFill>
                  <a:srgbClr val="000000"/>
                </a:solidFill>
                <a:latin typeface="Times New Roman" panose="02020603050405020304" pitchFamily="18" charset="0"/>
                <a:cs typeface="Times New Roman" panose="02020603050405020304" pitchFamily="18" charset="0"/>
              </a:rPr>
              <a:t>mucosa-associated lymphoid tissues (MALT)</a:t>
            </a:r>
            <a:r>
              <a:rPr lang="en-US" altLang="ar-JO">
                <a:solidFill>
                  <a:srgbClr val="000000"/>
                </a:solidFill>
                <a:latin typeface="Times New Roman" panose="02020603050405020304" pitchFamily="18" charset="0"/>
                <a:cs typeface="Times New Roman" panose="02020603050405020304" pitchFamily="18" charset="0"/>
              </a:rPr>
              <a:t>, which collect antigen from the respiratory, gastrointestinal and urogenital tracts and are particularly well organized in the small intestine, in structures known as </a:t>
            </a:r>
            <a:r>
              <a:rPr lang="en-US" altLang="ar-JO" b="1">
                <a:solidFill>
                  <a:srgbClr val="000000"/>
                </a:solidFill>
                <a:latin typeface="Times New Roman" panose="02020603050405020304" pitchFamily="18" charset="0"/>
                <a:cs typeface="Times New Roman" panose="02020603050405020304" pitchFamily="18" charset="0"/>
              </a:rPr>
              <a:t>Peyer’s patches</a:t>
            </a:r>
            <a:endParaRPr lang="en-US" altLang="ar-JO">
              <a:solidFill>
                <a:srgbClr val="000000"/>
              </a:solidFill>
              <a:latin typeface="Times New Roman" panose="02020603050405020304" pitchFamily="18" charset="0"/>
              <a:cs typeface="Times New Roman" panose="02020603050405020304" pitchFamily="18" charset="0"/>
            </a:endParaRPr>
          </a:p>
          <a:p>
            <a:pPr eaLnBrk="1" hangingPunct="1">
              <a:lnSpc>
                <a:spcPct val="90000"/>
              </a:lnSpc>
            </a:pPr>
            <a:r>
              <a:rPr lang="en-US" altLang="ar-JO" sz="2400">
                <a:solidFill>
                  <a:srgbClr val="000000"/>
                </a:solidFill>
                <a:latin typeface="Times New Roman" panose="02020603050405020304" pitchFamily="18" charset="0"/>
                <a:cs typeface="Times New Roman" panose="02020603050405020304" pitchFamily="18" charset="0"/>
              </a:rPr>
              <a:t>The node is made up of three components: </a:t>
            </a:r>
          </a:p>
          <a:p>
            <a:pPr lvl="1" eaLnBrk="1" hangingPunct="1">
              <a:lnSpc>
                <a:spcPct val="90000"/>
              </a:lnSpc>
            </a:pPr>
            <a:r>
              <a:rPr lang="en-US" altLang="ar-JO">
                <a:solidFill>
                  <a:srgbClr val="000000"/>
                </a:solidFill>
                <a:latin typeface="Times New Roman" panose="02020603050405020304" pitchFamily="18" charset="0"/>
                <a:cs typeface="Times New Roman" panose="02020603050405020304" pitchFamily="18" charset="0"/>
              </a:rPr>
              <a:t>lymphatic sinuses the Lymph flows from afferent vessels cortical sinuses, into the medullary sinuses and into efferent lymphatic vessels</a:t>
            </a:r>
          </a:p>
          <a:p>
            <a:pPr lvl="1" eaLnBrk="1" hangingPunct="1">
              <a:lnSpc>
                <a:spcPct val="90000"/>
              </a:lnSpc>
            </a:pPr>
            <a:r>
              <a:rPr lang="en-US" altLang="ar-JO">
                <a:solidFill>
                  <a:srgbClr val="000000"/>
                </a:solidFill>
                <a:latin typeface="Times New Roman" panose="02020603050405020304" pitchFamily="18" charset="0"/>
                <a:cs typeface="Times New Roman" panose="02020603050405020304" pitchFamily="18" charset="0"/>
              </a:rPr>
              <a:t> , blood vessels </a:t>
            </a:r>
          </a:p>
          <a:p>
            <a:pPr lvl="1" eaLnBrk="1" hangingPunct="1">
              <a:lnSpc>
                <a:spcPct val="90000"/>
              </a:lnSpc>
            </a:pPr>
            <a:r>
              <a:rPr lang="en-US" altLang="ar-JO">
                <a:solidFill>
                  <a:srgbClr val="000000"/>
                </a:solidFill>
                <a:latin typeface="Times New Roman" panose="02020603050405020304" pitchFamily="18" charset="0"/>
                <a:cs typeface="Times New Roman" panose="02020603050405020304" pitchFamily="18" charset="0"/>
              </a:rPr>
              <a:t> parenchyma (cortex, paracortex, medulla) </a:t>
            </a:r>
          </a:p>
          <a:p>
            <a:endParaRPr lang="en-US" altLang="ar-JO" smtClean="0"/>
          </a:p>
        </p:txBody>
      </p:sp>
    </p:spTree>
    <p:extLst>
      <p:ext uri="{BB962C8B-B14F-4D97-AF65-F5344CB8AC3E}">
        <p14:creationId xmlns:p14="http://schemas.microsoft.com/office/powerpoint/2010/main" val="3553354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609601"/>
            <a:ext cx="8334375"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8620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p:nvPr>
        </p:nvSpPr>
        <p:spPr/>
        <p:txBody>
          <a:bodyPr/>
          <a:lstStyle/>
          <a:p>
            <a:pPr eaLnBrk="1" hangingPunct="1"/>
            <a:r>
              <a:rPr lang="en-US" altLang="ar-JO" smtClean="0"/>
              <a:t>Structure of the lymph node</a:t>
            </a:r>
          </a:p>
        </p:txBody>
      </p:sp>
      <p:sp>
        <p:nvSpPr>
          <p:cNvPr id="73731" name="Rectangle 3"/>
          <p:cNvSpPr>
            <a:spLocks noGrp="1"/>
          </p:cNvSpPr>
          <p:nvPr>
            <p:ph type="body" idx="1"/>
          </p:nvPr>
        </p:nvSpPr>
        <p:spPr/>
        <p:txBody>
          <a:bodyPr/>
          <a:lstStyle/>
          <a:p>
            <a:pPr eaLnBrk="1" hangingPunct="1">
              <a:lnSpc>
                <a:spcPct val="80000"/>
              </a:lnSpc>
              <a:buFont typeface="Arial" panose="020B0604020202020204" pitchFamily="34" charset="0"/>
              <a:buNone/>
            </a:pPr>
            <a:r>
              <a:rPr lang="en-US" altLang="ar-JO" b="1"/>
              <a:t>       Cortex</a:t>
            </a:r>
          </a:p>
          <a:p>
            <a:pPr eaLnBrk="1" hangingPunct="1">
              <a:lnSpc>
                <a:spcPct val="80000"/>
              </a:lnSpc>
            </a:pPr>
            <a:r>
              <a:rPr lang="en-US" altLang="ar-JO" sz="2400"/>
              <a:t>Cortex consists of primary follicles and secondary follicles ( with germinal center). </a:t>
            </a:r>
          </a:p>
          <a:p>
            <a:pPr eaLnBrk="1" hangingPunct="1">
              <a:lnSpc>
                <a:spcPct val="80000"/>
              </a:lnSpc>
            </a:pPr>
            <a:r>
              <a:rPr lang="en-US" altLang="ar-JO" sz="2400"/>
              <a:t>Germinal center formed from stimulated B cells and follicular dendritic cells. whereas primary follicles have only mature but not activated B cells</a:t>
            </a:r>
          </a:p>
          <a:p>
            <a:pPr eaLnBrk="1" hangingPunct="1">
              <a:lnSpc>
                <a:spcPct val="80000"/>
              </a:lnSpc>
            </a:pPr>
            <a:r>
              <a:rPr lang="en-US" altLang="ar-JO" sz="2400"/>
              <a:t>Stimulated mature B cells change into plasma cells or memory B cells </a:t>
            </a:r>
            <a:r>
              <a:rPr lang="en-US" altLang="ar-JO" sz="2400">
                <a:solidFill>
                  <a:srgbClr val="000000"/>
                </a:solidFill>
              </a:rPr>
              <a:t>which reside in medulla and antibody </a:t>
            </a:r>
            <a:r>
              <a:rPr lang="en-US" altLang="ar-JO" sz="2400"/>
              <a:t>that move to the circulation.</a:t>
            </a:r>
            <a:br>
              <a:rPr lang="en-US" altLang="ar-JO" sz="2400"/>
            </a:br>
            <a:endParaRPr lang="en-US" altLang="ar-JO" sz="2400"/>
          </a:p>
          <a:p>
            <a:pPr eaLnBrk="1" hangingPunct="1">
              <a:lnSpc>
                <a:spcPct val="80000"/>
              </a:lnSpc>
              <a:buFont typeface="Arial" panose="020B0604020202020204" pitchFamily="34" charset="0"/>
              <a:buNone/>
            </a:pPr>
            <a:endParaRPr lang="en-US" altLang="ar-JO" sz="2400"/>
          </a:p>
        </p:txBody>
      </p:sp>
    </p:spTree>
    <p:extLst>
      <p:ext uri="{BB962C8B-B14F-4D97-AF65-F5344CB8AC3E}">
        <p14:creationId xmlns:p14="http://schemas.microsoft.com/office/powerpoint/2010/main" val="1356876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marL="381000" indent="-381000">
              <a:spcBef>
                <a:spcPct val="20000"/>
              </a:spcBef>
              <a:defRPr/>
            </a:pPr>
            <a:r>
              <a:rPr lang="en-US" sz="4000" dirty="0">
                <a:solidFill>
                  <a:prstClr val="black"/>
                </a:solidFill>
                <a:ea typeface="+mn-ea"/>
                <a:cs typeface="Arial" charset="0"/>
              </a:rPr>
              <a:t>NK receptors</a:t>
            </a:r>
            <a:br>
              <a:rPr lang="en-US" sz="4000" dirty="0">
                <a:solidFill>
                  <a:prstClr val="black"/>
                </a:solidFill>
                <a:ea typeface="+mn-ea"/>
                <a:cs typeface="Arial" charset="0"/>
              </a:rPr>
            </a:br>
            <a:endParaRPr lang="en-US" sz="4000" dirty="0"/>
          </a:p>
        </p:txBody>
      </p:sp>
      <p:sp>
        <p:nvSpPr>
          <p:cNvPr id="3" name="Content Placeholder 2"/>
          <p:cNvSpPr>
            <a:spLocks noGrp="1"/>
          </p:cNvSpPr>
          <p:nvPr>
            <p:ph idx="1"/>
          </p:nvPr>
        </p:nvSpPr>
        <p:spPr>
          <a:xfrm>
            <a:off x="1981200" y="838201"/>
            <a:ext cx="8229600" cy="4525963"/>
          </a:xfrm>
        </p:spPr>
        <p:txBody>
          <a:bodyPr>
            <a:normAutofit fontScale="92500" lnSpcReduction="20000"/>
          </a:bodyPr>
          <a:lstStyle/>
          <a:p>
            <a:pPr marL="800100" lvl="1" indent="-342900">
              <a:buFont typeface="Arial" charset="0"/>
              <a:buAutoNum type="arabicPeriod"/>
              <a:defRPr/>
            </a:pPr>
            <a:r>
              <a:rPr lang="en-US" dirty="0">
                <a:solidFill>
                  <a:prstClr val="black"/>
                </a:solidFill>
                <a:latin typeface="Arial" pitchFamily="34" charset="0"/>
                <a:cs typeface="Arial" pitchFamily="34" charset="0"/>
              </a:rPr>
              <a:t>Killer activation receptors (KAR) of NK cells detect alteration in host cells as cancers. recognize stress related molecules as MICA, MICB</a:t>
            </a:r>
          </a:p>
          <a:p>
            <a:pPr marL="800100" lvl="1" indent="-342900">
              <a:buFont typeface="Arial" charset="0"/>
              <a:buAutoNum type="arabicPeriod"/>
              <a:defRPr/>
            </a:pPr>
            <a:r>
              <a:rPr lang="en-US" dirty="0">
                <a:solidFill>
                  <a:prstClr val="black"/>
                </a:solidFill>
                <a:latin typeface="Arial" pitchFamily="34" charset="0"/>
                <a:cs typeface="Arial" pitchFamily="34" charset="0"/>
              </a:rPr>
              <a:t>Killer inhibition receptors (KIR) of NK cells, used to detect the presence of MHC 1 protein on host cells any binding means inhibition</a:t>
            </a:r>
          </a:p>
          <a:p>
            <a:pPr marL="457200" lvl="1" indent="0">
              <a:buNone/>
              <a:defRPr/>
            </a:pPr>
            <a:r>
              <a:rPr lang="en-US" dirty="0">
                <a:solidFill>
                  <a:prstClr val="black"/>
                </a:solidFill>
                <a:latin typeface="Arial" pitchFamily="34" charset="0"/>
                <a:cs typeface="Arial" pitchFamily="34" charset="0"/>
              </a:rPr>
              <a:t>    killing is the net result from the activating receptors     (KAR) and inhibitory receptors (KIR)</a:t>
            </a:r>
            <a:endParaRPr lang="en-US" b="1" dirty="0">
              <a:solidFill>
                <a:prstClr val="black"/>
              </a:solidFill>
              <a:latin typeface="Arial" pitchFamily="34" charset="0"/>
              <a:cs typeface="Arial" pitchFamily="34" charset="0"/>
            </a:endParaRPr>
          </a:p>
          <a:p>
            <a:pPr marL="457200" lvl="1" indent="0">
              <a:buNone/>
              <a:defRPr/>
            </a:pPr>
            <a:r>
              <a:rPr lang="en-US" b="1" dirty="0">
                <a:solidFill>
                  <a:prstClr val="black"/>
                </a:solidFill>
                <a:latin typeface="Arial" pitchFamily="34" charset="0"/>
                <a:cs typeface="Arial" pitchFamily="34" charset="0"/>
              </a:rPr>
              <a:t>The action depend    on the 2</a:t>
            </a:r>
            <a:r>
              <a:rPr lang="en-US" b="1" baseline="30000" dirty="0">
                <a:solidFill>
                  <a:prstClr val="black"/>
                </a:solidFill>
                <a:latin typeface="Arial" pitchFamily="34" charset="0"/>
                <a:cs typeface="Arial" pitchFamily="34" charset="0"/>
              </a:rPr>
              <a:t>nd</a:t>
            </a:r>
            <a:r>
              <a:rPr lang="en-US" b="1" dirty="0">
                <a:solidFill>
                  <a:prstClr val="black"/>
                </a:solidFill>
                <a:latin typeface="Arial" pitchFamily="34" charset="0"/>
                <a:cs typeface="Arial" pitchFamily="34" charset="0"/>
              </a:rPr>
              <a:t> receptor</a:t>
            </a:r>
          </a:p>
          <a:p>
            <a:pPr marL="457200" lvl="1" indent="0">
              <a:buNone/>
              <a:defRPr/>
            </a:pPr>
            <a:r>
              <a:rPr lang="en-US" b="1" dirty="0">
                <a:solidFill>
                  <a:prstClr val="black"/>
                </a:solidFill>
                <a:latin typeface="Arial" pitchFamily="34" charset="0"/>
                <a:cs typeface="Arial" pitchFamily="34" charset="0"/>
              </a:rPr>
              <a:t>3. </a:t>
            </a:r>
            <a:r>
              <a:rPr lang="en-US" dirty="0">
                <a:solidFill>
                  <a:prstClr val="black"/>
                </a:solidFill>
                <a:latin typeface="Arial" pitchFamily="34" charset="0"/>
                <a:cs typeface="Arial" pitchFamily="34" charset="0"/>
              </a:rPr>
              <a:t>,</a:t>
            </a:r>
            <a:r>
              <a:rPr lang="en-US" dirty="0" err="1">
                <a:solidFill>
                  <a:prstClr val="black"/>
                </a:solidFill>
                <a:latin typeface="Arial" pitchFamily="34" charset="0"/>
                <a:cs typeface="Arial" pitchFamily="34" charset="0"/>
              </a:rPr>
              <a:t>Opsonin</a:t>
            </a:r>
            <a:r>
              <a:rPr lang="en-US" dirty="0">
                <a:solidFill>
                  <a:prstClr val="black"/>
                </a:solidFill>
                <a:latin typeface="Arial" pitchFamily="34" charset="0"/>
                <a:cs typeface="Arial" pitchFamily="34" charset="0"/>
              </a:rPr>
              <a:t> receptors for antibodies; low affinity IGG receptors ( IGG1 and IGG3)( Called low affinity FC</a:t>
            </a:r>
            <a:r>
              <a:rPr lang="el-GR" dirty="0">
                <a:solidFill>
                  <a:prstClr val="black"/>
                </a:solidFill>
                <a:latin typeface="Arial" pitchFamily="34" charset="0"/>
                <a:cs typeface="Arial" pitchFamily="34" charset="0"/>
              </a:rPr>
              <a:t>γ</a:t>
            </a:r>
            <a:r>
              <a:rPr lang="en-US" dirty="0">
                <a:solidFill>
                  <a:prstClr val="black"/>
                </a:solidFill>
                <a:latin typeface="Arial" pitchFamily="34" charset="0"/>
                <a:cs typeface="Arial" pitchFamily="34" charset="0"/>
              </a:rPr>
              <a:t>R111 or CD16) , and kill these coated cells, this is called antibody dependent cell mediated </a:t>
            </a:r>
            <a:r>
              <a:rPr lang="en-US" dirty="0" err="1">
                <a:solidFill>
                  <a:prstClr val="black"/>
                </a:solidFill>
                <a:latin typeface="Arial" pitchFamily="34" charset="0"/>
                <a:cs typeface="Arial" pitchFamily="34" charset="0"/>
              </a:rPr>
              <a:t>cyto</a:t>
            </a:r>
            <a:r>
              <a:rPr lang="en-US" dirty="0">
                <a:solidFill>
                  <a:prstClr val="black"/>
                </a:solidFill>
                <a:latin typeface="Arial" pitchFamily="34" charset="0"/>
                <a:cs typeface="Arial" pitchFamily="34" charset="0"/>
              </a:rPr>
              <a:t>-toxicity (ADCC)</a:t>
            </a:r>
          </a:p>
          <a:p>
            <a:pPr marL="457200" lvl="1" indent="0">
              <a:buNone/>
              <a:defRPr/>
            </a:pPr>
            <a:r>
              <a:rPr lang="en-US" b="1" dirty="0">
                <a:solidFill>
                  <a:prstClr val="black"/>
                </a:solidFill>
                <a:latin typeface="Arial" pitchFamily="34" charset="0"/>
                <a:cs typeface="Arial" pitchFamily="34" charset="0"/>
              </a:rPr>
              <a:t>4. </a:t>
            </a:r>
            <a:r>
              <a:rPr lang="en-US" dirty="0">
                <a:solidFill>
                  <a:prstClr val="black"/>
                </a:solidFill>
                <a:latin typeface="Arial" pitchFamily="34" charset="0"/>
                <a:cs typeface="Arial" pitchFamily="34" charset="0"/>
              </a:rPr>
              <a:t>Expression </a:t>
            </a:r>
            <a:r>
              <a:rPr lang="en-US" dirty="0" err="1">
                <a:solidFill>
                  <a:prstClr val="black"/>
                </a:solidFill>
                <a:latin typeface="Arial" pitchFamily="34" charset="0"/>
                <a:cs typeface="Arial" pitchFamily="34" charset="0"/>
              </a:rPr>
              <a:t>fas</a:t>
            </a:r>
            <a:r>
              <a:rPr lang="en-US" dirty="0">
                <a:solidFill>
                  <a:prstClr val="black"/>
                </a:solidFill>
                <a:latin typeface="Arial" pitchFamily="34" charset="0"/>
                <a:cs typeface="Arial" pitchFamily="34" charset="0"/>
              </a:rPr>
              <a:t> ligands that bind </a:t>
            </a:r>
            <a:r>
              <a:rPr lang="en-US" dirty="0" err="1">
                <a:solidFill>
                  <a:prstClr val="black"/>
                </a:solidFill>
                <a:latin typeface="Arial" pitchFamily="34" charset="0"/>
                <a:cs typeface="Arial" pitchFamily="34" charset="0"/>
              </a:rPr>
              <a:t>fas</a:t>
            </a:r>
            <a:r>
              <a:rPr lang="en-US" dirty="0">
                <a:solidFill>
                  <a:prstClr val="black"/>
                </a:solidFill>
                <a:latin typeface="Arial" pitchFamily="34" charset="0"/>
                <a:cs typeface="Arial" pitchFamily="34" charset="0"/>
              </a:rPr>
              <a:t> on target cells and activation of </a:t>
            </a:r>
            <a:r>
              <a:rPr lang="en-US" dirty="0" err="1">
                <a:solidFill>
                  <a:prstClr val="black"/>
                </a:solidFill>
                <a:latin typeface="Arial" pitchFamily="34" charset="0"/>
                <a:cs typeface="Arial" pitchFamily="34" charset="0"/>
              </a:rPr>
              <a:t>caspases</a:t>
            </a:r>
            <a:r>
              <a:rPr lang="en-US" dirty="0">
                <a:solidFill>
                  <a:prstClr val="black"/>
                </a:solidFill>
                <a:latin typeface="Arial" pitchFamily="34" charset="0"/>
                <a:cs typeface="Arial" pitchFamily="34" charset="0"/>
              </a:rPr>
              <a:t>, this is a way in killing activated T cell (activation induced cell death)</a:t>
            </a:r>
            <a:r>
              <a:rPr lang="en-US" dirty="0">
                <a:solidFill>
                  <a:prstClr val="black"/>
                </a:solidFill>
                <a:latin typeface="Arial" charset="0"/>
                <a:cs typeface="Arial" charset="0"/>
              </a:rPr>
              <a:t> </a:t>
            </a:r>
          </a:p>
          <a:p>
            <a:pPr>
              <a:buFont typeface="Arial" charset="0"/>
              <a:buChar char="•"/>
              <a:defRPr/>
            </a:pPr>
            <a:endParaRPr lang="en-US" sz="2400" dirty="0"/>
          </a:p>
        </p:txBody>
      </p:sp>
    </p:spTree>
    <p:extLst>
      <p:ext uri="{BB962C8B-B14F-4D97-AF65-F5344CB8AC3E}">
        <p14:creationId xmlns:p14="http://schemas.microsoft.com/office/powerpoint/2010/main" val="205186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p:cNvSpPr>
          <p:nvPr>
            <p:ph type="body" idx="1"/>
          </p:nvPr>
        </p:nvSpPr>
        <p:spPr>
          <a:xfrm>
            <a:off x="1981200" y="304801"/>
            <a:ext cx="8229600" cy="5821363"/>
          </a:xfrm>
        </p:spPr>
        <p:txBody>
          <a:bodyPr/>
          <a:lstStyle/>
          <a:p>
            <a:pPr eaLnBrk="1" hangingPunct="1">
              <a:lnSpc>
                <a:spcPct val="90000"/>
              </a:lnSpc>
            </a:pPr>
            <a:r>
              <a:rPr lang="en-US" altLang="ar-JO" b="1"/>
              <a:t>Paracortex</a:t>
            </a:r>
          </a:p>
          <a:p>
            <a:pPr eaLnBrk="1" hangingPunct="1">
              <a:lnSpc>
                <a:spcPct val="90000"/>
              </a:lnSpc>
            </a:pPr>
            <a:r>
              <a:rPr lang="en-US" altLang="ar-JO" sz="2400"/>
              <a:t>The paracortex contains T lymphocytes and macrophages </a:t>
            </a:r>
          </a:p>
          <a:p>
            <a:pPr eaLnBrk="1" hangingPunct="1">
              <a:lnSpc>
                <a:spcPct val="90000"/>
              </a:lnSpc>
            </a:pPr>
            <a:r>
              <a:rPr lang="en-US" altLang="ar-JO" sz="2400" b="1"/>
              <a:t>T cells:</a:t>
            </a:r>
            <a:r>
              <a:rPr lang="en-US" altLang="ar-JO" sz="2400"/>
              <a:t> The various types of T cell enter the node from the blood via the HEVs. When activated they form lymphoblasts which divide to produce a clone of T cells responding to a specific antigen. Activated T cells then pass into the circulation to reach peripheral sites.</a:t>
            </a:r>
            <a:br>
              <a:rPr lang="en-US" altLang="ar-JO" sz="2400"/>
            </a:br>
            <a:endParaRPr lang="en-US" altLang="ar-JO" sz="2400"/>
          </a:p>
          <a:p>
            <a:pPr eaLnBrk="1" hangingPunct="1">
              <a:lnSpc>
                <a:spcPct val="90000"/>
              </a:lnSpc>
            </a:pPr>
            <a:r>
              <a:rPr lang="en-US" altLang="ar-JO" sz="2400"/>
              <a:t> </a:t>
            </a:r>
            <a:r>
              <a:rPr lang="en-US" altLang="ar-JO" sz="2400" b="1"/>
              <a:t> Medulla</a:t>
            </a:r>
          </a:p>
          <a:p>
            <a:pPr eaLnBrk="1" hangingPunct="1">
              <a:lnSpc>
                <a:spcPct val="90000"/>
              </a:lnSpc>
            </a:pPr>
            <a:r>
              <a:rPr lang="en-US" altLang="ar-JO" sz="2400"/>
              <a:t>The medulla comprises: </a:t>
            </a:r>
          </a:p>
          <a:p>
            <a:pPr lvl="1" eaLnBrk="1" hangingPunct="1">
              <a:lnSpc>
                <a:spcPct val="90000"/>
              </a:lnSpc>
            </a:pPr>
            <a:r>
              <a:rPr lang="en-US" altLang="ar-JO"/>
              <a:t>large blood vessels </a:t>
            </a:r>
          </a:p>
          <a:p>
            <a:pPr lvl="1" eaLnBrk="1" hangingPunct="1">
              <a:lnSpc>
                <a:spcPct val="90000"/>
              </a:lnSpc>
            </a:pPr>
            <a:r>
              <a:rPr lang="en-US" altLang="ar-JO"/>
              <a:t>medullary cords and sinuses </a:t>
            </a:r>
          </a:p>
          <a:p>
            <a:pPr lvl="1" eaLnBrk="1" hangingPunct="1">
              <a:lnSpc>
                <a:spcPct val="90000"/>
              </a:lnSpc>
            </a:pPr>
            <a:r>
              <a:rPr lang="en-US" altLang="ar-JO"/>
              <a:t>plasma cells</a:t>
            </a:r>
          </a:p>
          <a:p>
            <a:pPr eaLnBrk="1" hangingPunct="1">
              <a:lnSpc>
                <a:spcPct val="90000"/>
              </a:lnSpc>
            </a:pPr>
            <a:endParaRPr lang="en-US" altLang="ar-JO" sz="2400"/>
          </a:p>
        </p:txBody>
      </p:sp>
    </p:spTree>
    <p:extLst>
      <p:ext uri="{BB962C8B-B14F-4D97-AF65-F5344CB8AC3E}">
        <p14:creationId xmlns:p14="http://schemas.microsoft.com/office/powerpoint/2010/main" val="236583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idx="4294967295"/>
          </p:nvPr>
        </p:nvSpPr>
        <p:spPr>
          <a:xfrm>
            <a:off x="1981200" y="0"/>
            <a:ext cx="8229600" cy="1112838"/>
          </a:xfrm>
        </p:spPr>
        <p:txBody>
          <a:bodyPr/>
          <a:lstStyle/>
          <a:p>
            <a:pPr eaLnBrk="1" hangingPunct="1"/>
            <a:r>
              <a:rPr lang="en-US" altLang="ar-JO" smtClean="0"/>
              <a:t>spleen</a:t>
            </a:r>
          </a:p>
        </p:txBody>
      </p:sp>
      <p:sp>
        <p:nvSpPr>
          <p:cNvPr id="75779" name="Content Placeholder 2"/>
          <p:cNvSpPr>
            <a:spLocks noGrp="1"/>
          </p:cNvSpPr>
          <p:nvPr>
            <p:ph idx="4294967295"/>
          </p:nvPr>
        </p:nvSpPr>
        <p:spPr>
          <a:xfrm>
            <a:off x="1981200" y="914401"/>
            <a:ext cx="8229600" cy="5211763"/>
          </a:xfrm>
        </p:spPr>
        <p:txBody>
          <a:bodyPr/>
          <a:lstStyle/>
          <a:p>
            <a:pPr eaLnBrk="1" hangingPunct="1">
              <a:lnSpc>
                <a:spcPct val="70000"/>
              </a:lnSpc>
            </a:pPr>
            <a:r>
              <a:rPr lang="en-US" altLang="ar-JO" sz="2400">
                <a:latin typeface="Times New Roman" panose="02020603050405020304" pitchFamily="18" charset="0"/>
                <a:cs typeface="Times New Roman" panose="02020603050405020304" pitchFamily="18" charset="0"/>
              </a:rPr>
              <a:t>Weigh 150g, in left upper quadrant</a:t>
            </a:r>
          </a:p>
          <a:p>
            <a:pPr eaLnBrk="1" hangingPunct="1">
              <a:lnSpc>
                <a:spcPct val="70000"/>
              </a:lnSpc>
            </a:pPr>
            <a:r>
              <a:rPr lang="en-US" altLang="ar-JO" sz="2400">
                <a:latin typeface="Times New Roman" panose="02020603050405020304" pitchFamily="18" charset="0"/>
                <a:cs typeface="Times New Roman" panose="02020603050405020304" pitchFamily="18" charset="0"/>
              </a:rPr>
              <a:t>Immune response against blood borne antigens</a:t>
            </a:r>
          </a:p>
          <a:p>
            <a:pPr eaLnBrk="1" hangingPunct="1">
              <a:lnSpc>
                <a:spcPct val="70000"/>
              </a:lnSpc>
            </a:pPr>
            <a:r>
              <a:rPr lang="en-US" altLang="ar-JO" sz="2400">
                <a:latin typeface="Times New Roman" panose="02020603050405020304" pitchFamily="18" charset="0"/>
                <a:cs typeface="Times New Roman" panose="02020603050405020304" pitchFamily="18" charset="0"/>
              </a:rPr>
              <a:t>Consist of white pulp(inner)</a:t>
            </a:r>
          </a:p>
          <a:p>
            <a:pPr lvl="1" eaLnBrk="1" hangingPunct="1">
              <a:lnSpc>
                <a:spcPct val="70000"/>
              </a:lnSpc>
            </a:pPr>
            <a:r>
              <a:rPr lang="en-US" altLang="ar-JO">
                <a:latin typeface="Times New Roman" panose="02020603050405020304" pitchFamily="18" charset="0"/>
                <a:cs typeface="Times New Roman" panose="02020603050405020304" pitchFamily="18" charset="0"/>
              </a:rPr>
              <a:t> peri-arteriolar lymphoid sheath;PALS ( T cell Zone) </a:t>
            </a:r>
          </a:p>
          <a:p>
            <a:pPr lvl="1" eaLnBrk="1" hangingPunct="1">
              <a:lnSpc>
                <a:spcPct val="70000"/>
              </a:lnSpc>
            </a:pPr>
            <a:r>
              <a:rPr lang="en-US" altLang="ar-JO">
                <a:latin typeface="Times New Roman" panose="02020603050405020304" pitchFamily="18" charset="0"/>
                <a:cs typeface="Times New Roman" panose="02020603050405020304" pitchFamily="18" charset="0"/>
              </a:rPr>
              <a:t>follicles (B cells zone).</a:t>
            </a:r>
          </a:p>
          <a:p>
            <a:pPr lvl="1" eaLnBrk="1" hangingPunct="1">
              <a:lnSpc>
                <a:spcPct val="70000"/>
              </a:lnSpc>
            </a:pPr>
            <a:r>
              <a:rPr lang="en-US" altLang="ar-JO">
                <a:latin typeface="Times New Roman" panose="02020603050405020304" pitchFamily="18" charset="0"/>
                <a:cs typeface="Times New Roman" panose="02020603050405020304" pitchFamily="18" charset="0"/>
              </a:rPr>
              <a:t> Marginal zone in between red and white pulp, have both B and T cells and macrophages.</a:t>
            </a:r>
          </a:p>
          <a:p>
            <a:pPr eaLnBrk="1" hangingPunct="1">
              <a:lnSpc>
                <a:spcPct val="70000"/>
              </a:lnSpc>
            </a:pPr>
            <a:r>
              <a:rPr lang="en-US" altLang="ar-JO" sz="2400">
                <a:latin typeface="Times New Roman" panose="02020603050405020304" pitchFamily="18" charset="0"/>
                <a:cs typeface="Times New Roman" panose="02020603050405020304" pitchFamily="18" charset="0"/>
              </a:rPr>
              <a:t>Red pulp; outer, splenic artery, vascular sinusoid, splenic vein. consist of old erythrocytes and macrophages, It is the place where aged RBC is destroyed by macrophages</a:t>
            </a:r>
          </a:p>
          <a:p>
            <a:pPr eaLnBrk="1" hangingPunct="1">
              <a:lnSpc>
                <a:spcPct val="70000"/>
              </a:lnSpc>
            </a:pPr>
            <a:r>
              <a:rPr lang="en-US" altLang="ar-JO" sz="2400">
                <a:latin typeface="Times New Roman" panose="02020603050405020304" pitchFamily="18" charset="0"/>
                <a:cs typeface="Times New Roman" panose="02020603050405020304" pitchFamily="18" charset="0"/>
              </a:rPr>
              <a:t>The splenic artery enters the red pulp through a web of small blood vessels, and blood-borne microorganisms are trapped in this loose collection of cells until they are gradually washed out through the splenic vein</a:t>
            </a:r>
          </a:p>
          <a:p>
            <a:pPr eaLnBrk="1" hangingPunct="1"/>
            <a:r>
              <a:rPr lang="en-US" altLang="ar-JO" sz="2400">
                <a:latin typeface="Times New Roman" panose="02020603050405020304" pitchFamily="18" charset="0"/>
                <a:cs typeface="Times New Roman" panose="02020603050405020304" pitchFamily="18" charset="0"/>
              </a:rPr>
              <a:t>No afferent  lymphatic vessel in spleen.</a:t>
            </a:r>
          </a:p>
        </p:txBody>
      </p:sp>
    </p:spTree>
    <p:extLst>
      <p:ext uri="{BB962C8B-B14F-4D97-AF65-F5344CB8AC3E}">
        <p14:creationId xmlns:p14="http://schemas.microsoft.com/office/powerpoint/2010/main" val="32960588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tLang="ar-JO" smtClean="0"/>
              <a:t>Spleen functions</a:t>
            </a:r>
          </a:p>
        </p:txBody>
      </p:sp>
      <p:sp>
        <p:nvSpPr>
          <p:cNvPr id="76803" name="Content Placeholder 2"/>
          <p:cNvSpPr>
            <a:spLocks noGrp="1"/>
          </p:cNvSpPr>
          <p:nvPr>
            <p:ph idx="1"/>
          </p:nvPr>
        </p:nvSpPr>
        <p:spPr/>
        <p:txBody>
          <a:bodyPr/>
          <a:lstStyle/>
          <a:p>
            <a:pPr eaLnBrk="1" hangingPunct="1">
              <a:lnSpc>
                <a:spcPct val="70000"/>
              </a:lnSpc>
            </a:pPr>
            <a:r>
              <a:rPr lang="en-US" altLang="ar-JO">
                <a:solidFill>
                  <a:srgbClr val="000000"/>
                </a:solidFill>
                <a:latin typeface="Times New Roman" panose="02020603050405020304" pitchFamily="18" charset="0"/>
                <a:cs typeface="Times New Roman" panose="02020603050405020304" pitchFamily="18" charset="0"/>
              </a:rPr>
              <a:t>Functions</a:t>
            </a:r>
          </a:p>
          <a:p>
            <a:pPr lvl="1" eaLnBrk="1" hangingPunct="1">
              <a:lnSpc>
                <a:spcPct val="70000"/>
              </a:lnSpc>
            </a:pPr>
            <a:r>
              <a:rPr lang="en-US" altLang="ar-JO" smtClean="0">
                <a:solidFill>
                  <a:srgbClr val="000000"/>
                </a:solidFill>
                <a:latin typeface="Times New Roman" panose="02020603050405020304" pitchFamily="18" charset="0"/>
                <a:cs typeface="Times New Roman" panose="02020603050405020304" pitchFamily="18" charset="0"/>
              </a:rPr>
              <a:t>It is the major site for killing antibody coated microbesand destroying the damaged RBC</a:t>
            </a:r>
          </a:p>
          <a:p>
            <a:pPr lvl="1" eaLnBrk="1" hangingPunct="1">
              <a:lnSpc>
                <a:spcPct val="70000"/>
              </a:lnSpc>
            </a:pPr>
            <a:r>
              <a:rPr lang="en-US" altLang="ar-JO" smtClean="0">
                <a:solidFill>
                  <a:srgbClr val="000000"/>
                </a:solidFill>
                <a:latin typeface="Times New Roman" panose="02020603050405020304" pitchFamily="18" charset="0"/>
                <a:cs typeface="Times New Roman" panose="02020603050405020304" pitchFamily="18" charset="0"/>
              </a:rPr>
              <a:t>Storage of RBCs and lymphocytes</a:t>
            </a:r>
          </a:p>
          <a:p>
            <a:pPr lvl="1" eaLnBrk="1" hangingPunct="1">
              <a:lnSpc>
                <a:spcPct val="70000"/>
              </a:lnSpc>
            </a:pPr>
            <a:r>
              <a:rPr lang="en-US" altLang="ar-JO" smtClean="0">
                <a:solidFill>
                  <a:srgbClr val="000000"/>
                </a:solidFill>
                <a:latin typeface="Times New Roman" panose="02020603050405020304" pitchFamily="18" charset="0"/>
                <a:cs typeface="Times New Roman" panose="02020603050405020304" pitchFamily="18" charset="0"/>
              </a:rPr>
              <a:t>Individuals lacking a spleen are extremely susceptible to infections with encapsulated bacteria such as pneumococci and meningococci because such organisms are normally cleared by opsonization and phagocytosis, and this function is defective in the absence of the spleen</a:t>
            </a:r>
          </a:p>
          <a:p>
            <a:endParaRPr lang="en-US" altLang="ar-JO"/>
          </a:p>
        </p:txBody>
      </p:sp>
    </p:spTree>
    <p:extLst>
      <p:ext uri="{BB962C8B-B14F-4D97-AF65-F5344CB8AC3E}">
        <p14:creationId xmlns:p14="http://schemas.microsoft.com/office/powerpoint/2010/main" val="5972165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066801"/>
            <a:ext cx="8839200" cy="515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28709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eaLnBrk="1" hangingPunct="1"/>
            <a:r>
              <a:rPr lang="en-US" altLang="ar-JO" smtClean="0"/>
              <a:t>Immunity against certain microbe</a:t>
            </a:r>
          </a:p>
        </p:txBody>
      </p:sp>
      <p:sp>
        <p:nvSpPr>
          <p:cNvPr id="78851" name="Content Placeholder 2"/>
          <p:cNvSpPr>
            <a:spLocks noGrp="1"/>
          </p:cNvSpPr>
          <p:nvPr>
            <p:ph idx="1"/>
          </p:nvPr>
        </p:nvSpPr>
        <p:spPr/>
        <p:txBody>
          <a:bodyPr/>
          <a:lstStyle/>
          <a:p>
            <a:pPr eaLnBrk="1" hangingPunct="1"/>
            <a:r>
              <a:rPr lang="en-US" altLang="ar-JO" smtClean="0"/>
              <a:t>Immunity can be active or passive</a:t>
            </a:r>
          </a:p>
          <a:p>
            <a:pPr lvl="1" eaLnBrk="1" hangingPunct="1"/>
            <a:r>
              <a:rPr lang="en-US" altLang="ar-JO" smtClean="0"/>
              <a:t>Active; induced by previous exposure to an antigen and host immune cells respond and form antibodies and memory cells</a:t>
            </a:r>
          </a:p>
          <a:p>
            <a:pPr lvl="1" eaLnBrk="1" hangingPunct="1"/>
            <a:r>
              <a:rPr lang="en-US" altLang="ar-JO" smtClean="0"/>
              <a:t>Passive, transfer serum or lymphocytes from specifically immunized individual to not-exposed person (naïve). Maternal Ab to fetus</a:t>
            </a:r>
          </a:p>
          <a:p>
            <a:pPr lvl="1" eaLnBrk="1" hangingPunct="1">
              <a:buFont typeface="Arial" panose="020B0604020202020204" pitchFamily="34" charset="0"/>
              <a:buNone/>
            </a:pPr>
            <a:endParaRPr lang="en-US" altLang="ar-JO" smtClean="0"/>
          </a:p>
          <a:p>
            <a:pPr lvl="1" eaLnBrk="1" hangingPunct="1">
              <a:buFont typeface="Arial" panose="020B0604020202020204" pitchFamily="34" charset="0"/>
              <a:buNone/>
            </a:pPr>
            <a:endParaRPr lang="en-US" altLang="ar-JO" smtClean="0"/>
          </a:p>
        </p:txBody>
      </p:sp>
    </p:spTree>
    <p:extLst>
      <p:ext uri="{BB962C8B-B14F-4D97-AF65-F5344CB8AC3E}">
        <p14:creationId xmlns:p14="http://schemas.microsoft.com/office/powerpoint/2010/main" val="32070481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r>
              <a:rPr lang="en-US" altLang="ar-JO" smtClean="0"/>
              <a:t>Important definitions</a:t>
            </a:r>
          </a:p>
        </p:txBody>
      </p:sp>
      <p:sp>
        <p:nvSpPr>
          <p:cNvPr id="3" name="Content Placeholder 2"/>
          <p:cNvSpPr>
            <a:spLocks noGrp="1"/>
          </p:cNvSpPr>
          <p:nvPr>
            <p:ph idx="1"/>
          </p:nvPr>
        </p:nvSpPr>
        <p:spPr/>
        <p:txBody>
          <a:bodyPr rtlCol="0">
            <a:normAutofit fontScale="62500" lnSpcReduction="20000"/>
          </a:bodyPr>
          <a:lstStyle/>
          <a:p>
            <a:pPr>
              <a:defRPr/>
            </a:pPr>
            <a:r>
              <a:rPr lang="en-US" b="1" dirty="0" smtClean="0"/>
              <a:t>The immune system</a:t>
            </a:r>
            <a:r>
              <a:rPr lang="en-US" dirty="0" smtClean="0"/>
              <a:t> Cells in our bone marrow, thymus, and the lymphatic system of ducts and nodes, spleen, and blood that function to protect us.</a:t>
            </a:r>
          </a:p>
          <a:p>
            <a:pPr>
              <a:defRPr/>
            </a:pPr>
            <a:r>
              <a:rPr lang="en-US" dirty="0" smtClean="0"/>
              <a:t> </a:t>
            </a:r>
            <a:r>
              <a:rPr lang="en-US" b="1" dirty="0" smtClean="0"/>
              <a:t>Antigen</a:t>
            </a:r>
            <a:r>
              <a:rPr lang="en-US" dirty="0" smtClean="0"/>
              <a:t> Anything causing an immune response, usually foreign material but may be our own tissues.</a:t>
            </a:r>
          </a:p>
          <a:p>
            <a:pPr>
              <a:defRPr/>
            </a:pPr>
            <a:r>
              <a:rPr lang="en-US" dirty="0" smtClean="0"/>
              <a:t> </a:t>
            </a:r>
            <a:r>
              <a:rPr lang="en-US" b="1" dirty="0" smtClean="0"/>
              <a:t>Pathogen</a:t>
            </a:r>
            <a:r>
              <a:rPr lang="en-US" dirty="0" smtClean="0"/>
              <a:t> Any disease causing micro-organism.</a:t>
            </a:r>
          </a:p>
          <a:p>
            <a:pPr>
              <a:defRPr/>
            </a:pPr>
            <a:r>
              <a:rPr lang="en-US" dirty="0" smtClean="0"/>
              <a:t> </a:t>
            </a:r>
            <a:r>
              <a:rPr lang="en-US" b="1" dirty="0" smtClean="0"/>
              <a:t>Tolerance</a:t>
            </a:r>
            <a:r>
              <a:rPr lang="en-US" dirty="0" smtClean="0"/>
              <a:t> Non-reactivity of the immune system, usually refers to "self" but may include foreign tissue in organ transplants. </a:t>
            </a:r>
          </a:p>
          <a:p>
            <a:pPr>
              <a:defRPr/>
            </a:pPr>
            <a:r>
              <a:rPr lang="en-US" b="1" dirty="0" smtClean="0"/>
              <a:t>Autoimmunity</a:t>
            </a:r>
            <a:r>
              <a:rPr lang="en-US" dirty="0" smtClean="0"/>
              <a:t> A failure of tolerance, the immune system reacts to self. </a:t>
            </a:r>
          </a:p>
          <a:p>
            <a:pPr>
              <a:defRPr/>
            </a:pPr>
            <a:r>
              <a:rPr lang="en-US" b="1" dirty="0" err="1" smtClean="0"/>
              <a:t>Chemokines</a:t>
            </a:r>
            <a:r>
              <a:rPr lang="en-US" dirty="0" smtClean="0"/>
              <a:t> Molecules released by pathogens and infected tissues to attract cells of the immune system. </a:t>
            </a:r>
          </a:p>
          <a:p>
            <a:pPr>
              <a:defRPr/>
            </a:pPr>
            <a:r>
              <a:rPr lang="en-US" b="1" dirty="0" smtClean="0"/>
              <a:t>Cytokines</a:t>
            </a:r>
            <a:r>
              <a:rPr lang="en-US" dirty="0" smtClean="0"/>
              <a:t> Signaling molecules released by one cell to cause a response in another. Signaling is extremely important in our immune response.</a:t>
            </a:r>
          </a:p>
          <a:p>
            <a:pPr>
              <a:defRPr/>
            </a:pPr>
            <a:r>
              <a:rPr lang="en-US" dirty="0" smtClean="0"/>
              <a:t> </a:t>
            </a:r>
            <a:r>
              <a:rPr lang="en-US" b="1" dirty="0" smtClean="0"/>
              <a:t>Innate immunity</a:t>
            </a:r>
            <a:r>
              <a:rPr lang="en-US" dirty="0" smtClean="0"/>
              <a:t> Protection that is always present. Includes </a:t>
            </a:r>
            <a:r>
              <a:rPr lang="en-US" dirty="0" err="1" smtClean="0"/>
              <a:t>phagocytic</a:t>
            </a:r>
            <a:r>
              <a:rPr lang="en-US" dirty="0" smtClean="0"/>
              <a:t> (cells that eat other cells) macrophages and </a:t>
            </a:r>
            <a:r>
              <a:rPr lang="en-US" dirty="0" err="1" smtClean="0"/>
              <a:t>dendritic</a:t>
            </a:r>
            <a:r>
              <a:rPr lang="en-US" dirty="0" smtClean="0"/>
              <a:t> cells. </a:t>
            </a:r>
          </a:p>
          <a:p>
            <a:pPr>
              <a:defRPr/>
            </a:pPr>
            <a:r>
              <a:rPr lang="en-US" b="1" dirty="0" smtClean="0"/>
              <a:t>Adaptive immunity</a:t>
            </a:r>
            <a:r>
              <a:rPr lang="en-US" dirty="0" smtClean="0"/>
              <a:t> Protection that arises by an immune response, including </a:t>
            </a:r>
            <a:r>
              <a:rPr lang="en-US" dirty="0" err="1" smtClean="0"/>
              <a:t>humoral</a:t>
            </a:r>
            <a:r>
              <a:rPr lang="en-US" dirty="0" smtClean="0"/>
              <a:t> immunity producing antibodies and cellular immunity.</a:t>
            </a:r>
            <a:endParaRPr lang="en-US" dirty="0"/>
          </a:p>
        </p:txBody>
      </p:sp>
    </p:spTree>
    <p:extLst>
      <p:ext uri="{BB962C8B-B14F-4D97-AF65-F5344CB8AC3E}">
        <p14:creationId xmlns:p14="http://schemas.microsoft.com/office/powerpoint/2010/main" val="2071185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5" descr="slide0007_image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2700"/>
            <a:ext cx="7620000" cy="608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30840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altLang="ar-JO" smtClean="0"/>
              <a:t>Innate immunity</a:t>
            </a:r>
          </a:p>
        </p:txBody>
      </p:sp>
      <p:sp>
        <p:nvSpPr>
          <p:cNvPr id="81923" name="Content Placeholder 2"/>
          <p:cNvSpPr>
            <a:spLocks noGrp="1"/>
          </p:cNvSpPr>
          <p:nvPr>
            <p:ph idx="1"/>
          </p:nvPr>
        </p:nvSpPr>
        <p:spPr>
          <a:xfrm>
            <a:off x="1981200" y="1219201"/>
            <a:ext cx="8229600" cy="4525963"/>
          </a:xfrm>
        </p:spPr>
        <p:txBody>
          <a:bodyPr/>
          <a:lstStyle/>
          <a:p>
            <a:r>
              <a:rPr lang="en-US" altLang="ar-JO" smtClean="0"/>
              <a:t>Innate immunity is the initial response to microbes that prevents, controls, or eliminates infection, eliminate damaged cells and initiate the process of tissue repair. </a:t>
            </a:r>
          </a:p>
          <a:p>
            <a:r>
              <a:rPr lang="en-US" altLang="ar-JO" smtClean="0"/>
              <a:t>Innate immunity stimulates adaptive immune responses </a:t>
            </a:r>
          </a:p>
          <a:p>
            <a:r>
              <a:rPr lang="en-US" altLang="ar-JO" smtClean="0"/>
              <a:t>the major types of responses of the innate immune system that protect against microbes are inflammation, innate cells, complements and cytokines. </a:t>
            </a:r>
          </a:p>
        </p:txBody>
      </p:sp>
    </p:spTree>
    <p:extLst>
      <p:ext uri="{BB962C8B-B14F-4D97-AF65-F5344CB8AC3E}">
        <p14:creationId xmlns:p14="http://schemas.microsoft.com/office/powerpoint/2010/main" val="22311713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r>
              <a:rPr lang="en-US" altLang="ar-JO" smtClean="0"/>
              <a:t>Innate and Adaptive</a:t>
            </a:r>
          </a:p>
        </p:txBody>
      </p:sp>
      <p:sp>
        <p:nvSpPr>
          <p:cNvPr id="82947" name="Content Placeholder 2"/>
          <p:cNvSpPr>
            <a:spLocks noGrp="1"/>
          </p:cNvSpPr>
          <p:nvPr>
            <p:ph idx="1"/>
          </p:nvPr>
        </p:nvSpPr>
        <p:spPr/>
        <p:txBody>
          <a:bodyPr/>
          <a:lstStyle/>
          <a:p>
            <a:pPr eaLnBrk="1" hangingPunct="1"/>
            <a:r>
              <a:rPr lang="en-US" altLang="ar-JO" sz="2400">
                <a:latin typeface="Times New Roman" panose="02020603050405020304" pitchFamily="18" charset="0"/>
                <a:cs typeface="Times New Roman" panose="02020603050405020304" pitchFamily="18" charset="0"/>
              </a:rPr>
              <a:t>Innate immune response is better than adaptive in recognizing self from non-self.</a:t>
            </a:r>
          </a:p>
          <a:p>
            <a:pPr eaLnBrk="1" hangingPunct="1"/>
            <a:r>
              <a:rPr lang="en-US" altLang="ar-JO" sz="2400">
                <a:latin typeface="Times New Roman" panose="02020603050405020304" pitchFamily="18" charset="0"/>
                <a:cs typeface="Times New Roman" panose="02020603050405020304" pitchFamily="18" charset="0"/>
              </a:rPr>
              <a:t>Innate immune responses to a microbe are immediate and do not require prior exposure to the microbe</a:t>
            </a:r>
          </a:p>
          <a:p>
            <a:pPr eaLnBrk="1" hangingPunct="1"/>
            <a:r>
              <a:rPr lang="en-US" altLang="ar-JO" sz="2400">
                <a:latin typeface="Times New Roman" panose="02020603050405020304" pitchFamily="18" charset="0"/>
                <a:cs typeface="Times New Roman" panose="02020603050405020304" pitchFamily="18" charset="0"/>
              </a:rPr>
              <a:t>effective adaptive immune responses to a newly introduced microbe develop over several days as clones of T and B  lymphocytes that activated by some activated innate cells undergo expansion and differentiate into functional effector Th and Tc cells and antibody producing B cells.</a:t>
            </a:r>
          </a:p>
          <a:p>
            <a:pPr eaLnBrk="1" hangingPunct="1"/>
            <a:r>
              <a:rPr lang="en-US" altLang="ar-JO" sz="2400">
                <a:latin typeface="Times New Roman" panose="02020603050405020304" pitchFamily="18" charset="0"/>
                <a:cs typeface="Times New Roman" panose="02020603050405020304" pitchFamily="18" charset="0"/>
              </a:rPr>
              <a:t>The targets of the innate immune response is essential for the survival of the microbes</a:t>
            </a:r>
          </a:p>
        </p:txBody>
      </p:sp>
    </p:spTree>
    <p:extLst>
      <p:ext uri="{BB962C8B-B14F-4D97-AF65-F5344CB8AC3E}">
        <p14:creationId xmlns:p14="http://schemas.microsoft.com/office/powerpoint/2010/main" val="38465637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5" descr="slide0028_image0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914401"/>
            <a:ext cx="8996363"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4825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altLang="ar-JO" smtClean="0"/>
              <a:t>NK cells</a:t>
            </a:r>
          </a:p>
        </p:txBody>
      </p:sp>
      <p:sp>
        <p:nvSpPr>
          <p:cNvPr id="62467" name="Content Placeholder 2"/>
          <p:cNvSpPr>
            <a:spLocks noGrp="1"/>
          </p:cNvSpPr>
          <p:nvPr>
            <p:ph idx="1"/>
          </p:nvPr>
        </p:nvSpPr>
        <p:spPr>
          <a:xfrm>
            <a:off x="1981200" y="1600200"/>
            <a:ext cx="8229600" cy="5257800"/>
          </a:xfrm>
        </p:spPr>
        <p:txBody>
          <a:bodyPr/>
          <a:lstStyle/>
          <a:p>
            <a:pPr eaLnBrk="1" hangingPunct="1"/>
            <a:r>
              <a:rPr lang="en-US" altLang="ar-JO" smtClean="0"/>
              <a:t>Effecter functions of NK cells</a:t>
            </a:r>
          </a:p>
          <a:p>
            <a:pPr lvl="1" eaLnBrk="1" hangingPunct="1"/>
            <a:r>
              <a:rPr lang="en-US" altLang="ar-JO" smtClean="0"/>
              <a:t>Direct extracellular killing by secretion</a:t>
            </a:r>
          </a:p>
          <a:p>
            <a:pPr lvl="2" eaLnBrk="1" hangingPunct="1"/>
            <a:r>
              <a:rPr lang="en-US" altLang="ar-JO" smtClean="0"/>
              <a:t>Perforins; making pores then osmotic lysis</a:t>
            </a:r>
          </a:p>
          <a:p>
            <a:pPr lvl="2" eaLnBrk="1" hangingPunct="1"/>
            <a:r>
              <a:rPr lang="en-US" altLang="ar-JO" smtClean="0"/>
              <a:t>Granzymes, enzymes enter through perforin pores and activate caspases leading to cell death</a:t>
            </a:r>
          </a:p>
          <a:p>
            <a:pPr lvl="1" eaLnBrk="1" hangingPunct="1"/>
            <a:r>
              <a:rPr lang="en-US" altLang="ar-JO" smtClean="0"/>
              <a:t>Indirect killing . increase macrophage killing of phagocytic microbe by secreting IFN gamma </a:t>
            </a:r>
          </a:p>
        </p:txBody>
      </p:sp>
    </p:spTree>
    <p:extLst>
      <p:ext uri="{BB962C8B-B14F-4D97-AF65-F5344CB8AC3E}">
        <p14:creationId xmlns:p14="http://schemas.microsoft.com/office/powerpoint/2010/main" val="27885051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endParaRPr lang="ar-JO" altLang="ar-JO" smtClean="0"/>
          </a:p>
        </p:txBody>
      </p:sp>
      <p:sp>
        <p:nvSpPr>
          <p:cNvPr id="84995" name="Content Placeholder 2"/>
          <p:cNvSpPr>
            <a:spLocks noGrp="1"/>
          </p:cNvSpPr>
          <p:nvPr>
            <p:ph idx="1"/>
          </p:nvPr>
        </p:nvSpPr>
        <p:spPr/>
        <p:txBody>
          <a:bodyPr/>
          <a:lstStyle/>
          <a:p>
            <a:r>
              <a:rPr lang="en-US" altLang="ar-JO" smtClean="0"/>
              <a:t>The receptors of the innate immune system are encoded by inherited (germline) genes, whereas the genes encoding receptors of adaptive immunity are generated by somatic recombination of gene segments in the precursors of mature lymphocytes</a:t>
            </a:r>
          </a:p>
          <a:p>
            <a:r>
              <a:rPr lang="en-US" altLang="ar-JO" smtClean="0"/>
              <a:t>In Innate cells the receptors are present in nature, and are less in number (103) and variety than adaptive cells receptors </a:t>
            </a:r>
          </a:p>
          <a:p>
            <a:endParaRPr lang="en-US" altLang="ar-JO" smtClean="0"/>
          </a:p>
        </p:txBody>
      </p:sp>
    </p:spTree>
    <p:extLst>
      <p:ext uri="{BB962C8B-B14F-4D97-AF65-F5344CB8AC3E}">
        <p14:creationId xmlns:p14="http://schemas.microsoft.com/office/powerpoint/2010/main" val="10017446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5" descr="slide0008_image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96876"/>
            <a:ext cx="8382000" cy="541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21533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r>
              <a:rPr lang="en-US" altLang="ar-JO" smtClean="0"/>
              <a:t>Important definitions</a:t>
            </a:r>
          </a:p>
        </p:txBody>
      </p:sp>
      <p:sp>
        <p:nvSpPr>
          <p:cNvPr id="3" name="Content Placeholder 2"/>
          <p:cNvSpPr>
            <a:spLocks noGrp="1"/>
          </p:cNvSpPr>
          <p:nvPr>
            <p:ph idx="1"/>
          </p:nvPr>
        </p:nvSpPr>
        <p:spPr/>
        <p:txBody>
          <a:bodyPr rtlCol="0">
            <a:normAutofit fontScale="62500" lnSpcReduction="20000"/>
          </a:bodyPr>
          <a:lstStyle/>
          <a:p>
            <a:pPr>
              <a:defRPr/>
            </a:pPr>
            <a:r>
              <a:rPr lang="en-US" b="1" dirty="0" smtClean="0"/>
              <a:t>The immune system</a:t>
            </a:r>
            <a:r>
              <a:rPr lang="en-US" dirty="0" smtClean="0"/>
              <a:t> Cells in our bone marrow, thymus, and the lymphatic system of ducts and nodes, spleen, and blood that function to protect us.</a:t>
            </a:r>
          </a:p>
          <a:p>
            <a:pPr>
              <a:defRPr/>
            </a:pPr>
            <a:r>
              <a:rPr lang="en-US" dirty="0" smtClean="0"/>
              <a:t> </a:t>
            </a:r>
            <a:r>
              <a:rPr lang="en-US" b="1" dirty="0" smtClean="0"/>
              <a:t>Antigen</a:t>
            </a:r>
            <a:r>
              <a:rPr lang="en-US" dirty="0" smtClean="0"/>
              <a:t> Anything causing an immune response, usually foreign material but may be our own tissues.</a:t>
            </a:r>
          </a:p>
          <a:p>
            <a:pPr>
              <a:defRPr/>
            </a:pPr>
            <a:r>
              <a:rPr lang="en-US" dirty="0" smtClean="0"/>
              <a:t> </a:t>
            </a:r>
            <a:r>
              <a:rPr lang="en-US" b="1" dirty="0" smtClean="0"/>
              <a:t>Pathogen</a:t>
            </a:r>
            <a:r>
              <a:rPr lang="en-US" dirty="0" smtClean="0"/>
              <a:t> Any disease causing micro-organism.</a:t>
            </a:r>
          </a:p>
          <a:p>
            <a:pPr>
              <a:defRPr/>
            </a:pPr>
            <a:r>
              <a:rPr lang="en-US" dirty="0" smtClean="0"/>
              <a:t> </a:t>
            </a:r>
            <a:r>
              <a:rPr lang="en-US" b="1" dirty="0" smtClean="0"/>
              <a:t>Tolerance</a:t>
            </a:r>
            <a:r>
              <a:rPr lang="en-US" dirty="0" smtClean="0"/>
              <a:t> Non-reactivity of the immune system, usually refers to "self" but may include foreign tissue in organ transplants. </a:t>
            </a:r>
          </a:p>
          <a:p>
            <a:pPr>
              <a:defRPr/>
            </a:pPr>
            <a:r>
              <a:rPr lang="en-US" b="1" dirty="0" smtClean="0"/>
              <a:t>Autoimmunity</a:t>
            </a:r>
            <a:r>
              <a:rPr lang="en-US" dirty="0" smtClean="0"/>
              <a:t> A failure of tolerance, the immune system reacts to self. </a:t>
            </a:r>
          </a:p>
          <a:p>
            <a:pPr>
              <a:defRPr/>
            </a:pPr>
            <a:r>
              <a:rPr lang="en-US" b="1" dirty="0" err="1" smtClean="0"/>
              <a:t>Chemokines</a:t>
            </a:r>
            <a:r>
              <a:rPr lang="en-US" dirty="0" smtClean="0"/>
              <a:t> Molecules released by pathogens and infected tissues to attract cells of the immune system. </a:t>
            </a:r>
          </a:p>
          <a:p>
            <a:pPr>
              <a:defRPr/>
            </a:pPr>
            <a:r>
              <a:rPr lang="en-US" b="1" dirty="0" smtClean="0"/>
              <a:t>Cytokines</a:t>
            </a:r>
            <a:r>
              <a:rPr lang="en-US" dirty="0" smtClean="0"/>
              <a:t> Signaling molecules released by one cell to cause a response in another. Signaling is extremely important in our immune response.</a:t>
            </a:r>
          </a:p>
          <a:p>
            <a:pPr>
              <a:defRPr/>
            </a:pPr>
            <a:r>
              <a:rPr lang="en-US" dirty="0" smtClean="0"/>
              <a:t> </a:t>
            </a:r>
            <a:r>
              <a:rPr lang="en-US" b="1" dirty="0" smtClean="0"/>
              <a:t>Innate immunity</a:t>
            </a:r>
            <a:r>
              <a:rPr lang="en-US" dirty="0" smtClean="0"/>
              <a:t> Protection that is always present. Includes </a:t>
            </a:r>
            <a:r>
              <a:rPr lang="en-US" dirty="0" err="1" smtClean="0"/>
              <a:t>phagocytic</a:t>
            </a:r>
            <a:r>
              <a:rPr lang="en-US" dirty="0" smtClean="0"/>
              <a:t> (cells that eat other cells) macrophages and </a:t>
            </a:r>
            <a:r>
              <a:rPr lang="en-US" dirty="0" err="1" smtClean="0"/>
              <a:t>dendritic</a:t>
            </a:r>
            <a:r>
              <a:rPr lang="en-US" dirty="0" smtClean="0"/>
              <a:t> cells. </a:t>
            </a:r>
          </a:p>
          <a:p>
            <a:pPr>
              <a:defRPr/>
            </a:pPr>
            <a:r>
              <a:rPr lang="en-US" b="1" dirty="0" smtClean="0"/>
              <a:t>Adaptive immunity</a:t>
            </a:r>
            <a:r>
              <a:rPr lang="en-US" dirty="0" smtClean="0"/>
              <a:t> Protection that arises by an immune response, including </a:t>
            </a:r>
            <a:r>
              <a:rPr lang="en-US" dirty="0" err="1" smtClean="0"/>
              <a:t>humoral</a:t>
            </a:r>
            <a:r>
              <a:rPr lang="en-US" dirty="0" smtClean="0"/>
              <a:t> immunity producing antibodies and cellular immunity.</a:t>
            </a:r>
            <a:endParaRPr lang="en-US" dirty="0"/>
          </a:p>
        </p:txBody>
      </p:sp>
    </p:spTree>
    <p:extLst>
      <p:ext uri="{BB962C8B-B14F-4D97-AF65-F5344CB8AC3E}">
        <p14:creationId xmlns:p14="http://schemas.microsoft.com/office/powerpoint/2010/main" val="1789793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5" descr="slide0007_image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2700"/>
            <a:ext cx="7620000" cy="608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8475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Picture Placeholder 5"/>
          <p:cNvSpPr>
            <a:spLocks noGrp="1" noTextEdit="1"/>
          </p:cNvSpPr>
          <p:nvPr>
            <p:ph type="pic" idx="1"/>
          </p:nvPr>
        </p:nvSpPr>
        <p:spPr/>
      </p:sp>
      <p:sp>
        <p:nvSpPr>
          <p:cNvPr id="7" name="Text Placeholder 6"/>
          <p:cNvSpPr>
            <a:spLocks noGrp="1"/>
          </p:cNvSpPr>
          <p:nvPr>
            <p:ph type="body" sz="half" idx="2"/>
          </p:nvPr>
        </p:nvSpPr>
        <p:spPr>
          <a:xfrm>
            <a:off x="3276600" y="5184776"/>
            <a:ext cx="5486400" cy="804863"/>
          </a:xfrm>
        </p:spPr>
        <p:txBody>
          <a:bodyPr>
            <a:normAutofit fontScale="77500" lnSpcReduction="20000"/>
          </a:bodyPr>
          <a:lstStyle/>
          <a:p>
            <a:pPr>
              <a:buFont typeface="Arial" charset="0"/>
              <a:buNone/>
              <a:defRPr/>
            </a:pPr>
            <a:r>
              <a:rPr lang="en-US" dirty="0">
                <a:solidFill>
                  <a:srgbClr val="333333"/>
                </a:solidFill>
                <a:latin typeface="Arial"/>
                <a:ea typeface="+mj-ea"/>
                <a:cs typeface="+mj-cs"/>
              </a:rPr>
              <a:t>When a KAR binds to MICA and MICB molecules on the surface of an infected cell (or a tumor cell), a KIR examines the levels of MHC class I of this target cell. If the MHC class I levels are enough, killing of the cell doesn't proceed (left), but if they aren't, the killing signal proceeds and the cell is eliminated </a:t>
            </a:r>
            <a:endParaRPr lang="en-US" dirty="0"/>
          </a:p>
        </p:txBody>
      </p:sp>
      <p:pic>
        <p:nvPicPr>
          <p:cNvPr id="63492" name="Picture 2" descr="https://upload.wikimedia.org/wikipedia/commons/thumb/2/2c/KAR_imagen.jpg/800px-KAR_imag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52400"/>
            <a:ext cx="6934200" cy="50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9700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5" descr="400px-ADC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96215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Rectangle 6"/>
          <p:cNvSpPr>
            <a:spLocks noGrp="1"/>
          </p:cNvSpPr>
          <p:nvPr>
            <p:ph type="title"/>
          </p:nvPr>
        </p:nvSpPr>
        <p:spPr/>
        <p:txBody>
          <a:bodyPr/>
          <a:lstStyle/>
          <a:p>
            <a:pPr eaLnBrk="1" hangingPunct="1"/>
            <a:r>
              <a:rPr lang="en-US" altLang="ar-JO" smtClean="0"/>
              <a:t>Direct killing by NK cells </a:t>
            </a:r>
          </a:p>
        </p:txBody>
      </p:sp>
    </p:spTree>
    <p:extLst>
      <p:ext uri="{BB962C8B-B14F-4D97-AF65-F5344CB8AC3E}">
        <p14:creationId xmlns:p14="http://schemas.microsoft.com/office/powerpoint/2010/main" val="4166705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600200"/>
            <a:ext cx="6324600" cy="504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39" name="Rectangle 5"/>
          <p:cNvSpPr>
            <a:spLocks noGrp="1"/>
          </p:cNvSpPr>
          <p:nvPr>
            <p:ph type="title"/>
          </p:nvPr>
        </p:nvSpPr>
        <p:spPr/>
        <p:txBody>
          <a:bodyPr/>
          <a:lstStyle/>
          <a:p>
            <a:pPr eaLnBrk="1" hangingPunct="1"/>
            <a:r>
              <a:rPr lang="en-US" altLang="ar-JO" smtClean="0"/>
              <a:t>NK killing</a:t>
            </a:r>
          </a:p>
        </p:txBody>
      </p:sp>
    </p:spTree>
    <p:extLst>
      <p:ext uri="{BB962C8B-B14F-4D97-AF65-F5344CB8AC3E}">
        <p14:creationId xmlns:p14="http://schemas.microsoft.com/office/powerpoint/2010/main" val="693344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p:cNvSpPr>
          <p:nvPr>
            <p:ph type="title"/>
          </p:nvPr>
        </p:nvSpPr>
        <p:spPr/>
        <p:txBody>
          <a:bodyPr/>
          <a:lstStyle/>
          <a:p>
            <a:pPr eaLnBrk="1" hangingPunct="1"/>
            <a:r>
              <a:rPr lang="en-US" altLang="ar-JO" sz="4000"/>
              <a:t>EOSINOPHILS</a:t>
            </a:r>
          </a:p>
        </p:txBody>
      </p:sp>
      <p:sp>
        <p:nvSpPr>
          <p:cNvPr id="66563" name="Rectangle 3"/>
          <p:cNvSpPr>
            <a:spLocks noGrp="1"/>
          </p:cNvSpPr>
          <p:nvPr>
            <p:ph type="body" idx="1"/>
          </p:nvPr>
        </p:nvSpPr>
        <p:spPr/>
        <p:txBody>
          <a:bodyPr/>
          <a:lstStyle/>
          <a:p>
            <a:pPr eaLnBrk="1" hangingPunct="1">
              <a:lnSpc>
                <a:spcPct val="90000"/>
              </a:lnSpc>
            </a:pPr>
            <a:r>
              <a:rPr lang="en-US" altLang="ar-JO" sz="2400"/>
              <a:t>These cells are eosinophilic or "acid-loving" as shown by their affinity to coal tar dyes: Normally transparent, it is this affinity that causes them to appear brick-red after staining with eosin, a red dye, </a:t>
            </a:r>
          </a:p>
          <a:p>
            <a:pPr eaLnBrk="1" hangingPunct="1">
              <a:lnSpc>
                <a:spcPct val="90000"/>
              </a:lnSpc>
            </a:pPr>
            <a:r>
              <a:rPr lang="en-US" altLang="ar-JO" sz="2400"/>
              <a:t>Eosinophils kill extracellularly</a:t>
            </a:r>
          </a:p>
          <a:p>
            <a:pPr eaLnBrk="1" hangingPunct="1">
              <a:lnSpc>
                <a:spcPct val="90000"/>
              </a:lnSpc>
            </a:pPr>
            <a:r>
              <a:rPr lang="en-US" altLang="ar-JO" sz="2400"/>
              <a:t>2 functions</a:t>
            </a:r>
          </a:p>
          <a:p>
            <a:pPr lvl="1" eaLnBrk="1" hangingPunct="1">
              <a:lnSpc>
                <a:spcPct val="90000"/>
              </a:lnSpc>
            </a:pPr>
            <a:r>
              <a:rPr lang="en-US" altLang="ar-JO"/>
              <a:t>When eosinophils bind to IgE on the surface of a worm, the cell is triggered to degranulate. The contents of the granules cause damage to the worm. </a:t>
            </a:r>
          </a:p>
          <a:p>
            <a:pPr lvl="1" eaLnBrk="1" hangingPunct="1">
              <a:lnSpc>
                <a:spcPct val="90000"/>
              </a:lnSpc>
            </a:pPr>
            <a:r>
              <a:rPr lang="en-US" altLang="ar-JO"/>
              <a:t> Other function is in allergy. </a:t>
            </a:r>
          </a:p>
          <a:p>
            <a:pPr eaLnBrk="1" hangingPunct="1">
              <a:lnSpc>
                <a:spcPct val="90000"/>
              </a:lnSpc>
            </a:pPr>
            <a:r>
              <a:rPr lang="en-US" altLang="ar-JO" sz="2400"/>
              <a:t>There are many hydrolytic enzymes present in the granules responsible for the anti-helminthic activity.  One component which is unique to the eosinophils - and highly toxic to worms - is a substance known as </a:t>
            </a:r>
            <a:r>
              <a:rPr lang="en-US" altLang="ar-JO" sz="2400" u="sng"/>
              <a:t>Major Basic Protein </a:t>
            </a:r>
            <a:r>
              <a:rPr lang="en-US" altLang="ar-JO" sz="2400"/>
              <a:t>(MBP).</a:t>
            </a:r>
          </a:p>
        </p:txBody>
      </p:sp>
    </p:spTree>
    <p:extLst>
      <p:ext uri="{BB962C8B-B14F-4D97-AF65-F5344CB8AC3E}">
        <p14:creationId xmlns:p14="http://schemas.microsoft.com/office/powerpoint/2010/main" val="6218785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5" descr="helmin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685800"/>
            <a:ext cx="69342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78470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CE2C4C7B96C94992FCDCD516328081" ma:contentTypeVersion="0" ma:contentTypeDescription="Create a new document." ma:contentTypeScope="" ma:versionID="2a439c9b546f31d0f412f74c38844b1d">
  <xsd:schema xmlns:xsd="http://www.w3.org/2001/XMLSchema" xmlns:xs="http://www.w3.org/2001/XMLSchema" xmlns:p="http://schemas.microsoft.com/office/2006/metadata/properties" targetNamespace="http://schemas.microsoft.com/office/2006/metadata/properties" ma:root="true" ma:fieldsID="d413257cd9829394d17656a545d5fa4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3A0B24A-96A4-4636-9F83-CE14DB19754D}"/>
</file>

<file path=customXml/itemProps2.xml><?xml version="1.0" encoding="utf-8"?>
<ds:datastoreItem xmlns:ds="http://schemas.openxmlformats.org/officeDocument/2006/customXml" ds:itemID="{D8CD39C3-462A-4225-9CD0-0F4C726C4E53}"/>
</file>

<file path=customXml/itemProps3.xml><?xml version="1.0" encoding="utf-8"?>
<ds:datastoreItem xmlns:ds="http://schemas.openxmlformats.org/officeDocument/2006/customXml" ds:itemID="{2827742E-E78D-4EA4-9176-DA6AA9DFE683}"/>
</file>

<file path=docProps/app.xml><?xml version="1.0" encoding="utf-8"?>
<Properties xmlns="http://schemas.openxmlformats.org/officeDocument/2006/extended-properties" xmlns:vt="http://schemas.openxmlformats.org/officeDocument/2006/docPropsVTypes">
  <TotalTime>0</TotalTime>
  <Words>2244</Words>
  <Application>Microsoft Office PowerPoint</Application>
  <PresentationFormat>Widescreen</PresentationFormat>
  <Paragraphs>184</Paragraphs>
  <Slides>43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Calibri Light</vt:lpstr>
      <vt:lpstr>Times New Roman</vt:lpstr>
      <vt:lpstr>Office Theme</vt:lpstr>
      <vt:lpstr>Introduction to immunity and innate immunity-2</vt:lpstr>
      <vt:lpstr>NK cells</vt:lpstr>
      <vt:lpstr>NK receptors </vt:lpstr>
      <vt:lpstr>NK cells</vt:lpstr>
      <vt:lpstr>PowerPoint Presentation</vt:lpstr>
      <vt:lpstr>Direct killing by NK cells </vt:lpstr>
      <vt:lpstr>NK killing</vt:lpstr>
      <vt:lpstr>EOSINOPHILS</vt:lpstr>
      <vt:lpstr>PowerPoint Presentation</vt:lpstr>
      <vt:lpstr>Basophils and mast cells</vt:lpstr>
      <vt:lpstr>PowerPoint Presentation</vt:lpstr>
      <vt:lpstr>receptors of acquired immune- cells</vt:lpstr>
      <vt:lpstr>PowerPoint Presentation</vt:lpstr>
      <vt:lpstr>Organs of the immune response</vt:lpstr>
      <vt:lpstr>Immunity against certain microbe</vt:lpstr>
      <vt:lpstr>Tissues of the immune system</vt:lpstr>
      <vt:lpstr>Primary immune organs; Bone marrow and thymus</vt:lpstr>
      <vt:lpstr>Bone marrow components</vt:lpstr>
      <vt:lpstr>PowerPoint Presentation</vt:lpstr>
      <vt:lpstr>BM</vt:lpstr>
      <vt:lpstr>Blood cells precursors</vt:lpstr>
      <vt:lpstr>PowerPoint Presentation</vt:lpstr>
      <vt:lpstr>Thymus</vt:lpstr>
      <vt:lpstr>Thymus</vt:lpstr>
      <vt:lpstr>Thymus</vt:lpstr>
      <vt:lpstr>Lymph nodes and lymphatic system (peripheral or 2nd lymphatic sys.) </vt:lpstr>
      <vt:lpstr>PowerPoint Presentation</vt:lpstr>
      <vt:lpstr>PowerPoint Presentation</vt:lpstr>
      <vt:lpstr>Structure of the lymph node</vt:lpstr>
      <vt:lpstr>PowerPoint Presentation</vt:lpstr>
      <vt:lpstr>spleen</vt:lpstr>
      <vt:lpstr>Spleen functions</vt:lpstr>
      <vt:lpstr>PowerPoint Presentation</vt:lpstr>
      <vt:lpstr>Immunity against certain microbe</vt:lpstr>
      <vt:lpstr>Important definitions</vt:lpstr>
      <vt:lpstr>PowerPoint Presentation</vt:lpstr>
      <vt:lpstr>Innate immunity</vt:lpstr>
      <vt:lpstr>Innate and Adaptive</vt:lpstr>
      <vt:lpstr>PowerPoint Presentation</vt:lpstr>
      <vt:lpstr>PowerPoint Presentation</vt:lpstr>
      <vt:lpstr>PowerPoint Presentation</vt:lpstr>
      <vt:lpstr>Important definitions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immunity and innate immunity-2</dc:title>
  <dc:creator>user</dc:creator>
  <cp:lastModifiedBy>user</cp:lastModifiedBy>
  <cp:revision>1</cp:revision>
  <dcterms:created xsi:type="dcterms:W3CDTF">2020-10-11T14:32:35Z</dcterms:created>
  <dcterms:modified xsi:type="dcterms:W3CDTF">2020-10-11T14:32:45Z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0x010100A4CE2C4C7B96C94992FCDCD516328081</vt:lpwstr>
  </property>
</Properties>
</file>