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9" r:id="rId4"/>
    <p:sldId id="267" r:id="rId5"/>
    <p:sldId id="266" r:id="rId6"/>
    <p:sldId id="257" r:id="rId7"/>
    <p:sldId id="258" r:id="rId8"/>
    <p:sldId id="259" r:id="rId9"/>
    <p:sldId id="260" r:id="rId10"/>
    <p:sldId id="262" r:id="rId11"/>
    <p:sldId id="263" r:id="rId12"/>
    <p:sldId id="271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784E-E7DE-445C-86C4-CAA81B23AFA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13C08-0A68-4975-8EF5-EF89047E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4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13C08-0A68-4975-8EF5-EF89047E9B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9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0994-22A2-3441-6226-0F27909D5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CE46C-8B41-EC98-0267-A94C1123A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C996A-7A95-545F-599F-F6DAA943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64572-9449-5154-C340-46FA22D6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88B9C-F019-ED1A-0A3C-C44B2F23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2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B818-EB62-80AA-D125-EED8B21B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B9857-3625-373D-39D9-0862BF813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DBE64-FFDE-8110-4DFF-AA9F06EF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D098F-18CD-8352-7AE0-3BC6EC93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A41EE-677A-3B4D-7F10-9D8231A8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2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31F2D-BAB6-D2A2-6098-644192D3A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11F1A-D736-5203-68CE-A976DF3DA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7A606-1103-7F19-B5CC-50D24374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E0D8-3DD3-739A-94C9-7B886704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AA09A-0691-1C31-2CF0-FD26FCD2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9E42-6277-2103-A445-FB68319A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B46D-7C47-50D8-DCD8-725C41ECC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5723A-BB54-0909-B640-F1447046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FDE70-AC5B-847D-DB42-CAA3352E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18A59-590F-46F0-848D-C859C106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1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DAE9-1F39-1FF3-A084-DE50C0E1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EEF5D-20BD-648B-9FFD-707F22F26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C45-AA53-BA59-82E1-9DE0AD8E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D3C2D-A749-C746-219B-092C8436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E2A6-B6B4-E1D3-69E9-78CE862B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F182-BE21-AA44-1B26-E63C193B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7DAF-FE70-92C7-7566-E09544054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2023E-48F5-FDB2-EA8D-7EF14784F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8AB27-DC6D-46C1-0349-1CEC7E54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B1849-16F0-41E3-1630-1C5F2A91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F0BE8-3DE0-7B7A-AF9C-99ACE185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1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D9A8-D333-4B95-0CEC-7A15D469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23925-1308-D871-80F9-B460F247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B41D7-DC5F-BE66-49D3-A0B1DF1D5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3BE66-522E-BA1A-4C2C-C4BC97FD1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7BC94-4368-7143-7229-47FF381E4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C9A3C-55B5-0CDA-7002-BEE2F38C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A3211-77C8-F367-5DD4-99EEE897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9DB09-5209-C6DD-AFBD-5E6912C8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57AD-FAF4-AED3-0DBC-74BB34CB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CEA7E-F24A-1D68-24BF-B212ABB5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9D1CE-3B57-E533-AFDB-6588C756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AF094-C0AD-3069-33AD-A6366909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D2788-0571-D7A6-2CCD-48BD4666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6F903-CDD1-C6F2-9360-C3842AAE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CF09F-D95E-E685-EBEF-8FBC4B5C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4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04BB-2203-70CD-F5CF-7344378A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DF82-ACF3-F16A-5DBA-C56014A53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0B0A2-29FE-845B-5EFC-77C317D6C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8089E-3BA9-69D4-AA38-6FF75C70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CFB34-ED0E-D38D-A351-B9623E50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357E3-14A4-108D-20E8-BF6645DE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9E7C-4573-3C29-3BCE-7431375A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425C1-2843-A2F4-59D7-47FD83054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8DC22-D98A-D2F4-114D-8EC9018F3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7AECE-85BA-65ED-6E93-0330EB69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A31B-F998-05E0-B79A-82AAC9A1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3D8DE-C286-177B-38DE-5626A8DE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6B9D7-2C2C-2F4F-CAD7-6785A18C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65D40-DCF6-1285-5BD1-B965234C6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96F3B-7CA2-4A8C-ED47-8AF37B14B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DF4FE-211A-4983-9D0B-4F90796110D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C79D3-7136-E8AF-0964-C14A65044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824DE-8EAD-8436-84AB-180920A6C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5C7C-F621-4D03-8D1E-483A3E1F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F5CC9-EC5F-9B9A-31DD-217FC8AED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en-US" sz="6600"/>
              <a:t>Pulmonary volume and capacities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1CC46-B472-9D3C-12EF-617DC43BD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en-US" dirty="0"/>
              <a:t>DR. Arwa Rawashdeh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13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8741B-E4D7-FFEF-7813-3120E96E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Alveolar ventilation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E033-397F-647D-9D30-81E0FBA43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020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External respiration</a:t>
            </a:r>
          </a:p>
          <a:p>
            <a:pPr marL="0" indent="0">
              <a:buNone/>
            </a:pPr>
            <a:r>
              <a:rPr lang="en-US" sz="2400" dirty="0"/>
              <a:t>Pulmonary Ventilation</a:t>
            </a:r>
          </a:p>
          <a:p>
            <a:pPr marL="0" indent="0">
              <a:buNone/>
            </a:pPr>
            <a:r>
              <a:rPr lang="en-US" sz="2400" dirty="0"/>
              <a:t>Alveolar ventilation </a:t>
            </a:r>
          </a:p>
          <a:p>
            <a:pPr marL="0" indent="0">
              <a:buNone/>
            </a:pPr>
            <a:r>
              <a:rPr lang="en-US" sz="2400" dirty="0"/>
              <a:t>Perfusion </a:t>
            </a:r>
          </a:p>
          <a:p>
            <a:pPr marL="0" indent="0">
              <a:buNone/>
            </a:pPr>
            <a:r>
              <a:rPr lang="en-US" sz="2400" dirty="0"/>
              <a:t>Diffusion</a:t>
            </a:r>
          </a:p>
          <a:p>
            <a:pPr marL="0" indent="0">
              <a:buNone/>
            </a:pPr>
            <a:r>
              <a:rPr lang="en-US" sz="2400" dirty="0"/>
              <a:t>Internal respiration </a:t>
            </a:r>
          </a:p>
          <a:p>
            <a:pPr marL="0" indent="0">
              <a:buNone/>
            </a:pPr>
            <a:r>
              <a:rPr lang="en-US" sz="2400" dirty="0"/>
              <a:t>Mitochondria </a:t>
            </a:r>
          </a:p>
          <a:p>
            <a:pPr marL="0" indent="0">
              <a:buNone/>
            </a:pPr>
            <a:r>
              <a:rPr lang="en-US" sz="2400" dirty="0"/>
              <a:t> FIO2  PAO2  </a:t>
            </a:r>
            <a:r>
              <a:rPr lang="en-US" sz="2400" dirty="0" err="1"/>
              <a:t>PaO2</a:t>
            </a:r>
            <a:r>
              <a:rPr lang="en-US" sz="2400" dirty="0"/>
              <a:t>  SaO2 </a:t>
            </a:r>
            <a:r>
              <a:rPr lang="en-US" sz="2400" dirty="0" err="1"/>
              <a:t>Carbmino</a:t>
            </a:r>
            <a:r>
              <a:rPr lang="en-US" sz="2400" dirty="0"/>
              <a:t>-Hgb PVO2   CO2 </a:t>
            </a:r>
            <a:r>
              <a:rPr lang="en-US" sz="2400" dirty="0" err="1"/>
              <a:t>breathout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10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F523-7CFE-A1F8-9B49-6AD65570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1791"/>
          </a:xfrm>
        </p:spPr>
        <p:txBody>
          <a:bodyPr>
            <a:normAutofit fontScale="90000"/>
          </a:bodyPr>
          <a:lstStyle/>
          <a:p>
            <a:r>
              <a:rPr lang="en-US" dirty="0"/>
              <a:t>Alveolar capillary membrane diffusion ( blood gas barrier)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23BF-CC8B-A3CD-A78B-2D1FF44D7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915"/>
            <a:ext cx="10515600" cy="50359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Very thin  Fibrosis = 1 micron</a:t>
            </a:r>
          </a:p>
          <a:p>
            <a:r>
              <a:rPr lang="en-US" dirty="0"/>
              <a:t>Huge surface area  Pneumonectomy “ Restrictive”</a:t>
            </a:r>
          </a:p>
          <a:p>
            <a:r>
              <a:rPr lang="en-US" dirty="0"/>
              <a:t>6 layers </a:t>
            </a:r>
          </a:p>
          <a:p>
            <a:pPr marL="0" indent="0">
              <a:buNone/>
            </a:pPr>
            <a:r>
              <a:rPr lang="en-US" dirty="0"/>
              <a:t>Fluid lining the alveoli  Pneumonia ( consolidation)</a:t>
            </a:r>
          </a:p>
          <a:p>
            <a:pPr marL="0" indent="0">
              <a:buNone/>
            </a:pPr>
            <a:r>
              <a:rPr lang="en-US" dirty="0"/>
              <a:t>Alveolar epithelium Emphysema </a:t>
            </a:r>
          </a:p>
          <a:p>
            <a:pPr marL="0" indent="0">
              <a:buNone/>
            </a:pPr>
            <a:r>
              <a:rPr lang="en-US" dirty="0"/>
              <a:t>Epithelial basement membrane fibrosis </a:t>
            </a:r>
          </a:p>
          <a:p>
            <a:pPr marL="0" indent="0">
              <a:buNone/>
            </a:pPr>
            <a:r>
              <a:rPr lang="en-US" dirty="0"/>
              <a:t>Fluid in interstitial space capillary endothelium pulmonary edema </a:t>
            </a:r>
          </a:p>
          <a:p>
            <a:pPr marL="0" indent="0">
              <a:buNone/>
            </a:pPr>
            <a:r>
              <a:rPr lang="en-US" dirty="0"/>
              <a:t>Endothelium basement membrane </a:t>
            </a:r>
          </a:p>
          <a:p>
            <a:pPr marL="0" indent="0">
              <a:buNone/>
            </a:pPr>
            <a:r>
              <a:rPr lang="en-US" dirty="0"/>
              <a:t>Simple diffusion  no ATP</a:t>
            </a:r>
          </a:p>
          <a:p>
            <a:r>
              <a:rPr lang="en-US" dirty="0"/>
              <a:t>CO2 out </a:t>
            </a:r>
          </a:p>
          <a:p>
            <a:pPr marL="0" indent="0">
              <a:buNone/>
            </a:pPr>
            <a:r>
              <a:rPr lang="en-US" dirty="0"/>
              <a:t>Narrow range of PH 7- 7.7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2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638FA-053D-062A-4F00-363DF571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Cross sectional area of the airways 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4E1FCD8-D1C0-A16B-7B76-BCAFEAD30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14" y="2426818"/>
            <a:ext cx="3218223" cy="3997637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D54EEA-3458-E333-EA41-78D863E67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3293534"/>
            <a:ext cx="5455917" cy="22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1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42F5D-6D8E-C62A-63E8-FEB2962D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A-a gradient  normal extrinsic restrictive lung disease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A-a  gradient abnormal intrinsic restrictive lung disease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6943F-097C-66B4-0C00-BCF3238BC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987690"/>
            <a:ext cx="3425609" cy="263771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7F32F3-91CC-D718-CD28-AC5A43FA8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5729" y="1847343"/>
            <a:ext cx="3433324" cy="91841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0E01830-25BE-D6D5-4156-51C5E6949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518568"/>
            <a:ext cx="3423916" cy="362059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86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DAE198-FB7A-9C2A-8407-614EF9D5D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34466"/>
            <a:ext cx="10905066" cy="49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1F0EA2-7B21-20B5-DAA5-AAE26559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Quit normal breathing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3257F-982B-CA3D-3DAE-7CAB0E2AD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Inspiration ( negative pressure) </a:t>
            </a:r>
          </a:p>
          <a:p>
            <a:pPr marL="0" indent="0">
              <a:buNone/>
            </a:pPr>
            <a:r>
              <a:rPr lang="en-US" sz="2400"/>
              <a:t>Expiration ( positive pressure)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Intrapleural or intrathoracic pressure: is always negative due to dynamic harmonious antagonism between the chest wall and the lung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B07BB-073B-AF73-59CF-2F0051C3F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2" b="675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3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9839E-8F2F-4F8C-4AA5-4E8125E9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Mechanics of breathing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AEF2A-95FD-AE00-54E3-A67AB10FA63F}"/>
              </a:ext>
            </a:extLst>
          </p:cNvPr>
          <p:cNvSpPr txBox="1"/>
          <p:nvPr/>
        </p:nvSpPr>
        <p:spPr>
          <a:xfrm>
            <a:off x="1055715" y="2508105"/>
            <a:ext cx="504028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Intra plural pressure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-5 to -7   normal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Less negative    emphysema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Zero            at birth and stab wound without valve 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Positive     stab wound tension pneumothorax with valve  and Valsalva maneuver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6AD8DA-79C8-7E7D-0BDF-13BEA53A9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6162" y="997936"/>
            <a:ext cx="3430130" cy="281321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4F7CE1E-BDF8-65DD-7BA7-F98032C6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67" y="4415776"/>
            <a:ext cx="4389120" cy="14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59A71F3F-2E4B-E6A5-4D9A-E3B418855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C39952-A1D0-9074-FF72-B8434D537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256E9-6020-AF34-68EF-92141D40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Lung volume and capacities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1A6C8-63CD-B27A-ACD5-6CC94B691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2" r="-3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B4E21-F9BE-B48F-683F-AC0FEB24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Volume: one thing </a:t>
            </a:r>
          </a:p>
          <a:p>
            <a:r>
              <a:rPr lang="en-US" sz="2200" dirty="0"/>
              <a:t>Capacity: more than one volume </a:t>
            </a:r>
          </a:p>
          <a:p>
            <a:pPr marL="0" indent="0">
              <a:buNone/>
            </a:pPr>
            <a:r>
              <a:rPr lang="en-US" sz="2200" dirty="0"/>
              <a:t>Spirometer cannot measure</a:t>
            </a:r>
          </a:p>
          <a:p>
            <a:r>
              <a:rPr lang="en-US" sz="2200" dirty="0"/>
              <a:t>RV</a:t>
            </a:r>
          </a:p>
          <a:p>
            <a:r>
              <a:rPr lang="en-US" sz="2200" dirty="0"/>
              <a:t>FRV</a:t>
            </a:r>
          </a:p>
          <a:p>
            <a:r>
              <a:rPr lang="en-US" sz="2200" dirty="0"/>
              <a:t>TLC</a:t>
            </a:r>
          </a:p>
        </p:txBody>
      </p:sp>
    </p:spTree>
    <p:extLst>
      <p:ext uri="{BB962C8B-B14F-4D97-AF65-F5344CB8AC3E}">
        <p14:creationId xmlns:p14="http://schemas.microsoft.com/office/powerpoint/2010/main" val="155435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F3433-2A25-6945-9137-8D24C26F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en-US" sz="4600"/>
              <a:t>Residual volume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1120-89A1-9B9E-F97C-EDD7244A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734" y="750307"/>
            <a:ext cx="5369326" cy="53573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/>
              <a:t>RV: the air that remains in the lung after maximal forced expiration </a:t>
            </a:r>
          </a:p>
          <a:p>
            <a:pPr marL="0" indent="0">
              <a:buNone/>
            </a:pPr>
            <a:r>
              <a:rPr lang="en-US" sz="2200" b="1"/>
              <a:t>Physiological significance </a:t>
            </a:r>
          </a:p>
          <a:p>
            <a:pPr marL="0" indent="0">
              <a:buNone/>
            </a:pPr>
            <a:r>
              <a:rPr lang="en-US" sz="2200"/>
              <a:t>Maintain aeration of blood </a:t>
            </a:r>
          </a:p>
          <a:p>
            <a:pPr marL="0" indent="0">
              <a:buNone/>
            </a:pPr>
            <a:r>
              <a:rPr lang="en-US" sz="2200"/>
              <a:t>Prevent sudden flotation of blood gases </a:t>
            </a:r>
          </a:p>
          <a:p>
            <a:pPr marL="0" indent="0">
              <a:buNone/>
            </a:pPr>
            <a:r>
              <a:rPr lang="en-US" sz="2200" b="1"/>
              <a:t>Clinical significance </a:t>
            </a:r>
          </a:p>
          <a:p>
            <a:pPr marL="0" indent="0">
              <a:buNone/>
            </a:pPr>
            <a:r>
              <a:rPr lang="en-US" sz="2200"/>
              <a:t>Obstructive lung disease ( emphysema)</a:t>
            </a:r>
          </a:p>
          <a:p>
            <a:pPr marL="0" indent="0">
              <a:buNone/>
            </a:pPr>
            <a:r>
              <a:rPr lang="en-US" sz="2200"/>
              <a:t>RV/TLC&gt;30% emphysema    normal =21% </a:t>
            </a:r>
          </a:p>
          <a:p>
            <a:pPr marL="0" indent="0">
              <a:buNone/>
            </a:pPr>
            <a:r>
              <a:rPr lang="en-US" sz="2200" b="1"/>
              <a:t>Forensic significance </a:t>
            </a:r>
          </a:p>
          <a:p>
            <a:pPr marL="0" indent="0">
              <a:buNone/>
            </a:pPr>
            <a:r>
              <a:rPr lang="en-US" sz="2200"/>
              <a:t>Autopsy</a:t>
            </a:r>
          </a:p>
          <a:p>
            <a:pPr marL="0" indent="0">
              <a:buNone/>
            </a:pPr>
            <a:r>
              <a:rPr lang="en-US" sz="2200"/>
              <a:t>Stillborn   lung will sink in water </a:t>
            </a:r>
          </a:p>
          <a:p>
            <a:pPr marL="0" indent="0">
              <a:buNone/>
            </a:pPr>
            <a:r>
              <a:rPr lang="en-US" sz="2200"/>
              <a:t>Child homicide  lung float on water </a:t>
            </a:r>
          </a:p>
        </p:txBody>
      </p:sp>
    </p:spTree>
    <p:extLst>
      <p:ext uri="{BB962C8B-B14F-4D97-AF65-F5344CB8AC3E}">
        <p14:creationId xmlns:p14="http://schemas.microsoft.com/office/powerpoint/2010/main" val="362896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A18E-0F85-9BD4-3F32-06D3C8B2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75" y="176981"/>
            <a:ext cx="10515600" cy="59288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VC= IRV+TV+ERV=4600mL</a:t>
            </a:r>
          </a:p>
          <a:p>
            <a:pPr marL="0" indent="0">
              <a:buNone/>
            </a:pPr>
            <a:r>
              <a:rPr lang="en-US" dirty="0"/>
              <a:t>Male=2.5L/m2</a:t>
            </a:r>
          </a:p>
          <a:p>
            <a:pPr marL="0" indent="0">
              <a:buNone/>
            </a:pPr>
            <a:r>
              <a:rPr lang="en-US" dirty="0"/>
              <a:t>Female = 2L/m2</a:t>
            </a:r>
          </a:p>
          <a:p>
            <a:pPr marL="0" indent="0">
              <a:buNone/>
            </a:pPr>
            <a:r>
              <a:rPr lang="en-US" dirty="0"/>
              <a:t>Note </a:t>
            </a:r>
          </a:p>
          <a:p>
            <a:pPr marL="0" indent="0">
              <a:buNone/>
            </a:pPr>
            <a:r>
              <a:rPr lang="en-US" dirty="0"/>
              <a:t>FVC (Timed ) 3600mL and VC ( not timed)  4600mL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Low vital capacity </a:t>
            </a:r>
          </a:p>
          <a:p>
            <a:pPr marL="0" indent="0">
              <a:buNone/>
            </a:pPr>
            <a:r>
              <a:rPr lang="en-US" b="1" dirty="0"/>
              <a:t>Physiological</a:t>
            </a:r>
          </a:p>
          <a:p>
            <a:pPr marL="0" indent="0">
              <a:buNone/>
            </a:pPr>
            <a:r>
              <a:rPr lang="en-US" dirty="0"/>
              <a:t>Pregnancy </a:t>
            </a:r>
          </a:p>
          <a:p>
            <a:pPr marL="0" indent="0">
              <a:buNone/>
            </a:pPr>
            <a:r>
              <a:rPr lang="en-US" dirty="0"/>
              <a:t>Recumbent position </a:t>
            </a:r>
          </a:p>
          <a:p>
            <a:pPr marL="0" indent="0">
              <a:buNone/>
            </a:pPr>
            <a:r>
              <a:rPr lang="en-US" b="1" dirty="0"/>
              <a:t>Pathological </a:t>
            </a:r>
          </a:p>
          <a:p>
            <a:pPr marL="0" indent="0">
              <a:buNone/>
            </a:pPr>
            <a:r>
              <a:rPr lang="en-US" dirty="0"/>
              <a:t>Chest wall </a:t>
            </a:r>
          </a:p>
          <a:p>
            <a:pPr marL="0" indent="0">
              <a:buNone/>
            </a:pPr>
            <a:r>
              <a:rPr lang="en-US" dirty="0"/>
              <a:t>Deformities in the bone ( kyphosis, lordosis…..)</a:t>
            </a:r>
          </a:p>
          <a:p>
            <a:pPr marL="0" indent="0">
              <a:buNone/>
            </a:pPr>
            <a:r>
              <a:rPr lang="en-US" dirty="0"/>
              <a:t>Neuromuscular ( muscular dystrophy, myasthenia gravis………..)</a:t>
            </a:r>
          </a:p>
          <a:p>
            <a:pPr marL="0" indent="0">
              <a:buNone/>
            </a:pPr>
            <a:r>
              <a:rPr lang="en-US" dirty="0"/>
              <a:t>Lung Obstructive ( emphysema)and restrictive ( pulmonary fibrosis) </a:t>
            </a:r>
          </a:p>
          <a:p>
            <a:pPr marL="0" indent="0">
              <a:buNone/>
            </a:pPr>
            <a:r>
              <a:rPr lang="en-US" dirty="0"/>
              <a:t>Heart ( congestive heart failure) pulmonary edema </a:t>
            </a:r>
          </a:p>
          <a:p>
            <a:pPr marL="0" indent="0">
              <a:buNone/>
            </a:pPr>
            <a:r>
              <a:rPr lang="en-US" dirty="0"/>
              <a:t>Abdomen Hepatomegaly splenomegaly and </a:t>
            </a:r>
            <a:r>
              <a:rPr lang="en-US" dirty="0" err="1"/>
              <a:t>ascities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1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81B38-E120-FED2-AB2D-BB4C3009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FEV1/FVC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09B5-774E-B1A9-F5CA-364E9CA3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FEV1/FVC ratio: 4L/5L=80%</a:t>
            </a:r>
          </a:p>
          <a:p>
            <a:pPr marL="0" indent="0">
              <a:buNone/>
            </a:pPr>
            <a:r>
              <a:rPr lang="en-US" sz="2000"/>
              <a:t>FEV1: the amount of air quickly and forcibly exhale in 1 second</a:t>
            </a:r>
          </a:p>
          <a:p>
            <a:pPr marL="0" indent="0">
              <a:buNone/>
            </a:pPr>
            <a:r>
              <a:rPr lang="en-US" sz="2000"/>
              <a:t>FVC: the amount of air quickly and forcibly exhale after maximum inhalation ( timed)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0724E-5647-A7E7-8751-69EF59D9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7" y="3984206"/>
            <a:ext cx="6894236" cy="1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2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388</Words>
  <Application>Microsoft Office PowerPoint</Application>
  <PresentationFormat>Widescreen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Pulmonary volume and capacities </vt:lpstr>
      <vt:lpstr>Quit normal breathing </vt:lpstr>
      <vt:lpstr>Mechanics of breathing </vt:lpstr>
      <vt:lpstr>PowerPoint Presentation</vt:lpstr>
      <vt:lpstr>PowerPoint Presentation</vt:lpstr>
      <vt:lpstr>Lung volume and capacities</vt:lpstr>
      <vt:lpstr>Residual volume </vt:lpstr>
      <vt:lpstr>PowerPoint Presentation</vt:lpstr>
      <vt:lpstr>FEV1/FVC ratio</vt:lpstr>
      <vt:lpstr>Alveolar ventilation </vt:lpstr>
      <vt:lpstr>Alveolar capillary membrane diffusion ( blood gas barrier) </vt:lpstr>
      <vt:lpstr>Cross sectional area of the airways </vt:lpstr>
      <vt:lpstr>A-a gradient  normal extrinsic restrictive lung disease  A-a  gradient abnormal intrinsic restrictive lung disease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rawashdeh</dc:creator>
  <cp:lastModifiedBy>arwa rawashdeh</cp:lastModifiedBy>
  <cp:revision>9</cp:revision>
  <dcterms:created xsi:type="dcterms:W3CDTF">2022-10-12T12:33:21Z</dcterms:created>
  <dcterms:modified xsi:type="dcterms:W3CDTF">2022-10-14T20:31:56Z</dcterms:modified>
</cp:coreProperties>
</file>